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1.xml" ContentType="application/inkml+xml"/>
  <Override PartName="/ppt/notesSlides/notesSlide28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9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30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ink/ink13.xml" ContentType="application/inkml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ink/ink14.xml" ContentType="application/inkml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ink/ink15.xml" ContentType="application/inkml+xml"/>
  <Override PartName="/ppt/notesSlides/notesSlide38.xml" ContentType="application/vnd.openxmlformats-officedocument.presentationml.notesSlide+xml"/>
  <Override PartName="/ppt/ink/ink16.xml" ContentType="application/inkml+xml"/>
  <Override PartName="/ppt/notesSlides/notesSlide39.xml" ContentType="application/vnd.openxmlformats-officedocument.presentationml.notesSlide+xml"/>
  <Override PartName="/ppt/ink/ink17.xml" ContentType="application/inkml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5" r:id="rId4"/>
  </p:sldMasterIdLst>
  <p:notesMasterIdLst>
    <p:notesMasterId r:id="rId73"/>
  </p:notesMasterIdLst>
  <p:handoutMasterIdLst>
    <p:handoutMasterId r:id="rId74"/>
  </p:handoutMasterIdLst>
  <p:sldIdLst>
    <p:sldId id="256" r:id="rId5"/>
    <p:sldId id="259" r:id="rId6"/>
    <p:sldId id="367" r:id="rId7"/>
    <p:sldId id="262" r:id="rId8"/>
    <p:sldId id="263" r:id="rId9"/>
    <p:sldId id="264" r:id="rId10"/>
    <p:sldId id="265" r:id="rId11"/>
    <p:sldId id="370" r:id="rId12"/>
    <p:sldId id="269" r:id="rId13"/>
    <p:sldId id="271" r:id="rId14"/>
    <p:sldId id="272" r:id="rId15"/>
    <p:sldId id="365" r:id="rId16"/>
    <p:sldId id="274" r:id="rId17"/>
    <p:sldId id="275" r:id="rId18"/>
    <p:sldId id="276" r:id="rId19"/>
    <p:sldId id="279" r:id="rId20"/>
    <p:sldId id="371" r:id="rId21"/>
    <p:sldId id="281" r:id="rId22"/>
    <p:sldId id="283" r:id="rId23"/>
    <p:sldId id="286" r:id="rId24"/>
    <p:sldId id="288" r:id="rId25"/>
    <p:sldId id="289" r:id="rId26"/>
    <p:sldId id="290" r:id="rId27"/>
    <p:sldId id="358" r:id="rId28"/>
    <p:sldId id="292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60" r:id="rId42"/>
    <p:sldId id="318" r:id="rId43"/>
    <p:sldId id="320" r:id="rId44"/>
    <p:sldId id="321" r:id="rId45"/>
    <p:sldId id="322" r:id="rId46"/>
    <p:sldId id="324" r:id="rId47"/>
    <p:sldId id="325" r:id="rId48"/>
    <p:sldId id="329" r:id="rId49"/>
    <p:sldId id="331" r:id="rId50"/>
    <p:sldId id="362" r:id="rId51"/>
    <p:sldId id="332" r:id="rId52"/>
    <p:sldId id="333" r:id="rId53"/>
    <p:sldId id="334" r:id="rId54"/>
    <p:sldId id="335" r:id="rId55"/>
    <p:sldId id="336" r:id="rId56"/>
    <p:sldId id="337" r:id="rId57"/>
    <p:sldId id="338" r:id="rId58"/>
    <p:sldId id="339" r:id="rId59"/>
    <p:sldId id="341" r:id="rId60"/>
    <p:sldId id="342" r:id="rId61"/>
    <p:sldId id="343" r:id="rId62"/>
    <p:sldId id="344" r:id="rId63"/>
    <p:sldId id="345" r:id="rId64"/>
    <p:sldId id="350" r:id="rId65"/>
    <p:sldId id="351" r:id="rId66"/>
    <p:sldId id="352" r:id="rId67"/>
    <p:sldId id="353" r:id="rId68"/>
    <p:sldId id="354" r:id="rId69"/>
    <p:sldId id="355" r:id="rId70"/>
    <p:sldId id="364" r:id="rId71"/>
    <p:sldId id="357" r:id="rId7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6F7964-3CE4-184A-BAF6-B440C762C874}">
          <p14:sldIdLst>
            <p14:sldId id="256"/>
            <p14:sldId id="259"/>
            <p14:sldId id="367"/>
            <p14:sldId id="262"/>
            <p14:sldId id="263"/>
            <p14:sldId id="264"/>
            <p14:sldId id="265"/>
            <p14:sldId id="370"/>
            <p14:sldId id="269"/>
            <p14:sldId id="271"/>
            <p14:sldId id="272"/>
            <p14:sldId id="365"/>
            <p14:sldId id="274"/>
            <p14:sldId id="275"/>
            <p14:sldId id="276"/>
            <p14:sldId id="279"/>
            <p14:sldId id="371"/>
            <p14:sldId id="281"/>
            <p14:sldId id="283"/>
            <p14:sldId id="286"/>
            <p14:sldId id="288"/>
            <p14:sldId id="289"/>
            <p14:sldId id="290"/>
            <p14:sldId id="358"/>
            <p14:sldId id="292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60"/>
            <p14:sldId id="318"/>
            <p14:sldId id="320"/>
            <p14:sldId id="321"/>
            <p14:sldId id="322"/>
            <p14:sldId id="324"/>
            <p14:sldId id="325"/>
            <p14:sldId id="329"/>
            <p14:sldId id="331"/>
            <p14:sldId id="362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1"/>
            <p14:sldId id="342"/>
            <p14:sldId id="343"/>
            <p14:sldId id="344"/>
            <p14:sldId id="345"/>
            <p14:sldId id="350"/>
            <p14:sldId id="351"/>
            <p14:sldId id="352"/>
            <p14:sldId id="353"/>
            <p14:sldId id="354"/>
            <p14:sldId id="355"/>
            <p14:sldId id="364"/>
            <p14:sldId id="3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2998A-9C95-3944-8A63-01F8F7717458}" v="2" dt="2024-09-05T23:50:40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577"/>
  </p:normalViewPr>
  <p:slideViewPr>
    <p:cSldViewPr snapToGrid="0">
      <p:cViewPr>
        <p:scale>
          <a:sx n="77" d="100"/>
          <a:sy n="77" d="100"/>
        </p:scale>
        <p:origin x="576" y="-548"/>
      </p:cViewPr>
      <p:guideLst/>
    </p:cSldViewPr>
  </p:slideViewPr>
  <p:outlineViewPr>
    <p:cViewPr>
      <p:scale>
        <a:sx n="33" d="100"/>
        <a:sy n="33" d="100"/>
      </p:scale>
      <p:origin x="0" y="-6552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handoutMaster" Target="handoutMasters/handoutMaster1.xml"/><Relationship Id="rId79" Type="http://schemas.microsoft.com/office/2016/11/relationships/changesInfo" Target="changesInfos/changesInfo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ye, Raquel M." userId="74ad8915-a870-41ea-9cce-915b13d8a747" providerId="ADAL" clId="{07D2998A-9C95-3944-8A63-01F8F7717458}"/>
    <pc:docChg chg="custSel modSld">
      <pc:chgData name="Frye, Raquel M." userId="74ad8915-a870-41ea-9cce-915b13d8a747" providerId="ADAL" clId="{07D2998A-9C95-3944-8A63-01F8F7717458}" dt="2024-09-06T17:18:04.302" v="743" actId="207"/>
      <pc:docMkLst>
        <pc:docMk/>
      </pc:docMkLst>
      <pc:sldChg chg="modSp mod">
        <pc:chgData name="Frye, Raquel M." userId="74ad8915-a870-41ea-9cce-915b13d8a747" providerId="ADAL" clId="{07D2998A-9C95-3944-8A63-01F8F7717458}" dt="2024-09-06T17:17:46.163" v="740" actId="1076"/>
        <pc:sldMkLst>
          <pc:docMk/>
          <pc:sldMk cId="3309056256" sldId="259"/>
        </pc:sldMkLst>
        <pc:spChg chg="mod">
          <ac:chgData name="Frye, Raquel M." userId="74ad8915-a870-41ea-9cce-915b13d8a747" providerId="ADAL" clId="{07D2998A-9C95-3944-8A63-01F8F7717458}" dt="2024-09-06T17:16:14.544" v="635" actId="20577"/>
          <ac:spMkLst>
            <pc:docMk/>
            <pc:sldMk cId="3309056256" sldId="259"/>
            <ac:spMk id="2" creationId="{00000000-0000-0000-0000-000000000000}"/>
          </ac:spMkLst>
        </pc:spChg>
        <pc:spChg chg="mod">
          <ac:chgData name="Frye, Raquel M." userId="74ad8915-a870-41ea-9cce-915b13d8a747" providerId="ADAL" clId="{07D2998A-9C95-3944-8A63-01F8F7717458}" dt="2024-09-06T17:17:23.651" v="713" actId="20577"/>
          <ac:spMkLst>
            <pc:docMk/>
            <pc:sldMk cId="3309056256" sldId="259"/>
            <ac:spMk id="18" creationId="{00000000-0000-0000-0000-000000000000}"/>
          </ac:spMkLst>
        </pc:spChg>
        <pc:spChg chg="mod">
          <ac:chgData name="Frye, Raquel M." userId="74ad8915-a870-41ea-9cce-915b13d8a747" providerId="ADAL" clId="{07D2998A-9C95-3944-8A63-01F8F7717458}" dt="2024-09-06T17:17:11.405" v="702" actId="12"/>
          <ac:spMkLst>
            <pc:docMk/>
            <pc:sldMk cId="3309056256" sldId="259"/>
            <ac:spMk id="19" creationId="{00000000-0000-0000-0000-000000000000}"/>
          </ac:spMkLst>
        </pc:spChg>
        <pc:spChg chg="mod">
          <ac:chgData name="Frye, Raquel M." userId="74ad8915-a870-41ea-9cce-915b13d8a747" providerId="ADAL" clId="{07D2998A-9C95-3944-8A63-01F8F7717458}" dt="2024-09-06T17:17:09.237" v="700" actId="12"/>
          <ac:spMkLst>
            <pc:docMk/>
            <pc:sldMk cId="3309056256" sldId="259"/>
            <ac:spMk id="20" creationId="{00000000-0000-0000-0000-000000000000}"/>
          </ac:spMkLst>
        </pc:spChg>
        <pc:spChg chg="mod">
          <ac:chgData name="Frye, Raquel M." userId="74ad8915-a870-41ea-9cce-915b13d8a747" providerId="ADAL" clId="{07D2998A-9C95-3944-8A63-01F8F7717458}" dt="2024-09-06T17:17:32.285" v="723" actId="20577"/>
          <ac:spMkLst>
            <pc:docMk/>
            <pc:sldMk cId="3309056256" sldId="259"/>
            <ac:spMk id="21" creationId="{00000000-0000-0000-0000-000000000000}"/>
          </ac:spMkLst>
        </pc:spChg>
        <pc:spChg chg="mod">
          <ac:chgData name="Frye, Raquel M." userId="74ad8915-a870-41ea-9cce-915b13d8a747" providerId="ADAL" clId="{07D2998A-9C95-3944-8A63-01F8F7717458}" dt="2024-09-06T17:17:46.163" v="740" actId="1076"/>
          <ac:spMkLst>
            <pc:docMk/>
            <pc:sldMk cId="3309056256" sldId="259"/>
            <ac:spMk id="22" creationId="{00000000-0000-0000-0000-000000000000}"/>
          </ac:spMkLst>
        </pc:spChg>
      </pc:sldChg>
      <pc:sldChg chg="modSp mod">
        <pc:chgData name="Frye, Raquel M." userId="74ad8915-a870-41ea-9cce-915b13d8a747" providerId="ADAL" clId="{07D2998A-9C95-3944-8A63-01F8F7717458}" dt="2024-09-05T23:46:44.333" v="198" actId="1076"/>
        <pc:sldMkLst>
          <pc:docMk/>
          <pc:sldMk cId="1258053580" sldId="297"/>
        </pc:sldMkLst>
        <pc:spChg chg="mod">
          <ac:chgData name="Frye, Raquel M." userId="74ad8915-a870-41ea-9cce-915b13d8a747" providerId="ADAL" clId="{07D2998A-9C95-3944-8A63-01F8F7717458}" dt="2024-09-05T23:46:44.333" v="198" actId="1076"/>
          <ac:spMkLst>
            <pc:docMk/>
            <pc:sldMk cId="1258053580" sldId="297"/>
            <ac:spMk id="24578" creationId="{00000000-0000-0000-0000-000000000000}"/>
          </ac:spMkLst>
        </pc:spChg>
      </pc:sldChg>
      <pc:sldChg chg="modSp">
        <pc:chgData name="Frye, Raquel M." userId="74ad8915-a870-41ea-9cce-915b13d8a747" providerId="ADAL" clId="{07D2998A-9C95-3944-8A63-01F8F7717458}" dt="2024-09-05T23:50:40.894" v="568" actId="20577"/>
        <pc:sldMkLst>
          <pc:docMk/>
          <pc:sldMk cId="598700925" sldId="298"/>
        </pc:sldMkLst>
        <pc:spChg chg="mod">
          <ac:chgData name="Frye, Raquel M." userId="74ad8915-a870-41ea-9cce-915b13d8a747" providerId="ADAL" clId="{07D2998A-9C95-3944-8A63-01F8F7717458}" dt="2024-09-05T23:50:40.894" v="568" actId="20577"/>
          <ac:spMkLst>
            <pc:docMk/>
            <pc:sldMk cId="598700925" sldId="298"/>
            <ac:spMk id="2" creationId="{00000000-0000-0000-0000-000000000000}"/>
          </ac:spMkLst>
        </pc:spChg>
      </pc:sldChg>
      <pc:sldChg chg="modSp mod">
        <pc:chgData name="Frye, Raquel M." userId="74ad8915-a870-41ea-9cce-915b13d8a747" providerId="ADAL" clId="{07D2998A-9C95-3944-8A63-01F8F7717458}" dt="2024-09-05T23:06:33.659" v="197" actId="20577"/>
        <pc:sldMkLst>
          <pc:docMk/>
          <pc:sldMk cId="504780349" sldId="358"/>
        </pc:sldMkLst>
        <pc:spChg chg="mod">
          <ac:chgData name="Frye, Raquel M." userId="74ad8915-a870-41ea-9cce-915b13d8a747" providerId="ADAL" clId="{07D2998A-9C95-3944-8A63-01F8F7717458}" dt="2024-09-05T23:06:33.659" v="197" actId="20577"/>
          <ac:spMkLst>
            <pc:docMk/>
            <pc:sldMk cId="504780349" sldId="358"/>
            <ac:spMk id="2" creationId="{00000000-0000-0000-0000-000000000000}"/>
          </ac:spMkLst>
        </pc:spChg>
        <pc:spChg chg="mod">
          <ac:chgData name="Frye, Raquel M." userId="74ad8915-a870-41ea-9cce-915b13d8a747" providerId="ADAL" clId="{07D2998A-9C95-3944-8A63-01F8F7717458}" dt="2024-09-05T22:58:48.313" v="111" actId="20577"/>
          <ac:spMkLst>
            <pc:docMk/>
            <pc:sldMk cId="504780349" sldId="358"/>
            <ac:spMk id="4" creationId="{00000000-0000-0000-0000-000000000000}"/>
          </ac:spMkLst>
        </pc:spChg>
      </pc:sldChg>
      <pc:sldChg chg="modSp mod">
        <pc:chgData name="Frye, Raquel M." userId="74ad8915-a870-41ea-9cce-915b13d8a747" providerId="ADAL" clId="{07D2998A-9C95-3944-8A63-01F8F7717458}" dt="2024-09-05T23:50:21.835" v="566" actId="1076"/>
        <pc:sldMkLst>
          <pc:docMk/>
          <pc:sldMk cId="1698314666" sldId="360"/>
        </pc:sldMkLst>
        <pc:spChg chg="mod">
          <ac:chgData name="Frye, Raquel M." userId="74ad8915-a870-41ea-9cce-915b13d8a747" providerId="ADAL" clId="{07D2998A-9C95-3944-8A63-01F8F7717458}" dt="2024-09-05T23:50:16.606" v="565" actId="20577"/>
          <ac:spMkLst>
            <pc:docMk/>
            <pc:sldMk cId="1698314666" sldId="360"/>
            <ac:spMk id="2" creationId="{00000000-0000-0000-0000-000000000000}"/>
          </ac:spMkLst>
        </pc:spChg>
        <pc:spChg chg="mod">
          <ac:chgData name="Frye, Raquel M." userId="74ad8915-a870-41ea-9cce-915b13d8a747" providerId="ADAL" clId="{07D2998A-9C95-3944-8A63-01F8F7717458}" dt="2024-09-05T23:50:21.835" v="566" actId="1076"/>
          <ac:spMkLst>
            <pc:docMk/>
            <pc:sldMk cId="1698314666" sldId="360"/>
            <ac:spMk id="4" creationId="{00000000-0000-0000-0000-000000000000}"/>
          </ac:spMkLst>
        </pc:spChg>
      </pc:sldChg>
      <pc:sldChg chg="modSp mod">
        <pc:chgData name="Frye, Raquel M." userId="74ad8915-a870-41ea-9cce-915b13d8a747" providerId="ADAL" clId="{07D2998A-9C95-3944-8A63-01F8F7717458}" dt="2024-09-05T23:54:10.509" v="589" actId="1076"/>
        <pc:sldMkLst>
          <pc:docMk/>
          <pc:sldMk cId="417214593" sldId="362"/>
        </pc:sldMkLst>
        <pc:spChg chg="mod">
          <ac:chgData name="Frye, Raquel M." userId="74ad8915-a870-41ea-9cce-915b13d8a747" providerId="ADAL" clId="{07D2998A-9C95-3944-8A63-01F8F7717458}" dt="2024-09-05T23:54:08.439" v="588" actId="14100"/>
          <ac:spMkLst>
            <pc:docMk/>
            <pc:sldMk cId="417214593" sldId="362"/>
            <ac:spMk id="2" creationId="{00000000-0000-0000-0000-000000000000}"/>
          </ac:spMkLst>
        </pc:spChg>
        <pc:spChg chg="mod">
          <ac:chgData name="Frye, Raquel M." userId="74ad8915-a870-41ea-9cce-915b13d8a747" providerId="ADAL" clId="{07D2998A-9C95-3944-8A63-01F8F7717458}" dt="2024-09-05T23:54:10.509" v="589" actId="1076"/>
          <ac:spMkLst>
            <pc:docMk/>
            <pc:sldMk cId="417214593" sldId="362"/>
            <ac:spMk id="4" creationId="{00000000-0000-0000-0000-000000000000}"/>
          </ac:spMkLst>
        </pc:spChg>
      </pc:sldChg>
      <pc:sldChg chg="modSp mod">
        <pc:chgData name="Frye, Raquel M." userId="74ad8915-a870-41ea-9cce-915b13d8a747" providerId="ADAL" clId="{07D2998A-9C95-3944-8A63-01F8F7717458}" dt="2024-09-06T17:18:04.302" v="743" actId="207"/>
        <pc:sldMkLst>
          <pc:docMk/>
          <pc:sldMk cId="1271869627" sldId="367"/>
        </pc:sldMkLst>
        <pc:spChg chg="mod">
          <ac:chgData name="Frye, Raquel M." userId="74ad8915-a870-41ea-9cce-915b13d8a747" providerId="ADAL" clId="{07D2998A-9C95-3944-8A63-01F8F7717458}" dt="2024-09-06T17:18:04.302" v="743" actId="207"/>
          <ac:spMkLst>
            <pc:docMk/>
            <pc:sldMk cId="1271869627" sldId="367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DB8B509-668F-2345-9B33-CC5195DE084A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EE7A8F-728F-4E40-984D-97AD0C97D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4" units="1/cm"/>
          <inkml:channelProperty channel="Y" name="resolution" value="24" units="1/cm"/>
          <inkml:channelProperty channel="T" name="resolution" value="1" units="1/dev"/>
        </inkml:channelProperties>
      </inkml:inkSource>
      <inkml:timestamp xml:id="ts0" timeString="2024-09-06T20:41:17.9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24783 9754 0,'-18'0'31,"0"18"-15,-17 17-16,17 18 15,1-18-15,-18 18 16,17-35 0,18-36 62,18-52-63,17-18-15,-18 35 16,1-36-16,0 37 16,-1 16-16,-17 1 15,0 17 1,-70 89 31,-1 17-47,36-17 15,-18-18-15,18-18 16,17 0-16,18-17 16,-17-18-16,34 0 78,36 0-78,-35-18 15,17-17-15,-17 17 16,-1 18-16,1-35 16,-18 17-16,18 18 15,-18-17-15,-36 17 63,1 35-48,17-35-15,1 18 16,17-1-16,-18 1 16,71-18 46,-35-18-46,-1 1-16,1-1 15,0 0-15,-18 36 63,-36 35-48,19 0-15,17-36 16,0 1-16,0 0 16,0-1-16,17-52 78,19 17-63,-36 1-15</inkml:trace>
  <inkml:trace contextRef="#ctx0" brushRef="#br0" timeOffset="2980.175">26000 9437 0,'0'70'188,"0"-34"-188,0 17 15,0-18-15,0 0 16,0 0-16,0-17 16,0 17-16,0-17 15,0 0-15,0-1 16,0 1-16,0-1 15,0 19 32,0-19-31,0 1-16,0 0 16,-18-18-16,18 17 15,0-52 235,-18 0-250,18 17 16,0 0-16,0 1 15,-17-1-15,-1 1 16,18-1 0,0 0 15,-53 18 94,-105 0-109,69 0-16,19 0 15,34 0-15,1 0 16,18 0-16,-19 0 156,19 0-156,17 18 16,-18-18-16,18 18 15,-18-18-15,1 0 16,17 17 0,-18 1-1,18-1 1,0 1-16,0 0 15,-18-18-15,18 17 94,0 19-78,0-1-16,18 0 15,-18-17-15,0 0 16,18-1-16,-18 1 31,17-18-31,-17 17 0,18-17 16,0 18 0,-1-18-1,-17 18 1,36-1-16,-36 1 15,17 0-15,18-18 16,-17 17-16,17-17 16,-17 0-16,0 0 15,35 0 1,-18-17-16,18 17 16,17-36-16,-17 19 15,-17-1-15,-1 18 16,0-18-16,-17 18 15,-18-17-15,0-1 235,0 1-235,0-1 15,0 0 1,0 1-16,0-1 16,0 0-1</inkml:trace>
  <inkml:trace contextRef="#ctx0" brushRef="#br0" timeOffset="5721.908">20708 5680 0,'-18'88'31,"18"-35"-16,0 0-15,0 0 16,0 35-16,0-18 16,0 36-16,-17 18 15,17-54-15,-18 18 16,18-35-16,-35 0 16,35 0-16,-18-17 15,18-19 1,0 1 15,-53 141 157,36-89-173,-36 1-15,35-1 16,0-35-16,1-17 15,17 0-15,0-1 32,-18-34 46,1-1-78,-1-17 15,18 17-15,-18 1 16,18-1 0,0 0-16,0 1 15,0-1 1,-17 0 0,17 1 15,0-1 141,0-17-172,0 0 15,0 17 1,0 0-16,0 1 16,0-1-16,0 106 140,0-35-124,0 0-16,0 0 0,0-18 15,0 0 1,0 1-16,0-19 16,35-17 187,18-35-203,17 0 15,-34 17-15,17-35 16,-18 36-16,0-19 16,-17 19-16,17-1 15,-17 18 1,-1-18 15,1 1-15,-18-1-1</inkml:trace>
  <inkml:trace contextRef="#ctx0" brushRef="#br0" timeOffset="8025.396">26617 5415 0,'-18'53'62,"1"0"-62,-1 0 16,18 35-16,-17-53 15,-1 18-15,18 0 16,-35 18-16,17-36 16,0 18-16,18-18 15,-35 0-15,35 1 16,0-19-16,0 1 16,0 17-16,-18 1 15,1-1-15,17 18 16,-18-18-16,0-17 15,18 17-15,-17 0 16,17-17 0,-18 17-1,18-17-15,0-1 16,-17 1-16,17 0 16,-18-1 15,18 1-16,-18 0-15,1-1 16,-1 1-16,18 0 16,-35 17-16,-1 0 15,-16 0-15,16 1 16,-17-1-16,18-17 16,0 17-16,17-17 15,1-18 1,17-71 187,0 18-187,0 18-16,0 0 15,0-1-15,-18 72 172,0 34-172,18-35 16,-17-17-1,17 17-15,0-17 16,0 0 0,-18-18 15,18 17 0,0 1-15,0-1-1,-18-17-15,18 18 32,18-18 186,0 0-202,17-18-16,0 18 16,18-17-16,53-1 15,-18 1-15,-35 17 16,0-18-16,-35 18 15,-1-18-15</inkml:trace>
  <inkml:trace contextRef="#ctx0" brushRef="#br0" timeOffset="27947.711">19861 8749 0,'0'18'93,"-17"87"-77,-1-16-16,0-37 16,1 19-16,-1-18 15,1 0-15,17 0 16,-18 17-16,0-34 16,18-1-16,-17-17 15,17-36 157,0-106-156,17 54-16,-17-1 15,18 18-15,-18 18 16,0 17-16,18 1 16,-18-1-16,70 124 234,-52-53-234,17 0 16,0 35-16,18-35 15,-35-18-15,-1 36 16,1-54-16,-18 1 31,0-36 47,-70-52-62,-1-36-16,18 53 15,0-17-15,18 34 16,17-17-16,1 36 16,-1-1-16,0 0 15,18 1 1,-17 17 15,17-18 63,-18 1-94,-35-1 16,36-17-16,-1 17 15,0 0-15,1 1 16</inkml:trace>
  <inkml:trace contextRef="#ctx0" brushRef="#br0" timeOffset="30103.829">27111 8943 0,'-18'0'63,"-140"194"-47,69-106-16,19 36 15,-36-36-15,71-18 16,17-34-16,0-19 15,1 1-15,34-89 125,-17 1-125,18-18 16,-18-1-16,18 37 16,-1-1-16,-17 17 15,18 1-15,-18 17 16,0 1 0,71 87 109,-1-17-110,-17-17-15,-18 34 16,18-35-16,-53-17 15,0 0-15,18-18 16,-18 17 234,18 1-234,-1 17-16,-17-17 15,-53-36 110,-17-17-125,17-18 16,17 35-16,19 1 16,-1 17-1,89-18 266,-1-17-265,-52 17 0,0 18-1,-18-17 48</inkml:trace>
  <inkml:trace contextRef="#ctx0" brushRef="#br0" timeOffset="32322.476">7338 10548 0,'141'0'47,"-35"0"-31,0-18-16,-1 18 15,19 0-15,-71-17 16,-18 17-16,36 0 15,-36-18-15,35 18 16,-52 0-16,35-17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4" units="1/cm"/>
          <inkml:channelProperty channel="Y" name="resolution" value="24" units="1/cm"/>
          <inkml:channelProperty channel="T" name="resolution" value="1" units="1/dev"/>
        </inkml:channelProperties>
      </inkml:inkSource>
      <inkml:timestamp xml:id="ts0" timeString="2024-09-06T20:47:22.97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2981 8784 0,'194'0'47,"18"0"-47,-107 0 15,37 18-15,-19-1 16,-70-17-16,0 0 16,-35 0-16,-1 0 15,124 0 95,-52 0-95,34 18-15,0 0 16,19 17-16,-37-35 16,-16 18-16,-54-18 15,0 0-15,-35 17 16,18-17-16,17 0 47,106-35-32,-70 17-15,52 1 16,-52 17-16,-18 0 16,-36-18-16,124 18 265,-35 0-265,-35 0 16,-18 0-16,-36-18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4" units="1/cm"/>
          <inkml:channelProperty channel="Y" name="resolution" value="24" units="1/cm"/>
          <inkml:channelProperty channel="T" name="resolution" value="1" units="1/dev"/>
        </inkml:channelProperties>
      </inkml:inkSource>
      <inkml:timestamp xml:id="ts0" timeString="2024-09-06T20:47:25.33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11924 8696 0,'35'0'31,"142"18"-31,-36 17 16,-18-17-16,18-1 16,-17 18-16,-18-35 15,-1 18-15,-34-18 16,-18 0-16,-18 0 16,-17 0-1,-1 0 1,1 0-1,0 0 1,17 0 187,0 0-187,1 0-16,-36-18 297,0-17-297,17 0 15,-17 0-15,0-1 16,0 19-16,0-1 16,0 0-1,-106 36 126,-105 17-141,17-35 15,53 18-15,-36-18 16,71 0-16,18 0 16,35 0-16,36 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4" units="1/cm"/>
          <inkml:channelProperty channel="Y" name="resolution" value="24" units="1/cm"/>
          <inkml:channelProperty channel="T" name="resolution" value="1" units="1/dev"/>
        </inkml:channelProperties>
      </inkml:inkSource>
      <inkml:timestamp xml:id="ts0" timeString="2024-09-06T20:47:27.90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19579 8555 0,'18'0'94,"141"0"-78,-54 0-16,19 0 15,-18 0-15,0 0 16,-36 0-16,-35 0 15,1 0-15,-1 0 16,-17 0-16,-1 0 16,1 0-1,17 0-15,0 0 16,18 0 0,0 0-16,-17 0 15,16 0-15,-16 0 16,-19 0-16,1 0 15,0 0 17,70 0-32,-35 0 15,0 0-15,17 0 16,-52 0-16,-1 0 16,1 0-1,0 0 79,17 0-94,0 17 16,-17-17-1,-18 18 251,18-18-266,-18 18 15,0-1 32,0 1-31,-53 0 156,-71-18-172,-17 0 0,35 0 0,0 0 15,54 0-15,-19 0 16,53 0 0,1 0 62,-124 0-78,35 0 0,53 0 15,-35 0-15,52 0 16,1 0-16,17 0 16,1 0 46,-71 0-46,17 0-16,-17 0 0,53 0 0,-1 0 15,19 0 64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4" units="1/cm"/>
          <inkml:channelProperty channel="Y" name="resolution" value="24" units="1/cm"/>
          <inkml:channelProperty channel="T" name="resolution" value="1" units="1/dev"/>
        </inkml:channelProperties>
      </inkml:inkSource>
      <inkml:timestamp xml:id="ts0" timeString="2024-09-06T20:58:23.9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21378 15117 0,'18'0'31,"0"0"-31,-1 0 0,19 0 16,-1 0-1,0 0-15,0 0 16,-17 0 0,0 0-16,-1 0 15,19 0 1,-19 0-16,1 0 15,17 0-15,36 0 16,35 0 0,70 0-16,71 35 15,-36-18-15,-69-17 16,-19 36-16,-88-36 16,1 0-16,-19 0 15,1 0 1,17 0-16,71 0 15,106 0-15,-1 0 16,36 0-16,-35 0 16,0 17-16,-107-17 15,-34 0-15,-36 0 16,-17 0 0,0 0-16,17 0 15,71-17-15,35 17 16,106 0-16,35 0 15,0 0-15,-35 0 16,-70 0-16,-89 0 16,-35 0-16,-36 0 15,1 0 32,88 0-47,88 35 16,-53-17-16,-18-1 15,-70-17-15,-17 0 16,122 0 140,-105 0-156,-35 0 16,0 0-16</inkml:trace>
  <inkml:trace contextRef="#ctx0" brushRef="#br0" timeOffset="4104.43">21361 14781 0,'17'0'63,"1"0"-63,0 0 15,-1 0 1,1 0 0,0 0-16,-1 0 15,18 0-15,1 0 16,-19 0-1,19 0-15,-1 0 16,0 0-16,-17 0 16,-1 0 31,1 0-32,17 0-15,-17 0 16,0 0-16,-1 0 15,1 0 1,0 0 0,-1 0-1,1 0-15,17-17 16,0 17-16,-17 0 16,17 0-16,36 0 15,-36-18-15,-17 18 16,-1 0 15,1 0 0,35 0-31,0 0 16,-18 0-16,18 0 16,-18 0-16,-17 0 15,0 0 48,-1 0-48,19 0-15,-1-18 16,0 18 0,0 0-16,18 0 15,36 0-15,-54 0 16,18 0-16,-18 0 15,0 0-15,-17 0 16,17 0-16,0-17 16,18 17-1,18 0-15,-18 0 16,0 0-16,0 0 16,-36-18-16,1 18 15,17 0 48,36-17-48,-1-1-15,-34-17 16,-1 35-16,-17 0 16,-1-18-1,1 0-15,-1 18 16,19-17-16,-19 17 15,-17-18-15,18 0 16,0 18 0,-1-17-16,1-1 15,17 1-15,-17-36 16,17 35-16,-17 18 16,17-35-16,-17 17 15,17 0-15,-35 1 16,18-18-16,-1 17 15,1 0-15,0 18 16,17-17-16,0-19 16,0-17-16,1 36 15,34-19-15,-35 1 16,1 18-16,-1-19 16,-17 19-16,-1-1 15,-17 0-15,18-17 16,53 17-16,-36-17 15,18 0-15,-18 17 16,0-17-16,1 17 16,-19 1-16,1 17 15,-1-36-15,1 36 16,0-17 0,-1-1-16,19-17 15,-1 17-15,18-17 16,-18 17-16,0 1 15,1-1-15,-19 18 16,-17-18-16,18 18 16,17-17 31,36 17-32,-54 0 1,54 35 203,0 18-204,-19-35-15,-16-1 16,-19 1-16,-17-1 15,18-17-15,0 0 32,-18 18-32,17 17 15,36 1-15,-18-19 16,-17 54-16,17-53 16,-17-18-16,-18 17 15,18 1-15,-18-1 16,17 1-16,1 0 15,0-1-15,-1 1 16,19 0-16,-19-1 16,1 1-16,-18 0 15,0-1 17,17 1-17,19 17 1,-19 18-16,19-18 15,17 1-15,-53-19 16,35 19-16,-18-36 16,-17 17-1,18-17 17,-18 18-1,18-1-16,17 1-15,-17-18 16,-18 18-16,17-1 16,19 1-1,-19 17 1,1-17-16,17 0 16,-17-1-16,-18 1 15,17-18 1,19 17 31,17 54-47,-18-53 15,-18-1-15,1 1 16,0-18-16,-18 18 16,17-18 15,54 17-16,0 1 1,-36-1-16,18 19 16,-36-36-16,1 0 15,0 0 79,-1 17-94,19-17 16,-19 18-16,18-18 15,-17 18-15,0-18 16,17 17 0,18 1-16,0-18 0,-18 0 15,-17 18 1,-1-18-16,36 0 47,18 17-47,-18 1 15,17-18-15,-34 17 16,-19-17-16,36 18 78,53 0-62,-35 17-16,-36-17 15,0-18-15,0 0 78,1 0-78,-19 0 16,1 0-16,0 0 16,17 0 46,0 17-62</inkml:trace>
  <inkml:trace contextRef="#ctx0" brushRef="#br0" timeOffset="5967.861">26952 15275 0,'18'0'156,"88"0"-125,-71 18-31,0-18 16,-17 0 0,0 0 46,-1 0-62,54 0 16,-54 0-1,1 0-15,53 0 79,-19 0-79,19 0 15,-53 0 1,-1 0 78,19 0-94,-19 0 15,1 0-15,17 0 31,0 0-31,1 0 16,-19 0-16,19 0 16,-19 0-16,1 0 62,0 0-46,17 0-16,0-18 15,-17 18-15,-1 0 110,107 0-95,-54 0-15,-34 0 16,-1 0-16,-17 0 31,35 0 32,-1 0-63,-34 0 15,0 0-15</inkml:trace>
  <inkml:trace contextRef="#ctx0" brushRef="#br0" timeOffset="7894.044">27799 15028 0,'35'0'235,"-17"0"-235,-1 0 15,1 0 110,0 0-125,-1 0 0,1 0 32,0 0-1,17 0-31,0 0 15,0 0-15,-17 0 16,0 0-16,-1 0 63,-17 18-48,18-18 1,0 0-1,-1 0-15,1 0 16,0 0-16,-1 0 16,1 0 31,0 0-16,-1 0 188,1 0-204,-1 0 16,19 0 1,-19 0-32,1 0 15,0 0-15</inkml:trace>
  <inkml:trace contextRef="#ctx0" brushRef="#br0" timeOffset="103357.216">17480 5062 0,'0'36'62,"0"105"-46,0-71-16,-35 19 15,0 34-15,17-70 16,0 0-16,1 17 16,17-52-16,-18 0 15,18-1-15,0-70 188,-18-17-188,18 35 15,0-1-15,-17 1 16,17-18-16,0 35 16,-18 18-1,18-17 1,0 34 78,53 89-79,-35-53-15,-1-18 16,1 36-16,-18-36 15,18-35 1,-18 18 0,17-18 171,54-18-171,-36 1-16,-17-1 15,-1 18-15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4" units="1/cm"/>
          <inkml:channelProperty channel="Y" name="resolution" value="24" units="1/cm"/>
          <inkml:channelProperty channel="T" name="resolution" value="1" units="1/dev"/>
        </inkml:channelProperties>
      </inkml:inkSource>
      <inkml:timestamp xml:id="ts0" timeString="2024-09-06T21:01:37.5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16069 7814 0,'-35'106'62,"17"-53"-62,-35-18 16,36 36-16,-19-36 15,19 0-15,17-17 16,-18-1-16,0 19 16,1 17-1,-1-18-15,0-35 0,1 35 16,17-17 0,0-1-1,0-52 204,0 0-219,0 17 16,0 1-1,0-1 16,0 0 1,0 1-1,0-1-15,0 106 124,0-35-124,0-18-16,0 1 15,0-1-15,0-17 16,0-1-16,0 1 16,17-18-16,19-53 203,-1 18-203,18-18 31,-18 35-31,-17 1 16,-1 17-1,1-18-15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4" units="1/cm"/>
          <inkml:channelProperty channel="Y" name="resolution" value="24" units="1/cm"/>
          <inkml:channelProperty channel="T" name="resolution" value="1" units="1/dev"/>
        </inkml:channelProperties>
      </inkml:inkSource>
      <inkml:timestamp xml:id="ts0" timeString="2024-09-06T21:02:25.3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19526 14340 0,'18'-17'47,"88"-1"-47,-36 18 15,18-17-15,1 17 16,34 0-16,89 0 15,-1 0-15,54 35 16,-18-18-16,-106-17 16,-35 0-16,-18 0 15,-53 0-15,-17 0 32,0 0-32,-1 0 15,19 0-15,-1-17 16,18 17-16,-18 0 15,0 0-15,-17 0 16</inkml:trace>
  <inkml:trace contextRef="#ctx0" brushRef="#br0" timeOffset="1503.665">17833 9402 0,'176'0'47,"36"0"-32,0-53-15,-1 53 16,19-36-16,-19 36 16,-105-17-16,0 17 15,-18 0-15,-35 0 16,-18 0-16,-17 0 15,0 0-15,35 0 79,-1 0-79,19 0 15,-18 0-15,-18 0 16,-17 0-1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4" units="1/cm"/>
          <inkml:channelProperty channel="Y" name="resolution" value="24" units="1/cm"/>
          <inkml:channelProperty channel="T" name="resolution" value="1" units="1/dev"/>
        </inkml:channelProperties>
      </inkml:inkSource>
      <inkml:timestamp xml:id="ts0" timeString="2024-09-06T21:03:08.7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19509 12541 0,'70'0'47,"-17"-17"-31,35 17-16,-52 0 15,-1-18-15,0 18 16,18 0-16,-18 0 16,1 0-16,-1 0 15</inkml:trace>
  <inkml:trace contextRef="#ctx0" brushRef="#br0" timeOffset="784.022">19456 12682 0,'17'-17'63,"72"17"-48,-54 0-15,0 0 16,18 0-16,0 0 16,-18 0-16,18 0 15,-18-18-15,36 0 16,-36 18-16,-35-17 15,18 17 17</inkml:trace>
  <inkml:trace contextRef="#ctx0" brushRef="#br0" timeOffset="1927.244">20638 11712 0,'0'53'125,"0"18"-109,0-18-16,0-18 16,0 18-16,0 0 15,0 35-15,0-18 16,0-34-16,0 17 16,0-18-16,0 18 15,0-36 1,0 1-16,0 0 15,0 17-15,0-17 16,0-1-16,0 1 16,0 0-1,0-1-15,0 36 16,0-18-16,0-17 16,0 0-16,0-1 15,0 1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4" units="1/cm"/>
          <inkml:channelProperty channel="Y" name="resolution" value="24" units="1/cm"/>
          <inkml:channelProperty channel="T" name="resolution" value="1" units="1/dev"/>
        </inkml:channelProperties>
      </inkml:inkSource>
      <inkml:timestamp xml:id="ts0" timeString="2024-09-06T21:04:21.2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23654 14340 0,'17'0'140,"1"0"-140,0 18 47,-1-18 0,-34 0 406,-1 0-421,18 18-1,-18-18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4" units="1/cm"/>
          <inkml:channelProperty channel="Y" name="resolution" value="24" units="1/cm"/>
          <inkml:channelProperty channel="T" name="resolution" value="1" units="1/dev"/>
        </inkml:channelProperties>
      </inkml:inkSource>
      <inkml:timestamp xml:id="ts0" timeString="2024-09-06T20:43:19.1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11359 9066 0,'124'0'125,"-36"0"-110,-17 0-15,-18 0 16,-18 0-16,0 0 16,-17 0-16,-1 0 15,19 0-15,-19 0 16,1 0 0,17 0-16,18 0 15,35 0-15,-17 0 16,-18 0-16,17 0 15,-52 0-15,0 0 16,17 0 47,53 0-63,-35 0 15,18 0-15,-1 18 16,-17-18-16,-18 0 15,-17 0-15,0 0 16,-1 18-16,19-18 16,34 0-16,-17 0 15,0 0-15,0 0 16,0 0-16,-18 0 16,18 0-16,-18 0 15,1 0-15,-1 0 16,-18 0-16,1 0 15,17 0-15,1 17 16,17-17-16,35 18 16,-18-18-16,36 0 15,0 0-15,-18 35 16,18-35-16,-18 0 16,-17 0-16,-36 18 15,18-18-15,18 0 16,-19 0-16,54 0 15,-35 0-15,17 0 16,18 0-16,-36 18 16,19-1-16,-37-17 15,-16 18-15,-1-18 16,18 0-16,18 17 16,-19-17-16,1 18 15,36 0-15,-19-18 16,-35 17-1,18-17-15,-17 0 0,-1 0 16,0 0 0,18 0-16,18 0 15,34 0-15,-34 0 16,17 18-16,-35-18 16,0 0-16,-35 18 15,-1-18-15,19 0 31,34 0-15,36 0-16,-18 0 16,18 35-16,-53-35 15,-18 0-15,0 0 16,-17 0 0,0 0-16,17 0 15,-17 0 1,35 0-16,17 18 15,18-1-15,18-17 16,18 18 0,-19-1-16,-34-17 15,-18 0-15,-35 0 16,-1 0 0,1 0 15,17 0-16,18 0-15,0 0 16,-18 0-16,1 0 16,-1 0-16,0 0 15,-17 0-15,-1 0 32,1 0-17,35-17-15,0 17 16,0 0-16,0 0 15,-18 0-15,0 0 16,-17 0-16,0 0 16,-18-18 140,35-17-140,0-36-16,0 36 15,36 0-15,-36 17 16,0-17-16,-17 17 31,-159 18 110,18-35-126,-19 35-15,37 0 16,-37 0-16,37 0 16,-37 0-16,19 0 15,70 0-15,18 0 16,-18 0-16,35 0 15,1 0-15,-1 0 16,-53 0-16,1 0 16,-36 0-16,0 0 15,18 0-15,-35 0 16,-1 0-16,18 0 16,36 0-16,-19 0 15,54 0-15,0 0 16,0 0-1,-1 0-15,-52 0 16,18 0-16,-71 18 16,35-18-16,-53 17 15,-17-17-15,70 0 16,-35 36-16,35-36 16,-18 17-16,36 1 15,18-18-15,17 0 16,17 17-16,-52-17 15,18 0-15,-1 18 16,-35-18-16,0 0 16,36 0-16,-36 0 15,0 0 1,-53 0-16,54 0 16,-1 0-16,18 0 15,52 0-15,-17 0 16,36-18-16,-19 18 15,-34 0-15,-36-17 16,18 17 0,-18 0-16,35 0 15,1 0-15,17 0 16,18 0-16,-1 0 16,-16 0-16,-1 0 15,0 0-15,0 0 16,-18 0-16,18 0 15,18 0-15,-18 0 16,35 0-16,1 0 16,-18 0-16,-18 0 15,0 0-15,-18 0 16,-17 0-16,35 0 16,-35 0-16,53 0 15,35-18 1,-36 18 31,-70-17-47,71 17 15,0 0 1,0 0 0,17 0-16,0 0 15,89 0 329,211 0-328,-88 0-16,53 35 15,-141-35-15,-36 0 16,-34 0-16,-19 0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4" units="1/cm"/>
          <inkml:channelProperty channel="Y" name="resolution" value="24" units="1/cm"/>
          <inkml:channelProperty channel="T" name="resolution" value="1" units="1/dev"/>
        </inkml:channelProperties>
      </inkml:inkSource>
      <inkml:timestamp xml:id="ts0" timeString="2024-09-06T20:43:21.70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21678 9243 0,'18'0'62,"17"0"-62,0-18 16,1 18-16,-1 0 15,-17 0-15,-1 0 16,1 0-16,0 0 16,-1 0-16,1 0 15,-18-17 1,17 17 125,1 0-63,17 0-63,71-18-15,-53 0 16,-18 18-16,-17-17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4" units="1/cm"/>
          <inkml:channelProperty channel="Y" name="resolution" value="24" units="1/cm"/>
          <inkml:channelProperty channel="T" name="resolution" value="1" units="1/dev"/>
        </inkml:channelProperties>
      </inkml:inkSource>
      <inkml:timestamp xml:id="ts0" timeString="2024-09-06T20:43:23.55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9807 10548 0,'141'0'94,"71"0"-79,-18 0 1,18 0-16,-36 0 0,0 0 16,1 0-16,-89 0 15,-17 0-15,-36 0 16,-17 0-1,-1 0-15,1 0 16,-1 0-16,19 0 16,52 0-16,18 18 15,-18-1-15,18 19 16,-18-36-16,-53 17 16,36-17 62,17 0-63,-70 0-15,-1 0 16,1 0 31,105 0-47,-52 0 15,-18 0-15,-18 0 16,-17 0-16,17 0 156,159 0-140,-123 0-16,17 0 16,-53 0-16,-17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2-03T00:56:42.38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22040 3856 886 0,'0'0'506'0,"0"0"-360"16,0 0-35-16,0 0-19 15,0 0-53-15,0 0 5 16,0 0 15-16,0 0 4 16,0 0 16-16,0 0-6 15,0 0-18-15,0 8-13 16,0 6 13-16,0 6-21 16,0 10 4-16,0 6-3 15,0 7-7-15,0 4-8 16,0 6-8-16,0-3-6 0,0-3 9 15,2 0-9-15,0-6-5 16,7-1 9-16,-5-1-2 16,6-1 1-16,-4 5 9 15,1 1-1-15,-5 2 1 16,-2-2 13-16,0 0-5 16,0-1-2-16,0 0-7 15,0 0-7-15,0 1-9 16,0 1-1-16,0 4 8 15,4-1-7-15,8 4-1 16,1-1 1-16,-9 4 0 16,5 1 7-16,-9 1-1 0,0-1 2 15,0-2 3-15,0 0-10 16,0-2-1-16,0 0 0 16,0 2 0-16,0 0-1 15,0 2 1-15,0 0-1 16,0-1 0-16,2-3 0 15,-2 2 0-15,0-2 1 16,0 3 0-16,0-2 0 16,0 4 0-16,0-1 2 15,-4 0 3-15,2-2-6 16,-5-2 0-16,7-4 0 16,0 2 0-16,0 0 1 15,0 0-1-15,0 0 0 16,0 1 0-16,0-3 0 0,0 2-1 15,0-4 0 1,0 0 0-16,0-1 0 0,0-3 0 16,0-2 1-16,0-2-1 15,0-2 1-15,0-2 0 16,0-4 1-16,0-6 13 16,0-2-5-16,0-4-8 15,0-1 7-15,2-2-7 16,-2-2-1-16,0 1-1 15,0-5-17-15,5 4-29 16,-1-1-50-16,3-5-115 0,2 0-372 16,4-7-864-16</inkml:trace>
  <inkml:trace contextRef="#ctx0" brushRef="#br0" timeOffset="1413.34">22184 7199 461 0,'0'0'894'0,"0"0"-753"16,0 0-90-16,0 0-30 15,0 0-15-15,0 0-5 0,0 0-1 16,127 0 0 0,-102 0 9-16,-3 0 46 0,3 0 21 15,4 0 19-15,2 1 6 16,5-1-29-16,1 0-38 16,3 0-7-16,7 0-5 15,5 0-9-15,1 0-7 16,-2 0-5-16,3 0 1 15,-1 0-1-15,-6 0 12 16,5 0 1-16,-6 0-4 16,10 0 11-16,2 0-2 15,6-6-6-15,7 0-4 16,8-1-8-16,-4 1 0 16,-1-1 0-16,-7 6-1 15,-9-2 1-15,-10 3 0 0,-5 0 0 16,-3 0 0-16,0-1 6 15,3-3 2-15,3 2 9 16,8-5-5-16,4 4 12 16,9-2-8-16,-1 4-15 15,5 1 0-15,-1 0-2 16,-1 0-2-16,-2 0 0 16,-7 0 1-16,-2 0 1 15,-2 6 0-15,-6-4 0 16,4-1 0-16,2-1 3 0,6 0 6 15,3 0 4-15,8 0 12 16,1 0-11-16,6 0-7 16,-4 0-7-16,-1 0-1 15,2 0-32-15,-6 0 12 16,-5-3-8-16,1-2 11 16,1 4 11-1,-8-2 5-15,-2 3-4 0,-3 0 6 16,-4 0 0-16,-1 0-1 15,-4 0 2-15,6 0-1 16,-4 0 0-16,8 0 0 16,2 0 0-16,9 0-1 15,-3 0-20-15,6 0 8 0,-1 0-1 16,-5 0 7 0,-6 0 7-16,-5 0 0 0,-6 0 8 15,-5 0 1 1,6 0 9-16,-4 0 3 0,3 0-7 15,7 0 4-15,-4 0 3 16,6 0-12-16,-2 0-3 16,0 0 3-16,-8 0 2 15,-4 0 1-15,-1 0-6 16,-6 0 0-16,5 0 0 16,1 0-5-16,3 0-1 15,0 0 0-15,1 0 0 16,-5 0-1-16,-2 0-1 0,-7 4 1 15,-9 1 0 1,1-2 0-16,-8-3 0 0,-1 0 1 16,-3 0-1-16,-3 0 0 15,4 0-11-15,-3 0-47 16,-1 0-77-16,0 0-157 16,-4 0-450-16</inkml:trace>
  <inkml:trace contextRef="#ctx0" brushRef="#br0" timeOffset="3894.05">23038 7157 565 0,'0'0'314'16,"0"0"-163"-16,0 0 69 15,0 0-62-15,0 0-32 16,0 0 1-16,0 0-9 16,0 0-6-16,0 0 0 0,2 0-18 15,-2-3-27 1,0-1-24-16,2-2-12 15,0-3-6-15,0-6 2 0,6-1-14 16,-4-6-5-16,5-4-8 16,-3-4 0-16,3-8 2 15,-4-2-1-15,4-4 0 16,-7 0 9-16,-2 0 1 16,0 0-1-16,0 1-9 15,0 5 1-15,0 0-2 16,2 2-8-16,0 3 1 15,5-3 6-15,-5 1 0 16,-2 1 1-16,3-1-1 16,-1 4 0-16,-2-4-5 15,0 4-16-15,0-5-10 16,0 5-4-16,0 1 14 16,0 2 10-16,0 2 12 15,0 6 13-15,0 4 3 0,0 2 11 16,0 2-11-16,-5 0-7 15,5 4-7-15,0 0 6 16,0 4-2-16,0 2 2 16,0-1-7-16,0 2 6 15,-2 1-6-15,2 0 11 16,-2 0-2-16,-3 0-1 16,5 0-7-16,0 0-2 15,-2 0 8-15,2 0-8 16,0 0 0-16,0 0 0 0,0 0-9 15,0 0 0 1,0 0 0-16,0 0 3 0,0 0 6 16,0 0 1-16,0 0 8 15,0 0 3-15,7 0-10 16,2 0-1 0,6 0 6-16,8 0-5 0,4 0-1 15,-8 1 8-15,6 2-9 16,-7-3 1-16,-1 2 0 15,2-2 8-15,-4 0-8 16,3 0 8-16,9 0-3 16,0 0-6-16,4 0 2 0,4 0-1 15,3 0 0-15,0 0-1 16,-5 0 1 0,-4 0 0-16,-2 0-1 15,-5 0 0-15,1 0 0 0,4 0 0 16,1 0 1-16,8 0 1 15,11 0 6-15,2 0-2 16,7 0-4-16,-8 0 8 16,4 0-8-16,-10 0-2 15,-11 2 1-15,0 0 0 16,-2 1-1-16,-2-3 0 16,9 0 0-16,-3 0 1 15,12 0-1-15,8 0 1 16,5 0-1-16,4 0-1 15,3 0 1-15,-7 0 0 0,-9 0 0 16,-5 0-1 0,-3 0 1-16,-3 1-1 0,2-1 1 15,-5 0-1-15,8 0 0 16,-1 0 0-16,3 0 1 16,-1 0-8-16,0 1 2 15,-1 2 0-15,-1-1 5 16,3-2-8-16,4 1 8 15,2-1-8-15,5 0 9 16,2 2-2-16,5 2-7 16,-6 1 3-16,-1-1 6 15,-11-2 0-15,-3 2-1 16,-11-2 0-16,-2-2 1 0,-2 0-1 16,2 0 1-16,0 0 0 15,0 0 0-15,0 0-1 16,0-2 0-16,2 0 0 15,-4 2 0-15,-1 0 0 16,-6 0-1-16,3 0 0 16,4 0 1-16,-8 0-8 15,8 0-2-15,2 0-5 16,-2 0-12-16,0 0 4 16,-12 0 11-16,1 0 12 15,-14 0-5-15,0 0 6 16,-2 0 9-16,0 0 25 0,0 0-3 15,0 0 1 1,0 0-3-16,0 0-4 0,0 0-8 16,0 0-5-16,0 0-1 15,0 0-2-15,0 0-7 16,0 0-2-16,0 0 0 16,0 0-17-16,0 0 5 15,0 4 12-15,0 6 0 16,0 6 6-16,0 4 4 15,0 4 0-15,0 2-9 16,0 2-1-16,0 5 8 16,0-2-8-16,0 5 1 15,0 3 5-15,0-1-6 0,0 2 0 16,0-2 9-16,0 0-3 16,2 0-4-16,5-4-1 15,-5 3 0-15,2-6 5 16,4 1-3-1,-8-1-2-15,2-3 5 0,-2-5-5 16,0 2 0-16,0-2 5 16,0-2-5-16,0-1 7 15,0 2 2-15,0-2-4 16,0-1 2-16,0 2-7 16,0-3 0-16,0 2 0 15,0-4 6-15,0-3-6 16,0-3-1-16,0-5 0 0,0 1 0 15,2 2-9 1,0 0 3-16,-2 3-6 0,2 1-37 16,-2 1-49-16,0 6-118 15,0-3-146-15,0-9-510 0</inkml:trace>
  <inkml:trace contextRef="#ctx0" brushRef="#br0" timeOffset="4781.39">22904 7507 977 0,'0'0'315'0,"0"0"-100"0,0 0-61 16,0 0-62-16,0 0-31 0,0 0-8 16,0 0-28-16,134 6-15 15,-103-6-2-15,0 0-7 16,-2 0 1-16,-4 0-1 15,-12 0 0-15,-7 0-1 16,2 0 0-16,-8 0-7 16,0 0-15-16,0 0-46 15,-14 0-43-15,-6 0-127 16,4 0-370-16</inkml:trace>
  <inkml:trace contextRef="#ctx0" brushRef="#br0" timeOffset="5435.86">22886 7543 393 0,'0'0'623'0,"0"0"-391"16,0 0 42-16,0 0-94 16,0 0-77-16,0 0-33 15,0 0-35-15,-4 0-17 0,4 0-4 16,0 0 8 0,0 10-7-16,-2 3 4 0,-3 3 16 15,1 2-6-15,2 0-5 16,2 0-7-16,-3 0 0 15,3 0-1-15,0-4-10 16,0 0-5-16,0-4 0 16,0-2 0-16,0-4-1 15,0-2 1-15,0-2-1 16,0 0 13-16,0 0 42 16,0 0 2-16,3 0-23 15,3-4-20-15,3-6-13 16,4-1-1-16,1-2-11 0,3 1-5 15,1 1-5-15,5 2 6 16,-4 5-4-16,4 3-12 16,-3 1-15-16,0 0-11 15,-2 19 10-15,-2 9-20 16,-3 4 29-16,-4 4 30 16,-5 0 8-16,-4-2 0 15,0-1 14-15,-13-6 10 16,-5 0 14-16,-8-7 3 15,-1-3 15-15,-2-7-14 16,-2-3-21-16,-8-5-8 16,8-2-5-16,-2 0-8 0,9 0-1 15,1 0 0-15,7 0-16 16,10 0-45-16,-1 0-89 16,3-5-145-16,4 0-517 15</inkml:trace>
  <inkml:trace contextRef="#ctx0" brushRef="#br0" timeOffset="6490.11">25992 7503 103 0,'0'0'798'0,"0"0"-615"16,0 0 68-16,0 0-41 15,0 0-76-15,0 0-26 16,0 0-19-16,-4-10-30 15,2 23-9-15,2 9 60 16,0 7-4-16,0 10-21 0,-2 3-12 16,-3 6 1-16,0 0-20 15,3 0-11-15,0-2-8 16,-5-6-15 0,5-5-10-16,2-6-2 0,0-7-7 15,0-5 5-15,0-6-6 16,0-5-19-16,0-3-50 15,0-3-91-15,0 0-172 16,0-6-462-16</inkml:trace>
  <inkml:trace contextRef="#ctx0" brushRef="#br0" timeOffset="6893.1">26260 7574 1182 0,'0'0'395'0,"0"0"-165"0,0 0 0 16,0 0-108-16,0 0-73 16,0 0-32-16,0 0-11 15,82-17-5 1,-53 13-1-16,2 3 0 0,-4-1-10 16,-7-1-15-16,-7 2-8 15,-3 1 4-15,-10-3 20 16,0 3 3-16,0 0-16 15,0 0-85-15,-6 0-64 16,-2 0-135-16,1 0-329 0</inkml:trace>
  <inkml:trace contextRef="#ctx0" brushRef="#br0" timeOffset="7520.26">26258 7586 985 0,'0'0'276'15,"0"0"-38"-15,0 0-68 16,0 0-60-16,0 0-18 15,0 0-42-15,0 0-22 16,0 0-9-16,0 0 1 16,0 2-1-16,0 3-11 15,-2 2-2-15,-6 3 31 0,4 2 21 16,-3-1-2-16,1 5-5 16,4-4-15-16,-6 3-15 15,4-1-13-15,2 2 1 16,2-2-3-16,-7 0-5 15,5-1 0-15,-2-6-1 16,2 0 0-16,2-2 0 16,0-5-6-16,0 0 5 15,0 0-1-15,0 0 2 16,0 0-1-16,0 0 1 16,0 0-8-16,2-5 10 0,9-2-2 15,-5 0 1 1,6-2 6-16,3 1-7 0,5 0-18 15,1 2-9-15,5 1-9 16,-4 5-46-16,1 0-10 16,-6 7 52-16,-1 11 10 15,-5 6 11-15,1 2 19 16,-10-1 15-16,-2 5 11 16,0-7 16-16,-10-1 32 15,-9-1 17-15,-6-6 4 16,0-2-20-16,3-7-14 15,-4-3-13-15,3-3-29 16,5 0-19-16,7 0-28 16,5-8-67-16,6-3-114 15,0-4-413-15</inkml:trace>
  <inkml:trace contextRef="#ctx0" brushRef="#br0" timeOffset="10618.02">20351 3552 339 0,'0'0'793'15,"0"0"-504"-15,0 0-81 16,0 0-49-16,0 0-79 15,0 0-40-15,-2 0-14 16,0 13-11-16,-6 11 26 16,6 14 41-16,0 11 7 15,-7 9-18-15,5 6-1 16,-5 2-4-16,2-2-14 16,-4-4-16-16,5-7-8 15,-1-10-16-15,4-9-10 0,3-10-2 16,0-3-16-1,0-7-27-15,0-2-53 16,0-6-116-16,0-3-136 16,0-3-552-16</inkml:trace>
  <inkml:trace contextRef="#ctx0" brushRef="#br0" timeOffset="11007.01">20179 3626 1077 0,'0'0'260'0,"0"0"-189"16,0 0-12-16,0 0-9 15,0 0-33-15,134-97-8 16,-98 91-9-16,-5 4 1 15,7 2-1-15,-3 0-16 16,3 8-45-16,-7 8-4 16,-6 6-2-16,-9 3 2 15,-14 4 65-15,-2-1 71 16,0 0 65-16,-18 1 4 16,-9-1-22-16,0-2-1 15,-2-2-23-15,1-4-40 16,-3-4-25-16,-4-4-17 15,2-4-11-15,6-4-1 16,1-4-105-16,8 0-128 16,7-2-317-16</inkml:trace>
  <inkml:trace contextRef="#ctx0" brushRef="#br0" timeOffset="11386.88">20709 3367 405 0,'0'0'840'0,"0"0"-609"16,0 0-33-16,0 0-13 15,0 0-51-15,0 0-29 16,-98 128-27-16,83-89-31 16,1 2-13-16,3 3 3 15,5 3-4-15,-6 0-6 16,8 2 1-16,-5-4-12 16,5-2-3-16,-3-3-4 15,7-4-7-15,0-3-2 16,0-6-5-16,5-4-47 15,12-9-5-15,3-5-8 0,7-4-2 16,0-5-9-16,2 0-58 16,7-21-94-16,-12-1-126 15,-2-6-312-15</inkml:trace>
  <inkml:trace contextRef="#ctx0" brushRef="#br0" timeOffset="11707.98">20964 3575 713 0,'0'0'624'16,"0"0"-436"-16,0 0 7 15,0 0-59-15,0 0-55 16,0 0-12-16,0 0-17 0,-27 36 6 15,11-8 10-15,1 6 19 16,-6 0-15-16,4 1-14 16,1-1-18-16,3-3-6 15,-1-2-17-15,3-5-7 16,5-2-10-16,-4-4-14 16,6-5-61-16,4-5-86 15,0-8-118-15,0 0-246 16,0 0-166-16</inkml:trace>
  <inkml:trace contextRef="#ctx0" brushRef="#br0" timeOffset="11964.84">20783 3552 682 0,'0'0'351'0,"0"0"-179"16,0 0 34-16,0 0-39 15,0 0-53-15,0 0-27 16,0 0-40-16,58 132 1 16,-38-104 14-16,-9-1 0 15,7-4-4-15,-9-1-8 16,4-4 7-16,-2-3-23 16,1-3-10-16,-4 1-17 15,1-5-7-15,3 1-24 0,-8-4-66 16,-2 2-77-16,0-2-89 15,-2-1-347-15</inkml:trace>
  <inkml:trace contextRef="#ctx0" brushRef="#br0" timeOffset="12347.78">21066 3200 844 0,'0'0'391'0,"0"0"-148"0,0 0-54 15,0 0-51-15,0 0-59 16,0 0-41-16,0 0-5 15,4-6 35-15,8 21-8 16,1 2-4-16,7 8-21 16,2 6-19-16,7 7-10 15,-4 6-6-15,-5 6 0 16,-3 7 0-16,-5-3 17 16,-10-2 39-16,-2-2-5 15,0-6-13-15,-4-3-5 16,-12-4-14-16,-1 0-19 15,-8 11-73-15,0-9-184 0,7-6-421 16</inkml:trace>
  <inkml:trace contextRef="#ctx0" brushRef="#br0" timeOffset="25451.16">25948 8368 833 0,'0'0'489'0,"0"0"-454"15,0 0-14-15,171-12-21 16,-106 6-69-16,-5 2 69 16,-4 0 10-16,-12 4 14 15,-13-2 39-15,-8 2 27 16,-17 0 0-16,-4 0 12 16,-2 0-1-16,2 0-62 0,4 0-39 15,9-2-102-15,-1 0-102 16,-1-2-201-16</inkml:trace>
  <inkml:trace contextRef="#ctx0" brushRef="#br0" timeOffset="26389.67">22743 8288 1320 0,'0'0'565'16,"0"0"-403"-16,0 0-25 15,0 0-56-15,0 0-47 16,0 0-26-16,123 0-8 16,-78 0-26-16,-5 0 9 15,-9 0 8-15,-2 4-8 16,-9 0 6-16,-5 0-3 15,-5-1-23-15,1 0 6 16,-7-3 3-16,7 1-39 16,14-1-96-16,-5 0-160 0,7 0-419 15</inkml:trace>
  <inkml:trace contextRef="#ctx0" brushRef="#br0" timeOffset="35940.71">21982 6046 1257 0,'0'0'407'0,"0"0"-229"16,0 0 10-16,0 0-58 16,0 0-64-16,0 0-30 15,0 0-26-15,0 0 21 16,0 0-6-16,0 0-8 16,0 0-5-16,0 0-2 15,0 0 2-15,11 0 6 16,5 0-2-16,5 0-6 0,13 1-4 15,4 2-6-15,4 1-1 16,6-2-9-16,-9-2 9 16,-1 1 0-16,-7-1-6 15,-6 0-2-15,-8 0-16 16,-3 0-36-16,-5 0-50 16,-3 3-160-1,6 3-371 1,-10 0-574-16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4" units="1/cm"/>
          <inkml:channelProperty channel="Y" name="resolution" value="24" units="1/cm"/>
          <inkml:channelProperty channel="T" name="resolution" value="1" units="1/dev"/>
        </inkml:channelProperties>
      </inkml:inkSource>
      <inkml:timestamp xml:id="ts0" timeString="2024-09-06T20:43:44.66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20673 5909 0,'35'0'78,"124"18"-63,-106-18 1,-18 0-16,-17 0 0,-1 0 16,1 0 15,35 0-16,0 0-15,0 0 16,0 0-16,17 0 16,-35 0-16,-17 0 15,0 0 1,-1 0-16,19 0 16,-19 0-16,1 0 15,0 0-15,-1 0 172,1 0-156,17 0-16,-17 0 15,-18-18 1,17 18 0,1 0 77,0 0-77,-36 0 140,-88 18-140,53-18-16,0 17 15,18-17-15,17 0 16,1 0-16,-1 0 16,-17 18 15,-36-18-15,1 18-16,17-18 15,0 0-15,18 0 16,-1 0-16,19 0 15,-19 0 48,-34 17-47,35-17-1,17 0-15,0 0 16,1 0-16,-1 0 0,0 0 15,1 0-15,-1 0 16,1 0 0,-1 0 156,53 0-79,18 0-77,0 0-16,-18 0 16,18 0-16,-18 0 15,18 0-15,-17 0 16,-1 0-16,0-17 15,0 17-15,1-18 16,-1 18-16,-17 0 16,-1 0-16,-17-18 31,18 18 47,0 0-62,-1 0-16,1 0 31,-1 0 0,1 0-15,0-17-1,35 17-15,0 0 16,0 0-16,-18-18 16,0 18-16,-17 0 15,-1 0 63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4" units="1/cm"/>
          <inkml:channelProperty channel="Y" name="resolution" value="24" units="1/cm"/>
          <inkml:channelProperty channel="T" name="resolution" value="1" units="1/dev"/>
        </inkml:channelProperties>
      </inkml:inkSource>
      <inkml:timestamp xml:id="ts0" timeString="2024-09-06T20:44:02.7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20673 5838 0,'0'18'125,"0"0"-110,0 17-15,0-17 16,0-1-16,0 1 16,0 0-16,17-18 125,19 0-125,-19 0 15,1 0-15,0 0 16,-1 0 62,-17-18-78,18-17 16,-18-1-16,18 1 15,-18 17-15,17-17 16,1 18-16,-18-1 15,0 0 1,-71 18 109,36-17-125,0 17 16,17 0-16,0 0 15,1 0 1,-1 0 0</inkml:trace>
  <inkml:trace contextRef="#ctx0" brushRef="#br0" timeOffset="1078.803">21008 5927 0</inkml:trace>
  <inkml:trace contextRef="#ctx0" brushRef="#br0" timeOffset="2283.384">21184 5644 0,'-17'36'125,"-19"17"-110,36-18-15,0-17 16,0-1-16,0 18 15,0-17-15,0 0 16,0-1 15,0 1-15,-17-18 31,17 18-32,0-1 1,0 1 0,0 0-1</inkml:trace>
  <inkml:trace contextRef="#ctx0" brushRef="#br0" timeOffset="4119.809">21343 5697 0,'-35'36'203,"17"-19"-188,0 19-15,18-19 16,0 1 0,0-1 15,0 1 16,0 0-32,0-1 17,18-17-1,0 0 63,-1 0-79,1 0 16,0 0 16,-18-17-47,0-1 16,17 0-16,-17 1 31,0-1-15,0 1-1,0-1 1,0 0 15,0 1-15,0-1 78,-17 18-94,17-18 31,-18 18-31</inkml:trace>
  <inkml:trace contextRef="#ctx0" brushRef="#br0" timeOffset="14299.643">27393 6844 0,'0'70'78,"0"-17"-62,0-17-16,-17-1 15,17 0-15,-18 18 16,18-18-16,-18-17 16,18-36 234,0-17-250,0 0 15,0 17-15,0 1 16,0-1 0,0 0-1,0 1 16,-17-1-31,17 0 16,-18 1 0,18-1-16,-18 18 15,18-18 1,-17 18 15,34 18 125,107 106-156,-71-72 16,-18 1-16,-17-17 16,-1-19-16,1-17 15,-18 18 1</inkml:trace>
  <inkml:trace contextRef="#ctx0" brushRef="#br0" timeOffset="18303.134">22772 7056 0,'-35'88'63,"-18"0"-48,35-53 1,-17 0-16,17 1 16,0-1-16,18-17 15,-17-1-15,17 1 47,0-89 31,0 36-62,0 0 0,17-18-16,-17 18 0,0-1 15,18 19-15,-18-1 16,71 89 249,-36-1-265,-17-35 16,-1 1-16,1-36 16,-18 17-16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4" units="1/cm"/>
          <inkml:channelProperty channel="Y" name="resolution" value="24" units="1/cm"/>
          <inkml:channelProperty channel="T" name="resolution" value="1" units="1/dev"/>
        </inkml:channelProperties>
      </inkml:inkSource>
      <inkml:timestamp xml:id="ts0" timeString="2024-09-06T20:45:35.1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13564 6174 0,'18'17'46,"17"1"-46,0-18 16,-17 0-16,17 0 16,-17 0-1,0 0 1,-1 0 15,1 0-15,0 0-1,-1 0 1,1 0-16,-18-18 16,18 18 93,17-17-93,0-1-16,0 0 0,-17 18 15,0 0-15,-1 0 16</inkml:trace>
  <inkml:trace contextRef="#ctx0" brushRef="#br0" timeOffset="1899.853">16210 6174 0,'18'0'78,"-1"0"-78,54 0 15,-53 0-15,-1 0 16,1 0-16,0 0 16,-1 0 218,1 0-234,17 0 16,-17 0-1,-1 0 48,1 0-48,0 0-15,17 0 16,71 0-16,-36 0 16,-52 0-16</inkml:trace>
  <inkml:trace contextRef="#ctx0" brushRef="#br0" timeOffset="42309.958">17992 8237 0,'0'53'109,"0"-17"-93,-18-36-16,18 35 15,0-18-15,0 1 16,0 17-16,0-17 16,0 0 15,0-1 16,0 19-47,18-19 15,-1 1-15,-17-1 16,36-17 62,69-17-62,-69 17-16,-19 0 15,1 0-15,0 0 16,-18-18 15,17 1-15,-17-1-1,18 0-15,-18 1 16,0-1-16,0 0 16,0-17-16,0 0 15,0 17-15,0 1 16,0-1-16,0 0 16,0 1-1,0-1 32,-18 18-31,1-18-1,-1 1 1,0 17 125</inkml:trace>
  <inkml:trace contextRef="#ctx0" brushRef="#br0" timeOffset="43001.141">18538 8520 0</inkml:trace>
  <inkml:trace contextRef="#ctx0" brushRef="#br0" timeOffset="43739.415">18750 8079 0,'0'17'47,"0"19"-31,0-19-16,0 18 15,-18 1 1,18 34-16,0-52 16,0 17-1,0-17-15,0-1 16,0 1-16,0 0 15,0-1 64,0 1-1</inkml:trace>
  <inkml:trace contextRef="#ctx0" brushRef="#br0" timeOffset="45386.112">18944 8061 0,'0'18'109,"0"-1"-109,-17 1 16,17 0-1,0-1-15,0 1 16,-18-1-1,18 1 1,0 17-16,0-17 16,0 0-1,0-1 1,0 1-16,0 0 16,0-1-1,0 1 1,0-1-16,0 1 15,0 0 1,18-1-16,-18 1 16,17 0 15,1-1 0,-1-17-15,1 0-1,-18 18 1,18-18 0,-1 0 15,1 0 0,0 0-31,-1 0 16,1 0-16,0-18 31,-1-17-15,1 17-16,-18-17 15,0 17-15,0 1 16,0-1 0,0 1-1,0-1 1,0 0-1,0 1-15,-18-1 16,1 18-16,17-35 16,0 17-16,0 0 15,0 1-15,-18 17 16,18-18-16,-18 18 16,1 0 62,17-17-78,-18 17 78,0-18-16,18 0-46,-17 18 0,-1 0-16,18-17 15,-18 17 1,18-18-1,-17 18 17,17-18 46</inkml:trace>
  <inkml:trace contextRef="#ctx0" brushRef="#br0" timeOffset="46483.915">19456 7796 0,'-18'0'16,"0"36"0,1-1-1,-1 36 1,1-36-16,-1 0 15,0 0-15,18 1 0,-35-1 16,35 0-16,0-17 16,0-1-1,0 1 1,0 0-16,0-1 16,0 19-16,0-19 15,0 1 1,0 0-16,0-1 15,0 1 1,0-1-16,0 1 16,0 0-1,0-1-15,0 1 16,0 0 0,0-1-1,0 1 1,0 0 31,18-18-47,-18 17 15,17-17 1,1 18-16,-18-1 16,18-17-16,-18 18 15,17-18-15,1 0 78,-1 18-78</inkml:trace>
  <inkml:trace contextRef="#ctx0" brushRef="#br0" timeOffset="49464.464">19650 8184 0,'0'-17'172,"0"-1"-141,17 18-31,1-17 16,0 17-1,-18-18 1,17 18 47,1 0 15,0 0 203,-18 18-172,0-1-93,0 1 0,0-1 77,0 1-77,0 0 0,0-1-1,0 1 16,0 0 1,0-1-1,0 1-15,0 0 15,0-1-16,-18-17-15,18 18 32,0-1-1,-18-17-31,18 18 16,-17-18-1,17 18-15,0-1 31,-18-17-31,18 18 32,-18-18-1,18 18-31,0-1 62,-17-17-62,17 18 16,0 0 31,-18-18-31,18 17-16,0 1 15,0-1 16,-18-17-31,18 18 16,-17 0 0,34-18 140,1 0-156,-18-18 16,18 18-1,-1 0 32,1 0 0,0 0-47,-1 0 16,1 0-1,17 0 48,-17 0-63,-1 0 15,1 0-15,-18-18 32,18 18-1,-18-17-16,17 17-15,-17-18 63,0 1 31</inkml:trace>
  <inkml:trace contextRef="#ctx0" brushRef="#br0" timeOffset="50970.8">19914 7673 0,'0'18'47,"0"-1"-1,0 1-46,18-1 16,-18 1 0,0 0-1,0-1-15,18-17 0,-18 18 16,17-18 0,-17 18-1,0-1-15,0 1 16,18 0-16,-18-1 15,0 1-15,0 0 16,17-1-16,1 18 16,0-17-16,-18 17 15,17-17-15,-17 0 16,18-1 0,-18 1-1,0 0 1,18-1-16,-18 18 15,0-17 1,0 0 0,0-1-16,0 19 0,17-19 15,-17 19 1,18-1-16,-18-18 16,0 19-1,0-19-15,0 19 0,18-1 16,-18 0-1,0-17-15,0 17 16,0 0 0,0-17-1,0 0-15,0-1 16,0 1 0,0 0 15</inkml:trace>
  <inkml:trace contextRef="#ctx0" brushRef="#br0" timeOffset="51786.493">20602 8237 0,'53'0'47,"-18"0"-47,1 0 16,-19 0-16,19 0 15,-19 0 1,1 0-1,0 0 1</inkml:trace>
  <inkml:trace contextRef="#ctx0" brushRef="#br0" timeOffset="52601.686">20567 8449 0,'18'0'15,"17"0"1,18 0-16,-36 0 16,1 0-16,0 0 15,-1 0 1,1 0 31,0 0-32,-1 0 32,19 0-31,-19 0 0</inkml:trace>
  <inkml:trace contextRef="#ctx0" brushRef="#br0" timeOffset="53825.129">21608 7920 0,'-18'18'16,"0"17"-16,1-18 15,17 1-15,-18 0 16,0-18-16,18 35 16,-17-17-1,17 17-15,0-17 16,-18-1-16,18 1 16,0-1-16,0 1 15,0 0-15,0-1 16,0 1-16,0 0 15,0-1 1,0 1-16,0 0 16,0-1-16,0 1 31,0-1-15,18 1 15,17-18-16,-35 18-15,18-18 16,-1 0-16,1 0 16,0 0-1,17 0 1,0-18-16,0-17 16,-17 17-16,0 1 15,-18-1-15,17 18 16,-17-18-16,0 1 15,0-1 1,0 0 31,0 1-31,0-19-1,-17 19-15,17-1 16,-18 1-1,18-1-15,-18 0 16,18 1 0,0-1-1,-17 0 1,-1 18 0,18-17-1,-17 17 1,-1-18-1,0 0 17,1 18 15</inkml:trace>
  <inkml:trace contextRef="#ctx0" brushRef="#br0" timeOffset="54373.879">21890 8308 0</inkml:trace>
  <inkml:trace contextRef="#ctx0" brushRef="#br0" timeOffset="55925.85">22066 7990 0,'18'-17'78,"-18"-1"-78,18 1 15,-18-1 1,17 18 0,1 0 15,-1 0 16,-17-18-32,18 18-15,0 0 16,-18-17 0,17 17 31,1 0-1,0 0 33,-1 17-64,-17 36-15,0-35 16,0 17-16,0-17 15,0-1 1,0 19-16,0-19 16,0 1-16,0 0 15,0-1 17,0 1-32,0 17 15,-17 0 1,17-17-16,0 0 15,-18-1-15,0 1 16,18 0 0,0-1 15,-17-17-15,17 18-1,-18-1 1,18 1-16,-18-18 15,18 18-15,0-1 16,0 1 0,-17-18-16,17 18 15,17-18 95,54 0-95,-18-18-15,-35 18 16,-1 0 0,1-18 62,-1 18-78,1 0 15,0 0 17</inkml:trace>
  <inkml:trace contextRef="#ctx0" brushRef="#br0" timeOffset="57236.945">22631 7902 0,'-18'0'62,"0"0"-46,18 18-16,-17-18 16,17 35-16,-18-17 15,18-1-15,0 1 16,0 0-16,0 17 15,0-17 1,0 17-16,0 0 16,0-17-16,0-1 15,0 19 1,0-19-16,0 1 16,0 17-16,0-17 15,0 0 48,18-18-48,-18 17-15,17-17 16,1 0-16,0 18 16,-1-18-1,1 0 1,0 0-1,-1 0 17,-17-18-17,18 1-15,0-1 16,-1 0-16,-17 1 16,0-1-16,0 0 15,0 1 1,0-1-16,18 18 15,-18-18-15,0 1 0,0-1 16,0 1 0,0-1-1,0 0-15,0 1 16,0-1 0,0 0-1,0 1-15,0-1 16,-18 0-16,1 1 31,-1-1-15,18 1-16,0-1 15,-18 18 1,18-18 15,-17 18 16,-1 0 0,18-17-31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4" units="1/cm"/>
          <inkml:channelProperty channel="Y" name="resolution" value="24" units="1/cm"/>
          <inkml:channelProperty channel="T" name="resolution" value="1" units="1/dev"/>
        </inkml:channelProperties>
      </inkml:inkSource>
      <inkml:timestamp xml:id="ts0" timeString="2024-09-06T20:47:20.8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20355 7867 0,'88'0'78,"36"0"-78,-18 0 15,-36 0-15,54 0 16,17 0-16,0 35 16,18-17-16,-53 0 15,-18-18-15,-18 0 16,-34 0-16,-1 0 15,0 0-15,0 0 16,1 0-16,-1 0 16,0 0-1,1 0-15,-1 0 16,18 0-16,-18 0 16,71 0-16,-71 0 15,18 0 1,18 0-16,-18 0 15,17 0-15,18 0 16,-17-18-16,-1 18 16,-17 0-16,-17 0 15,-1-18-15,-17 18 16,17 0 0,18 0-16,35 0 15,18 0-15,-36 0 16,36 0-16,-18 0 15,-35 0-15,0 0 16,-18 0-16,1 0 16,-1 0-16,18 0 15,35 0-15,-35-17 16,35 17-16,-70 0 16,52 0-16,-52 0 15,35 0 126,176 0-141,-52 53 15,-19-1-15,-52-34 16,-18 17-16,-52-35 16,-1 18-16,-17-18 15,-1 0 79,19 0-78,122 0-16,-122 0 15,16 0-15,-34 0 16,0 0-16,-1 0 16,1 0-1,17 0 1,1 0-16,-19 0 15,1 0 1,0 0-16,34 0 266,90 0-251,-90 0-15,-16 0 16,-19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4034FE8-9681-4F2D-BE84-1016CC96D74D}" type="datetimeFigureOut">
              <a:rPr lang="en-US"/>
              <a:t>9/6/2024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3ACC0B7-F72E-43AC-9345-94B931CCE1E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CC0B7-F72E-43AC-9345-94B931CCE1E8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86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15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59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38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09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19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1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68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05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50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49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CC0B7-F72E-43AC-9345-94B931CCE1E8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363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896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143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602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399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260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509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CC0B7-F72E-43AC-9345-94B931CCE1E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005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195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703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65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7455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98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179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333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35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085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869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978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95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881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0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1491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767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96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76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121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552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961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80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654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61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1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53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9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91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3284890-85D2-4D7B-8EF5-15A9C1DB8F42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734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7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2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9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6133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265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169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2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5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962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4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customXml" Target="../ink/ink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customXml" Target="../ink/ink3.xml"/><Relationship Id="rId4" Type="http://schemas.openxmlformats.org/officeDocument/2006/relationships/image" Target="../media/image10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80.pn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5" Type="http://schemas.openxmlformats.org/officeDocument/2006/relationships/image" Target="../media/image110.emf"/><Relationship Id="rId4" Type="http://schemas.openxmlformats.org/officeDocument/2006/relationships/customXml" Target="../ink/ink5.xml"/><Relationship Id="rId9" Type="http://schemas.openxmlformats.org/officeDocument/2006/relationships/image" Target="../media/image14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16.emf"/><Relationship Id="rId7" Type="http://schemas.openxmlformats.org/officeDocument/2006/relationships/image" Target="../media/image18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17.emf"/><Relationship Id="rId4" Type="http://schemas.openxmlformats.org/officeDocument/2006/relationships/customXml" Target="../ink/ink10.xml"/><Relationship Id="rId9" Type="http://schemas.openxmlformats.org/officeDocument/2006/relationships/image" Target="../media/image19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21.pn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2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e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27.emf"/><Relationship Id="rId5" Type="http://schemas.openxmlformats.org/officeDocument/2006/relationships/image" Target="../media/image41.png"/><Relationship Id="rId10" Type="http://schemas.openxmlformats.org/officeDocument/2006/relationships/customXml" Target="../ink/ink17.xml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530A4AD-6280-3E80-A0A9-954BAD36D08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rcRect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en-US" dirty="0"/>
              <a:t>Week 2 </a:t>
            </a:r>
            <a:br>
              <a:rPr lang="en-US" dirty="0"/>
            </a:br>
            <a:r>
              <a:rPr lang="en-US" dirty="0"/>
              <a:t>Random Variables</a:t>
            </a:r>
            <a:endParaRPr lang="x-non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Statistical Analysis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5799" y="1154545"/>
            <a:ext cx="668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0" name="Rectangle 244"/>
          <p:cNvSpPr>
            <a:spLocks noChangeArrowheads="1"/>
          </p:cNvSpPr>
          <p:nvPr/>
        </p:nvSpPr>
        <p:spPr bwMode="auto">
          <a:xfrm>
            <a:off x="5779771" y="2728819"/>
            <a:ext cx="1833563" cy="337026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latin typeface="+mj-lt"/>
              <a:ea typeface="Calibri" charset="0"/>
              <a:cs typeface="Calibri" charset="0"/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2242821" y="2728819"/>
            <a:ext cx="3338513" cy="337026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latin typeface="+mj-lt"/>
              <a:ea typeface="Calibri" charset="0"/>
              <a:cs typeface="Calibri" charset="0"/>
            </a:endParaRP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478441" y="1615268"/>
            <a:ext cx="7998493" cy="8166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lvl="1" algn="l">
              <a:lnSpc>
                <a:spcPct val="80000"/>
              </a:lnSpc>
              <a:spcBef>
                <a:spcPct val="20000"/>
              </a:spcBef>
            </a:pPr>
            <a:r>
              <a:rPr lang="en-US" sz="2400" dirty="0">
                <a:latin typeface="+mj-lt"/>
                <a:ea typeface="Calibri" charset="0"/>
                <a:cs typeface="Calibri" charset="0"/>
              </a:rPr>
              <a:t>Using past data on TV sales, a </a:t>
            </a:r>
            <a:r>
              <a:rPr lang="en-US" sz="2400" u="sng" dirty="0">
                <a:latin typeface="+mj-lt"/>
                <a:ea typeface="Calibri" charset="0"/>
                <a:cs typeface="Calibri" charset="0"/>
              </a:rPr>
              <a:t>tabular representation</a:t>
            </a:r>
            <a:r>
              <a:rPr lang="en-US" sz="2400" dirty="0">
                <a:latin typeface="+mj-lt"/>
                <a:ea typeface="Calibri" charset="0"/>
                <a:cs typeface="Calibri" charset="0"/>
              </a:rPr>
              <a:t> </a:t>
            </a:r>
          </a:p>
          <a:p>
            <a:pPr lvl="1" algn="l">
              <a:lnSpc>
                <a:spcPct val="80000"/>
              </a:lnSpc>
              <a:spcBef>
                <a:spcPct val="20000"/>
              </a:spcBef>
            </a:pPr>
            <a:r>
              <a:rPr lang="en-US" sz="2400" dirty="0">
                <a:latin typeface="+mj-lt"/>
                <a:ea typeface="Calibri" charset="0"/>
                <a:cs typeface="Calibri" charset="0"/>
              </a:rPr>
              <a:t>of the probability distribution for sales was developed.</a:t>
            </a:r>
          </a:p>
        </p:txBody>
      </p:sp>
      <p:sp>
        <p:nvSpPr>
          <p:cNvPr id="9394" name="Freeform 178"/>
          <p:cNvSpPr>
            <a:spLocks/>
          </p:cNvSpPr>
          <p:nvPr/>
        </p:nvSpPr>
        <p:spPr bwMode="auto">
          <a:xfrm>
            <a:off x="8499158" y="6075951"/>
            <a:ext cx="11112" cy="2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"/>
              </a:cxn>
              <a:cxn ang="0">
                <a:pos x="13" y="25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3" h="35">
                <a:moveTo>
                  <a:pt x="0" y="0"/>
                </a:moveTo>
                <a:lnTo>
                  <a:pt x="0" y="35"/>
                </a:lnTo>
                <a:lnTo>
                  <a:pt x="13" y="2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  <a:ea typeface="Calibri" charset="0"/>
              <a:cs typeface="Calibri" charset="0"/>
            </a:endParaRPr>
          </a:p>
        </p:txBody>
      </p:sp>
      <p:sp>
        <p:nvSpPr>
          <p:cNvPr id="9396" name="Freeform 180"/>
          <p:cNvSpPr>
            <a:spLocks/>
          </p:cNvSpPr>
          <p:nvPr/>
        </p:nvSpPr>
        <p:spPr bwMode="auto">
          <a:xfrm>
            <a:off x="8476934" y="6079126"/>
            <a:ext cx="14287" cy="15875"/>
          </a:xfrm>
          <a:custGeom>
            <a:avLst/>
            <a:gdLst/>
            <a:ahLst/>
            <a:cxnLst>
              <a:cxn ang="0">
                <a:pos x="19" y="0"/>
              </a:cxn>
              <a:cxn ang="0">
                <a:pos x="0" y="15"/>
              </a:cxn>
              <a:cxn ang="0">
                <a:pos x="17" y="21"/>
              </a:cxn>
              <a:cxn ang="0">
                <a:pos x="19" y="0"/>
              </a:cxn>
              <a:cxn ang="0">
                <a:pos x="19" y="0"/>
              </a:cxn>
            </a:cxnLst>
            <a:rect l="0" t="0" r="r" b="b"/>
            <a:pathLst>
              <a:path w="19" h="21">
                <a:moveTo>
                  <a:pt x="19" y="0"/>
                </a:moveTo>
                <a:lnTo>
                  <a:pt x="0" y="15"/>
                </a:lnTo>
                <a:lnTo>
                  <a:pt x="17" y="21"/>
                </a:lnTo>
                <a:lnTo>
                  <a:pt x="19" y="0"/>
                </a:lnTo>
                <a:lnTo>
                  <a:pt x="19" y="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  <a:ea typeface="Calibri" charset="0"/>
              <a:cs typeface="Calibri" charset="0"/>
            </a:endParaRPr>
          </a:p>
        </p:txBody>
      </p:sp>
      <p:sp>
        <p:nvSpPr>
          <p:cNvPr id="9458" name="Rectangle 242"/>
          <p:cNvSpPr>
            <a:spLocks noChangeArrowheads="1"/>
          </p:cNvSpPr>
          <p:nvPr/>
        </p:nvSpPr>
        <p:spPr bwMode="auto">
          <a:xfrm>
            <a:off x="2074818" y="2680868"/>
            <a:ext cx="3390900" cy="33741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lnSpc>
                <a:spcPct val="90000"/>
              </a:lnSpc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sz="2400">
                <a:latin typeface="+mj-lt"/>
                <a:ea typeface="Calibri" charset="0"/>
                <a:cs typeface="Calibri" charset="0"/>
              </a:rPr>
              <a:t>    		 Number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sz="2400">
                <a:latin typeface="+mj-lt"/>
                <a:ea typeface="Calibri" charset="0"/>
                <a:cs typeface="Calibri" charset="0"/>
              </a:rPr>
              <a:t>  </a:t>
            </a:r>
            <a:r>
              <a:rPr lang="en-US" sz="2400" u="sng">
                <a:latin typeface="+mj-lt"/>
                <a:ea typeface="Calibri" charset="0"/>
                <a:cs typeface="Calibri" charset="0"/>
              </a:rPr>
              <a:t>Units Sold</a:t>
            </a:r>
            <a:r>
              <a:rPr lang="en-US" sz="2400">
                <a:latin typeface="+mj-lt"/>
                <a:ea typeface="Calibri" charset="0"/>
                <a:cs typeface="Calibri" charset="0"/>
              </a:rPr>
              <a:t>     </a:t>
            </a:r>
            <a:r>
              <a:rPr lang="en-US" sz="2400" u="sng">
                <a:latin typeface="+mj-lt"/>
                <a:ea typeface="Calibri" charset="0"/>
                <a:cs typeface="Calibri" charset="0"/>
              </a:rPr>
              <a:t>of Days</a:t>
            </a:r>
            <a:endParaRPr lang="en-US" sz="2400" b="1" u="sng">
              <a:latin typeface="+mj-lt"/>
              <a:ea typeface="Calibri" charset="0"/>
              <a:cs typeface="Calibri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sz="2400">
                <a:latin typeface="+mj-lt"/>
                <a:ea typeface="Calibri" charset="0"/>
                <a:cs typeface="Calibri" charset="0"/>
              </a:rPr>
              <a:t>	0	                </a:t>
            </a:r>
            <a:r>
              <a:rPr lang="en-US" sz="2400" b="1">
                <a:solidFill>
                  <a:srgbClr val="7030A0"/>
                </a:solidFill>
                <a:latin typeface="+mj-lt"/>
                <a:ea typeface="Calibri" charset="0"/>
                <a:cs typeface="Calibri" charset="0"/>
              </a:rPr>
              <a:t>80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sz="2400">
                <a:latin typeface="+mj-lt"/>
                <a:ea typeface="Calibri" charset="0"/>
                <a:cs typeface="Calibri" charset="0"/>
              </a:rPr>
              <a:t>    	1	                50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sz="2400">
                <a:latin typeface="+mj-lt"/>
                <a:ea typeface="Calibri" charset="0"/>
                <a:cs typeface="Calibri" charset="0"/>
              </a:rPr>
              <a:t>    	2	                40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sz="2400">
                <a:latin typeface="+mj-lt"/>
                <a:ea typeface="Calibri" charset="0"/>
                <a:cs typeface="Calibri" charset="0"/>
              </a:rPr>
              <a:t>    	3	                10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sz="2400">
                <a:latin typeface="+mj-lt"/>
                <a:ea typeface="Calibri" charset="0"/>
                <a:cs typeface="Calibri" charset="0"/>
              </a:rPr>
              <a:t>    	4	                </a:t>
            </a:r>
            <a:r>
              <a:rPr lang="en-US" sz="2400" u="sng">
                <a:latin typeface="+mj-lt"/>
                <a:ea typeface="Calibri" charset="0"/>
                <a:cs typeface="Calibri" charset="0"/>
              </a:rPr>
              <a:t>20</a:t>
            </a:r>
          </a:p>
          <a:p>
            <a:pPr algn="l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sz="2400">
                <a:latin typeface="+mj-lt"/>
                <a:ea typeface="Calibri" charset="0"/>
                <a:cs typeface="Calibri" charset="0"/>
              </a:rPr>
              <a:t>		</a:t>
            </a:r>
            <a:r>
              <a:rPr lang="en-US" sz="2400" b="1">
                <a:solidFill>
                  <a:srgbClr val="0070C0"/>
                </a:solidFill>
                <a:latin typeface="+mj-lt"/>
                <a:ea typeface="Calibri" charset="0"/>
                <a:cs typeface="Calibri" charset="0"/>
              </a:rPr>
              <a:t>               200</a:t>
            </a:r>
          </a:p>
        </p:txBody>
      </p:sp>
      <p:sp>
        <p:nvSpPr>
          <p:cNvPr id="9459" name="Rectangle 243"/>
          <p:cNvSpPr>
            <a:spLocks noChangeArrowheads="1"/>
          </p:cNvSpPr>
          <p:nvPr/>
        </p:nvSpPr>
        <p:spPr bwMode="auto">
          <a:xfrm>
            <a:off x="5707430" y="2728819"/>
            <a:ext cx="2032433" cy="339508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lnSpc>
                <a:spcPct val="90000"/>
              </a:lnSpc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sz="2400" dirty="0">
                <a:latin typeface="+mj-lt"/>
                <a:ea typeface="Calibri" charset="0"/>
                <a:cs typeface="Calibri" charset="0"/>
              </a:rPr>
              <a:t>	  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sz="2400" dirty="0">
                <a:latin typeface="+mj-lt"/>
                <a:ea typeface="Calibri" charset="0"/>
                <a:cs typeface="Calibri" charset="0"/>
              </a:rPr>
              <a:t>    </a:t>
            </a:r>
            <a:r>
              <a:rPr lang="en-US" sz="2400" i="1" u="sng" dirty="0">
                <a:latin typeface="+mj-lt"/>
                <a:ea typeface="Calibri" charset="0"/>
                <a:cs typeface="Calibri" charset="0"/>
              </a:rPr>
              <a:t>x</a:t>
            </a:r>
            <a:r>
              <a:rPr lang="en-US" sz="2400" dirty="0">
                <a:latin typeface="+mj-lt"/>
                <a:ea typeface="Calibri" charset="0"/>
                <a:cs typeface="Calibri" charset="0"/>
              </a:rPr>
              <a:t>	        </a:t>
            </a:r>
            <a:r>
              <a:rPr lang="en-US" sz="2400" i="1" u="sng" dirty="0">
                <a:latin typeface="+mj-lt"/>
                <a:ea typeface="Calibri" charset="0"/>
                <a:cs typeface="Calibri" charset="0"/>
              </a:rPr>
              <a:t>p</a:t>
            </a:r>
            <a:r>
              <a:rPr lang="en-US" sz="2400" u="sng" dirty="0">
                <a:latin typeface="+mj-lt"/>
                <a:ea typeface="Calibri" charset="0"/>
                <a:cs typeface="Calibri" charset="0"/>
              </a:rPr>
              <a:t>(</a:t>
            </a:r>
            <a:r>
              <a:rPr lang="en-US" sz="2400" i="1" u="sng" dirty="0">
                <a:latin typeface="+mj-lt"/>
                <a:ea typeface="Calibri" charset="0"/>
                <a:cs typeface="Calibri" charset="0"/>
              </a:rPr>
              <a:t>x</a:t>
            </a:r>
            <a:r>
              <a:rPr lang="en-US" sz="2400" u="sng" dirty="0">
                <a:latin typeface="+mj-lt"/>
                <a:ea typeface="Calibri" charset="0"/>
                <a:cs typeface="Calibri" charset="0"/>
              </a:rPr>
              <a:t>)</a:t>
            </a:r>
            <a:endParaRPr lang="en-US" sz="2400" b="1" u="sng" dirty="0">
              <a:latin typeface="+mj-lt"/>
              <a:ea typeface="Calibri" charset="0"/>
              <a:cs typeface="Calibri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sz="2400" dirty="0">
                <a:latin typeface="+mj-lt"/>
                <a:ea typeface="Calibri" charset="0"/>
                <a:cs typeface="Calibri" charset="0"/>
              </a:rPr>
              <a:t>    0	   	.40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sz="2400" dirty="0">
                <a:latin typeface="+mj-lt"/>
                <a:ea typeface="Calibri" charset="0"/>
                <a:cs typeface="Calibri" charset="0"/>
              </a:rPr>
              <a:t>    1	   	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sz="2400" dirty="0">
                <a:latin typeface="+mj-lt"/>
                <a:ea typeface="Calibri" charset="0"/>
                <a:cs typeface="Calibri" charset="0"/>
              </a:rPr>
              <a:t>    2	   	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sz="2400" dirty="0">
                <a:latin typeface="+mj-lt"/>
                <a:ea typeface="Calibri" charset="0"/>
                <a:cs typeface="Calibri" charset="0"/>
              </a:rPr>
              <a:t>    3	   	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sz="2400" dirty="0">
                <a:latin typeface="+mj-lt"/>
                <a:ea typeface="Calibri" charset="0"/>
                <a:cs typeface="Calibri" charset="0"/>
              </a:rPr>
              <a:t>    4	   	</a:t>
            </a:r>
            <a:endParaRPr lang="en-US" sz="2400" u="sng" dirty="0">
              <a:latin typeface="+mj-lt"/>
              <a:ea typeface="Calibri" charset="0"/>
              <a:cs typeface="Calibri" charset="0"/>
            </a:endParaRPr>
          </a:p>
          <a:p>
            <a:pPr algn="l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sz="2400" dirty="0">
                <a:latin typeface="+mj-lt"/>
                <a:ea typeface="Calibri" charset="0"/>
                <a:cs typeface="Calibri" charset="0"/>
              </a:rPr>
              <a:t>             1.00</a:t>
            </a:r>
          </a:p>
        </p:txBody>
      </p:sp>
      <p:sp>
        <p:nvSpPr>
          <p:cNvPr id="9464" name="AutoShape 248"/>
          <p:cNvSpPr>
            <a:spLocks noChangeArrowheads="1"/>
          </p:cNvSpPr>
          <p:nvPr/>
        </p:nvSpPr>
        <p:spPr bwMode="auto">
          <a:xfrm>
            <a:off x="8257529" y="2331201"/>
            <a:ext cx="1773162" cy="902917"/>
          </a:xfrm>
          <a:prstGeom prst="wedgeRoundRectCallout">
            <a:avLst>
              <a:gd name="adj1" fmla="val -105336"/>
              <a:gd name="adj2" fmla="val 113463"/>
              <a:gd name="adj3" fmla="val 16667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>
                <a:latin typeface="+mj-lt"/>
                <a:ea typeface="Calibri" charset="0"/>
                <a:cs typeface="Calibri" charset="0"/>
              </a:rPr>
              <a:t>“probability of zero TV sales” </a:t>
            </a:r>
          </a:p>
        </p:txBody>
      </p:sp>
      <p:sp>
        <p:nvSpPr>
          <p:cNvPr id="9467" name="Rectangle 251"/>
          <p:cNvSpPr>
            <a:spLocks noChangeArrowheads="1"/>
          </p:cNvSpPr>
          <p:nvPr/>
        </p:nvSpPr>
        <p:spPr bwMode="auto">
          <a:xfrm>
            <a:off x="696595" y="1089266"/>
            <a:ext cx="7886700" cy="596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latin typeface="+mj-lt"/>
                <a:ea typeface="Calibri" charset="0"/>
                <a:cs typeface="Calibri" charset="0"/>
              </a:rPr>
              <a:t>Example:  JSL Appliances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35621" y="210181"/>
            <a:ext cx="77724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3600">
                <a:latin typeface="+mj-lt"/>
                <a:ea typeface="Calibri" charset="0"/>
                <a:cs typeface="Calibri" charset="0"/>
              </a:rPr>
              <a:t>Discrete Probability Distributions</a:t>
            </a:r>
          </a:p>
        </p:txBody>
      </p:sp>
      <p:sp>
        <p:nvSpPr>
          <p:cNvPr id="3" name="Oval 2"/>
          <p:cNvSpPr/>
          <p:nvPr/>
        </p:nvSpPr>
        <p:spPr>
          <a:xfrm>
            <a:off x="8257529" y="3534414"/>
            <a:ext cx="1517922" cy="1030117"/>
          </a:xfrm>
          <a:prstGeom prst="ellipse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Calibri" charset="0"/>
                <a:cs typeface="Calibri" charset="0"/>
              </a:rPr>
              <a:t>Your Turn!</a:t>
            </a:r>
            <a:endParaRPr lang="en-US" b="1" dirty="0">
              <a:solidFill>
                <a:srgbClr val="0070C0"/>
              </a:solidFill>
              <a:latin typeface="+mj-lt"/>
              <a:ea typeface="Calibri" charset="0"/>
              <a:cs typeface="Calibri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7249671" y="4162718"/>
            <a:ext cx="9319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624315" y="3947871"/>
            <a:ext cx="111945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400" dirty="0"/>
              <a:t>.25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.20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.05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.10</a:t>
            </a:r>
            <a:endParaRPr lang="en-US" sz="24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548411" y="5652655"/>
            <a:ext cx="803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68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9" name="Rectangle 59"/>
          <p:cNvSpPr>
            <a:spLocks noChangeArrowheads="1"/>
          </p:cNvSpPr>
          <p:nvPr/>
        </p:nvSpPr>
        <p:spPr bwMode="auto">
          <a:xfrm>
            <a:off x="2270760" y="2007439"/>
            <a:ext cx="5410200" cy="4235617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0287" name="Group 47"/>
          <p:cNvGrpSpPr>
            <a:grpSpLocks/>
          </p:cNvGrpSpPr>
          <p:nvPr/>
        </p:nvGrpSpPr>
        <p:grpSpPr bwMode="auto">
          <a:xfrm>
            <a:off x="3623310" y="2450102"/>
            <a:ext cx="3295650" cy="2343150"/>
            <a:chOff x="1908" y="1476"/>
            <a:chExt cx="2076" cy="1476"/>
          </a:xfrm>
        </p:grpSpPr>
        <p:sp>
          <p:nvSpPr>
            <p:cNvPr id="10282" name="Line 42"/>
            <p:cNvSpPr>
              <a:spLocks noChangeShapeType="1"/>
            </p:cNvSpPr>
            <p:nvPr/>
          </p:nvSpPr>
          <p:spPr bwMode="auto">
            <a:xfrm>
              <a:off x="1908" y="2952"/>
              <a:ext cx="2076" cy="0"/>
            </a:xfrm>
            <a:prstGeom prst="line">
              <a:avLst/>
            </a:prstGeom>
            <a:noFill/>
            <a:ln w="31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283" name="Line 43"/>
            <p:cNvSpPr>
              <a:spLocks noChangeShapeType="1"/>
            </p:cNvSpPr>
            <p:nvPr/>
          </p:nvSpPr>
          <p:spPr bwMode="auto">
            <a:xfrm>
              <a:off x="1908" y="2580"/>
              <a:ext cx="2076" cy="0"/>
            </a:xfrm>
            <a:prstGeom prst="line">
              <a:avLst/>
            </a:prstGeom>
            <a:noFill/>
            <a:ln w="31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284" name="Line 44"/>
            <p:cNvSpPr>
              <a:spLocks noChangeShapeType="1"/>
            </p:cNvSpPr>
            <p:nvPr/>
          </p:nvSpPr>
          <p:spPr bwMode="auto">
            <a:xfrm>
              <a:off x="1908" y="1836"/>
              <a:ext cx="2076" cy="0"/>
            </a:xfrm>
            <a:prstGeom prst="line">
              <a:avLst/>
            </a:prstGeom>
            <a:noFill/>
            <a:ln w="31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285" name="Line 45"/>
            <p:cNvSpPr>
              <a:spLocks noChangeShapeType="1"/>
            </p:cNvSpPr>
            <p:nvPr/>
          </p:nvSpPr>
          <p:spPr bwMode="auto">
            <a:xfrm>
              <a:off x="1908" y="2208"/>
              <a:ext cx="2076" cy="0"/>
            </a:xfrm>
            <a:prstGeom prst="line">
              <a:avLst/>
            </a:prstGeom>
            <a:noFill/>
            <a:ln w="31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286" name="Line 46"/>
            <p:cNvSpPr>
              <a:spLocks noChangeShapeType="1"/>
            </p:cNvSpPr>
            <p:nvPr/>
          </p:nvSpPr>
          <p:spPr bwMode="auto">
            <a:xfrm>
              <a:off x="1908" y="1476"/>
              <a:ext cx="2076" cy="0"/>
            </a:xfrm>
            <a:prstGeom prst="line">
              <a:avLst/>
            </a:prstGeom>
            <a:noFill/>
            <a:ln w="31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3528060" y="2191340"/>
            <a:ext cx="0" cy="3168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0296" name="Group 56"/>
          <p:cNvGrpSpPr>
            <a:grpSpLocks/>
          </p:cNvGrpSpPr>
          <p:nvPr/>
        </p:nvGrpSpPr>
        <p:grpSpPr bwMode="auto">
          <a:xfrm>
            <a:off x="3420111" y="2451690"/>
            <a:ext cx="225425" cy="2343150"/>
            <a:chOff x="1780" y="1477"/>
            <a:chExt cx="142" cy="1476"/>
          </a:xfrm>
          <a:effectLst/>
        </p:grpSpPr>
        <p:sp>
          <p:nvSpPr>
            <p:cNvPr id="10246" name="Line 6"/>
            <p:cNvSpPr>
              <a:spLocks noChangeShapeType="1"/>
            </p:cNvSpPr>
            <p:nvPr/>
          </p:nvSpPr>
          <p:spPr bwMode="auto">
            <a:xfrm>
              <a:off x="1780" y="2953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>
              <a:off x="1780" y="2581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248" name="Line 8"/>
            <p:cNvSpPr>
              <a:spLocks noChangeShapeType="1"/>
            </p:cNvSpPr>
            <p:nvPr/>
          </p:nvSpPr>
          <p:spPr bwMode="auto">
            <a:xfrm>
              <a:off x="1786" y="2209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249" name="Line 9"/>
            <p:cNvSpPr>
              <a:spLocks noChangeShapeType="1"/>
            </p:cNvSpPr>
            <p:nvPr/>
          </p:nvSpPr>
          <p:spPr bwMode="auto">
            <a:xfrm>
              <a:off x="1780" y="1837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250" name="Line 10"/>
            <p:cNvSpPr>
              <a:spLocks noChangeShapeType="1"/>
            </p:cNvSpPr>
            <p:nvPr/>
          </p:nvSpPr>
          <p:spPr bwMode="auto">
            <a:xfrm>
              <a:off x="1780" y="1477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10277" name="Group 37"/>
          <p:cNvGrpSpPr>
            <a:grpSpLocks/>
          </p:cNvGrpSpPr>
          <p:nvPr/>
        </p:nvGrpSpPr>
        <p:grpSpPr bwMode="auto">
          <a:xfrm>
            <a:off x="2866075" y="2235790"/>
            <a:ext cx="592138" cy="2782888"/>
            <a:chOff x="1431" y="1341"/>
            <a:chExt cx="373" cy="1753"/>
          </a:xfrm>
          <a:effectLst/>
        </p:grpSpPr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1431" y="2805"/>
              <a:ext cx="357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latin typeface="Calibri" charset="0"/>
                  <a:ea typeface="Calibri" charset="0"/>
                  <a:cs typeface="Calibri" charset="0"/>
                </a:rPr>
                <a:t>.10</a:t>
              </a:r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auto">
            <a:xfrm>
              <a:off x="1447" y="2437"/>
              <a:ext cx="357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latin typeface="Calibri" charset="0"/>
                  <a:ea typeface="Calibri" charset="0"/>
                  <a:cs typeface="Calibri" charset="0"/>
                </a:rPr>
                <a:t>.20</a:t>
              </a:r>
            </a:p>
          </p:txBody>
        </p:sp>
        <p:sp>
          <p:nvSpPr>
            <p:cNvPr id="10253" name="Rectangle 13"/>
            <p:cNvSpPr>
              <a:spLocks noChangeArrowheads="1"/>
            </p:cNvSpPr>
            <p:nvPr/>
          </p:nvSpPr>
          <p:spPr bwMode="auto">
            <a:xfrm>
              <a:off x="1447" y="2061"/>
              <a:ext cx="357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latin typeface="Calibri" charset="0"/>
                  <a:ea typeface="Calibri" charset="0"/>
                  <a:cs typeface="Calibri" charset="0"/>
                </a:rPr>
                <a:t>.30</a:t>
              </a:r>
            </a:p>
          </p:txBody>
        </p:sp>
        <p:sp>
          <p:nvSpPr>
            <p:cNvPr id="10254" name="Rectangle 14"/>
            <p:cNvSpPr>
              <a:spLocks noChangeArrowheads="1"/>
            </p:cNvSpPr>
            <p:nvPr/>
          </p:nvSpPr>
          <p:spPr bwMode="auto">
            <a:xfrm>
              <a:off x="1455" y="1697"/>
              <a:ext cx="349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>
                  <a:latin typeface="Calibri" charset="0"/>
                  <a:ea typeface="Calibri" charset="0"/>
                  <a:cs typeface="Calibri" charset="0"/>
                </a:rPr>
                <a:t>.</a:t>
              </a:r>
              <a:r>
                <a:rPr lang="en-US" sz="2400">
                  <a:latin typeface="Calibri" charset="0"/>
                  <a:ea typeface="Calibri" charset="0"/>
                  <a:cs typeface="Calibri" charset="0"/>
                </a:rPr>
                <a:t>40</a:t>
              </a:r>
            </a:p>
          </p:txBody>
        </p:sp>
        <p:sp>
          <p:nvSpPr>
            <p:cNvPr id="10255" name="Rectangle 15"/>
            <p:cNvSpPr>
              <a:spLocks noChangeArrowheads="1"/>
            </p:cNvSpPr>
            <p:nvPr/>
          </p:nvSpPr>
          <p:spPr bwMode="auto">
            <a:xfrm>
              <a:off x="1443" y="1341"/>
              <a:ext cx="357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latin typeface="Calibri" charset="0"/>
                  <a:ea typeface="Calibri" charset="0"/>
                  <a:cs typeface="Calibri" charset="0"/>
                </a:rPr>
                <a:t>.50</a:t>
              </a:r>
            </a:p>
          </p:txBody>
        </p:sp>
      </p:grp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4088794" y="5465198"/>
            <a:ext cx="2726871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l"/>
            <a:r>
              <a:rPr lang="en-US" sz="2400">
                <a:latin typeface="Calibri" charset="0"/>
                <a:ea typeface="Calibri" charset="0"/>
                <a:cs typeface="Calibri" charset="0"/>
              </a:rPr>
              <a:t>0   </a:t>
            </a:r>
            <a:r>
              <a:rPr lang="en-US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400">
                <a:latin typeface="Calibri" charset="0"/>
                <a:ea typeface="Calibri" charset="0"/>
                <a:cs typeface="Calibri" charset="0"/>
              </a:rPr>
              <a:t> 1      2  </a:t>
            </a:r>
            <a:r>
              <a:rPr lang="en-US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400">
                <a:latin typeface="Calibri" charset="0"/>
                <a:ea typeface="Calibri" charset="0"/>
                <a:cs typeface="Calibri" charset="0"/>
              </a:rPr>
              <a:t>   3   </a:t>
            </a:r>
            <a:r>
              <a:rPr lang="en-US" sz="120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>
                <a:latin typeface="Calibri" charset="0"/>
                <a:ea typeface="Calibri" charset="0"/>
                <a:cs typeface="Calibri" charset="0"/>
              </a:rPr>
              <a:t>   </a:t>
            </a:r>
            <a:r>
              <a:rPr lang="en-US" sz="2400">
                <a:latin typeface="Calibri" charset="0"/>
                <a:ea typeface="Calibri" charset="0"/>
                <a:cs typeface="Calibri" charset="0"/>
              </a:rPr>
              <a:t>4</a:t>
            </a: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2914452" y="5810841"/>
            <a:ext cx="430053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>
                <a:latin typeface="Calibri" charset="0"/>
                <a:ea typeface="Calibri" charset="0"/>
                <a:cs typeface="Calibri" charset="0"/>
              </a:rPr>
              <a:t>Values of Random Variable </a:t>
            </a:r>
            <a:r>
              <a:rPr lang="en-US" sz="2000" i="1">
                <a:latin typeface="Calibri" charset="0"/>
                <a:ea typeface="Calibri" charset="0"/>
                <a:cs typeface="Calibri" charset="0"/>
              </a:rPr>
              <a:t>x</a:t>
            </a:r>
            <a:r>
              <a:rPr lang="en-US" sz="2000">
                <a:latin typeface="Calibri" charset="0"/>
                <a:ea typeface="Calibri" charset="0"/>
                <a:cs typeface="Calibri" charset="0"/>
              </a:rPr>
              <a:t> (TV sales)</a:t>
            </a:r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 rot="16200000">
            <a:off x="2045047" y="3446232"/>
            <a:ext cx="120866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>
                <a:latin typeface="Calibri" charset="0"/>
                <a:ea typeface="Calibri" charset="0"/>
                <a:cs typeface="Calibri" charset="0"/>
              </a:rPr>
              <a:t>Probability</a:t>
            </a: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3534410" y="5359990"/>
            <a:ext cx="3435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0304" name="Group 64"/>
          <p:cNvGrpSpPr>
            <a:grpSpLocks/>
          </p:cNvGrpSpPr>
          <p:nvPr/>
        </p:nvGrpSpPr>
        <p:grpSpPr bwMode="auto">
          <a:xfrm>
            <a:off x="4183699" y="5291728"/>
            <a:ext cx="2344737" cy="149225"/>
            <a:chOff x="2405" y="3326"/>
            <a:chExt cx="1477" cy="94"/>
          </a:xfrm>
        </p:grpSpPr>
        <p:sp>
          <p:nvSpPr>
            <p:cNvPr id="10270" name="Line 30"/>
            <p:cNvSpPr>
              <a:spLocks noChangeShapeType="1"/>
            </p:cNvSpPr>
            <p:nvPr/>
          </p:nvSpPr>
          <p:spPr bwMode="auto">
            <a:xfrm rot="-5400000">
              <a:off x="2359" y="3372"/>
              <a:ext cx="9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271" name="Line 31"/>
            <p:cNvSpPr>
              <a:spLocks noChangeShapeType="1"/>
            </p:cNvSpPr>
            <p:nvPr/>
          </p:nvSpPr>
          <p:spPr bwMode="auto">
            <a:xfrm rot="5400000" flipH="1">
              <a:off x="2731" y="3371"/>
              <a:ext cx="94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272" name="Line 32"/>
            <p:cNvSpPr>
              <a:spLocks noChangeShapeType="1"/>
            </p:cNvSpPr>
            <p:nvPr/>
          </p:nvSpPr>
          <p:spPr bwMode="auto">
            <a:xfrm rot="-5400000">
              <a:off x="3107" y="3372"/>
              <a:ext cx="9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273" name="Line 33"/>
            <p:cNvSpPr>
              <a:spLocks noChangeShapeType="1"/>
            </p:cNvSpPr>
            <p:nvPr/>
          </p:nvSpPr>
          <p:spPr bwMode="auto">
            <a:xfrm rot="-5400000">
              <a:off x="3475" y="3372"/>
              <a:ext cx="9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274" name="Line 34"/>
            <p:cNvSpPr>
              <a:spLocks noChangeShapeType="1"/>
            </p:cNvSpPr>
            <p:nvPr/>
          </p:nvSpPr>
          <p:spPr bwMode="auto">
            <a:xfrm rot="-5400000">
              <a:off x="3835" y="3372"/>
              <a:ext cx="9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10301" name="Group 61"/>
          <p:cNvGrpSpPr>
            <a:grpSpLocks/>
          </p:cNvGrpSpPr>
          <p:nvPr/>
        </p:nvGrpSpPr>
        <p:grpSpPr bwMode="auto">
          <a:xfrm>
            <a:off x="4174173" y="2169115"/>
            <a:ext cx="2343150" cy="3251200"/>
            <a:chOff x="2399" y="1359"/>
            <a:chExt cx="1476" cy="2048"/>
          </a:xfrm>
        </p:grpSpPr>
        <p:sp>
          <p:nvSpPr>
            <p:cNvPr id="10289" name="Line 49"/>
            <p:cNvSpPr>
              <a:spLocks noChangeShapeType="1"/>
            </p:cNvSpPr>
            <p:nvPr/>
          </p:nvSpPr>
          <p:spPr bwMode="auto">
            <a:xfrm rot="5400000">
              <a:off x="1377" y="2385"/>
              <a:ext cx="2044" cy="0"/>
            </a:xfrm>
            <a:prstGeom prst="line">
              <a:avLst/>
            </a:prstGeom>
            <a:noFill/>
            <a:ln w="31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290" name="Line 50"/>
            <p:cNvSpPr>
              <a:spLocks noChangeShapeType="1"/>
            </p:cNvSpPr>
            <p:nvPr/>
          </p:nvSpPr>
          <p:spPr bwMode="auto">
            <a:xfrm rot="16200000" flipH="1">
              <a:off x="1751" y="2387"/>
              <a:ext cx="2040" cy="0"/>
            </a:xfrm>
            <a:prstGeom prst="line">
              <a:avLst/>
            </a:prstGeom>
            <a:noFill/>
            <a:ln w="31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291" name="Line 51"/>
            <p:cNvSpPr>
              <a:spLocks noChangeShapeType="1"/>
            </p:cNvSpPr>
            <p:nvPr/>
          </p:nvSpPr>
          <p:spPr bwMode="auto">
            <a:xfrm rot="5400000">
              <a:off x="2491" y="2383"/>
              <a:ext cx="2048" cy="0"/>
            </a:xfrm>
            <a:prstGeom prst="line">
              <a:avLst/>
            </a:prstGeom>
            <a:noFill/>
            <a:ln w="31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292" name="Line 52"/>
            <p:cNvSpPr>
              <a:spLocks noChangeShapeType="1"/>
            </p:cNvSpPr>
            <p:nvPr/>
          </p:nvSpPr>
          <p:spPr bwMode="auto">
            <a:xfrm rot="5400000">
              <a:off x="2121" y="2385"/>
              <a:ext cx="2044" cy="0"/>
            </a:xfrm>
            <a:prstGeom prst="line">
              <a:avLst/>
            </a:prstGeom>
            <a:noFill/>
            <a:ln w="31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293" name="Line 53"/>
            <p:cNvSpPr>
              <a:spLocks noChangeShapeType="1"/>
            </p:cNvSpPr>
            <p:nvPr/>
          </p:nvSpPr>
          <p:spPr bwMode="auto">
            <a:xfrm rot="5400000">
              <a:off x="2853" y="2385"/>
              <a:ext cx="2044" cy="0"/>
            </a:xfrm>
            <a:prstGeom prst="line">
              <a:avLst/>
            </a:prstGeom>
            <a:noFill/>
            <a:ln w="31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0257" name="Line 17"/>
          <p:cNvSpPr>
            <a:spLocks noChangeShapeType="1"/>
          </p:cNvSpPr>
          <p:nvPr/>
        </p:nvSpPr>
        <p:spPr bwMode="auto">
          <a:xfrm flipV="1">
            <a:off x="4766310" y="3886790"/>
            <a:ext cx="0" cy="1460500"/>
          </a:xfrm>
          <a:prstGeom prst="line">
            <a:avLst/>
          </a:prstGeom>
          <a:noFill/>
          <a:ln w="57150">
            <a:solidFill>
              <a:srgbClr val="7DAF23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 flipH="1" flipV="1">
            <a:off x="5358448" y="4204290"/>
            <a:ext cx="0" cy="1143000"/>
          </a:xfrm>
          <a:prstGeom prst="line">
            <a:avLst/>
          </a:prstGeom>
          <a:noFill/>
          <a:ln w="57150">
            <a:solidFill>
              <a:srgbClr val="7DAF23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 flipV="1">
            <a:off x="5948998" y="5055190"/>
            <a:ext cx="0" cy="292100"/>
          </a:xfrm>
          <a:prstGeom prst="line">
            <a:avLst/>
          </a:prstGeom>
          <a:noFill/>
          <a:ln w="57150">
            <a:solidFill>
              <a:srgbClr val="7DAF23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 flipH="1" flipV="1">
            <a:off x="6514148" y="4794840"/>
            <a:ext cx="0" cy="552450"/>
          </a:xfrm>
          <a:prstGeom prst="line">
            <a:avLst/>
          </a:prstGeom>
          <a:noFill/>
          <a:ln w="57150">
            <a:solidFill>
              <a:srgbClr val="7DAF23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05" name="Line 65"/>
          <p:cNvSpPr>
            <a:spLocks noChangeShapeType="1"/>
          </p:cNvSpPr>
          <p:nvPr/>
        </p:nvSpPr>
        <p:spPr bwMode="auto">
          <a:xfrm flipV="1">
            <a:off x="4175760" y="3012077"/>
            <a:ext cx="0" cy="2330450"/>
          </a:xfrm>
          <a:prstGeom prst="line">
            <a:avLst/>
          </a:prstGeom>
          <a:noFill/>
          <a:ln w="57150">
            <a:solidFill>
              <a:srgbClr val="7DAF23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08" name="Rectangle 68"/>
          <p:cNvSpPr>
            <a:spLocks noChangeArrowheads="1"/>
          </p:cNvSpPr>
          <p:nvPr/>
        </p:nvSpPr>
        <p:spPr bwMode="auto">
          <a:xfrm>
            <a:off x="1042035" y="1496856"/>
            <a:ext cx="7886700" cy="596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latin typeface="Calibri" charset="0"/>
                <a:ea typeface="Calibri" charset="0"/>
                <a:cs typeface="Calibri" charset="0"/>
              </a:rPr>
              <a:t>Example:  JSL Appliances</a:t>
            </a:r>
          </a:p>
        </p:txBody>
      </p:sp>
      <p:sp>
        <p:nvSpPr>
          <p:cNvPr id="10310" name="AutoShape 70"/>
          <p:cNvSpPr>
            <a:spLocks noChangeArrowheads="1"/>
          </p:cNvSpPr>
          <p:nvPr/>
        </p:nvSpPr>
        <p:spPr bwMode="auto">
          <a:xfrm>
            <a:off x="7290435" y="3407365"/>
            <a:ext cx="1619247" cy="16637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Graphical</a:t>
            </a:r>
          </a:p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representation</a:t>
            </a:r>
          </a:p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of probability</a:t>
            </a:r>
          </a:p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distribution</a:t>
            </a:r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1051560" y="532402"/>
            <a:ext cx="77724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3600">
                <a:latin typeface="Calibri" charset="0"/>
                <a:ea typeface="Calibri" charset="0"/>
                <a:cs typeface="Calibri" charset="0"/>
              </a:rPr>
              <a:t>Discrete Probability Distributions</a:t>
            </a:r>
          </a:p>
        </p:txBody>
      </p:sp>
      <p:sp>
        <p:nvSpPr>
          <p:cNvPr id="47" name="AutoShape 248"/>
          <p:cNvSpPr>
            <a:spLocks noChangeArrowheads="1"/>
          </p:cNvSpPr>
          <p:nvPr/>
        </p:nvSpPr>
        <p:spPr bwMode="auto">
          <a:xfrm>
            <a:off x="5343367" y="1313810"/>
            <a:ext cx="1700084" cy="874355"/>
          </a:xfrm>
          <a:prstGeom prst="wedgeRoundRectCallout">
            <a:avLst>
              <a:gd name="adj1" fmla="val -112589"/>
              <a:gd name="adj2" fmla="val 141332"/>
              <a:gd name="adj3" fmla="val 16667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“probability of zero TV sales” </a:t>
            </a:r>
          </a:p>
        </p:txBody>
      </p:sp>
    </p:spTree>
    <p:extLst>
      <p:ext uri="{BB962C8B-B14F-4D97-AF65-F5344CB8AC3E}">
        <p14:creationId xmlns:p14="http://schemas.microsoft.com/office/powerpoint/2010/main" val="831476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604810" y="105667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3200">
                <a:latin typeface="+mj-lt"/>
                <a:ea typeface="Calibri" charset="0"/>
                <a:cs typeface="Calibri" charset="0"/>
              </a:rPr>
              <a:t>Discrete Uniform Probability Distribution</a:t>
            </a:r>
          </a:p>
        </p:txBody>
      </p:sp>
      <p:sp>
        <p:nvSpPr>
          <p:cNvPr id="176134" name="Rectangle 6"/>
          <p:cNvSpPr>
            <a:spLocks noChangeArrowheads="1"/>
          </p:cNvSpPr>
          <p:nvPr/>
        </p:nvSpPr>
        <p:spPr bwMode="auto">
          <a:xfrm>
            <a:off x="1488252" y="2415646"/>
            <a:ext cx="7339013" cy="208561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endParaRPr lang="en-US" sz="2400">
              <a:latin typeface="+mj-lt"/>
              <a:ea typeface="Calibri" charset="0"/>
              <a:cs typeface="Calibri" charset="0"/>
            </a:endParaRPr>
          </a:p>
          <a:p>
            <a:pPr algn="l"/>
            <a:endParaRPr lang="en-US" sz="2400">
              <a:latin typeface="+mj-lt"/>
              <a:ea typeface="Calibri" charset="0"/>
              <a:cs typeface="Calibri" charset="0"/>
            </a:endParaRPr>
          </a:p>
          <a:p>
            <a:pPr algn="l"/>
            <a:endParaRPr lang="en-US" sz="2400">
              <a:latin typeface="+mj-lt"/>
              <a:ea typeface="Calibri" charset="0"/>
              <a:cs typeface="Calibri" charset="0"/>
            </a:endParaRPr>
          </a:p>
          <a:p>
            <a:pPr algn="l"/>
            <a:endParaRPr lang="en-US" sz="1400">
              <a:latin typeface="+mj-lt"/>
              <a:ea typeface="Calibri" charset="0"/>
              <a:cs typeface="Calibri" charset="0"/>
            </a:endParaRPr>
          </a:p>
          <a:p>
            <a:pPr algn="l"/>
            <a:endParaRPr lang="en-US" sz="1400">
              <a:latin typeface="+mj-lt"/>
              <a:ea typeface="Calibri" charset="0"/>
              <a:cs typeface="Calibri" charset="0"/>
            </a:endParaRPr>
          </a:p>
          <a:p>
            <a:pPr algn="l"/>
            <a:endParaRPr lang="en-US" sz="1400">
              <a:latin typeface="+mj-lt"/>
              <a:ea typeface="Calibri" charset="0"/>
              <a:cs typeface="Calibri" charset="0"/>
            </a:endParaRPr>
          </a:p>
          <a:p>
            <a:pPr algn="l"/>
            <a:endParaRPr lang="en-US" sz="1400">
              <a:latin typeface="+mj-lt"/>
              <a:ea typeface="Calibri" charset="0"/>
              <a:cs typeface="Calibri" charset="0"/>
            </a:endParaRPr>
          </a:p>
          <a:p>
            <a:pPr algn="l"/>
            <a:endParaRPr lang="en-US" sz="1400">
              <a:latin typeface="+mj-lt"/>
              <a:ea typeface="Calibri" charset="0"/>
              <a:cs typeface="Calibri" charset="0"/>
            </a:endParaRPr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1849918" y="2573616"/>
            <a:ext cx="1714500" cy="7429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 i="1" dirty="0">
                <a:latin typeface="+mj-lt"/>
                <a:ea typeface="Calibri" charset="0"/>
                <a:cs typeface="Calibri" charset="0"/>
              </a:rPr>
              <a:t>p</a:t>
            </a:r>
            <a:r>
              <a:rPr lang="en-US" sz="2400" dirty="0">
                <a:latin typeface="+mj-lt"/>
                <a:ea typeface="Calibri" charset="0"/>
                <a:cs typeface="Calibri" charset="0"/>
              </a:rPr>
              <a:t>(</a:t>
            </a:r>
            <a:r>
              <a:rPr lang="en-US" sz="2400" i="1" dirty="0">
                <a:latin typeface="+mj-lt"/>
                <a:ea typeface="Calibri" charset="0"/>
                <a:cs typeface="Calibri" charset="0"/>
              </a:rPr>
              <a:t>x</a:t>
            </a:r>
            <a:r>
              <a:rPr lang="en-US" sz="2400" dirty="0">
                <a:latin typeface="+mj-lt"/>
                <a:ea typeface="Calibri" charset="0"/>
                <a:cs typeface="Calibri" charset="0"/>
              </a:rPr>
              <a:t>) = 1/</a:t>
            </a:r>
            <a:r>
              <a:rPr lang="en-US" sz="2400" i="1" dirty="0">
                <a:latin typeface="+mj-lt"/>
                <a:ea typeface="Calibri" charset="0"/>
                <a:cs typeface="Calibri" charset="0"/>
              </a:rPr>
              <a:t>n</a:t>
            </a:r>
          </a:p>
        </p:txBody>
      </p:sp>
      <p:sp>
        <p:nvSpPr>
          <p:cNvPr id="176139" name="Rectangle 11"/>
          <p:cNvSpPr>
            <a:spLocks noChangeArrowheads="1"/>
          </p:cNvSpPr>
          <p:nvPr/>
        </p:nvSpPr>
        <p:spPr bwMode="auto">
          <a:xfrm>
            <a:off x="1488252" y="3232299"/>
            <a:ext cx="6438900" cy="137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dirty="0">
                <a:latin typeface="+mj-lt"/>
                <a:ea typeface="Calibri" charset="0"/>
                <a:cs typeface="Calibri" charset="0"/>
              </a:rPr>
              <a:t>			where: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dirty="0">
                <a:latin typeface="+mj-lt"/>
                <a:ea typeface="Calibri" charset="0"/>
                <a:cs typeface="Calibri" charset="0"/>
              </a:rPr>
              <a:t>			</a:t>
            </a:r>
            <a:r>
              <a:rPr lang="en-US" i="1" dirty="0">
                <a:latin typeface="+mj-lt"/>
                <a:ea typeface="Calibri" charset="0"/>
                <a:cs typeface="Calibri" charset="0"/>
              </a:rPr>
              <a:t>n</a:t>
            </a:r>
            <a:r>
              <a:rPr lang="en-US" dirty="0">
                <a:latin typeface="+mj-lt"/>
                <a:ea typeface="Calibri" charset="0"/>
                <a:cs typeface="Calibri" charset="0"/>
              </a:rPr>
              <a:t> = the number of values the random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dirty="0">
                <a:latin typeface="+mj-lt"/>
                <a:ea typeface="Calibri" charset="0"/>
                <a:cs typeface="Calibri" charset="0"/>
              </a:rPr>
              <a:t>	       		      variable may assume</a:t>
            </a:r>
            <a:endParaRPr lang="en-US" i="1" dirty="0">
              <a:solidFill>
                <a:schemeClr val="accent3">
                  <a:lumMod val="75000"/>
                </a:schemeClr>
              </a:solidFill>
              <a:latin typeface="+mj-lt"/>
              <a:ea typeface="Calibri" charset="0"/>
              <a:cs typeface="Calibri" charset="0"/>
            </a:endParaRPr>
          </a:p>
        </p:txBody>
      </p:sp>
      <p:sp>
        <p:nvSpPr>
          <p:cNvPr id="176140" name="AutoShape 12"/>
          <p:cNvSpPr>
            <a:spLocks noChangeArrowheads="1"/>
          </p:cNvSpPr>
          <p:nvPr/>
        </p:nvSpPr>
        <p:spPr bwMode="auto">
          <a:xfrm>
            <a:off x="4353670" y="2538829"/>
            <a:ext cx="2073304" cy="1147011"/>
          </a:xfrm>
          <a:prstGeom prst="wedgeRoundRectCallout">
            <a:avLst>
              <a:gd name="adj1" fmla="val -82150"/>
              <a:gd name="adj2" fmla="val -8238"/>
              <a:gd name="adj3" fmla="val 16667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+mj-lt"/>
                <a:ea typeface="Calibri" charset="0"/>
                <a:cs typeface="Calibri" charset="0"/>
              </a:rPr>
              <a:t>“the values of the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j-lt"/>
                <a:ea typeface="Calibri" charset="0"/>
                <a:cs typeface="Calibri" charset="0"/>
              </a:rPr>
              <a:t> random variable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j-lt"/>
                <a:ea typeface="Calibri" charset="0"/>
                <a:cs typeface="Calibri" charset="0"/>
              </a:rPr>
              <a:t> are equally likely”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38196" y="4622373"/>
            <a:ext cx="7339013" cy="17960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 i="1">
                <a:latin typeface="+mj-lt"/>
                <a:ea typeface="Calibri" charset="0"/>
                <a:cs typeface="Calibri" charset="0"/>
              </a:rPr>
              <a:t>    </a:t>
            </a:r>
          </a:p>
          <a:p>
            <a:r>
              <a:rPr lang="en-US" sz="2400" i="1">
                <a:latin typeface="+mj-lt"/>
                <a:ea typeface="Calibri" charset="0"/>
                <a:cs typeface="Calibri" charset="0"/>
              </a:rPr>
              <a:t>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35910" y="4691179"/>
            <a:ext cx="4645824" cy="120032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latin typeface="+mj-lt"/>
                <a:ea typeface="Calibri" charset="0"/>
                <a:cs typeface="Calibri" charset="0"/>
              </a:rPr>
              <a:t>Your turn!  </a:t>
            </a:r>
          </a:p>
          <a:p>
            <a:endParaRPr lang="en-US" dirty="0">
              <a:latin typeface="+mj-lt"/>
              <a:ea typeface="Calibri" charset="0"/>
              <a:cs typeface="Calibri" charset="0"/>
            </a:endParaRPr>
          </a:p>
          <a:p>
            <a:r>
              <a:rPr lang="en-US" dirty="0">
                <a:latin typeface="+mj-lt"/>
                <a:ea typeface="Calibri" charset="0"/>
                <a:cs typeface="Calibri"/>
              </a:rPr>
              <a:t>Probability of rolling a fair die and getting a 5</a:t>
            </a:r>
          </a:p>
          <a:p>
            <a:endParaRPr lang="en-US" dirty="0">
              <a:latin typeface="+mj-lt"/>
              <a:ea typeface="Calibri" charset="0"/>
              <a:cs typeface="Calibri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968035" y="5087508"/>
            <a:ext cx="1714500" cy="7429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 i="1">
                <a:solidFill>
                  <a:srgbClr val="7030A0"/>
                </a:solidFill>
                <a:latin typeface="+mj-lt"/>
                <a:ea typeface="Calibri" charset="0"/>
                <a:cs typeface="Calibri" charset="0"/>
              </a:rPr>
              <a:t>p</a:t>
            </a:r>
            <a:r>
              <a:rPr lang="en-US" sz="2400">
                <a:solidFill>
                  <a:srgbClr val="7030A0"/>
                </a:solidFill>
                <a:latin typeface="+mj-lt"/>
                <a:ea typeface="Calibri" charset="0"/>
                <a:cs typeface="Calibri" charset="0"/>
              </a:rPr>
              <a:t>(x</a:t>
            </a:r>
            <a:r>
              <a:rPr lang="en-US">
                <a:solidFill>
                  <a:srgbClr val="7030A0"/>
                </a:solidFill>
                <a:latin typeface="+mj-lt"/>
                <a:ea typeface="Calibri" charset="0"/>
                <a:cs typeface="Calibri" charset="0"/>
              </a:rPr>
              <a:t>=</a:t>
            </a:r>
            <a:r>
              <a:rPr lang="en-US" sz="2400" i="1">
                <a:solidFill>
                  <a:srgbClr val="7030A0"/>
                </a:solidFill>
                <a:latin typeface="+mj-lt"/>
                <a:ea typeface="Calibri" charset="0"/>
                <a:cs typeface="Calibri" charset="0"/>
              </a:rPr>
              <a:t>5</a:t>
            </a:r>
            <a:r>
              <a:rPr lang="en-US" sz="2400">
                <a:solidFill>
                  <a:srgbClr val="7030A0"/>
                </a:solidFill>
                <a:latin typeface="+mj-lt"/>
                <a:ea typeface="Calibri" charset="0"/>
                <a:cs typeface="Calibri" charset="0"/>
              </a:rPr>
              <a:t>) = 1/</a:t>
            </a:r>
            <a:r>
              <a:rPr lang="en-US" sz="2400" i="1">
                <a:solidFill>
                  <a:srgbClr val="7030A0"/>
                </a:solidFill>
                <a:latin typeface="+mj-lt"/>
                <a:ea typeface="Calibri" charset="0"/>
                <a:cs typeface="Calibri" charset="0"/>
              </a:rPr>
              <a:t>6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90E71BF-6D1E-4641-8493-945D5D8A8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450" y="864362"/>
            <a:ext cx="7334250" cy="14287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 dirty="0">
                <a:latin typeface="+mj-lt"/>
                <a:ea typeface="Calibri" charset="0"/>
                <a:cs typeface="Calibri" charset="0"/>
              </a:rPr>
              <a:t> The </a:t>
            </a:r>
            <a:r>
              <a:rPr lang="en-US" sz="2400" u="sng" dirty="0">
                <a:latin typeface="+mj-lt"/>
                <a:ea typeface="Calibri" charset="0"/>
                <a:cs typeface="Calibri" charset="0"/>
              </a:rPr>
              <a:t>discrete uniform probability distribution</a:t>
            </a:r>
            <a:r>
              <a:rPr lang="en-US" sz="2400" dirty="0">
                <a:latin typeface="+mj-lt"/>
                <a:ea typeface="Calibri" charset="0"/>
                <a:cs typeface="Calibri" charset="0"/>
              </a:rPr>
              <a:t> is the</a:t>
            </a:r>
          </a:p>
          <a:p>
            <a:pPr algn="l"/>
            <a:r>
              <a:rPr lang="en-US" sz="2400" dirty="0">
                <a:latin typeface="+mj-lt"/>
                <a:ea typeface="Calibri" charset="0"/>
                <a:cs typeface="Calibri" charset="0"/>
              </a:rPr>
              <a:t> simplest example of a discrete probability</a:t>
            </a:r>
          </a:p>
          <a:p>
            <a:pPr algn="l"/>
            <a:r>
              <a:rPr lang="en-US" sz="2400" dirty="0">
                <a:latin typeface="+mj-lt"/>
                <a:ea typeface="Calibri" charset="0"/>
                <a:cs typeface="Calibri" charset="0"/>
              </a:rPr>
              <a:t> distribution given by a formula.</a:t>
            </a:r>
          </a:p>
        </p:txBody>
      </p:sp>
    </p:spTree>
    <p:extLst>
      <p:ext uri="{BB962C8B-B14F-4D97-AF65-F5344CB8AC3E}">
        <p14:creationId xmlns:p14="http://schemas.microsoft.com/office/powerpoint/2010/main" val="42246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629013"/>
            <a:ext cx="7772400" cy="590550"/>
          </a:xfrm>
          <a:noFill/>
          <a:ln/>
        </p:spPr>
        <p:txBody>
          <a:bodyPr>
            <a:normAutofit/>
          </a:bodyPr>
          <a:lstStyle/>
          <a:p>
            <a:r>
              <a:rPr lang="en-US" sz="3600">
                <a:ea typeface="Calibri" charset="0"/>
                <a:cs typeface="Calibri" charset="0"/>
              </a:rPr>
              <a:t>Expected Value</a:t>
            </a:r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1619250" y="1736090"/>
            <a:ext cx="7334250" cy="18097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Calibri" charset="0"/>
                <a:cs typeface="Calibri" charset="0"/>
              </a:rPr>
              <a:t>The </a:t>
            </a:r>
            <a:r>
              <a:rPr lang="en-US" sz="2400" u="sng" dirty="0">
                <a:solidFill>
                  <a:srgbClr val="000000"/>
                </a:solidFill>
                <a:latin typeface="+mj-lt"/>
                <a:ea typeface="Calibri" charset="0"/>
                <a:cs typeface="Calibri" charset="0"/>
              </a:rPr>
              <a:t>expected value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Calibri" charset="0"/>
                <a:cs typeface="Calibri" charset="0"/>
              </a:rPr>
              <a:t>, </a:t>
            </a:r>
            <a:r>
              <a:rPr lang="en-US" sz="2400" b="1" dirty="0">
                <a:solidFill>
                  <a:srgbClr val="000000"/>
                </a:solidFill>
                <a:latin typeface="+mj-lt"/>
                <a:ea typeface="Calibri" charset="0"/>
                <a:cs typeface="Calibri" charset="0"/>
              </a:rPr>
              <a:t>or mean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Calibri" charset="0"/>
                <a:cs typeface="Calibri" charset="0"/>
              </a:rPr>
              <a:t>, of a random variable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+mj-lt"/>
                <a:ea typeface="Calibri" charset="0"/>
                <a:cs typeface="Calibri" charset="0"/>
              </a:rPr>
              <a:t> is a measure of its central location.</a:t>
            </a:r>
          </a:p>
          <a:p>
            <a:pPr algn="l"/>
            <a:endParaRPr lang="en-US" sz="16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  <a:p>
            <a:pPr algn="l"/>
            <a:endParaRPr lang="en-US" sz="16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  <a:p>
            <a:pPr algn="l"/>
            <a:endParaRPr lang="en-US" sz="12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  <a:p>
            <a:pPr algn="l"/>
            <a:endParaRPr lang="en-US" sz="12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1619250" y="3664904"/>
            <a:ext cx="7334250" cy="136842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+mj-lt"/>
                <a:ea typeface="Calibri" charset="0"/>
                <a:cs typeface="Calibri" charset="0"/>
              </a:rPr>
              <a:t> The expected value is a </a:t>
            </a:r>
            <a:r>
              <a:rPr lang="en-US" sz="2400" b="1" dirty="0">
                <a:solidFill>
                  <a:srgbClr val="000000"/>
                </a:solidFill>
                <a:latin typeface="+mj-lt"/>
                <a:ea typeface="Calibri" charset="0"/>
                <a:cs typeface="Calibri" charset="0"/>
              </a:rPr>
              <a:t>weighted average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Calibri" charset="0"/>
                <a:cs typeface="Calibri" charset="0"/>
              </a:rPr>
              <a:t> of the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+mj-lt"/>
                <a:ea typeface="Calibri" charset="0"/>
                <a:cs typeface="Calibri" charset="0"/>
              </a:rPr>
              <a:t> values the random variable may assume.  The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+mj-lt"/>
                <a:ea typeface="Calibri" charset="0"/>
                <a:cs typeface="Calibri" charset="0"/>
              </a:rPr>
              <a:t> weights are the probabilities.</a:t>
            </a:r>
            <a:endParaRPr lang="en-US" sz="1200" dirty="0">
              <a:solidFill>
                <a:srgbClr val="000000"/>
              </a:solidFill>
              <a:latin typeface="+mj-lt"/>
              <a:ea typeface="Calibri" charset="0"/>
              <a:cs typeface="Calibri" charset="0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871914" y="2672716"/>
            <a:ext cx="2655887" cy="62706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3886200" y="2669540"/>
            <a:ext cx="26289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2400" i="1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</a:t>
            </a:r>
            <a:r>
              <a:rPr lang="en-US" sz="2400" i="1" baseline="-25000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 </a:t>
            </a:r>
            <a:r>
              <a:rPr lang="en-US" sz="2400" i="1" err="1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  <a:r>
              <a:rPr lang="en-US" sz="2400" i="1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i="1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3182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1391195" y="585470"/>
            <a:ext cx="7772400" cy="590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3600">
                <a:latin typeface="+mj-lt"/>
                <a:ea typeface="Calibri" charset="0"/>
                <a:cs typeface="Calibri" charset="0"/>
              </a:rPr>
              <a:t>Variance and Standard Deviation</a:t>
            </a:r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1707162" y="1692548"/>
            <a:ext cx="7334250" cy="180816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 dirty="0">
                <a:latin typeface="+mj-lt"/>
                <a:ea typeface="Calibri" charset="0"/>
                <a:cs typeface="Calibri" charset="0"/>
              </a:rPr>
              <a:t>  The </a:t>
            </a:r>
            <a:r>
              <a:rPr lang="en-US" sz="2400" u="sng" dirty="0">
                <a:latin typeface="+mj-lt"/>
                <a:ea typeface="Calibri" charset="0"/>
                <a:cs typeface="Calibri" charset="0"/>
              </a:rPr>
              <a:t>variance</a:t>
            </a:r>
            <a:r>
              <a:rPr lang="en-US" sz="2400" dirty="0">
                <a:latin typeface="+mj-lt"/>
                <a:ea typeface="Calibri" charset="0"/>
                <a:cs typeface="Calibri" charset="0"/>
              </a:rPr>
              <a:t> summarizes the variability in the</a:t>
            </a:r>
          </a:p>
          <a:p>
            <a:pPr algn="l"/>
            <a:r>
              <a:rPr lang="en-US" sz="2400" dirty="0">
                <a:latin typeface="+mj-lt"/>
                <a:ea typeface="Calibri" charset="0"/>
                <a:cs typeface="Calibri" charset="0"/>
              </a:rPr>
              <a:t>  values of a random variable.</a:t>
            </a:r>
          </a:p>
          <a:p>
            <a:pPr algn="l"/>
            <a:endParaRPr lang="en-US" sz="2400" dirty="0">
              <a:latin typeface="+mj-lt"/>
              <a:ea typeface="Calibri" charset="0"/>
              <a:cs typeface="Calibri" charset="0"/>
            </a:endParaRPr>
          </a:p>
          <a:p>
            <a:pPr algn="l"/>
            <a:endParaRPr lang="en-US" sz="1200" dirty="0">
              <a:latin typeface="+mj-lt"/>
              <a:ea typeface="Calibri" charset="0"/>
              <a:cs typeface="Calibri" charset="0"/>
            </a:endParaRPr>
          </a:p>
          <a:p>
            <a:pPr algn="l"/>
            <a:endParaRPr lang="en-US" sz="1200" dirty="0">
              <a:latin typeface="+mj-lt"/>
              <a:ea typeface="Calibri" charset="0"/>
              <a:cs typeface="Calibri" charset="0"/>
            </a:endParaRPr>
          </a:p>
          <a:p>
            <a:pPr algn="l"/>
            <a:endParaRPr lang="en-US" sz="1200" dirty="0">
              <a:latin typeface="+mj-lt"/>
              <a:ea typeface="Calibri" charset="0"/>
              <a:cs typeface="Calibri" charset="0"/>
            </a:endParaRPr>
          </a:p>
        </p:txBody>
      </p:sp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1715045" y="3621360"/>
            <a:ext cx="7334250" cy="13779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 dirty="0">
                <a:latin typeface="+mj-lt"/>
                <a:ea typeface="Calibri" charset="0"/>
                <a:cs typeface="Calibri" charset="0"/>
              </a:rPr>
              <a:t>  The variance is a weighted average of the squared</a:t>
            </a:r>
          </a:p>
          <a:p>
            <a:pPr algn="l"/>
            <a:r>
              <a:rPr lang="en-US" sz="2400" dirty="0">
                <a:latin typeface="+mj-lt"/>
                <a:ea typeface="Calibri" charset="0"/>
                <a:cs typeface="Calibri" charset="0"/>
              </a:rPr>
              <a:t>  deviations of a random variable from its mean.  </a:t>
            </a:r>
          </a:p>
          <a:p>
            <a:pPr algn="l"/>
            <a:r>
              <a:rPr lang="en-US" sz="2400" dirty="0">
                <a:latin typeface="+mj-lt"/>
                <a:ea typeface="Calibri" charset="0"/>
                <a:cs typeface="Calibri" charset="0"/>
              </a:rPr>
              <a:t>  The weights are the probabilities.</a:t>
            </a:r>
          </a:p>
        </p:txBody>
      </p:sp>
      <p:sp>
        <p:nvSpPr>
          <p:cNvPr id="231432" name="Rectangle 8"/>
          <p:cNvSpPr>
            <a:spLocks noChangeArrowheads="1"/>
          </p:cNvSpPr>
          <p:nvPr/>
        </p:nvSpPr>
        <p:spPr bwMode="auto">
          <a:xfrm>
            <a:off x="3362871" y="2633935"/>
            <a:ext cx="3819525" cy="66516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1433" name="Rectangle 9"/>
          <p:cNvSpPr>
            <a:spLocks noChangeArrowheads="1"/>
          </p:cNvSpPr>
          <p:nvPr/>
        </p:nvSpPr>
        <p:spPr bwMode="auto">
          <a:xfrm>
            <a:off x="3372395" y="2645047"/>
            <a:ext cx="3790950" cy="628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 i="1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i="1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2400" i="1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</a:t>
            </a:r>
            <a:r>
              <a:rPr lang="en-US" sz="2400" i="1" baseline="3000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2</a:t>
            </a:r>
            <a:r>
              <a:rPr lang="en-US" sz="2400" i="1" baseline="-25000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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400" i="1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</a:t>
            </a:r>
            <a:r>
              <a:rPr lang="en-US" sz="2400" i="1" baseline="-2500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en-US" sz="2400" i="1" baseline="-25000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baseline="30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31439" name="Rectangle 15"/>
          <p:cNvSpPr>
            <a:spLocks noChangeArrowheads="1"/>
          </p:cNvSpPr>
          <p:nvPr/>
        </p:nvSpPr>
        <p:spPr bwMode="auto">
          <a:xfrm>
            <a:off x="1715045" y="5119959"/>
            <a:ext cx="7334250" cy="9715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+mj-lt"/>
                <a:ea typeface="Calibri" charset="0"/>
                <a:cs typeface="Calibri" charset="0"/>
              </a:rPr>
              <a:t>The </a:t>
            </a:r>
            <a:r>
              <a:rPr lang="en-US" sz="2400" u="sng" dirty="0">
                <a:latin typeface="+mj-lt"/>
                <a:ea typeface="Calibri" charset="0"/>
                <a:cs typeface="Calibri" charset="0"/>
              </a:rPr>
              <a:t>standard deviation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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+mj-lt"/>
                <a:ea typeface="Calibri" charset="0"/>
                <a:cs typeface="Calibri" charset="0"/>
              </a:rPr>
              <a:t>is defined as the </a:t>
            </a:r>
          </a:p>
          <a:p>
            <a:pPr algn="l"/>
            <a:r>
              <a:rPr lang="en-US" sz="2400" dirty="0">
                <a:latin typeface="+mj-lt"/>
                <a:ea typeface="Calibri" charset="0"/>
                <a:cs typeface="Calibri" charset="0"/>
              </a:rPr>
              <a:t>  positive square root of the variance.</a:t>
            </a:r>
          </a:p>
        </p:txBody>
      </p:sp>
    </p:spTree>
    <p:extLst>
      <p:ext uri="{BB962C8B-B14F-4D97-AF65-F5344CB8AC3E}">
        <p14:creationId xmlns:p14="http://schemas.microsoft.com/office/powerpoint/2010/main" val="2917389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/>
          <p:cNvSpPr/>
          <p:nvPr/>
        </p:nvSpPr>
        <p:spPr>
          <a:xfrm>
            <a:off x="5104631" y="122055"/>
            <a:ext cx="6173543" cy="1782619"/>
          </a:xfrm>
          <a:prstGeom prst="cloud">
            <a:avLst/>
          </a:prstGeom>
          <a:solidFill>
            <a:schemeClr val="accent4">
              <a:alpha val="46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165520" y="1832733"/>
            <a:ext cx="3981450" cy="336073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306" name="AutoShape 18"/>
          <p:cNvSpPr>
            <a:spLocks noChangeArrowheads="1"/>
          </p:cNvSpPr>
          <p:nvPr/>
        </p:nvSpPr>
        <p:spPr bwMode="auto">
          <a:xfrm>
            <a:off x="2575501" y="5483505"/>
            <a:ext cx="3079750" cy="827088"/>
          </a:xfrm>
          <a:prstGeom prst="wedgeRoundRectCallout">
            <a:avLst>
              <a:gd name="adj1" fmla="val 54004"/>
              <a:gd name="adj2" fmla="val -95964"/>
              <a:gd name="adj3" fmla="val 16667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0" tIns="0" rIns="0" bIns="0" anchor="ctr" anchorCtr="1"/>
          <a:lstStyle/>
          <a:p>
            <a:r>
              <a:rPr lang="en-US" sz="2400">
                <a:solidFill>
                  <a:srgbClr val="000000"/>
                </a:solidFill>
                <a:latin typeface="+mj-lt"/>
                <a:ea typeface="Calibri" charset="0"/>
                <a:cs typeface="Calibri" charset="0"/>
              </a:rPr>
              <a:t>expected number of TVs sold in a day</a:t>
            </a:r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3202032" y="1912108"/>
            <a:ext cx="3619500" cy="318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i="1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</a:t>
            </a:r>
            <a:r>
              <a:rPr lang="en-US" sz="2400" i="1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400" i="1" u="sng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sz="2400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b="1" u="sng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0	       .40	   .00</a:t>
            </a:r>
          </a:p>
          <a:p>
            <a:pPr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1	       .25	   .25</a:t>
            </a:r>
          </a:p>
          <a:p>
            <a:pPr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2	       .20	   .40</a:t>
            </a:r>
          </a:p>
          <a:p>
            <a:pPr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3	       .05	   .15</a:t>
            </a:r>
          </a:p>
          <a:p>
            <a:pPr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4	       .10	   </a:t>
            </a:r>
            <a:r>
              <a:rPr lang="en-US" sz="2400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.40</a:t>
            </a:r>
          </a:p>
          <a:p>
            <a:pPr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</a:t>
            </a:r>
            <a:r>
              <a:rPr 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     1.20</a:t>
            </a:r>
          </a:p>
        </p:txBody>
      </p:sp>
      <p:sp>
        <p:nvSpPr>
          <p:cNvPr id="12308" name="Oval 20"/>
          <p:cNvSpPr>
            <a:spLocks noChangeArrowheads="1"/>
          </p:cNvSpPr>
          <p:nvPr/>
        </p:nvSpPr>
        <p:spPr bwMode="auto">
          <a:xfrm>
            <a:off x="5555478" y="4617208"/>
            <a:ext cx="819150" cy="476250"/>
          </a:xfrm>
          <a:prstGeom prst="ellipse">
            <a:avLst/>
          </a:prstGeom>
          <a:noFill/>
          <a:ln w="28575">
            <a:solidFill>
              <a:srgbClr val="7DAF2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311" name="Rectangle 23"/>
          <p:cNvSpPr>
            <a:spLocks noGrp="1" noChangeArrowheads="1"/>
          </p:cNvSpPr>
          <p:nvPr>
            <p:ph type="title"/>
          </p:nvPr>
        </p:nvSpPr>
        <p:spPr>
          <a:xfrm>
            <a:off x="791535" y="494370"/>
            <a:ext cx="7772400" cy="590550"/>
          </a:xfrm>
          <a:noFill/>
          <a:ln/>
        </p:spPr>
        <p:txBody>
          <a:bodyPr>
            <a:normAutofit/>
          </a:bodyPr>
          <a:lstStyle/>
          <a:p>
            <a:r>
              <a:rPr lang="en-US" sz="3600" dirty="0">
                <a:ea typeface="Calibri" charset="0"/>
                <a:cs typeface="Calibri" charset="0"/>
              </a:rPr>
              <a:t>Expected Value</a:t>
            </a:r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805008" y="1025801"/>
            <a:ext cx="7886700" cy="596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SzPct val="75000"/>
            </a:pPr>
            <a:r>
              <a:rPr lang="en-US" sz="2400" dirty="0">
                <a:solidFill>
                  <a:srgbClr val="000000"/>
                </a:solidFill>
                <a:latin typeface="+mj-lt"/>
                <a:ea typeface="Calibri" charset="0"/>
                <a:cs typeface="Calibri" charset="0"/>
              </a:rPr>
              <a:t>Example:  JSL Appliances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6107157" y="64561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Calibri" charset="0"/>
                <a:cs typeface="Calibri" charset="0"/>
              </a:rPr>
              <a:t>The expected value is a </a:t>
            </a:r>
            <a:r>
              <a:rPr lang="en-US" b="1" dirty="0">
                <a:solidFill>
                  <a:srgbClr val="000000"/>
                </a:solidFill>
                <a:ea typeface="Calibri" charset="0"/>
                <a:cs typeface="Calibri" charset="0"/>
              </a:rPr>
              <a:t>weighted average</a:t>
            </a:r>
            <a:r>
              <a:rPr lang="en-US" dirty="0">
                <a:solidFill>
                  <a:srgbClr val="000000"/>
                </a:solidFill>
                <a:ea typeface="Calibri" charset="0"/>
                <a:cs typeface="Calibri" charset="0"/>
              </a:rPr>
              <a:t> of the</a:t>
            </a:r>
          </a:p>
          <a:p>
            <a:r>
              <a:rPr lang="en-US" dirty="0">
                <a:solidFill>
                  <a:srgbClr val="000000"/>
                </a:solidFill>
                <a:ea typeface="Calibri" charset="0"/>
                <a:cs typeface="Calibri" charset="0"/>
              </a:rPr>
              <a:t> values the random variable may assume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004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5799" y="452837"/>
            <a:ext cx="7772400" cy="609600"/>
          </a:xfrm>
          <a:noFill/>
          <a:ln/>
        </p:spPr>
        <p:txBody>
          <a:bodyPr>
            <a:normAutofit/>
          </a:bodyPr>
          <a:lstStyle/>
          <a:p>
            <a:r>
              <a:rPr lang="en-US" sz="3600">
                <a:ea typeface="Calibri" charset="0"/>
                <a:cs typeface="Calibri" charset="0"/>
              </a:rPr>
              <a:t>Binomial Probability Distribution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006324" y="1368552"/>
            <a:ext cx="7772400" cy="4643438"/>
          </a:xfrm>
          <a:noFill/>
          <a:ln/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2400">
                <a:latin typeface="+mj-lt"/>
                <a:ea typeface="Calibri" charset="0"/>
                <a:cs typeface="Calibri" charset="0"/>
              </a:rPr>
              <a:t>Four Properties of a Binomial Experiment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1372811" y="4317441"/>
            <a:ext cx="7928207" cy="152917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457200" indent="-342900"/>
            <a:r>
              <a:rPr lang="en-US" sz="2400" dirty="0">
                <a:solidFill>
                  <a:srgbClr val="000000"/>
                </a:solidFill>
                <a:latin typeface="+mj-lt"/>
                <a:ea typeface="Calibri" charset="0"/>
                <a:cs typeface="Calibri" charset="0"/>
              </a:rPr>
              <a:t>3.  The probability of a success, denoted by </a:t>
            </a:r>
            <a:r>
              <a:rPr lang="en-US" sz="2400" b="1" i="1" dirty="0">
                <a:solidFill>
                  <a:srgbClr val="000000"/>
                </a:solidFill>
                <a:latin typeface="+mj-lt"/>
                <a:ea typeface="Calibri" charset="0"/>
                <a:cs typeface="Calibri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Calibri" charset="0"/>
                <a:cs typeface="Calibri" charset="0"/>
              </a:rPr>
              <a:t>, does</a:t>
            </a:r>
          </a:p>
          <a:p>
            <a:pPr marL="457200" indent="-342900"/>
            <a:r>
              <a:rPr lang="en-US" sz="2400" dirty="0">
                <a:solidFill>
                  <a:srgbClr val="000000"/>
                </a:solidFill>
                <a:latin typeface="+mj-lt"/>
                <a:ea typeface="Calibri" charset="0"/>
                <a:cs typeface="Calibri" charset="0"/>
              </a:rPr>
              <a:t>     not change from trial to trial. Thus, the probability of </a:t>
            </a:r>
          </a:p>
          <a:p>
            <a:pPr marL="457200" indent="-342900"/>
            <a:r>
              <a:rPr lang="en-US" sz="2400" dirty="0">
                <a:solidFill>
                  <a:srgbClr val="000000"/>
                </a:solidFill>
                <a:latin typeface="+mj-lt"/>
                <a:ea typeface="Calibri" charset="0"/>
                <a:cs typeface="Calibri" charset="0"/>
              </a:rPr>
              <a:t>     failure is denoted as (</a:t>
            </a:r>
            <a:r>
              <a:rPr lang="en-US" sz="2400" b="1" dirty="0">
                <a:solidFill>
                  <a:srgbClr val="000000"/>
                </a:solidFill>
                <a:latin typeface="+mj-lt"/>
                <a:ea typeface="Calibri" charset="0"/>
                <a:cs typeface="Calibri" charset="0"/>
              </a:rPr>
              <a:t>1-p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Calibri" charset="0"/>
                <a:cs typeface="Calibri" charset="0"/>
              </a:rPr>
              <a:t>) or </a:t>
            </a:r>
            <a:r>
              <a:rPr lang="en-US" sz="2400" b="1" dirty="0">
                <a:solidFill>
                  <a:srgbClr val="000000"/>
                </a:solidFill>
                <a:latin typeface="+mj-lt"/>
                <a:ea typeface="Calibri" charset="0"/>
                <a:cs typeface="Calibri" charset="0"/>
              </a:rPr>
              <a:t>q 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Calibri" charset="0"/>
                <a:cs typeface="Calibri" charset="0"/>
              </a:rPr>
              <a:t>and also does not change </a:t>
            </a:r>
          </a:p>
          <a:p>
            <a:pPr marL="457200" indent="-342900"/>
            <a:r>
              <a:rPr lang="en-US" sz="2400" dirty="0">
                <a:solidFill>
                  <a:srgbClr val="000000"/>
                </a:solidFill>
                <a:latin typeface="+mj-lt"/>
                <a:ea typeface="Calibri" charset="0"/>
                <a:cs typeface="Calibri" charset="0"/>
              </a:rPr>
              <a:t>     from trial to trial.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1372811" y="5987905"/>
            <a:ext cx="7928206" cy="62533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457200" indent="-342900"/>
            <a:r>
              <a:rPr lang="en-US" sz="2400">
                <a:solidFill>
                  <a:srgbClr val="000000"/>
                </a:solidFill>
                <a:latin typeface="+mj-lt"/>
                <a:ea typeface="Calibri" charset="0"/>
                <a:cs typeface="Calibri" charset="0"/>
              </a:rPr>
              <a:t>4.  The trials are independent.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1372810" y="3122327"/>
            <a:ext cx="7928207" cy="102974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571500" lvl="1" indent="-457200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110000"/>
            </a:pPr>
            <a:r>
              <a:rPr lang="en-US" sz="2400">
                <a:solidFill>
                  <a:srgbClr val="000000"/>
                </a:solidFill>
                <a:latin typeface="+mj-lt"/>
                <a:ea typeface="Calibri" charset="0"/>
                <a:cs typeface="Calibri" charset="0"/>
              </a:rPr>
              <a:t>2.  Two outcomes, </a:t>
            </a:r>
            <a:r>
              <a:rPr lang="en-US" sz="2400" u="sng">
                <a:solidFill>
                  <a:srgbClr val="000000"/>
                </a:solidFill>
                <a:latin typeface="+mj-lt"/>
                <a:ea typeface="Calibri" charset="0"/>
                <a:cs typeface="Calibri" charset="0"/>
              </a:rPr>
              <a:t>success</a:t>
            </a:r>
            <a:r>
              <a:rPr lang="en-US" sz="2400">
                <a:solidFill>
                  <a:srgbClr val="000000"/>
                </a:solidFill>
                <a:latin typeface="+mj-lt"/>
                <a:ea typeface="Calibri" charset="0"/>
                <a:cs typeface="Calibri" charset="0"/>
              </a:rPr>
              <a:t> and </a:t>
            </a:r>
            <a:r>
              <a:rPr lang="en-US" sz="2400" u="sng">
                <a:solidFill>
                  <a:srgbClr val="000000"/>
                </a:solidFill>
                <a:latin typeface="+mj-lt"/>
                <a:ea typeface="Calibri" charset="0"/>
                <a:cs typeface="Calibri" charset="0"/>
              </a:rPr>
              <a:t>failure</a:t>
            </a:r>
            <a:r>
              <a:rPr lang="en-US" sz="2400">
                <a:solidFill>
                  <a:srgbClr val="000000"/>
                </a:solidFill>
                <a:latin typeface="+mj-lt"/>
                <a:ea typeface="Calibri" charset="0"/>
                <a:cs typeface="Calibri" charset="0"/>
              </a:rPr>
              <a:t>, are possible</a:t>
            </a:r>
          </a:p>
          <a:p>
            <a:pPr marL="571500" lvl="1" indent="-457200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110000"/>
            </a:pPr>
            <a:r>
              <a:rPr lang="en-US" sz="2400">
                <a:solidFill>
                  <a:srgbClr val="000000"/>
                </a:solidFill>
                <a:latin typeface="+mj-lt"/>
                <a:ea typeface="Calibri" charset="0"/>
                <a:cs typeface="Calibri" charset="0"/>
              </a:rPr>
              <a:t>     on each trial.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1372811" y="1899570"/>
            <a:ext cx="7928206" cy="105738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228600" lvl="1" indent="-114300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110000"/>
            </a:pPr>
            <a:r>
              <a:rPr lang="en-US" sz="2400">
                <a:solidFill>
                  <a:srgbClr val="000000"/>
                </a:solidFill>
                <a:latin typeface="+mj-lt"/>
                <a:ea typeface="Calibri" charset="0"/>
                <a:cs typeface="Calibri" charset="0"/>
              </a:rPr>
              <a:t>1.  The experiment consists of a sequence of </a:t>
            </a:r>
            <a:r>
              <a:rPr lang="en-US" sz="2400" i="1">
                <a:solidFill>
                  <a:srgbClr val="000000"/>
                </a:solidFill>
                <a:latin typeface="+mj-lt"/>
                <a:ea typeface="Calibri" charset="0"/>
                <a:cs typeface="Calibri" charset="0"/>
              </a:rPr>
              <a:t>n</a:t>
            </a:r>
          </a:p>
          <a:p>
            <a:pPr marL="228600" lvl="1" indent="-114300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110000"/>
            </a:pPr>
            <a:r>
              <a:rPr lang="en-US" sz="2400">
                <a:solidFill>
                  <a:srgbClr val="000000"/>
                </a:solidFill>
                <a:latin typeface="+mj-lt"/>
                <a:ea typeface="Calibri" charset="0"/>
                <a:cs typeface="Calibri" charset="0"/>
              </a:rPr>
              <a:t>     identical trials.</a:t>
            </a:r>
          </a:p>
        </p:txBody>
      </p:sp>
    </p:spTree>
    <p:extLst>
      <p:ext uri="{BB962C8B-B14F-4D97-AF65-F5344CB8AC3E}">
        <p14:creationId xmlns:p14="http://schemas.microsoft.com/office/powerpoint/2010/main" val="136633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animBg="1"/>
      <p:bldP spid="14343" grpId="0" animBg="1"/>
      <p:bldP spid="14346" grpId="0" animBg="1"/>
      <p:bldP spid="143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32" y="242668"/>
            <a:ext cx="9692640" cy="13255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Binomial Probability Distribution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Sample Cases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425" y="1767254"/>
            <a:ext cx="8595360" cy="4351337"/>
          </a:xfrm>
        </p:spPr>
        <p:txBody>
          <a:bodyPr>
            <a:normAutofit/>
          </a:bodyPr>
          <a:lstStyle/>
          <a:p>
            <a:r>
              <a:rPr lang="en-US" sz="2800" dirty="0"/>
              <a:t>Cox, Ross, and Rubinstein (1979), in which they use a binomial distribution to provide a discrete model for derivatives prices </a:t>
            </a:r>
          </a:p>
          <a:p>
            <a:r>
              <a:rPr lang="en-US" sz="2800" dirty="0"/>
              <a:t>A house will either “get the contract” or “not get the contract”</a:t>
            </a:r>
          </a:p>
          <a:p>
            <a:r>
              <a:rPr lang="en-US" sz="2800" dirty="0"/>
              <a:t>A research firm receives survey responses of “yes, I will buy” or “no,  I will not”.</a:t>
            </a:r>
          </a:p>
        </p:txBody>
      </p:sp>
    </p:spTree>
    <p:extLst>
      <p:ext uri="{BB962C8B-B14F-4D97-AF65-F5344CB8AC3E}">
        <p14:creationId xmlns:p14="http://schemas.microsoft.com/office/powerpoint/2010/main" val="1356676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36" name="Rectangle 16"/>
          <p:cNvSpPr>
            <a:spLocks noChangeArrowheads="1"/>
          </p:cNvSpPr>
          <p:nvPr/>
        </p:nvSpPr>
        <p:spPr bwMode="auto">
          <a:xfrm>
            <a:off x="2493018" y="3337931"/>
            <a:ext cx="7219950" cy="2230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latin typeface="+mj-lt"/>
                <a:ea typeface="Calibri" charset="0"/>
                <a:cs typeface="Calibri" charset="0"/>
              </a:rPr>
              <a:t> 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latin typeface="+mj-lt"/>
                <a:ea typeface="Calibri" charset="0"/>
                <a:cs typeface="Calibri" charset="0"/>
              </a:rPr>
              <a:t>where: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latin typeface="+mj-lt"/>
                <a:ea typeface="Calibri" charset="0"/>
                <a:cs typeface="Calibri" charset="0"/>
              </a:rPr>
              <a:t>           </a:t>
            </a:r>
            <a:r>
              <a:rPr lang="en-US" sz="2400" i="1" dirty="0">
                <a:latin typeface="+mj-lt"/>
                <a:ea typeface="Calibri" charset="0"/>
                <a:cs typeface="Calibri" charset="0"/>
              </a:rPr>
              <a:t>x</a:t>
            </a:r>
            <a:r>
              <a:rPr lang="en-US" sz="2400" dirty="0">
                <a:latin typeface="+mj-lt"/>
                <a:ea typeface="Calibri" charset="0"/>
                <a:cs typeface="Calibri" charset="0"/>
              </a:rPr>
              <a:t> = the number of successes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 dirty="0">
                <a:latin typeface="+mj-lt"/>
                <a:ea typeface="Calibri" charset="0"/>
                <a:cs typeface="Calibri" charset="0"/>
              </a:rPr>
              <a:t>           p</a:t>
            </a:r>
            <a:r>
              <a:rPr lang="en-US" sz="2400" dirty="0">
                <a:latin typeface="+mj-lt"/>
                <a:ea typeface="Calibri" charset="0"/>
                <a:cs typeface="Calibri" charset="0"/>
              </a:rPr>
              <a:t> = the probability of a success on one trial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latin typeface="+mj-lt"/>
                <a:ea typeface="Calibri" charset="0"/>
                <a:cs typeface="Calibri" charset="0"/>
              </a:rPr>
              <a:t>           q = 1 - p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 dirty="0">
                <a:latin typeface="+mj-lt"/>
                <a:ea typeface="Calibri" charset="0"/>
                <a:cs typeface="Calibri" charset="0"/>
              </a:rPr>
              <a:t>           n</a:t>
            </a:r>
            <a:r>
              <a:rPr lang="en-US" sz="2400" dirty="0">
                <a:latin typeface="+mj-lt"/>
                <a:ea typeface="Calibri" charset="0"/>
                <a:cs typeface="Calibri" charset="0"/>
              </a:rPr>
              <a:t> = the number of trials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latin typeface="+mj-lt"/>
                <a:ea typeface="Calibri" charset="0"/>
                <a:cs typeface="Calibri" charset="0"/>
              </a:rPr>
              <a:t>       </a:t>
            </a:r>
            <a:r>
              <a:rPr lang="en-US" sz="800" dirty="0">
                <a:latin typeface="+mj-lt"/>
                <a:ea typeface="Calibri" charset="0"/>
                <a:cs typeface="Calibri" charset="0"/>
              </a:rPr>
              <a:t> </a:t>
            </a:r>
            <a:r>
              <a:rPr lang="en-US" sz="2400" i="1" dirty="0">
                <a:latin typeface="+mj-lt"/>
                <a:ea typeface="Calibri" charset="0"/>
                <a:cs typeface="Calibri" charset="0"/>
              </a:rPr>
              <a:t>p</a:t>
            </a:r>
            <a:r>
              <a:rPr lang="en-US" sz="2400" dirty="0">
                <a:latin typeface="+mj-lt"/>
                <a:ea typeface="Calibri" charset="0"/>
                <a:cs typeface="Calibri" charset="0"/>
              </a:rPr>
              <a:t>(</a:t>
            </a:r>
            <a:r>
              <a:rPr lang="en-US" sz="2400" i="1" dirty="0">
                <a:latin typeface="+mj-lt"/>
                <a:ea typeface="Calibri" charset="0"/>
                <a:cs typeface="Calibri" charset="0"/>
              </a:rPr>
              <a:t>x</a:t>
            </a:r>
            <a:r>
              <a:rPr lang="en-US" sz="2400" dirty="0">
                <a:latin typeface="+mj-lt"/>
                <a:ea typeface="Calibri" charset="0"/>
                <a:cs typeface="Calibri" charset="0"/>
              </a:rPr>
              <a:t>) = the probability of </a:t>
            </a:r>
            <a:r>
              <a:rPr lang="en-US" sz="2400" i="1" dirty="0">
                <a:latin typeface="+mj-lt"/>
                <a:ea typeface="Calibri" charset="0"/>
                <a:cs typeface="Calibri" charset="0"/>
              </a:rPr>
              <a:t>x</a:t>
            </a:r>
            <a:r>
              <a:rPr lang="en-US" sz="2400" dirty="0">
                <a:latin typeface="+mj-lt"/>
                <a:ea typeface="Calibri" charset="0"/>
                <a:cs typeface="Calibri" charset="0"/>
              </a:rPr>
              <a:t> successes in </a:t>
            </a:r>
            <a:r>
              <a:rPr lang="en-US" sz="2400" i="1" dirty="0">
                <a:latin typeface="+mj-lt"/>
                <a:ea typeface="Calibri" charset="0"/>
                <a:cs typeface="Calibri" charset="0"/>
              </a:rPr>
              <a:t>n</a:t>
            </a:r>
            <a:r>
              <a:rPr lang="en-US" sz="2400" dirty="0">
                <a:latin typeface="+mj-lt"/>
                <a:ea typeface="Calibri" charset="0"/>
                <a:cs typeface="Calibri" charset="0"/>
              </a:rPr>
              <a:t> trials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 dirty="0">
                <a:latin typeface="+mj-lt"/>
                <a:ea typeface="Calibri" charset="0"/>
                <a:cs typeface="Calibri" charset="0"/>
              </a:rPr>
              <a:t>          n</a:t>
            </a:r>
            <a:r>
              <a:rPr lang="en-US" sz="2400" dirty="0">
                <a:latin typeface="+mj-lt"/>
                <a:ea typeface="Calibri" charset="0"/>
                <a:cs typeface="Calibri" charset="0"/>
              </a:rPr>
              <a:t>! = </a:t>
            </a:r>
            <a:r>
              <a:rPr lang="en-US" sz="2400" i="1" dirty="0">
                <a:latin typeface="+mj-lt"/>
                <a:ea typeface="Calibri" charset="0"/>
                <a:cs typeface="Calibri" charset="0"/>
              </a:rPr>
              <a:t>n</a:t>
            </a:r>
            <a:r>
              <a:rPr lang="en-US" sz="2400" dirty="0">
                <a:latin typeface="+mj-lt"/>
                <a:ea typeface="Calibri" charset="0"/>
                <a:cs typeface="Calibri" charset="0"/>
              </a:rPr>
              <a:t>(</a:t>
            </a:r>
            <a:r>
              <a:rPr lang="en-US" sz="2400" i="1" dirty="0">
                <a:latin typeface="+mj-lt"/>
                <a:ea typeface="Calibri" charset="0"/>
                <a:cs typeface="Calibri" charset="0"/>
              </a:rPr>
              <a:t>n</a:t>
            </a:r>
            <a:r>
              <a:rPr lang="en-US" sz="2400" dirty="0">
                <a:latin typeface="+mj-lt"/>
                <a:ea typeface="Calibri" charset="0"/>
                <a:cs typeface="Calibri" charset="0"/>
              </a:rPr>
              <a:t> – 1)(</a:t>
            </a:r>
            <a:r>
              <a:rPr lang="en-US" sz="2400" i="1" dirty="0">
                <a:latin typeface="+mj-lt"/>
                <a:ea typeface="Calibri" charset="0"/>
                <a:cs typeface="Calibri" charset="0"/>
              </a:rPr>
              <a:t>n</a:t>
            </a:r>
            <a:r>
              <a:rPr lang="en-US" sz="2400" dirty="0">
                <a:latin typeface="+mj-lt"/>
                <a:ea typeface="Calibri" charset="0"/>
                <a:cs typeface="Calibri" charset="0"/>
              </a:rPr>
              <a:t> – 2) ….. (2)(1)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latin typeface="+mj-lt"/>
                <a:ea typeface="Calibri" charset="0"/>
                <a:cs typeface="Calibri" charset="0"/>
              </a:rPr>
              <a:t>          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latin typeface="+mj-lt"/>
                <a:ea typeface="Calibri" charset="0"/>
                <a:cs typeface="Calibri" charset="0"/>
              </a:rPr>
              <a:t>           </a:t>
            </a:r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3507589" y="1672645"/>
            <a:ext cx="5166405" cy="106362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8729" name="Rectangle 9"/>
          <p:cNvSpPr>
            <a:spLocks noChangeArrowheads="1"/>
          </p:cNvSpPr>
          <p:nvPr/>
        </p:nvSpPr>
        <p:spPr bwMode="auto">
          <a:xfrm>
            <a:off x="2192981" y="1105906"/>
            <a:ext cx="7772400" cy="4643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latin typeface="+mj-lt"/>
                <a:ea typeface="Calibri" charset="0"/>
                <a:cs typeface="Calibri" charset="0"/>
              </a:rPr>
              <a:t>Binomial Probability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059135" y="1762252"/>
                <a:ext cx="3364319" cy="709746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2600" i="1" dirty="0">
                    <a:latin typeface="Cambria Math" panose="02040503050406030204" pitchFamily="18" charset="0"/>
                    <a:ea typeface="Calibri" charset="0"/>
                    <a:cs typeface="Calibri" charset="0"/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𝑥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!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𝑥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!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𝑛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−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6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𝑝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𝑞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−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2600" i="1" dirty="0">
                  <a:latin typeface="Cambria Math" panose="02040503050406030204" pitchFamily="18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135" y="1762252"/>
                <a:ext cx="3364319" cy="709746"/>
              </a:xfrm>
              <a:prstGeom prst="rect">
                <a:avLst/>
              </a:prstGeom>
              <a:blipFill>
                <a:blip r:embed="rId3"/>
                <a:stretch>
                  <a:fillRect l="-3261" b="-170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72935" y="306516"/>
            <a:ext cx="7772400" cy="684441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en-US" sz="3200" kern="0" dirty="0">
                <a:solidFill>
                  <a:schemeClr val="tx1"/>
                </a:solidFill>
                <a:latin typeface="+mj-lt"/>
                <a:ea typeface="Calibri" charset="0"/>
                <a:cs typeface="Calibri" charset="0"/>
              </a:rPr>
              <a:t>Binomial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658336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1553787" y="1031293"/>
            <a:ext cx="5562600" cy="544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latin typeface="+mj-lt"/>
                <a:ea typeface="Calibri" charset="0"/>
                <a:cs typeface="Calibri" charset="0"/>
              </a:rPr>
              <a:t>Example:  Evans Electronics</a:t>
            </a:r>
          </a:p>
        </p:txBody>
      </p:sp>
      <p:sp>
        <p:nvSpPr>
          <p:cNvPr id="91423" name="Rectangle 287"/>
          <p:cNvSpPr>
            <a:spLocks noChangeArrowheads="1"/>
          </p:cNvSpPr>
          <p:nvPr/>
        </p:nvSpPr>
        <p:spPr bwMode="auto">
          <a:xfrm>
            <a:off x="2203769" y="1479480"/>
            <a:ext cx="7291387" cy="1970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</a:pPr>
            <a:r>
              <a:rPr lang="en-US" sz="2400" dirty="0">
                <a:latin typeface="+mj-lt"/>
                <a:ea typeface="Calibri" charset="0"/>
                <a:cs typeface="Calibri" charset="0"/>
              </a:rPr>
              <a:t>Evans Electronics is concerned about a low</a:t>
            </a:r>
          </a:p>
          <a:p>
            <a:pPr marL="342900" indent="-342900">
              <a:spcBef>
                <a:spcPct val="20000"/>
              </a:spcBef>
              <a:buSzPct val="75000"/>
            </a:pPr>
            <a:r>
              <a:rPr lang="en-US" sz="2400" dirty="0">
                <a:latin typeface="+mj-lt"/>
                <a:ea typeface="Calibri" charset="0"/>
                <a:cs typeface="Calibri" charset="0"/>
              </a:rPr>
              <a:t>retention rate for its employees.  In recent years,</a:t>
            </a:r>
          </a:p>
          <a:p>
            <a:pPr marL="342900" indent="-342900">
              <a:spcBef>
                <a:spcPct val="20000"/>
              </a:spcBef>
              <a:buSzPct val="75000"/>
            </a:pPr>
            <a:r>
              <a:rPr lang="en-US" sz="2400" dirty="0">
                <a:latin typeface="+mj-lt"/>
                <a:ea typeface="Calibri" charset="0"/>
                <a:cs typeface="Calibri" charset="0"/>
              </a:rPr>
              <a:t>management has seen a turnover of </a:t>
            </a:r>
            <a:r>
              <a:rPr lang="en-US" sz="2400" b="1" dirty="0">
                <a:solidFill>
                  <a:srgbClr val="7030A0"/>
                </a:solidFill>
                <a:latin typeface="+mj-lt"/>
                <a:ea typeface="Calibri" charset="0"/>
                <a:cs typeface="Calibri" charset="0"/>
              </a:rPr>
              <a:t>10%</a:t>
            </a:r>
            <a:r>
              <a:rPr lang="en-US" sz="2400" dirty="0">
                <a:latin typeface="+mj-lt"/>
                <a:ea typeface="Calibri" charset="0"/>
                <a:cs typeface="Calibri" charset="0"/>
              </a:rPr>
              <a:t> of the</a:t>
            </a:r>
          </a:p>
          <a:p>
            <a:pPr marL="342900" indent="-342900">
              <a:spcBef>
                <a:spcPct val="20000"/>
              </a:spcBef>
              <a:buSzPct val="75000"/>
            </a:pPr>
            <a:r>
              <a:rPr lang="en-US" sz="2400" dirty="0">
                <a:latin typeface="+mj-lt"/>
                <a:ea typeface="Calibri" charset="0"/>
                <a:cs typeface="Calibri" charset="0"/>
              </a:rPr>
              <a:t>hourly employees, annually.</a:t>
            </a:r>
          </a:p>
        </p:txBody>
      </p:sp>
      <p:sp>
        <p:nvSpPr>
          <p:cNvPr id="91425" name="Rectangle 289"/>
          <p:cNvSpPr>
            <a:spLocks noChangeArrowheads="1"/>
          </p:cNvSpPr>
          <p:nvPr/>
        </p:nvSpPr>
        <p:spPr bwMode="auto">
          <a:xfrm>
            <a:off x="2203768" y="5323330"/>
            <a:ext cx="7543800" cy="1398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</a:pPr>
            <a:r>
              <a:rPr lang="en-US" sz="2400" dirty="0">
                <a:latin typeface="+mj-lt"/>
                <a:ea typeface="Calibri" charset="0"/>
                <a:cs typeface="Calibri" charset="0"/>
              </a:rPr>
              <a:t>Choosing</a:t>
            </a:r>
            <a:r>
              <a:rPr lang="en-US" sz="2400" dirty="0">
                <a:solidFill>
                  <a:srgbClr val="0070C0"/>
                </a:solidFill>
                <a:latin typeface="+mj-lt"/>
                <a:ea typeface="Calibri" charset="0"/>
                <a:cs typeface="Calibri" charset="0"/>
              </a:rPr>
              <a:t> 3 </a:t>
            </a:r>
            <a:r>
              <a:rPr lang="en-US" sz="2400" dirty="0">
                <a:latin typeface="+mj-lt"/>
                <a:ea typeface="Calibri" charset="0"/>
                <a:cs typeface="Calibri" charset="0"/>
              </a:rPr>
              <a:t>hourly employees at random, what is</a:t>
            </a:r>
          </a:p>
          <a:p>
            <a:pPr marL="342900" indent="-342900">
              <a:spcBef>
                <a:spcPct val="20000"/>
              </a:spcBef>
              <a:buSzPct val="75000"/>
            </a:pPr>
            <a:r>
              <a:rPr lang="en-US" sz="2400" dirty="0">
                <a:latin typeface="+mj-lt"/>
                <a:ea typeface="Calibri" charset="0"/>
                <a:cs typeface="Calibri" charset="0"/>
              </a:rPr>
              <a:t>the probability that </a:t>
            </a:r>
            <a:r>
              <a:rPr lang="en-US" sz="2400" dirty="0">
                <a:solidFill>
                  <a:srgbClr val="0070C0"/>
                </a:solidFill>
                <a:latin typeface="+mj-lt"/>
                <a:ea typeface="Calibri" charset="0"/>
                <a:cs typeface="Calibri" charset="0"/>
              </a:rPr>
              <a:t>1</a:t>
            </a:r>
            <a:r>
              <a:rPr lang="en-US" sz="2400" dirty="0">
                <a:solidFill>
                  <a:srgbClr val="7030A0"/>
                </a:solidFill>
                <a:latin typeface="+mj-lt"/>
                <a:ea typeface="Calibri" charset="0"/>
                <a:cs typeface="Calibri" charset="0"/>
              </a:rPr>
              <a:t> </a:t>
            </a:r>
            <a:r>
              <a:rPr lang="en-US" sz="2400" dirty="0">
                <a:latin typeface="+mj-lt"/>
                <a:ea typeface="Calibri" charset="0"/>
                <a:cs typeface="Calibri" charset="0"/>
              </a:rPr>
              <a:t>of them will leave the company</a:t>
            </a:r>
          </a:p>
          <a:p>
            <a:pPr marL="342900" indent="-342900">
              <a:spcBef>
                <a:spcPct val="20000"/>
              </a:spcBef>
              <a:buSzPct val="75000"/>
            </a:pPr>
            <a:r>
              <a:rPr lang="en-US" sz="2400" dirty="0">
                <a:latin typeface="+mj-lt"/>
                <a:ea typeface="Calibri" charset="0"/>
                <a:cs typeface="Calibri" charset="0"/>
              </a:rPr>
              <a:t>this year?		     </a:t>
            </a:r>
          </a:p>
        </p:txBody>
      </p:sp>
      <p:sp>
        <p:nvSpPr>
          <p:cNvPr id="91426" name="Rectangle 290"/>
          <p:cNvSpPr>
            <a:spLocks noChangeArrowheads="1"/>
          </p:cNvSpPr>
          <p:nvPr/>
        </p:nvSpPr>
        <p:spPr bwMode="auto">
          <a:xfrm>
            <a:off x="2203768" y="3449568"/>
            <a:ext cx="7421563" cy="17193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</a:pPr>
            <a:r>
              <a:rPr lang="en-US" sz="2400" dirty="0">
                <a:latin typeface="+mj-lt"/>
                <a:ea typeface="Calibri" charset="0"/>
                <a:cs typeface="Calibri" charset="0"/>
              </a:rPr>
              <a:t>Thus, for any hourly employee chosen at random,</a:t>
            </a:r>
          </a:p>
          <a:p>
            <a:pPr marL="342900" indent="-342900">
              <a:spcBef>
                <a:spcPct val="20000"/>
              </a:spcBef>
              <a:buSzPct val="75000"/>
            </a:pPr>
            <a:r>
              <a:rPr lang="en-US" sz="2400" dirty="0">
                <a:latin typeface="+mj-lt"/>
                <a:ea typeface="Calibri" charset="0"/>
                <a:cs typeface="Calibri" charset="0"/>
              </a:rPr>
              <a:t>management estimates a probability of </a:t>
            </a:r>
            <a:r>
              <a:rPr lang="en-US" sz="2400" b="1" dirty="0">
                <a:solidFill>
                  <a:srgbClr val="7030A0"/>
                </a:solidFill>
                <a:latin typeface="+mj-lt"/>
                <a:ea typeface="Calibri" charset="0"/>
                <a:cs typeface="Calibri" charset="0"/>
              </a:rPr>
              <a:t>0.1</a:t>
            </a:r>
            <a:r>
              <a:rPr lang="en-US" sz="2400" dirty="0">
                <a:latin typeface="+mj-lt"/>
                <a:ea typeface="Calibri" charset="0"/>
                <a:cs typeface="Calibri" charset="0"/>
              </a:rPr>
              <a:t> that the</a:t>
            </a:r>
          </a:p>
          <a:p>
            <a:pPr marL="342900" indent="-342900">
              <a:spcBef>
                <a:spcPct val="20000"/>
              </a:spcBef>
              <a:buSzPct val="75000"/>
            </a:pPr>
            <a:r>
              <a:rPr lang="en-US" sz="2400" dirty="0">
                <a:latin typeface="+mj-lt"/>
                <a:ea typeface="Calibri" charset="0"/>
                <a:cs typeface="Calibri" charset="0"/>
              </a:rPr>
              <a:t>person will not be with the company next year? </a:t>
            </a:r>
            <a:r>
              <a:rPr lang="en-US" sz="2400" b="1" dirty="0">
                <a:solidFill>
                  <a:srgbClr val="7030A0"/>
                </a:solidFill>
                <a:latin typeface="+mj-lt"/>
                <a:ea typeface="Calibri" charset="0"/>
                <a:cs typeface="Calibri" charset="0"/>
              </a:rPr>
              <a:t>(p = 0.1) </a:t>
            </a:r>
            <a:r>
              <a:rPr lang="en-US" sz="2400" dirty="0">
                <a:latin typeface="+mj-lt"/>
                <a:ea typeface="Calibri" charset="0"/>
                <a:cs typeface="Calibri" charset="0"/>
              </a:rPr>
              <a:t>and </a:t>
            </a:r>
            <a:r>
              <a:rPr lang="en-US" sz="2400" b="1" dirty="0">
                <a:solidFill>
                  <a:srgbClr val="0070C0"/>
                </a:solidFill>
                <a:latin typeface="+mj-lt"/>
                <a:ea typeface="Calibri" charset="0"/>
                <a:cs typeface="Calibri" charset="0"/>
              </a:rPr>
              <a:t>(1-p) or (q) = (1 - 0.10)</a:t>
            </a:r>
            <a:endParaRPr lang="en-US" sz="2400" b="1" i="1" dirty="0">
              <a:solidFill>
                <a:srgbClr val="0070C0"/>
              </a:solidFill>
              <a:latin typeface="+mj-lt"/>
              <a:ea typeface="Calibri" charset="0"/>
              <a:cs typeface="Calibri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369540" y="228725"/>
            <a:ext cx="7772400" cy="684441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9pPr>
          </a:lstStyle>
          <a:p>
            <a:pPr algn="l"/>
            <a:r>
              <a:rPr lang="en-US" sz="3600" kern="0">
                <a:solidFill>
                  <a:schemeClr val="tx1"/>
                </a:solidFill>
                <a:latin typeface="+mj-lt"/>
                <a:ea typeface="Calibri" charset="0"/>
                <a:cs typeface="Calibri" charset="0"/>
              </a:rPr>
              <a:t>Binomial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389874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139" y="302283"/>
            <a:ext cx="10177246" cy="13255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ndara" panose="020E0502030303020204" pitchFamily="34" charset="0"/>
                <a:ea typeface="Times New Roman" charset="0"/>
                <a:cs typeface="Times New Roman" panose="02020603050405020304" pitchFamily="18" charset="0"/>
              </a:rPr>
              <a:t>Topic List</a:t>
            </a:r>
            <a:endParaRPr lang="x-none" sz="3200" dirty="0">
              <a:latin typeface="Candara" panose="020E0502030303020204" pitchFamily="34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8" name="Rectangle 39"/>
          <p:cNvSpPr>
            <a:spLocks noChangeArrowheads="1"/>
          </p:cNvSpPr>
          <p:nvPr/>
        </p:nvSpPr>
        <p:spPr bwMode="auto">
          <a:xfrm>
            <a:off x="1261872" y="2091429"/>
            <a:ext cx="5480050" cy="501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charset="0"/>
                <a:cs typeface="Times New Roman" panose="02020603050405020304" pitchFamily="18" charset="0"/>
              </a:rPr>
              <a:t>Random Variable Overview</a:t>
            </a:r>
          </a:p>
          <a:p>
            <a:pPr marL="342900" indent="-342900" algn="l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effectLst/>
              <a:latin typeface="Candara" panose="020E0502030303020204" pitchFamily="34" charset="0"/>
              <a:ea typeface="Calibri" charset="0"/>
              <a:cs typeface="Times New Roman" panose="02020603050405020304" pitchFamily="18" charset="0"/>
            </a:endParaRPr>
          </a:p>
        </p:txBody>
      </p:sp>
      <p:sp>
        <p:nvSpPr>
          <p:cNvPr id="19" name="Rectangle 41"/>
          <p:cNvSpPr>
            <a:spLocks noChangeArrowheads="1"/>
          </p:cNvSpPr>
          <p:nvPr/>
        </p:nvSpPr>
        <p:spPr bwMode="auto">
          <a:xfrm>
            <a:off x="1261871" y="2529579"/>
            <a:ext cx="6847681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charset="0"/>
                <a:cs typeface="Times New Roman" panose="02020603050405020304" pitchFamily="18" charset="0"/>
              </a:rPr>
              <a:t>Developing Discrete Probability Distributions</a:t>
            </a:r>
          </a:p>
        </p:txBody>
      </p:sp>
      <p:sp>
        <p:nvSpPr>
          <p:cNvPr id="20" name="Rectangle 42"/>
          <p:cNvSpPr>
            <a:spLocks noChangeArrowheads="1"/>
          </p:cNvSpPr>
          <p:nvPr/>
        </p:nvSpPr>
        <p:spPr bwMode="auto">
          <a:xfrm>
            <a:off x="1261872" y="2947851"/>
            <a:ext cx="6013450" cy="501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charset="0"/>
                <a:cs typeface="Times New Roman" panose="02020603050405020304" pitchFamily="18" charset="0"/>
              </a:rPr>
              <a:t>Expected Value and Variance</a:t>
            </a:r>
          </a:p>
        </p:txBody>
      </p:sp>
      <p:sp>
        <p:nvSpPr>
          <p:cNvPr id="21" name="Rectangle 43"/>
          <p:cNvSpPr>
            <a:spLocks noChangeArrowheads="1"/>
          </p:cNvSpPr>
          <p:nvPr/>
        </p:nvSpPr>
        <p:spPr bwMode="auto">
          <a:xfrm>
            <a:off x="1261871" y="3419547"/>
            <a:ext cx="7531399" cy="8806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charset="0"/>
                <a:cs typeface="Times New Roman" panose="02020603050405020304" pitchFamily="18" charset="0"/>
              </a:rPr>
              <a:t>Binomial Probability Distribution</a:t>
            </a:r>
          </a:p>
        </p:txBody>
      </p:sp>
      <p:sp>
        <p:nvSpPr>
          <p:cNvPr id="22" name="Rectangle 44"/>
          <p:cNvSpPr>
            <a:spLocks noChangeArrowheads="1"/>
          </p:cNvSpPr>
          <p:nvPr/>
        </p:nvSpPr>
        <p:spPr bwMode="auto">
          <a:xfrm>
            <a:off x="1261870" y="3823983"/>
            <a:ext cx="4321401" cy="1705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charset="0"/>
                <a:cs typeface="Times New Roman" panose="02020603050405020304" pitchFamily="18" charset="0"/>
              </a:rPr>
              <a:t>Poisson Probability Distribution</a:t>
            </a:r>
          </a:p>
          <a:p>
            <a:pPr marL="342900" indent="-342900" algn="l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charset="0"/>
                <a:cs typeface="Times New Roman" panose="02020603050405020304" pitchFamily="18" charset="0"/>
              </a:rPr>
              <a:t>Normal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3309056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ChangeArrowheads="1"/>
          </p:cNvSpPr>
          <p:nvPr/>
        </p:nvSpPr>
        <p:spPr bwMode="auto">
          <a:xfrm>
            <a:off x="2309771" y="2162138"/>
            <a:ext cx="6014357" cy="2819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454" name="Oval 6"/>
          <p:cNvSpPr>
            <a:spLocks noChangeArrowheads="1"/>
          </p:cNvSpPr>
          <p:nvPr/>
        </p:nvSpPr>
        <p:spPr bwMode="auto">
          <a:xfrm>
            <a:off x="6972744" y="3923712"/>
            <a:ext cx="1000559" cy="627123"/>
          </a:xfrm>
          <a:prstGeom prst="ellipse">
            <a:avLst/>
          </a:prstGeom>
          <a:noFill/>
          <a:ln w="38100">
            <a:solidFill>
              <a:srgbClr val="7DAF2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455" name="Rectangle 7"/>
          <p:cNvSpPr>
            <a:spLocks noChangeArrowheads="1"/>
          </p:cNvSpPr>
          <p:nvPr/>
        </p:nvSpPr>
        <p:spPr bwMode="auto">
          <a:xfrm>
            <a:off x="3449146" y="2219288"/>
            <a:ext cx="4038600" cy="590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:   p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= .10,  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= 3,  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</p:txBody>
      </p:sp>
      <p:sp>
        <p:nvSpPr>
          <p:cNvPr id="232457" name="Rectangle 9"/>
          <p:cNvSpPr>
            <a:spLocks noChangeArrowheads="1"/>
          </p:cNvSpPr>
          <p:nvPr/>
        </p:nvSpPr>
        <p:spPr bwMode="auto">
          <a:xfrm>
            <a:off x="1447764" y="1506501"/>
            <a:ext cx="5562600" cy="544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 dirty="0">
                <a:cs typeface="Times New Roman" panose="02020603050405020304" pitchFamily="18" charset="0"/>
              </a:rPr>
              <a:t>Example:  Evans Electronics</a:t>
            </a:r>
          </a:p>
        </p:txBody>
      </p:sp>
      <p:sp>
        <p:nvSpPr>
          <p:cNvPr id="232459" name="AutoShape 11"/>
          <p:cNvSpPr>
            <a:spLocks noChangeArrowheads="1"/>
          </p:cNvSpPr>
          <p:nvPr/>
        </p:nvSpPr>
        <p:spPr bwMode="auto">
          <a:xfrm>
            <a:off x="7010364" y="1950392"/>
            <a:ext cx="1794789" cy="1262756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cs typeface="Times New Roman" panose="02020603050405020304" pitchFamily="18" charset="0"/>
              </a:rPr>
              <a:t>Using the</a:t>
            </a:r>
          </a:p>
          <a:p>
            <a:r>
              <a:rPr lang="en-US" dirty="0">
                <a:cs typeface="Times New Roman" panose="02020603050405020304" pitchFamily="18" charset="0"/>
              </a:rPr>
              <a:t>probability</a:t>
            </a:r>
          </a:p>
          <a:p>
            <a:r>
              <a:rPr lang="en-US" dirty="0">
                <a:cs typeface="Times New Roman" panose="02020603050405020304" pitchFamily="18" charset="0"/>
              </a:rPr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31542" y="3916265"/>
                <a:ext cx="5262018" cy="709746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6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3!</m:t>
                        </m:r>
                      </m:num>
                      <m:den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1!</m:t>
                        </m:r>
                        <m:d>
                          <m:d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3−1</m:t>
                            </m:r>
                          </m:e>
                        </m:d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0.1</m:t>
                            </m:r>
                          </m:e>
                        </m:d>
                      </m:e>
                      <m:sup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2600" i="1">
                        <a:solidFill>
                          <a:schemeClr val="tx1"/>
                        </a:solidFill>
                        <a:latin typeface="Cambria Math"/>
                      </a:rPr>
                      <m:t>(0.9</m:t>
                    </m:r>
                    <m:sSup>
                      <m:sSup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  .243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542" y="3916265"/>
                <a:ext cx="5262018" cy="709746"/>
              </a:xfrm>
              <a:prstGeom prst="rect">
                <a:avLst/>
              </a:prstGeom>
              <a:blipFill>
                <a:blip r:embed="rId4"/>
                <a:stretch>
                  <a:fillRect b="-256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16660" y="163163"/>
            <a:ext cx="7772400" cy="68444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en-US" sz="3600" kern="0">
                <a:solidFill>
                  <a:schemeClr val="tx1"/>
                </a:solidFill>
                <a:latin typeface="+mn-lt"/>
                <a:cs typeface="Times New Roman"/>
              </a:rPr>
              <a:t>Binomial Probability Distribution </a:t>
            </a:r>
            <a:endParaRPr lang="en-US" sz="3600" kern="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r>
              <a:rPr lang="en-US" sz="3600" kern="0" dirty="0">
                <a:solidFill>
                  <a:schemeClr val="tx1"/>
                </a:solidFill>
                <a:latin typeface="+mn-lt"/>
                <a:cs typeface="Times New Roman"/>
              </a:rPr>
              <a:t>Using Probability Function</a:t>
            </a:r>
            <a:endParaRPr lang="en-US" sz="3600" kern="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449146" y="2980325"/>
                <a:ext cx="3364319" cy="709746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2600" i="1" dirty="0">
                    <a:latin typeface="Cambria Math" panose="02040503050406030204" pitchFamily="18" charset="0"/>
                    <a:ea typeface="Calibri" charset="0"/>
                    <a:cs typeface="Calibri" charset="0"/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𝑥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!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𝑥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!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𝑛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−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6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𝑝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𝑞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−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2600" i="1" dirty="0">
                  <a:latin typeface="Cambria Math" panose="02040503050406030204" pitchFamily="18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146" y="2980325"/>
                <a:ext cx="3364319" cy="709746"/>
              </a:xfrm>
              <a:prstGeom prst="rect">
                <a:avLst/>
              </a:prstGeom>
              <a:blipFill>
                <a:blip r:embed="rId5"/>
                <a:stretch>
                  <a:fillRect l="-3261" b="-172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978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1"/>
          <p:cNvSpPr>
            <a:spLocks noChangeArrowheads="1"/>
          </p:cNvSpPr>
          <p:nvPr/>
        </p:nvSpPr>
        <p:spPr bwMode="auto">
          <a:xfrm>
            <a:off x="706438" y="72533"/>
            <a:ext cx="8894064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3200" dirty="0">
                <a:latin typeface="+mj-lt"/>
                <a:ea typeface="Calibri" charset="0"/>
                <a:cs typeface="Calibri"/>
              </a:rPr>
              <a:t>Using Excel to Compute</a:t>
            </a:r>
            <a:br>
              <a:rPr lang="en-US" sz="3200" dirty="0">
                <a:latin typeface="+mj-lt"/>
                <a:ea typeface="Calibri" charset="0"/>
                <a:cs typeface="Calibri" charset="0"/>
              </a:rPr>
            </a:br>
            <a:r>
              <a:rPr lang="en-US" sz="3200" dirty="0">
                <a:latin typeface="+mj-lt"/>
                <a:ea typeface="Calibri" charset="0"/>
                <a:cs typeface="Calibri"/>
              </a:rPr>
              <a:t>Binomial Probabilities – Using Excel (preferred)</a:t>
            </a:r>
            <a:endParaRPr lang="en-US" sz="3200" dirty="0">
              <a:latin typeface="+mj-lt"/>
              <a:ea typeface="Calibri" charset="0"/>
              <a:cs typeface="Calibri" charset="0"/>
            </a:endParaRPr>
          </a:p>
        </p:txBody>
      </p:sp>
      <p:sp>
        <p:nvSpPr>
          <p:cNvPr id="3" name="Rectangle 92"/>
          <p:cNvSpPr>
            <a:spLocks noChangeArrowheads="1"/>
          </p:cNvSpPr>
          <p:nvPr/>
        </p:nvSpPr>
        <p:spPr bwMode="auto">
          <a:xfrm>
            <a:off x="911856" y="1017593"/>
            <a:ext cx="4418012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000000"/>
                </a:solidFill>
                <a:latin typeface="+mj-lt"/>
                <a:ea typeface="Calibri" charset="0"/>
                <a:cs typeface="Calibri" charset="0"/>
              </a:rPr>
              <a:t>Excel Formula Worksheet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2668588" y="1665061"/>
            <a:ext cx="6884194" cy="3541940"/>
            <a:chOff x="1144588" y="1665061"/>
            <a:chExt cx="6884194" cy="3541940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144588" y="1679575"/>
              <a:ext cx="6854825" cy="3506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144588" y="1679575"/>
              <a:ext cx="6854825" cy="3506788"/>
              <a:chOff x="721" y="1058"/>
              <a:chExt cx="4318" cy="2209"/>
            </a:xfrm>
          </p:grpSpPr>
          <p:sp>
            <p:nvSpPr>
              <p:cNvPr id="94" name="Rectangle 5"/>
              <p:cNvSpPr>
                <a:spLocks noChangeArrowheads="1"/>
              </p:cNvSpPr>
              <p:nvPr/>
            </p:nvSpPr>
            <p:spPr bwMode="auto">
              <a:xfrm>
                <a:off x="721" y="1058"/>
                <a:ext cx="4318" cy="11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5" name="Rectangle 6"/>
              <p:cNvSpPr>
                <a:spLocks noChangeArrowheads="1"/>
              </p:cNvSpPr>
              <p:nvPr/>
            </p:nvSpPr>
            <p:spPr bwMode="auto">
              <a:xfrm>
                <a:off x="721" y="2163"/>
                <a:ext cx="4318" cy="110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604963" y="1679575"/>
              <a:ext cx="6394450" cy="365125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144588" y="2024063"/>
              <a:ext cx="481013" cy="750888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604963" y="2024063"/>
              <a:ext cx="1663700" cy="750888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263788" y="2027591"/>
              <a:ext cx="4749800" cy="750888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144588" y="2754313"/>
              <a:ext cx="481013" cy="709613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604963" y="2754313"/>
              <a:ext cx="6394450" cy="709613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144588" y="3443288"/>
              <a:ext cx="481013" cy="1398588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604963" y="3443288"/>
              <a:ext cx="1663700" cy="1398588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278982" y="3473712"/>
              <a:ext cx="4749800" cy="1398588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144588" y="4821238"/>
              <a:ext cx="481013" cy="365125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604963" y="4821238"/>
              <a:ext cx="6394450" cy="346075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347913" y="1700213"/>
              <a:ext cx="16350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A</a:t>
              </a:r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5534026" y="1700213"/>
              <a:ext cx="15068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B</a:t>
              </a:r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325563" y="2084388"/>
              <a:ext cx="13625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1</a:t>
              </a:r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068638" y="2084388"/>
              <a:ext cx="13625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3</a:t>
              </a:r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3309938" y="2084388"/>
              <a:ext cx="2318648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  = Number of Trials (</a:t>
              </a:r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5706524" y="2075700"/>
              <a:ext cx="269271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 i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n</a:t>
              </a:r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5890226" y="2084387"/>
              <a:ext cx="327013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)    </a:t>
              </a:r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325563" y="2428875"/>
              <a:ext cx="13625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2</a:t>
              </a:r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847976" y="2428875"/>
              <a:ext cx="336631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0.1</a:t>
              </a:r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3309938" y="2428875"/>
              <a:ext cx="2878993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  = Probability of Success (</a:t>
              </a:r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6250530" y="2409658"/>
              <a:ext cx="142668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 i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p</a:t>
              </a:r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6443422" y="2437385"/>
              <a:ext cx="205184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)  </a:t>
              </a:r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1325563" y="2774950"/>
              <a:ext cx="13625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3</a:t>
              </a:r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1325563" y="3119438"/>
              <a:ext cx="13625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4</a:t>
              </a:r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2347913" y="3119438"/>
              <a:ext cx="12343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 i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x</a:t>
              </a:r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5394326" y="3119438"/>
              <a:ext cx="142668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 i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p</a:t>
              </a:r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5513388" y="3119438"/>
              <a:ext cx="8335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(</a:t>
              </a:r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5594351" y="3119438"/>
              <a:ext cx="12343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 i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x</a:t>
              </a:r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5775326" y="3119438"/>
              <a:ext cx="8335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)</a:t>
              </a:r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1325563" y="3463925"/>
              <a:ext cx="13625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5</a:t>
              </a:r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2366963" y="3463925"/>
              <a:ext cx="13625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0</a:t>
              </a:r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3309938" y="3463925"/>
              <a:ext cx="3186770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=BINOM.DIST(A5,$A$1,$A$2,</a:t>
              </a:r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6501759" y="3434447"/>
              <a:ext cx="632545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FALSE</a:t>
              </a:r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7176913" y="3455085"/>
              <a:ext cx="81754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)</a:t>
              </a:r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1325563" y="3808413"/>
              <a:ext cx="13625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6</a:t>
              </a:r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366963" y="3808413"/>
              <a:ext cx="13625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1</a:t>
              </a:r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3309938" y="3808413"/>
              <a:ext cx="3186770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=BINOM.DIST(A6,$A$1,$A$2,</a:t>
              </a:r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6522677" y="3818870"/>
              <a:ext cx="632545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FALSE</a:t>
              </a:r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7207183" y="3809466"/>
              <a:ext cx="81754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)</a:t>
              </a:r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1325563" y="4152900"/>
              <a:ext cx="13625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7</a:t>
              </a:r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2366963" y="4152900"/>
              <a:ext cx="13625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2</a:t>
              </a:r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3309938" y="4152900"/>
              <a:ext cx="3186770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=BINOM.DIST(A7,$A$1,$A$2,</a:t>
              </a:r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6543315" y="4144060"/>
              <a:ext cx="632545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FALSE</a:t>
              </a:r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7196134" y="4165657"/>
              <a:ext cx="81754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)</a:t>
              </a:r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1325563" y="4497388"/>
              <a:ext cx="13625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8</a:t>
              </a:r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2366963" y="4497388"/>
              <a:ext cx="13625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3</a:t>
              </a:r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3309938" y="4497388"/>
              <a:ext cx="3186770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=BINOM.DIST(</a:t>
              </a:r>
              <a:r>
                <a:rPr lang="en-US" sz="2100">
                  <a:solidFill>
                    <a:srgbClr val="FF0000"/>
                  </a:solidFill>
                  <a:latin typeface="Calibri" charset="0"/>
                  <a:ea typeface="Calibri" charset="0"/>
                  <a:cs typeface="Calibri" charset="0"/>
                </a:rPr>
                <a:t>A8</a:t>
              </a:r>
              <a:r>
                <a:rPr lang="en-US" sz="2100">
                  <a:solidFill>
                    <a:schemeClr val="accent5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,$A$1</a:t>
              </a:r>
              <a:r>
                <a:rPr lang="en-US" sz="21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,</a:t>
              </a:r>
              <a:r>
                <a:rPr lang="en-US" sz="2100">
                  <a:solidFill>
                    <a:srgbClr val="FFC000"/>
                  </a:solidFill>
                  <a:latin typeface="Calibri" charset="0"/>
                  <a:ea typeface="Calibri" charset="0"/>
                  <a:cs typeface="Calibri" charset="0"/>
                </a:rPr>
                <a:t>$A$2</a:t>
              </a:r>
              <a:r>
                <a:rPr lang="en-US" sz="21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,</a:t>
              </a:r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6563589" y="4507256"/>
              <a:ext cx="632545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FALSE</a:t>
              </a:r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7205659" y="4488822"/>
              <a:ext cx="81754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)</a:t>
              </a:r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1325563" y="4841875"/>
              <a:ext cx="13625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9</a:t>
              </a:r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3249613" y="1679575"/>
              <a:ext cx="19050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8007804" y="1665061"/>
              <a:ext cx="20638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3" name="Line 68"/>
            <p:cNvSpPr>
              <a:spLocks noChangeShapeType="1"/>
            </p:cNvSpPr>
            <p:nvPr/>
          </p:nvSpPr>
          <p:spPr bwMode="auto">
            <a:xfrm>
              <a:off x="1144588" y="1679575"/>
              <a:ext cx="1588" cy="35067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1144588" y="1679575"/>
              <a:ext cx="20638" cy="3527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5" name="Line 70"/>
            <p:cNvSpPr>
              <a:spLocks noChangeShapeType="1"/>
            </p:cNvSpPr>
            <p:nvPr/>
          </p:nvSpPr>
          <p:spPr bwMode="auto">
            <a:xfrm>
              <a:off x="1604963" y="1700213"/>
              <a:ext cx="1588" cy="348615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1604963" y="1700213"/>
              <a:ext cx="20638" cy="35067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7" name="Line 72"/>
            <p:cNvSpPr>
              <a:spLocks noChangeShapeType="1"/>
            </p:cNvSpPr>
            <p:nvPr/>
          </p:nvSpPr>
          <p:spPr bwMode="auto">
            <a:xfrm>
              <a:off x="3249613" y="1700213"/>
              <a:ext cx="1588" cy="348615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3249613" y="1700213"/>
              <a:ext cx="19050" cy="35067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9" name="Line 74"/>
            <p:cNvSpPr>
              <a:spLocks noChangeShapeType="1"/>
            </p:cNvSpPr>
            <p:nvPr/>
          </p:nvSpPr>
          <p:spPr bwMode="auto">
            <a:xfrm>
              <a:off x="8007804" y="1685699"/>
              <a:ext cx="1588" cy="348615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8007804" y="1685699"/>
              <a:ext cx="20638" cy="35067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1" name="Line 76"/>
            <p:cNvSpPr>
              <a:spLocks noChangeShapeType="1"/>
            </p:cNvSpPr>
            <p:nvPr/>
          </p:nvSpPr>
          <p:spPr bwMode="auto">
            <a:xfrm>
              <a:off x="1165226" y="1679575"/>
              <a:ext cx="6834188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1165226" y="1679575"/>
              <a:ext cx="6854825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3" name="Line 78"/>
            <p:cNvSpPr>
              <a:spLocks noChangeShapeType="1"/>
            </p:cNvSpPr>
            <p:nvPr/>
          </p:nvSpPr>
          <p:spPr bwMode="auto">
            <a:xfrm>
              <a:off x="1165226" y="2024063"/>
              <a:ext cx="6834188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1165226" y="2024063"/>
              <a:ext cx="6854825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5" name="Line 80"/>
            <p:cNvSpPr>
              <a:spLocks noChangeShapeType="1"/>
            </p:cNvSpPr>
            <p:nvPr/>
          </p:nvSpPr>
          <p:spPr bwMode="auto">
            <a:xfrm>
              <a:off x="1165226" y="2409825"/>
              <a:ext cx="6834188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1165226" y="2409825"/>
              <a:ext cx="6854825" cy="19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7" name="Line 82"/>
            <p:cNvSpPr>
              <a:spLocks noChangeShapeType="1"/>
            </p:cNvSpPr>
            <p:nvPr/>
          </p:nvSpPr>
          <p:spPr bwMode="auto">
            <a:xfrm>
              <a:off x="1165226" y="2754313"/>
              <a:ext cx="6834188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1165226" y="2754313"/>
              <a:ext cx="6854825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9" name="Line 84"/>
            <p:cNvSpPr>
              <a:spLocks noChangeShapeType="1"/>
            </p:cNvSpPr>
            <p:nvPr/>
          </p:nvSpPr>
          <p:spPr bwMode="auto">
            <a:xfrm>
              <a:off x="1165226" y="3098800"/>
              <a:ext cx="6834188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1165226" y="3098800"/>
              <a:ext cx="6854825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1" name="Line 86"/>
            <p:cNvSpPr>
              <a:spLocks noChangeShapeType="1"/>
            </p:cNvSpPr>
            <p:nvPr/>
          </p:nvSpPr>
          <p:spPr bwMode="auto">
            <a:xfrm>
              <a:off x="1165226" y="3443288"/>
              <a:ext cx="6834188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1165226" y="3443288"/>
              <a:ext cx="6854825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3" name="Line 88"/>
            <p:cNvSpPr>
              <a:spLocks noChangeShapeType="1"/>
            </p:cNvSpPr>
            <p:nvPr/>
          </p:nvSpPr>
          <p:spPr bwMode="auto">
            <a:xfrm>
              <a:off x="1165226" y="3787775"/>
              <a:ext cx="6834188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1165226" y="3787775"/>
              <a:ext cx="6854825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5" name="Line 90"/>
            <p:cNvSpPr>
              <a:spLocks noChangeShapeType="1"/>
            </p:cNvSpPr>
            <p:nvPr/>
          </p:nvSpPr>
          <p:spPr bwMode="auto">
            <a:xfrm>
              <a:off x="1165226" y="4132263"/>
              <a:ext cx="6834188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1165226" y="4132263"/>
              <a:ext cx="6854825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7" name="Line 92"/>
            <p:cNvSpPr>
              <a:spLocks noChangeShapeType="1"/>
            </p:cNvSpPr>
            <p:nvPr/>
          </p:nvSpPr>
          <p:spPr bwMode="auto">
            <a:xfrm>
              <a:off x="1165226" y="4476750"/>
              <a:ext cx="6834188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1165226" y="4476750"/>
              <a:ext cx="6854825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9" name="Line 94"/>
            <p:cNvSpPr>
              <a:spLocks noChangeShapeType="1"/>
            </p:cNvSpPr>
            <p:nvPr/>
          </p:nvSpPr>
          <p:spPr bwMode="auto">
            <a:xfrm>
              <a:off x="1165226" y="4821238"/>
              <a:ext cx="6834188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1165226" y="4821238"/>
              <a:ext cx="6854825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1" name="Line 96"/>
            <p:cNvSpPr>
              <a:spLocks noChangeShapeType="1"/>
            </p:cNvSpPr>
            <p:nvPr/>
          </p:nvSpPr>
          <p:spPr bwMode="auto">
            <a:xfrm>
              <a:off x="1165226" y="5180239"/>
              <a:ext cx="6834188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1165226" y="5180239"/>
              <a:ext cx="6854825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1165226" y="1700213"/>
              <a:ext cx="439739" cy="323850"/>
            </a:xfrm>
            <a:prstGeom prst="rect">
              <a:avLst/>
            </a:prstGeom>
            <a:solidFill>
              <a:srgbClr val="660033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indent="-457200"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 flipH="1">
            <a:off x="6237569" y="4868189"/>
            <a:ext cx="250022" cy="955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92436" y="5824019"/>
            <a:ext cx="142314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Number (x)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7135506" y="4830421"/>
            <a:ext cx="0" cy="609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915588" y="5493478"/>
            <a:ext cx="88649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accent5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Trials</a:t>
            </a:r>
          </a:p>
        </p:txBody>
      </p:sp>
      <p:cxnSp>
        <p:nvCxnSpPr>
          <p:cNvPr id="102" name="Straight Arrow Connector 101"/>
          <p:cNvCxnSpPr>
            <a:cxnSpLocks/>
          </p:cNvCxnSpPr>
          <p:nvPr/>
        </p:nvCxnSpPr>
        <p:spPr>
          <a:xfrm>
            <a:off x="7691364" y="4862774"/>
            <a:ext cx="538715" cy="1054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721430" y="5964680"/>
            <a:ext cx="121937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C000"/>
                </a:solidFill>
                <a:latin typeface="Calibri" charset="0"/>
                <a:ea typeface="Calibri" charset="0"/>
                <a:cs typeface="Calibri" charset="0"/>
              </a:rPr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3959217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2"/>
          <p:cNvSpPr>
            <a:spLocks noChangeArrowheads="1"/>
          </p:cNvSpPr>
          <p:nvPr/>
        </p:nvSpPr>
        <p:spPr bwMode="auto">
          <a:xfrm>
            <a:off x="2187324" y="1104900"/>
            <a:ext cx="4418012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Excel Value Worksheet</a:t>
            </a:r>
          </a:p>
        </p:txBody>
      </p:sp>
      <p:sp>
        <p:nvSpPr>
          <p:cNvPr id="91" name="Rectangle 91"/>
          <p:cNvSpPr>
            <a:spLocks noChangeArrowheads="1"/>
          </p:cNvSpPr>
          <p:nvPr/>
        </p:nvSpPr>
        <p:spPr bwMode="auto">
          <a:xfrm>
            <a:off x="2209800" y="127794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3200" dirty="0">
                <a:cs typeface="Times New Roman" panose="02020603050405020304" pitchFamily="18" charset="0"/>
              </a:rPr>
              <a:t>Using Excel to Compute</a:t>
            </a:r>
            <a:br>
              <a:rPr lang="en-US" sz="3200" dirty="0">
                <a:cs typeface="Times New Roman" panose="02020603050405020304" pitchFamily="18" charset="0"/>
              </a:rPr>
            </a:br>
            <a:r>
              <a:rPr lang="en-US" sz="3200" dirty="0">
                <a:cs typeface="Times New Roman" panose="02020603050405020304" pitchFamily="18" charset="0"/>
              </a:rPr>
              <a:t>Binomial Probabilities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68588" y="1665061"/>
            <a:ext cx="6883854" cy="3541940"/>
            <a:chOff x="1144588" y="1665061"/>
            <a:chExt cx="6883854" cy="3541940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144588" y="1679575"/>
              <a:ext cx="6854825" cy="3506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Times New Roman" panose="02020603050405020304" pitchFamily="18" charset="0"/>
              </a:endParaRPr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144588" y="1679575"/>
              <a:ext cx="6854825" cy="3506788"/>
              <a:chOff x="721" y="1058"/>
              <a:chExt cx="4318" cy="2209"/>
            </a:xfrm>
          </p:grpSpPr>
          <p:sp>
            <p:nvSpPr>
              <p:cNvPr id="86" name="Rectangle 5"/>
              <p:cNvSpPr>
                <a:spLocks noChangeArrowheads="1"/>
              </p:cNvSpPr>
              <p:nvPr/>
            </p:nvSpPr>
            <p:spPr bwMode="auto">
              <a:xfrm>
                <a:off x="721" y="1058"/>
                <a:ext cx="4318" cy="11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Rectangle 6"/>
              <p:cNvSpPr>
                <a:spLocks noChangeArrowheads="1"/>
              </p:cNvSpPr>
              <p:nvPr/>
            </p:nvSpPr>
            <p:spPr bwMode="auto">
              <a:xfrm>
                <a:off x="721" y="2163"/>
                <a:ext cx="4318" cy="110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604963" y="1679575"/>
              <a:ext cx="6394450" cy="365125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144588" y="2024063"/>
              <a:ext cx="481013" cy="750888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604963" y="2024063"/>
              <a:ext cx="1663700" cy="750888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249613" y="2024063"/>
              <a:ext cx="4749800" cy="750888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144588" y="2754313"/>
              <a:ext cx="481013" cy="709613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604963" y="2754313"/>
              <a:ext cx="6394450" cy="709613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144588" y="3443288"/>
              <a:ext cx="481013" cy="1398588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604963" y="3443288"/>
              <a:ext cx="1663700" cy="1398588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249613" y="3443288"/>
              <a:ext cx="4749800" cy="1398588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144588" y="4821238"/>
              <a:ext cx="481013" cy="365125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604963" y="4821238"/>
              <a:ext cx="6394450" cy="346075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347913" y="1700213"/>
              <a:ext cx="16350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cs typeface="Times New Roman" panose="02020603050405020304" pitchFamily="18" charset="0"/>
                </a:rPr>
                <a:t>A</a:t>
              </a:r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5534026" y="1700213"/>
              <a:ext cx="15068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cs typeface="Times New Roman" panose="02020603050405020304" pitchFamily="18" charset="0"/>
                </a:rPr>
                <a:t>B</a:t>
              </a:r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325563" y="2084388"/>
              <a:ext cx="13625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cs typeface="Times New Roman" panose="02020603050405020304" pitchFamily="18" charset="0"/>
                </a:rPr>
                <a:t>1</a:t>
              </a:r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068638" y="2084388"/>
              <a:ext cx="13625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cs typeface="Times New Roman" panose="02020603050405020304" pitchFamily="18" charset="0"/>
                </a:rPr>
                <a:t>3</a:t>
              </a:r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3309938" y="2084388"/>
              <a:ext cx="2318583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 dirty="0">
                  <a:solidFill>
                    <a:srgbClr val="FFFFFF"/>
                  </a:solidFill>
                  <a:cs typeface="Times New Roman" panose="02020603050405020304" pitchFamily="18" charset="0"/>
                </a:rPr>
                <a:t>  = Number of Trials (</a:t>
              </a:r>
              <a:endParaRPr lang="en-US" dirty="0"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5882766" y="2077135"/>
              <a:ext cx="142668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 i="1">
                  <a:solidFill>
                    <a:srgbClr val="FFFFFF"/>
                  </a:solidFill>
                  <a:cs typeface="Times New Roman" panose="02020603050405020304" pitchFamily="18" charset="0"/>
                </a:rPr>
                <a:t>n</a:t>
              </a:r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6078169" y="2084388"/>
              <a:ext cx="327013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 dirty="0">
                  <a:solidFill>
                    <a:srgbClr val="FFFFFF"/>
                  </a:solidFill>
                  <a:cs typeface="Times New Roman" panose="02020603050405020304" pitchFamily="18" charset="0"/>
                </a:rPr>
                <a:t>)    </a:t>
              </a:r>
              <a:endParaRPr lang="en-US" dirty="0"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325563" y="2428875"/>
              <a:ext cx="13625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cs typeface="Times New Roman" panose="02020603050405020304" pitchFamily="18" charset="0"/>
                </a:rPr>
                <a:t>2</a:t>
              </a:r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847976" y="2428875"/>
              <a:ext cx="336631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cs typeface="Times New Roman" panose="02020603050405020304" pitchFamily="18" charset="0"/>
                </a:rPr>
                <a:t>0.1</a:t>
              </a:r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3309938" y="2428875"/>
              <a:ext cx="2878930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cs typeface="Times New Roman" panose="02020603050405020304" pitchFamily="18" charset="0"/>
                </a:rPr>
                <a:t>  = Probability of Success (</a:t>
              </a:r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6406389" y="2395086"/>
              <a:ext cx="142668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 i="1">
                  <a:solidFill>
                    <a:srgbClr val="FFFFFF"/>
                  </a:solidFill>
                  <a:cs typeface="Times New Roman" panose="02020603050405020304" pitchFamily="18" charset="0"/>
                </a:rPr>
                <a:t>p</a:t>
              </a:r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6587364" y="2418790"/>
              <a:ext cx="205184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cs typeface="Times New Roman" panose="02020603050405020304" pitchFamily="18" charset="0"/>
                </a:rPr>
                <a:t>)  </a:t>
              </a:r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1325563" y="2774950"/>
              <a:ext cx="13625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cs typeface="Times New Roman" panose="02020603050405020304" pitchFamily="18" charset="0"/>
                </a:rPr>
                <a:t>3</a:t>
              </a:r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1325563" y="3119438"/>
              <a:ext cx="13625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cs typeface="Times New Roman" panose="02020603050405020304" pitchFamily="18" charset="0"/>
                </a:rPr>
                <a:t>4</a:t>
              </a:r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2347913" y="3119438"/>
              <a:ext cx="12343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 i="1">
                  <a:solidFill>
                    <a:srgbClr val="FFFFFF"/>
                  </a:solidFill>
                  <a:cs typeface="Times New Roman" panose="02020603050405020304" pitchFamily="18" charset="0"/>
                </a:rPr>
                <a:t>x</a:t>
              </a:r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5394326" y="3119438"/>
              <a:ext cx="84960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 i="1">
                  <a:solidFill>
                    <a:srgbClr val="FFFFFF"/>
                  </a:solidFill>
                  <a:cs typeface="Times New Roman" panose="02020603050405020304" pitchFamily="18" charset="0"/>
                </a:rPr>
                <a:t>f</a:t>
              </a:r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5513388" y="3119438"/>
              <a:ext cx="8335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cs typeface="Times New Roman" panose="02020603050405020304" pitchFamily="18" charset="0"/>
                </a:rPr>
                <a:t>(</a:t>
              </a:r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5594351" y="3119438"/>
              <a:ext cx="12343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 i="1">
                  <a:solidFill>
                    <a:srgbClr val="FFFFFF"/>
                  </a:solidFill>
                  <a:cs typeface="Times New Roman" panose="02020603050405020304" pitchFamily="18" charset="0"/>
                </a:rPr>
                <a:t>x</a:t>
              </a:r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5775326" y="3119438"/>
              <a:ext cx="8335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cs typeface="Times New Roman" panose="02020603050405020304" pitchFamily="18" charset="0"/>
                </a:rPr>
                <a:t>)</a:t>
              </a:r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1325563" y="3463925"/>
              <a:ext cx="13625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cs typeface="Times New Roman" panose="02020603050405020304" pitchFamily="18" charset="0"/>
                </a:rPr>
                <a:t>5</a:t>
              </a:r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2366963" y="3463925"/>
              <a:ext cx="13625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cs typeface="Times New Roman" panose="02020603050405020304" pitchFamily="18" charset="0"/>
                </a:rPr>
                <a:t>0</a:t>
              </a:r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5298356" y="3463925"/>
              <a:ext cx="612347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cs typeface="Times New Roman" panose="02020603050405020304" pitchFamily="18" charset="0"/>
                </a:rPr>
                <a:t>0.729</a:t>
              </a:r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1325563" y="3808413"/>
              <a:ext cx="13625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cs typeface="Times New Roman" panose="02020603050405020304" pitchFamily="18" charset="0"/>
                </a:rPr>
                <a:t>6</a:t>
              </a:r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2366963" y="3808413"/>
              <a:ext cx="13625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cs typeface="Times New Roman" panose="02020603050405020304" pitchFamily="18" charset="0"/>
                </a:rPr>
                <a:t>1</a:t>
              </a:r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5312870" y="3808413"/>
              <a:ext cx="612347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cs typeface="Times New Roman" panose="02020603050405020304" pitchFamily="18" charset="0"/>
                </a:rPr>
                <a:t>0.243</a:t>
              </a:r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1325563" y="4152900"/>
              <a:ext cx="13625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cs typeface="Times New Roman" panose="02020603050405020304" pitchFamily="18" charset="0"/>
                </a:rPr>
                <a:t>7</a:t>
              </a:r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2366963" y="4152900"/>
              <a:ext cx="13625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cs typeface="Times New Roman" panose="02020603050405020304" pitchFamily="18" charset="0"/>
                </a:rPr>
                <a:t>2</a:t>
              </a:r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5327384" y="4152900"/>
              <a:ext cx="612347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cs typeface="Times New Roman" panose="02020603050405020304" pitchFamily="18" charset="0"/>
                </a:rPr>
                <a:t>0.027</a:t>
              </a:r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1325563" y="4497388"/>
              <a:ext cx="13625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cs typeface="Times New Roman" panose="02020603050405020304" pitchFamily="18" charset="0"/>
                </a:rPr>
                <a:t>8</a:t>
              </a:r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2366963" y="4497388"/>
              <a:ext cx="13625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cs typeface="Times New Roman" panose="02020603050405020304" pitchFamily="18" charset="0"/>
                </a:rPr>
                <a:t>3</a:t>
              </a:r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5341898" y="4497388"/>
              <a:ext cx="612347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cs typeface="Times New Roman" panose="02020603050405020304" pitchFamily="18" charset="0"/>
                </a:rPr>
                <a:t>0.001</a:t>
              </a:r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325563" y="4841875"/>
              <a:ext cx="13625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cs typeface="Times New Roman" panose="02020603050405020304" pitchFamily="18" charset="0"/>
                </a:rPr>
                <a:t>9</a:t>
              </a:r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1144588" y="1679575"/>
              <a:ext cx="20638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1604963" y="1679575"/>
              <a:ext cx="20638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3249613" y="1679575"/>
              <a:ext cx="19050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8007804" y="1665061"/>
              <a:ext cx="20638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55" name="Line 68"/>
            <p:cNvSpPr>
              <a:spLocks noChangeShapeType="1"/>
            </p:cNvSpPr>
            <p:nvPr/>
          </p:nvSpPr>
          <p:spPr bwMode="auto">
            <a:xfrm>
              <a:off x="1144588" y="1679575"/>
              <a:ext cx="1588" cy="35067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1144588" y="1679575"/>
              <a:ext cx="20638" cy="3527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57" name="Line 70"/>
            <p:cNvSpPr>
              <a:spLocks noChangeShapeType="1"/>
            </p:cNvSpPr>
            <p:nvPr/>
          </p:nvSpPr>
          <p:spPr bwMode="auto">
            <a:xfrm>
              <a:off x="1604963" y="1700213"/>
              <a:ext cx="1588" cy="348615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1604963" y="1700213"/>
              <a:ext cx="20638" cy="35067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59" name="Line 72"/>
            <p:cNvSpPr>
              <a:spLocks noChangeShapeType="1"/>
            </p:cNvSpPr>
            <p:nvPr/>
          </p:nvSpPr>
          <p:spPr bwMode="auto">
            <a:xfrm>
              <a:off x="3249613" y="1700213"/>
              <a:ext cx="1588" cy="348615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3249613" y="1700213"/>
              <a:ext cx="19050" cy="35067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61" name="Line 74"/>
            <p:cNvSpPr>
              <a:spLocks noChangeShapeType="1"/>
            </p:cNvSpPr>
            <p:nvPr/>
          </p:nvSpPr>
          <p:spPr bwMode="auto">
            <a:xfrm>
              <a:off x="8007804" y="1685699"/>
              <a:ext cx="1588" cy="348615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8007804" y="1685699"/>
              <a:ext cx="20638" cy="35067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63" name="Line 76"/>
            <p:cNvSpPr>
              <a:spLocks noChangeShapeType="1"/>
            </p:cNvSpPr>
            <p:nvPr/>
          </p:nvSpPr>
          <p:spPr bwMode="auto">
            <a:xfrm>
              <a:off x="1165226" y="1679575"/>
              <a:ext cx="6834188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1165226" y="1679575"/>
              <a:ext cx="6854825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65" name="Line 78"/>
            <p:cNvSpPr>
              <a:spLocks noChangeShapeType="1"/>
            </p:cNvSpPr>
            <p:nvPr/>
          </p:nvSpPr>
          <p:spPr bwMode="auto">
            <a:xfrm>
              <a:off x="1165226" y="2024063"/>
              <a:ext cx="6834188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1165226" y="2024063"/>
              <a:ext cx="6854825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67" name="Line 80"/>
            <p:cNvSpPr>
              <a:spLocks noChangeShapeType="1"/>
            </p:cNvSpPr>
            <p:nvPr/>
          </p:nvSpPr>
          <p:spPr bwMode="auto">
            <a:xfrm>
              <a:off x="1165226" y="2409825"/>
              <a:ext cx="6834188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1165226" y="2409825"/>
              <a:ext cx="6854825" cy="19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69" name="Line 82"/>
            <p:cNvSpPr>
              <a:spLocks noChangeShapeType="1"/>
            </p:cNvSpPr>
            <p:nvPr/>
          </p:nvSpPr>
          <p:spPr bwMode="auto">
            <a:xfrm>
              <a:off x="1165226" y="2754313"/>
              <a:ext cx="6834188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1165226" y="2754313"/>
              <a:ext cx="6854825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71" name="Line 84"/>
            <p:cNvSpPr>
              <a:spLocks noChangeShapeType="1"/>
            </p:cNvSpPr>
            <p:nvPr/>
          </p:nvSpPr>
          <p:spPr bwMode="auto">
            <a:xfrm>
              <a:off x="1165226" y="3098800"/>
              <a:ext cx="6834188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1165226" y="3098800"/>
              <a:ext cx="6854825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73" name="Line 86"/>
            <p:cNvSpPr>
              <a:spLocks noChangeShapeType="1"/>
            </p:cNvSpPr>
            <p:nvPr/>
          </p:nvSpPr>
          <p:spPr bwMode="auto">
            <a:xfrm>
              <a:off x="1165226" y="3443288"/>
              <a:ext cx="6834188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1165226" y="3443288"/>
              <a:ext cx="6854825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75" name="Line 88"/>
            <p:cNvSpPr>
              <a:spLocks noChangeShapeType="1"/>
            </p:cNvSpPr>
            <p:nvPr/>
          </p:nvSpPr>
          <p:spPr bwMode="auto">
            <a:xfrm>
              <a:off x="1165226" y="3787775"/>
              <a:ext cx="6834188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1165226" y="3787775"/>
              <a:ext cx="6854825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77" name="Line 90"/>
            <p:cNvSpPr>
              <a:spLocks noChangeShapeType="1"/>
            </p:cNvSpPr>
            <p:nvPr/>
          </p:nvSpPr>
          <p:spPr bwMode="auto">
            <a:xfrm>
              <a:off x="1165226" y="4132263"/>
              <a:ext cx="6834188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1165226" y="4132263"/>
              <a:ext cx="6854825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79" name="Line 92"/>
            <p:cNvSpPr>
              <a:spLocks noChangeShapeType="1"/>
            </p:cNvSpPr>
            <p:nvPr/>
          </p:nvSpPr>
          <p:spPr bwMode="auto">
            <a:xfrm>
              <a:off x="1165226" y="4476750"/>
              <a:ext cx="6834188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1165226" y="4476750"/>
              <a:ext cx="6854825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81" name="Line 94"/>
            <p:cNvSpPr>
              <a:spLocks noChangeShapeType="1"/>
            </p:cNvSpPr>
            <p:nvPr/>
          </p:nvSpPr>
          <p:spPr bwMode="auto">
            <a:xfrm>
              <a:off x="1165226" y="4821238"/>
              <a:ext cx="6834188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1165226" y="4821238"/>
              <a:ext cx="6854825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83" name="Line 96"/>
            <p:cNvSpPr>
              <a:spLocks noChangeShapeType="1"/>
            </p:cNvSpPr>
            <p:nvPr/>
          </p:nvSpPr>
          <p:spPr bwMode="auto">
            <a:xfrm>
              <a:off x="1165226" y="5180239"/>
              <a:ext cx="6834188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1165226" y="5180239"/>
              <a:ext cx="6854825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Times New Roman" panose="02020603050405020304" pitchFamily="18" charset="0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2184400" y="3784600"/>
              <a:ext cx="3924300" cy="368300"/>
              <a:chOff x="2184400" y="3770086"/>
              <a:chExt cx="3924300" cy="368300"/>
            </a:xfrm>
          </p:grpSpPr>
          <p:sp>
            <p:nvSpPr>
              <p:cNvPr id="89" name="Rectangle 84"/>
              <p:cNvSpPr>
                <a:spLocks noChangeArrowheads="1"/>
              </p:cNvSpPr>
              <p:nvPr/>
            </p:nvSpPr>
            <p:spPr bwMode="auto">
              <a:xfrm>
                <a:off x="5156200" y="3770086"/>
                <a:ext cx="952500" cy="368300"/>
              </a:xfrm>
              <a:prstGeom prst="rect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Rectangle 85"/>
              <p:cNvSpPr>
                <a:spLocks noChangeArrowheads="1"/>
              </p:cNvSpPr>
              <p:nvPr/>
            </p:nvSpPr>
            <p:spPr bwMode="auto">
              <a:xfrm>
                <a:off x="2184400" y="3770086"/>
                <a:ext cx="482600" cy="368300"/>
              </a:xfrm>
              <a:prstGeom prst="rect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" name="Rectangle 91"/>
            <p:cNvSpPr/>
            <p:nvPr/>
          </p:nvSpPr>
          <p:spPr bwMode="auto">
            <a:xfrm>
              <a:off x="1165226" y="1700213"/>
              <a:ext cx="439739" cy="323850"/>
            </a:xfrm>
            <a:prstGeom prst="rect">
              <a:avLst/>
            </a:prstGeom>
            <a:solidFill>
              <a:srgbClr val="660033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indent="-457200"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</p:grpSp>
      <p:cxnSp>
        <p:nvCxnSpPr>
          <p:cNvPr id="93" name="Straight Arrow Connector 92"/>
          <p:cNvCxnSpPr/>
          <p:nvPr/>
        </p:nvCxnSpPr>
        <p:spPr>
          <a:xfrm>
            <a:off x="4103420" y="4131578"/>
            <a:ext cx="2501916" cy="1541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680200" y="5519738"/>
            <a:ext cx="256582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Probability one person out of three randomly picked employees leaves the company</a:t>
            </a:r>
          </a:p>
        </p:txBody>
      </p:sp>
    </p:spTree>
    <p:extLst>
      <p:ext uri="{BB962C8B-B14F-4D97-AF65-F5344CB8AC3E}">
        <p14:creationId xmlns:p14="http://schemas.microsoft.com/office/powerpoint/2010/main" val="63900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86144" y="177006"/>
            <a:ext cx="9422583" cy="814387"/>
          </a:xfrm>
          <a:noFill/>
          <a:ln/>
        </p:spPr>
        <p:txBody>
          <a:bodyPr>
            <a:normAutofit/>
          </a:bodyPr>
          <a:lstStyle/>
          <a:p>
            <a:r>
              <a:rPr lang="en-US" sz="3600">
                <a:ea typeface="Calibri" charset="0"/>
                <a:cs typeface="Calibri" charset="0"/>
              </a:rPr>
              <a:t>Binomial Probability Distribution</a:t>
            </a:r>
          </a:p>
        </p:txBody>
      </p:sp>
      <p:sp>
        <p:nvSpPr>
          <p:cNvPr id="21586" name="Rectangle 82"/>
          <p:cNvSpPr>
            <a:spLocks noChangeArrowheads="1"/>
          </p:cNvSpPr>
          <p:nvPr/>
        </p:nvSpPr>
        <p:spPr bwMode="auto">
          <a:xfrm>
            <a:off x="3157538" y="4979989"/>
            <a:ext cx="5783262" cy="7334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sz="2000">
              <a:solidFill>
                <a:srgbClr val="000000"/>
              </a:solidFill>
              <a:latin typeface="+mj-lt"/>
              <a:ea typeface="Calibri" charset="0"/>
              <a:cs typeface="Calibri" charset="0"/>
            </a:endParaRPr>
          </a:p>
        </p:txBody>
      </p:sp>
      <p:sp>
        <p:nvSpPr>
          <p:cNvPr id="21588" name="Rectangle 84"/>
          <p:cNvSpPr>
            <a:spLocks noChangeArrowheads="1"/>
          </p:cNvSpPr>
          <p:nvPr/>
        </p:nvSpPr>
        <p:spPr bwMode="auto">
          <a:xfrm>
            <a:off x="3121442" y="2128839"/>
            <a:ext cx="6606032" cy="7334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sz="2800">
              <a:solidFill>
                <a:srgbClr val="000000"/>
              </a:solidFill>
              <a:latin typeface="+mj-lt"/>
              <a:ea typeface="Calibri" charset="0"/>
              <a:cs typeface="Calibri" charset="0"/>
            </a:endParaRPr>
          </a:p>
        </p:txBody>
      </p:sp>
      <p:sp>
        <p:nvSpPr>
          <p:cNvPr id="21589" name="Rectangle 85"/>
          <p:cNvSpPr>
            <a:spLocks noChangeArrowheads="1"/>
          </p:cNvSpPr>
          <p:nvPr/>
        </p:nvSpPr>
        <p:spPr bwMode="auto">
          <a:xfrm>
            <a:off x="3270265" y="2187575"/>
            <a:ext cx="5670535" cy="628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800" i="1" dirty="0">
                <a:solidFill>
                  <a:srgbClr val="000000"/>
                </a:solidFill>
                <a:latin typeface="+mj-lt"/>
                <a:ea typeface="Calibri" charset="0"/>
                <a:cs typeface="Calibri" charset="0"/>
              </a:rPr>
              <a:t>E</a:t>
            </a:r>
            <a:r>
              <a:rPr lang="en-US" sz="2800" dirty="0">
                <a:solidFill>
                  <a:srgbClr val="000000"/>
                </a:solidFill>
                <a:latin typeface="+mj-lt"/>
                <a:ea typeface="Calibri" charset="0"/>
                <a:cs typeface="Calibri" charset="0"/>
              </a:rPr>
              <a:t>(</a:t>
            </a:r>
            <a:r>
              <a:rPr lang="en-US" sz="2800" i="1" dirty="0">
                <a:solidFill>
                  <a:srgbClr val="000000"/>
                </a:solidFill>
                <a:latin typeface="+mj-lt"/>
                <a:ea typeface="Calibri" charset="0"/>
                <a:cs typeface="Calibri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+mj-lt"/>
                <a:ea typeface="Calibri" charset="0"/>
                <a:cs typeface="Calibri" charset="0"/>
              </a:rPr>
              <a:t>) = </a:t>
            </a:r>
            <a:r>
              <a:rPr lang="en-US" sz="2800" i="1" dirty="0">
                <a:solidFill>
                  <a:srgbClr val="000000"/>
                </a:solidFill>
                <a:latin typeface="+mj-lt"/>
                <a:ea typeface="Calibri" charset="0"/>
                <a:cs typeface="Calibri" charset="0"/>
              </a:rPr>
              <a:t>np</a:t>
            </a:r>
            <a:r>
              <a:rPr lang="en-US" sz="2800" dirty="0">
                <a:solidFill>
                  <a:srgbClr val="000000"/>
                </a:solidFill>
                <a:latin typeface="+mj-lt"/>
                <a:ea typeface="Calibri" charset="0"/>
                <a:cs typeface="Calibri" charset="0"/>
              </a:rPr>
              <a:t> = 3(.1) =  .3  employees out of  3</a:t>
            </a:r>
          </a:p>
        </p:txBody>
      </p:sp>
      <p:sp>
        <p:nvSpPr>
          <p:cNvPr id="21587" name="Rectangle 83"/>
          <p:cNvSpPr>
            <a:spLocks noChangeArrowheads="1"/>
          </p:cNvSpPr>
          <p:nvPr/>
        </p:nvSpPr>
        <p:spPr bwMode="auto">
          <a:xfrm>
            <a:off x="3157538" y="3525839"/>
            <a:ext cx="5802312" cy="7334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sz="2800">
              <a:solidFill>
                <a:srgbClr val="000000"/>
              </a:solidFill>
              <a:latin typeface="+mj-lt"/>
              <a:ea typeface="Calibri" charset="0"/>
              <a:cs typeface="Calibri" charset="0"/>
            </a:endParaRPr>
          </a:p>
        </p:txBody>
      </p:sp>
      <p:sp>
        <p:nvSpPr>
          <p:cNvPr id="21590" name="Rectangle 86"/>
          <p:cNvSpPr>
            <a:spLocks noChangeArrowheads="1"/>
          </p:cNvSpPr>
          <p:nvPr/>
        </p:nvSpPr>
        <p:spPr bwMode="auto">
          <a:xfrm>
            <a:off x="3218065" y="3575051"/>
            <a:ext cx="5673081" cy="628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800" i="1" dirty="0" err="1">
                <a:solidFill>
                  <a:srgbClr val="000000"/>
                </a:solidFill>
                <a:latin typeface="+mj-lt"/>
                <a:ea typeface="Calibri" charset="0"/>
                <a:cs typeface="Calibri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+mj-lt"/>
                <a:ea typeface="Calibri" charset="0"/>
                <a:cs typeface="Calibri" charset="0"/>
              </a:rPr>
              <a:t>(</a:t>
            </a:r>
            <a:r>
              <a:rPr lang="en-US" sz="2800" i="1" dirty="0">
                <a:solidFill>
                  <a:srgbClr val="000000"/>
                </a:solidFill>
                <a:latin typeface="+mj-lt"/>
                <a:ea typeface="Calibri" charset="0"/>
                <a:cs typeface="Calibri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+mj-lt"/>
                <a:ea typeface="Calibri" charset="0"/>
                <a:cs typeface="Calibri" charset="0"/>
              </a:rPr>
              <a:t>) = </a:t>
            </a:r>
            <a:r>
              <a:rPr lang="en-US" sz="2800" i="1" dirty="0">
                <a:solidFill>
                  <a:srgbClr val="000000"/>
                </a:solidFill>
                <a:latin typeface="+mj-lt"/>
                <a:ea typeface="Calibri" charset="0"/>
                <a:cs typeface="Calibri" charset="0"/>
              </a:rPr>
              <a:t>np</a:t>
            </a:r>
            <a:r>
              <a:rPr lang="en-US" sz="2800" dirty="0">
                <a:solidFill>
                  <a:srgbClr val="000000"/>
                </a:solidFill>
                <a:latin typeface="+mj-lt"/>
                <a:ea typeface="Calibri" charset="0"/>
                <a:cs typeface="Calibri" charset="0"/>
              </a:rPr>
              <a:t>(1 – </a:t>
            </a:r>
            <a:r>
              <a:rPr lang="en-US" sz="2800" i="1" dirty="0">
                <a:solidFill>
                  <a:srgbClr val="000000"/>
                </a:solidFill>
                <a:latin typeface="+mj-lt"/>
                <a:ea typeface="Calibri" charset="0"/>
                <a:cs typeface="Calibri" charset="0"/>
              </a:rPr>
              <a:t>p</a:t>
            </a:r>
            <a:r>
              <a:rPr lang="en-US" sz="2800" dirty="0">
                <a:solidFill>
                  <a:srgbClr val="000000"/>
                </a:solidFill>
                <a:latin typeface="+mj-lt"/>
                <a:ea typeface="Calibri" charset="0"/>
                <a:cs typeface="Calibri" charset="0"/>
              </a:rPr>
              <a:t>) = 3(.1)(.9) =  .27</a:t>
            </a:r>
          </a:p>
        </p:txBody>
      </p:sp>
      <p:sp>
        <p:nvSpPr>
          <p:cNvPr id="21597" name="Oval 93"/>
          <p:cNvSpPr>
            <a:spLocks noChangeArrowheads="1"/>
          </p:cNvSpPr>
          <p:nvPr/>
        </p:nvSpPr>
        <p:spPr bwMode="auto">
          <a:xfrm>
            <a:off x="5967258" y="2238375"/>
            <a:ext cx="457200" cy="533400"/>
          </a:xfrm>
          <a:prstGeom prst="ellipse">
            <a:avLst/>
          </a:prstGeom>
          <a:noFill/>
          <a:ln w="38100">
            <a:solidFill>
              <a:srgbClr val="7DAF2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solidFill>
                <a:srgbClr val="000000"/>
              </a:solidFill>
              <a:latin typeface="+mj-lt"/>
              <a:ea typeface="Calibri" charset="0"/>
              <a:cs typeface="Calibri" charset="0"/>
            </a:endParaRPr>
          </a:p>
        </p:txBody>
      </p:sp>
      <p:sp>
        <p:nvSpPr>
          <p:cNvPr id="21598" name="Oval 94"/>
          <p:cNvSpPr>
            <a:spLocks noChangeArrowheads="1"/>
          </p:cNvSpPr>
          <p:nvPr/>
        </p:nvSpPr>
        <p:spPr bwMode="auto">
          <a:xfrm>
            <a:off x="7596092" y="3650836"/>
            <a:ext cx="628650" cy="533400"/>
          </a:xfrm>
          <a:prstGeom prst="ellipse">
            <a:avLst/>
          </a:prstGeom>
          <a:noFill/>
          <a:ln w="38100">
            <a:solidFill>
              <a:srgbClr val="7DAF2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solidFill>
                <a:srgbClr val="000000"/>
              </a:solidFill>
              <a:latin typeface="+mj-lt"/>
              <a:ea typeface="Calibri" charset="0"/>
              <a:cs typeface="Calibri" charset="0"/>
            </a:endParaRPr>
          </a:p>
        </p:txBody>
      </p:sp>
      <p:sp>
        <p:nvSpPr>
          <p:cNvPr id="21599" name="Oval 95"/>
          <p:cNvSpPr>
            <a:spLocks noChangeArrowheads="1"/>
          </p:cNvSpPr>
          <p:nvPr/>
        </p:nvSpPr>
        <p:spPr bwMode="auto">
          <a:xfrm>
            <a:off x="6122976" y="5114925"/>
            <a:ext cx="701220" cy="533400"/>
          </a:xfrm>
          <a:prstGeom prst="ellipse">
            <a:avLst/>
          </a:prstGeom>
          <a:noFill/>
          <a:ln w="38100">
            <a:solidFill>
              <a:srgbClr val="7DAF2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solidFill>
                <a:srgbClr val="000000"/>
              </a:solidFill>
              <a:latin typeface="+mj-lt"/>
              <a:ea typeface="Calibri" charset="0"/>
              <a:cs typeface="Calibri" charset="0"/>
            </a:endParaRPr>
          </a:p>
        </p:txBody>
      </p:sp>
      <p:sp>
        <p:nvSpPr>
          <p:cNvPr id="21605" name="Rectangle 101"/>
          <p:cNvSpPr>
            <a:spLocks noChangeArrowheads="1"/>
          </p:cNvSpPr>
          <p:nvPr/>
        </p:nvSpPr>
        <p:spPr bwMode="auto">
          <a:xfrm>
            <a:off x="2173288" y="1562100"/>
            <a:ext cx="61341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  <a:buSzPct val="125000"/>
              <a:buFontTx/>
              <a:buChar char="•"/>
            </a:pPr>
            <a:r>
              <a:rPr lang="en-US" sz="2800">
                <a:solidFill>
                  <a:srgbClr val="000000"/>
                </a:solidFill>
                <a:latin typeface="+mj-lt"/>
                <a:ea typeface="Calibri" charset="0"/>
                <a:cs typeface="Calibri" charset="0"/>
              </a:rPr>
              <a:t> Expected Value</a:t>
            </a:r>
          </a:p>
        </p:txBody>
      </p:sp>
      <p:sp>
        <p:nvSpPr>
          <p:cNvPr id="21606" name="Rectangle 102"/>
          <p:cNvSpPr>
            <a:spLocks noChangeArrowheads="1"/>
          </p:cNvSpPr>
          <p:nvPr/>
        </p:nvSpPr>
        <p:spPr bwMode="auto">
          <a:xfrm>
            <a:off x="2173288" y="2959100"/>
            <a:ext cx="6153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  <a:buSzPct val="125000"/>
              <a:buFontTx/>
              <a:buChar char="•"/>
            </a:pPr>
            <a:r>
              <a:rPr lang="en-US" sz="2800">
                <a:solidFill>
                  <a:srgbClr val="000000"/>
                </a:solidFill>
                <a:latin typeface="+mj-lt"/>
                <a:ea typeface="Calibri" charset="0"/>
                <a:cs typeface="Calibri" charset="0"/>
              </a:rPr>
              <a:t> Variance</a:t>
            </a:r>
          </a:p>
        </p:txBody>
      </p:sp>
      <p:sp>
        <p:nvSpPr>
          <p:cNvPr id="21607" name="Rectangle 103"/>
          <p:cNvSpPr>
            <a:spLocks noChangeArrowheads="1"/>
          </p:cNvSpPr>
          <p:nvPr/>
        </p:nvSpPr>
        <p:spPr bwMode="auto">
          <a:xfrm>
            <a:off x="2173288" y="4394200"/>
            <a:ext cx="66294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  <a:buSzPct val="125000"/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latin typeface="+mj-lt"/>
                <a:ea typeface="Calibri" charset="0"/>
                <a:cs typeface="Calibri" charset="0"/>
              </a:rPr>
              <a:t> Standard Deviation</a:t>
            </a:r>
          </a:p>
        </p:txBody>
      </p:sp>
      <p:sp>
        <p:nvSpPr>
          <p:cNvPr id="21608" name="Rectangle 104"/>
          <p:cNvSpPr>
            <a:spLocks noChangeArrowheads="1"/>
          </p:cNvSpPr>
          <p:nvPr/>
        </p:nvSpPr>
        <p:spPr bwMode="auto">
          <a:xfrm>
            <a:off x="2189831" y="1108917"/>
            <a:ext cx="5562600" cy="544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800">
                <a:solidFill>
                  <a:srgbClr val="000000"/>
                </a:solidFill>
                <a:latin typeface="+mj-lt"/>
                <a:ea typeface="Calibri" charset="0"/>
                <a:cs typeface="Calibri" charset="0"/>
              </a:rPr>
              <a:t>Example:  Evans Electronics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90230" y="5043486"/>
                <a:ext cx="5442580" cy="614142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𝜎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3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.1</m:t>
                            </m:r>
                          </m:e>
                        </m:d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.9)</m:t>
                        </m:r>
                      </m:e>
                    </m:rad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   .52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+mj-lt"/>
                    <a:ea typeface="Calibri" charset="0"/>
                    <a:cs typeface="Calibri" charset="0"/>
                  </a:rPr>
                  <a:t>   employees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230" y="5043486"/>
                <a:ext cx="5442580" cy="614142"/>
              </a:xfrm>
              <a:prstGeom prst="rect">
                <a:avLst/>
              </a:prstGeom>
              <a:blipFill>
                <a:blip r:embed="rId3"/>
                <a:stretch>
                  <a:fillRect r="-1120" b="-25743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51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261" y="238861"/>
            <a:ext cx="9692640" cy="132556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ea typeface="Calibri" charset="0"/>
                <a:cs typeface="Calibri" charset="0"/>
              </a:rPr>
              <a:t>Practice Problem # 1</a:t>
            </a:r>
            <a:br>
              <a:rPr lang="en-US" sz="3600" dirty="0">
                <a:ea typeface="Calibri" charset="0"/>
                <a:cs typeface="Calibri" charset="0"/>
              </a:rPr>
            </a:br>
            <a:r>
              <a:rPr lang="en-US" sz="3600" dirty="0">
                <a:ea typeface="Calibri" charset="0"/>
                <a:cs typeface="Calibri" charset="0"/>
              </a:rPr>
              <a:t>Binomial Probability Distribution </a:t>
            </a:r>
            <a:br>
              <a:rPr lang="en-US" sz="3600" dirty="0">
                <a:ea typeface="Calibri" charset="0"/>
                <a:cs typeface="Calibri" charset="0"/>
              </a:rPr>
            </a:br>
            <a:r>
              <a:rPr lang="en-US" sz="3600" dirty="0">
                <a:ea typeface="Calibri" charset="0"/>
                <a:cs typeface="Calibri" charset="0"/>
              </a:rPr>
              <a:t>Use Formula and Check with Excel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87737" y="1642533"/>
            <a:ext cx="10007263" cy="4842933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>
                <a:latin typeface="+mj-lt"/>
                <a:ea typeface="Calibri" charset="0"/>
                <a:cs typeface="Calibri" charset="0"/>
              </a:rPr>
              <a:t>According to reports, approximately 20% of the households in the Detroit metropolitan area were in some stage of foreclosure during the mortgage crisis (they have the highest foreclosure rate in the nation). Suppose 3 mortgage-holding households in the Detroit area were sampled.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>
              <a:latin typeface="+mj-lt"/>
              <a:ea typeface="Calibri" charset="0"/>
              <a:cs typeface="Calibri" charset="0"/>
            </a:endParaRP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>
                <a:latin typeface="+mj-lt"/>
                <a:ea typeface="Calibri" charset="0"/>
                <a:cs typeface="Calibri" charset="0"/>
              </a:rPr>
              <a:t>A. What is the probability that exactly 1 of these households were in some stage of foreclosure? 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>
                <a:latin typeface="+mj-lt"/>
                <a:ea typeface="Calibri" charset="0"/>
                <a:cs typeface="Calibri" charset="0"/>
              </a:rPr>
              <a:t>B. What is the probability that more than 1 of these households were in some stage of foreclosure? </a:t>
            </a:r>
          </a:p>
        </p:txBody>
      </p:sp>
    </p:spTree>
    <p:extLst>
      <p:ext uri="{BB962C8B-B14F-4D97-AF65-F5344CB8AC3E}">
        <p14:creationId xmlns:p14="http://schemas.microsoft.com/office/powerpoint/2010/main" val="504780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ChangeArrowheads="1"/>
          </p:cNvSpPr>
          <p:nvPr/>
        </p:nvSpPr>
        <p:spPr bwMode="auto">
          <a:xfrm>
            <a:off x="1903367" y="1821453"/>
            <a:ext cx="7175500" cy="14986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800">
                <a:latin typeface="Calibri" charset="0"/>
                <a:ea typeface="Calibri" charset="0"/>
                <a:cs typeface="Calibri" charset="0"/>
              </a:rPr>
              <a:t> A Poisson distributed random variable is often</a:t>
            </a:r>
          </a:p>
          <a:p>
            <a:pPr algn="l"/>
            <a:r>
              <a:rPr lang="en-US" sz="2800">
                <a:latin typeface="Calibri" charset="0"/>
                <a:ea typeface="Calibri" charset="0"/>
                <a:cs typeface="Calibri" charset="0"/>
              </a:rPr>
              <a:t> useful in estimating the number of occurrences</a:t>
            </a:r>
          </a:p>
          <a:p>
            <a:pPr algn="l"/>
            <a:r>
              <a:rPr lang="en-US" sz="2800">
                <a:latin typeface="Calibri" charset="0"/>
                <a:ea typeface="Calibri" charset="0"/>
                <a:cs typeface="Calibri" charset="0"/>
              </a:rPr>
              <a:t> over a </a:t>
            </a:r>
            <a:r>
              <a:rPr lang="en-US" sz="2800" u="sng">
                <a:latin typeface="Calibri" charset="0"/>
                <a:ea typeface="Calibri" charset="0"/>
                <a:cs typeface="Calibri" charset="0"/>
              </a:rPr>
              <a:t>specified interval of time or space</a:t>
            </a:r>
          </a:p>
        </p:txBody>
      </p:sp>
      <p:sp>
        <p:nvSpPr>
          <p:cNvPr id="183299" name="Rectangle 3"/>
          <p:cNvSpPr>
            <a:spLocks noChangeArrowheads="1"/>
          </p:cNvSpPr>
          <p:nvPr/>
        </p:nvSpPr>
        <p:spPr bwMode="auto">
          <a:xfrm>
            <a:off x="1903367" y="3822699"/>
            <a:ext cx="7175500" cy="115860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800">
                <a:latin typeface="Calibri" charset="0"/>
                <a:ea typeface="Calibri" charset="0"/>
                <a:cs typeface="Calibri" charset="0"/>
              </a:rPr>
              <a:t> It is a discrete random variable that may assume</a:t>
            </a:r>
          </a:p>
          <a:p>
            <a:pPr algn="l"/>
            <a:r>
              <a:rPr lang="en-US" sz="2800">
                <a:latin typeface="Calibri" charset="0"/>
                <a:ea typeface="Calibri" charset="0"/>
                <a:cs typeface="Calibri" charset="0"/>
              </a:rPr>
              <a:t> an </a:t>
            </a:r>
            <a:r>
              <a:rPr lang="en-US" sz="2800" u="sng">
                <a:latin typeface="Calibri" charset="0"/>
                <a:ea typeface="Calibri" charset="0"/>
                <a:cs typeface="Calibri" charset="0"/>
              </a:rPr>
              <a:t>infinite sequence of values</a:t>
            </a:r>
            <a:r>
              <a:rPr lang="en-US" sz="2800">
                <a:latin typeface="Calibri" charset="0"/>
                <a:ea typeface="Calibri" charset="0"/>
                <a:cs typeface="Calibri" charset="0"/>
              </a:rPr>
              <a:t> (x = 0, 1, 2, . . . ).</a:t>
            </a:r>
          </a:p>
        </p:txBody>
      </p:sp>
      <p:sp>
        <p:nvSpPr>
          <p:cNvPr id="183302" name="Rectangle 6"/>
          <p:cNvSpPr>
            <a:spLocks noChangeArrowheads="1"/>
          </p:cNvSpPr>
          <p:nvPr/>
        </p:nvSpPr>
        <p:spPr bwMode="auto">
          <a:xfrm>
            <a:off x="1391194" y="504419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3800">
                <a:latin typeface="Calibri" charset="0"/>
                <a:ea typeface="Calibri" charset="0"/>
                <a:cs typeface="Calibri" charset="0"/>
              </a:rPr>
              <a:t>Poisson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2020686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3"/>
          <p:cNvSpPr>
            <a:spLocks noChangeArrowheads="1"/>
          </p:cNvSpPr>
          <p:nvPr/>
        </p:nvSpPr>
        <p:spPr bwMode="auto">
          <a:xfrm>
            <a:off x="1507794" y="1349348"/>
            <a:ext cx="7772400" cy="503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SzPct val="75000"/>
            </a:pPr>
            <a:r>
              <a:rPr lang="en-US" sz="2800">
                <a:latin typeface="Calibri" charset="0"/>
                <a:ea typeface="Calibri" charset="0"/>
                <a:cs typeface="Calibri" charset="0"/>
              </a:rPr>
              <a:t>Two Properties of a Poisson Experiment</a:t>
            </a: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1611601" y="3205928"/>
            <a:ext cx="7083812" cy="142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571500" lvl="1" indent="-457200">
              <a:lnSpc>
                <a:spcPct val="80000"/>
              </a:lnSpc>
              <a:spcBef>
                <a:spcPct val="20000"/>
              </a:spcBef>
              <a:buSzPct val="110000"/>
              <a:buFontTx/>
              <a:buAutoNum type="arabicPeriod" startAt="2"/>
            </a:pPr>
            <a:r>
              <a:rPr lang="en-US" sz="2800">
                <a:latin typeface="Calibri" charset="0"/>
                <a:ea typeface="Calibri" charset="0"/>
                <a:cs typeface="Calibri" charset="0"/>
              </a:rPr>
              <a:t>The occurrence or nonoccurrence in any</a:t>
            </a:r>
          </a:p>
          <a:p>
            <a:pPr marL="571500" lvl="1" indent="-457200">
              <a:lnSpc>
                <a:spcPct val="80000"/>
              </a:lnSpc>
              <a:spcBef>
                <a:spcPct val="20000"/>
              </a:spcBef>
              <a:buSzPct val="110000"/>
            </a:pPr>
            <a:r>
              <a:rPr lang="en-US" sz="2800">
                <a:latin typeface="Calibri" charset="0"/>
                <a:ea typeface="Calibri" charset="0"/>
                <a:cs typeface="Calibri" charset="0"/>
              </a:rPr>
              <a:t>      interval is independent of the occurrence or</a:t>
            </a:r>
          </a:p>
          <a:p>
            <a:pPr marL="571500" lvl="1" indent="-457200">
              <a:lnSpc>
                <a:spcPct val="80000"/>
              </a:lnSpc>
              <a:spcBef>
                <a:spcPct val="20000"/>
              </a:spcBef>
              <a:buSzPct val="110000"/>
            </a:pPr>
            <a:r>
              <a:rPr lang="en-US" sz="2800">
                <a:latin typeface="Calibri" charset="0"/>
                <a:ea typeface="Calibri" charset="0"/>
                <a:cs typeface="Calibri" charset="0"/>
              </a:rPr>
              <a:t>      nonoccurrence in any other interval.</a:t>
            </a:r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1611601" y="2027607"/>
            <a:ext cx="7083812" cy="10033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571500" lvl="1" indent="-457200">
              <a:lnSpc>
                <a:spcPct val="80000"/>
              </a:lnSpc>
              <a:spcBef>
                <a:spcPct val="20000"/>
              </a:spcBef>
              <a:buSzPct val="110000"/>
              <a:buFontTx/>
              <a:buAutoNum type="arabicPeriod"/>
            </a:pPr>
            <a:r>
              <a:rPr lang="en-US" sz="2800">
                <a:latin typeface="Calibri" charset="0"/>
                <a:ea typeface="Calibri" charset="0"/>
                <a:cs typeface="Calibri" charset="0"/>
              </a:rPr>
              <a:t>The probability of an occurrence is the same</a:t>
            </a:r>
          </a:p>
          <a:p>
            <a:pPr marL="571500" lvl="1" indent="-457200">
              <a:lnSpc>
                <a:spcPct val="80000"/>
              </a:lnSpc>
              <a:spcBef>
                <a:spcPct val="20000"/>
              </a:spcBef>
              <a:buSzPct val="110000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     for any two intervals of equal length.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64772" y="359940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4000">
                <a:latin typeface="Calibri" charset="0"/>
                <a:ea typeface="Calibri" charset="0"/>
                <a:cs typeface="Calibri" charset="0"/>
              </a:rPr>
              <a:t>Poisson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493143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6692" y="757976"/>
            <a:ext cx="7772400" cy="5715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Poisson Probability Distribution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286692" y="1717967"/>
            <a:ext cx="7772400" cy="2467476"/>
          </a:xfrm>
          <a:noFill/>
          <a:ln/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Poisson Probability Function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961378" y="2283878"/>
            <a:ext cx="2493736" cy="115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8" name="Rectangle 6"/>
              <p:cNvSpPr>
                <a:spLocks noChangeArrowheads="1"/>
              </p:cNvSpPr>
              <p:nvPr/>
            </p:nvSpPr>
            <p:spPr bwMode="auto">
              <a:xfrm>
                <a:off x="1491228" y="3679006"/>
                <a:ext cx="7600950" cy="253191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spcBef>
                    <a:spcPct val="20000"/>
                  </a:spcBef>
                  <a:buClr>
                    <a:srgbClr val="66FFFF"/>
                  </a:buClr>
                  <a:buSzPct val="75000"/>
                  <a:buFont typeface="Monotype Sorts" pitchFamily="2" charset="2"/>
                  <a:buNone/>
                </a:pPr>
                <a:r>
                  <a:rPr lang="en-US" sz="2400" dirty="0">
                    <a:solidFill>
                      <a:srgbClr val="000000"/>
                    </a:solidFill>
                    <a:latin typeface="Calibri" charset="0"/>
                    <a:ea typeface="Calibri" charset="0"/>
                    <a:cs typeface="Calibri" charset="0"/>
                  </a:rPr>
                  <a:t>  where:</a:t>
                </a:r>
              </a:p>
              <a:p>
                <a:pPr algn="l">
                  <a:spcBef>
                    <a:spcPct val="20000"/>
                  </a:spcBef>
                  <a:buClr>
                    <a:srgbClr val="66FFFF"/>
                  </a:buClr>
                  <a:buSzPct val="75000"/>
                  <a:buFont typeface="Monotype Sorts" pitchFamily="2" charset="2"/>
                  <a:buNone/>
                </a:pPr>
                <a:r>
                  <a:rPr lang="en-US" sz="2400" i="1" dirty="0">
                    <a:solidFill>
                      <a:srgbClr val="000000"/>
                    </a:solidFill>
                    <a:latin typeface="Calibri" charset="0"/>
                    <a:ea typeface="Calibri" charset="0"/>
                    <a:cs typeface="Calibri" charset="0"/>
                  </a:rPr>
                  <a:t>           x</a:t>
                </a:r>
                <a:r>
                  <a:rPr lang="en-US" sz="2400" dirty="0">
                    <a:solidFill>
                      <a:srgbClr val="000000"/>
                    </a:solidFill>
                    <a:latin typeface="Calibri" charset="0"/>
                    <a:ea typeface="Calibri" charset="0"/>
                    <a:cs typeface="Calibri" charset="0"/>
                  </a:rPr>
                  <a:t> = the number of occurrences in an interval</a:t>
                </a:r>
              </a:p>
              <a:p>
                <a:pPr algn="l">
                  <a:spcBef>
                    <a:spcPct val="20000"/>
                  </a:spcBef>
                  <a:buClr>
                    <a:srgbClr val="66FFFF"/>
                  </a:buClr>
                  <a:buSzPct val="75000"/>
                  <a:buFont typeface="Monotype Sorts" pitchFamily="2" charset="2"/>
                  <a:buNone/>
                </a:pPr>
                <a:r>
                  <a:rPr lang="en-US" sz="2400" i="1" dirty="0">
                    <a:solidFill>
                      <a:srgbClr val="000000"/>
                    </a:solidFill>
                    <a:latin typeface="Calibri" charset="0"/>
                    <a:ea typeface="Calibri" charset="0"/>
                    <a:cs typeface="Calibri" charset="0"/>
                  </a:rPr>
                  <a:t>       p(x) </a:t>
                </a:r>
                <a:r>
                  <a:rPr lang="en-US" sz="2400" dirty="0">
                    <a:solidFill>
                      <a:srgbClr val="000000"/>
                    </a:solidFill>
                    <a:latin typeface="Calibri" charset="0"/>
                    <a:ea typeface="Calibri" charset="0"/>
                    <a:cs typeface="Calibri" charset="0"/>
                  </a:rPr>
                  <a:t>= the probability of </a:t>
                </a:r>
                <a:r>
                  <a:rPr lang="en-US" sz="2400" i="1" dirty="0">
                    <a:solidFill>
                      <a:srgbClr val="000000"/>
                    </a:solidFill>
                    <a:latin typeface="Calibri" charset="0"/>
                    <a:ea typeface="Calibri" charset="0"/>
                    <a:cs typeface="Calibri" charset="0"/>
                  </a:rPr>
                  <a:t>x</a:t>
                </a:r>
                <a:r>
                  <a:rPr lang="en-US" sz="2400" dirty="0">
                    <a:solidFill>
                      <a:srgbClr val="000000"/>
                    </a:solidFill>
                    <a:latin typeface="Calibri" charset="0"/>
                    <a:ea typeface="Calibri" charset="0"/>
                    <a:cs typeface="Calibri" charset="0"/>
                  </a:rPr>
                  <a:t> occurrences in an interval</a:t>
                </a:r>
              </a:p>
              <a:p>
                <a:pPr>
                  <a:spcBef>
                    <a:spcPct val="20000"/>
                  </a:spcBef>
                  <a:buClr>
                    <a:srgbClr val="66FFFF"/>
                  </a:buClr>
                  <a:buSzPct val="75000"/>
                </a:pPr>
                <a:r>
                  <a:rPr lang="en-US" sz="2400" i="1" dirty="0">
                    <a:solidFill>
                      <a:srgbClr val="000000"/>
                    </a:solidFill>
                    <a:latin typeface="Calibri" charset="0"/>
                    <a:ea typeface="Calibri" charset="0"/>
                    <a:cs typeface="Calibri" charset="0"/>
                  </a:rPr>
                  <a:t> 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 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𝜇</m:t>
                    </m:r>
                  </m:oMath>
                </a14:m>
                <a:r>
                  <a:rPr lang="en-US" sz="2400" i="1" dirty="0">
                    <a:solidFill>
                      <a:srgbClr val="000000"/>
                    </a:solidFill>
                    <a:latin typeface="Calibri" charset="0"/>
                    <a:ea typeface="Calibri" charset="0"/>
                    <a:cs typeface="Calibri" charset="0"/>
                  </a:rPr>
                  <a:t>  </a:t>
                </a:r>
                <a:r>
                  <a:rPr lang="en-US" sz="2400" dirty="0">
                    <a:solidFill>
                      <a:srgbClr val="000000"/>
                    </a:solidFill>
                    <a:latin typeface="Calibri" charset="0"/>
                    <a:ea typeface="Calibri" charset="0"/>
                    <a:cs typeface="Calibri" charset="0"/>
                  </a:rPr>
                  <a:t>= mean number of occurrences in an interval</a:t>
                </a:r>
              </a:p>
              <a:p>
                <a:pPr algn="l">
                  <a:spcBef>
                    <a:spcPct val="20000"/>
                  </a:spcBef>
                  <a:buClr>
                    <a:srgbClr val="66FFFF"/>
                  </a:buClr>
                  <a:buSzPct val="75000"/>
                  <a:buFont typeface="Monotype Sorts" pitchFamily="2" charset="2"/>
                  <a:buNone/>
                </a:pPr>
                <a:r>
                  <a:rPr lang="en-US" sz="2400" i="1" dirty="0">
                    <a:solidFill>
                      <a:srgbClr val="000000"/>
                    </a:solidFill>
                    <a:latin typeface="Calibri" charset="0"/>
                    <a:ea typeface="Calibri" charset="0"/>
                    <a:cs typeface="Calibri" charset="0"/>
                  </a:rPr>
                  <a:t>          e</a:t>
                </a:r>
                <a:r>
                  <a:rPr lang="en-US" sz="2400" dirty="0">
                    <a:solidFill>
                      <a:srgbClr val="000000"/>
                    </a:solidFill>
                    <a:latin typeface="Calibri" charset="0"/>
                    <a:ea typeface="Calibri" charset="0"/>
                    <a:cs typeface="Calibri" charset="0"/>
                  </a:rPr>
                  <a:t> = 2.71828</a:t>
                </a:r>
              </a:p>
              <a:p>
                <a:pPr algn="l">
                  <a:spcBef>
                    <a:spcPct val="20000"/>
                  </a:spcBef>
                  <a:buClr>
                    <a:srgbClr val="66FFFF"/>
                  </a:buClr>
                  <a:buSzPct val="75000"/>
                  <a:buFont typeface="Monotype Sorts" pitchFamily="2" charset="2"/>
                  <a:buNone/>
                </a:pPr>
                <a:r>
                  <a:rPr lang="en-US" sz="2400" i="1" dirty="0">
                    <a:solidFill>
                      <a:srgbClr val="000000"/>
                    </a:solidFill>
                    <a:latin typeface="Calibri" charset="0"/>
                    <a:ea typeface="Calibri" charset="0"/>
                    <a:cs typeface="Calibri" charset="0"/>
                  </a:rPr>
                  <a:t>         x</a:t>
                </a:r>
                <a:r>
                  <a:rPr lang="en-US" sz="2400" dirty="0">
                    <a:solidFill>
                      <a:srgbClr val="000000"/>
                    </a:solidFill>
                    <a:latin typeface="Calibri" charset="0"/>
                    <a:ea typeface="Calibri" charset="0"/>
                    <a:cs typeface="Calibri" charset="0"/>
                  </a:rPr>
                  <a:t>! =  </a:t>
                </a:r>
                <a:r>
                  <a:rPr lang="en-US" sz="2400" i="1" dirty="0">
                    <a:solidFill>
                      <a:srgbClr val="000000"/>
                    </a:solidFill>
                    <a:latin typeface="Calibri" charset="0"/>
                    <a:ea typeface="Calibri" charset="0"/>
                    <a:cs typeface="Calibri" charset="0"/>
                  </a:rPr>
                  <a:t>x</a:t>
                </a:r>
                <a:r>
                  <a:rPr lang="en-US" sz="2400" dirty="0">
                    <a:solidFill>
                      <a:srgbClr val="000000"/>
                    </a:solidFill>
                    <a:latin typeface="Calibri" charset="0"/>
                    <a:ea typeface="Calibri" charset="0"/>
                    <a:cs typeface="Calibri" charset="0"/>
                  </a:rPr>
                  <a:t>(</a:t>
                </a:r>
                <a:r>
                  <a:rPr lang="en-US" sz="2400" i="1" dirty="0">
                    <a:solidFill>
                      <a:srgbClr val="000000"/>
                    </a:solidFill>
                    <a:latin typeface="Calibri" charset="0"/>
                    <a:ea typeface="Calibri" charset="0"/>
                    <a:cs typeface="Calibri" charset="0"/>
                  </a:rPr>
                  <a:t>x</a:t>
                </a:r>
                <a:r>
                  <a:rPr lang="en-US" sz="2400" dirty="0">
                    <a:solidFill>
                      <a:srgbClr val="000000"/>
                    </a:solidFill>
                    <a:latin typeface="Calibri" charset="0"/>
                    <a:ea typeface="Calibri" charset="0"/>
                    <a:cs typeface="Calibri" charset="0"/>
                  </a:rPr>
                  <a:t> – 1)(</a:t>
                </a:r>
                <a:r>
                  <a:rPr lang="en-US" sz="2400" i="1" dirty="0">
                    <a:solidFill>
                      <a:srgbClr val="000000"/>
                    </a:solidFill>
                    <a:latin typeface="Calibri" charset="0"/>
                    <a:ea typeface="Calibri" charset="0"/>
                    <a:cs typeface="Calibri" charset="0"/>
                  </a:rPr>
                  <a:t>x</a:t>
                </a:r>
                <a:r>
                  <a:rPr lang="en-US" sz="2400" dirty="0">
                    <a:solidFill>
                      <a:srgbClr val="000000"/>
                    </a:solidFill>
                    <a:latin typeface="Calibri" charset="0"/>
                    <a:ea typeface="Calibri" charset="0"/>
                    <a:cs typeface="Calibri" charset="0"/>
                  </a:rPr>
                  <a:t> – 2) . . . (2)(1)</a:t>
                </a:r>
              </a:p>
            </p:txBody>
          </p:sp>
        </mc:Choice>
        <mc:Fallback xmlns="">
          <p:sp>
            <p:nvSpPr>
              <p:cNvPr id="23558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1228" y="3679006"/>
                <a:ext cx="7600950" cy="2531918"/>
              </a:xfrm>
              <a:prstGeom prst="rect">
                <a:avLst/>
              </a:prstGeom>
              <a:blipFill>
                <a:blip r:embed="rId3"/>
                <a:stretch>
                  <a:fillRect t="-4337" b="-7952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97825" y="2408197"/>
                <a:ext cx="2249270" cy="862608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𝑝</m:t>
                      </m:r>
                      <m:d>
                        <m:dPr>
                          <m:ctrlPr>
                            <a:rPr 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𝑥</m:t>
                          </m:r>
                        </m:e>
                      </m:d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−</m:t>
                              </m:r>
                              <m:r>
                                <a:rPr 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𝜇</m:t>
                              </m:r>
                            </m:sup>
                          </m:sSup>
                        </m:num>
                        <m:den>
                          <m:r>
                            <a:rPr 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𝑥</m:t>
                          </m:r>
                          <m:r>
                            <a:rPr 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6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825" y="2408197"/>
                <a:ext cx="2249270" cy="8626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437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115" y="676924"/>
            <a:ext cx="7772400" cy="814387"/>
          </a:xfrm>
        </p:spPr>
        <p:txBody>
          <a:bodyPr>
            <a:normAutofit/>
          </a:bodyPr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Poisson Probability Distribution</a:t>
            </a:r>
          </a:p>
        </p:txBody>
      </p:sp>
      <p:sp>
        <p:nvSpPr>
          <p:cNvPr id="3" name="Rectangle 7"/>
          <p:cNvSpPr txBox="1">
            <a:spLocks noChangeArrowheads="1"/>
          </p:cNvSpPr>
          <p:nvPr/>
        </p:nvSpPr>
        <p:spPr>
          <a:xfrm>
            <a:off x="1490865" y="1732924"/>
            <a:ext cx="7772400" cy="504825"/>
          </a:xfrm>
          <a:prstGeom prst="rect">
            <a:avLst/>
          </a:prstGeom>
          <a:noFill/>
          <a:ln/>
        </p:spPr>
        <p:txBody>
          <a:bodyPr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defRPr/>
            </a:pPr>
            <a:r>
              <a:rPr lang="en-US" sz="2400" ker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    Poisson Probability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8151" y="3869029"/>
            <a:ext cx="7267575" cy="179070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571500" lvl="1" indent="-457200">
              <a:lnSpc>
                <a:spcPct val="80000"/>
              </a:lnSpc>
              <a:spcBef>
                <a:spcPct val="20000"/>
              </a:spcBef>
              <a:buSzPct val="110000"/>
            </a:pPr>
            <a:r>
              <a:rPr lang="en-US" sz="24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In practical applications, </a:t>
            </a:r>
            <a:r>
              <a:rPr lang="en-US" sz="2400" i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x</a:t>
            </a:r>
            <a:r>
              <a:rPr lang="en-US" sz="24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will eventually become</a:t>
            </a:r>
          </a:p>
          <a:p>
            <a:pPr marL="571500" lvl="1" indent="-457200">
              <a:lnSpc>
                <a:spcPct val="80000"/>
              </a:lnSpc>
              <a:spcBef>
                <a:spcPct val="20000"/>
              </a:spcBef>
              <a:buSzPct val="110000"/>
            </a:pPr>
            <a:r>
              <a:rPr lang="en-US" sz="24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large enough so that </a:t>
            </a:r>
            <a:r>
              <a:rPr lang="en-US" sz="2400" i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f</a:t>
            </a:r>
            <a:r>
              <a:rPr lang="en-US" sz="24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400" i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x</a:t>
            </a:r>
            <a:r>
              <a:rPr lang="en-US" sz="24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) is approximately zero</a:t>
            </a:r>
          </a:p>
          <a:p>
            <a:pPr marL="571500" lvl="1" indent="-457200">
              <a:lnSpc>
                <a:spcPct val="80000"/>
              </a:lnSpc>
              <a:spcBef>
                <a:spcPct val="20000"/>
              </a:spcBef>
              <a:buSzPct val="110000"/>
            </a:pPr>
            <a:r>
              <a:rPr lang="en-US" sz="24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and the probability of any larger values of </a:t>
            </a:r>
            <a:r>
              <a:rPr lang="en-US" sz="2400" i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x</a:t>
            </a:r>
          </a:p>
          <a:p>
            <a:pPr marL="571500" lvl="1" indent="-457200">
              <a:lnSpc>
                <a:spcPct val="80000"/>
              </a:lnSpc>
              <a:spcBef>
                <a:spcPct val="20000"/>
              </a:spcBef>
              <a:buSzPct val="110000"/>
            </a:pPr>
            <a:r>
              <a:rPr lang="en-US" sz="24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becomes negligible.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8151" y="2321219"/>
            <a:ext cx="7267575" cy="134778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228600" lvl="1" indent="-114300">
              <a:lnSpc>
                <a:spcPct val="80000"/>
              </a:lnSpc>
              <a:spcBef>
                <a:spcPct val="20000"/>
              </a:spcBef>
              <a:buSzPct val="110000"/>
            </a:pPr>
            <a:r>
              <a:rPr lang="en-US" sz="24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Since there is no stated upper limit for the number</a:t>
            </a:r>
          </a:p>
          <a:p>
            <a:pPr marL="228600" lvl="1" indent="-114300">
              <a:lnSpc>
                <a:spcPct val="80000"/>
              </a:lnSpc>
              <a:spcBef>
                <a:spcPct val="20000"/>
              </a:spcBef>
              <a:buSzPct val="110000"/>
            </a:pPr>
            <a:r>
              <a:rPr lang="en-US" sz="24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of occurrences, the probability function </a:t>
            </a:r>
            <a:r>
              <a:rPr lang="en-US" sz="2400" i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f</a:t>
            </a:r>
            <a:r>
              <a:rPr lang="en-US" sz="24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400" i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x</a:t>
            </a:r>
            <a:r>
              <a:rPr lang="en-US" sz="24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) is</a:t>
            </a:r>
          </a:p>
          <a:p>
            <a:pPr marL="228600" lvl="1" indent="-114300">
              <a:lnSpc>
                <a:spcPct val="80000"/>
              </a:lnSpc>
              <a:spcBef>
                <a:spcPct val="20000"/>
              </a:spcBef>
              <a:buSzPct val="110000"/>
            </a:pPr>
            <a:r>
              <a:rPr lang="en-US" sz="24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applicable for values </a:t>
            </a:r>
            <a:r>
              <a:rPr lang="en-US" sz="2400" i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x</a:t>
            </a:r>
            <a:r>
              <a:rPr lang="en-US" sz="24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= 0, 1, 2, … without limit.</a:t>
            </a:r>
          </a:p>
        </p:txBody>
      </p:sp>
    </p:spTree>
    <p:extLst>
      <p:ext uri="{BB962C8B-B14F-4D97-AF65-F5344CB8AC3E}">
        <p14:creationId xmlns:p14="http://schemas.microsoft.com/office/powerpoint/2010/main" val="1071580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2529" y="709847"/>
            <a:ext cx="77724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Poisson Probability Distribution</a:t>
            </a:r>
          </a:p>
        </p:txBody>
      </p:sp>
      <p:sp>
        <p:nvSpPr>
          <p:cNvPr id="25072" name="Rectangle 496"/>
          <p:cNvSpPr>
            <a:spLocks noChangeArrowheads="1"/>
          </p:cNvSpPr>
          <p:nvPr/>
        </p:nvSpPr>
        <p:spPr bwMode="auto">
          <a:xfrm>
            <a:off x="1624442" y="1319447"/>
            <a:ext cx="62103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SzPct val="75000"/>
            </a:pPr>
            <a:r>
              <a:rPr lang="en-US" sz="24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Example:  Mercy Hospital</a:t>
            </a:r>
          </a:p>
        </p:txBody>
      </p:sp>
      <p:sp>
        <p:nvSpPr>
          <p:cNvPr id="25073" name="Rectangle 497"/>
          <p:cNvSpPr>
            <a:spLocks noChangeArrowheads="1"/>
          </p:cNvSpPr>
          <p:nvPr/>
        </p:nvSpPr>
        <p:spPr bwMode="auto">
          <a:xfrm>
            <a:off x="1976051" y="2130796"/>
            <a:ext cx="7302500" cy="28330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Patients arrive at the emergency room of Mercy</a:t>
            </a:r>
          </a:p>
          <a:p>
            <a:pPr marL="342900" indent="-342900">
              <a:spcBef>
                <a:spcPct val="20000"/>
              </a:spcBef>
              <a:buSzPct val="75000"/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Hospital at the average rate of 6 per hour on</a:t>
            </a:r>
          </a:p>
          <a:p>
            <a:pPr marL="342900" indent="-342900">
              <a:spcBef>
                <a:spcPct val="20000"/>
              </a:spcBef>
              <a:buSzPct val="75000"/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weekend evenings.</a:t>
            </a:r>
          </a:p>
          <a:p>
            <a:pPr marL="342900" indent="-342900">
              <a:spcBef>
                <a:spcPct val="20000"/>
              </a:spcBef>
              <a:buSzPct val="75000"/>
            </a:pPr>
            <a:endParaRPr lang="en-US" sz="24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spcBef>
                <a:spcPct val="20000"/>
              </a:spcBef>
              <a:buSzPct val="75000"/>
            </a:pPr>
            <a:endParaRPr lang="en-US" sz="24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spcBef>
                <a:spcPct val="20000"/>
              </a:spcBef>
              <a:buSzPct val="75000"/>
            </a:pPr>
            <a:endParaRPr lang="en-US" sz="24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spcBef>
                <a:spcPct val="20000"/>
              </a:spcBef>
              <a:buSzPct val="75000"/>
            </a:pPr>
            <a:endParaRPr lang="en-US" sz="24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076" name="Rectangle 500"/>
          <p:cNvSpPr>
            <a:spLocks noChangeArrowheads="1"/>
          </p:cNvSpPr>
          <p:nvPr/>
        </p:nvSpPr>
        <p:spPr bwMode="auto">
          <a:xfrm>
            <a:off x="1976051" y="3752404"/>
            <a:ext cx="73025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</a:pPr>
            <a:r>
              <a:rPr lang="en-US" sz="24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What is the probability of 4 arrivals in 30 minutes</a:t>
            </a:r>
          </a:p>
          <a:p>
            <a:pPr marL="342900" indent="-342900">
              <a:spcBef>
                <a:spcPct val="20000"/>
              </a:spcBef>
              <a:buSzPct val="75000"/>
            </a:pPr>
            <a:r>
              <a:rPr lang="en-US" sz="24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on a weekend evening?</a:t>
            </a:r>
          </a:p>
        </p:txBody>
      </p:sp>
    </p:spTree>
    <p:extLst>
      <p:ext uri="{BB962C8B-B14F-4D97-AF65-F5344CB8AC3E}">
        <p14:creationId xmlns:p14="http://schemas.microsoft.com/office/powerpoint/2010/main" val="125805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09" y="323058"/>
            <a:ext cx="9692640" cy="132556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ndara" panose="020E0502030303020204" pitchFamily="34" charset="0"/>
                <a:cs typeface="Times New Roman" panose="02020603050405020304" pitchFamily="18" charset="0"/>
              </a:rPr>
              <a:t>Introduction to Random Variables (RV)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339" y="1735667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Times New Roman" panose="02020603050405020304" pitchFamily="18" charset="0"/>
              </a:rPr>
              <a:t>A random variable is the </a:t>
            </a:r>
            <a:r>
              <a:rPr lang="en-US" sz="2400" b="1" dirty="0">
                <a:solidFill>
                  <a:srgbClr val="7030A0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result</a:t>
            </a:r>
            <a:r>
              <a:rPr lang="en-US" sz="2400" dirty="0">
                <a:latin typeface="Candara" panose="020E0502030303020204" pitchFamily="34" charset="0"/>
                <a:cs typeface="Times New Roman" panose="02020603050405020304" pitchFamily="18" charset="0"/>
              </a:rPr>
              <a:t> of a </a:t>
            </a:r>
            <a:r>
              <a:rPr lang="en-US" sz="2800" b="1" dirty="0">
                <a:latin typeface="Candara" panose="020E0502030303020204" pitchFamily="34" charset="0"/>
                <a:cs typeface="Times New Roman" panose="02020603050405020304" pitchFamily="18" charset="0"/>
              </a:rPr>
              <a:t>chance event </a:t>
            </a:r>
            <a:r>
              <a:rPr lang="en-US" sz="2400" dirty="0">
                <a:latin typeface="Candara" panose="020E0502030303020204" pitchFamily="34" charset="0"/>
                <a:cs typeface="Times New Roman" panose="02020603050405020304" pitchFamily="18" charset="0"/>
              </a:rPr>
              <a:t>(experiment) that you can </a:t>
            </a:r>
            <a:r>
              <a:rPr lang="en-US" sz="2800" b="1" dirty="0">
                <a:latin typeface="Candara" panose="020E0502030303020204" pitchFamily="34" charset="0"/>
                <a:cs typeface="Times New Roman" panose="02020603050405020304" pitchFamily="18" charset="0"/>
              </a:rPr>
              <a:t>count</a:t>
            </a:r>
            <a:r>
              <a:rPr lang="en-US" sz="2400" dirty="0">
                <a:latin typeface="Candara" panose="020E0502030303020204" pitchFamily="34" charset="0"/>
                <a:cs typeface="Times New Roman" panose="02020603050405020304" pitchFamily="18" charset="0"/>
              </a:rPr>
              <a:t> or </a:t>
            </a:r>
            <a:r>
              <a:rPr lang="en-US" sz="2800" b="1" dirty="0">
                <a:latin typeface="Candara" panose="020E0502030303020204" pitchFamily="34" charset="0"/>
                <a:cs typeface="Times New Roman" panose="02020603050405020304" pitchFamily="18" charset="0"/>
              </a:rPr>
              <a:t>measure</a:t>
            </a:r>
            <a:r>
              <a:rPr lang="en-US" sz="2400" dirty="0">
                <a:latin typeface="Candara" panose="020E050203030302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rgbClr val="000000"/>
              </a:solidFill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Candara" panose="020E0502030303020204" pitchFamily="34" charset="0"/>
                <a:cs typeface="Times New Roman" panose="02020603050405020304" pitchFamily="18" charset="0"/>
              </a:rPr>
              <a:t>We use random variables to analyze events (sales, employee turnover, mortgage defaults)</a:t>
            </a:r>
          </a:p>
          <a:p>
            <a:r>
              <a:rPr lang="en-US" sz="2400" dirty="0">
                <a:latin typeface="Candara" panose="020E0502030303020204" pitchFamily="34" charset="0"/>
                <a:cs typeface="Times New Roman" panose="02020603050405020304" pitchFamily="18" charset="0"/>
              </a:rPr>
              <a:t>Two types of random variables: </a:t>
            </a:r>
          </a:p>
          <a:p>
            <a:pPr lvl="1"/>
            <a:r>
              <a:rPr lang="en-US" sz="2000" b="1" dirty="0">
                <a:solidFill>
                  <a:srgbClr val="7030A0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Discrete</a:t>
            </a:r>
            <a:r>
              <a:rPr lang="en-US" sz="2000" dirty="0">
                <a:latin typeface="Candara" panose="020E0502030303020204" pitchFamily="34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solidFill>
                  <a:srgbClr val="0070C0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Continuous</a:t>
            </a:r>
          </a:p>
        </p:txBody>
      </p:sp>
    </p:spTree>
    <p:extLst>
      <p:ext uri="{BB962C8B-B14F-4D97-AF65-F5344CB8AC3E}">
        <p14:creationId xmlns:p14="http://schemas.microsoft.com/office/powerpoint/2010/main" val="1271869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52" name="Rectangle 832"/>
          <p:cNvSpPr>
            <a:spLocks noChangeArrowheads="1"/>
          </p:cNvSpPr>
          <p:nvPr/>
        </p:nvSpPr>
        <p:spPr bwMode="auto">
          <a:xfrm>
            <a:off x="2668086" y="2256639"/>
            <a:ext cx="5048250" cy="17716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950" name="Oval 830"/>
          <p:cNvSpPr>
            <a:spLocks noChangeArrowheads="1"/>
          </p:cNvSpPr>
          <p:nvPr/>
        </p:nvSpPr>
        <p:spPr bwMode="auto">
          <a:xfrm>
            <a:off x="6347888" y="3163558"/>
            <a:ext cx="1028700" cy="514350"/>
          </a:xfrm>
          <a:prstGeom prst="ellipse">
            <a:avLst/>
          </a:prstGeom>
          <a:noFill/>
          <a:ln w="38100">
            <a:solidFill>
              <a:srgbClr val="7DAF2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953" name="Rectangle 833"/>
              <p:cNvSpPr>
                <a:spLocks noChangeArrowheads="1"/>
              </p:cNvSpPr>
              <p:nvPr/>
            </p:nvSpPr>
            <p:spPr bwMode="auto">
              <a:xfrm>
                <a:off x="2785538" y="2381545"/>
                <a:ext cx="4591050" cy="6096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6/hour = 3/half-hour,  </a:t>
                </a:r>
                <a:r>
                  <a:rPr lang="en-US" sz="2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4</a:t>
                </a:r>
              </a:p>
            </p:txBody>
          </p:sp>
        </mc:Choice>
        <mc:Fallback xmlns="">
          <p:sp>
            <p:nvSpPr>
              <p:cNvPr id="133953" name="Rectangle 8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5538" y="2381545"/>
                <a:ext cx="4591050" cy="609600"/>
              </a:xfrm>
              <a:prstGeom prst="rect">
                <a:avLst/>
              </a:prstGeom>
              <a:blipFill>
                <a:blip r:embed="rId3"/>
                <a:stretch>
                  <a:fillRect t="-3000" r="-3718" b="-20000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058" name="Rectangle 938"/>
          <p:cNvSpPr>
            <a:spLocks noChangeArrowheads="1"/>
          </p:cNvSpPr>
          <p:nvPr/>
        </p:nvSpPr>
        <p:spPr bwMode="auto">
          <a:xfrm>
            <a:off x="1166288" y="945541"/>
            <a:ext cx="62103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SzPct val="750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 Mercy Hospital</a:t>
            </a:r>
          </a:p>
        </p:txBody>
      </p:sp>
      <p:sp>
        <p:nvSpPr>
          <p:cNvPr id="134059" name="AutoShape 939"/>
          <p:cNvSpPr>
            <a:spLocks noChangeArrowheads="1"/>
          </p:cNvSpPr>
          <p:nvPr/>
        </p:nvSpPr>
        <p:spPr bwMode="auto">
          <a:xfrm>
            <a:off x="7233161" y="3674321"/>
            <a:ext cx="1663700" cy="13081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Using the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41049" y="2991146"/>
                <a:ext cx="4552991" cy="76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4</m:t>
                        </m:r>
                      </m:e>
                    </m:d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3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4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(2.71828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−3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4!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.1680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049" y="2991146"/>
                <a:ext cx="4552991" cy="761875"/>
              </a:xfrm>
              <a:prstGeom prst="rect">
                <a:avLst/>
              </a:prstGeom>
              <a:blipFill>
                <a:blip r:embed="rId4"/>
                <a:stretch>
                  <a:fillRect l="-2786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59971" y="121241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Poisson Probability Distribution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939584" y="1389743"/>
            <a:ext cx="1776752" cy="1132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825777" y="1159809"/>
            <a:ext cx="1397000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30 minutes (or half-hour) is what the problem is asking us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4863" y="1656475"/>
            <a:ext cx="1397000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60 minutes (or an hour) is what the problem gave us</a:t>
            </a:r>
          </a:p>
        </p:txBody>
      </p:sp>
      <p:cxnSp>
        <p:nvCxnSpPr>
          <p:cNvPr id="12" name="Straight Arrow Connector 11"/>
          <p:cNvCxnSpPr>
            <a:endCxn id="11" idx="3"/>
          </p:cNvCxnSpPr>
          <p:nvPr/>
        </p:nvCxnSpPr>
        <p:spPr>
          <a:xfrm flipH="1" flipV="1">
            <a:off x="1751863" y="1956557"/>
            <a:ext cx="2144276" cy="565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700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5"/>
          <p:cNvSpPr>
            <a:spLocks noChangeArrowheads="1"/>
          </p:cNvSpPr>
          <p:nvPr/>
        </p:nvSpPr>
        <p:spPr bwMode="auto">
          <a:xfrm>
            <a:off x="1565366" y="403049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Using Excel to Compute</a:t>
            </a:r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Poisson Probabilities</a:t>
            </a:r>
          </a:p>
        </p:txBody>
      </p:sp>
      <p:sp>
        <p:nvSpPr>
          <p:cNvPr id="3" name="Rectangle 116"/>
          <p:cNvSpPr>
            <a:spLocks noChangeArrowheads="1"/>
          </p:cNvSpPr>
          <p:nvPr/>
        </p:nvSpPr>
        <p:spPr bwMode="auto">
          <a:xfrm>
            <a:off x="1542890" y="1444535"/>
            <a:ext cx="415766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SzPct val="75000"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Excel Formula Worksheet</a:t>
            </a:r>
          </a:p>
        </p:txBody>
      </p:sp>
      <p:sp>
        <p:nvSpPr>
          <p:cNvPr id="4" name="Text Box 118"/>
          <p:cNvSpPr txBox="1">
            <a:spLocks noChangeArrowheads="1"/>
          </p:cNvSpPr>
          <p:nvPr/>
        </p:nvSpPr>
        <p:spPr bwMode="auto">
          <a:xfrm>
            <a:off x="2442804" y="6038007"/>
            <a:ext cx="35702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and so on                  … and so 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037991" y="1882637"/>
            <a:ext cx="6500813" cy="4233863"/>
            <a:chOff x="1158424" y="1543002"/>
            <a:chExt cx="6500813" cy="4233863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1158424" y="1543002"/>
              <a:ext cx="6480175" cy="421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1158424" y="1543002"/>
              <a:ext cx="6480175" cy="4213225"/>
              <a:chOff x="812" y="1048"/>
              <a:chExt cx="4082" cy="2654"/>
            </a:xfrm>
          </p:grpSpPr>
          <p:sp>
            <p:nvSpPr>
              <p:cNvPr id="97" name="Rectangle 5"/>
              <p:cNvSpPr>
                <a:spLocks noChangeArrowheads="1"/>
              </p:cNvSpPr>
              <p:nvPr/>
            </p:nvSpPr>
            <p:spPr bwMode="auto">
              <a:xfrm>
                <a:off x="812" y="1048"/>
                <a:ext cx="4082" cy="13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Rectangle 6"/>
              <p:cNvSpPr>
                <a:spLocks noChangeArrowheads="1"/>
              </p:cNvSpPr>
              <p:nvPr/>
            </p:nvSpPr>
            <p:spPr bwMode="auto">
              <a:xfrm>
                <a:off x="812" y="2375"/>
                <a:ext cx="4082" cy="13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623562" y="1543002"/>
              <a:ext cx="6015037" cy="366713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158424" y="1889077"/>
              <a:ext cx="484188" cy="406400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621974" y="1889077"/>
              <a:ext cx="1676400" cy="406400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3277737" y="1889077"/>
              <a:ext cx="4360863" cy="40640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1158424" y="2276427"/>
              <a:ext cx="484188" cy="1057275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1621974" y="2276427"/>
              <a:ext cx="6016625" cy="105727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1158424" y="3313065"/>
              <a:ext cx="484188" cy="2443163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1621974" y="3313065"/>
              <a:ext cx="1676400" cy="2443163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3277737" y="3313065"/>
              <a:ext cx="4360863" cy="2443163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2369687" y="1563640"/>
              <a:ext cx="193964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24"/>
            <p:cNvSpPr>
              <a:spLocks noChangeArrowheads="1"/>
            </p:cNvSpPr>
            <p:nvPr/>
          </p:nvSpPr>
          <p:spPr bwMode="auto">
            <a:xfrm>
              <a:off x="5377999" y="1563640"/>
              <a:ext cx="17953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>
              <a:off x="1339399" y="1949402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3096762" y="1949402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7"/>
            <p:cNvSpPr>
              <a:spLocks noChangeArrowheads="1"/>
            </p:cNvSpPr>
            <p:nvPr/>
          </p:nvSpPr>
          <p:spPr bwMode="auto">
            <a:xfrm>
              <a:off x="3338062" y="1949402"/>
              <a:ext cx="367562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Mean No. of Occurrences (</a:t>
              </a:r>
              <a:r>
                <a:rPr lang="en-US" sz="2100" b="1" i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21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30"/>
            <p:cNvSpPr>
              <a:spLocks noChangeArrowheads="1"/>
            </p:cNvSpPr>
            <p:nvPr/>
          </p:nvSpPr>
          <p:spPr bwMode="auto">
            <a:xfrm>
              <a:off x="1339399" y="2295477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31"/>
            <p:cNvSpPr>
              <a:spLocks noChangeArrowheads="1"/>
            </p:cNvSpPr>
            <p:nvPr/>
          </p:nvSpPr>
          <p:spPr bwMode="auto">
            <a:xfrm>
              <a:off x="1339399" y="2987627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32"/>
            <p:cNvSpPr>
              <a:spLocks noChangeArrowheads="1"/>
            </p:cNvSpPr>
            <p:nvPr/>
          </p:nvSpPr>
          <p:spPr bwMode="auto">
            <a:xfrm>
              <a:off x="1804537" y="2641552"/>
              <a:ext cx="1311193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 of 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33"/>
            <p:cNvSpPr>
              <a:spLocks noChangeArrowheads="1"/>
            </p:cNvSpPr>
            <p:nvPr/>
          </p:nvSpPr>
          <p:spPr bwMode="auto">
            <a:xfrm>
              <a:off x="1763262" y="2987627"/>
              <a:ext cx="1115690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Arrivals (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34"/>
            <p:cNvSpPr>
              <a:spLocks noChangeArrowheads="1"/>
            </p:cNvSpPr>
            <p:nvPr/>
          </p:nvSpPr>
          <p:spPr bwMode="auto">
            <a:xfrm>
              <a:off x="2895149" y="2987627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 i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35"/>
            <p:cNvSpPr>
              <a:spLocks noChangeArrowheads="1"/>
            </p:cNvSpPr>
            <p:nvPr/>
          </p:nvSpPr>
          <p:spPr bwMode="auto">
            <a:xfrm>
              <a:off x="3076124" y="2987627"/>
              <a:ext cx="89768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36"/>
            <p:cNvSpPr>
              <a:spLocks noChangeArrowheads="1"/>
            </p:cNvSpPr>
            <p:nvPr/>
          </p:nvSpPr>
          <p:spPr bwMode="auto">
            <a:xfrm>
              <a:off x="4488999" y="2987627"/>
              <a:ext cx="1365695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Probability 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37"/>
            <p:cNvSpPr>
              <a:spLocks noChangeArrowheads="1"/>
            </p:cNvSpPr>
            <p:nvPr/>
          </p:nvSpPr>
          <p:spPr bwMode="auto">
            <a:xfrm>
              <a:off x="5963787" y="2987627"/>
              <a:ext cx="89768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 i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8"/>
            <p:cNvSpPr>
              <a:spLocks noChangeArrowheads="1"/>
            </p:cNvSpPr>
            <p:nvPr/>
          </p:nvSpPr>
          <p:spPr bwMode="auto">
            <a:xfrm>
              <a:off x="6084437" y="2987627"/>
              <a:ext cx="89768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9"/>
            <p:cNvSpPr>
              <a:spLocks noChangeArrowheads="1"/>
            </p:cNvSpPr>
            <p:nvPr/>
          </p:nvSpPr>
          <p:spPr bwMode="auto">
            <a:xfrm>
              <a:off x="6165399" y="2987627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 i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40"/>
            <p:cNvSpPr>
              <a:spLocks noChangeArrowheads="1"/>
            </p:cNvSpPr>
            <p:nvPr/>
          </p:nvSpPr>
          <p:spPr bwMode="auto">
            <a:xfrm>
              <a:off x="6346374" y="2987627"/>
              <a:ext cx="89768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41"/>
            <p:cNvSpPr>
              <a:spLocks noChangeArrowheads="1"/>
            </p:cNvSpPr>
            <p:nvPr/>
          </p:nvSpPr>
          <p:spPr bwMode="auto">
            <a:xfrm>
              <a:off x="1339399" y="3333702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42"/>
            <p:cNvSpPr>
              <a:spLocks noChangeArrowheads="1"/>
            </p:cNvSpPr>
            <p:nvPr/>
          </p:nvSpPr>
          <p:spPr bwMode="auto">
            <a:xfrm>
              <a:off x="2390324" y="3333702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43"/>
            <p:cNvSpPr>
              <a:spLocks noChangeArrowheads="1"/>
            </p:cNvSpPr>
            <p:nvPr/>
          </p:nvSpPr>
          <p:spPr bwMode="auto">
            <a:xfrm>
              <a:off x="3338062" y="3333702"/>
              <a:ext cx="3979487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=POISSON.DIST(A4,$A$1,FALSE)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44"/>
            <p:cNvSpPr>
              <a:spLocks noChangeArrowheads="1"/>
            </p:cNvSpPr>
            <p:nvPr/>
          </p:nvSpPr>
          <p:spPr bwMode="auto">
            <a:xfrm>
              <a:off x="1339399" y="3679777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45"/>
            <p:cNvSpPr>
              <a:spLocks noChangeArrowheads="1"/>
            </p:cNvSpPr>
            <p:nvPr/>
          </p:nvSpPr>
          <p:spPr bwMode="auto">
            <a:xfrm>
              <a:off x="2390324" y="3679777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46"/>
            <p:cNvSpPr>
              <a:spLocks noChangeArrowheads="1"/>
            </p:cNvSpPr>
            <p:nvPr/>
          </p:nvSpPr>
          <p:spPr bwMode="auto">
            <a:xfrm>
              <a:off x="3338062" y="3679777"/>
              <a:ext cx="3979487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=POISSON.DIST(A5,$A$1,FALSE)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47"/>
            <p:cNvSpPr>
              <a:spLocks noChangeArrowheads="1"/>
            </p:cNvSpPr>
            <p:nvPr/>
          </p:nvSpPr>
          <p:spPr bwMode="auto">
            <a:xfrm>
              <a:off x="1339399" y="4025852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8"/>
            <p:cNvSpPr>
              <a:spLocks noChangeArrowheads="1"/>
            </p:cNvSpPr>
            <p:nvPr/>
          </p:nvSpPr>
          <p:spPr bwMode="auto">
            <a:xfrm>
              <a:off x="2390324" y="4025852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49"/>
            <p:cNvSpPr>
              <a:spLocks noChangeArrowheads="1"/>
            </p:cNvSpPr>
            <p:nvPr/>
          </p:nvSpPr>
          <p:spPr bwMode="auto">
            <a:xfrm>
              <a:off x="3338062" y="4025852"/>
              <a:ext cx="3979487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=POISSON.DIST(A6,$A$1,FALSE)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Rectangle 50"/>
            <p:cNvSpPr>
              <a:spLocks noChangeArrowheads="1"/>
            </p:cNvSpPr>
            <p:nvPr/>
          </p:nvSpPr>
          <p:spPr bwMode="auto">
            <a:xfrm>
              <a:off x="1339399" y="4371927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51"/>
            <p:cNvSpPr>
              <a:spLocks noChangeArrowheads="1"/>
            </p:cNvSpPr>
            <p:nvPr/>
          </p:nvSpPr>
          <p:spPr bwMode="auto">
            <a:xfrm>
              <a:off x="2390324" y="4371927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52"/>
            <p:cNvSpPr>
              <a:spLocks noChangeArrowheads="1"/>
            </p:cNvSpPr>
            <p:nvPr/>
          </p:nvSpPr>
          <p:spPr bwMode="auto">
            <a:xfrm>
              <a:off x="3338062" y="4371927"/>
              <a:ext cx="3979487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=POISSON.DIST(A7,$A$1,FALSE)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Rectangle 53"/>
            <p:cNvSpPr>
              <a:spLocks noChangeArrowheads="1"/>
            </p:cNvSpPr>
            <p:nvPr/>
          </p:nvSpPr>
          <p:spPr bwMode="auto">
            <a:xfrm>
              <a:off x="1339399" y="4718002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Rectangle 54"/>
            <p:cNvSpPr>
              <a:spLocks noChangeArrowheads="1"/>
            </p:cNvSpPr>
            <p:nvPr/>
          </p:nvSpPr>
          <p:spPr bwMode="auto">
            <a:xfrm>
              <a:off x="2390324" y="4718002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55"/>
            <p:cNvSpPr>
              <a:spLocks noChangeArrowheads="1"/>
            </p:cNvSpPr>
            <p:nvPr/>
          </p:nvSpPr>
          <p:spPr bwMode="auto">
            <a:xfrm>
              <a:off x="3338062" y="4718002"/>
              <a:ext cx="3979487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=POISSON.DIST(A8,$A$1,FALSE)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56"/>
            <p:cNvSpPr>
              <a:spLocks noChangeArrowheads="1"/>
            </p:cNvSpPr>
            <p:nvPr/>
          </p:nvSpPr>
          <p:spPr bwMode="auto">
            <a:xfrm>
              <a:off x="1339399" y="5064077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57"/>
            <p:cNvSpPr>
              <a:spLocks noChangeArrowheads="1"/>
            </p:cNvSpPr>
            <p:nvPr/>
          </p:nvSpPr>
          <p:spPr bwMode="auto">
            <a:xfrm>
              <a:off x="2390324" y="5064077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Rectangle 58"/>
            <p:cNvSpPr>
              <a:spLocks noChangeArrowheads="1"/>
            </p:cNvSpPr>
            <p:nvPr/>
          </p:nvSpPr>
          <p:spPr bwMode="auto">
            <a:xfrm>
              <a:off x="3338062" y="5064077"/>
              <a:ext cx="3979487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=POISSON.DIST(A9,$A$1,FALSE)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Rectangle 59"/>
            <p:cNvSpPr>
              <a:spLocks noChangeArrowheads="1"/>
            </p:cNvSpPr>
            <p:nvPr/>
          </p:nvSpPr>
          <p:spPr bwMode="auto">
            <a:xfrm>
              <a:off x="1260024" y="5410152"/>
              <a:ext cx="269304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Rectangle 60"/>
            <p:cNvSpPr>
              <a:spLocks noChangeArrowheads="1"/>
            </p:cNvSpPr>
            <p:nvPr/>
          </p:nvSpPr>
          <p:spPr bwMode="auto">
            <a:xfrm>
              <a:off x="2390324" y="5410152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61"/>
            <p:cNvSpPr>
              <a:spLocks noChangeArrowheads="1"/>
            </p:cNvSpPr>
            <p:nvPr/>
          </p:nvSpPr>
          <p:spPr bwMode="auto">
            <a:xfrm>
              <a:off x="3338062" y="5410152"/>
              <a:ext cx="4114140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=POISSON.DIST(A10,$A$1,FALSE)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64"/>
            <p:cNvSpPr>
              <a:spLocks noChangeArrowheads="1"/>
            </p:cNvSpPr>
            <p:nvPr/>
          </p:nvSpPr>
          <p:spPr bwMode="auto">
            <a:xfrm>
              <a:off x="3277737" y="1543002"/>
              <a:ext cx="20638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65"/>
            <p:cNvSpPr>
              <a:spLocks noChangeArrowheads="1"/>
            </p:cNvSpPr>
            <p:nvPr/>
          </p:nvSpPr>
          <p:spPr bwMode="auto">
            <a:xfrm>
              <a:off x="7617962" y="1543002"/>
              <a:ext cx="20638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67"/>
            <p:cNvSpPr>
              <a:spLocks noChangeArrowheads="1"/>
            </p:cNvSpPr>
            <p:nvPr/>
          </p:nvSpPr>
          <p:spPr bwMode="auto">
            <a:xfrm>
              <a:off x="7617962" y="1563640"/>
              <a:ext cx="20638" cy="3460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Line 68"/>
            <p:cNvSpPr>
              <a:spLocks noChangeShapeType="1"/>
            </p:cNvSpPr>
            <p:nvPr/>
          </p:nvSpPr>
          <p:spPr bwMode="auto">
            <a:xfrm>
              <a:off x="1158424" y="1543002"/>
              <a:ext cx="0" cy="4192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69"/>
            <p:cNvSpPr>
              <a:spLocks noChangeArrowheads="1"/>
            </p:cNvSpPr>
            <p:nvPr/>
          </p:nvSpPr>
          <p:spPr bwMode="auto">
            <a:xfrm>
              <a:off x="1158424" y="1543002"/>
              <a:ext cx="20638" cy="4192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Line 72"/>
            <p:cNvSpPr>
              <a:spLocks noChangeShapeType="1"/>
            </p:cNvSpPr>
            <p:nvPr/>
          </p:nvSpPr>
          <p:spPr bwMode="auto">
            <a:xfrm>
              <a:off x="1621974" y="1563640"/>
              <a:ext cx="0" cy="417195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73"/>
            <p:cNvSpPr>
              <a:spLocks noChangeArrowheads="1"/>
            </p:cNvSpPr>
            <p:nvPr/>
          </p:nvSpPr>
          <p:spPr bwMode="auto">
            <a:xfrm>
              <a:off x="1621974" y="1563640"/>
              <a:ext cx="20638" cy="4171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Line 76"/>
            <p:cNvSpPr>
              <a:spLocks noChangeShapeType="1"/>
            </p:cNvSpPr>
            <p:nvPr/>
          </p:nvSpPr>
          <p:spPr bwMode="auto">
            <a:xfrm>
              <a:off x="3277737" y="1563640"/>
              <a:ext cx="0" cy="417195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77"/>
            <p:cNvSpPr>
              <a:spLocks noChangeArrowheads="1"/>
            </p:cNvSpPr>
            <p:nvPr/>
          </p:nvSpPr>
          <p:spPr bwMode="auto">
            <a:xfrm>
              <a:off x="3277737" y="1563640"/>
              <a:ext cx="20638" cy="4171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Line 78"/>
            <p:cNvSpPr>
              <a:spLocks noChangeShapeType="1"/>
            </p:cNvSpPr>
            <p:nvPr/>
          </p:nvSpPr>
          <p:spPr bwMode="auto">
            <a:xfrm flipV="1">
              <a:off x="1163642" y="5756227"/>
              <a:ext cx="6489472" cy="8389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Line 80"/>
            <p:cNvSpPr>
              <a:spLocks noChangeShapeType="1"/>
            </p:cNvSpPr>
            <p:nvPr/>
          </p:nvSpPr>
          <p:spPr bwMode="auto">
            <a:xfrm>
              <a:off x="7638599" y="1543003"/>
              <a:ext cx="8391" cy="420710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Line 82"/>
            <p:cNvSpPr>
              <a:spLocks noChangeShapeType="1"/>
            </p:cNvSpPr>
            <p:nvPr/>
          </p:nvSpPr>
          <p:spPr bwMode="auto">
            <a:xfrm>
              <a:off x="1158424" y="5735590"/>
              <a:ext cx="1588" cy="20638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83"/>
            <p:cNvSpPr>
              <a:spLocks noChangeArrowheads="1"/>
            </p:cNvSpPr>
            <p:nvPr/>
          </p:nvSpPr>
          <p:spPr bwMode="auto">
            <a:xfrm>
              <a:off x="1158424" y="5735590"/>
              <a:ext cx="20638" cy="412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Line 84"/>
            <p:cNvSpPr>
              <a:spLocks noChangeShapeType="1"/>
            </p:cNvSpPr>
            <p:nvPr/>
          </p:nvSpPr>
          <p:spPr bwMode="auto">
            <a:xfrm>
              <a:off x="1621974" y="5735590"/>
              <a:ext cx="1588" cy="20638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85"/>
            <p:cNvSpPr>
              <a:spLocks noChangeArrowheads="1"/>
            </p:cNvSpPr>
            <p:nvPr/>
          </p:nvSpPr>
          <p:spPr bwMode="auto">
            <a:xfrm>
              <a:off x="1621974" y="5735590"/>
              <a:ext cx="20638" cy="412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Line 86"/>
            <p:cNvSpPr>
              <a:spLocks noChangeShapeType="1"/>
            </p:cNvSpPr>
            <p:nvPr/>
          </p:nvSpPr>
          <p:spPr bwMode="auto">
            <a:xfrm>
              <a:off x="3277737" y="5735590"/>
              <a:ext cx="1588" cy="20638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Rectangle 87"/>
            <p:cNvSpPr>
              <a:spLocks noChangeArrowheads="1"/>
            </p:cNvSpPr>
            <p:nvPr/>
          </p:nvSpPr>
          <p:spPr bwMode="auto">
            <a:xfrm>
              <a:off x="3277737" y="5735590"/>
              <a:ext cx="20638" cy="412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Line 90"/>
            <p:cNvSpPr>
              <a:spLocks noChangeShapeType="1"/>
            </p:cNvSpPr>
            <p:nvPr/>
          </p:nvSpPr>
          <p:spPr bwMode="auto">
            <a:xfrm>
              <a:off x="1179062" y="1543002"/>
              <a:ext cx="6459538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Rectangle 91"/>
            <p:cNvSpPr>
              <a:spLocks noChangeArrowheads="1"/>
            </p:cNvSpPr>
            <p:nvPr/>
          </p:nvSpPr>
          <p:spPr bwMode="auto">
            <a:xfrm>
              <a:off x="1179062" y="1543002"/>
              <a:ext cx="6480175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Line 92"/>
            <p:cNvSpPr>
              <a:spLocks noChangeShapeType="1"/>
            </p:cNvSpPr>
            <p:nvPr/>
          </p:nvSpPr>
          <p:spPr bwMode="auto">
            <a:xfrm>
              <a:off x="1179062" y="1889077"/>
              <a:ext cx="6459538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Rectangle 93"/>
            <p:cNvSpPr>
              <a:spLocks noChangeArrowheads="1"/>
            </p:cNvSpPr>
            <p:nvPr/>
          </p:nvSpPr>
          <p:spPr bwMode="auto">
            <a:xfrm>
              <a:off x="1179062" y="1889077"/>
              <a:ext cx="6480175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Line 94"/>
            <p:cNvSpPr>
              <a:spLocks noChangeShapeType="1"/>
            </p:cNvSpPr>
            <p:nvPr/>
          </p:nvSpPr>
          <p:spPr bwMode="auto">
            <a:xfrm>
              <a:off x="1179062" y="2276427"/>
              <a:ext cx="6459538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Rectangle 95"/>
            <p:cNvSpPr>
              <a:spLocks noChangeArrowheads="1"/>
            </p:cNvSpPr>
            <p:nvPr/>
          </p:nvSpPr>
          <p:spPr bwMode="auto">
            <a:xfrm>
              <a:off x="1179062" y="2276427"/>
              <a:ext cx="6480175" cy="19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Line 96"/>
            <p:cNvSpPr>
              <a:spLocks noChangeShapeType="1"/>
            </p:cNvSpPr>
            <p:nvPr/>
          </p:nvSpPr>
          <p:spPr bwMode="auto">
            <a:xfrm>
              <a:off x="1179062" y="2622502"/>
              <a:ext cx="6459538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Rectangle 97"/>
            <p:cNvSpPr>
              <a:spLocks noChangeArrowheads="1"/>
            </p:cNvSpPr>
            <p:nvPr/>
          </p:nvSpPr>
          <p:spPr bwMode="auto">
            <a:xfrm>
              <a:off x="1179062" y="2622502"/>
              <a:ext cx="6480175" cy="19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Line 98"/>
            <p:cNvSpPr>
              <a:spLocks noChangeShapeType="1"/>
            </p:cNvSpPr>
            <p:nvPr/>
          </p:nvSpPr>
          <p:spPr bwMode="auto">
            <a:xfrm>
              <a:off x="1179062" y="3313065"/>
              <a:ext cx="6459538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Rectangle 99"/>
            <p:cNvSpPr>
              <a:spLocks noChangeArrowheads="1"/>
            </p:cNvSpPr>
            <p:nvPr/>
          </p:nvSpPr>
          <p:spPr bwMode="auto">
            <a:xfrm>
              <a:off x="1179062" y="3313065"/>
              <a:ext cx="6480175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Line 100"/>
            <p:cNvSpPr>
              <a:spLocks noChangeShapeType="1"/>
            </p:cNvSpPr>
            <p:nvPr/>
          </p:nvSpPr>
          <p:spPr bwMode="auto">
            <a:xfrm>
              <a:off x="1179062" y="3659140"/>
              <a:ext cx="6459538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Rectangle 101"/>
            <p:cNvSpPr>
              <a:spLocks noChangeArrowheads="1"/>
            </p:cNvSpPr>
            <p:nvPr/>
          </p:nvSpPr>
          <p:spPr bwMode="auto">
            <a:xfrm>
              <a:off x="1179062" y="3659140"/>
              <a:ext cx="6480175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Line 102"/>
            <p:cNvSpPr>
              <a:spLocks noChangeShapeType="1"/>
            </p:cNvSpPr>
            <p:nvPr/>
          </p:nvSpPr>
          <p:spPr bwMode="auto">
            <a:xfrm>
              <a:off x="1179062" y="4005215"/>
              <a:ext cx="6459538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Rectangle 103"/>
            <p:cNvSpPr>
              <a:spLocks noChangeArrowheads="1"/>
            </p:cNvSpPr>
            <p:nvPr/>
          </p:nvSpPr>
          <p:spPr bwMode="auto">
            <a:xfrm>
              <a:off x="1179062" y="4005215"/>
              <a:ext cx="6480175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Line 104"/>
            <p:cNvSpPr>
              <a:spLocks noChangeShapeType="1"/>
            </p:cNvSpPr>
            <p:nvPr/>
          </p:nvSpPr>
          <p:spPr bwMode="auto">
            <a:xfrm>
              <a:off x="1179062" y="4351290"/>
              <a:ext cx="6459538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Rectangle 105"/>
            <p:cNvSpPr>
              <a:spLocks noChangeArrowheads="1"/>
            </p:cNvSpPr>
            <p:nvPr/>
          </p:nvSpPr>
          <p:spPr bwMode="auto">
            <a:xfrm>
              <a:off x="1179062" y="4351290"/>
              <a:ext cx="6480175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Line 106"/>
            <p:cNvSpPr>
              <a:spLocks noChangeShapeType="1"/>
            </p:cNvSpPr>
            <p:nvPr/>
          </p:nvSpPr>
          <p:spPr bwMode="auto">
            <a:xfrm>
              <a:off x="1179062" y="4697365"/>
              <a:ext cx="6459538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 107"/>
            <p:cNvSpPr>
              <a:spLocks noChangeArrowheads="1"/>
            </p:cNvSpPr>
            <p:nvPr/>
          </p:nvSpPr>
          <p:spPr bwMode="auto">
            <a:xfrm>
              <a:off x="1179062" y="4697365"/>
              <a:ext cx="6480175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Line 108"/>
            <p:cNvSpPr>
              <a:spLocks noChangeShapeType="1"/>
            </p:cNvSpPr>
            <p:nvPr/>
          </p:nvSpPr>
          <p:spPr bwMode="auto">
            <a:xfrm>
              <a:off x="1179062" y="5043440"/>
              <a:ext cx="6459538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109"/>
            <p:cNvSpPr>
              <a:spLocks noChangeArrowheads="1"/>
            </p:cNvSpPr>
            <p:nvPr/>
          </p:nvSpPr>
          <p:spPr bwMode="auto">
            <a:xfrm>
              <a:off x="1179062" y="5043440"/>
              <a:ext cx="6480175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Line 110"/>
            <p:cNvSpPr>
              <a:spLocks noChangeShapeType="1"/>
            </p:cNvSpPr>
            <p:nvPr/>
          </p:nvSpPr>
          <p:spPr bwMode="auto">
            <a:xfrm>
              <a:off x="1179062" y="5389515"/>
              <a:ext cx="6459538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111"/>
            <p:cNvSpPr>
              <a:spLocks noChangeArrowheads="1"/>
            </p:cNvSpPr>
            <p:nvPr/>
          </p:nvSpPr>
          <p:spPr bwMode="auto">
            <a:xfrm>
              <a:off x="1179062" y="5389515"/>
              <a:ext cx="6480175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1184278" y="1564826"/>
              <a:ext cx="439739" cy="323850"/>
            </a:xfrm>
            <a:prstGeom prst="rect">
              <a:avLst/>
            </a:prstGeom>
            <a:solidFill>
              <a:srgbClr val="660033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indent="-457200"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1508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116"/>
          <p:cNvSpPr>
            <a:spLocks noChangeArrowheads="1"/>
          </p:cNvSpPr>
          <p:nvPr/>
        </p:nvSpPr>
        <p:spPr bwMode="auto">
          <a:xfrm>
            <a:off x="2187324" y="1104901"/>
            <a:ext cx="415766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SzPct val="75000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Excel Value Worksheet</a:t>
            </a:r>
          </a:p>
        </p:txBody>
      </p:sp>
      <p:sp>
        <p:nvSpPr>
          <p:cNvPr id="101" name="Text Box 118"/>
          <p:cNvSpPr txBox="1">
            <a:spLocks noChangeArrowheads="1"/>
          </p:cNvSpPr>
          <p:nvPr/>
        </p:nvSpPr>
        <p:spPr bwMode="auto">
          <a:xfrm>
            <a:off x="3087238" y="5698373"/>
            <a:ext cx="35702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and so on                  … and so on</a:t>
            </a:r>
          </a:p>
        </p:txBody>
      </p:sp>
      <p:sp>
        <p:nvSpPr>
          <p:cNvPr id="102" name="Rectangle 115"/>
          <p:cNvSpPr>
            <a:spLocks noChangeArrowheads="1"/>
          </p:cNvSpPr>
          <p:nvPr/>
        </p:nvSpPr>
        <p:spPr bwMode="auto">
          <a:xfrm>
            <a:off x="1415242" y="123076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Excel to Compute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Poisson Probabilities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82425" y="1543003"/>
            <a:ext cx="6500813" cy="4233863"/>
            <a:chOff x="1158424" y="1543002"/>
            <a:chExt cx="6500813" cy="4233863"/>
          </a:xfrm>
        </p:grpSpPr>
        <p:sp>
          <p:nvSpPr>
            <p:cNvPr id="104" name="AutoShape 3"/>
            <p:cNvSpPr>
              <a:spLocks noChangeAspect="1" noChangeArrowheads="1" noTextEdit="1"/>
            </p:cNvSpPr>
            <p:nvPr/>
          </p:nvSpPr>
          <p:spPr bwMode="auto">
            <a:xfrm>
              <a:off x="1158424" y="1543002"/>
              <a:ext cx="6480175" cy="421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5" name="Group 7"/>
            <p:cNvGrpSpPr>
              <a:grpSpLocks/>
            </p:cNvGrpSpPr>
            <p:nvPr/>
          </p:nvGrpSpPr>
          <p:grpSpPr bwMode="auto">
            <a:xfrm>
              <a:off x="1158424" y="1543002"/>
              <a:ext cx="6480175" cy="4213225"/>
              <a:chOff x="812" y="1048"/>
              <a:chExt cx="4082" cy="2654"/>
            </a:xfrm>
          </p:grpSpPr>
          <p:sp>
            <p:nvSpPr>
              <p:cNvPr id="194" name="Rectangle 5"/>
              <p:cNvSpPr>
                <a:spLocks noChangeArrowheads="1"/>
              </p:cNvSpPr>
              <p:nvPr/>
            </p:nvSpPr>
            <p:spPr bwMode="auto">
              <a:xfrm>
                <a:off x="812" y="1048"/>
                <a:ext cx="4082" cy="13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Rectangle 6"/>
              <p:cNvSpPr>
                <a:spLocks noChangeArrowheads="1"/>
              </p:cNvSpPr>
              <p:nvPr/>
            </p:nvSpPr>
            <p:spPr bwMode="auto">
              <a:xfrm>
                <a:off x="812" y="2375"/>
                <a:ext cx="4082" cy="13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6" name="Rectangle 8"/>
            <p:cNvSpPr>
              <a:spLocks noChangeArrowheads="1"/>
            </p:cNvSpPr>
            <p:nvPr/>
          </p:nvSpPr>
          <p:spPr bwMode="auto">
            <a:xfrm>
              <a:off x="1623562" y="1543002"/>
              <a:ext cx="6015037" cy="366713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Rectangle 106"/>
            <p:cNvSpPr>
              <a:spLocks noChangeArrowheads="1"/>
            </p:cNvSpPr>
            <p:nvPr/>
          </p:nvSpPr>
          <p:spPr bwMode="auto">
            <a:xfrm>
              <a:off x="1158424" y="1889077"/>
              <a:ext cx="484188" cy="406400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1621974" y="1889077"/>
              <a:ext cx="1676400" cy="406400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108"/>
            <p:cNvSpPr>
              <a:spLocks noChangeArrowheads="1"/>
            </p:cNvSpPr>
            <p:nvPr/>
          </p:nvSpPr>
          <p:spPr bwMode="auto">
            <a:xfrm>
              <a:off x="3277737" y="1889077"/>
              <a:ext cx="4360863" cy="40640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Rectangle 14"/>
            <p:cNvSpPr>
              <a:spLocks noChangeArrowheads="1"/>
            </p:cNvSpPr>
            <p:nvPr/>
          </p:nvSpPr>
          <p:spPr bwMode="auto">
            <a:xfrm>
              <a:off x="1158424" y="2276427"/>
              <a:ext cx="484188" cy="1057275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Rectangle 15"/>
            <p:cNvSpPr>
              <a:spLocks noChangeArrowheads="1"/>
            </p:cNvSpPr>
            <p:nvPr/>
          </p:nvSpPr>
          <p:spPr bwMode="auto">
            <a:xfrm>
              <a:off x="1621974" y="2276427"/>
              <a:ext cx="6016625" cy="105727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Rectangle 17"/>
            <p:cNvSpPr>
              <a:spLocks noChangeArrowheads="1"/>
            </p:cNvSpPr>
            <p:nvPr/>
          </p:nvSpPr>
          <p:spPr bwMode="auto">
            <a:xfrm>
              <a:off x="1158424" y="3313065"/>
              <a:ext cx="484188" cy="2443163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Rectangle 18"/>
            <p:cNvSpPr>
              <a:spLocks noChangeArrowheads="1"/>
            </p:cNvSpPr>
            <p:nvPr/>
          </p:nvSpPr>
          <p:spPr bwMode="auto">
            <a:xfrm>
              <a:off x="1621974" y="3313065"/>
              <a:ext cx="1676400" cy="2443163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Rectangle 19"/>
            <p:cNvSpPr>
              <a:spLocks noChangeArrowheads="1"/>
            </p:cNvSpPr>
            <p:nvPr/>
          </p:nvSpPr>
          <p:spPr bwMode="auto">
            <a:xfrm>
              <a:off x="3277737" y="3313065"/>
              <a:ext cx="4360863" cy="2443163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Rectangle 23"/>
            <p:cNvSpPr>
              <a:spLocks noChangeArrowheads="1"/>
            </p:cNvSpPr>
            <p:nvPr/>
          </p:nvSpPr>
          <p:spPr bwMode="auto">
            <a:xfrm>
              <a:off x="2369687" y="1563640"/>
              <a:ext cx="193964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Rectangle 24"/>
            <p:cNvSpPr>
              <a:spLocks noChangeArrowheads="1"/>
            </p:cNvSpPr>
            <p:nvPr/>
          </p:nvSpPr>
          <p:spPr bwMode="auto">
            <a:xfrm>
              <a:off x="5377999" y="1563640"/>
              <a:ext cx="17953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Rectangle 25"/>
            <p:cNvSpPr>
              <a:spLocks noChangeArrowheads="1"/>
            </p:cNvSpPr>
            <p:nvPr/>
          </p:nvSpPr>
          <p:spPr bwMode="auto">
            <a:xfrm>
              <a:off x="1339399" y="1949402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Rectangle 26"/>
            <p:cNvSpPr>
              <a:spLocks noChangeArrowheads="1"/>
            </p:cNvSpPr>
            <p:nvPr/>
          </p:nvSpPr>
          <p:spPr bwMode="auto">
            <a:xfrm>
              <a:off x="3096762" y="1949402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Rectangle 27"/>
            <p:cNvSpPr>
              <a:spLocks noChangeArrowheads="1"/>
            </p:cNvSpPr>
            <p:nvPr/>
          </p:nvSpPr>
          <p:spPr bwMode="auto">
            <a:xfrm>
              <a:off x="3338062" y="1949402"/>
              <a:ext cx="367562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Mean No. of Occurrences (</a:t>
              </a:r>
              <a:r>
                <a:rPr lang="en-US" sz="2100" b="1" i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21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Rectangle 30"/>
            <p:cNvSpPr>
              <a:spLocks noChangeArrowheads="1"/>
            </p:cNvSpPr>
            <p:nvPr/>
          </p:nvSpPr>
          <p:spPr bwMode="auto">
            <a:xfrm>
              <a:off x="1339399" y="2295477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Rectangle 31"/>
            <p:cNvSpPr>
              <a:spLocks noChangeArrowheads="1"/>
            </p:cNvSpPr>
            <p:nvPr/>
          </p:nvSpPr>
          <p:spPr bwMode="auto">
            <a:xfrm>
              <a:off x="1339399" y="2987627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Rectangle 32"/>
            <p:cNvSpPr>
              <a:spLocks noChangeArrowheads="1"/>
            </p:cNvSpPr>
            <p:nvPr/>
          </p:nvSpPr>
          <p:spPr bwMode="auto">
            <a:xfrm>
              <a:off x="1804537" y="2641552"/>
              <a:ext cx="1311193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 of 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Rectangle 33"/>
            <p:cNvSpPr>
              <a:spLocks noChangeArrowheads="1"/>
            </p:cNvSpPr>
            <p:nvPr/>
          </p:nvSpPr>
          <p:spPr bwMode="auto">
            <a:xfrm>
              <a:off x="1763262" y="2987627"/>
              <a:ext cx="1115690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Arrivals (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Rectangle 34"/>
            <p:cNvSpPr>
              <a:spLocks noChangeArrowheads="1"/>
            </p:cNvSpPr>
            <p:nvPr/>
          </p:nvSpPr>
          <p:spPr bwMode="auto">
            <a:xfrm>
              <a:off x="2895149" y="2987627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 i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Rectangle 35"/>
            <p:cNvSpPr>
              <a:spLocks noChangeArrowheads="1"/>
            </p:cNvSpPr>
            <p:nvPr/>
          </p:nvSpPr>
          <p:spPr bwMode="auto">
            <a:xfrm>
              <a:off x="3076124" y="2987627"/>
              <a:ext cx="89768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Rectangle 36"/>
            <p:cNvSpPr>
              <a:spLocks noChangeArrowheads="1"/>
            </p:cNvSpPr>
            <p:nvPr/>
          </p:nvSpPr>
          <p:spPr bwMode="auto">
            <a:xfrm>
              <a:off x="4488999" y="2987627"/>
              <a:ext cx="1365695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Probability 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Rectangle 37"/>
            <p:cNvSpPr>
              <a:spLocks noChangeArrowheads="1"/>
            </p:cNvSpPr>
            <p:nvPr/>
          </p:nvSpPr>
          <p:spPr bwMode="auto">
            <a:xfrm>
              <a:off x="5963787" y="2987627"/>
              <a:ext cx="89768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 i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6084437" y="2987627"/>
              <a:ext cx="89768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Rectangle 39"/>
            <p:cNvSpPr>
              <a:spLocks noChangeArrowheads="1"/>
            </p:cNvSpPr>
            <p:nvPr/>
          </p:nvSpPr>
          <p:spPr bwMode="auto">
            <a:xfrm>
              <a:off x="6165399" y="2987627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 i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Rectangle 40"/>
            <p:cNvSpPr>
              <a:spLocks noChangeArrowheads="1"/>
            </p:cNvSpPr>
            <p:nvPr/>
          </p:nvSpPr>
          <p:spPr bwMode="auto">
            <a:xfrm>
              <a:off x="6346374" y="2987627"/>
              <a:ext cx="89768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Rectangle 41"/>
            <p:cNvSpPr>
              <a:spLocks noChangeArrowheads="1"/>
            </p:cNvSpPr>
            <p:nvPr/>
          </p:nvSpPr>
          <p:spPr bwMode="auto">
            <a:xfrm>
              <a:off x="1339399" y="3333702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Rectangle 42"/>
            <p:cNvSpPr>
              <a:spLocks noChangeArrowheads="1"/>
            </p:cNvSpPr>
            <p:nvPr/>
          </p:nvSpPr>
          <p:spPr bwMode="auto">
            <a:xfrm>
              <a:off x="2390324" y="3333702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Rectangle 43"/>
            <p:cNvSpPr>
              <a:spLocks noChangeArrowheads="1"/>
            </p:cNvSpPr>
            <p:nvPr/>
          </p:nvSpPr>
          <p:spPr bwMode="auto">
            <a:xfrm>
              <a:off x="5065228" y="3333702"/>
              <a:ext cx="740587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0.0498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Rectangle 44"/>
            <p:cNvSpPr>
              <a:spLocks noChangeArrowheads="1"/>
            </p:cNvSpPr>
            <p:nvPr/>
          </p:nvSpPr>
          <p:spPr bwMode="auto">
            <a:xfrm>
              <a:off x="1339399" y="3679777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Rectangle 45"/>
            <p:cNvSpPr>
              <a:spLocks noChangeArrowheads="1"/>
            </p:cNvSpPr>
            <p:nvPr/>
          </p:nvSpPr>
          <p:spPr bwMode="auto">
            <a:xfrm>
              <a:off x="2390324" y="3679777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Rectangle 46"/>
            <p:cNvSpPr>
              <a:spLocks noChangeArrowheads="1"/>
            </p:cNvSpPr>
            <p:nvPr/>
          </p:nvSpPr>
          <p:spPr bwMode="auto">
            <a:xfrm>
              <a:off x="5065228" y="3679777"/>
              <a:ext cx="740587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0.1494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Rectangle 47"/>
            <p:cNvSpPr>
              <a:spLocks noChangeArrowheads="1"/>
            </p:cNvSpPr>
            <p:nvPr/>
          </p:nvSpPr>
          <p:spPr bwMode="auto">
            <a:xfrm>
              <a:off x="1339399" y="4025852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Rectangle 48"/>
            <p:cNvSpPr>
              <a:spLocks noChangeArrowheads="1"/>
            </p:cNvSpPr>
            <p:nvPr/>
          </p:nvSpPr>
          <p:spPr bwMode="auto">
            <a:xfrm>
              <a:off x="2390324" y="4025852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Rectangle 49"/>
            <p:cNvSpPr>
              <a:spLocks noChangeArrowheads="1"/>
            </p:cNvSpPr>
            <p:nvPr/>
          </p:nvSpPr>
          <p:spPr bwMode="auto">
            <a:xfrm>
              <a:off x="5065228" y="4025852"/>
              <a:ext cx="740587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0.2240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Rectangle 50"/>
            <p:cNvSpPr>
              <a:spLocks noChangeArrowheads="1"/>
            </p:cNvSpPr>
            <p:nvPr/>
          </p:nvSpPr>
          <p:spPr bwMode="auto">
            <a:xfrm>
              <a:off x="1339399" y="4371927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Rectangle 51"/>
            <p:cNvSpPr>
              <a:spLocks noChangeArrowheads="1"/>
            </p:cNvSpPr>
            <p:nvPr/>
          </p:nvSpPr>
          <p:spPr bwMode="auto">
            <a:xfrm>
              <a:off x="2390324" y="4371927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Rectangle 52"/>
            <p:cNvSpPr>
              <a:spLocks noChangeArrowheads="1"/>
            </p:cNvSpPr>
            <p:nvPr/>
          </p:nvSpPr>
          <p:spPr bwMode="auto">
            <a:xfrm>
              <a:off x="5065228" y="4371927"/>
              <a:ext cx="740587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0.2240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Rectangle 53"/>
            <p:cNvSpPr>
              <a:spLocks noChangeArrowheads="1"/>
            </p:cNvSpPr>
            <p:nvPr/>
          </p:nvSpPr>
          <p:spPr bwMode="auto">
            <a:xfrm>
              <a:off x="1339399" y="4718002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Rectangle 54"/>
            <p:cNvSpPr>
              <a:spLocks noChangeArrowheads="1"/>
            </p:cNvSpPr>
            <p:nvPr/>
          </p:nvSpPr>
          <p:spPr bwMode="auto">
            <a:xfrm>
              <a:off x="2390324" y="4718002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Rectangle 55"/>
            <p:cNvSpPr>
              <a:spLocks noChangeArrowheads="1"/>
            </p:cNvSpPr>
            <p:nvPr/>
          </p:nvSpPr>
          <p:spPr bwMode="auto">
            <a:xfrm>
              <a:off x="5065228" y="4718002"/>
              <a:ext cx="740587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0.1680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Rectangle 56"/>
            <p:cNvSpPr>
              <a:spLocks noChangeArrowheads="1"/>
            </p:cNvSpPr>
            <p:nvPr/>
          </p:nvSpPr>
          <p:spPr bwMode="auto">
            <a:xfrm>
              <a:off x="1339399" y="5064077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Rectangle 57"/>
            <p:cNvSpPr>
              <a:spLocks noChangeArrowheads="1"/>
            </p:cNvSpPr>
            <p:nvPr/>
          </p:nvSpPr>
          <p:spPr bwMode="auto">
            <a:xfrm>
              <a:off x="2390324" y="5064077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Rectangle 58"/>
            <p:cNvSpPr>
              <a:spLocks noChangeArrowheads="1"/>
            </p:cNvSpPr>
            <p:nvPr/>
          </p:nvSpPr>
          <p:spPr bwMode="auto">
            <a:xfrm>
              <a:off x="5065228" y="5064077"/>
              <a:ext cx="740587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0.1008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Rectangle 59"/>
            <p:cNvSpPr>
              <a:spLocks noChangeArrowheads="1"/>
            </p:cNvSpPr>
            <p:nvPr/>
          </p:nvSpPr>
          <p:spPr bwMode="auto">
            <a:xfrm>
              <a:off x="1260024" y="5410152"/>
              <a:ext cx="269304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Rectangle 60"/>
            <p:cNvSpPr>
              <a:spLocks noChangeArrowheads="1"/>
            </p:cNvSpPr>
            <p:nvPr/>
          </p:nvSpPr>
          <p:spPr bwMode="auto">
            <a:xfrm>
              <a:off x="2390324" y="5410152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Rectangle 61"/>
            <p:cNvSpPr>
              <a:spLocks noChangeArrowheads="1"/>
            </p:cNvSpPr>
            <p:nvPr/>
          </p:nvSpPr>
          <p:spPr bwMode="auto">
            <a:xfrm>
              <a:off x="5065228" y="5410152"/>
              <a:ext cx="740587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0.0504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Rectangle 64"/>
            <p:cNvSpPr>
              <a:spLocks noChangeArrowheads="1"/>
            </p:cNvSpPr>
            <p:nvPr/>
          </p:nvSpPr>
          <p:spPr bwMode="auto">
            <a:xfrm>
              <a:off x="3277737" y="1543002"/>
              <a:ext cx="20638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Rectangle 65"/>
            <p:cNvSpPr>
              <a:spLocks noChangeArrowheads="1"/>
            </p:cNvSpPr>
            <p:nvPr/>
          </p:nvSpPr>
          <p:spPr bwMode="auto">
            <a:xfrm>
              <a:off x="7617962" y="1543002"/>
              <a:ext cx="20638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Rectangle 67"/>
            <p:cNvSpPr>
              <a:spLocks noChangeArrowheads="1"/>
            </p:cNvSpPr>
            <p:nvPr/>
          </p:nvSpPr>
          <p:spPr bwMode="auto">
            <a:xfrm>
              <a:off x="7617962" y="1563640"/>
              <a:ext cx="20638" cy="3460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Line 68"/>
            <p:cNvSpPr>
              <a:spLocks noChangeShapeType="1"/>
            </p:cNvSpPr>
            <p:nvPr/>
          </p:nvSpPr>
          <p:spPr bwMode="auto">
            <a:xfrm>
              <a:off x="1158424" y="1543002"/>
              <a:ext cx="0" cy="4192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Rectangle 69"/>
            <p:cNvSpPr>
              <a:spLocks noChangeArrowheads="1"/>
            </p:cNvSpPr>
            <p:nvPr/>
          </p:nvSpPr>
          <p:spPr bwMode="auto">
            <a:xfrm>
              <a:off x="1158424" y="1543002"/>
              <a:ext cx="20638" cy="4192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Line 72"/>
            <p:cNvSpPr>
              <a:spLocks noChangeShapeType="1"/>
            </p:cNvSpPr>
            <p:nvPr/>
          </p:nvSpPr>
          <p:spPr bwMode="auto">
            <a:xfrm>
              <a:off x="1621974" y="1563640"/>
              <a:ext cx="0" cy="417195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Rectangle 73"/>
            <p:cNvSpPr>
              <a:spLocks noChangeArrowheads="1"/>
            </p:cNvSpPr>
            <p:nvPr/>
          </p:nvSpPr>
          <p:spPr bwMode="auto">
            <a:xfrm>
              <a:off x="1621974" y="1563640"/>
              <a:ext cx="20638" cy="4171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Line 76"/>
            <p:cNvSpPr>
              <a:spLocks noChangeShapeType="1"/>
            </p:cNvSpPr>
            <p:nvPr/>
          </p:nvSpPr>
          <p:spPr bwMode="auto">
            <a:xfrm>
              <a:off x="3277737" y="1563640"/>
              <a:ext cx="0" cy="417195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Rectangle 77"/>
            <p:cNvSpPr>
              <a:spLocks noChangeArrowheads="1"/>
            </p:cNvSpPr>
            <p:nvPr/>
          </p:nvSpPr>
          <p:spPr bwMode="auto">
            <a:xfrm>
              <a:off x="3277737" y="1563640"/>
              <a:ext cx="20638" cy="4171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Line 78"/>
            <p:cNvSpPr>
              <a:spLocks noChangeShapeType="1"/>
            </p:cNvSpPr>
            <p:nvPr/>
          </p:nvSpPr>
          <p:spPr bwMode="auto">
            <a:xfrm flipV="1">
              <a:off x="1163642" y="5756227"/>
              <a:ext cx="6489472" cy="8389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Line 80"/>
            <p:cNvSpPr>
              <a:spLocks noChangeShapeType="1"/>
            </p:cNvSpPr>
            <p:nvPr/>
          </p:nvSpPr>
          <p:spPr bwMode="auto">
            <a:xfrm>
              <a:off x="7638599" y="1543003"/>
              <a:ext cx="8391" cy="420710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Line 82"/>
            <p:cNvSpPr>
              <a:spLocks noChangeShapeType="1"/>
            </p:cNvSpPr>
            <p:nvPr/>
          </p:nvSpPr>
          <p:spPr bwMode="auto">
            <a:xfrm>
              <a:off x="1158424" y="5735590"/>
              <a:ext cx="1588" cy="20638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Rectangle 83"/>
            <p:cNvSpPr>
              <a:spLocks noChangeArrowheads="1"/>
            </p:cNvSpPr>
            <p:nvPr/>
          </p:nvSpPr>
          <p:spPr bwMode="auto">
            <a:xfrm>
              <a:off x="1158424" y="5735590"/>
              <a:ext cx="20638" cy="412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Line 84"/>
            <p:cNvSpPr>
              <a:spLocks noChangeShapeType="1"/>
            </p:cNvSpPr>
            <p:nvPr/>
          </p:nvSpPr>
          <p:spPr bwMode="auto">
            <a:xfrm>
              <a:off x="1621974" y="5735590"/>
              <a:ext cx="1588" cy="20638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Rectangle 85"/>
            <p:cNvSpPr>
              <a:spLocks noChangeArrowheads="1"/>
            </p:cNvSpPr>
            <p:nvPr/>
          </p:nvSpPr>
          <p:spPr bwMode="auto">
            <a:xfrm>
              <a:off x="1621974" y="5735590"/>
              <a:ext cx="20638" cy="412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Line 86"/>
            <p:cNvSpPr>
              <a:spLocks noChangeShapeType="1"/>
            </p:cNvSpPr>
            <p:nvPr/>
          </p:nvSpPr>
          <p:spPr bwMode="auto">
            <a:xfrm>
              <a:off x="5004903" y="5735590"/>
              <a:ext cx="1588" cy="20638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Rectangle 87"/>
            <p:cNvSpPr>
              <a:spLocks noChangeArrowheads="1"/>
            </p:cNvSpPr>
            <p:nvPr/>
          </p:nvSpPr>
          <p:spPr bwMode="auto">
            <a:xfrm>
              <a:off x="5004903" y="5735590"/>
              <a:ext cx="20638" cy="412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Line 90"/>
            <p:cNvSpPr>
              <a:spLocks noChangeShapeType="1"/>
            </p:cNvSpPr>
            <p:nvPr/>
          </p:nvSpPr>
          <p:spPr bwMode="auto">
            <a:xfrm>
              <a:off x="1179062" y="1543002"/>
              <a:ext cx="6459538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Rectangle 91"/>
            <p:cNvSpPr>
              <a:spLocks noChangeArrowheads="1"/>
            </p:cNvSpPr>
            <p:nvPr/>
          </p:nvSpPr>
          <p:spPr bwMode="auto">
            <a:xfrm>
              <a:off x="1179062" y="1543002"/>
              <a:ext cx="6480175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3" name="Line 92"/>
            <p:cNvSpPr>
              <a:spLocks noChangeShapeType="1"/>
            </p:cNvSpPr>
            <p:nvPr/>
          </p:nvSpPr>
          <p:spPr bwMode="auto">
            <a:xfrm>
              <a:off x="1179062" y="1889077"/>
              <a:ext cx="6459538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Rectangle 93"/>
            <p:cNvSpPr>
              <a:spLocks noChangeArrowheads="1"/>
            </p:cNvSpPr>
            <p:nvPr/>
          </p:nvSpPr>
          <p:spPr bwMode="auto">
            <a:xfrm>
              <a:off x="1179062" y="1889077"/>
              <a:ext cx="6480175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Line 94"/>
            <p:cNvSpPr>
              <a:spLocks noChangeShapeType="1"/>
            </p:cNvSpPr>
            <p:nvPr/>
          </p:nvSpPr>
          <p:spPr bwMode="auto">
            <a:xfrm>
              <a:off x="1179062" y="2276427"/>
              <a:ext cx="6459538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Rectangle 95"/>
            <p:cNvSpPr>
              <a:spLocks noChangeArrowheads="1"/>
            </p:cNvSpPr>
            <p:nvPr/>
          </p:nvSpPr>
          <p:spPr bwMode="auto">
            <a:xfrm>
              <a:off x="1179062" y="2276427"/>
              <a:ext cx="6480175" cy="19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Line 96"/>
            <p:cNvSpPr>
              <a:spLocks noChangeShapeType="1"/>
            </p:cNvSpPr>
            <p:nvPr/>
          </p:nvSpPr>
          <p:spPr bwMode="auto">
            <a:xfrm>
              <a:off x="1179062" y="2622502"/>
              <a:ext cx="6459538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Rectangle 97"/>
            <p:cNvSpPr>
              <a:spLocks noChangeArrowheads="1"/>
            </p:cNvSpPr>
            <p:nvPr/>
          </p:nvSpPr>
          <p:spPr bwMode="auto">
            <a:xfrm>
              <a:off x="1179062" y="2622502"/>
              <a:ext cx="6480175" cy="19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Line 98"/>
            <p:cNvSpPr>
              <a:spLocks noChangeShapeType="1"/>
            </p:cNvSpPr>
            <p:nvPr/>
          </p:nvSpPr>
          <p:spPr bwMode="auto">
            <a:xfrm>
              <a:off x="1179062" y="3313065"/>
              <a:ext cx="6459538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Rectangle 99"/>
            <p:cNvSpPr>
              <a:spLocks noChangeArrowheads="1"/>
            </p:cNvSpPr>
            <p:nvPr/>
          </p:nvSpPr>
          <p:spPr bwMode="auto">
            <a:xfrm>
              <a:off x="1179062" y="3313065"/>
              <a:ext cx="6480175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Line 100"/>
            <p:cNvSpPr>
              <a:spLocks noChangeShapeType="1"/>
            </p:cNvSpPr>
            <p:nvPr/>
          </p:nvSpPr>
          <p:spPr bwMode="auto">
            <a:xfrm>
              <a:off x="1179062" y="3659140"/>
              <a:ext cx="6459538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Rectangle 101"/>
            <p:cNvSpPr>
              <a:spLocks noChangeArrowheads="1"/>
            </p:cNvSpPr>
            <p:nvPr/>
          </p:nvSpPr>
          <p:spPr bwMode="auto">
            <a:xfrm>
              <a:off x="1179062" y="3659140"/>
              <a:ext cx="6480175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Line 102"/>
            <p:cNvSpPr>
              <a:spLocks noChangeShapeType="1"/>
            </p:cNvSpPr>
            <p:nvPr/>
          </p:nvSpPr>
          <p:spPr bwMode="auto">
            <a:xfrm>
              <a:off x="1179062" y="4005215"/>
              <a:ext cx="6459538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Rectangle 103"/>
            <p:cNvSpPr>
              <a:spLocks noChangeArrowheads="1"/>
            </p:cNvSpPr>
            <p:nvPr/>
          </p:nvSpPr>
          <p:spPr bwMode="auto">
            <a:xfrm>
              <a:off x="1179062" y="4005215"/>
              <a:ext cx="6480175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Line 104"/>
            <p:cNvSpPr>
              <a:spLocks noChangeShapeType="1"/>
            </p:cNvSpPr>
            <p:nvPr/>
          </p:nvSpPr>
          <p:spPr bwMode="auto">
            <a:xfrm>
              <a:off x="1179062" y="4351290"/>
              <a:ext cx="6459538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Rectangle 105"/>
            <p:cNvSpPr>
              <a:spLocks noChangeArrowheads="1"/>
            </p:cNvSpPr>
            <p:nvPr/>
          </p:nvSpPr>
          <p:spPr bwMode="auto">
            <a:xfrm>
              <a:off x="1179062" y="4351290"/>
              <a:ext cx="6480175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Line 106"/>
            <p:cNvSpPr>
              <a:spLocks noChangeShapeType="1"/>
            </p:cNvSpPr>
            <p:nvPr/>
          </p:nvSpPr>
          <p:spPr bwMode="auto">
            <a:xfrm>
              <a:off x="1179062" y="4697365"/>
              <a:ext cx="6459538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Rectangle 107"/>
            <p:cNvSpPr>
              <a:spLocks noChangeArrowheads="1"/>
            </p:cNvSpPr>
            <p:nvPr/>
          </p:nvSpPr>
          <p:spPr bwMode="auto">
            <a:xfrm>
              <a:off x="1179062" y="4697365"/>
              <a:ext cx="6480175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Line 108"/>
            <p:cNvSpPr>
              <a:spLocks noChangeShapeType="1"/>
            </p:cNvSpPr>
            <p:nvPr/>
          </p:nvSpPr>
          <p:spPr bwMode="auto">
            <a:xfrm>
              <a:off x="1179062" y="5043440"/>
              <a:ext cx="6459538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Rectangle 109"/>
            <p:cNvSpPr>
              <a:spLocks noChangeArrowheads="1"/>
            </p:cNvSpPr>
            <p:nvPr/>
          </p:nvSpPr>
          <p:spPr bwMode="auto">
            <a:xfrm>
              <a:off x="1179062" y="5043440"/>
              <a:ext cx="6480175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Line 110"/>
            <p:cNvSpPr>
              <a:spLocks noChangeShapeType="1"/>
            </p:cNvSpPr>
            <p:nvPr/>
          </p:nvSpPr>
          <p:spPr bwMode="auto">
            <a:xfrm>
              <a:off x="1179062" y="5389515"/>
              <a:ext cx="6459538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Rectangle 111"/>
            <p:cNvSpPr>
              <a:spLocks noChangeArrowheads="1"/>
            </p:cNvSpPr>
            <p:nvPr/>
          </p:nvSpPr>
          <p:spPr bwMode="auto">
            <a:xfrm>
              <a:off x="1179062" y="5389515"/>
              <a:ext cx="6480175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" name="Rectangle 119"/>
            <p:cNvSpPr>
              <a:spLocks noChangeArrowheads="1"/>
            </p:cNvSpPr>
            <p:nvPr/>
          </p:nvSpPr>
          <p:spPr bwMode="auto">
            <a:xfrm>
              <a:off x="4997226" y="4692602"/>
              <a:ext cx="981075" cy="368300"/>
            </a:xfrm>
            <a:prstGeom prst="rect">
              <a:avLst/>
            </a:prstGeom>
            <a:noFill/>
            <a:ln w="571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Rectangle 120"/>
            <p:cNvSpPr>
              <a:spLocks noChangeArrowheads="1"/>
            </p:cNvSpPr>
            <p:nvPr/>
          </p:nvSpPr>
          <p:spPr bwMode="auto">
            <a:xfrm>
              <a:off x="2239738" y="4692602"/>
              <a:ext cx="482600" cy="368300"/>
            </a:xfrm>
            <a:prstGeom prst="rect">
              <a:avLst/>
            </a:prstGeom>
            <a:noFill/>
            <a:ln w="571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1184278" y="1564826"/>
              <a:ext cx="439739" cy="323850"/>
            </a:xfrm>
            <a:prstGeom prst="rect">
              <a:avLst/>
            </a:prstGeom>
            <a:solidFill>
              <a:srgbClr val="660033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indent="-457200"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53040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590" name="Group 590"/>
          <p:cNvGrpSpPr>
            <a:grpSpLocks/>
          </p:cNvGrpSpPr>
          <p:nvPr/>
        </p:nvGrpSpPr>
        <p:grpSpPr bwMode="auto">
          <a:xfrm>
            <a:off x="2029392" y="1870149"/>
            <a:ext cx="6296025" cy="4559300"/>
            <a:chOff x="800" y="1058"/>
            <a:chExt cx="4068" cy="2888"/>
          </a:xfrm>
        </p:grpSpPr>
        <p:sp>
          <p:nvSpPr>
            <p:cNvPr id="128424" name="Rectangle 424"/>
            <p:cNvSpPr>
              <a:spLocks noChangeArrowheads="1"/>
            </p:cNvSpPr>
            <p:nvPr/>
          </p:nvSpPr>
          <p:spPr bwMode="auto">
            <a:xfrm>
              <a:off x="800" y="1058"/>
              <a:ext cx="4068" cy="2888"/>
            </a:xfrm>
            <a:prstGeom prst="rect">
              <a:avLst/>
            </a:prstGeom>
            <a:gradFill rotWithShape="0">
              <a:gsLst>
                <a:gs pos="0">
                  <a:schemeClr val="tx1">
                    <a:gamma/>
                    <a:tint val="0"/>
                    <a:invGamma/>
                  </a:schemeClr>
                </a:gs>
                <a:gs pos="50000">
                  <a:schemeClr val="tx1"/>
                </a:gs>
                <a:gs pos="100000">
                  <a:schemeClr val="tx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25" name="Rectangle 425"/>
            <p:cNvSpPr>
              <a:spLocks noChangeArrowheads="1"/>
            </p:cNvSpPr>
            <p:nvPr/>
          </p:nvSpPr>
          <p:spPr bwMode="auto">
            <a:xfrm>
              <a:off x="853" y="1107"/>
              <a:ext cx="3974" cy="2790"/>
            </a:xfrm>
            <a:prstGeom prst="rect">
              <a:avLst/>
            </a:prstGeom>
            <a:gradFill rotWithShape="0">
              <a:gsLst>
                <a:gs pos="0">
                  <a:srgbClr val="66FFFF">
                    <a:gamma/>
                    <a:shade val="46275"/>
                    <a:invGamma/>
                  </a:srgbClr>
                </a:gs>
                <a:gs pos="50000">
                  <a:srgbClr val="66FFFF"/>
                </a:gs>
                <a:gs pos="100000">
                  <a:srgbClr val="66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26" name="Rectangle 426"/>
            <p:cNvSpPr>
              <a:spLocks noChangeArrowheads="1"/>
            </p:cNvSpPr>
            <p:nvPr/>
          </p:nvSpPr>
          <p:spPr bwMode="auto">
            <a:xfrm>
              <a:off x="1431" y="1556"/>
              <a:ext cx="3221" cy="179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27" name="Line 427"/>
            <p:cNvSpPr>
              <a:spLocks noChangeShapeType="1"/>
            </p:cNvSpPr>
            <p:nvPr/>
          </p:nvSpPr>
          <p:spPr bwMode="auto">
            <a:xfrm>
              <a:off x="1431" y="2990"/>
              <a:ext cx="32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28" name="Line 428"/>
            <p:cNvSpPr>
              <a:spLocks noChangeShapeType="1"/>
            </p:cNvSpPr>
            <p:nvPr/>
          </p:nvSpPr>
          <p:spPr bwMode="auto">
            <a:xfrm>
              <a:off x="1431" y="2629"/>
              <a:ext cx="32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29" name="Line 429"/>
            <p:cNvSpPr>
              <a:spLocks noChangeShapeType="1"/>
            </p:cNvSpPr>
            <p:nvPr/>
          </p:nvSpPr>
          <p:spPr bwMode="auto">
            <a:xfrm>
              <a:off x="1431" y="2278"/>
              <a:ext cx="32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30" name="Line 430"/>
            <p:cNvSpPr>
              <a:spLocks noChangeShapeType="1"/>
            </p:cNvSpPr>
            <p:nvPr/>
          </p:nvSpPr>
          <p:spPr bwMode="auto">
            <a:xfrm flipV="1">
              <a:off x="1431" y="1917"/>
              <a:ext cx="322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31" name="Line 431"/>
            <p:cNvSpPr>
              <a:spLocks noChangeShapeType="1"/>
            </p:cNvSpPr>
            <p:nvPr/>
          </p:nvSpPr>
          <p:spPr bwMode="auto">
            <a:xfrm>
              <a:off x="1431" y="1556"/>
              <a:ext cx="32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32" name="Rectangle 432"/>
            <p:cNvSpPr>
              <a:spLocks noChangeArrowheads="1"/>
            </p:cNvSpPr>
            <p:nvPr/>
          </p:nvSpPr>
          <p:spPr bwMode="auto">
            <a:xfrm>
              <a:off x="1431" y="1556"/>
              <a:ext cx="3221" cy="1795"/>
            </a:xfrm>
            <a:prstGeom prst="rect">
              <a:avLst/>
            </a:prstGeom>
            <a:noFill/>
            <a:ln w="14288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33" name="Rectangle 433"/>
            <p:cNvSpPr>
              <a:spLocks noChangeArrowheads="1"/>
            </p:cNvSpPr>
            <p:nvPr/>
          </p:nvSpPr>
          <p:spPr bwMode="auto">
            <a:xfrm>
              <a:off x="1515" y="2990"/>
              <a:ext cx="111" cy="361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34" name="Rectangle 434"/>
            <p:cNvSpPr>
              <a:spLocks noChangeArrowheads="1"/>
            </p:cNvSpPr>
            <p:nvPr/>
          </p:nvSpPr>
          <p:spPr bwMode="auto">
            <a:xfrm>
              <a:off x="1803" y="2278"/>
              <a:ext cx="121" cy="1073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35" name="Rectangle 435"/>
            <p:cNvSpPr>
              <a:spLocks noChangeArrowheads="1"/>
            </p:cNvSpPr>
            <p:nvPr/>
          </p:nvSpPr>
          <p:spPr bwMode="auto">
            <a:xfrm>
              <a:off x="2101" y="1741"/>
              <a:ext cx="112" cy="1610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36" name="Rectangle 436"/>
            <p:cNvSpPr>
              <a:spLocks noChangeArrowheads="1"/>
            </p:cNvSpPr>
            <p:nvPr/>
          </p:nvSpPr>
          <p:spPr bwMode="auto">
            <a:xfrm>
              <a:off x="2390" y="1741"/>
              <a:ext cx="121" cy="1610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37" name="Rectangle 437"/>
            <p:cNvSpPr>
              <a:spLocks noChangeArrowheads="1"/>
            </p:cNvSpPr>
            <p:nvPr/>
          </p:nvSpPr>
          <p:spPr bwMode="auto">
            <a:xfrm>
              <a:off x="2687" y="2141"/>
              <a:ext cx="112" cy="1210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38" name="Rectangle 438"/>
            <p:cNvSpPr>
              <a:spLocks noChangeArrowheads="1"/>
            </p:cNvSpPr>
            <p:nvPr/>
          </p:nvSpPr>
          <p:spPr bwMode="auto">
            <a:xfrm>
              <a:off x="2976" y="2629"/>
              <a:ext cx="121" cy="722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39" name="Rectangle 439"/>
            <p:cNvSpPr>
              <a:spLocks noChangeArrowheads="1"/>
            </p:cNvSpPr>
            <p:nvPr/>
          </p:nvSpPr>
          <p:spPr bwMode="auto">
            <a:xfrm>
              <a:off x="3274" y="2990"/>
              <a:ext cx="112" cy="361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40" name="Rectangle 440"/>
            <p:cNvSpPr>
              <a:spLocks noChangeArrowheads="1"/>
            </p:cNvSpPr>
            <p:nvPr/>
          </p:nvSpPr>
          <p:spPr bwMode="auto">
            <a:xfrm>
              <a:off x="3563" y="3195"/>
              <a:ext cx="121" cy="156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41" name="Rectangle 441"/>
            <p:cNvSpPr>
              <a:spLocks noChangeArrowheads="1"/>
            </p:cNvSpPr>
            <p:nvPr/>
          </p:nvSpPr>
          <p:spPr bwMode="auto">
            <a:xfrm>
              <a:off x="3860" y="3292"/>
              <a:ext cx="112" cy="59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42" name="Rectangle 442"/>
            <p:cNvSpPr>
              <a:spLocks noChangeArrowheads="1"/>
            </p:cNvSpPr>
            <p:nvPr/>
          </p:nvSpPr>
          <p:spPr bwMode="auto">
            <a:xfrm>
              <a:off x="4149" y="3331"/>
              <a:ext cx="121" cy="20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43" name="Rectangle 443"/>
            <p:cNvSpPr>
              <a:spLocks noChangeArrowheads="1"/>
            </p:cNvSpPr>
            <p:nvPr/>
          </p:nvSpPr>
          <p:spPr bwMode="auto">
            <a:xfrm>
              <a:off x="4447" y="3341"/>
              <a:ext cx="112" cy="10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44" name="Line 444"/>
            <p:cNvSpPr>
              <a:spLocks noChangeShapeType="1"/>
            </p:cNvSpPr>
            <p:nvPr/>
          </p:nvSpPr>
          <p:spPr bwMode="auto">
            <a:xfrm flipH="1">
              <a:off x="1432" y="1555"/>
              <a:ext cx="2" cy="179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45" name="Line 445"/>
            <p:cNvSpPr>
              <a:spLocks noChangeShapeType="1"/>
            </p:cNvSpPr>
            <p:nvPr/>
          </p:nvSpPr>
          <p:spPr bwMode="auto">
            <a:xfrm>
              <a:off x="1384" y="2629"/>
              <a:ext cx="4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46" name="Line 446"/>
            <p:cNvSpPr>
              <a:spLocks noChangeShapeType="1"/>
            </p:cNvSpPr>
            <p:nvPr/>
          </p:nvSpPr>
          <p:spPr bwMode="auto">
            <a:xfrm>
              <a:off x="1384" y="2278"/>
              <a:ext cx="4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47" name="Line 447"/>
            <p:cNvSpPr>
              <a:spLocks noChangeShapeType="1"/>
            </p:cNvSpPr>
            <p:nvPr/>
          </p:nvSpPr>
          <p:spPr bwMode="auto">
            <a:xfrm>
              <a:off x="1383" y="1915"/>
              <a:ext cx="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48" name="Line 448"/>
            <p:cNvSpPr>
              <a:spLocks noChangeShapeType="1"/>
            </p:cNvSpPr>
            <p:nvPr/>
          </p:nvSpPr>
          <p:spPr bwMode="auto">
            <a:xfrm>
              <a:off x="1385" y="1557"/>
              <a:ext cx="4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49" name="Line 449"/>
            <p:cNvSpPr>
              <a:spLocks noChangeShapeType="1"/>
            </p:cNvSpPr>
            <p:nvPr/>
          </p:nvSpPr>
          <p:spPr bwMode="auto">
            <a:xfrm>
              <a:off x="1431" y="3351"/>
              <a:ext cx="32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51" name="Line 451"/>
            <p:cNvSpPr>
              <a:spLocks noChangeShapeType="1"/>
            </p:cNvSpPr>
            <p:nvPr/>
          </p:nvSpPr>
          <p:spPr bwMode="auto">
            <a:xfrm flipV="1">
              <a:off x="1575" y="3351"/>
              <a:ext cx="1" cy="4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52" name="Line 452"/>
            <p:cNvSpPr>
              <a:spLocks noChangeShapeType="1"/>
            </p:cNvSpPr>
            <p:nvPr/>
          </p:nvSpPr>
          <p:spPr bwMode="auto">
            <a:xfrm flipV="1">
              <a:off x="1868" y="3351"/>
              <a:ext cx="2" cy="4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53" name="Line 453"/>
            <p:cNvSpPr>
              <a:spLocks noChangeShapeType="1"/>
            </p:cNvSpPr>
            <p:nvPr/>
          </p:nvSpPr>
          <p:spPr bwMode="auto">
            <a:xfrm flipV="1">
              <a:off x="3042" y="3351"/>
              <a:ext cx="1" cy="4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54" name="Line 454"/>
            <p:cNvSpPr>
              <a:spLocks noChangeShapeType="1"/>
            </p:cNvSpPr>
            <p:nvPr/>
          </p:nvSpPr>
          <p:spPr bwMode="auto">
            <a:xfrm flipV="1">
              <a:off x="3629" y="3351"/>
              <a:ext cx="1" cy="4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55" name="Line 455"/>
            <p:cNvSpPr>
              <a:spLocks noChangeShapeType="1"/>
            </p:cNvSpPr>
            <p:nvPr/>
          </p:nvSpPr>
          <p:spPr bwMode="auto">
            <a:xfrm flipH="1" flipV="1">
              <a:off x="3919" y="3351"/>
              <a:ext cx="0" cy="4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56" name="Line 456"/>
            <p:cNvSpPr>
              <a:spLocks noChangeShapeType="1"/>
            </p:cNvSpPr>
            <p:nvPr/>
          </p:nvSpPr>
          <p:spPr bwMode="auto">
            <a:xfrm flipH="1" flipV="1">
              <a:off x="4216" y="3351"/>
              <a:ext cx="2" cy="4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57" name="Line 457"/>
            <p:cNvSpPr>
              <a:spLocks noChangeShapeType="1"/>
            </p:cNvSpPr>
            <p:nvPr/>
          </p:nvSpPr>
          <p:spPr bwMode="auto">
            <a:xfrm flipV="1">
              <a:off x="4504" y="3351"/>
              <a:ext cx="1" cy="4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58" name="Rectangle 458"/>
            <p:cNvSpPr>
              <a:spLocks noChangeArrowheads="1"/>
            </p:cNvSpPr>
            <p:nvPr/>
          </p:nvSpPr>
          <p:spPr bwMode="auto">
            <a:xfrm>
              <a:off x="1974" y="1224"/>
              <a:ext cx="1743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Poisson Probabilities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59" name="Rectangle 459"/>
            <p:cNvSpPr>
              <a:spLocks noChangeArrowheads="1"/>
            </p:cNvSpPr>
            <p:nvPr/>
          </p:nvSpPr>
          <p:spPr bwMode="auto">
            <a:xfrm>
              <a:off x="1089" y="3273"/>
              <a:ext cx="261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0.00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60" name="Rectangle 460"/>
            <p:cNvSpPr>
              <a:spLocks noChangeArrowheads="1"/>
            </p:cNvSpPr>
            <p:nvPr/>
          </p:nvSpPr>
          <p:spPr bwMode="auto">
            <a:xfrm>
              <a:off x="1089" y="2912"/>
              <a:ext cx="261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0.05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61" name="Rectangle 461"/>
            <p:cNvSpPr>
              <a:spLocks noChangeArrowheads="1"/>
            </p:cNvSpPr>
            <p:nvPr/>
          </p:nvSpPr>
          <p:spPr bwMode="auto">
            <a:xfrm>
              <a:off x="1089" y="2551"/>
              <a:ext cx="261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0.10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62" name="Rectangle 462"/>
            <p:cNvSpPr>
              <a:spLocks noChangeArrowheads="1"/>
            </p:cNvSpPr>
            <p:nvPr/>
          </p:nvSpPr>
          <p:spPr bwMode="auto">
            <a:xfrm>
              <a:off x="1089" y="2200"/>
              <a:ext cx="261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0.15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63" name="Rectangle 463"/>
            <p:cNvSpPr>
              <a:spLocks noChangeArrowheads="1"/>
            </p:cNvSpPr>
            <p:nvPr/>
          </p:nvSpPr>
          <p:spPr bwMode="auto">
            <a:xfrm>
              <a:off x="1089" y="1839"/>
              <a:ext cx="261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0.20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64" name="Rectangle 464"/>
            <p:cNvSpPr>
              <a:spLocks noChangeArrowheads="1"/>
            </p:cNvSpPr>
            <p:nvPr/>
          </p:nvSpPr>
          <p:spPr bwMode="auto">
            <a:xfrm>
              <a:off x="1089" y="1478"/>
              <a:ext cx="261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0.25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65" name="Rectangle 465"/>
            <p:cNvSpPr>
              <a:spLocks noChangeArrowheads="1"/>
            </p:cNvSpPr>
            <p:nvPr/>
          </p:nvSpPr>
          <p:spPr bwMode="auto">
            <a:xfrm>
              <a:off x="1541" y="3448"/>
              <a:ext cx="75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66" name="Rectangle 466"/>
            <p:cNvSpPr>
              <a:spLocks noChangeArrowheads="1"/>
            </p:cNvSpPr>
            <p:nvPr/>
          </p:nvSpPr>
          <p:spPr bwMode="auto">
            <a:xfrm>
              <a:off x="1830" y="3428"/>
              <a:ext cx="75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67" name="Rectangle 467"/>
            <p:cNvSpPr>
              <a:spLocks noChangeArrowheads="1"/>
            </p:cNvSpPr>
            <p:nvPr/>
          </p:nvSpPr>
          <p:spPr bwMode="auto">
            <a:xfrm>
              <a:off x="2120" y="3428"/>
              <a:ext cx="75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68" name="Rectangle 468"/>
            <p:cNvSpPr>
              <a:spLocks noChangeArrowheads="1"/>
            </p:cNvSpPr>
            <p:nvPr/>
          </p:nvSpPr>
          <p:spPr bwMode="auto">
            <a:xfrm>
              <a:off x="2417" y="3428"/>
              <a:ext cx="75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69" name="Rectangle 469"/>
            <p:cNvSpPr>
              <a:spLocks noChangeArrowheads="1"/>
            </p:cNvSpPr>
            <p:nvPr/>
          </p:nvSpPr>
          <p:spPr bwMode="auto">
            <a:xfrm>
              <a:off x="2714" y="3428"/>
              <a:ext cx="75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70" name="Rectangle 470"/>
            <p:cNvSpPr>
              <a:spLocks noChangeArrowheads="1"/>
            </p:cNvSpPr>
            <p:nvPr/>
          </p:nvSpPr>
          <p:spPr bwMode="auto">
            <a:xfrm>
              <a:off x="3003" y="3428"/>
              <a:ext cx="75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71" name="Rectangle 471"/>
            <p:cNvSpPr>
              <a:spLocks noChangeArrowheads="1"/>
            </p:cNvSpPr>
            <p:nvPr/>
          </p:nvSpPr>
          <p:spPr bwMode="auto">
            <a:xfrm>
              <a:off x="3292" y="3428"/>
              <a:ext cx="75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72" name="Rectangle 472"/>
            <p:cNvSpPr>
              <a:spLocks noChangeArrowheads="1"/>
            </p:cNvSpPr>
            <p:nvPr/>
          </p:nvSpPr>
          <p:spPr bwMode="auto">
            <a:xfrm>
              <a:off x="3589" y="3428"/>
              <a:ext cx="75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73" name="Rectangle 473"/>
            <p:cNvSpPr>
              <a:spLocks noChangeArrowheads="1"/>
            </p:cNvSpPr>
            <p:nvPr/>
          </p:nvSpPr>
          <p:spPr bwMode="auto">
            <a:xfrm>
              <a:off x="3878" y="3428"/>
              <a:ext cx="75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74" name="Rectangle 474"/>
            <p:cNvSpPr>
              <a:spLocks noChangeArrowheads="1"/>
            </p:cNvSpPr>
            <p:nvPr/>
          </p:nvSpPr>
          <p:spPr bwMode="auto">
            <a:xfrm>
              <a:off x="4176" y="3428"/>
              <a:ext cx="75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75" name="Rectangle 475"/>
            <p:cNvSpPr>
              <a:spLocks noChangeArrowheads="1"/>
            </p:cNvSpPr>
            <p:nvPr/>
          </p:nvSpPr>
          <p:spPr bwMode="auto">
            <a:xfrm>
              <a:off x="4433" y="3428"/>
              <a:ext cx="149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76" name="Rectangle 476"/>
            <p:cNvSpPr>
              <a:spLocks noChangeArrowheads="1"/>
            </p:cNvSpPr>
            <p:nvPr/>
          </p:nvSpPr>
          <p:spPr bwMode="auto">
            <a:xfrm>
              <a:off x="1813" y="3618"/>
              <a:ext cx="2393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 of Arrivals in 30 Minutes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77" name="Rectangle 477"/>
            <p:cNvSpPr>
              <a:spLocks noChangeArrowheads="1"/>
            </p:cNvSpPr>
            <p:nvPr/>
          </p:nvSpPr>
          <p:spPr bwMode="auto">
            <a:xfrm rot="16200000">
              <a:off x="579" y="2310"/>
              <a:ext cx="781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Probability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78" name="Line 478"/>
            <p:cNvSpPr>
              <a:spLocks noChangeShapeType="1"/>
            </p:cNvSpPr>
            <p:nvPr/>
          </p:nvSpPr>
          <p:spPr bwMode="auto">
            <a:xfrm flipV="1">
              <a:off x="2158" y="3351"/>
              <a:ext cx="0" cy="4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79" name="Line 479"/>
            <p:cNvSpPr>
              <a:spLocks noChangeShapeType="1"/>
            </p:cNvSpPr>
            <p:nvPr/>
          </p:nvSpPr>
          <p:spPr bwMode="auto">
            <a:xfrm flipV="1">
              <a:off x="2450" y="3351"/>
              <a:ext cx="2" cy="4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80" name="Line 480"/>
            <p:cNvSpPr>
              <a:spLocks noChangeShapeType="1"/>
            </p:cNvSpPr>
            <p:nvPr/>
          </p:nvSpPr>
          <p:spPr bwMode="auto">
            <a:xfrm flipH="1" flipV="1">
              <a:off x="2743" y="3351"/>
              <a:ext cx="1" cy="4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81" name="Line 481"/>
            <p:cNvSpPr>
              <a:spLocks noChangeShapeType="1"/>
            </p:cNvSpPr>
            <p:nvPr/>
          </p:nvSpPr>
          <p:spPr bwMode="auto">
            <a:xfrm flipV="1">
              <a:off x="3329" y="3351"/>
              <a:ext cx="2" cy="4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82" name="Line 482"/>
            <p:cNvSpPr>
              <a:spLocks noChangeShapeType="1"/>
            </p:cNvSpPr>
            <p:nvPr/>
          </p:nvSpPr>
          <p:spPr bwMode="auto">
            <a:xfrm>
              <a:off x="1384" y="2989"/>
              <a:ext cx="4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83" name="Line 483"/>
            <p:cNvSpPr>
              <a:spLocks noChangeShapeType="1"/>
            </p:cNvSpPr>
            <p:nvPr/>
          </p:nvSpPr>
          <p:spPr bwMode="auto">
            <a:xfrm>
              <a:off x="1384" y="3349"/>
              <a:ext cx="4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8485" name="AutoShape 485"/>
          <p:cNvSpPr>
            <a:spLocks noChangeArrowheads="1"/>
          </p:cNvSpPr>
          <p:nvPr/>
        </p:nvSpPr>
        <p:spPr bwMode="auto">
          <a:xfrm>
            <a:off x="7319415" y="3403674"/>
            <a:ext cx="2282603" cy="1543050"/>
          </a:xfrm>
          <a:prstGeom prst="wedgeRoundRectCallout">
            <a:avLst>
              <a:gd name="adj1" fmla="val -23940"/>
              <a:gd name="adj2" fmla="val 83949"/>
              <a:gd name="adj3" fmla="val 16667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Actually,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sequence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continues: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11, 12, 13  …</a:t>
            </a:r>
          </a:p>
        </p:txBody>
      </p:sp>
      <p:sp>
        <p:nvSpPr>
          <p:cNvPr id="128591" name="Rectangle 591"/>
          <p:cNvSpPr>
            <a:spLocks noChangeArrowheads="1"/>
          </p:cNvSpPr>
          <p:nvPr/>
        </p:nvSpPr>
        <p:spPr bwMode="auto">
          <a:xfrm>
            <a:off x="1931414" y="1331643"/>
            <a:ext cx="62103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SzPct val="75000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Example:  Mercy Hospital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1604612" y="307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Poisson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5023847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035439" y="1247147"/>
            <a:ext cx="4027487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Formula Worksheet</a:t>
            </a:r>
          </a:p>
        </p:txBody>
      </p:sp>
      <p:sp>
        <p:nvSpPr>
          <p:cNvPr id="3" name="Text Box 109"/>
          <p:cNvSpPr txBox="1">
            <a:spLocks noChangeArrowheads="1"/>
          </p:cNvSpPr>
          <p:nvPr/>
        </p:nvSpPr>
        <p:spPr bwMode="auto">
          <a:xfrm>
            <a:off x="3789701" y="5805069"/>
            <a:ext cx="35702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and so on                  … and so 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44344" y="244642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Excel to Compute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Cumulative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Poisson Probabilities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68281" y="1685297"/>
            <a:ext cx="6550252" cy="4200752"/>
            <a:chOff x="1136650" y="1540520"/>
            <a:chExt cx="6550252" cy="4200752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1136650" y="1540520"/>
              <a:ext cx="6515100" cy="416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36650" y="1540520"/>
              <a:ext cx="6515100" cy="4165600"/>
              <a:chOff x="716" y="1048"/>
              <a:chExt cx="4104" cy="2624"/>
            </a:xfrm>
          </p:grpSpPr>
          <p:sp>
            <p:nvSpPr>
              <p:cNvPr id="113" name="Rectangle 5"/>
              <p:cNvSpPr>
                <a:spLocks noChangeArrowheads="1"/>
              </p:cNvSpPr>
              <p:nvPr/>
            </p:nvSpPr>
            <p:spPr bwMode="auto">
              <a:xfrm>
                <a:off x="716" y="1048"/>
                <a:ext cx="4104" cy="1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Rectangle 6"/>
              <p:cNvSpPr>
                <a:spLocks noChangeArrowheads="1"/>
              </p:cNvSpPr>
              <p:nvPr/>
            </p:nvSpPr>
            <p:spPr bwMode="auto">
              <a:xfrm>
                <a:off x="716" y="2360"/>
                <a:ext cx="4104" cy="1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624013" y="1540520"/>
              <a:ext cx="6027737" cy="361950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136650" y="1881833"/>
              <a:ext cx="487363" cy="403225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603375" y="1881833"/>
              <a:ext cx="1684338" cy="403225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267075" y="1881833"/>
              <a:ext cx="4384675" cy="40322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1136650" y="2264420"/>
              <a:ext cx="487363" cy="1047750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1603375" y="2264420"/>
              <a:ext cx="6048375" cy="104775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1136650" y="3291533"/>
              <a:ext cx="487363" cy="2414588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1603375" y="3291533"/>
              <a:ext cx="1684338" cy="2414588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267075" y="3291533"/>
              <a:ext cx="4384675" cy="2414588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2354263" y="1561158"/>
              <a:ext cx="193964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5378450" y="1561158"/>
              <a:ext cx="17953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1319213" y="1943745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084513" y="1943745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328988" y="1943745"/>
              <a:ext cx="3742948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Mean No. of Occurrences (</a:t>
              </a:r>
              <a:r>
                <a:rPr lang="en-US" sz="2100" b="1" i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)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30"/>
            <p:cNvSpPr>
              <a:spLocks noChangeArrowheads="1"/>
            </p:cNvSpPr>
            <p:nvPr/>
          </p:nvSpPr>
          <p:spPr bwMode="auto">
            <a:xfrm>
              <a:off x="1319213" y="2285058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31"/>
            <p:cNvSpPr>
              <a:spLocks noChangeArrowheads="1"/>
            </p:cNvSpPr>
            <p:nvPr/>
          </p:nvSpPr>
          <p:spPr bwMode="auto">
            <a:xfrm>
              <a:off x="1319213" y="2969270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32"/>
            <p:cNvSpPr>
              <a:spLocks noChangeArrowheads="1"/>
            </p:cNvSpPr>
            <p:nvPr/>
          </p:nvSpPr>
          <p:spPr bwMode="auto">
            <a:xfrm>
              <a:off x="1785938" y="2627958"/>
              <a:ext cx="1311193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 of 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33"/>
            <p:cNvSpPr>
              <a:spLocks noChangeArrowheads="1"/>
            </p:cNvSpPr>
            <p:nvPr/>
          </p:nvSpPr>
          <p:spPr bwMode="auto">
            <a:xfrm>
              <a:off x="1746250" y="2969270"/>
              <a:ext cx="1115690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Arrivals (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34"/>
            <p:cNvSpPr>
              <a:spLocks noChangeArrowheads="1"/>
            </p:cNvSpPr>
            <p:nvPr/>
          </p:nvSpPr>
          <p:spPr bwMode="auto">
            <a:xfrm>
              <a:off x="2882900" y="2969270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 i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35"/>
            <p:cNvSpPr>
              <a:spLocks noChangeArrowheads="1"/>
            </p:cNvSpPr>
            <p:nvPr/>
          </p:nvSpPr>
          <p:spPr bwMode="auto">
            <a:xfrm>
              <a:off x="3065463" y="2969270"/>
              <a:ext cx="89768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36"/>
            <p:cNvSpPr>
              <a:spLocks noChangeArrowheads="1"/>
            </p:cNvSpPr>
            <p:nvPr/>
          </p:nvSpPr>
          <p:spPr bwMode="auto">
            <a:xfrm>
              <a:off x="3998913" y="2969270"/>
              <a:ext cx="2712217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Cumulative Probability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auto">
            <a:xfrm>
              <a:off x="1319213" y="3312170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8"/>
            <p:cNvSpPr>
              <a:spLocks noChangeArrowheads="1"/>
            </p:cNvSpPr>
            <p:nvPr/>
          </p:nvSpPr>
          <p:spPr bwMode="auto">
            <a:xfrm>
              <a:off x="2374900" y="3312170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39"/>
            <p:cNvSpPr>
              <a:spLocks noChangeArrowheads="1"/>
            </p:cNvSpPr>
            <p:nvPr/>
          </p:nvSpPr>
          <p:spPr bwMode="auto">
            <a:xfrm>
              <a:off x="3328988" y="3312170"/>
              <a:ext cx="3087384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=POISSON.DIST(A4,$A$1,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40"/>
            <p:cNvSpPr>
              <a:spLocks noChangeArrowheads="1"/>
            </p:cNvSpPr>
            <p:nvPr/>
          </p:nvSpPr>
          <p:spPr bwMode="auto">
            <a:xfrm>
              <a:off x="6412934" y="3328464"/>
              <a:ext cx="82232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TRUE)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41"/>
            <p:cNvSpPr>
              <a:spLocks noChangeArrowheads="1"/>
            </p:cNvSpPr>
            <p:nvPr/>
          </p:nvSpPr>
          <p:spPr bwMode="auto">
            <a:xfrm>
              <a:off x="6556375" y="331217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42"/>
            <p:cNvSpPr>
              <a:spLocks noChangeArrowheads="1"/>
            </p:cNvSpPr>
            <p:nvPr/>
          </p:nvSpPr>
          <p:spPr bwMode="auto">
            <a:xfrm>
              <a:off x="1319213" y="3653483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43"/>
            <p:cNvSpPr>
              <a:spLocks noChangeArrowheads="1"/>
            </p:cNvSpPr>
            <p:nvPr/>
          </p:nvSpPr>
          <p:spPr bwMode="auto">
            <a:xfrm>
              <a:off x="2374900" y="3653483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44"/>
            <p:cNvSpPr>
              <a:spLocks noChangeArrowheads="1"/>
            </p:cNvSpPr>
            <p:nvPr/>
          </p:nvSpPr>
          <p:spPr bwMode="auto">
            <a:xfrm>
              <a:off x="3328988" y="3653483"/>
              <a:ext cx="3087384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=POISSON.DIST(A5,$A$1,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45"/>
            <p:cNvSpPr>
              <a:spLocks noChangeArrowheads="1"/>
            </p:cNvSpPr>
            <p:nvPr/>
          </p:nvSpPr>
          <p:spPr bwMode="auto">
            <a:xfrm>
              <a:off x="6421024" y="3662102"/>
              <a:ext cx="82232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TRUE)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47"/>
            <p:cNvSpPr>
              <a:spLocks noChangeArrowheads="1"/>
            </p:cNvSpPr>
            <p:nvPr/>
          </p:nvSpPr>
          <p:spPr bwMode="auto">
            <a:xfrm>
              <a:off x="1319213" y="3996383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8"/>
            <p:cNvSpPr>
              <a:spLocks noChangeArrowheads="1"/>
            </p:cNvSpPr>
            <p:nvPr/>
          </p:nvSpPr>
          <p:spPr bwMode="auto">
            <a:xfrm>
              <a:off x="2374900" y="3996383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49"/>
            <p:cNvSpPr>
              <a:spLocks noChangeArrowheads="1"/>
            </p:cNvSpPr>
            <p:nvPr/>
          </p:nvSpPr>
          <p:spPr bwMode="auto">
            <a:xfrm>
              <a:off x="3328988" y="3996383"/>
              <a:ext cx="3087384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=POISSON.DIST(A6,$A$1,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Rectangle 50"/>
            <p:cNvSpPr>
              <a:spLocks noChangeArrowheads="1"/>
            </p:cNvSpPr>
            <p:nvPr/>
          </p:nvSpPr>
          <p:spPr bwMode="auto">
            <a:xfrm>
              <a:off x="6430812" y="4005002"/>
              <a:ext cx="82232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TRUE)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52"/>
            <p:cNvSpPr>
              <a:spLocks noChangeArrowheads="1"/>
            </p:cNvSpPr>
            <p:nvPr/>
          </p:nvSpPr>
          <p:spPr bwMode="auto">
            <a:xfrm>
              <a:off x="1319213" y="4337695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53"/>
            <p:cNvSpPr>
              <a:spLocks noChangeArrowheads="1"/>
            </p:cNvSpPr>
            <p:nvPr/>
          </p:nvSpPr>
          <p:spPr bwMode="auto">
            <a:xfrm>
              <a:off x="2374900" y="4337695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Rectangle 54"/>
            <p:cNvSpPr>
              <a:spLocks noChangeArrowheads="1"/>
            </p:cNvSpPr>
            <p:nvPr/>
          </p:nvSpPr>
          <p:spPr bwMode="auto">
            <a:xfrm>
              <a:off x="3328988" y="4337695"/>
              <a:ext cx="3087384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=POISSON.DIST(A7,$A$1,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Rectangle 55"/>
            <p:cNvSpPr>
              <a:spLocks noChangeArrowheads="1"/>
            </p:cNvSpPr>
            <p:nvPr/>
          </p:nvSpPr>
          <p:spPr bwMode="auto">
            <a:xfrm>
              <a:off x="6428581" y="4337435"/>
              <a:ext cx="82232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TRUE)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57"/>
            <p:cNvSpPr>
              <a:spLocks noChangeArrowheads="1"/>
            </p:cNvSpPr>
            <p:nvPr/>
          </p:nvSpPr>
          <p:spPr bwMode="auto">
            <a:xfrm>
              <a:off x="1319213" y="4680595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58"/>
            <p:cNvSpPr>
              <a:spLocks noChangeArrowheads="1"/>
            </p:cNvSpPr>
            <p:nvPr/>
          </p:nvSpPr>
          <p:spPr bwMode="auto">
            <a:xfrm>
              <a:off x="2374900" y="4680595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59"/>
            <p:cNvSpPr>
              <a:spLocks noChangeArrowheads="1"/>
            </p:cNvSpPr>
            <p:nvPr/>
          </p:nvSpPr>
          <p:spPr bwMode="auto">
            <a:xfrm>
              <a:off x="3328988" y="4680595"/>
              <a:ext cx="3087384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=POISSON.DIST(A8,$A$1,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Rectangle 60"/>
            <p:cNvSpPr>
              <a:spLocks noChangeArrowheads="1"/>
            </p:cNvSpPr>
            <p:nvPr/>
          </p:nvSpPr>
          <p:spPr bwMode="auto">
            <a:xfrm>
              <a:off x="6441962" y="4686953"/>
              <a:ext cx="82232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TRUE)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Rectangle 62"/>
            <p:cNvSpPr>
              <a:spLocks noChangeArrowheads="1"/>
            </p:cNvSpPr>
            <p:nvPr/>
          </p:nvSpPr>
          <p:spPr bwMode="auto">
            <a:xfrm>
              <a:off x="1319213" y="5021908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Rectangle 63"/>
            <p:cNvSpPr>
              <a:spLocks noChangeArrowheads="1"/>
            </p:cNvSpPr>
            <p:nvPr/>
          </p:nvSpPr>
          <p:spPr bwMode="auto">
            <a:xfrm>
              <a:off x="2374900" y="5021908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64"/>
            <p:cNvSpPr>
              <a:spLocks noChangeArrowheads="1"/>
            </p:cNvSpPr>
            <p:nvPr/>
          </p:nvSpPr>
          <p:spPr bwMode="auto">
            <a:xfrm>
              <a:off x="3328988" y="5021908"/>
              <a:ext cx="3087384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=POISSON.DIST(A9,$A$1,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 65"/>
            <p:cNvSpPr>
              <a:spLocks noChangeArrowheads="1"/>
            </p:cNvSpPr>
            <p:nvPr/>
          </p:nvSpPr>
          <p:spPr bwMode="auto">
            <a:xfrm>
              <a:off x="6435046" y="5029619"/>
              <a:ext cx="82232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TRUE)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67"/>
            <p:cNvSpPr>
              <a:spLocks noChangeArrowheads="1"/>
            </p:cNvSpPr>
            <p:nvPr/>
          </p:nvSpPr>
          <p:spPr bwMode="auto">
            <a:xfrm>
              <a:off x="1238250" y="5364808"/>
              <a:ext cx="269304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68"/>
            <p:cNvSpPr>
              <a:spLocks noChangeArrowheads="1"/>
            </p:cNvSpPr>
            <p:nvPr/>
          </p:nvSpPr>
          <p:spPr bwMode="auto">
            <a:xfrm>
              <a:off x="2374900" y="5364808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69"/>
            <p:cNvSpPr>
              <a:spLocks noChangeArrowheads="1"/>
            </p:cNvSpPr>
            <p:nvPr/>
          </p:nvSpPr>
          <p:spPr bwMode="auto">
            <a:xfrm>
              <a:off x="3328988" y="5364808"/>
              <a:ext cx="322203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=POISSON.DIST(A10,$A$1,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70"/>
            <p:cNvSpPr>
              <a:spLocks noChangeArrowheads="1"/>
            </p:cNvSpPr>
            <p:nvPr/>
          </p:nvSpPr>
          <p:spPr bwMode="auto">
            <a:xfrm>
              <a:off x="6534582" y="5372634"/>
              <a:ext cx="82232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TRUE)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74"/>
            <p:cNvSpPr>
              <a:spLocks noChangeArrowheads="1"/>
            </p:cNvSpPr>
            <p:nvPr/>
          </p:nvSpPr>
          <p:spPr bwMode="auto">
            <a:xfrm>
              <a:off x="3267075" y="1540520"/>
              <a:ext cx="20638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75"/>
            <p:cNvSpPr>
              <a:spLocks noChangeArrowheads="1"/>
            </p:cNvSpPr>
            <p:nvPr/>
          </p:nvSpPr>
          <p:spPr bwMode="auto">
            <a:xfrm>
              <a:off x="7645627" y="1540520"/>
              <a:ext cx="20638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Line 76"/>
            <p:cNvSpPr>
              <a:spLocks noChangeShapeType="1"/>
            </p:cNvSpPr>
            <p:nvPr/>
          </p:nvSpPr>
          <p:spPr bwMode="auto">
            <a:xfrm>
              <a:off x="7645627" y="1561158"/>
              <a:ext cx="0" cy="341313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77"/>
            <p:cNvSpPr>
              <a:spLocks noChangeArrowheads="1"/>
            </p:cNvSpPr>
            <p:nvPr/>
          </p:nvSpPr>
          <p:spPr bwMode="auto">
            <a:xfrm>
              <a:off x="7645627" y="1561158"/>
              <a:ext cx="20638" cy="3413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Line 78"/>
            <p:cNvSpPr>
              <a:spLocks noChangeShapeType="1"/>
            </p:cNvSpPr>
            <p:nvPr/>
          </p:nvSpPr>
          <p:spPr bwMode="auto">
            <a:xfrm>
              <a:off x="1136650" y="1540520"/>
              <a:ext cx="0" cy="4144963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79"/>
            <p:cNvSpPr>
              <a:spLocks noChangeArrowheads="1"/>
            </p:cNvSpPr>
            <p:nvPr/>
          </p:nvSpPr>
          <p:spPr bwMode="auto">
            <a:xfrm>
              <a:off x="1136650" y="1540520"/>
              <a:ext cx="20638" cy="41449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Line 80"/>
            <p:cNvSpPr>
              <a:spLocks noChangeShapeType="1"/>
            </p:cNvSpPr>
            <p:nvPr/>
          </p:nvSpPr>
          <p:spPr bwMode="auto">
            <a:xfrm>
              <a:off x="1157288" y="5699997"/>
              <a:ext cx="446088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81"/>
            <p:cNvSpPr>
              <a:spLocks noChangeArrowheads="1"/>
            </p:cNvSpPr>
            <p:nvPr/>
          </p:nvSpPr>
          <p:spPr bwMode="auto">
            <a:xfrm>
              <a:off x="1157288" y="5699997"/>
              <a:ext cx="446088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Line 82"/>
            <p:cNvSpPr>
              <a:spLocks noChangeShapeType="1"/>
            </p:cNvSpPr>
            <p:nvPr/>
          </p:nvSpPr>
          <p:spPr bwMode="auto">
            <a:xfrm>
              <a:off x="1603375" y="1561158"/>
              <a:ext cx="0" cy="4124325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83"/>
            <p:cNvSpPr>
              <a:spLocks noChangeArrowheads="1"/>
            </p:cNvSpPr>
            <p:nvPr/>
          </p:nvSpPr>
          <p:spPr bwMode="auto">
            <a:xfrm>
              <a:off x="1603375" y="1561158"/>
              <a:ext cx="20638" cy="4124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Line 84"/>
            <p:cNvSpPr>
              <a:spLocks noChangeShapeType="1"/>
            </p:cNvSpPr>
            <p:nvPr/>
          </p:nvSpPr>
          <p:spPr bwMode="auto">
            <a:xfrm>
              <a:off x="1624013" y="5699997"/>
              <a:ext cx="1643063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Rectangle 85"/>
            <p:cNvSpPr>
              <a:spLocks noChangeArrowheads="1"/>
            </p:cNvSpPr>
            <p:nvPr/>
          </p:nvSpPr>
          <p:spPr bwMode="auto">
            <a:xfrm>
              <a:off x="1624013" y="5699997"/>
              <a:ext cx="1643063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Line 86"/>
            <p:cNvSpPr>
              <a:spLocks noChangeShapeType="1"/>
            </p:cNvSpPr>
            <p:nvPr/>
          </p:nvSpPr>
          <p:spPr bwMode="auto">
            <a:xfrm>
              <a:off x="3267075" y="1561158"/>
              <a:ext cx="0" cy="4124325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Rectangle 87"/>
            <p:cNvSpPr>
              <a:spLocks noChangeArrowheads="1"/>
            </p:cNvSpPr>
            <p:nvPr/>
          </p:nvSpPr>
          <p:spPr bwMode="auto">
            <a:xfrm>
              <a:off x="3267075" y="1561158"/>
              <a:ext cx="20638" cy="4124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Line 88"/>
            <p:cNvSpPr>
              <a:spLocks noChangeShapeType="1"/>
            </p:cNvSpPr>
            <p:nvPr/>
          </p:nvSpPr>
          <p:spPr bwMode="auto">
            <a:xfrm>
              <a:off x="3287713" y="5699997"/>
              <a:ext cx="4343400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Rectangle 89"/>
            <p:cNvSpPr>
              <a:spLocks noChangeArrowheads="1"/>
            </p:cNvSpPr>
            <p:nvPr/>
          </p:nvSpPr>
          <p:spPr bwMode="auto">
            <a:xfrm>
              <a:off x="3287713" y="5699997"/>
              <a:ext cx="4343400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Line 90"/>
            <p:cNvSpPr>
              <a:spLocks noChangeShapeType="1"/>
            </p:cNvSpPr>
            <p:nvPr/>
          </p:nvSpPr>
          <p:spPr bwMode="auto">
            <a:xfrm flipH="1">
              <a:off x="7660141" y="1542108"/>
              <a:ext cx="1588" cy="414337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Rectangle 91"/>
            <p:cNvSpPr>
              <a:spLocks noChangeArrowheads="1"/>
            </p:cNvSpPr>
            <p:nvPr/>
          </p:nvSpPr>
          <p:spPr bwMode="auto">
            <a:xfrm>
              <a:off x="7645627" y="2285058"/>
              <a:ext cx="20638" cy="3400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Line 92"/>
            <p:cNvSpPr>
              <a:spLocks noChangeShapeType="1"/>
            </p:cNvSpPr>
            <p:nvPr/>
          </p:nvSpPr>
          <p:spPr bwMode="auto">
            <a:xfrm>
              <a:off x="1136650" y="5699997"/>
              <a:ext cx="1588" cy="20638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Rectangle 93"/>
            <p:cNvSpPr>
              <a:spLocks noChangeArrowheads="1"/>
            </p:cNvSpPr>
            <p:nvPr/>
          </p:nvSpPr>
          <p:spPr bwMode="auto">
            <a:xfrm>
              <a:off x="1136650" y="5699997"/>
              <a:ext cx="20638" cy="412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Line 94"/>
            <p:cNvSpPr>
              <a:spLocks noChangeShapeType="1"/>
            </p:cNvSpPr>
            <p:nvPr/>
          </p:nvSpPr>
          <p:spPr bwMode="auto">
            <a:xfrm>
              <a:off x="1603375" y="5699997"/>
              <a:ext cx="1588" cy="20638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Rectangle 95"/>
            <p:cNvSpPr>
              <a:spLocks noChangeArrowheads="1"/>
            </p:cNvSpPr>
            <p:nvPr/>
          </p:nvSpPr>
          <p:spPr bwMode="auto">
            <a:xfrm>
              <a:off x="1603375" y="5699997"/>
              <a:ext cx="20638" cy="412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Line 96"/>
            <p:cNvSpPr>
              <a:spLocks noChangeShapeType="1"/>
            </p:cNvSpPr>
            <p:nvPr/>
          </p:nvSpPr>
          <p:spPr bwMode="auto">
            <a:xfrm>
              <a:off x="3267075" y="5699997"/>
              <a:ext cx="1588" cy="20638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Rectangle 97"/>
            <p:cNvSpPr>
              <a:spLocks noChangeArrowheads="1"/>
            </p:cNvSpPr>
            <p:nvPr/>
          </p:nvSpPr>
          <p:spPr bwMode="auto">
            <a:xfrm>
              <a:off x="3267075" y="5699997"/>
              <a:ext cx="20638" cy="412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Line 98"/>
            <p:cNvSpPr>
              <a:spLocks noChangeShapeType="1"/>
            </p:cNvSpPr>
            <p:nvPr/>
          </p:nvSpPr>
          <p:spPr bwMode="auto">
            <a:xfrm>
              <a:off x="7645627" y="5699997"/>
              <a:ext cx="1588" cy="20638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Rectangle 99"/>
            <p:cNvSpPr>
              <a:spLocks noChangeArrowheads="1"/>
            </p:cNvSpPr>
            <p:nvPr/>
          </p:nvSpPr>
          <p:spPr bwMode="auto">
            <a:xfrm>
              <a:off x="7645627" y="5699997"/>
              <a:ext cx="20638" cy="412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Line 100"/>
            <p:cNvSpPr>
              <a:spLocks noChangeShapeType="1"/>
            </p:cNvSpPr>
            <p:nvPr/>
          </p:nvSpPr>
          <p:spPr bwMode="auto">
            <a:xfrm>
              <a:off x="1157288" y="1540520"/>
              <a:ext cx="6494463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Rectangle 101"/>
            <p:cNvSpPr>
              <a:spLocks noChangeArrowheads="1"/>
            </p:cNvSpPr>
            <p:nvPr/>
          </p:nvSpPr>
          <p:spPr bwMode="auto">
            <a:xfrm>
              <a:off x="1157288" y="1540520"/>
              <a:ext cx="6515100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Line 102"/>
            <p:cNvSpPr>
              <a:spLocks noChangeShapeType="1"/>
            </p:cNvSpPr>
            <p:nvPr/>
          </p:nvSpPr>
          <p:spPr bwMode="auto">
            <a:xfrm>
              <a:off x="1157288" y="1881833"/>
              <a:ext cx="6494463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 103"/>
            <p:cNvSpPr>
              <a:spLocks noChangeArrowheads="1"/>
            </p:cNvSpPr>
            <p:nvPr/>
          </p:nvSpPr>
          <p:spPr bwMode="auto">
            <a:xfrm>
              <a:off x="1157288" y="1881833"/>
              <a:ext cx="6515100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Line 104"/>
            <p:cNvSpPr>
              <a:spLocks noChangeShapeType="1"/>
            </p:cNvSpPr>
            <p:nvPr/>
          </p:nvSpPr>
          <p:spPr bwMode="auto">
            <a:xfrm>
              <a:off x="1157288" y="2264420"/>
              <a:ext cx="6494463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105"/>
            <p:cNvSpPr>
              <a:spLocks noChangeArrowheads="1"/>
            </p:cNvSpPr>
            <p:nvPr/>
          </p:nvSpPr>
          <p:spPr bwMode="auto">
            <a:xfrm>
              <a:off x="1157288" y="2264420"/>
              <a:ext cx="6515100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Line 106"/>
            <p:cNvSpPr>
              <a:spLocks noChangeShapeType="1"/>
            </p:cNvSpPr>
            <p:nvPr/>
          </p:nvSpPr>
          <p:spPr bwMode="auto">
            <a:xfrm>
              <a:off x="1157288" y="2607320"/>
              <a:ext cx="6494463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107"/>
            <p:cNvSpPr>
              <a:spLocks noChangeArrowheads="1"/>
            </p:cNvSpPr>
            <p:nvPr/>
          </p:nvSpPr>
          <p:spPr bwMode="auto">
            <a:xfrm>
              <a:off x="1157288" y="2607320"/>
              <a:ext cx="6515100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Line 108"/>
            <p:cNvSpPr>
              <a:spLocks noChangeShapeType="1"/>
            </p:cNvSpPr>
            <p:nvPr/>
          </p:nvSpPr>
          <p:spPr bwMode="auto">
            <a:xfrm>
              <a:off x="1157288" y="3291533"/>
              <a:ext cx="6494463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109"/>
            <p:cNvSpPr>
              <a:spLocks noChangeArrowheads="1"/>
            </p:cNvSpPr>
            <p:nvPr/>
          </p:nvSpPr>
          <p:spPr bwMode="auto">
            <a:xfrm>
              <a:off x="1157288" y="3291533"/>
              <a:ext cx="6515100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Line 110"/>
            <p:cNvSpPr>
              <a:spLocks noChangeShapeType="1"/>
            </p:cNvSpPr>
            <p:nvPr/>
          </p:nvSpPr>
          <p:spPr bwMode="auto">
            <a:xfrm>
              <a:off x="1157288" y="3632845"/>
              <a:ext cx="6494463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111"/>
            <p:cNvSpPr>
              <a:spLocks noChangeArrowheads="1"/>
            </p:cNvSpPr>
            <p:nvPr/>
          </p:nvSpPr>
          <p:spPr bwMode="auto">
            <a:xfrm>
              <a:off x="1157288" y="3632845"/>
              <a:ext cx="6515100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Line 112"/>
            <p:cNvSpPr>
              <a:spLocks noChangeShapeType="1"/>
            </p:cNvSpPr>
            <p:nvPr/>
          </p:nvSpPr>
          <p:spPr bwMode="auto">
            <a:xfrm>
              <a:off x="1157288" y="3975745"/>
              <a:ext cx="6494463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Rectangle 113"/>
            <p:cNvSpPr>
              <a:spLocks noChangeArrowheads="1"/>
            </p:cNvSpPr>
            <p:nvPr/>
          </p:nvSpPr>
          <p:spPr bwMode="auto">
            <a:xfrm>
              <a:off x="1157288" y="3975745"/>
              <a:ext cx="6515100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Line 114"/>
            <p:cNvSpPr>
              <a:spLocks noChangeShapeType="1"/>
            </p:cNvSpPr>
            <p:nvPr/>
          </p:nvSpPr>
          <p:spPr bwMode="auto">
            <a:xfrm>
              <a:off x="1157288" y="4317058"/>
              <a:ext cx="6494463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Rectangle 115"/>
            <p:cNvSpPr>
              <a:spLocks noChangeArrowheads="1"/>
            </p:cNvSpPr>
            <p:nvPr/>
          </p:nvSpPr>
          <p:spPr bwMode="auto">
            <a:xfrm>
              <a:off x="1157288" y="4317058"/>
              <a:ext cx="6515100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Line 116"/>
            <p:cNvSpPr>
              <a:spLocks noChangeShapeType="1"/>
            </p:cNvSpPr>
            <p:nvPr/>
          </p:nvSpPr>
          <p:spPr bwMode="auto">
            <a:xfrm>
              <a:off x="1157288" y="4659958"/>
              <a:ext cx="6494463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Rectangle 117"/>
            <p:cNvSpPr>
              <a:spLocks noChangeArrowheads="1"/>
            </p:cNvSpPr>
            <p:nvPr/>
          </p:nvSpPr>
          <p:spPr bwMode="auto">
            <a:xfrm>
              <a:off x="1157288" y="4659958"/>
              <a:ext cx="6515100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Line 118"/>
            <p:cNvSpPr>
              <a:spLocks noChangeShapeType="1"/>
            </p:cNvSpPr>
            <p:nvPr/>
          </p:nvSpPr>
          <p:spPr bwMode="auto">
            <a:xfrm>
              <a:off x="1157288" y="5001270"/>
              <a:ext cx="6494463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Rectangle 119"/>
            <p:cNvSpPr>
              <a:spLocks noChangeArrowheads="1"/>
            </p:cNvSpPr>
            <p:nvPr/>
          </p:nvSpPr>
          <p:spPr bwMode="auto">
            <a:xfrm>
              <a:off x="1157288" y="5001270"/>
              <a:ext cx="6515100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Line 120"/>
            <p:cNvSpPr>
              <a:spLocks noChangeShapeType="1"/>
            </p:cNvSpPr>
            <p:nvPr/>
          </p:nvSpPr>
          <p:spPr bwMode="auto">
            <a:xfrm>
              <a:off x="1157288" y="5344170"/>
              <a:ext cx="6494463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121"/>
            <p:cNvSpPr>
              <a:spLocks noChangeArrowheads="1"/>
            </p:cNvSpPr>
            <p:nvPr/>
          </p:nvSpPr>
          <p:spPr bwMode="auto">
            <a:xfrm>
              <a:off x="1157288" y="5344170"/>
              <a:ext cx="6515100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Line 122"/>
            <p:cNvSpPr>
              <a:spLocks noChangeShapeType="1"/>
            </p:cNvSpPr>
            <p:nvPr/>
          </p:nvSpPr>
          <p:spPr bwMode="auto">
            <a:xfrm>
              <a:off x="7666264" y="5699997"/>
              <a:ext cx="1588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Rectangle 123"/>
            <p:cNvSpPr>
              <a:spLocks noChangeArrowheads="1"/>
            </p:cNvSpPr>
            <p:nvPr/>
          </p:nvSpPr>
          <p:spPr bwMode="auto">
            <a:xfrm>
              <a:off x="7666264" y="5699997"/>
              <a:ext cx="20638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1164361" y="1563961"/>
              <a:ext cx="439739" cy="323850"/>
            </a:xfrm>
            <a:prstGeom prst="rect">
              <a:avLst/>
            </a:prstGeom>
            <a:solidFill>
              <a:srgbClr val="660033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indent="-457200"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 flipH="1">
            <a:off x="8338975" y="4160210"/>
            <a:ext cx="379484" cy="128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8597710" y="3751803"/>
            <a:ext cx="27531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NOTE the difference</a:t>
            </a:r>
          </a:p>
        </p:txBody>
      </p:sp>
    </p:spTree>
    <p:extLst>
      <p:ext uri="{BB962C8B-B14F-4D97-AF65-F5344CB8AC3E}">
        <p14:creationId xmlns:p14="http://schemas.microsoft.com/office/powerpoint/2010/main" val="841545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187325" y="1104900"/>
            <a:ext cx="4027487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Value Worksheet</a:t>
            </a:r>
          </a:p>
        </p:txBody>
      </p:sp>
      <p:sp>
        <p:nvSpPr>
          <p:cNvPr id="3" name="Text Box 109"/>
          <p:cNvSpPr txBox="1">
            <a:spLocks noChangeArrowheads="1"/>
          </p:cNvSpPr>
          <p:nvPr/>
        </p:nvSpPr>
        <p:spPr bwMode="auto">
          <a:xfrm>
            <a:off x="3072898" y="5664392"/>
            <a:ext cx="35702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and so on                  … and so on</a:t>
            </a:r>
          </a:p>
        </p:txBody>
      </p:sp>
      <p:sp>
        <p:nvSpPr>
          <p:cNvPr id="100" name="Rectangle 2"/>
          <p:cNvSpPr>
            <a:spLocks noChangeArrowheads="1"/>
          </p:cNvSpPr>
          <p:nvPr/>
        </p:nvSpPr>
        <p:spPr bwMode="auto">
          <a:xfrm>
            <a:off x="2203440" y="59399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Excel to Compute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Cumulative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Poisson Probabilities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660650" y="1540520"/>
            <a:ext cx="6535738" cy="4200752"/>
            <a:chOff x="1136650" y="1540520"/>
            <a:chExt cx="6535738" cy="4200752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1136650" y="1540520"/>
              <a:ext cx="6515100" cy="416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1136650" y="1540520"/>
              <a:ext cx="6515100" cy="4165600"/>
              <a:chOff x="716" y="1048"/>
              <a:chExt cx="4104" cy="2624"/>
            </a:xfrm>
          </p:grpSpPr>
          <p:sp>
            <p:nvSpPr>
              <p:cNvPr id="98" name="Rectangle 5"/>
              <p:cNvSpPr>
                <a:spLocks noChangeArrowheads="1"/>
              </p:cNvSpPr>
              <p:nvPr/>
            </p:nvSpPr>
            <p:spPr bwMode="auto">
              <a:xfrm>
                <a:off x="716" y="1048"/>
                <a:ext cx="4104" cy="1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Rectangle 6"/>
              <p:cNvSpPr>
                <a:spLocks noChangeArrowheads="1"/>
              </p:cNvSpPr>
              <p:nvPr/>
            </p:nvSpPr>
            <p:spPr bwMode="auto">
              <a:xfrm>
                <a:off x="716" y="2360"/>
                <a:ext cx="4104" cy="1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624013" y="1540520"/>
              <a:ext cx="6027737" cy="361950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136650" y="1881833"/>
              <a:ext cx="487363" cy="403225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603375" y="1881833"/>
              <a:ext cx="1684338" cy="403225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267075" y="1881833"/>
              <a:ext cx="4384675" cy="40322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136650" y="2264420"/>
              <a:ext cx="487363" cy="1047750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603375" y="2264420"/>
              <a:ext cx="6048375" cy="104775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1136650" y="3291533"/>
              <a:ext cx="487363" cy="2414588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1603375" y="3291533"/>
              <a:ext cx="1684338" cy="2414588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267075" y="3291533"/>
              <a:ext cx="4384675" cy="2414588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2354263" y="1561158"/>
              <a:ext cx="193964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5378450" y="1561158"/>
              <a:ext cx="17953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1319213" y="1943745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084513" y="1943745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328988" y="1943745"/>
              <a:ext cx="3742948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Mean No. of Occurrences (</a:t>
              </a:r>
              <a:r>
                <a:rPr lang="en-US" sz="2100" b="1" i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21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30"/>
            <p:cNvSpPr>
              <a:spLocks noChangeArrowheads="1"/>
            </p:cNvSpPr>
            <p:nvPr/>
          </p:nvSpPr>
          <p:spPr bwMode="auto">
            <a:xfrm>
              <a:off x="1319213" y="2285058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31"/>
            <p:cNvSpPr>
              <a:spLocks noChangeArrowheads="1"/>
            </p:cNvSpPr>
            <p:nvPr/>
          </p:nvSpPr>
          <p:spPr bwMode="auto">
            <a:xfrm>
              <a:off x="1319213" y="2969270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32"/>
            <p:cNvSpPr>
              <a:spLocks noChangeArrowheads="1"/>
            </p:cNvSpPr>
            <p:nvPr/>
          </p:nvSpPr>
          <p:spPr bwMode="auto">
            <a:xfrm>
              <a:off x="1785938" y="2627958"/>
              <a:ext cx="1311193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 of 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33"/>
            <p:cNvSpPr>
              <a:spLocks noChangeArrowheads="1"/>
            </p:cNvSpPr>
            <p:nvPr/>
          </p:nvSpPr>
          <p:spPr bwMode="auto">
            <a:xfrm>
              <a:off x="1746250" y="2969270"/>
              <a:ext cx="1115690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Arrivals (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34"/>
            <p:cNvSpPr>
              <a:spLocks noChangeArrowheads="1"/>
            </p:cNvSpPr>
            <p:nvPr/>
          </p:nvSpPr>
          <p:spPr bwMode="auto">
            <a:xfrm>
              <a:off x="2882900" y="2969270"/>
              <a:ext cx="224420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 i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36"/>
            <p:cNvSpPr>
              <a:spLocks noChangeArrowheads="1"/>
            </p:cNvSpPr>
            <p:nvPr/>
          </p:nvSpPr>
          <p:spPr bwMode="auto">
            <a:xfrm>
              <a:off x="3998913" y="2969270"/>
              <a:ext cx="2712217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Cumulative Probability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37"/>
            <p:cNvSpPr>
              <a:spLocks noChangeArrowheads="1"/>
            </p:cNvSpPr>
            <p:nvPr/>
          </p:nvSpPr>
          <p:spPr bwMode="auto">
            <a:xfrm>
              <a:off x="1319213" y="3312170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8"/>
            <p:cNvSpPr>
              <a:spLocks noChangeArrowheads="1"/>
            </p:cNvSpPr>
            <p:nvPr/>
          </p:nvSpPr>
          <p:spPr bwMode="auto">
            <a:xfrm>
              <a:off x="2374900" y="3312170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9"/>
            <p:cNvSpPr>
              <a:spLocks noChangeArrowheads="1"/>
            </p:cNvSpPr>
            <p:nvPr/>
          </p:nvSpPr>
          <p:spPr bwMode="auto">
            <a:xfrm>
              <a:off x="5041640" y="3312170"/>
              <a:ext cx="740587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0.0498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42"/>
            <p:cNvSpPr>
              <a:spLocks noChangeArrowheads="1"/>
            </p:cNvSpPr>
            <p:nvPr/>
          </p:nvSpPr>
          <p:spPr bwMode="auto">
            <a:xfrm>
              <a:off x="1319213" y="3653483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43"/>
            <p:cNvSpPr>
              <a:spLocks noChangeArrowheads="1"/>
            </p:cNvSpPr>
            <p:nvPr/>
          </p:nvSpPr>
          <p:spPr bwMode="auto">
            <a:xfrm>
              <a:off x="2374900" y="3653483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44"/>
            <p:cNvSpPr>
              <a:spLocks noChangeArrowheads="1"/>
            </p:cNvSpPr>
            <p:nvPr/>
          </p:nvSpPr>
          <p:spPr bwMode="auto">
            <a:xfrm>
              <a:off x="5041640" y="3653483"/>
              <a:ext cx="740587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0.1991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47"/>
            <p:cNvSpPr>
              <a:spLocks noChangeArrowheads="1"/>
            </p:cNvSpPr>
            <p:nvPr/>
          </p:nvSpPr>
          <p:spPr bwMode="auto">
            <a:xfrm>
              <a:off x="1319213" y="3996383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48"/>
            <p:cNvSpPr>
              <a:spLocks noChangeArrowheads="1"/>
            </p:cNvSpPr>
            <p:nvPr/>
          </p:nvSpPr>
          <p:spPr bwMode="auto">
            <a:xfrm>
              <a:off x="2374900" y="3996383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49"/>
            <p:cNvSpPr>
              <a:spLocks noChangeArrowheads="1"/>
            </p:cNvSpPr>
            <p:nvPr/>
          </p:nvSpPr>
          <p:spPr bwMode="auto">
            <a:xfrm>
              <a:off x="5041640" y="3996383"/>
              <a:ext cx="740587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0.4232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52"/>
            <p:cNvSpPr>
              <a:spLocks noChangeArrowheads="1"/>
            </p:cNvSpPr>
            <p:nvPr/>
          </p:nvSpPr>
          <p:spPr bwMode="auto">
            <a:xfrm>
              <a:off x="1319213" y="4337695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53"/>
            <p:cNvSpPr>
              <a:spLocks noChangeArrowheads="1"/>
            </p:cNvSpPr>
            <p:nvPr/>
          </p:nvSpPr>
          <p:spPr bwMode="auto">
            <a:xfrm>
              <a:off x="2374900" y="4337695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54"/>
            <p:cNvSpPr>
              <a:spLocks noChangeArrowheads="1"/>
            </p:cNvSpPr>
            <p:nvPr/>
          </p:nvSpPr>
          <p:spPr bwMode="auto">
            <a:xfrm>
              <a:off x="5041640" y="4337695"/>
              <a:ext cx="740587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0.6472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57"/>
            <p:cNvSpPr>
              <a:spLocks noChangeArrowheads="1"/>
            </p:cNvSpPr>
            <p:nvPr/>
          </p:nvSpPr>
          <p:spPr bwMode="auto">
            <a:xfrm>
              <a:off x="1319213" y="4680595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Rectangle 58"/>
            <p:cNvSpPr>
              <a:spLocks noChangeArrowheads="1"/>
            </p:cNvSpPr>
            <p:nvPr/>
          </p:nvSpPr>
          <p:spPr bwMode="auto">
            <a:xfrm>
              <a:off x="2374900" y="4680595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59"/>
            <p:cNvSpPr>
              <a:spLocks noChangeArrowheads="1"/>
            </p:cNvSpPr>
            <p:nvPr/>
          </p:nvSpPr>
          <p:spPr bwMode="auto">
            <a:xfrm>
              <a:off x="5041640" y="4680595"/>
              <a:ext cx="740587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0.8153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62"/>
            <p:cNvSpPr>
              <a:spLocks noChangeArrowheads="1"/>
            </p:cNvSpPr>
            <p:nvPr/>
          </p:nvSpPr>
          <p:spPr bwMode="auto">
            <a:xfrm>
              <a:off x="1319213" y="5021908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Rectangle 63"/>
            <p:cNvSpPr>
              <a:spLocks noChangeArrowheads="1"/>
            </p:cNvSpPr>
            <p:nvPr/>
          </p:nvSpPr>
          <p:spPr bwMode="auto">
            <a:xfrm>
              <a:off x="2374900" y="5021908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Rectangle 64"/>
            <p:cNvSpPr>
              <a:spLocks noChangeArrowheads="1"/>
            </p:cNvSpPr>
            <p:nvPr/>
          </p:nvSpPr>
          <p:spPr bwMode="auto">
            <a:xfrm>
              <a:off x="5041640" y="5021908"/>
              <a:ext cx="740587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0.9161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67"/>
            <p:cNvSpPr>
              <a:spLocks noChangeArrowheads="1"/>
            </p:cNvSpPr>
            <p:nvPr/>
          </p:nvSpPr>
          <p:spPr bwMode="auto">
            <a:xfrm>
              <a:off x="1238250" y="5364808"/>
              <a:ext cx="269304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68"/>
            <p:cNvSpPr>
              <a:spLocks noChangeArrowheads="1"/>
            </p:cNvSpPr>
            <p:nvPr/>
          </p:nvSpPr>
          <p:spPr bwMode="auto">
            <a:xfrm>
              <a:off x="2374900" y="5364808"/>
              <a:ext cx="13465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69"/>
            <p:cNvSpPr>
              <a:spLocks noChangeArrowheads="1"/>
            </p:cNvSpPr>
            <p:nvPr/>
          </p:nvSpPr>
          <p:spPr bwMode="auto">
            <a:xfrm>
              <a:off x="5041640" y="5364808"/>
              <a:ext cx="740587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0.9665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Rectangle 73"/>
            <p:cNvSpPr>
              <a:spLocks noChangeArrowheads="1"/>
            </p:cNvSpPr>
            <p:nvPr/>
          </p:nvSpPr>
          <p:spPr bwMode="auto">
            <a:xfrm>
              <a:off x="1603375" y="1540520"/>
              <a:ext cx="20638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Rectangle 74"/>
            <p:cNvSpPr>
              <a:spLocks noChangeArrowheads="1"/>
            </p:cNvSpPr>
            <p:nvPr/>
          </p:nvSpPr>
          <p:spPr bwMode="auto">
            <a:xfrm>
              <a:off x="3267075" y="1540520"/>
              <a:ext cx="20638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75"/>
            <p:cNvSpPr>
              <a:spLocks noChangeArrowheads="1"/>
            </p:cNvSpPr>
            <p:nvPr/>
          </p:nvSpPr>
          <p:spPr bwMode="auto">
            <a:xfrm>
              <a:off x="7645627" y="1540520"/>
              <a:ext cx="20638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Line 76"/>
            <p:cNvSpPr>
              <a:spLocks noChangeShapeType="1"/>
            </p:cNvSpPr>
            <p:nvPr/>
          </p:nvSpPr>
          <p:spPr bwMode="auto">
            <a:xfrm>
              <a:off x="7645627" y="1561158"/>
              <a:ext cx="0" cy="341313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77"/>
            <p:cNvSpPr>
              <a:spLocks noChangeArrowheads="1"/>
            </p:cNvSpPr>
            <p:nvPr/>
          </p:nvSpPr>
          <p:spPr bwMode="auto">
            <a:xfrm>
              <a:off x="7645627" y="1561158"/>
              <a:ext cx="20638" cy="3413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Line 78"/>
            <p:cNvSpPr>
              <a:spLocks noChangeShapeType="1"/>
            </p:cNvSpPr>
            <p:nvPr/>
          </p:nvSpPr>
          <p:spPr bwMode="auto">
            <a:xfrm>
              <a:off x="1136650" y="1540520"/>
              <a:ext cx="0" cy="4144963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79"/>
            <p:cNvSpPr>
              <a:spLocks noChangeArrowheads="1"/>
            </p:cNvSpPr>
            <p:nvPr/>
          </p:nvSpPr>
          <p:spPr bwMode="auto">
            <a:xfrm>
              <a:off x="1136650" y="1540520"/>
              <a:ext cx="20638" cy="41449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Line 80"/>
            <p:cNvSpPr>
              <a:spLocks noChangeShapeType="1"/>
            </p:cNvSpPr>
            <p:nvPr/>
          </p:nvSpPr>
          <p:spPr bwMode="auto">
            <a:xfrm>
              <a:off x="1157288" y="5699997"/>
              <a:ext cx="446088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81"/>
            <p:cNvSpPr>
              <a:spLocks noChangeArrowheads="1"/>
            </p:cNvSpPr>
            <p:nvPr/>
          </p:nvSpPr>
          <p:spPr bwMode="auto">
            <a:xfrm>
              <a:off x="1157288" y="5699997"/>
              <a:ext cx="446088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Line 82"/>
            <p:cNvSpPr>
              <a:spLocks noChangeShapeType="1"/>
            </p:cNvSpPr>
            <p:nvPr/>
          </p:nvSpPr>
          <p:spPr bwMode="auto">
            <a:xfrm>
              <a:off x="1603375" y="1561158"/>
              <a:ext cx="0" cy="4124325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83"/>
            <p:cNvSpPr>
              <a:spLocks noChangeArrowheads="1"/>
            </p:cNvSpPr>
            <p:nvPr/>
          </p:nvSpPr>
          <p:spPr bwMode="auto">
            <a:xfrm>
              <a:off x="1603375" y="1561158"/>
              <a:ext cx="20638" cy="4124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Line 84"/>
            <p:cNvSpPr>
              <a:spLocks noChangeShapeType="1"/>
            </p:cNvSpPr>
            <p:nvPr/>
          </p:nvSpPr>
          <p:spPr bwMode="auto">
            <a:xfrm>
              <a:off x="1624013" y="5699997"/>
              <a:ext cx="1643063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Rectangle 85"/>
            <p:cNvSpPr>
              <a:spLocks noChangeArrowheads="1"/>
            </p:cNvSpPr>
            <p:nvPr/>
          </p:nvSpPr>
          <p:spPr bwMode="auto">
            <a:xfrm>
              <a:off x="1638527" y="5699997"/>
              <a:ext cx="1643063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Line 86"/>
            <p:cNvSpPr>
              <a:spLocks noChangeShapeType="1"/>
            </p:cNvSpPr>
            <p:nvPr/>
          </p:nvSpPr>
          <p:spPr bwMode="auto">
            <a:xfrm>
              <a:off x="3267075" y="1561158"/>
              <a:ext cx="0" cy="4124325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87"/>
            <p:cNvSpPr>
              <a:spLocks noChangeArrowheads="1"/>
            </p:cNvSpPr>
            <p:nvPr/>
          </p:nvSpPr>
          <p:spPr bwMode="auto">
            <a:xfrm>
              <a:off x="3267075" y="1561158"/>
              <a:ext cx="20638" cy="4124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Line 88"/>
            <p:cNvSpPr>
              <a:spLocks noChangeShapeType="1"/>
            </p:cNvSpPr>
            <p:nvPr/>
          </p:nvSpPr>
          <p:spPr bwMode="auto">
            <a:xfrm>
              <a:off x="3287713" y="5699997"/>
              <a:ext cx="4343400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89"/>
            <p:cNvSpPr>
              <a:spLocks noChangeArrowheads="1"/>
            </p:cNvSpPr>
            <p:nvPr/>
          </p:nvSpPr>
          <p:spPr bwMode="auto">
            <a:xfrm>
              <a:off x="3316741" y="5699997"/>
              <a:ext cx="4343400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Line 90"/>
            <p:cNvSpPr>
              <a:spLocks noChangeShapeType="1"/>
            </p:cNvSpPr>
            <p:nvPr/>
          </p:nvSpPr>
          <p:spPr bwMode="auto">
            <a:xfrm flipH="1">
              <a:off x="7660141" y="1542108"/>
              <a:ext cx="1588" cy="414337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91"/>
            <p:cNvSpPr>
              <a:spLocks noChangeArrowheads="1"/>
            </p:cNvSpPr>
            <p:nvPr/>
          </p:nvSpPr>
          <p:spPr bwMode="auto">
            <a:xfrm>
              <a:off x="7645627" y="2285058"/>
              <a:ext cx="20638" cy="3400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Line 92"/>
            <p:cNvSpPr>
              <a:spLocks noChangeShapeType="1"/>
            </p:cNvSpPr>
            <p:nvPr/>
          </p:nvSpPr>
          <p:spPr bwMode="auto">
            <a:xfrm>
              <a:off x="1136650" y="5699997"/>
              <a:ext cx="1588" cy="20638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Rectangle 93"/>
            <p:cNvSpPr>
              <a:spLocks noChangeArrowheads="1"/>
            </p:cNvSpPr>
            <p:nvPr/>
          </p:nvSpPr>
          <p:spPr bwMode="auto">
            <a:xfrm>
              <a:off x="1136650" y="5699997"/>
              <a:ext cx="20638" cy="412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Line 94"/>
            <p:cNvSpPr>
              <a:spLocks noChangeShapeType="1"/>
            </p:cNvSpPr>
            <p:nvPr/>
          </p:nvSpPr>
          <p:spPr bwMode="auto">
            <a:xfrm>
              <a:off x="1603375" y="5699997"/>
              <a:ext cx="1588" cy="20638"/>
            </a:xfrm>
            <a:prstGeom prst="line">
              <a:avLst/>
            </a:prstGeom>
            <a:noFill/>
            <a:ln w="0">
              <a:solidFill>
                <a:srgbClr val="C0C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Rectangle 95"/>
            <p:cNvSpPr>
              <a:spLocks noChangeArrowheads="1"/>
            </p:cNvSpPr>
            <p:nvPr/>
          </p:nvSpPr>
          <p:spPr bwMode="auto">
            <a:xfrm>
              <a:off x="1603375" y="5699997"/>
              <a:ext cx="20638" cy="412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Line 100"/>
            <p:cNvSpPr>
              <a:spLocks noChangeShapeType="1"/>
            </p:cNvSpPr>
            <p:nvPr/>
          </p:nvSpPr>
          <p:spPr bwMode="auto">
            <a:xfrm>
              <a:off x="1157288" y="1540520"/>
              <a:ext cx="6494463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Rectangle 101"/>
            <p:cNvSpPr>
              <a:spLocks noChangeArrowheads="1"/>
            </p:cNvSpPr>
            <p:nvPr/>
          </p:nvSpPr>
          <p:spPr bwMode="auto">
            <a:xfrm>
              <a:off x="1157288" y="1540520"/>
              <a:ext cx="6515100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Line 102"/>
            <p:cNvSpPr>
              <a:spLocks noChangeShapeType="1"/>
            </p:cNvSpPr>
            <p:nvPr/>
          </p:nvSpPr>
          <p:spPr bwMode="auto">
            <a:xfrm>
              <a:off x="1157288" y="1881833"/>
              <a:ext cx="6494463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Rectangle 103"/>
            <p:cNvSpPr>
              <a:spLocks noChangeArrowheads="1"/>
            </p:cNvSpPr>
            <p:nvPr/>
          </p:nvSpPr>
          <p:spPr bwMode="auto">
            <a:xfrm>
              <a:off x="1157288" y="1881833"/>
              <a:ext cx="6515100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Line 104"/>
            <p:cNvSpPr>
              <a:spLocks noChangeShapeType="1"/>
            </p:cNvSpPr>
            <p:nvPr/>
          </p:nvSpPr>
          <p:spPr bwMode="auto">
            <a:xfrm>
              <a:off x="1157288" y="2264420"/>
              <a:ext cx="6494463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Rectangle 105"/>
            <p:cNvSpPr>
              <a:spLocks noChangeArrowheads="1"/>
            </p:cNvSpPr>
            <p:nvPr/>
          </p:nvSpPr>
          <p:spPr bwMode="auto">
            <a:xfrm>
              <a:off x="1157288" y="2264420"/>
              <a:ext cx="6515100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Line 106"/>
            <p:cNvSpPr>
              <a:spLocks noChangeShapeType="1"/>
            </p:cNvSpPr>
            <p:nvPr/>
          </p:nvSpPr>
          <p:spPr bwMode="auto">
            <a:xfrm>
              <a:off x="1157288" y="2607320"/>
              <a:ext cx="6494463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/>
          </p:nvSpPr>
          <p:spPr bwMode="auto">
            <a:xfrm>
              <a:off x="1157288" y="2607320"/>
              <a:ext cx="6515100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Line 108"/>
            <p:cNvSpPr>
              <a:spLocks noChangeShapeType="1"/>
            </p:cNvSpPr>
            <p:nvPr/>
          </p:nvSpPr>
          <p:spPr bwMode="auto">
            <a:xfrm>
              <a:off x="1157288" y="3291533"/>
              <a:ext cx="6494463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auto">
            <a:xfrm>
              <a:off x="1157288" y="3291533"/>
              <a:ext cx="6515100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Line 110"/>
            <p:cNvSpPr>
              <a:spLocks noChangeShapeType="1"/>
            </p:cNvSpPr>
            <p:nvPr/>
          </p:nvSpPr>
          <p:spPr bwMode="auto">
            <a:xfrm>
              <a:off x="1157288" y="3632845"/>
              <a:ext cx="6494463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auto">
            <a:xfrm>
              <a:off x="1157288" y="3632845"/>
              <a:ext cx="6515100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Line 112"/>
            <p:cNvSpPr>
              <a:spLocks noChangeShapeType="1"/>
            </p:cNvSpPr>
            <p:nvPr/>
          </p:nvSpPr>
          <p:spPr bwMode="auto">
            <a:xfrm>
              <a:off x="1157288" y="3975745"/>
              <a:ext cx="6494463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/>
          </p:nvSpPr>
          <p:spPr bwMode="auto">
            <a:xfrm>
              <a:off x="1157288" y="3975745"/>
              <a:ext cx="6515100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Line 114"/>
            <p:cNvSpPr>
              <a:spLocks noChangeShapeType="1"/>
            </p:cNvSpPr>
            <p:nvPr/>
          </p:nvSpPr>
          <p:spPr bwMode="auto">
            <a:xfrm>
              <a:off x="1157288" y="4317058"/>
              <a:ext cx="6494463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Rectangle 115"/>
            <p:cNvSpPr>
              <a:spLocks noChangeArrowheads="1"/>
            </p:cNvSpPr>
            <p:nvPr/>
          </p:nvSpPr>
          <p:spPr bwMode="auto">
            <a:xfrm>
              <a:off x="1157288" y="4317058"/>
              <a:ext cx="6515100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Line 116"/>
            <p:cNvSpPr>
              <a:spLocks noChangeShapeType="1"/>
            </p:cNvSpPr>
            <p:nvPr/>
          </p:nvSpPr>
          <p:spPr bwMode="auto">
            <a:xfrm>
              <a:off x="1157288" y="4659958"/>
              <a:ext cx="6494463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Rectangle 117"/>
            <p:cNvSpPr>
              <a:spLocks noChangeArrowheads="1"/>
            </p:cNvSpPr>
            <p:nvPr/>
          </p:nvSpPr>
          <p:spPr bwMode="auto">
            <a:xfrm>
              <a:off x="1157288" y="4659958"/>
              <a:ext cx="6515100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Line 118"/>
            <p:cNvSpPr>
              <a:spLocks noChangeShapeType="1"/>
            </p:cNvSpPr>
            <p:nvPr/>
          </p:nvSpPr>
          <p:spPr bwMode="auto">
            <a:xfrm>
              <a:off x="1157288" y="5001270"/>
              <a:ext cx="6494463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119"/>
            <p:cNvSpPr>
              <a:spLocks noChangeArrowheads="1"/>
            </p:cNvSpPr>
            <p:nvPr/>
          </p:nvSpPr>
          <p:spPr bwMode="auto">
            <a:xfrm>
              <a:off x="1157288" y="5001270"/>
              <a:ext cx="6515100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Line 120"/>
            <p:cNvSpPr>
              <a:spLocks noChangeShapeType="1"/>
            </p:cNvSpPr>
            <p:nvPr/>
          </p:nvSpPr>
          <p:spPr bwMode="auto">
            <a:xfrm>
              <a:off x="1157288" y="5344170"/>
              <a:ext cx="6494463" cy="1588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Rectangle 121"/>
            <p:cNvSpPr>
              <a:spLocks noChangeArrowheads="1"/>
            </p:cNvSpPr>
            <p:nvPr/>
          </p:nvSpPr>
          <p:spPr bwMode="auto">
            <a:xfrm>
              <a:off x="1157288" y="5344170"/>
              <a:ext cx="6515100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1160463" y="1560063"/>
              <a:ext cx="439739" cy="323850"/>
            </a:xfrm>
            <a:prstGeom prst="rect">
              <a:avLst/>
            </a:prstGeom>
            <a:solidFill>
              <a:srgbClr val="660033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indent="-457200"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37344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94" name="Rectangle 10"/>
          <p:cNvSpPr>
            <a:spLocks noChangeArrowheads="1"/>
          </p:cNvSpPr>
          <p:nvPr/>
        </p:nvSpPr>
        <p:spPr bwMode="auto">
          <a:xfrm>
            <a:off x="2167345" y="1622878"/>
            <a:ext cx="6889750" cy="17081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571500" lvl="1" indent="-4572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10000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property of the Poisson distribution is that</a:t>
            </a:r>
          </a:p>
          <a:p>
            <a:pPr marL="571500" lvl="1" indent="-4572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10000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mean and variance are equal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(trust me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)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-4572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10000"/>
            </a:pP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-4572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10000"/>
            </a:pPr>
            <a:r>
              <a:rPr 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aseline="30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700" name="Rectangle 116"/>
          <p:cNvSpPr>
            <a:spLocks noChangeArrowheads="1"/>
          </p:cNvSpPr>
          <p:nvPr/>
        </p:nvSpPr>
        <p:spPr bwMode="auto">
          <a:xfrm>
            <a:off x="5062945" y="2594428"/>
            <a:ext cx="1257300" cy="5715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699" name="Text Box 115"/>
              <p:cNvSpPr txBox="1">
                <a:spLocks noChangeArrowheads="1"/>
              </p:cNvSpPr>
              <p:nvPr/>
            </p:nvSpPr>
            <p:spPr bwMode="auto">
              <a:xfrm>
                <a:off x="5162959" y="2624591"/>
                <a:ext cx="1054841" cy="46166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</mc:Choice>
        <mc:Fallback xmlns="">
          <p:sp>
            <p:nvSpPr>
              <p:cNvPr id="195699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62959" y="2624591"/>
                <a:ext cx="1054841" cy="461665"/>
              </a:xfrm>
              <a:prstGeom prst="rect">
                <a:avLst/>
              </a:prstGeom>
              <a:blipFill>
                <a:blip r:embed="rId3"/>
                <a:stretch>
                  <a:fillRect t="-6173" r="-1124" b="-24691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8245" y="386216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Poisson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2016327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11" name="Rectangle 107"/>
          <p:cNvSpPr>
            <a:spLocks noChangeArrowheads="1"/>
          </p:cNvSpPr>
          <p:nvPr/>
        </p:nvSpPr>
        <p:spPr bwMode="auto">
          <a:xfrm>
            <a:off x="2979997" y="2048536"/>
            <a:ext cx="5816600" cy="1036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Variance for Number of Arrivals</a:t>
            </a:r>
          </a:p>
          <a:p>
            <a:pPr marL="342900" indent="-342900">
              <a:spcBef>
                <a:spcPct val="20000"/>
              </a:spcBef>
              <a:buSzPct val="75000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	During 30-Minute Periods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812" name="Rectangle 108"/>
              <p:cNvSpPr>
                <a:spLocks noChangeArrowheads="1"/>
              </p:cNvSpPr>
              <p:nvPr/>
            </p:nvSpPr>
            <p:spPr bwMode="auto">
              <a:xfrm>
                <a:off x="3588174" y="3368379"/>
                <a:ext cx="2268716" cy="8572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 </m:t>
                    </m:r>
                    <m:r>
                      <a:rPr lang="en-US" sz="28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3 </a:t>
                </a:r>
              </a:p>
            </p:txBody>
          </p:sp>
        </mc:Choice>
        <mc:Fallback xmlns="">
          <p:sp>
            <p:nvSpPr>
              <p:cNvPr id="200812" name="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8174" y="3368379"/>
                <a:ext cx="2268716" cy="8572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814" name="Rectangle 110"/>
          <p:cNvSpPr>
            <a:spLocks noChangeArrowheads="1"/>
          </p:cNvSpPr>
          <p:nvPr/>
        </p:nvSpPr>
        <p:spPr bwMode="auto">
          <a:xfrm>
            <a:off x="2193006" y="1105906"/>
            <a:ext cx="62103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Example:  Mercy Hospital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11956" y="167939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Poisson Probability Distribution (check)</a:t>
            </a:r>
          </a:p>
        </p:txBody>
      </p:sp>
    </p:spTree>
    <p:extLst>
      <p:ext uri="{BB962C8B-B14F-4D97-AF65-F5344CB8AC3E}">
        <p14:creationId xmlns:p14="http://schemas.microsoft.com/office/powerpoint/2010/main" val="8390266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281" y="475530"/>
            <a:ext cx="9692640" cy="1325562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ea typeface="Calibri" charset="0"/>
                <a:cs typeface="Calibri" charset="0"/>
              </a:rPr>
              <a:t>Practice Problem # 2</a:t>
            </a:r>
            <a:br>
              <a:rPr lang="en-US" sz="4400" dirty="0">
                <a:ea typeface="Calibri" charset="0"/>
                <a:cs typeface="Calibri" charset="0"/>
              </a:rPr>
            </a:br>
            <a:r>
              <a:rPr lang="en-US" sz="4400" dirty="0">
                <a:ea typeface="Calibri" charset="0"/>
                <a:cs typeface="Calibri" charset="0"/>
              </a:rPr>
              <a:t>Poisson Probability Distribution </a:t>
            </a:r>
            <a:br>
              <a:rPr lang="en-US" sz="4400" dirty="0">
                <a:ea typeface="Calibri" charset="0"/>
                <a:cs typeface="Calibri" charset="0"/>
              </a:rPr>
            </a:br>
            <a:r>
              <a:rPr lang="en-US" sz="4400" dirty="0">
                <a:ea typeface="Calibri" charset="0"/>
                <a:cs typeface="Calibri" charset="0"/>
              </a:rPr>
              <a:t>Use Formula and Check with Excel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76281" y="1944312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 local bank’s branch has a drive-through window. On average, 12 customers per hour arrive at the window, and we’ll assume these arrivals follow a Poisson distribution.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A. What is the probability that exactly four customers will arrive during the next 30 minutes?</a:t>
            </a:r>
            <a:endParaRPr lang="en-US" dirty="0">
              <a:solidFill>
                <a:srgbClr val="7030A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3146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083" y="560968"/>
            <a:ext cx="9692640" cy="1325562"/>
          </a:xfrm>
        </p:spPr>
        <p:txBody>
          <a:bodyPr/>
          <a:lstStyle/>
          <a:p>
            <a:r>
              <a:rPr lang="en-US"/>
              <a:t>Chapter 6</a:t>
            </a:r>
            <a:br>
              <a:rPr lang="en-US"/>
            </a:br>
            <a:r>
              <a:rPr lang="en-US"/>
              <a:t>Continuous 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1833842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3275180" y="4656498"/>
            <a:ext cx="4546421" cy="932633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>
                <a:solidFill>
                  <a:srgbClr val="000000"/>
                </a:solidFill>
                <a:ea typeface="Calibri" charset="0"/>
                <a:cs typeface="Times New Roman" panose="02020603050405020304" pitchFamily="18" charset="0"/>
              </a:rPr>
              <a:t>may assume any numerical value in an interval  </a:t>
            </a:r>
          </a:p>
          <a:p>
            <a:pPr algn="l"/>
            <a:r>
              <a:rPr lang="en-US">
                <a:solidFill>
                  <a:srgbClr val="000000"/>
                </a:solidFill>
                <a:ea typeface="Calibri" charset="0"/>
                <a:cs typeface="Times New Roman" panose="02020603050405020304" pitchFamily="18" charset="0"/>
              </a:rPr>
              <a:t>or collection of intervals.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" y="375403"/>
            <a:ext cx="10223308" cy="1325562"/>
          </a:xfrm>
        </p:spPr>
        <p:txBody>
          <a:bodyPr anchor="t">
            <a:normAutofit/>
          </a:bodyPr>
          <a:lstStyle/>
          <a:p>
            <a:r>
              <a:rPr lang="en-US" sz="3200" dirty="0">
                <a:latin typeface="+mn-lt"/>
                <a:cs typeface="Times New Roman" panose="02020603050405020304" pitchFamily="18" charset="0"/>
              </a:rPr>
              <a:t>Two Types of Random Variables (RV)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02266" y="2209800"/>
            <a:ext cx="167640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202266" y="3276600"/>
            <a:ext cx="1752600" cy="99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74759" y="1765151"/>
            <a:ext cx="3105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cs typeface="Times New Roman" panose="02020603050405020304" pitchFamily="18" charset="0"/>
              </a:rPr>
              <a:t>Discrete</a:t>
            </a:r>
            <a:r>
              <a:rPr lang="en-US" sz="2800" dirty="0">
                <a:cs typeface="Times New Roman" panose="02020603050405020304" pitchFamily="18" charset="0"/>
              </a:rPr>
              <a:t> (counting)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4759" y="3904889"/>
            <a:ext cx="3834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cs typeface="Times New Roman" panose="02020603050405020304" pitchFamily="18" charset="0"/>
              </a:rPr>
              <a:t>Continuous</a:t>
            </a:r>
            <a:r>
              <a:rPr lang="en-US" sz="2800" dirty="0">
                <a:cs typeface="Times New Roman" panose="02020603050405020304" pitchFamily="18" charset="0"/>
              </a:rPr>
              <a:t> (measuring)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5656" y="3048000"/>
            <a:ext cx="6014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cs typeface="Times New Roman" panose="02020603050405020304" pitchFamily="18" charset="0"/>
              </a:rPr>
              <a:t>RV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5180" y="2393650"/>
            <a:ext cx="4526471" cy="64633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ea typeface="Calibri" charset="0"/>
                <a:cs typeface="Times New Roman" panose="02020603050405020304" pitchFamily="18" charset="0"/>
              </a:rPr>
              <a:t>may assume either a finite number of values </a:t>
            </a:r>
          </a:p>
          <a:p>
            <a:r>
              <a:rPr lang="en-US" dirty="0">
                <a:solidFill>
                  <a:srgbClr val="000000"/>
                </a:solidFill>
                <a:ea typeface="Calibri" charset="0"/>
                <a:cs typeface="Times New Roman" panose="02020603050405020304" pitchFamily="18" charset="0"/>
              </a:rPr>
              <a:t>or an infinite sequence of values.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654" y="1700965"/>
            <a:ext cx="3069442" cy="14689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745" y="4721050"/>
            <a:ext cx="1689599" cy="15400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301284" y="407997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cs typeface="Times New Roman" panose="02020603050405020304" pitchFamily="18" charset="0"/>
              </a:rPr>
              <a:t>Random </a:t>
            </a:r>
          </a:p>
          <a:p>
            <a:r>
              <a:rPr lang="en-US" sz="1200" dirty="0">
                <a:cs typeface="Times New Roman" panose="02020603050405020304" pitchFamily="18" charset="0"/>
              </a:rPr>
              <a:t>Event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10135" y="429635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cs typeface="Times New Roman" panose="02020603050405020304" pitchFamily="18" charset="0"/>
              </a:rPr>
              <a:t>Possible </a:t>
            </a:r>
          </a:p>
          <a:p>
            <a:r>
              <a:rPr lang="en-US" sz="1200" dirty="0">
                <a:cs typeface="Times New Roman" panose="02020603050405020304" pitchFamily="18" charset="0"/>
              </a:rPr>
              <a:t>Values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87654" y="4669095"/>
            <a:ext cx="9621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cs typeface="Times New Roman" panose="02020603050405020304" pitchFamily="18" charset="0"/>
              </a:rPr>
              <a:t>Random </a:t>
            </a:r>
          </a:p>
          <a:p>
            <a:r>
              <a:rPr lang="en-US" sz="1600">
                <a:cs typeface="Times New Roman" panose="02020603050405020304" pitchFamily="18" charset="0"/>
              </a:rPr>
              <a:t>Variable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23527" y="4417571"/>
            <a:ext cx="132279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Calibri" charset="0"/>
                <a:cs typeface="Times New Roman" panose="02020603050405020304" pitchFamily="18" charset="0"/>
              </a:rPr>
              <a:t>X =  </a:t>
            </a:r>
            <a:r>
              <a:rPr lang="en-US" sz="11500" dirty="0">
                <a:ea typeface="Calibri" charset="0"/>
                <a:cs typeface="Times New Roman" panose="02020603050405020304" pitchFamily="18" charset="0"/>
              </a:rPr>
              <a:t>{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0092376" y="4511359"/>
            <a:ext cx="208908" cy="315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441367" y="4507636"/>
            <a:ext cx="231679" cy="297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7657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629556" y="838658"/>
            <a:ext cx="7727950" cy="481013"/>
          </a:xfrm>
          <a:noFill/>
          <a:ln/>
        </p:spPr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sz="2400">
                <a:latin typeface="Times New Roman" charset="0"/>
                <a:ea typeface="Times New Roman" charset="0"/>
                <a:cs typeface="Times New Roman" charset="0"/>
              </a:rPr>
              <a:t>Uniform Probability Distribution</a:t>
            </a:r>
          </a:p>
          <a:p>
            <a:pPr>
              <a:buFont typeface="Wingdings" charset="2"/>
              <a:buChar char="§"/>
            </a:pPr>
            <a:r>
              <a:rPr lang="en-US" sz="2400">
                <a:latin typeface="Times New Roman" charset="0"/>
                <a:ea typeface="Times New Roman" charset="0"/>
                <a:cs typeface="Times New Roman" charset="0"/>
              </a:rPr>
              <a:t>Normal Probability Distribution</a:t>
            </a:r>
          </a:p>
          <a:p>
            <a:pPr>
              <a:buFont typeface="Wingdings" charset="2"/>
              <a:buChar char="§"/>
            </a:pPr>
            <a:r>
              <a:rPr lang="en-US" sz="2400">
                <a:latin typeface="Times New Roman" charset="0"/>
                <a:ea typeface="Times New Roman" charset="0"/>
                <a:cs typeface="Times New Roman" charset="0"/>
              </a:rPr>
              <a:t>Exponential Probability Distribution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671361" y="2700188"/>
            <a:ext cx="3028950" cy="2457450"/>
            <a:chOff x="5719536" y="2788560"/>
            <a:chExt cx="3028950" cy="2457450"/>
          </a:xfrm>
        </p:grpSpPr>
        <p:sp>
          <p:nvSpPr>
            <p:cNvPr id="5193" name="AutoShape 73"/>
            <p:cNvSpPr>
              <a:spLocks noChangeArrowheads="1"/>
            </p:cNvSpPr>
            <p:nvPr/>
          </p:nvSpPr>
          <p:spPr bwMode="auto">
            <a:xfrm>
              <a:off x="5719536" y="2788560"/>
              <a:ext cx="3028950" cy="245745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195" name="Rectangle 75"/>
            <p:cNvSpPr>
              <a:spLocks noChangeArrowheads="1"/>
            </p:cNvSpPr>
            <p:nvPr/>
          </p:nvSpPr>
          <p:spPr bwMode="auto">
            <a:xfrm>
              <a:off x="8291286" y="4680861"/>
              <a:ext cx="274115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600" i="1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</a:p>
          </p:txBody>
        </p:sp>
        <p:sp>
          <p:nvSpPr>
            <p:cNvPr id="5196" name="Rectangle 76"/>
            <p:cNvSpPr>
              <a:spLocks noChangeArrowheads="1"/>
            </p:cNvSpPr>
            <p:nvPr/>
          </p:nvSpPr>
          <p:spPr bwMode="auto">
            <a:xfrm>
              <a:off x="5871936" y="2917148"/>
              <a:ext cx="520977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600" i="1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 </a:t>
              </a:r>
              <a:r>
                <a:rPr lang="en-US" sz="160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</a:t>
              </a:r>
              <a:r>
                <a:rPr lang="en-US" sz="1600" i="1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  <a:r>
                <a:rPr lang="en-US" sz="160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)</a:t>
              </a:r>
            </a:p>
          </p:txBody>
        </p:sp>
        <p:sp>
          <p:nvSpPr>
            <p:cNvPr id="5197" name="Freeform 77"/>
            <p:cNvSpPr>
              <a:spLocks/>
            </p:cNvSpPr>
            <p:nvPr/>
          </p:nvSpPr>
          <p:spPr bwMode="auto">
            <a:xfrm>
              <a:off x="6148161" y="3796623"/>
              <a:ext cx="1987550" cy="10842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070"/>
                </a:cxn>
                <a:cxn ang="0">
                  <a:pos x="2853" y="1070"/>
                </a:cxn>
                <a:cxn ang="0">
                  <a:pos x="2850" y="1013"/>
                </a:cxn>
                <a:cxn ang="0">
                  <a:pos x="2535" y="995"/>
                </a:cxn>
                <a:cxn ang="0">
                  <a:pos x="2265" y="977"/>
                </a:cxn>
                <a:cxn ang="0">
                  <a:pos x="1923" y="950"/>
                </a:cxn>
                <a:cxn ang="0">
                  <a:pos x="1635" y="911"/>
                </a:cxn>
                <a:cxn ang="0">
                  <a:pos x="1347" y="857"/>
                </a:cxn>
                <a:cxn ang="0">
                  <a:pos x="996" y="764"/>
                </a:cxn>
                <a:cxn ang="0">
                  <a:pos x="723" y="665"/>
                </a:cxn>
                <a:cxn ang="0">
                  <a:pos x="492" y="554"/>
                </a:cxn>
                <a:cxn ang="0">
                  <a:pos x="351" y="470"/>
                </a:cxn>
                <a:cxn ang="0">
                  <a:pos x="294" y="431"/>
                </a:cxn>
                <a:cxn ang="0">
                  <a:pos x="261" y="404"/>
                </a:cxn>
                <a:cxn ang="0">
                  <a:pos x="231" y="374"/>
                </a:cxn>
                <a:cxn ang="0">
                  <a:pos x="204" y="353"/>
                </a:cxn>
                <a:cxn ang="0">
                  <a:pos x="174" y="320"/>
                </a:cxn>
                <a:cxn ang="0">
                  <a:pos x="144" y="290"/>
                </a:cxn>
                <a:cxn ang="0">
                  <a:pos x="117" y="257"/>
                </a:cxn>
                <a:cxn ang="0">
                  <a:pos x="93" y="221"/>
                </a:cxn>
                <a:cxn ang="0">
                  <a:pos x="57" y="161"/>
                </a:cxn>
                <a:cxn ang="0">
                  <a:pos x="42" y="132"/>
                </a:cxn>
                <a:cxn ang="0">
                  <a:pos x="21" y="74"/>
                </a:cxn>
                <a:cxn ang="0">
                  <a:pos x="6" y="32"/>
                </a:cxn>
              </a:cxnLst>
              <a:rect l="0" t="0" r="r" b="b"/>
              <a:pathLst>
                <a:path w="2853" h="1070">
                  <a:moveTo>
                    <a:pt x="2" y="0"/>
                  </a:moveTo>
                  <a:lnTo>
                    <a:pt x="0" y="1070"/>
                  </a:lnTo>
                  <a:lnTo>
                    <a:pt x="2853" y="1070"/>
                  </a:lnTo>
                  <a:lnTo>
                    <a:pt x="2850" y="1013"/>
                  </a:lnTo>
                  <a:lnTo>
                    <a:pt x="2535" y="995"/>
                  </a:lnTo>
                  <a:lnTo>
                    <a:pt x="2265" y="977"/>
                  </a:lnTo>
                  <a:lnTo>
                    <a:pt x="1923" y="950"/>
                  </a:lnTo>
                  <a:lnTo>
                    <a:pt x="1635" y="911"/>
                  </a:lnTo>
                  <a:lnTo>
                    <a:pt x="1347" y="857"/>
                  </a:lnTo>
                  <a:lnTo>
                    <a:pt x="996" y="764"/>
                  </a:lnTo>
                  <a:lnTo>
                    <a:pt x="723" y="665"/>
                  </a:lnTo>
                  <a:lnTo>
                    <a:pt x="492" y="554"/>
                  </a:lnTo>
                  <a:lnTo>
                    <a:pt x="351" y="470"/>
                  </a:lnTo>
                  <a:lnTo>
                    <a:pt x="294" y="431"/>
                  </a:lnTo>
                  <a:lnTo>
                    <a:pt x="261" y="404"/>
                  </a:lnTo>
                  <a:lnTo>
                    <a:pt x="231" y="374"/>
                  </a:lnTo>
                  <a:lnTo>
                    <a:pt x="204" y="353"/>
                  </a:lnTo>
                  <a:lnTo>
                    <a:pt x="174" y="320"/>
                  </a:lnTo>
                  <a:lnTo>
                    <a:pt x="144" y="290"/>
                  </a:lnTo>
                  <a:lnTo>
                    <a:pt x="117" y="257"/>
                  </a:lnTo>
                  <a:lnTo>
                    <a:pt x="93" y="221"/>
                  </a:lnTo>
                  <a:lnTo>
                    <a:pt x="57" y="161"/>
                  </a:lnTo>
                  <a:lnTo>
                    <a:pt x="42" y="132"/>
                  </a:lnTo>
                  <a:lnTo>
                    <a:pt x="21" y="74"/>
                  </a:lnTo>
                  <a:lnTo>
                    <a:pt x="6" y="32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198" name="Line 78"/>
            <p:cNvSpPr>
              <a:spLocks noChangeShapeType="1"/>
            </p:cNvSpPr>
            <p:nvPr/>
          </p:nvSpPr>
          <p:spPr bwMode="auto">
            <a:xfrm>
              <a:off x="6148161" y="3341011"/>
              <a:ext cx="0" cy="1536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199" name="Line 79"/>
            <p:cNvSpPr>
              <a:spLocks noChangeShapeType="1"/>
            </p:cNvSpPr>
            <p:nvPr/>
          </p:nvSpPr>
          <p:spPr bwMode="auto">
            <a:xfrm>
              <a:off x="6149749" y="4880886"/>
              <a:ext cx="21526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201" name="Line 81"/>
            <p:cNvSpPr>
              <a:spLocks noChangeShapeType="1"/>
            </p:cNvSpPr>
            <p:nvPr/>
          </p:nvSpPr>
          <p:spPr bwMode="auto">
            <a:xfrm rot="271170">
              <a:off x="7675336" y="4803099"/>
              <a:ext cx="450850" cy="3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202" name="Arc 82"/>
            <p:cNvSpPr>
              <a:spLocks/>
            </p:cNvSpPr>
            <p:nvPr/>
          </p:nvSpPr>
          <p:spPr bwMode="auto">
            <a:xfrm rot="234569">
              <a:off x="6119586" y="3785511"/>
              <a:ext cx="1597025" cy="944563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19 w 21619"/>
                <a:gd name="T1" fmla="*/ 21600 h 21600"/>
                <a:gd name="T2" fmla="*/ 0 w 21619"/>
                <a:gd name="T3" fmla="*/ 0 h 21600"/>
                <a:gd name="T4" fmla="*/ 21600 w 2161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9" h="21600" fill="none" extrusionOk="0">
                  <a:moveTo>
                    <a:pt x="21618" y="21599"/>
                  </a:moveTo>
                  <a:cubicBezTo>
                    <a:pt x="21612" y="21599"/>
                    <a:pt x="21606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1619" h="21600" stroke="0" extrusionOk="0">
                  <a:moveTo>
                    <a:pt x="21618" y="21599"/>
                  </a:moveTo>
                  <a:cubicBezTo>
                    <a:pt x="21612" y="21599"/>
                    <a:pt x="21606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215" name="Text Box 95"/>
            <p:cNvSpPr txBox="1">
              <a:spLocks noChangeArrowheads="1"/>
            </p:cNvSpPr>
            <p:nvPr/>
          </p:nvSpPr>
          <p:spPr bwMode="auto">
            <a:xfrm>
              <a:off x="6545036" y="2845710"/>
              <a:ext cx="1051891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Exponential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1453" y="3059781"/>
            <a:ext cx="3028950" cy="2457453"/>
            <a:chOff x="366487" y="3045738"/>
            <a:chExt cx="3028950" cy="2457453"/>
          </a:xfrm>
        </p:grpSpPr>
        <p:sp>
          <p:nvSpPr>
            <p:cNvPr id="5180" name="AutoShape 60"/>
            <p:cNvSpPr>
              <a:spLocks noChangeArrowheads="1"/>
            </p:cNvSpPr>
            <p:nvPr/>
          </p:nvSpPr>
          <p:spPr bwMode="auto">
            <a:xfrm>
              <a:off x="366487" y="3045738"/>
              <a:ext cx="3028950" cy="2457453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159" name="Line 39"/>
            <p:cNvSpPr>
              <a:spLocks noChangeShapeType="1"/>
            </p:cNvSpPr>
            <p:nvPr/>
          </p:nvSpPr>
          <p:spPr bwMode="auto">
            <a:xfrm>
              <a:off x="723675" y="3710902"/>
              <a:ext cx="0" cy="14478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160" name="Rectangle 40"/>
            <p:cNvSpPr>
              <a:spLocks noChangeArrowheads="1"/>
            </p:cNvSpPr>
            <p:nvPr/>
          </p:nvSpPr>
          <p:spPr bwMode="auto">
            <a:xfrm>
              <a:off x="509362" y="3279101"/>
              <a:ext cx="520977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600" i="1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 </a:t>
              </a:r>
              <a:r>
                <a:rPr lang="en-US" sz="160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</a:t>
              </a:r>
              <a:r>
                <a:rPr lang="en-US" sz="1600" i="1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  <a:r>
                <a:rPr lang="en-US" sz="160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)</a:t>
              </a:r>
            </a:p>
          </p:txBody>
        </p:sp>
        <p:sp>
          <p:nvSpPr>
            <p:cNvPr id="5161" name="Rectangle 41"/>
            <p:cNvSpPr>
              <a:spLocks noChangeArrowheads="1"/>
            </p:cNvSpPr>
            <p:nvPr/>
          </p:nvSpPr>
          <p:spPr bwMode="auto">
            <a:xfrm>
              <a:off x="2891065" y="4911279"/>
              <a:ext cx="343044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i="1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1600" i="1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</a:p>
          </p:txBody>
        </p:sp>
        <p:sp>
          <p:nvSpPr>
            <p:cNvPr id="5169" name="Line 49"/>
            <p:cNvSpPr>
              <a:spLocks noChangeShapeType="1"/>
            </p:cNvSpPr>
            <p:nvPr/>
          </p:nvSpPr>
          <p:spPr bwMode="auto">
            <a:xfrm>
              <a:off x="726850" y="5160291"/>
              <a:ext cx="2249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166" name="Freeform 46"/>
            <p:cNvSpPr>
              <a:spLocks/>
            </p:cNvSpPr>
            <p:nvPr/>
          </p:nvSpPr>
          <p:spPr bwMode="auto">
            <a:xfrm>
              <a:off x="1011239" y="4674516"/>
              <a:ext cx="1652588" cy="481013"/>
            </a:xfrm>
            <a:custGeom>
              <a:avLst/>
              <a:gdLst/>
              <a:ahLst/>
              <a:cxnLst>
                <a:cxn ang="0">
                  <a:pos x="13" y="302"/>
                </a:cxn>
                <a:cxn ang="0">
                  <a:pos x="15" y="0"/>
                </a:cxn>
                <a:cxn ang="0">
                  <a:pos x="1041" y="0"/>
                </a:cxn>
                <a:cxn ang="0">
                  <a:pos x="1041" y="303"/>
                </a:cxn>
                <a:cxn ang="0">
                  <a:pos x="0" y="303"/>
                </a:cxn>
              </a:cxnLst>
              <a:rect l="0" t="0" r="r" b="b"/>
              <a:pathLst>
                <a:path w="1041" h="303">
                  <a:moveTo>
                    <a:pt x="13" y="302"/>
                  </a:moveTo>
                  <a:lnTo>
                    <a:pt x="15" y="0"/>
                  </a:lnTo>
                  <a:lnTo>
                    <a:pt x="1041" y="0"/>
                  </a:lnTo>
                  <a:lnTo>
                    <a:pt x="1041" y="303"/>
                  </a:lnTo>
                  <a:lnTo>
                    <a:pt x="0" y="303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214" name="Text Box 94"/>
            <p:cNvSpPr txBox="1">
              <a:spLocks noChangeArrowheads="1"/>
            </p:cNvSpPr>
            <p:nvPr/>
          </p:nvSpPr>
          <p:spPr bwMode="auto">
            <a:xfrm>
              <a:off x="1325853" y="3102888"/>
              <a:ext cx="801823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Uniform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020538" y="4655239"/>
              <a:ext cx="1630362" cy="504826"/>
              <a:chOff x="1020538" y="4568155"/>
              <a:chExt cx="1630362" cy="504826"/>
            </a:xfrm>
          </p:grpSpPr>
          <p:sp>
            <p:nvSpPr>
              <p:cNvPr id="5167" name="Line 47"/>
              <p:cNvSpPr>
                <a:spLocks noChangeShapeType="1"/>
              </p:cNvSpPr>
              <p:nvPr/>
            </p:nvSpPr>
            <p:spPr bwMode="auto">
              <a:xfrm>
                <a:off x="2649313" y="4568155"/>
                <a:ext cx="0" cy="504826"/>
              </a:xfrm>
              <a:prstGeom prst="lin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5168" name="Line 48"/>
              <p:cNvSpPr>
                <a:spLocks noChangeShapeType="1"/>
              </p:cNvSpPr>
              <p:nvPr/>
            </p:nvSpPr>
            <p:spPr bwMode="auto">
              <a:xfrm flipV="1">
                <a:off x="1025300" y="4568155"/>
                <a:ext cx="1625600" cy="0"/>
              </a:xfrm>
              <a:prstGeom prst="lin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5173" name="Line 53"/>
              <p:cNvSpPr>
                <a:spLocks noChangeShapeType="1"/>
              </p:cNvSpPr>
              <p:nvPr/>
            </p:nvSpPr>
            <p:spPr bwMode="auto">
              <a:xfrm>
                <a:off x="1020538" y="4571330"/>
                <a:ext cx="0" cy="477838"/>
              </a:xfrm>
              <a:prstGeom prst="lin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4051407" y="3787398"/>
            <a:ext cx="3028950" cy="2457450"/>
            <a:chOff x="3300186" y="3426735"/>
            <a:chExt cx="3028950" cy="2457450"/>
          </a:xfrm>
        </p:grpSpPr>
        <p:sp>
          <p:nvSpPr>
            <p:cNvPr id="5156" name="AutoShape 36"/>
            <p:cNvSpPr>
              <a:spLocks noChangeArrowheads="1"/>
            </p:cNvSpPr>
            <p:nvPr/>
          </p:nvSpPr>
          <p:spPr bwMode="auto">
            <a:xfrm>
              <a:off x="3300186" y="3426735"/>
              <a:ext cx="3028950" cy="245745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135" name="Rectangle 15"/>
            <p:cNvSpPr>
              <a:spLocks noChangeArrowheads="1"/>
            </p:cNvSpPr>
            <p:nvPr/>
          </p:nvSpPr>
          <p:spPr bwMode="auto">
            <a:xfrm>
              <a:off x="5895749" y="5333323"/>
              <a:ext cx="203581" cy="3007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defTabSz="330200"/>
              <a:r>
                <a:rPr lang="en-US" sz="1600" i="1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</a:p>
          </p:txBody>
        </p:sp>
        <p:sp>
          <p:nvSpPr>
            <p:cNvPr id="5136" name="Line 16"/>
            <p:cNvSpPr>
              <a:spLocks noChangeShapeType="1"/>
            </p:cNvSpPr>
            <p:nvPr/>
          </p:nvSpPr>
          <p:spPr bwMode="auto">
            <a:xfrm flipH="1" flipV="1">
              <a:off x="3679599" y="4028398"/>
              <a:ext cx="0" cy="1508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3458936" y="3626307"/>
              <a:ext cx="450443" cy="3007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defTabSz="330200"/>
              <a:r>
                <a:rPr lang="en-US" sz="1600" i="1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 </a:t>
              </a:r>
              <a:r>
                <a:rPr lang="en-US" sz="160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</a:t>
              </a:r>
              <a:r>
                <a:rPr lang="en-US" sz="1600" i="1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  <a:r>
                <a:rPr lang="en-US" sz="160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)</a:t>
              </a:r>
            </a:p>
          </p:txBody>
        </p:sp>
        <p:sp>
          <p:nvSpPr>
            <p:cNvPr id="5153" name="Freeform 33"/>
            <p:cNvSpPr>
              <a:spLocks/>
            </p:cNvSpPr>
            <p:nvPr/>
          </p:nvSpPr>
          <p:spPr bwMode="auto">
            <a:xfrm>
              <a:off x="3868511" y="4115710"/>
              <a:ext cx="1766888" cy="1422400"/>
            </a:xfrm>
            <a:custGeom>
              <a:avLst/>
              <a:gdLst/>
              <a:ahLst/>
              <a:cxnLst>
                <a:cxn ang="0">
                  <a:pos x="1209" y="12"/>
                </a:cxn>
                <a:cxn ang="0">
                  <a:pos x="1132" y="66"/>
                </a:cxn>
                <a:cxn ang="0">
                  <a:pos x="1082" y="131"/>
                </a:cxn>
                <a:cxn ang="0">
                  <a:pos x="1040" y="197"/>
                </a:cxn>
                <a:cxn ang="0">
                  <a:pos x="1003" y="262"/>
                </a:cxn>
                <a:cxn ang="0">
                  <a:pos x="975" y="320"/>
                </a:cxn>
                <a:cxn ang="0">
                  <a:pos x="941" y="395"/>
                </a:cxn>
                <a:cxn ang="0">
                  <a:pos x="910" y="462"/>
                </a:cxn>
                <a:cxn ang="0">
                  <a:pos x="881" y="528"/>
                </a:cxn>
                <a:cxn ang="0">
                  <a:pos x="856" y="591"/>
                </a:cxn>
                <a:cxn ang="0">
                  <a:pos x="826" y="663"/>
                </a:cxn>
                <a:cxn ang="0">
                  <a:pos x="796" y="727"/>
                </a:cxn>
                <a:cxn ang="0">
                  <a:pos x="765" y="790"/>
                </a:cxn>
                <a:cxn ang="0">
                  <a:pos x="717" y="862"/>
                </a:cxn>
                <a:cxn ang="0">
                  <a:pos x="653" y="932"/>
                </a:cxn>
                <a:cxn ang="0">
                  <a:pos x="592" y="981"/>
                </a:cxn>
                <a:cxn ang="0">
                  <a:pos x="506" y="1031"/>
                </a:cxn>
                <a:cxn ang="0">
                  <a:pos x="423" y="1063"/>
                </a:cxn>
                <a:cxn ang="0">
                  <a:pos x="333" y="1089"/>
                </a:cxn>
                <a:cxn ang="0">
                  <a:pos x="258" y="1108"/>
                </a:cxn>
                <a:cxn ang="0">
                  <a:pos x="155" y="1129"/>
                </a:cxn>
                <a:cxn ang="0">
                  <a:pos x="54" y="1146"/>
                </a:cxn>
                <a:cxn ang="0">
                  <a:pos x="2480" y="1170"/>
                </a:cxn>
                <a:cxn ang="0">
                  <a:pos x="2395" y="1143"/>
                </a:cxn>
                <a:cxn ang="0">
                  <a:pos x="2341" y="1132"/>
                </a:cxn>
                <a:cxn ang="0">
                  <a:pos x="2224" y="1104"/>
                </a:cxn>
                <a:cxn ang="0">
                  <a:pos x="2118" y="1071"/>
                </a:cxn>
                <a:cxn ang="0">
                  <a:pos x="2011" y="1029"/>
                </a:cxn>
                <a:cxn ang="0">
                  <a:pos x="1980" y="1013"/>
                </a:cxn>
                <a:cxn ang="0">
                  <a:pos x="1914" y="969"/>
                </a:cxn>
                <a:cxn ang="0">
                  <a:pos x="1859" y="915"/>
                </a:cxn>
                <a:cxn ang="0">
                  <a:pos x="1801" y="845"/>
                </a:cxn>
                <a:cxn ang="0">
                  <a:pos x="1765" y="792"/>
                </a:cxn>
                <a:cxn ang="0">
                  <a:pos x="1735" y="729"/>
                </a:cxn>
                <a:cxn ang="0">
                  <a:pos x="1710" y="674"/>
                </a:cxn>
                <a:cxn ang="0">
                  <a:pos x="1686" y="619"/>
                </a:cxn>
                <a:cxn ang="0">
                  <a:pos x="1651" y="546"/>
                </a:cxn>
                <a:cxn ang="0">
                  <a:pos x="1618" y="476"/>
                </a:cxn>
                <a:cxn ang="0">
                  <a:pos x="1580" y="397"/>
                </a:cxn>
                <a:cxn ang="0">
                  <a:pos x="1543" y="322"/>
                </a:cxn>
                <a:cxn ang="0">
                  <a:pos x="1506" y="251"/>
                </a:cxn>
                <a:cxn ang="0">
                  <a:pos x="1479" y="203"/>
                </a:cxn>
                <a:cxn ang="0">
                  <a:pos x="1449" y="150"/>
                </a:cxn>
                <a:cxn ang="0">
                  <a:pos x="1423" y="114"/>
                </a:cxn>
                <a:cxn ang="0">
                  <a:pos x="1407" y="95"/>
                </a:cxn>
                <a:cxn ang="0">
                  <a:pos x="1378" y="62"/>
                </a:cxn>
                <a:cxn ang="0">
                  <a:pos x="1341" y="30"/>
                </a:cxn>
                <a:cxn ang="0">
                  <a:pos x="1286" y="4"/>
                </a:cxn>
              </a:cxnLst>
              <a:rect l="0" t="0" r="r" b="b"/>
              <a:pathLst>
                <a:path w="2480" h="1173">
                  <a:moveTo>
                    <a:pt x="1260" y="0"/>
                  </a:moveTo>
                  <a:lnTo>
                    <a:pt x="1236" y="5"/>
                  </a:lnTo>
                  <a:lnTo>
                    <a:pt x="1209" y="12"/>
                  </a:lnTo>
                  <a:lnTo>
                    <a:pt x="1179" y="27"/>
                  </a:lnTo>
                  <a:lnTo>
                    <a:pt x="1155" y="45"/>
                  </a:lnTo>
                  <a:lnTo>
                    <a:pt x="1132" y="66"/>
                  </a:lnTo>
                  <a:lnTo>
                    <a:pt x="1114" y="85"/>
                  </a:lnTo>
                  <a:lnTo>
                    <a:pt x="1099" y="106"/>
                  </a:lnTo>
                  <a:lnTo>
                    <a:pt x="1082" y="131"/>
                  </a:lnTo>
                  <a:lnTo>
                    <a:pt x="1070" y="149"/>
                  </a:lnTo>
                  <a:lnTo>
                    <a:pt x="1054" y="175"/>
                  </a:lnTo>
                  <a:lnTo>
                    <a:pt x="1040" y="197"/>
                  </a:lnTo>
                  <a:lnTo>
                    <a:pt x="1024" y="223"/>
                  </a:lnTo>
                  <a:lnTo>
                    <a:pt x="1015" y="240"/>
                  </a:lnTo>
                  <a:lnTo>
                    <a:pt x="1003" y="262"/>
                  </a:lnTo>
                  <a:lnTo>
                    <a:pt x="994" y="282"/>
                  </a:lnTo>
                  <a:lnTo>
                    <a:pt x="984" y="300"/>
                  </a:lnTo>
                  <a:lnTo>
                    <a:pt x="975" y="320"/>
                  </a:lnTo>
                  <a:lnTo>
                    <a:pt x="964" y="344"/>
                  </a:lnTo>
                  <a:lnTo>
                    <a:pt x="951" y="373"/>
                  </a:lnTo>
                  <a:lnTo>
                    <a:pt x="941" y="395"/>
                  </a:lnTo>
                  <a:lnTo>
                    <a:pt x="933" y="412"/>
                  </a:lnTo>
                  <a:lnTo>
                    <a:pt x="921" y="437"/>
                  </a:lnTo>
                  <a:lnTo>
                    <a:pt x="910" y="462"/>
                  </a:lnTo>
                  <a:lnTo>
                    <a:pt x="902" y="479"/>
                  </a:lnTo>
                  <a:lnTo>
                    <a:pt x="890" y="506"/>
                  </a:lnTo>
                  <a:lnTo>
                    <a:pt x="881" y="528"/>
                  </a:lnTo>
                  <a:lnTo>
                    <a:pt x="873" y="549"/>
                  </a:lnTo>
                  <a:lnTo>
                    <a:pt x="865" y="570"/>
                  </a:lnTo>
                  <a:lnTo>
                    <a:pt x="856" y="591"/>
                  </a:lnTo>
                  <a:lnTo>
                    <a:pt x="848" y="612"/>
                  </a:lnTo>
                  <a:lnTo>
                    <a:pt x="839" y="633"/>
                  </a:lnTo>
                  <a:lnTo>
                    <a:pt x="826" y="663"/>
                  </a:lnTo>
                  <a:lnTo>
                    <a:pt x="814" y="690"/>
                  </a:lnTo>
                  <a:lnTo>
                    <a:pt x="805" y="708"/>
                  </a:lnTo>
                  <a:lnTo>
                    <a:pt x="796" y="727"/>
                  </a:lnTo>
                  <a:lnTo>
                    <a:pt x="787" y="747"/>
                  </a:lnTo>
                  <a:lnTo>
                    <a:pt x="778" y="765"/>
                  </a:lnTo>
                  <a:lnTo>
                    <a:pt x="765" y="790"/>
                  </a:lnTo>
                  <a:lnTo>
                    <a:pt x="751" y="814"/>
                  </a:lnTo>
                  <a:lnTo>
                    <a:pt x="735" y="838"/>
                  </a:lnTo>
                  <a:lnTo>
                    <a:pt x="717" y="862"/>
                  </a:lnTo>
                  <a:lnTo>
                    <a:pt x="699" y="885"/>
                  </a:lnTo>
                  <a:lnTo>
                    <a:pt x="677" y="907"/>
                  </a:lnTo>
                  <a:lnTo>
                    <a:pt x="653" y="932"/>
                  </a:lnTo>
                  <a:lnTo>
                    <a:pt x="636" y="947"/>
                  </a:lnTo>
                  <a:lnTo>
                    <a:pt x="616" y="963"/>
                  </a:lnTo>
                  <a:lnTo>
                    <a:pt x="592" y="981"/>
                  </a:lnTo>
                  <a:lnTo>
                    <a:pt x="572" y="994"/>
                  </a:lnTo>
                  <a:lnTo>
                    <a:pt x="546" y="1009"/>
                  </a:lnTo>
                  <a:lnTo>
                    <a:pt x="506" y="1031"/>
                  </a:lnTo>
                  <a:lnTo>
                    <a:pt x="472" y="1045"/>
                  </a:lnTo>
                  <a:lnTo>
                    <a:pt x="446" y="1054"/>
                  </a:lnTo>
                  <a:lnTo>
                    <a:pt x="423" y="1063"/>
                  </a:lnTo>
                  <a:lnTo>
                    <a:pt x="393" y="1073"/>
                  </a:lnTo>
                  <a:lnTo>
                    <a:pt x="363" y="1082"/>
                  </a:lnTo>
                  <a:lnTo>
                    <a:pt x="333" y="1089"/>
                  </a:lnTo>
                  <a:lnTo>
                    <a:pt x="310" y="1095"/>
                  </a:lnTo>
                  <a:lnTo>
                    <a:pt x="282" y="1102"/>
                  </a:lnTo>
                  <a:lnTo>
                    <a:pt x="258" y="1108"/>
                  </a:lnTo>
                  <a:lnTo>
                    <a:pt x="226" y="1115"/>
                  </a:lnTo>
                  <a:lnTo>
                    <a:pt x="183" y="1123"/>
                  </a:lnTo>
                  <a:lnTo>
                    <a:pt x="155" y="1129"/>
                  </a:lnTo>
                  <a:lnTo>
                    <a:pt x="130" y="1134"/>
                  </a:lnTo>
                  <a:lnTo>
                    <a:pt x="109" y="1137"/>
                  </a:lnTo>
                  <a:lnTo>
                    <a:pt x="54" y="1146"/>
                  </a:lnTo>
                  <a:lnTo>
                    <a:pt x="3" y="1158"/>
                  </a:lnTo>
                  <a:lnTo>
                    <a:pt x="0" y="1173"/>
                  </a:lnTo>
                  <a:lnTo>
                    <a:pt x="2480" y="1170"/>
                  </a:lnTo>
                  <a:lnTo>
                    <a:pt x="2454" y="1161"/>
                  </a:lnTo>
                  <a:lnTo>
                    <a:pt x="2427" y="1152"/>
                  </a:lnTo>
                  <a:lnTo>
                    <a:pt x="2395" y="1143"/>
                  </a:lnTo>
                  <a:lnTo>
                    <a:pt x="2361" y="1138"/>
                  </a:lnTo>
                  <a:lnTo>
                    <a:pt x="2320" y="1129"/>
                  </a:lnTo>
                  <a:lnTo>
                    <a:pt x="2341" y="1132"/>
                  </a:lnTo>
                  <a:lnTo>
                    <a:pt x="2295" y="1123"/>
                  </a:lnTo>
                  <a:lnTo>
                    <a:pt x="2268" y="1116"/>
                  </a:lnTo>
                  <a:lnTo>
                    <a:pt x="2224" y="1104"/>
                  </a:lnTo>
                  <a:lnTo>
                    <a:pt x="2184" y="1092"/>
                  </a:lnTo>
                  <a:lnTo>
                    <a:pt x="2150" y="1081"/>
                  </a:lnTo>
                  <a:lnTo>
                    <a:pt x="2118" y="1071"/>
                  </a:lnTo>
                  <a:lnTo>
                    <a:pt x="2082" y="1059"/>
                  </a:lnTo>
                  <a:lnTo>
                    <a:pt x="2051" y="1047"/>
                  </a:lnTo>
                  <a:lnTo>
                    <a:pt x="2011" y="1029"/>
                  </a:lnTo>
                  <a:lnTo>
                    <a:pt x="1994" y="1020"/>
                  </a:lnTo>
                  <a:lnTo>
                    <a:pt x="1993" y="1020"/>
                  </a:lnTo>
                  <a:lnTo>
                    <a:pt x="1980" y="1013"/>
                  </a:lnTo>
                  <a:lnTo>
                    <a:pt x="1956" y="1001"/>
                  </a:lnTo>
                  <a:lnTo>
                    <a:pt x="1936" y="986"/>
                  </a:lnTo>
                  <a:lnTo>
                    <a:pt x="1914" y="969"/>
                  </a:lnTo>
                  <a:lnTo>
                    <a:pt x="1898" y="955"/>
                  </a:lnTo>
                  <a:lnTo>
                    <a:pt x="1880" y="938"/>
                  </a:lnTo>
                  <a:lnTo>
                    <a:pt x="1859" y="915"/>
                  </a:lnTo>
                  <a:lnTo>
                    <a:pt x="1838" y="891"/>
                  </a:lnTo>
                  <a:lnTo>
                    <a:pt x="1820" y="868"/>
                  </a:lnTo>
                  <a:lnTo>
                    <a:pt x="1801" y="845"/>
                  </a:lnTo>
                  <a:lnTo>
                    <a:pt x="1788" y="825"/>
                  </a:lnTo>
                  <a:lnTo>
                    <a:pt x="1776" y="809"/>
                  </a:lnTo>
                  <a:lnTo>
                    <a:pt x="1765" y="792"/>
                  </a:lnTo>
                  <a:lnTo>
                    <a:pt x="1754" y="772"/>
                  </a:lnTo>
                  <a:lnTo>
                    <a:pt x="1744" y="751"/>
                  </a:lnTo>
                  <a:lnTo>
                    <a:pt x="1735" y="729"/>
                  </a:lnTo>
                  <a:lnTo>
                    <a:pt x="1725" y="707"/>
                  </a:lnTo>
                  <a:lnTo>
                    <a:pt x="1718" y="692"/>
                  </a:lnTo>
                  <a:lnTo>
                    <a:pt x="1710" y="674"/>
                  </a:lnTo>
                  <a:lnTo>
                    <a:pt x="1703" y="657"/>
                  </a:lnTo>
                  <a:lnTo>
                    <a:pt x="1695" y="641"/>
                  </a:lnTo>
                  <a:lnTo>
                    <a:pt x="1686" y="619"/>
                  </a:lnTo>
                  <a:lnTo>
                    <a:pt x="1676" y="598"/>
                  </a:lnTo>
                  <a:lnTo>
                    <a:pt x="1663" y="568"/>
                  </a:lnTo>
                  <a:lnTo>
                    <a:pt x="1651" y="546"/>
                  </a:lnTo>
                  <a:lnTo>
                    <a:pt x="1639" y="522"/>
                  </a:lnTo>
                  <a:lnTo>
                    <a:pt x="1627" y="497"/>
                  </a:lnTo>
                  <a:lnTo>
                    <a:pt x="1618" y="476"/>
                  </a:lnTo>
                  <a:lnTo>
                    <a:pt x="1607" y="452"/>
                  </a:lnTo>
                  <a:lnTo>
                    <a:pt x="1597" y="430"/>
                  </a:lnTo>
                  <a:lnTo>
                    <a:pt x="1580" y="397"/>
                  </a:lnTo>
                  <a:lnTo>
                    <a:pt x="1566" y="366"/>
                  </a:lnTo>
                  <a:lnTo>
                    <a:pt x="1553" y="340"/>
                  </a:lnTo>
                  <a:lnTo>
                    <a:pt x="1543" y="322"/>
                  </a:lnTo>
                  <a:lnTo>
                    <a:pt x="1531" y="298"/>
                  </a:lnTo>
                  <a:lnTo>
                    <a:pt x="1517" y="271"/>
                  </a:lnTo>
                  <a:lnTo>
                    <a:pt x="1506" y="251"/>
                  </a:lnTo>
                  <a:lnTo>
                    <a:pt x="1497" y="236"/>
                  </a:lnTo>
                  <a:lnTo>
                    <a:pt x="1490" y="223"/>
                  </a:lnTo>
                  <a:lnTo>
                    <a:pt x="1479" y="203"/>
                  </a:lnTo>
                  <a:lnTo>
                    <a:pt x="1468" y="183"/>
                  </a:lnTo>
                  <a:lnTo>
                    <a:pt x="1459" y="167"/>
                  </a:lnTo>
                  <a:lnTo>
                    <a:pt x="1449" y="150"/>
                  </a:lnTo>
                  <a:lnTo>
                    <a:pt x="1438" y="135"/>
                  </a:lnTo>
                  <a:lnTo>
                    <a:pt x="1429" y="125"/>
                  </a:lnTo>
                  <a:lnTo>
                    <a:pt x="1423" y="114"/>
                  </a:lnTo>
                  <a:lnTo>
                    <a:pt x="1417" y="107"/>
                  </a:lnTo>
                  <a:lnTo>
                    <a:pt x="1411" y="99"/>
                  </a:lnTo>
                  <a:lnTo>
                    <a:pt x="1407" y="95"/>
                  </a:lnTo>
                  <a:lnTo>
                    <a:pt x="1399" y="86"/>
                  </a:lnTo>
                  <a:lnTo>
                    <a:pt x="1389" y="74"/>
                  </a:lnTo>
                  <a:lnTo>
                    <a:pt x="1378" y="62"/>
                  </a:lnTo>
                  <a:lnTo>
                    <a:pt x="1366" y="50"/>
                  </a:lnTo>
                  <a:lnTo>
                    <a:pt x="1354" y="39"/>
                  </a:lnTo>
                  <a:lnTo>
                    <a:pt x="1341" y="30"/>
                  </a:lnTo>
                  <a:lnTo>
                    <a:pt x="1327" y="19"/>
                  </a:lnTo>
                  <a:lnTo>
                    <a:pt x="1306" y="11"/>
                  </a:lnTo>
                  <a:lnTo>
                    <a:pt x="1286" y="4"/>
                  </a:lnTo>
                  <a:lnTo>
                    <a:pt x="1261" y="0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213" name="Text Box 93"/>
            <p:cNvSpPr txBox="1">
              <a:spLocks noChangeArrowheads="1"/>
            </p:cNvSpPr>
            <p:nvPr/>
          </p:nvSpPr>
          <p:spPr bwMode="auto">
            <a:xfrm>
              <a:off x="4240087" y="3483885"/>
              <a:ext cx="732893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Normal</a:t>
              </a:r>
            </a:p>
          </p:txBody>
        </p:sp>
        <p:sp>
          <p:nvSpPr>
            <p:cNvPr id="5125" name="Line 5"/>
            <p:cNvSpPr>
              <a:spLocks noChangeShapeType="1"/>
            </p:cNvSpPr>
            <p:nvPr/>
          </p:nvSpPr>
          <p:spPr bwMode="auto">
            <a:xfrm>
              <a:off x="3685949" y="5534935"/>
              <a:ext cx="21796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20898" y="105351"/>
            <a:ext cx="59987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/>
              <a:t>Continuous 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2350430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29584" y="331724"/>
            <a:ext cx="7772400" cy="611187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9pPr>
          </a:lstStyle>
          <a:p>
            <a:pPr algn="l"/>
            <a:r>
              <a:rPr lang="en-US" sz="3600" ker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Continuous Probability Distributions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460419" y="1277759"/>
            <a:ext cx="7772400" cy="174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latin typeface="Times New Roman" charset="0"/>
                <a:ea typeface="Times New Roman" charset="0"/>
                <a:cs typeface="Times New Roman" charset="0"/>
              </a:rPr>
              <a:t>The probability of the random variable assuming a value within some given interval from </a:t>
            </a:r>
            <a:r>
              <a:rPr lang="en-US" sz="2400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sz="2400" baseline="-2500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sz="2400">
                <a:latin typeface="Times New Roman" charset="0"/>
                <a:ea typeface="Times New Roman" charset="0"/>
                <a:cs typeface="Times New Roman" charset="0"/>
              </a:rPr>
              <a:t> to </a:t>
            </a:r>
            <a:r>
              <a:rPr lang="en-US" sz="2400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sz="2400" baseline="-2500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sz="2400">
                <a:latin typeface="Times New Roman" charset="0"/>
                <a:ea typeface="Times New Roman" charset="0"/>
                <a:cs typeface="Times New Roman" charset="0"/>
              </a:rPr>
              <a:t> is defined to be the </a:t>
            </a:r>
            <a:r>
              <a:rPr lang="en-US" sz="2400" u="sng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area under the graph</a:t>
            </a:r>
            <a:r>
              <a:rPr lang="en-US" sz="240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>
                <a:latin typeface="Times New Roman" charset="0"/>
                <a:ea typeface="Times New Roman" charset="0"/>
                <a:cs typeface="Times New Roman" charset="0"/>
              </a:rPr>
              <a:t>of the </a:t>
            </a:r>
            <a:r>
              <a:rPr lang="en-US" sz="2400" u="sng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probability density function</a:t>
            </a:r>
            <a:r>
              <a:rPr lang="en-US" sz="240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>
                <a:latin typeface="Times New Roman" charset="0"/>
                <a:ea typeface="Times New Roman" charset="0"/>
                <a:cs typeface="Times New Roman" charset="0"/>
              </a:rPr>
              <a:t>between</a:t>
            </a:r>
            <a:r>
              <a:rPr lang="en-US" sz="2400" i="1">
                <a:latin typeface="Times New Roman" charset="0"/>
                <a:ea typeface="Times New Roman" charset="0"/>
                <a:cs typeface="Times New Roman" charset="0"/>
              </a:rPr>
              <a:t> x</a:t>
            </a:r>
            <a:r>
              <a:rPr lang="en-US" sz="2400" baseline="-2500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sz="2400" i="1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lang="en-US" sz="2400" i="1">
                <a:latin typeface="Times New Roman" charset="0"/>
                <a:ea typeface="Times New Roman" charset="0"/>
                <a:cs typeface="Times New Roman" charset="0"/>
              </a:rPr>
              <a:t> x</a:t>
            </a:r>
            <a:r>
              <a:rPr lang="en-US" sz="2400" i="1" baseline="-2500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sz="2400" i="1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75726" y="3084069"/>
            <a:ext cx="3028950" cy="2469550"/>
            <a:chOff x="366487" y="3045738"/>
            <a:chExt cx="3028950" cy="2469550"/>
          </a:xfrm>
        </p:grpSpPr>
        <p:grpSp>
          <p:nvGrpSpPr>
            <p:cNvPr id="14" name="Group 13"/>
            <p:cNvGrpSpPr/>
            <p:nvPr/>
          </p:nvGrpSpPr>
          <p:grpSpPr>
            <a:xfrm>
              <a:off x="366487" y="3045738"/>
              <a:ext cx="3028950" cy="2457453"/>
              <a:chOff x="366487" y="3045738"/>
              <a:chExt cx="3028950" cy="2457453"/>
            </a:xfrm>
          </p:grpSpPr>
          <p:sp>
            <p:nvSpPr>
              <p:cNvPr id="15" name="AutoShape 60"/>
              <p:cNvSpPr>
                <a:spLocks noChangeArrowheads="1"/>
              </p:cNvSpPr>
              <p:nvPr/>
            </p:nvSpPr>
            <p:spPr bwMode="auto">
              <a:xfrm>
                <a:off x="366487" y="3045738"/>
                <a:ext cx="3028950" cy="2457453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endParaRPr lang="en-US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6" name="Line 39"/>
              <p:cNvSpPr>
                <a:spLocks noChangeShapeType="1"/>
              </p:cNvSpPr>
              <p:nvPr/>
            </p:nvSpPr>
            <p:spPr bwMode="auto">
              <a:xfrm>
                <a:off x="723675" y="3710902"/>
                <a:ext cx="0" cy="144780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en-US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7" name="Rectangle 40"/>
              <p:cNvSpPr>
                <a:spLocks noChangeArrowheads="1"/>
              </p:cNvSpPr>
              <p:nvPr/>
            </p:nvSpPr>
            <p:spPr bwMode="auto">
              <a:xfrm>
                <a:off x="509362" y="3279101"/>
                <a:ext cx="621966" cy="39754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l"/>
                <a:r>
                  <a:rPr lang="en-US" sz="2000" i="1">
                    <a:latin typeface="Times New Roman" charset="0"/>
                    <a:ea typeface="Times New Roman" charset="0"/>
                    <a:cs typeface="Times New Roman" charset="0"/>
                  </a:rPr>
                  <a:t>f </a:t>
                </a:r>
                <a:r>
                  <a:rPr lang="en-US" sz="2000">
                    <a:latin typeface="Times New Roman" charset="0"/>
                    <a:ea typeface="Times New Roman" charset="0"/>
                    <a:cs typeface="Times New Roman" charset="0"/>
                  </a:rPr>
                  <a:t>(</a:t>
                </a:r>
                <a:r>
                  <a:rPr lang="en-US" sz="2000" i="1">
                    <a:latin typeface="Times New Roman" charset="0"/>
                    <a:ea typeface="Times New Roman" charset="0"/>
                    <a:cs typeface="Times New Roman" charset="0"/>
                  </a:rPr>
                  <a:t>x</a:t>
                </a:r>
                <a:r>
                  <a:rPr lang="en-US" sz="2000"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</a:p>
            </p:txBody>
          </p:sp>
          <p:sp>
            <p:nvSpPr>
              <p:cNvPr id="18" name="Rectangle 41"/>
              <p:cNvSpPr>
                <a:spLocks noChangeArrowheads="1"/>
              </p:cNvSpPr>
              <p:nvPr/>
            </p:nvSpPr>
            <p:spPr bwMode="auto">
              <a:xfrm>
                <a:off x="2891065" y="4911279"/>
                <a:ext cx="373501" cy="4591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l"/>
                <a:r>
                  <a:rPr lang="en-US" sz="2400" i="1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000" i="1">
                    <a:latin typeface="Times New Roman" charset="0"/>
                    <a:ea typeface="Times New Roman" charset="0"/>
                    <a:cs typeface="Times New Roman" charset="0"/>
                  </a:rPr>
                  <a:t>x</a:t>
                </a:r>
              </a:p>
            </p:txBody>
          </p:sp>
          <p:sp>
            <p:nvSpPr>
              <p:cNvPr id="19" name="Line 49"/>
              <p:cNvSpPr>
                <a:spLocks noChangeShapeType="1"/>
              </p:cNvSpPr>
              <p:nvPr/>
            </p:nvSpPr>
            <p:spPr bwMode="auto">
              <a:xfrm>
                <a:off x="726850" y="5160291"/>
                <a:ext cx="22494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en-US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0" name="Freeform 46"/>
              <p:cNvSpPr>
                <a:spLocks/>
              </p:cNvSpPr>
              <p:nvPr/>
            </p:nvSpPr>
            <p:spPr bwMode="auto">
              <a:xfrm>
                <a:off x="1011239" y="4674516"/>
                <a:ext cx="1652588" cy="481013"/>
              </a:xfrm>
              <a:custGeom>
                <a:avLst/>
                <a:gdLst/>
                <a:ahLst/>
                <a:cxnLst>
                  <a:cxn ang="0">
                    <a:pos x="13" y="302"/>
                  </a:cxn>
                  <a:cxn ang="0">
                    <a:pos x="15" y="0"/>
                  </a:cxn>
                  <a:cxn ang="0">
                    <a:pos x="1041" y="0"/>
                  </a:cxn>
                  <a:cxn ang="0">
                    <a:pos x="1041" y="303"/>
                  </a:cxn>
                  <a:cxn ang="0">
                    <a:pos x="0" y="303"/>
                  </a:cxn>
                </a:cxnLst>
                <a:rect l="0" t="0" r="r" b="b"/>
                <a:pathLst>
                  <a:path w="1041" h="303">
                    <a:moveTo>
                      <a:pt x="13" y="302"/>
                    </a:moveTo>
                    <a:lnTo>
                      <a:pt x="15" y="0"/>
                    </a:lnTo>
                    <a:lnTo>
                      <a:pt x="1041" y="0"/>
                    </a:lnTo>
                    <a:lnTo>
                      <a:pt x="1041" y="303"/>
                    </a:lnTo>
                    <a:lnTo>
                      <a:pt x="0" y="303"/>
                    </a:ln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1" name="Text Box 94"/>
              <p:cNvSpPr txBox="1">
                <a:spLocks noChangeArrowheads="1"/>
              </p:cNvSpPr>
              <p:nvPr/>
            </p:nvSpPr>
            <p:spPr bwMode="auto">
              <a:xfrm>
                <a:off x="1325853" y="3102888"/>
                <a:ext cx="992579" cy="36933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imes New Roman" charset="0"/>
                    <a:ea typeface="Times New Roman" charset="0"/>
                    <a:cs typeface="Times New Roman" charset="0"/>
                  </a:rPr>
                  <a:t>Uniform</a:t>
                </a:r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1020538" y="4655239"/>
                <a:ext cx="1630362" cy="504826"/>
                <a:chOff x="1020538" y="4568155"/>
                <a:chExt cx="1630362" cy="504826"/>
              </a:xfrm>
            </p:grpSpPr>
            <p:sp>
              <p:nvSpPr>
                <p:cNvPr id="23" name="Line 47"/>
                <p:cNvSpPr>
                  <a:spLocks noChangeShapeType="1"/>
                </p:cNvSpPr>
                <p:nvPr/>
              </p:nvSpPr>
              <p:spPr bwMode="auto">
                <a:xfrm>
                  <a:off x="2649313" y="4568155"/>
                  <a:ext cx="0" cy="504826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24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1025300" y="4568155"/>
                  <a:ext cx="1625600" cy="0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25" name="Line 53"/>
                <p:cNvSpPr>
                  <a:spLocks noChangeShapeType="1"/>
                </p:cNvSpPr>
                <p:nvPr/>
              </p:nvSpPr>
              <p:spPr bwMode="auto">
                <a:xfrm>
                  <a:off x="1020538" y="4571330"/>
                  <a:ext cx="0" cy="477838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</p:grpSp>
        <p:sp>
          <p:nvSpPr>
            <p:cNvPr id="34" name="Rectangle 43"/>
            <p:cNvSpPr>
              <a:spLocks noChangeArrowheads="1"/>
            </p:cNvSpPr>
            <p:nvPr/>
          </p:nvSpPr>
          <p:spPr bwMode="auto">
            <a:xfrm>
              <a:off x="1308101" y="4685392"/>
              <a:ext cx="425450" cy="4730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5" name="Line 44"/>
            <p:cNvSpPr>
              <a:spLocks noChangeShapeType="1"/>
            </p:cNvSpPr>
            <p:nvPr/>
          </p:nvSpPr>
          <p:spPr bwMode="auto">
            <a:xfrm>
              <a:off x="1733551" y="4643438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6" name="Line 45"/>
            <p:cNvSpPr>
              <a:spLocks noChangeShapeType="1"/>
            </p:cNvSpPr>
            <p:nvPr/>
          </p:nvSpPr>
          <p:spPr bwMode="auto">
            <a:xfrm>
              <a:off x="1304926" y="4643438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7" name="Rectangle 47"/>
            <p:cNvSpPr>
              <a:spLocks noChangeArrowheads="1"/>
            </p:cNvSpPr>
            <p:nvPr/>
          </p:nvSpPr>
          <p:spPr bwMode="auto">
            <a:xfrm>
              <a:off x="1490890" y="5056188"/>
              <a:ext cx="442430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 i="1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2000" i="1"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  <a:r>
                <a:rPr lang="en-US" sz="1600" baseline="-2500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</a:p>
          </p:txBody>
        </p:sp>
        <p:sp>
          <p:nvSpPr>
            <p:cNvPr id="53" name="Rectangle 46"/>
            <p:cNvSpPr>
              <a:spLocks noChangeArrowheads="1"/>
            </p:cNvSpPr>
            <p:nvPr/>
          </p:nvSpPr>
          <p:spPr bwMode="auto">
            <a:xfrm>
              <a:off x="1062265" y="5056188"/>
              <a:ext cx="442430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 i="1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2000" i="1"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  <a:r>
                <a:rPr lang="en-US" sz="1600" baseline="-2500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061864" y="3968932"/>
            <a:ext cx="3028950" cy="2508791"/>
            <a:chOff x="3300186" y="3426735"/>
            <a:chExt cx="3028950" cy="2508791"/>
          </a:xfrm>
        </p:grpSpPr>
        <p:sp>
          <p:nvSpPr>
            <p:cNvPr id="27" name="AutoShape 36"/>
            <p:cNvSpPr>
              <a:spLocks noChangeArrowheads="1"/>
            </p:cNvSpPr>
            <p:nvPr/>
          </p:nvSpPr>
          <p:spPr bwMode="auto">
            <a:xfrm>
              <a:off x="3300186" y="3426735"/>
              <a:ext cx="3028950" cy="245745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8" name="Rectangle 15"/>
            <p:cNvSpPr>
              <a:spLocks noChangeArrowheads="1"/>
            </p:cNvSpPr>
            <p:nvPr/>
          </p:nvSpPr>
          <p:spPr bwMode="auto">
            <a:xfrm>
              <a:off x="5895749" y="5333323"/>
              <a:ext cx="226023" cy="3622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defTabSz="330200"/>
              <a:r>
                <a:rPr lang="en-US" sz="2000" i="1"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</a:p>
          </p:txBody>
        </p:sp>
        <p:sp>
          <p:nvSpPr>
            <p:cNvPr id="29" name="Line 16"/>
            <p:cNvSpPr>
              <a:spLocks noChangeShapeType="1"/>
            </p:cNvSpPr>
            <p:nvPr/>
          </p:nvSpPr>
          <p:spPr bwMode="auto">
            <a:xfrm flipH="1" flipV="1">
              <a:off x="3679599" y="4028398"/>
              <a:ext cx="0" cy="1508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0" name="Rectangle 17"/>
            <p:cNvSpPr>
              <a:spLocks noChangeArrowheads="1"/>
            </p:cNvSpPr>
            <p:nvPr/>
          </p:nvSpPr>
          <p:spPr bwMode="auto">
            <a:xfrm>
              <a:off x="3458936" y="3626307"/>
              <a:ext cx="551432" cy="3622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defTabSz="330200"/>
              <a:r>
                <a:rPr lang="en-US" sz="2000" i="1">
                  <a:latin typeface="Times New Roman" charset="0"/>
                  <a:ea typeface="Times New Roman" charset="0"/>
                  <a:cs typeface="Times New Roman" charset="0"/>
                </a:rPr>
                <a:t>f </a:t>
              </a:r>
              <a:r>
                <a:rPr lang="en-US" sz="2000">
                  <a:latin typeface="Times New Roman" charset="0"/>
                  <a:ea typeface="Times New Roman" charset="0"/>
                  <a:cs typeface="Times New Roman" charset="0"/>
                </a:rPr>
                <a:t>(</a:t>
              </a:r>
              <a:r>
                <a:rPr lang="en-US" sz="2000" i="1"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  <a:r>
                <a:rPr lang="en-US" sz="2000">
                  <a:latin typeface="Times New Roman" charset="0"/>
                  <a:ea typeface="Times New Roman" charset="0"/>
                  <a:cs typeface="Times New Roman" charset="0"/>
                </a:rPr>
                <a:t>)</a:t>
              </a:r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3868511" y="4115710"/>
              <a:ext cx="1766888" cy="1422400"/>
            </a:xfrm>
            <a:custGeom>
              <a:avLst/>
              <a:gdLst/>
              <a:ahLst/>
              <a:cxnLst>
                <a:cxn ang="0">
                  <a:pos x="1209" y="12"/>
                </a:cxn>
                <a:cxn ang="0">
                  <a:pos x="1132" y="66"/>
                </a:cxn>
                <a:cxn ang="0">
                  <a:pos x="1082" y="131"/>
                </a:cxn>
                <a:cxn ang="0">
                  <a:pos x="1040" y="197"/>
                </a:cxn>
                <a:cxn ang="0">
                  <a:pos x="1003" y="262"/>
                </a:cxn>
                <a:cxn ang="0">
                  <a:pos x="975" y="320"/>
                </a:cxn>
                <a:cxn ang="0">
                  <a:pos x="941" y="395"/>
                </a:cxn>
                <a:cxn ang="0">
                  <a:pos x="910" y="462"/>
                </a:cxn>
                <a:cxn ang="0">
                  <a:pos x="881" y="528"/>
                </a:cxn>
                <a:cxn ang="0">
                  <a:pos x="856" y="591"/>
                </a:cxn>
                <a:cxn ang="0">
                  <a:pos x="826" y="663"/>
                </a:cxn>
                <a:cxn ang="0">
                  <a:pos x="796" y="727"/>
                </a:cxn>
                <a:cxn ang="0">
                  <a:pos x="765" y="790"/>
                </a:cxn>
                <a:cxn ang="0">
                  <a:pos x="717" y="862"/>
                </a:cxn>
                <a:cxn ang="0">
                  <a:pos x="653" y="932"/>
                </a:cxn>
                <a:cxn ang="0">
                  <a:pos x="592" y="981"/>
                </a:cxn>
                <a:cxn ang="0">
                  <a:pos x="506" y="1031"/>
                </a:cxn>
                <a:cxn ang="0">
                  <a:pos x="423" y="1063"/>
                </a:cxn>
                <a:cxn ang="0">
                  <a:pos x="333" y="1089"/>
                </a:cxn>
                <a:cxn ang="0">
                  <a:pos x="258" y="1108"/>
                </a:cxn>
                <a:cxn ang="0">
                  <a:pos x="155" y="1129"/>
                </a:cxn>
                <a:cxn ang="0">
                  <a:pos x="54" y="1146"/>
                </a:cxn>
                <a:cxn ang="0">
                  <a:pos x="2480" y="1170"/>
                </a:cxn>
                <a:cxn ang="0">
                  <a:pos x="2395" y="1143"/>
                </a:cxn>
                <a:cxn ang="0">
                  <a:pos x="2341" y="1132"/>
                </a:cxn>
                <a:cxn ang="0">
                  <a:pos x="2224" y="1104"/>
                </a:cxn>
                <a:cxn ang="0">
                  <a:pos x="2118" y="1071"/>
                </a:cxn>
                <a:cxn ang="0">
                  <a:pos x="2011" y="1029"/>
                </a:cxn>
                <a:cxn ang="0">
                  <a:pos x="1980" y="1013"/>
                </a:cxn>
                <a:cxn ang="0">
                  <a:pos x="1914" y="969"/>
                </a:cxn>
                <a:cxn ang="0">
                  <a:pos x="1859" y="915"/>
                </a:cxn>
                <a:cxn ang="0">
                  <a:pos x="1801" y="845"/>
                </a:cxn>
                <a:cxn ang="0">
                  <a:pos x="1765" y="792"/>
                </a:cxn>
                <a:cxn ang="0">
                  <a:pos x="1735" y="729"/>
                </a:cxn>
                <a:cxn ang="0">
                  <a:pos x="1710" y="674"/>
                </a:cxn>
                <a:cxn ang="0">
                  <a:pos x="1686" y="619"/>
                </a:cxn>
                <a:cxn ang="0">
                  <a:pos x="1651" y="546"/>
                </a:cxn>
                <a:cxn ang="0">
                  <a:pos x="1618" y="476"/>
                </a:cxn>
                <a:cxn ang="0">
                  <a:pos x="1580" y="397"/>
                </a:cxn>
                <a:cxn ang="0">
                  <a:pos x="1543" y="322"/>
                </a:cxn>
                <a:cxn ang="0">
                  <a:pos x="1506" y="251"/>
                </a:cxn>
                <a:cxn ang="0">
                  <a:pos x="1479" y="203"/>
                </a:cxn>
                <a:cxn ang="0">
                  <a:pos x="1449" y="150"/>
                </a:cxn>
                <a:cxn ang="0">
                  <a:pos x="1423" y="114"/>
                </a:cxn>
                <a:cxn ang="0">
                  <a:pos x="1407" y="95"/>
                </a:cxn>
                <a:cxn ang="0">
                  <a:pos x="1378" y="62"/>
                </a:cxn>
                <a:cxn ang="0">
                  <a:pos x="1341" y="30"/>
                </a:cxn>
                <a:cxn ang="0">
                  <a:pos x="1286" y="4"/>
                </a:cxn>
              </a:cxnLst>
              <a:rect l="0" t="0" r="r" b="b"/>
              <a:pathLst>
                <a:path w="2480" h="1173">
                  <a:moveTo>
                    <a:pt x="1260" y="0"/>
                  </a:moveTo>
                  <a:lnTo>
                    <a:pt x="1236" y="5"/>
                  </a:lnTo>
                  <a:lnTo>
                    <a:pt x="1209" y="12"/>
                  </a:lnTo>
                  <a:lnTo>
                    <a:pt x="1179" y="27"/>
                  </a:lnTo>
                  <a:lnTo>
                    <a:pt x="1155" y="45"/>
                  </a:lnTo>
                  <a:lnTo>
                    <a:pt x="1132" y="66"/>
                  </a:lnTo>
                  <a:lnTo>
                    <a:pt x="1114" y="85"/>
                  </a:lnTo>
                  <a:lnTo>
                    <a:pt x="1099" y="106"/>
                  </a:lnTo>
                  <a:lnTo>
                    <a:pt x="1082" y="131"/>
                  </a:lnTo>
                  <a:lnTo>
                    <a:pt x="1070" y="149"/>
                  </a:lnTo>
                  <a:lnTo>
                    <a:pt x="1054" y="175"/>
                  </a:lnTo>
                  <a:lnTo>
                    <a:pt x="1040" y="197"/>
                  </a:lnTo>
                  <a:lnTo>
                    <a:pt x="1024" y="223"/>
                  </a:lnTo>
                  <a:lnTo>
                    <a:pt x="1015" y="240"/>
                  </a:lnTo>
                  <a:lnTo>
                    <a:pt x="1003" y="262"/>
                  </a:lnTo>
                  <a:lnTo>
                    <a:pt x="994" y="282"/>
                  </a:lnTo>
                  <a:lnTo>
                    <a:pt x="984" y="300"/>
                  </a:lnTo>
                  <a:lnTo>
                    <a:pt x="975" y="320"/>
                  </a:lnTo>
                  <a:lnTo>
                    <a:pt x="964" y="344"/>
                  </a:lnTo>
                  <a:lnTo>
                    <a:pt x="951" y="373"/>
                  </a:lnTo>
                  <a:lnTo>
                    <a:pt x="941" y="395"/>
                  </a:lnTo>
                  <a:lnTo>
                    <a:pt x="933" y="412"/>
                  </a:lnTo>
                  <a:lnTo>
                    <a:pt x="921" y="437"/>
                  </a:lnTo>
                  <a:lnTo>
                    <a:pt x="910" y="462"/>
                  </a:lnTo>
                  <a:lnTo>
                    <a:pt x="902" y="479"/>
                  </a:lnTo>
                  <a:lnTo>
                    <a:pt x="890" y="506"/>
                  </a:lnTo>
                  <a:lnTo>
                    <a:pt x="881" y="528"/>
                  </a:lnTo>
                  <a:lnTo>
                    <a:pt x="873" y="549"/>
                  </a:lnTo>
                  <a:lnTo>
                    <a:pt x="865" y="570"/>
                  </a:lnTo>
                  <a:lnTo>
                    <a:pt x="856" y="591"/>
                  </a:lnTo>
                  <a:lnTo>
                    <a:pt x="848" y="612"/>
                  </a:lnTo>
                  <a:lnTo>
                    <a:pt x="839" y="633"/>
                  </a:lnTo>
                  <a:lnTo>
                    <a:pt x="826" y="663"/>
                  </a:lnTo>
                  <a:lnTo>
                    <a:pt x="814" y="690"/>
                  </a:lnTo>
                  <a:lnTo>
                    <a:pt x="805" y="708"/>
                  </a:lnTo>
                  <a:lnTo>
                    <a:pt x="796" y="727"/>
                  </a:lnTo>
                  <a:lnTo>
                    <a:pt x="787" y="747"/>
                  </a:lnTo>
                  <a:lnTo>
                    <a:pt x="778" y="765"/>
                  </a:lnTo>
                  <a:lnTo>
                    <a:pt x="765" y="790"/>
                  </a:lnTo>
                  <a:lnTo>
                    <a:pt x="751" y="814"/>
                  </a:lnTo>
                  <a:lnTo>
                    <a:pt x="735" y="838"/>
                  </a:lnTo>
                  <a:lnTo>
                    <a:pt x="717" y="862"/>
                  </a:lnTo>
                  <a:lnTo>
                    <a:pt x="699" y="885"/>
                  </a:lnTo>
                  <a:lnTo>
                    <a:pt x="677" y="907"/>
                  </a:lnTo>
                  <a:lnTo>
                    <a:pt x="653" y="932"/>
                  </a:lnTo>
                  <a:lnTo>
                    <a:pt x="636" y="947"/>
                  </a:lnTo>
                  <a:lnTo>
                    <a:pt x="616" y="963"/>
                  </a:lnTo>
                  <a:lnTo>
                    <a:pt x="592" y="981"/>
                  </a:lnTo>
                  <a:lnTo>
                    <a:pt x="572" y="994"/>
                  </a:lnTo>
                  <a:lnTo>
                    <a:pt x="546" y="1009"/>
                  </a:lnTo>
                  <a:lnTo>
                    <a:pt x="506" y="1031"/>
                  </a:lnTo>
                  <a:lnTo>
                    <a:pt x="472" y="1045"/>
                  </a:lnTo>
                  <a:lnTo>
                    <a:pt x="446" y="1054"/>
                  </a:lnTo>
                  <a:lnTo>
                    <a:pt x="423" y="1063"/>
                  </a:lnTo>
                  <a:lnTo>
                    <a:pt x="393" y="1073"/>
                  </a:lnTo>
                  <a:lnTo>
                    <a:pt x="363" y="1082"/>
                  </a:lnTo>
                  <a:lnTo>
                    <a:pt x="333" y="1089"/>
                  </a:lnTo>
                  <a:lnTo>
                    <a:pt x="310" y="1095"/>
                  </a:lnTo>
                  <a:lnTo>
                    <a:pt x="282" y="1102"/>
                  </a:lnTo>
                  <a:lnTo>
                    <a:pt x="258" y="1108"/>
                  </a:lnTo>
                  <a:lnTo>
                    <a:pt x="226" y="1115"/>
                  </a:lnTo>
                  <a:lnTo>
                    <a:pt x="183" y="1123"/>
                  </a:lnTo>
                  <a:lnTo>
                    <a:pt x="155" y="1129"/>
                  </a:lnTo>
                  <a:lnTo>
                    <a:pt x="130" y="1134"/>
                  </a:lnTo>
                  <a:lnTo>
                    <a:pt x="109" y="1137"/>
                  </a:lnTo>
                  <a:lnTo>
                    <a:pt x="54" y="1146"/>
                  </a:lnTo>
                  <a:lnTo>
                    <a:pt x="3" y="1158"/>
                  </a:lnTo>
                  <a:lnTo>
                    <a:pt x="0" y="1173"/>
                  </a:lnTo>
                  <a:lnTo>
                    <a:pt x="2480" y="1170"/>
                  </a:lnTo>
                  <a:lnTo>
                    <a:pt x="2454" y="1161"/>
                  </a:lnTo>
                  <a:lnTo>
                    <a:pt x="2427" y="1152"/>
                  </a:lnTo>
                  <a:lnTo>
                    <a:pt x="2395" y="1143"/>
                  </a:lnTo>
                  <a:lnTo>
                    <a:pt x="2361" y="1138"/>
                  </a:lnTo>
                  <a:lnTo>
                    <a:pt x="2320" y="1129"/>
                  </a:lnTo>
                  <a:lnTo>
                    <a:pt x="2341" y="1132"/>
                  </a:lnTo>
                  <a:lnTo>
                    <a:pt x="2295" y="1123"/>
                  </a:lnTo>
                  <a:lnTo>
                    <a:pt x="2268" y="1116"/>
                  </a:lnTo>
                  <a:lnTo>
                    <a:pt x="2224" y="1104"/>
                  </a:lnTo>
                  <a:lnTo>
                    <a:pt x="2184" y="1092"/>
                  </a:lnTo>
                  <a:lnTo>
                    <a:pt x="2150" y="1081"/>
                  </a:lnTo>
                  <a:lnTo>
                    <a:pt x="2118" y="1071"/>
                  </a:lnTo>
                  <a:lnTo>
                    <a:pt x="2082" y="1059"/>
                  </a:lnTo>
                  <a:lnTo>
                    <a:pt x="2051" y="1047"/>
                  </a:lnTo>
                  <a:lnTo>
                    <a:pt x="2011" y="1029"/>
                  </a:lnTo>
                  <a:lnTo>
                    <a:pt x="1994" y="1020"/>
                  </a:lnTo>
                  <a:lnTo>
                    <a:pt x="1993" y="1020"/>
                  </a:lnTo>
                  <a:lnTo>
                    <a:pt x="1980" y="1013"/>
                  </a:lnTo>
                  <a:lnTo>
                    <a:pt x="1956" y="1001"/>
                  </a:lnTo>
                  <a:lnTo>
                    <a:pt x="1936" y="986"/>
                  </a:lnTo>
                  <a:lnTo>
                    <a:pt x="1914" y="969"/>
                  </a:lnTo>
                  <a:lnTo>
                    <a:pt x="1898" y="955"/>
                  </a:lnTo>
                  <a:lnTo>
                    <a:pt x="1880" y="938"/>
                  </a:lnTo>
                  <a:lnTo>
                    <a:pt x="1859" y="915"/>
                  </a:lnTo>
                  <a:lnTo>
                    <a:pt x="1838" y="891"/>
                  </a:lnTo>
                  <a:lnTo>
                    <a:pt x="1820" y="868"/>
                  </a:lnTo>
                  <a:lnTo>
                    <a:pt x="1801" y="845"/>
                  </a:lnTo>
                  <a:lnTo>
                    <a:pt x="1788" y="825"/>
                  </a:lnTo>
                  <a:lnTo>
                    <a:pt x="1776" y="809"/>
                  </a:lnTo>
                  <a:lnTo>
                    <a:pt x="1765" y="792"/>
                  </a:lnTo>
                  <a:lnTo>
                    <a:pt x="1754" y="772"/>
                  </a:lnTo>
                  <a:lnTo>
                    <a:pt x="1744" y="751"/>
                  </a:lnTo>
                  <a:lnTo>
                    <a:pt x="1735" y="729"/>
                  </a:lnTo>
                  <a:lnTo>
                    <a:pt x="1725" y="707"/>
                  </a:lnTo>
                  <a:lnTo>
                    <a:pt x="1718" y="692"/>
                  </a:lnTo>
                  <a:lnTo>
                    <a:pt x="1710" y="674"/>
                  </a:lnTo>
                  <a:lnTo>
                    <a:pt x="1703" y="657"/>
                  </a:lnTo>
                  <a:lnTo>
                    <a:pt x="1695" y="641"/>
                  </a:lnTo>
                  <a:lnTo>
                    <a:pt x="1686" y="619"/>
                  </a:lnTo>
                  <a:lnTo>
                    <a:pt x="1676" y="598"/>
                  </a:lnTo>
                  <a:lnTo>
                    <a:pt x="1663" y="568"/>
                  </a:lnTo>
                  <a:lnTo>
                    <a:pt x="1651" y="546"/>
                  </a:lnTo>
                  <a:lnTo>
                    <a:pt x="1639" y="522"/>
                  </a:lnTo>
                  <a:lnTo>
                    <a:pt x="1627" y="497"/>
                  </a:lnTo>
                  <a:lnTo>
                    <a:pt x="1618" y="476"/>
                  </a:lnTo>
                  <a:lnTo>
                    <a:pt x="1607" y="452"/>
                  </a:lnTo>
                  <a:lnTo>
                    <a:pt x="1597" y="430"/>
                  </a:lnTo>
                  <a:lnTo>
                    <a:pt x="1580" y="397"/>
                  </a:lnTo>
                  <a:lnTo>
                    <a:pt x="1566" y="366"/>
                  </a:lnTo>
                  <a:lnTo>
                    <a:pt x="1553" y="340"/>
                  </a:lnTo>
                  <a:lnTo>
                    <a:pt x="1543" y="322"/>
                  </a:lnTo>
                  <a:lnTo>
                    <a:pt x="1531" y="298"/>
                  </a:lnTo>
                  <a:lnTo>
                    <a:pt x="1517" y="271"/>
                  </a:lnTo>
                  <a:lnTo>
                    <a:pt x="1506" y="251"/>
                  </a:lnTo>
                  <a:lnTo>
                    <a:pt x="1497" y="236"/>
                  </a:lnTo>
                  <a:lnTo>
                    <a:pt x="1490" y="223"/>
                  </a:lnTo>
                  <a:lnTo>
                    <a:pt x="1479" y="203"/>
                  </a:lnTo>
                  <a:lnTo>
                    <a:pt x="1468" y="183"/>
                  </a:lnTo>
                  <a:lnTo>
                    <a:pt x="1459" y="167"/>
                  </a:lnTo>
                  <a:lnTo>
                    <a:pt x="1449" y="150"/>
                  </a:lnTo>
                  <a:lnTo>
                    <a:pt x="1438" y="135"/>
                  </a:lnTo>
                  <a:lnTo>
                    <a:pt x="1429" y="125"/>
                  </a:lnTo>
                  <a:lnTo>
                    <a:pt x="1423" y="114"/>
                  </a:lnTo>
                  <a:lnTo>
                    <a:pt x="1417" y="107"/>
                  </a:lnTo>
                  <a:lnTo>
                    <a:pt x="1411" y="99"/>
                  </a:lnTo>
                  <a:lnTo>
                    <a:pt x="1407" y="95"/>
                  </a:lnTo>
                  <a:lnTo>
                    <a:pt x="1399" y="86"/>
                  </a:lnTo>
                  <a:lnTo>
                    <a:pt x="1389" y="74"/>
                  </a:lnTo>
                  <a:lnTo>
                    <a:pt x="1378" y="62"/>
                  </a:lnTo>
                  <a:lnTo>
                    <a:pt x="1366" y="50"/>
                  </a:lnTo>
                  <a:lnTo>
                    <a:pt x="1354" y="39"/>
                  </a:lnTo>
                  <a:lnTo>
                    <a:pt x="1341" y="30"/>
                  </a:lnTo>
                  <a:lnTo>
                    <a:pt x="1327" y="19"/>
                  </a:lnTo>
                  <a:lnTo>
                    <a:pt x="1306" y="11"/>
                  </a:lnTo>
                  <a:lnTo>
                    <a:pt x="1286" y="4"/>
                  </a:lnTo>
                  <a:lnTo>
                    <a:pt x="1261" y="0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2" name="Text Box 93"/>
            <p:cNvSpPr txBox="1">
              <a:spLocks noChangeArrowheads="1"/>
            </p:cNvSpPr>
            <p:nvPr/>
          </p:nvSpPr>
          <p:spPr bwMode="auto">
            <a:xfrm>
              <a:off x="4240087" y="3483885"/>
              <a:ext cx="889987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charset="0"/>
                  <a:ea typeface="Times New Roman" charset="0"/>
                  <a:cs typeface="Times New Roman" charset="0"/>
                </a:rPr>
                <a:t>Normal</a:t>
              </a:r>
            </a:p>
          </p:txBody>
        </p:sp>
        <p:sp>
          <p:nvSpPr>
            <p:cNvPr id="38" name="Rectangle 48"/>
            <p:cNvSpPr>
              <a:spLocks noChangeArrowheads="1"/>
            </p:cNvSpPr>
            <p:nvPr/>
          </p:nvSpPr>
          <p:spPr bwMode="auto">
            <a:xfrm>
              <a:off x="4714422" y="5476426"/>
              <a:ext cx="442430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 i="1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2000" i="1"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  <a:r>
                <a:rPr lang="en-US" sz="1600" baseline="-2500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</a:p>
          </p:txBody>
        </p:sp>
        <p:sp>
          <p:nvSpPr>
            <p:cNvPr id="39" name="Rectangle 49"/>
            <p:cNvSpPr>
              <a:spLocks noChangeArrowheads="1"/>
            </p:cNvSpPr>
            <p:nvPr/>
          </p:nvSpPr>
          <p:spPr bwMode="auto">
            <a:xfrm>
              <a:off x="5038272" y="5476426"/>
              <a:ext cx="442430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 i="1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2000" i="1"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  <a:r>
                <a:rPr lang="en-US" sz="1600" baseline="-2500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</a:p>
          </p:txBody>
        </p:sp>
        <p:sp>
          <p:nvSpPr>
            <p:cNvPr id="52" name="Freeform 55"/>
            <p:cNvSpPr>
              <a:spLocks/>
            </p:cNvSpPr>
            <p:nvPr/>
          </p:nvSpPr>
          <p:spPr bwMode="auto">
            <a:xfrm>
              <a:off x="4977947" y="4530503"/>
              <a:ext cx="631825" cy="9985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1"/>
                </a:cxn>
                <a:cxn ang="0">
                  <a:pos x="8" y="27"/>
                </a:cxn>
                <a:cxn ang="0">
                  <a:pos x="13" y="48"/>
                </a:cxn>
                <a:cxn ang="0">
                  <a:pos x="17" y="63"/>
                </a:cxn>
                <a:cxn ang="0">
                  <a:pos x="20" y="80"/>
                </a:cxn>
                <a:cxn ang="0">
                  <a:pos x="24" y="98"/>
                </a:cxn>
                <a:cxn ang="0">
                  <a:pos x="29" y="113"/>
                </a:cxn>
                <a:cxn ang="0">
                  <a:pos x="30" y="131"/>
                </a:cxn>
                <a:cxn ang="0">
                  <a:pos x="34" y="146"/>
                </a:cxn>
                <a:cxn ang="0">
                  <a:pos x="37" y="163"/>
                </a:cxn>
                <a:cxn ang="0">
                  <a:pos x="41" y="180"/>
                </a:cxn>
                <a:cxn ang="0">
                  <a:pos x="43" y="196"/>
                </a:cxn>
                <a:cxn ang="0">
                  <a:pos x="47" y="213"/>
                </a:cxn>
                <a:cxn ang="0">
                  <a:pos x="51" y="230"/>
                </a:cxn>
                <a:cxn ang="0">
                  <a:pos x="55" y="246"/>
                </a:cxn>
                <a:cxn ang="0">
                  <a:pos x="60" y="264"/>
                </a:cxn>
                <a:cxn ang="0">
                  <a:pos x="64" y="279"/>
                </a:cxn>
                <a:cxn ang="0">
                  <a:pos x="70" y="296"/>
                </a:cxn>
                <a:cxn ang="0">
                  <a:pos x="74" y="313"/>
                </a:cxn>
                <a:cxn ang="0">
                  <a:pos x="79" y="328"/>
                </a:cxn>
                <a:cxn ang="0">
                  <a:pos x="86" y="346"/>
                </a:cxn>
                <a:cxn ang="0">
                  <a:pos x="90" y="362"/>
                </a:cxn>
                <a:cxn ang="0">
                  <a:pos x="98" y="380"/>
                </a:cxn>
                <a:cxn ang="0">
                  <a:pos x="103" y="394"/>
                </a:cxn>
                <a:cxn ang="0">
                  <a:pos x="109" y="409"/>
                </a:cxn>
                <a:cxn ang="0">
                  <a:pos x="117" y="423"/>
                </a:cxn>
                <a:cxn ang="0">
                  <a:pos x="124" y="436"/>
                </a:cxn>
                <a:cxn ang="0">
                  <a:pos x="131" y="451"/>
                </a:cxn>
                <a:cxn ang="0">
                  <a:pos x="139" y="463"/>
                </a:cxn>
                <a:cxn ang="0">
                  <a:pos x="148" y="477"/>
                </a:cxn>
                <a:cxn ang="0">
                  <a:pos x="159" y="492"/>
                </a:cxn>
                <a:cxn ang="0">
                  <a:pos x="172" y="506"/>
                </a:cxn>
                <a:cxn ang="0">
                  <a:pos x="180" y="512"/>
                </a:cxn>
                <a:cxn ang="0">
                  <a:pos x="191" y="521"/>
                </a:cxn>
                <a:cxn ang="0">
                  <a:pos x="202" y="529"/>
                </a:cxn>
                <a:cxn ang="0">
                  <a:pos x="216" y="539"/>
                </a:cxn>
                <a:cxn ang="0">
                  <a:pos x="230" y="548"/>
                </a:cxn>
                <a:cxn ang="0">
                  <a:pos x="242" y="554"/>
                </a:cxn>
                <a:cxn ang="0">
                  <a:pos x="253" y="561"/>
                </a:cxn>
                <a:cxn ang="0">
                  <a:pos x="263" y="565"/>
                </a:cxn>
                <a:cxn ang="0">
                  <a:pos x="274" y="570"/>
                </a:cxn>
                <a:cxn ang="0">
                  <a:pos x="288" y="576"/>
                </a:cxn>
                <a:cxn ang="0">
                  <a:pos x="281" y="574"/>
                </a:cxn>
                <a:cxn ang="0">
                  <a:pos x="296" y="580"/>
                </a:cxn>
                <a:cxn ang="0">
                  <a:pos x="307" y="586"/>
                </a:cxn>
                <a:cxn ang="0">
                  <a:pos x="325" y="595"/>
                </a:cxn>
                <a:cxn ang="0">
                  <a:pos x="344" y="602"/>
                </a:cxn>
                <a:cxn ang="0">
                  <a:pos x="370" y="609"/>
                </a:cxn>
                <a:cxn ang="0">
                  <a:pos x="385" y="618"/>
                </a:cxn>
                <a:cxn ang="0">
                  <a:pos x="398" y="629"/>
                </a:cxn>
                <a:cxn ang="0">
                  <a:pos x="0" y="628"/>
                </a:cxn>
                <a:cxn ang="0">
                  <a:pos x="2" y="0"/>
                </a:cxn>
              </a:cxnLst>
              <a:rect l="0" t="0" r="r" b="b"/>
              <a:pathLst>
                <a:path w="398" h="629">
                  <a:moveTo>
                    <a:pt x="2" y="0"/>
                  </a:moveTo>
                  <a:lnTo>
                    <a:pt x="4" y="11"/>
                  </a:lnTo>
                  <a:lnTo>
                    <a:pt x="8" y="27"/>
                  </a:lnTo>
                  <a:lnTo>
                    <a:pt x="13" y="48"/>
                  </a:lnTo>
                  <a:lnTo>
                    <a:pt x="17" y="63"/>
                  </a:lnTo>
                  <a:lnTo>
                    <a:pt x="20" y="80"/>
                  </a:lnTo>
                  <a:lnTo>
                    <a:pt x="24" y="98"/>
                  </a:lnTo>
                  <a:lnTo>
                    <a:pt x="29" y="113"/>
                  </a:lnTo>
                  <a:lnTo>
                    <a:pt x="30" y="131"/>
                  </a:lnTo>
                  <a:lnTo>
                    <a:pt x="34" y="146"/>
                  </a:lnTo>
                  <a:lnTo>
                    <a:pt x="37" y="163"/>
                  </a:lnTo>
                  <a:lnTo>
                    <a:pt x="41" y="180"/>
                  </a:lnTo>
                  <a:lnTo>
                    <a:pt x="43" y="196"/>
                  </a:lnTo>
                  <a:lnTo>
                    <a:pt x="47" y="213"/>
                  </a:lnTo>
                  <a:lnTo>
                    <a:pt x="51" y="230"/>
                  </a:lnTo>
                  <a:lnTo>
                    <a:pt x="55" y="246"/>
                  </a:lnTo>
                  <a:lnTo>
                    <a:pt x="60" y="264"/>
                  </a:lnTo>
                  <a:lnTo>
                    <a:pt x="64" y="279"/>
                  </a:lnTo>
                  <a:lnTo>
                    <a:pt x="70" y="296"/>
                  </a:lnTo>
                  <a:lnTo>
                    <a:pt x="74" y="313"/>
                  </a:lnTo>
                  <a:lnTo>
                    <a:pt x="79" y="328"/>
                  </a:lnTo>
                  <a:lnTo>
                    <a:pt x="86" y="346"/>
                  </a:lnTo>
                  <a:lnTo>
                    <a:pt x="90" y="362"/>
                  </a:lnTo>
                  <a:lnTo>
                    <a:pt x="98" y="380"/>
                  </a:lnTo>
                  <a:lnTo>
                    <a:pt x="103" y="394"/>
                  </a:lnTo>
                  <a:lnTo>
                    <a:pt x="109" y="409"/>
                  </a:lnTo>
                  <a:lnTo>
                    <a:pt x="117" y="423"/>
                  </a:lnTo>
                  <a:lnTo>
                    <a:pt x="124" y="436"/>
                  </a:lnTo>
                  <a:lnTo>
                    <a:pt x="131" y="451"/>
                  </a:lnTo>
                  <a:lnTo>
                    <a:pt x="139" y="463"/>
                  </a:lnTo>
                  <a:lnTo>
                    <a:pt x="148" y="477"/>
                  </a:lnTo>
                  <a:lnTo>
                    <a:pt x="159" y="492"/>
                  </a:lnTo>
                  <a:lnTo>
                    <a:pt x="172" y="506"/>
                  </a:lnTo>
                  <a:lnTo>
                    <a:pt x="180" y="512"/>
                  </a:lnTo>
                  <a:lnTo>
                    <a:pt x="191" y="521"/>
                  </a:lnTo>
                  <a:lnTo>
                    <a:pt x="202" y="529"/>
                  </a:lnTo>
                  <a:lnTo>
                    <a:pt x="216" y="539"/>
                  </a:lnTo>
                  <a:lnTo>
                    <a:pt x="230" y="548"/>
                  </a:lnTo>
                  <a:lnTo>
                    <a:pt x="242" y="554"/>
                  </a:lnTo>
                  <a:lnTo>
                    <a:pt x="253" y="561"/>
                  </a:lnTo>
                  <a:lnTo>
                    <a:pt x="263" y="565"/>
                  </a:lnTo>
                  <a:lnTo>
                    <a:pt x="274" y="570"/>
                  </a:lnTo>
                  <a:lnTo>
                    <a:pt x="288" y="576"/>
                  </a:lnTo>
                  <a:lnTo>
                    <a:pt x="281" y="574"/>
                  </a:lnTo>
                  <a:lnTo>
                    <a:pt x="296" y="580"/>
                  </a:lnTo>
                  <a:lnTo>
                    <a:pt x="307" y="586"/>
                  </a:lnTo>
                  <a:lnTo>
                    <a:pt x="325" y="595"/>
                  </a:lnTo>
                  <a:lnTo>
                    <a:pt x="344" y="602"/>
                  </a:lnTo>
                  <a:lnTo>
                    <a:pt x="370" y="609"/>
                  </a:lnTo>
                  <a:lnTo>
                    <a:pt x="385" y="618"/>
                  </a:lnTo>
                  <a:lnTo>
                    <a:pt x="398" y="629"/>
                  </a:lnTo>
                  <a:lnTo>
                    <a:pt x="0" y="628"/>
                  </a:lnTo>
                  <a:lnTo>
                    <a:pt x="2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4" name="Freeform 56"/>
            <p:cNvSpPr>
              <a:spLocks/>
            </p:cNvSpPr>
            <p:nvPr/>
          </p:nvSpPr>
          <p:spPr bwMode="auto">
            <a:xfrm>
              <a:off x="5299075" y="5373918"/>
              <a:ext cx="342900" cy="184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8"/>
                </a:cxn>
                <a:cxn ang="0">
                  <a:pos x="1" y="31"/>
                </a:cxn>
                <a:cxn ang="0">
                  <a:pos x="1" y="48"/>
                </a:cxn>
                <a:cxn ang="0">
                  <a:pos x="0" y="62"/>
                </a:cxn>
                <a:cxn ang="0">
                  <a:pos x="0" y="76"/>
                </a:cxn>
                <a:cxn ang="0">
                  <a:pos x="0" y="89"/>
                </a:cxn>
                <a:cxn ang="0">
                  <a:pos x="0" y="103"/>
                </a:cxn>
                <a:cxn ang="0">
                  <a:pos x="0" y="116"/>
                </a:cxn>
                <a:cxn ang="0">
                  <a:pos x="216" y="116"/>
                </a:cxn>
                <a:cxn ang="0">
                  <a:pos x="193" y="102"/>
                </a:cxn>
                <a:cxn ang="0">
                  <a:pos x="174" y="92"/>
                </a:cxn>
                <a:cxn ang="0">
                  <a:pos x="157" y="87"/>
                </a:cxn>
                <a:cxn ang="0">
                  <a:pos x="144" y="81"/>
                </a:cxn>
                <a:cxn ang="0">
                  <a:pos x="133" y="75"/>
                </a:cxn>
                <a:cxn ang="0">
                  <a:pos x="124" y="70"/>
                </a:cxn>
                <a:cxn ang="0">
                  <a:pos x="116" y="68"/>
                </a:cxn>
                <a:cxn ang="0">
                  <a:pos x="98" y="58"/>
                </a:cxn>
                <a:cxn ang="0">
                  <a:pos x="87" y="54"/>
                </a:cxn>
                <a:cxn ang="0">
                  <a:pos x="72" y="48"/>
                </a:cxn>
                <a:cxn ang="0">
                  <a:pos x="59" y="40"/>
                </a:cxn>
                <a:cxn ang="0">
                  <a:pos x="47" y="32"/>
                </a:cxn>
                <a:cxn ang="0">
                  <a:pos x="37" y="30"/>
                </a:cxn>
                <a:cxn ang="0">
                  <a:pos x="28" y="24"/>
                </a:cxn>
                <a:cxn ang="0">
                  <a:pos x="22" y="20"/>
                </a:cxn>
                <a:cxn ang="0">
                  <a:pos x="12" y="9"/>
                </a:cxn>
                <a:cxn ang="0">
                  <a:pos x="0" y="4"/>
                </a:cxn>
                <a:cxn ang="0">
                  <a:pos x="1" y="4"/>
                </a:cxn>
              </a:cxnLst>
              <a:rect l="0" t="0" r="r" b="b"/>
              <a:pathLst>
                <a:path w="216" h="116">
                  <a:moveTo>
                    <a:pt x="0" y="0"/>
                  </a:moveTo>
                  <a:lnTo>
                    <a:pt x="1" y="18"/>
                  </a:lnTo>
                  <a:lnTo>
                    <a:pt x="1" y="31"/>
                  </a:lnTo>
                  <a:lnTo>
                    <a:pt x="1" y="48"/>
                  </a:lnTo>
                  <a:lnTo>
                    <a:pt x="0" y="62"/>
                  </a:lnTo>
                  <a:lnTo>
                    <a:pt x="0" y="76"/>
                  </a:lnTo>
                  <a:lnTo>
                    <a:pt x="0" y="89"/>
                  </a:lnTo>
                  <a:lnTo>
                    <a:pt x="0" y="103"/>
                  </a:lnTo>
                  <a:lnTo>
                    <a:pt x="0" y="116"/>
                  </a:lnTo>
                  <a:lnTo>
                    <a:pt x="216" y="116"/>
                  </a:lnTo>
                  <a:lnTo>
                    <a:pt x="193" y="102"/>
                  </a:lnTo>
                  <a:lnTo>
                    <a:pt x="174" y="92"/>
                  </a:lnTo>
                  <a:lnTo>
                    <a:pt x="157" y="87"/>
                  </a:lnTo>
                  <a:lnTo>
                    <a:pt x="144" y="81"/>
                  </a:lnTo>
                  <a:lnTo>
                    <a:pt x="133" y="75"/>
                  </a:lnTo>
                  <a:lnTo>
                    <a:pt x="124" y="70"/>
                  </a:lnTo>
                  <a:lnTo>
                    <a:pt x="116" y="68"/>
                  </a:lnTo>
                  <a:lnTo>
                    <a:pt x="98" y="58"/>
                  </a:lnTo>
                  <a:lnTo>
                    <a:pt x="87" y="54"/>
                  </a:lnTo>
                  <a:lnTo>
                    <a:pt x="72" y="48"/>
                  </a:lnTo>
                  <a:lnTo>
                    <a:pt x="59" y="40"/>
                  </a:lnTo>
                  <a:lnTo>
                    <a:pt x="47" y="32"/>
                  </a:lnTo>
                  <a:lnTo>
                    <a:pt x="37" y="30"/>
                  </a:lnTo>
                  <a:lnTo>
                    <a:pt x="28" y="24"/>
                  </a:lnTo>
                  <a:lnTo>
                    <a:pt x="22" y="20"/>
                  </a:lnTo>
                  <a:lnTo>
                    <a:pt x="12" y="9"/>
                  </a:lnTo>
                  <a:lnTo>
                    <a:pt x="0" y="4"/>
                  </a:lnTo>
                  <a:lnTo>
                    <a:pt x="1" y="4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3" name="Line 5"/>
            <p:cNvSpPr>
              <a:spLocks noChangeShapeType="1"/>
            </p:cNvSpPr>
            <p:nvPr/>
          </p:nvSpPr>
          <p:spPr bwMode="auto">
            <a:xfrm>
              <a:off x="3685949" y="5534935"/>
              <a:ext cx="21796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0" name="Freeform 58"/>
            <p:cNvSpPr>
              <a:spLocks/>
            </p:cNvSpPr>
            <p:nvPr/>
          </p:nvSpPr>
          <p:spPr bwMode="auto">
            <a:xfrm>
              <a:off x="4987699" y="4592642"/>
              <a:ext cx="1588" cy="10239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645"/>
                </a:cxn>
              </a:cxnLst>
              <a:rect l="0" t="0" r="r" b="b"/>
              <a:pathLst>
                <a:path w="1" h="645">
                  <a:moveTo>
                    <a:pt x="1" y="0"/>
                  </a:moveTo>
                  <a:lnTo>
                    <a:pt x="0" y="645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1" name="Line 59"/>
            <p:cNvSpPr>
              <a:spLocks noChangeShapeType="1"/>
            </p:cNvSpPr>
            <p:nvPr/>
          </p:nvSpPr>
          <p:spPr bwMode="auto">
            <a:xfrm>
              <a:off x="5281386" y="5349879"/>
              <a:ext cx="0" cy="257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397715" y="2729963"/>
            <a:ext cx="3028950" cy="2493365"/>
            <a:chOff x="5719536" y="2788560"/>
            <a:chExt cx="3028950" cy="2493365"/>
          </a:xfrm>
        </p:grpSpPr>
        <p:sp>
          <p:nvSpPr>
            <p:cNvPr id="5" name="AutoShape 73"/>
            <p:cNvSpPr>
              <a:spLocks noChangeArrowheads="1"/>
            </p:cNvSpPr>
            <p:nvPr/>
          </p:nvSpPr>
          <p:spPr bwMode="auto">
            <a:xfrm>
              <a:off x="5719536" y="2788560"/>
              <a:ext cx="3028950" cy="245745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" name="Rectangle 75"/>
            <p:cNvSpPr>
              <a:spLocks noChangeArrowheads="1"/>
            </p:cNvSpPr>
            <p:nvPr/>
          </p:nvSpPr>
          <p:spPr bwMode="auto">
            <a:xfrm>
              <a:off x="8291286" y="4680861"/>
              <a:ext cx="296557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 i="1"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</a:p>
          </p:txBody>
        </p:sp>
        <p:sp>
          <p:nvSpPr>
            <p:cNvPr id="7" name="Rectangle 76"/>
            <p:cNvSpPr>
              <a:spLocks noChangeArrowheads="1"/>
            </p:cNvSpPr>
            <p:nvPr/>
          </p:nvSpPr>
          <p:spPr bwMode="auto">
            <a:xfrm>
              <a:off x="5871936" y="2917148"/>
              <a:ext cx="62196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 i="1">
                  <a:latin typeface="Times New Roman" charset="0"/>
                  <a:ea typeface="Times New Roman" charset="0"/>
                  <a:cs typeface="Times New Roman" charset="0"/>
                </a:rPr>
                <a:t>f </a:t>
              </a:r>
              <a:r>
                <a:rPr lang="en-US" sz="2000">
                  <a:latin typeface="Times New Roman" charset="0"/>
                  <a:ea typeface="Times New Roman" charset="0"/>
                  <a:cs typeface="Times New Roman" charset="0"/>
                </a:rPr>
                <a:t>(</a:t>
              </a:r>
              <a:r>
                <a:rPr lang="en-US" sz="2000" i="1"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  <a:r>
                <a:rPr lang="en-US" sz="2000">
                  <a:latin typeface="Times New Roman" charset="0"/>
                  <a:ea typeface="Times New Roman" charset="0"/>
                  <a:cs typeface="Times New Roman" charset="0"/>
                </a:rPr>
                <a:t>)</a:t>
              </a:r>
            </a:p>
          </p:txBody>
        </p:sp>
        <p:sp>
          <p:nvSpPr>
            <p:cNvPr id="8" name="Freeform 77"/>
            <p:cNvSpPr>
              <a:spLocks/>
            </p:cNvSpPr>
            <p:nvPr/>
          </p:nvSpPr>
          <p:spPr bwMode="auto">
            <a:xfrm>
              <a:off x="6148161" y="3796623"/>
              <a:ext cx="1987550" cy="10842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070"/>
                </a:cxn>
                <a:cxn ang="0">
                  <a:pos x="2853" y="1070"/>
                </a:cxn>
                <a:cxn ang="0">
                  <a:pos x="2850" y="1013"/>
                </a:cxn>
                <a:cxn ang="0">
                  <a:pos x="2535" y="995"/>
                </a:cxn>
                <a:cxn ang="0">
                  <a:pos x="2265" y="977"/>
                </a:cxn>
                <a:cxn ang="0">
                  <a:pos x="1923" y="950"/>
                </a:cxn>
                <a:cxn ang="0">
                  <a:pos x="1635" y="911"/>
                </a:cxn>
                <a:cxn ang="0">
                  <a:pos x="1347" y="857"/>
                </a:cxn>
                <a:cxn ang="0">
                  <a:pos x="996" y="764"/>
                </a:cxn>
                <a:cxn ang="0">
                  <a:pos x="723" y="665"/>
                </a:cxn>
                <a:cxn ang="0">
                  <a:pos x="492" y="554"/>
                </a:cxn>
                <a:cxn ang="0">
                  <a:pos x="351" y="470"/>
                </a:cxn>
                <a:cxn ang="0">
                  <a:pos x="294" y="431"/>
                </a:cxn>
                <a:cxn ang="0">
                  <a:pos x="261" y="404"/>
                </a:cxn>
                <a:cxn ang="0">
                  <a:pos x="231" y="374"/>
                </a:cxn>
                <a:cxn ang="0">
                  <a:pos x="204" y="353"/>
                </a:cxn>
                <a:cxn ang="0">
                  <a:pos x="174" y="320"/>
                </a:cxn>
                <a:cxn ang="0">
                  <a:pos x="144" y="290"/>
                </a:cxn>
                <a:cxn ang="0">
                  <a:pos x="117" y="257"/>
                </a:cxn>
                <a:cxn ang="0">
                  <a:pos x="93" y="221"/>
                </a:cxn>
                <a:cxn ang="0">
                  <a:pos x="57" y="161"/>
                </a:cxn>
                <a:cxn ang="0">
                  <a:pos x="42" y="132"/>
                </a:cxn>
                <a:cxn ang="0">
                  <a:pos x="21" y="74"/>
                </a:cxn>
                <a:cxn ang="0">
                  <a:pos x="6" y="32"/>
                </a:cxn>
              </a:cxnLst>
              <a:rect l="0" t="0" r="r" b="b"/>
              <a:pathLst>
                <a:path w="2853" h="1070">
                  <a:moveTo>
                    <a:pt x="2" y="0"/>
                  </a:moveTo>
                  <a:lnTo>
                    <a:pt x="0" y="1070"/>
                  </a:lnTo>
                  <a:lnTo>
                    <a:pt x="2853" y="1070"/>
                  </a:lnTo>
                  <a:lnTo>
                    <a:pt x="2850" y="1013"/>
                  </a:lnTo>
                  <a:lnTo>
                    <a:pt x="2535" y="995"/>
                  </a:lnTo>
                  <a:lnTo>
                    <a:pt x="2265" y="977"/>
                  </a:lnTo>
                  <a:lnTo>
                    <a:pt x="1923" y="950"/>
                  </a:lnTo>
                  <a:lnTo>
                    <a:pt x="1635" y="911"/>
                  </a:lnTo>
                  <a:lnTo>
                    <a:pt x="1347" y="857"/>
                  </a:lnTo>
                  <a:lnTo>
                    <a:pt x="996" y="764"/>
                  </a:lnTo>
                  <a:lnTo>
                    <a:pt x="723" y="665"/>
                  </a:lnTo>
                  <a:lnTo>
                    <a:pt x="492" y="554"/>
                  </a:lnTo>
                  <a:lnTo>
                    <a:pt x="351" y="470"/>
                  </a:lnTo>
                  <a:lnTo>
                    <a:pt x="294" y="431"/>
                  </a:lnTo>
                  <a:lnTo>
                    <a:pt x="261" y="404"/>
                  </a:lnTo>
                  <a:lnTo>
                    <a:pt x="231" y="374"/>
                  </a:lnTo>
                  <a:lnTo>
                    <a:pt x="204" y="353"/>
                  </a:lnTo>
                  <a:lnTo>
                    <a:pt x="174" y="320"/>
                  </a:lnTo>
                  <a:lnTo>
                    <a:pt x="144" y="290"/>
                  </a:lnTo>
                  <a:lnTo>
                    <a:pt x="117" y="257"/>
                  </a:lnTo>
                  <a:lnTo>
                    <a:pt x="93" y="221"/>
                  </a:lnTo>
                  <a:lnTo>
                    <a:pt x="57" y="161"/>
                  </a:lnTo>
                  <a:lnTo>
                    <a:pt x="42" y="132"/>
                  </a:lnTo>
                  <a:lnTo>
                    <a:pt x="21" y="74"/>
                  </a:lnTo>
                  <a:lnTo>
                    <a:pt x="6" y="32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1" name="Line 81"/>
            <p:cNvSpPr>
              <a:spLocks noChangeShapeType="1"/>
            </p:cNvSpPr>
            <p:nvPr/>
          </p:nvSpPr>
          <p:spPr bwMode="auto">
            <a:xfrm rot="271170">
              <a:off x="7675336" y="4803099"/>
              <a:ext cx="450850" cy="3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2" name="Arc 82"/>
            <p:cNvSpPr>
              <a:spLocks/>
            </p:cNvSpPr>
            <p:nvPr/>
          </p:nvSpPr>
          <p:spPr bwMode="auto">
            <a:xfrm rot="234569">
              <a:off x="6119586" y="3785511"/>
              <a:ext cx="1597025" cy="944563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19 w 21619"/>
                <a:gd name="T1" fmla="*/ 21600 h 21600"/>
                <a:gd name="T2" fmla="*/ 0 w 21619"/>
                <a:gd name="T3" fmla="*/ 0 h 21600"/>
                <a:gd name="T4" fmla="*/ 21600 w 2161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9" h="21600" fill="none" extrusionOk="0">
                  <a:moveTo>
                    <a:pt x="21618" y="21599"/>
                  </a:moveTo>
                  <a:cubicBezTo>
                    <a:pt x="21612" y="21599"/>
                    <a:pt x="21606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1619" h="21600" stroke="0" extrusionOk="0">
                  <a:moveTo>
                    <a:pt x="21618" y="21599"/>
                  </a:moveTo>
                  <a:cubicBezTo>
                    <a:pt x="21612" y="21599"/>
                    <a:pt x="21606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" name="Text Box 95"/>
            <p:cNvSpPr txBox="1">
              <a:spLocks noChangeArrowheads="1"/>
            </p:cNvSpPr>
            <p:nvPr/>
          </p:nvSpPr>
          <p:spPr bwMode="auto">
            <a:xfrm>
              <a:off x="6545036" y="2845710"/>
              <a:ext cx="1300356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charset="0"/>
                  <a:ea typeface="Times New Roman" charset="0"/>
                  <a:cs typeface="Times New Roman" charset="0"/>
                </a:rPr>
                <a:t>Exponential</a:t>
              </a:r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6118233" y="4822825"/>
              <a:ext cx="442430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 i="1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2000" i="1"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  <a:r>
                <a:rPr lang="en-US" sz="1600" baseline="-2500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</a:p>
          </p:txBody>
        </p:sp>
        <p:sp>
          <p:nvSpPr>
            <p:cNvPr id="48" name="Rectangle 65"/>
            <p:cNvSpPr>
              <a:spLocks noChangeArrowheads="1"/>
            </p:cNvSpPr>
            <p:nvPr/>
          </p:nvSpPr>
          <p:spPr bwMode="auto">
            <a:xfrm>
              <a:off x="6584950" y="4817836"/>
              <a:ext cx="442430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 i="1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2000" i="1"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  <a:r>
                <a:rPr lang="en-US" sz="1600" baseline="-2500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</a:p>
          </p:txBody>
        </p:sp>
        <p:sp>
          <p:nvSpPr>
            <p:cNvPr id="49" name="Freeform 61"/>
            <p:cNvSpPr>
              <a:spLocks/>
            </p:cNvSpPr>
            <p:nvPr/>
          </p:nvSpPr>
          <p:spPr bwMode="auto">
            <a:xfrm>
              <a:off x="6376988" y="4265613"/>
              <a:ext cx="454025" cy="6238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93"/>
                </a:cxn>
                <a:cxn ang="0">
                  <a:pos x="286" y="393"/>
                </a:cxn>
                <a:cxn ang="0">
                  <a:pos x="285" y="200"/>
                </a:cxn>
                <a:cxn ang="0">
                  <a:pos x="279" y="200"/>
                </a:cxn>
                <a:cxn ang="0">
                  <a:pos x="266" y="194"/>
                </a:cxn>
                <a:cxn ang="0">
                  <a:pos x="255" y="186"/>
                </a:cxn>
                <a:cxn ang="0">
                  <a:pos x="242" y="180"/>
                </a:cxn>
                <a:cxn ang="0">
                  <a:pos x="228" y="170"/>
                </a:cxn>
                <a:cxn ang="0">
                  <a:pos x="215" y="165"/>
                </a:cxn>
                <a:cxn ang="0">
                  <a:pos x="203" y="158"/>
                </a:cxn>
                <a:cxn ang="0">
                  <a:pos x="186" y="147"/>
                </a:cxn>
                <a:cxn ang="0">
                  <a:pos x="168" y="137"/>
                </a:cxn>
                <a:cxn ang="0">
                  <a:pos x="156" y="128"/>
                </a:cxn>
                <a:cxn ang="0">
                  <a:pos x="143" y="122"/>
                </a:cxn>
                <a:cxn ang="0">
                  <a:pos x="131" y="110"/>
                </a:cxn>
                <a:cxn ang="0">
                  <a:pos x="113" y="98"/>
                </a:cxn>
                <a:cxn ang="0">
                  <a:pos x="99" y="89"/>
                </a:cxn>
                <a:cxn ang="0">
                  <a:pos x="84" y="80"/>
                </a:cxn>
                <a:cxn ang="0">
                  <a:pos x="66" y="62"/>
                </a:cxn>
                <a:cxn ang="0">
                  <a:pos x="48" y="47"/>
                </a:cxn>
                <a:cxn ang="0">
                  <a:pos x="35" y="33"/>
                </a:cxn>
                <a:cxn ang="0">
                  <a:pos x="24" y="24"/>
                </a:cxn>
                <a:cxn ang="0">
                  <a:pos x="14" y="14"/>
                </a:cxn>
                <a:cxn ang="0">
                  <a:pos x="6" y="8"/>
                </a:cxn>
              </a:cxnLst>
              <a:rect l="0" t="0" r="r" b="b"/>
              <a:pathLst>
                <a:path w="286" h="393">
                  <a:moveTo>
                    <a:pt x="0" y="0"/>
                  </a:moveTo>
                  <a:lnTo>
                    <a:pt x="0" y="393"/>
                  </a:lnTo>
                  <a:lnTo>
                    <a:pt x="286" y="393"/>
                  </a:lnTo>
                  <a:lnTo>
                    <a:pt x="285" y="200"/>
                  </a:lnTo>
                  <a:lnTo>
                    <a:pt x="279" y="200"/>
                  </a:lnTo>
                  <a:lnTo>
                    <a:pt x="266" y="194"/>
                  </a:lnTo>
                  <a:lnTo>
                    <a:pt x="255" y="186"/>
                  </a:lnTo>
                  <a:lnTo>
                    <a:pt x="242" y="180"/>
                  </a:lnTo>
                  <a:lnTo>
                    <a:pt x="228" y="170"/>
                  </a:lnTo>
                  <a:lnTo>
                    <a:pt x="215" y="165"/>
                  </a:lnTo>
                  <a:lnTo>
                    <a:pt x="203" y="158"/>
                  </a:lnTo>
                  <a:lnTo>
                    <a:pt x="186" y="147"/>
                  </a:lnTo>
                  <a:lnTo>
                    <a:pt x="168" y="137"/>
                  </a:lnTo>
                  <a:lnTo>
                    <a:pt x="156" y="128"/>
                  </a:lnTo>
                  <a:lnTo>
                    <a:pt x="143" y="122"/>
                  </a:lnTo>
                  <a:lnTo>
                    <a:pt x="131" y="110"/>
                  </a:lnTo>
                  <a:lnTo>
                    <a:pt x="113" y="98"/>
                  </a:lnTo>
                  <a:lnTo>
                    <a:pt x="99" y="89"/>
                  </a:lnTo>
                  <a:lnTo>
                    <a:pt x="84" y="80"/>
                  </a:lnTo>
                  <a:lnTo>
                    <a:pt x="66" y="62"/>
                  </a:lnTo>
                  <a:lnTo>
                    <a:pt x="48" y="47"/>
                  </a:lnTo>
                  <a:lnTo>
                    <a:pt x="35" y="33"/>
                  </a:lnTo>
                  <a:lnTo>
                    <a:pt x="24" y="24"/>
                  </a:lnTo>
                  <a:lnTo>
                    <a:pt x="14" y="14"/>
                  </a:lnTo>
                  <a:lnTo>
                    <a:pt x="6" y="8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0" name="Line 63"/>
            <p:cNvSpPr>
              <a:spLocks noChangeShapeType="1"/>
            </p:cNvSpPr>
            <p:nvPr/>
          </p:nvSpPr>
          <p:spPr bwMode="auto">
            <a:xfrm>
              <a:off x="6832600" y="4584700"/>
              <a:ext cx="0" cy="349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1" name="Freeform 62"/>
            <p:cNvSpPr>
              <a:spLocks/>
            </p:cNvSpPr>
            <p:nvPr/>
          </p:nvSpPr>
          <p:spPr bwMode="auto">
            <a:xfrm>
              <a:off x="6376988" y="4260850"/>
              <a:ext cx="1588" cy="673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4"/>
                </a:cxn>
              </a:cxnLst>
              <a:rect l="0" t="0" r="r" b="b"/>
              <a:pathLst>
                <a:path w="1" h="424">
                  <a:moveTo>
                    <a:pt x="0" y="0"/>
                  </a:moveTo>
                  <a:lnTo>
                    <a:pt x="0" y="42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0" name="Line 79"/>
            <p:cNvSpPr>
              <a:spLocks noChangeShapeType="1"/>
            </p:cNvSpPr>
            <p:nvPr/>
          </p:nvSpPr>
          <p:spPr bwMode="auto">
            <a:xfrm>
              <a:off x="6149749" y="4880886"/>
              <a:ext cx="21526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8" name="Line 37"/>
            <p:cNvSpPr>
              <a:spLocks noChangeShapeType="1"/>
            </p:cNvSpPr>
            <p:nvPr/>
          </p:nvSpPr>
          <p:spPr bwMode="auto">
            <a:xfrm>
              <a:off x="6133647" y="3362325"/>
              <a:ext cx="0" cy="1536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20527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873" y="-212469"/>
            <a:ext cx="9692640" cy="1325562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Uniform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>
                <a:spLocks noChangeArrowheads="1"/>
              </p:cNvSpPr>
              <p:nvPr/>
            </p:nvSpPr>
            <p:spPr bwMode="auto">
              <a:xfrm>
                <a:off x="1600201" y="1794933"/>
                <a:ext cx="4876800" cy="202876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 lIns="90488" tIns="44450" rIns="90488" bIns="4445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en-US" sz="2400" i="1" dirty="0">
                    <a:solidFill>
                      <a:srgbClr val="000000"/>
                    </a:solidFill>
                    <a:latin typeface="+mj-lt"/>
                    <a:cs typeface="Calibri" pitchFamily="34" charset="0"/>
                  </a:rPr>
                  <a:t>Density  </a:t>
                </a:r>
              </a:p>
              <a:p>
                <a:pPr fontAlgn="base">
                  <a:spcBef>
                    <a:spcPct val="0"/>
                  </a:spcBef>
                  <a:spcAft>
                    <a:spcPts val="1200"/>
                  </a:spcAft>
                </a:pPr>
                <a:r>
                  <a:rPr lang="en-US" sz="2400" i="1" dirty="0">
                    <a:solidFill>
                      <a:srgbClr val="000000"/>
                    </a:solidFill>
                    <a:latin typeface="+mj-lt"/>
                    <a:cs typeface="Calibri" pitchFamily="34" charset="0"/>
                  </a:rPr>
                  <a:t> </a:t>
                </a:r>
              </a:p>
              <a:p>
                <a:pPr fontAlgn="base">
                  <a:spcBef>
                    <a:spcPct val="0"/>
                  </a:spcBef>
                  <a:spcAft>
                    <a:spcPts val="1200"/>
                  </a:spcAft>
                </a:pPr>
                <a:r>
                  <a:rPr lang="en-US" sz="2400" i="1" dirty="0">
                    <a:solidFill>
                      <a:srgbClr val="000000"/>
                    </a:solidFill>
                    <a:latin typeface="+mj-lt"/>
                    <a:cs typeface="Calibri" pitchFamily="34" charset="0"/>
                  </a:rPr>
                  <a:t> p(x) =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charset="0"/>
                        <a:cs typeface="Calibri" pitchFamily="34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000000"/>
                        </a:solidFill>
                        <a:latin typeface="Cambria Math" charset="0"/>
                        <a:cs typeface="Calibri" pitchFamily="34" charset="0"/>
                      </a:rPr>
                      <m:t>  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charset="0"/>
                        <a:cs typeface="Calibri" pitchFamily="34" charset="0"/>
                      </a:rPr>
                      <m:t>𝑑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charset="0"/>
                        <a:cs typeface="Calibri" pitchFamily="34" charset="0"/>
                      </a:rPr>
                      <m:t> − 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charset="0"/>
                        <a:cs typeface="Calibri" pitchFamily="34" charset="0"/>
                      </a:rPr>
                      <m:t>𝑐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charset="0"/>
                        <a:cs typeface="Calibri" pitchFamily="34" charset="0"/>
                      </a:rPr>
                      <m:t>,  </m:t>
                    </m:r>
                    <m:r>
                      <a:rPr lang="en-US" sz="2400" b="0" i="1" dirty="0" smtClean="0">
                        <a:solidFill>
                          <a:srgbClr val="000000"/>
                        </a:solidFill>
                        <a:latin typeface="Cambria Math" charset="0"/>
                        <a:cs typeface="Calibri" pitchFamily="34" charset="0"/>
                      </a:rPr>
                      <m:t>𝑓𝑜𝑟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charset="0"/>
                        <a:cs typeface="Calibri" pitchFamily="34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charset="0"/>
                        <a:cs typeface="Calibri" pitchFamily="34" charset="0"/>
                      </a:rPr>
                      <m:t>𝑐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charset="0"/>
                        <a:cs typeface="Calibri" pitchFamily="34" charset="0"/>
                        <a:sym typeface="Symbol" pitchFamily="18" charset="2"/>
                      </a:rPr>
                      <m:t></m:t>
                    </m:r>
                    <m:r>
                      <a:rPr 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itchFamily="34" charset="0"/>
                        <a:sym typeface="Symbol" pitchFamily="18" charset="2"/>
                      </a:rPr>
                      <m:t> 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charset="0"/>
                        <a:cs typeface="Calibri" pitchFamily="34" charset="0"/>
                        <a:sym typeface="Symbol" pitchFamily="18" charset="2"/>
                      </a:rPr>
                      <m:t>𝑥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charset="0"/>
                        <a:cs typeface="Calibri" pitchFamily="34" charset="0"/>
                        <a:sym typeface="Symbol" pitchFamily="18" charset="2"/>
                      </a:rPr>
                      <m:t>   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charset="0"/>
                        <a:cs typeface="Calibri" pitchFamily="34" charset="0"/>
                        <a:sym typeface="Symbol" pitchFamily="18" charset="2"/>
                      </a:rPr>
                      <m:t>𝑑</m:t>
                    </m:r>
                  </m:oMath>
                </a14:m>
                <a:endParaRPr lang="en-US" sz="2400" i="1" dirty="0">
                  <a:solidFill>
                    <a:srgbClr val="000000"/>
                  </a:solidFill>
                  <a:latin typeface="+mj-lt"/>
                  <a:cs typeface="Calibri" pitchFamily="34" charset="0"/>
                  <a:sym typeface="Symbol" pitchFamily="18" charset="2"/>
                </a:endParaRPr>
              </a:p>
              <a:p>
                <a:pPr fontAlgn="base">
                  <a:spcBef>
                    <a:spcPct val="0"/>
                  </a:spcBef>
                  <a:spcAft>
                    <a:spcPts val="1200"/>
                  </a:spcAft>
                </a:pPr>
                <a:r>
                  <a:rPr lang="en-US" sz="2400" i="1" dirty="0">
                    <a:solidFill>
                      <a:srgbClr val="000000"/>
                    </a:solidFill>
                    <a:latin typeface="+mj-lt"/>
                    <a:cs typeface="Calibri" pitchFamily="34" charset="0"/>
                  </a:rPr>
                  <a:t>                </a:t>
                </a:r>
                <a:r>
                  <a:rPr lang="en-US" i="1" dirty="0">
                    <a:solidFill>
                      <a:srgbClr val="000000"/>
                    </a:solidFill>
                    <a:latin typeface="+mj-lt"/>
                    <a:cs typeface="Calibri" pitchFamily="34" charset="0"/>
                  </a:rPr>
                  <a:t>0         otherwise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0201" y="1794933"/>
                <a:ext cx="4876800" cy="2028761"/>
              </a:xfrm>
              <a:prstGeom prst="rect">
                <a:avLst/>
              </a:prstGeom>
              <a:blipFill>
                <a:blip r:embed="rId2"/>
                <a:stretch>
                  <a:fillRect l="-625" t="-2402" b="-3003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6154797" y="1642534"/>
            <a:ext cx="3598804" cy="2390775"/>
            <a:chOff x="4706996" y="762000"/>
            <a:chExt cx="3598804" cy="2390775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4706996" y="1141100"/>
              <a:ext cx="649218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>
                  <a:solidFill>
                    <a:srgbClr val="000000"/>
                  </a:solidFill>
                  <a:latin typeface="+mj-lt"/>
                  <a:cs typeface="Calibri" pitchFamily="34" charset="0"/>
                  <a:sym typeface="Symbol" pitchFamily="18" charset="2"/>
                </a:rPr>
                <a:t>p(x)</a:t>
              </a:r>
            </a:p>
          </p:txBody>
        </p:sp>
        <p:grpSp>
          <p:nvGrpSpPr>
            <p:cNvPr id="7" name="Group 3"/>
            <p:cNvGrpSpPr>
              <a:grpSpLocks/>
            </p:cNvGrpSpPr>
            <p:nvPr/>
          </p:nvGrpSpPr>
          <p:grpSpPr bwMode="auto">
            <a:xfrm>
              <a:off x="5410200" y="762000"/>
              <a:ext cx="2895600" cy="2390775"/>
              <a:chOff x="576" y="816"/>
              <a:chExt cx="1824" cy="1506"/>
            </a:xfrm>
          </p:grpSpPr>
          <p:grpSp>
            <p:nvGrpSpPr>
              <p:cNvPr id="8" name="Group 4"/>
              <p:cNvGrpSpPr>
                <a:grpSpLocks/>
              </p:cNvGrpSpPr>
              <p:nvPr/>
            </p:nvGrpSpPr>
            <p:grpSpPr bwMode="auto">
              <a:xfrm>
                <a:off x="576" y="816"/>
                <a:ext cx="1824" cy="1056"/>
                <a:chOff x="576" y="1008"/>
                <a:chExt cx="1824" cy="1056"/>
              </a:xfrm>
            </p:grpSpPr>
            <p:grpSp>
              <p:nvGrpSpPr>
                <p:cNvPr id="10" name="Group 5"/>
                <p:cNvGrpSpPr>
                  <a:grpSpLocks/>
                </p:cNvGrpSpPr>
                <p:nvPr/>
              </p:nvGrpSpPr>
              <p:grpSpPr bwMode="auto">
                <a:xfrm>
                  <a:off x="576" y="1008"/>
                  <a:ext cx="1824" cy="1056"/>
                  <a:chOff x="576" y="1008"/>
                  <a:chExt cx="1824" cy="1056"/>
                </a:xfrm>
              </p:grpSpPr>
              <p:sp>
                <p:nvSpPr>
                  <p:cNvPr id="14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1008"/>
                    <a:ext cx="0" cy="1056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5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2064"/>
                    <a:ext cx="1824" cy="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</p:grpSp>
            <p:sp>
              <p:nvSpPr>
                <p:cNvPr id="11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912" y="1632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2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2112" y="1632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3" name="Line 10"/>
                <p:cNvSpPr>
                  <a:spLocks noChangeShapeType="1"/>
                </p:cNvSpPr>
                <p:nvPr/>
              </p:nvSpPr>
              <p:spPr bwMode="auto">
                <a:xfrm>
                  <a:off x="912" y="1632"/>
                  <a:ext cx="12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sp>
            <p:nvSpPr>
              <p:cNvPr id="9" name="Text Box 11"/>
              <p:cNvSpPr txBox="1">
                <a:spLocks noChangeArrowheads="1"/>
              </p:cNvSpPr>
              <p:nvPr/>
            </p:nvSpPr>
            <p:spPr bwMode="auto">
              <a:xfrm>
                <a:off x="803" y="1892"/>
                <a:ext cx="1440" cy="4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i="1">
                    <a:solidFill>
                      <a:srgbClr val="000000"/>
                    </a:solidFill>
                    <a:latin typeface="+mj-lt"/>
                    <a:cs typeface="Calibri" pitchFamily="34" charset="0"/>
                    <a:sym typeface="Symbol" pitchFamily="18" charset="2"/>
                  </a:rPr>
                  <a:t>c                     d           	x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/>
              <p:cNvSpPr>
                <a:spLocks noChangeArrowheads="1"/>
              </p:cNvSpPr>
              <p:nvPr/>
            </p:nvSpPr>
            <p:spPr bwMode="auto">
              <a:xfrm>
                <a:off x="1828801" y="4233333"/>
                <a:ext cx="4876800" cy="205626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 lIns="90488" tIns="44450" rIns="90488" bIns="4445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200"/>
                  </a:spcAft>
                </a:pPr>
                <a:r>
                  <a:rPr lang="en-US" sz="240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en-US" sz="2400">
                    <a:solidFill>
                      <a:srgbClr val="000000"/>
                    </a:solidFill>
                    <a:latin typeface="+mj-lt"/>
                    <a:cs typeface="Calibri" pitchFamily="34" charset="0"/>
                  </a:rPr>
                  <a:t>  </a:t>
                </a:r>
                <a:r>
                  <a:rPr lang="en-US" sz="2400" i="1">
                    <a:solidFill>
                      <a:srgbClr val="000000"/>
                    </a:solidFill>
                    <a:latin typeface="+mj-lt"/>
                    <a:cs typeface="Calibri" pitchFamily="34" charset="0"/>
                    <a:sym typeface="Symbol"/>
                  </a:rPr>
                  <a:t></a:t>
                </a:r>
                <a:r>
                  <a:rPr lang="en-US" sz="2400" i="1" baseline="-25000">
                    <a:solidFill>
                      <a:srgbClr val="000000"/>
                    </a:solidFill>
                    <a:latin typeface="+mj-lt"/>
                    <a:cs typeface="Calibri" pitchFamily="34" charset="0"/>
                    <a:sym typeface="Symbol"/>
                  </a:rPr>
                  <a:t>x</a:t>
                </a:r>
                <a:r>
                  <a:rPr lang="en-US" sz="2400" i="1">
                    <a:solidFill>
                      <a:srgbClr val="000000"/>
                    </a:solidFill>
                    <a:latin typeface="+mj-lt"/>
                    <a:cs typeface="Calibri" pitchFamily="34" charset="0"/>
                  </a:rPr>
                  <a:t>  =  c + d , </a:t>
                </a:r>
              </a:p>
              <a:p>
                <a:pPr fontAlgn="base">
                  <a:spcBef>
                    <a:spcPct val="0"/>
                  </a:spcBef>
                  <a:spcAft>
                    <a:spcPts val="1200"/>
                  </a:spcAft>
                </a:pPr>
                <a:r>
                  <a:rPr lang="en-US" sz="2400" i="1">
                    <a:solidFill>
                      <a:srgbClr val="000000"/>
                    </a:solidFill>
                    <a:latin typeface="+mj-lt"/>
                    <a:cs typeface="Calibri" pitchFamily="34" charset="0"/>
                  </a:rPr>
                  <a:t>                2</a:t>
                </a:r>
              </a:p>
              <a:p>
                <a:pPr fontAlgn="base">
                  <a:spcBef>
                    <a:spcPct val="0"/>
                  </a:spcBef>
                  <a:spcAft>
                    <a:spcPts val="1200"/>
                  </a:spcAft>
                </a:pPr>
                <a:r>
                  <a:rPr lang="en-US" sz="2400" i="1">
                    <a:solidFill>
                      <a:srgbClr val="000000"/>
                    </a:solidFill>
                    <a:latin typeface="+mj-lt"/>
                    <a:cs typeface="Calibri" pitchFamily="34" charset="0"/>
                    <a:sym typeface="Symbol"/>
                  </a:rPr>
                  <a:t>  </a:t>
                </a:r>
                <a:r>
                  <a:rPr lang="en-US" sz="2400" i="1" baseline="-25000">
                    <a:solidFill>
                      <a:srgbClr val="000000"/>
                    </a:solidFill>
                    <a:latin typeface="+mj-lt"/>
                    <a:cs typeface="Calibri" pitchFamily="34" charset="0"/>
                    <a:sym typeface="Symbol"/>
                  </a:rPr>
                  <a:t>x</a:t>
                </a:r>
                <a:r>
                  <a:rPr lang="en-US" sz="2400" i="1">
                    <a:solidFill>
                      <a:srgbClr val="000000"/>
                    </a:solidFill>
                    <a:latin typeface="+mj-lt"/>
                    <a:cs typeface="Calibri" pitchFamily="34" charset="0"/>
                    <a:sym typeface="Symbol"/>
                  </a:rPr>
                  <a:t> </a:t>
                </a:r>
                <a:r>
                  <a:rPr lang="en-US" sz="2400" i="1">
                    <a:solidFill>
                      <a:srgbClr val="000000"/>
                    </a:solidFill>
                    <a:latin typeface="+mj-lt"/>
                    <a:cs typeface="Calibri" pitchFamily="34" charset="0"/>
                  </a:rPr>
                  <a:t> =    d – c</a:t>
                </a:r>
              </a:p>
              <a:p>
                <a:pPr fontAlgn="base">
                  <a:spcBef>
                    <a:spcPct val="0"/>
                  </a:spcBef>
                  <a:spcAft>
                    <a:spcPts val="1200"/>
                  </a:spcAft>
                </a:pPr>
                <a:r>
                  <a:rPr lang="en-US" sz="2400" i="1">
                    <a:solidFill>
                      <a:srgbClr val="000000"/>
                    </a:solidFill>
                    <a:latin typeface="+mj-lt"/>
                    <a:cs typeface="Calibri" pitchFamily="34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√</m:t>
                    </m:r>
                  </m:oMath>
                </a14:m>
                <a:r>
                  <a:rPr lang="en-US" sz="2400" i="1">
                    <a:solidFill>
                      <a:srgbClr val="000000"/>
                    </a:solidFill>
                    <a:latin typeface="+mj-lt"/>
                    <a:cs typeface="Calibri" pitchFamily="34" charset="0"/>
                  </a:rPr>
                  <a:t>12  </a:t>
                </a:r>
                <a:r>
                  <a:rPr lang="en-US" sz="2000" i="1">
                    <a:solidFill>
                      <a:srgbClr val="000000"/>
                    </a:solidFill>
                    <a:latin typeface="+mj-lt"/>
                  </a:rPr>
                  <a:t>  </a:t>
                </a:r>
              </a:p>
            </p:txBody>
          </p:sp>
        </mc:Choice>
        <mc:Fallback xmlns="">
          <p:sp>
            <p:nvSpPr>
              <p:cNvPr id="16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1" y="4233333"/>
                <a:ext cx="4876800" cy="2056269"/>
              </a:xfrm>
              <a:prstGeom prst="rect">
                <a:avLst/>
              </a:prstGeom>
              <a:blipFill>
                <a:blip r:embed="rId3"/>
                <a:stretch>
                  <a:fillRect t="-2959" b="-5917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958386" y="2385562"/>
            <a:ext cx="61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2707065" y="2853815"/>
            <a:ext cx="7918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707065" y="4761863"/>
            <a:ext cx="7918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779277" y="5785409"/>
            <a:ext cx="7918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Left Brace 2"/>
          <p:cNvSpPr/>
          <p:nvPr/>
        </p:nvSpPr>
        <p:spPr>
          <a:xfrm>
            <a:off x="2374219" y="2442732"/>
            <a:ext cx="213485" cy="12113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8678333" y="1642534"/>
            <a:ext cx="4826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83564" y="1265493"/>
            <a:ext cx="239130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Probability never changes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5688225-D9F1-4413-BE2C-D427E186B51B}"/>
                  </a:ext>
                </a:extLst>
              </p14:cNvPr>
              <p14:cNvContentPartPr/>
              <p14:nvPr/>
            </p14:nvContentPartPr>
            <p14:xfrm>
              <a:off x="2641680" y="1949400"/>
              <a:ext cx="7118640" cy="1848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5688225-D9F1-4413-BE2C-D427E186B5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32320" y="1940040"/>
                <a:ext cx="7137360" cy="186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821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59211" y="404619"/>
            <a:ext cx="7772400" cy="673100"/>
          </a:xfrm>
          <a:noFill/>
          <a:ln/>
        </p:spPr>
        <p:txBody>
          <a:bodyPr>
            <a:no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Uniform Probability Distribution</a:t>
            </a:r>
          </a:p>
        </p:txBody>
      </p:sp>
      <p:sp>
        <p:nvSpPr>
          <p:cNvPr id="8378" name="Rectangle 186"/>
          <p:cNvSpPr>
            <a:spLocks noChangeArrowheads="1"/>
          </p:cNvSpPr>
          <p:nvPr/>
        </p:nvSpPr>
        <p:spPr bwMode="auto">
          <a:xfrm>
            <a:off x="1765611" y="1567388"/>
            <a:ext cx="5010150" cy="4714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SzPct val="75000"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 Slater's Buffet</a:t>
            </a:r>
          </a:p>
        </p:txBody>
      </p:sp>
      <p:sp>
        <p:nvSpPr>
          <p:cNvPr id="8379" name="Rectangle 187"/>
          <p:cNvSpPr>
            <a:spLocks noChangeArrowheads="1"/>
          </p:cNvSpPr>
          <p:nvPr/>
        </p:nvSpPr>
        <p:spPr bwMode="auto">
          <a:xfrm>
            <a:off x="1905570" y="2317123"/>
            <a:ext cx="7366000" cy="1843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75000"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Slater customers are charged for the amount of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75000"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salad they take.  Sampling suggests that the amount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75000"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salad taken is uniformly distributed between 5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75000"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ounces and 15 ounces.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73308F6-AAB2-4728-A840-06B140E0CE8F}"/>
                  </a:ext>
                </a:extLst>
              </p14:cNvPr>
              <p14:cNvContentPartPr/>
              <p14:nvPr/>
            </p14:nvContentPartPr>
            <p14:xfrm>
              <a:off x="4089240" y="3263760"/>
              <a:ext cx="2521440" cy="140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73308F6-AAB2-4728-A840-06B140E0CE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73400" y="3200400"/>
                <a:ext cx="255276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4782878-00AE-484E-B1CD-3363225AA8E3}"/>
                  </a:ext>
                </a:extLst>
              </p14:cNvPr>
              <p14:cNvContentPartPr/>
              <p14:nvPr/>
            </p14:nvContentPartPr>
            <p14:xfrm>
              <a:off x="7804080" y="3295800"/>
              <a:ext cx="197280" cy="32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4782878-00AE-484E-B1CD-3363225AA8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88240" y="3232440"/>
                <a:ext cx="2286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17D929-1BF7-40D3-91EA-88543A9A2070}"/>
                  </a:ext>
                </a:extLst>
              </p14:cNvPr>
              <p14:cNvContentPartPr/>
              <p14:nvPr/>
            </p14:nvContentPartPr>
            <p14:xfrm>
              <a:off x="3530520" y="3797280"/>
              <a:ext cx="1099080" cy="3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17D929-1BF7-40D3-91EA-88543A9A20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14680" y="3733920"/>
                <a:ext cx="1130400" cy="15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8497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1640611" y="1446455"/>
            <a:ext cx="7772400" cy="5147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SzPct val="75000"/>
            </a:pPr>
            <a:r>
              <a:rPr lang="en-US" sz="2400">
                <a:latin typeface="Times New Roman" charset="0"/>
                <a:ea typeface="Times New Roman" charset="0"/>
                <a:cs typeface="Times New Roman" charset="0"/>
              </a:rPr>
              <a:t>Uniform Probability Density Function</a:t>
            </a:r>
          </a:p>
          <a:p>
            <a:pPr marL="342900" indent="-342900">
              <a:spcBef>
                <a:spcPct val="20000"/>
              </a:spcBef>
              <a:buSzPct val="75000"/>
            </a:pPr>
            <a:r>
              <a:rPr lang="en-US" sz="1200">
                <a:latin typeface="Times New Roman" charset="0"/>
                <a:ea typeface="Times New Roman" charset="0"/>
                <a:cs typeface="Times New Roman" charset="0"/>
              </a:rPr>
              <a:t>		</a:t>
            </a:r>
            <a:endParaRPr lang="en-US" sz="24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8344" name="Rectangle 104"/>
          <p:cNvSpPr>
            <a:spLocks noChangeArrowheads="1"/>
          </p:cNvSpPr>
          <p:nvPr/>
        </p:nvSpPr>
        <p:spPr bwMode="auto">
          <a:xfrm>
            <a:off x="3138271" y="2225748"/>
            <a:ext cx="3905250" cy="10858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 dirty="0">
                <a:latin typeface="Times New Roman" charset="0"/>
                <a:ea typeface="Times New Roman" charset="0"/>
                <a:cs typeface="Times New Roman" charset="0"/>
              </a:rPr>
              <a:t>  p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2400" i="1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) = 1/10   for 5 </a:t>
            </a:r>
            <a:r>
              <a:rPr lang="en-US" sz="2400" u="sng" dirty="0">
                <a:latin typeface="Times New Roman" charset="0"/>
                <a:ea typeface="Times New Roman" charset="0"/>
                <a:cs typeface="Times New Roman" charset="0"/>
              </a:rPr>
              <a:t>&lt;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i="1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u="sng" dirty="0">
                <a:latin typeface="Times New Roman" charset="0"/>
                <a:ea typeface="Times New Roman" charset="0"/>
                <a:cs typeface="Times New Roman" charset="0"/>
              </a:rPr>
              <a:t>&lt;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 15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         = 0          otherwise</a:t>
            </a:r>
          </a:p>
        </p:txBody>
      </p:sp>
      <p:sp>
        <p:nvSpPr>
          <p:cNvPr id="138345" name="Rectangle 105"/>
          <p:cNvSpPr>
            <a:spLocks noChangeArrowheads="1"/>
          </p:cNvSpPr>
          <p:nvPr/>
        </p:nvSpPr>
        <p:spPr bwMode="auto">
          <a:xfrm>
            <a:off x="6402215" y="3298183"/>
            <a:ext cx="4667250" cy="1028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latin typeface="Times New Roman" charset="0"/>
                <a:ea typeface="Times New Roman" charset="0"/>
                <a:cs typeface="Times New Roman" charset="0"/>
              </a:rPr>
              <a:t>where: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>
                <a:latin typeface="Times New Roman" charset="0"/>
                <a:ea typeface="Times New Roman" charset="0"/>
                <a:cs typeface="Times New Roman" charset="0"/>
              </a:rPr>
              <a:t>        x</a:t>
            </a:r>
            <a:r>
              <a:rPr lang="en-US" sz="2400">
                <a:latin typeface="Times New Roman" charset="0"/>
                <a:ea typeface="Times New Roman" charset="0"/>
                <a:cs typeface="Times New Roman" charset="0"/>
              </a:rPr>
              <a:t> = salad plate filling weight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345420" y="478864"/>
            <a:ext cx="7772400" cy="673100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9pPr>
          </a:lstStyle>
          <a:p>
            <a:pPr algn="l"/>
            <a:r>
              <a:rPr lang="en-US" sz="3600" ker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Uniform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699871" y="4167767"/>
                <a:ext cx="4876800" cy="2090316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square" lIns="90488" tIns="44450" rIns="90488" bIns="4445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en-US" sz="2400" i="1" dirty="0">
                    <a:solidFill>
                      <a:srgbClr val="000000"/>
                    </a:solidFill>
                    <a:latin typeface="+mj-lt"/>
                    <a:cs typeface="Calibri" pitchFamily="34" charset="0"/>
                  </a:rPr>
                  <a:t> </a:t>
                </a:r>
              </a:p>
              <a:p>
                <a:pPr fontAlgn="base">
                  <a:spcBef>
                    <a:spcPct val="0"/>
                  </a:spcBef>
                  <a:spcAft>
                    <a:spcPts val="1200"/>
                  </a:spcAft>
                </a:pPr>
                <a:r>
                  <a:rPr lang="en-US" sz="2400" i="1" dirty="0">
                    <a:solidFill>
                      <a:srgbClr val="000000"/>
                    </a:solidFill>
                    <a:latin typeface="+mj-lt"/>
                    <a:cs typeface="Calibri" pitchFamily="34" charset="0"/>
                  </a:rPr>
                  <a:t>                    1</a:t>
                </a:r>
              </a:p>
              <a:p>
                <a:pPr fontAlgn="base">
                  <a:spcBef>
                    <a:spcPct val="0"/>
                  </a:spcBef>
                  <a:spcAft>
                    <a:spcPts val="1200"/>
                  </a:spcAft>
                </a:pPr>
                <a:r>
                  <a:rPr lang="en-US" sz="2400" i="1" dirty="0">
                    <a:solidFill>
                      <a:srgbClr val="000000"/>
                    </a:solidFill>
                    <a:latin typeface="+mj-lt"/>
                    <a:cs typeface="Calibri" pitchFamily="34" charset="0"/>
                  </a:rPr>
                  <a:t> p(x) =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charset="0"/>
                        <a:cs typeface="Calibri" pitchFamily="34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000000"/>
                        </a:solidFill>
                        <a:latin typeface="Cambria Math" charset="0"/>
                        <a:cs typeface="Calibri" pitchFamily="34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charset="0"/>
                        <a:cs typeface="Calibri" pitchFamily="34" charset="0"/>
                      </a:rPr>
                      <m:t>𝑑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charset="0"/>
                        <a:cs typeface="Calibri" pitchFamily="34" charset="0"/>
                      </a:rPr>
                      <m:t> − 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charset="0"/>
                        <a:cs typeface="Calibri" pitchFamily="34" charset="0"/>
                      </a:rPr>
                      <m:t>𝑐</m:t>
                    </m:r>
                    <m:r>
                      <a:rPr 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)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charset="0"/>
                        <a:cs typeface="Calibri" pitchFamily="34" charset="0"/>
                      </a:rPr>
                      <m:t>,  </m:t>
                    </m:r>
                    <m:r>
                      <a:rPr lang="en-US" sz="2400" b="0" i="1" dirty="0" smtClean="0">
                        <a:solidFill>
                          <a:srgbClr val="000000"/>
                        </a:solidFill>
                        <a:latin typeface="Cambria Math" charset="0"/>
                        <a:cs typeface="Calibri" pitchFamily="34" charset="0"/>
                      </a:rPr>
                      <m:t>𝑓𝑜𝑟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charset="0"/>
                        <a:cs typeface="Calibri" pitchFamily="34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charset="0"/>
                        <a:cs typeface="Calibri" pitchFamily="34" charset="0"/>
                      </a:rPr>
                      <m:t>𝑐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charset="0"/>
                        <a:cs typeface="Calibri" pitchFamily="34" charset="0"/>
                        <a:sym typeface="Symbol" pitchFamily="18" charset="2"/>
                      </a:rPr>
                      <m:t></m:t>
                    </m:r>
                    <m:r>
                      <a:rPr 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itchFamily="34" charset="0"/>
                        <a:sym typeface="Symbol" pitchFamily="18" charset="2"/>
                      </a:rPr>
                      <m:t> 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charset="0"/>
                        <a:cs typeface="Calibri" pitchFamily="34" charset="0"/>
                        <a:sym typeface="Symbol" pitchFamily="18" charset="2"/>
                      </a:rPr>
                      <m:t>𝑥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charset="0"/>
                        <a:cs typeface="Calibri" pitchFamily="34" charset="0"/>
                        <a:sym typeface="Symbol" pitchFamily="18" charset="2"/>
                      </a:rPr>
                      <m:t>   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charset="0"/>
                        <a:cs typeface="Calibri" pitchFamily="34" charset="0"/>
                        <a:sym typeface="Symbol" pitchFamily="18" charset="2"/>
                      </a:rPr>
                      <m:t>𝑑</m:t>
                    </m:r>
                  </m:oMath>
                </a14:m>
                <a:endParaRPr lang="en-US" sz="2400" i="1" dirty="0">
                  <a:solidFill>
                    <a:srgbClr val="000000"/>
                  </a:solidFill>
                  <a:latin typeface="+mj-lt"/>
                  <a:cs typeface="Calibri" pitchFamily="34" charset="0"/>
                  <a:sym typeface="Symbol" pitchFamily="18" charset="2"/>
                </a:endParaRPr>
              </a:p>
              <a:p>
                <a:pPr fontAlgn="base">
                  <a:spcBef>
                    <a:spcPct val="0"/>
                  </a:spcBef>
                  <a:spcAft>
                    <a:spcPts val="1200"/>
                  </a:spcAft>
                </a:pPr>
                <a:r>
                  <a:rPr lang="en-US" sz="2800" i="1" dirty="0">
                    <a:solidFill>
                      <a:srgbClr val="000000"/>
                    </a:solidFill>
                    <a:latin typeface="+mj-lt"/>
                    <a:cs typeface="Calibri" pitchFamily="34" charset="0"/>
                  </a:rPr>
                  <a:t>                </a:t>
                </a:r>
                <a:r>
                  <a:rPr lang="en-US" sz="2000" i="1" dirty="0">
                    <a:solidFill>
                      <a:srgbClr val="000000"/>
                    </a:solidFill>
                    <a:latin typeface="+mj-lt"/>
                    <a:cs typeface="Calibri" pitchFamily="34" charset="0"/>
                  </a:rPr>
                  <a:t>0   otherwise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9871" y="4167767"/>
                <a:ext cx="4876800" cy="2090316"/>
              </a:xfrm>
              <a:prstGeom prst="rect">
                <a:avLst/>
              </a:prstGeom>
              <a:blipFill>
                <a:blip r:embed="rId3"/>
                <a:stretch>
                  <a:fillRect l="-499" b="-2609"/>
                </a:stretch>
              </a:blipFill>
              <a:ln w="12700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 flipV="1">
            <a:off x="1841282" y="5152292"/>
            <a:ext cx="945880" cy="122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>
            <a:off x="1452163" y="4717953"/>
            <a:ext cx="188448" cy="9283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22867" y="2255736"/>
            <a:ext cx="1710266" cy="1042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Math:</a:t>
            </a:r>
          </a:p>
          <a:p>
            <a:pPr algn="ctr"/>
            <a:r>
              <a:rPr lang="en-US" dirty="0"/>
              <a:t> 1</a:t>
            </a:r>
          </a:p>
          <a:p>
            <a:pPr algn="ctr"/>
            <a:r>
              <a:rPr lang="en-US" dirty="0"/>
              <a:t>(15 – 5)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533868" y="2929466"/>
            <a:ext cx="575733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>
            <a:off x="2453054" y="2400523"/>
            <a:ext cx="1661746" cy="16624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7264440" y="1149840"/>
              <a:ext cx="2700360" cy="1863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56880" y="1140480"/>
                <a:ext cx="2715480" cy="18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F32E288-57E9-401D-92ED-F6868EE04ACC}"/>
                  </a:ext>
                </a:extLst>
              </p14:cNvPr>
              <p14:cNvContentPartPr/>
              <p14:nvPr/>
            </p14:nvContentPartPr>
            <p14:xfrm>
              <a:off x="7423200" y="2127240"/>
              <a:ext cx="356040" cy="32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F32E288-57E9-401D-92ED-F6868EE04AC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07360" y="2063880"/>
                <a:ext cx="38736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6EF5E6-D889-4518-842F-45896EEC0E1E}"/>
                  </a:ext>
                </a:extLst>
              </p14:cNvPr>
              <p14:cNvContentPartPr/>
              <p14:nvPr/>
            </p14:nvContentPartPr>
            <p14:xfrm>
              <a:off x="7435800" y="2031840"/>
              <a:ext cx="2483280" cy="64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6EF5E6-D889-4518-842F-45896EEC0E1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26440" y="2022480"/>
                <a:ext cx="2502000" cy="66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71185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ChangeArrowheads="1"/>
          </p:cNvSpPr>
          <p:nvPr/>
        </p:nvSpPr>
        <p:spPr bwMode="auto">
          <a:xfrm>
            <a:off x="1335266" y="1765656"/>
            <a:ext cx="4267200" cy="547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Expected Value of  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990" name="Rectangle 54"/>
          <p:cNvSpPr>
            <a:spLocks noChangeArrowheads="1"/>
          </p:cNvSpPr>
          <p:nvPr/>
        </p:nvSpPr>
        <p:spPr bwMode="auto">
          <a:xfrm>
            <a:off x="5080683" y="1653323"/>
            <a:ext cx="3086100" cy="15811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E(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= (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)/2</a:t>
            </a:r>
          </a:p>
          <a:p>
            <a:pPr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= (5 + 15)/2</a:t>
            </a:r>
          </a:p>
          <a:p>
            <a:pPr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=  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991" name="Rectangle 55"/>
              <p:cNvSpPr>
                <a:spLocks noChangeArrowheads="1"/>
              </p:cNvSpPr>
              <p:nvPr/>
            </p:nvSpPr>
            <p:spPr bwMode="auto">
              <a:xfrm>
                <a:off x="4842340" y="4207282"/>
                <a:ext cx="3105150" cy="15430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 algn="l">
                  <a:spcBef>
                    <a:spcPct val="20000"/>
                  </a:spcBef>
                  <a:buSzPct val="75000"/>
                  <a:buFont typeface="Monotype Sorts" pitchFamily="2" charset="2"/>
                  <a:buNone/>
                </a:pP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StDev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(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)/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√</m:t>
                    </m:r>
                  </m:oMath>
                </a14:m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</a:p>
              <a:p>
                <a:pPr>
                  <a:spcBef>
                    <a:spcPct val="20000"/>
                  </a:spcBef>
                  <a:buSzPct val="75000"/>
                </a:pP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= (15 – 5)/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√</m:t>
                    </m:r>
                  </m:oMath>
                </a14:m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</a:p>
              <a:p>
                <a:pPr algn="l">
                  <a:spcBef>
                    <a:spcPct val="20000"/>
                  </a:spcBef>
                  <a:buSzPct val="75000"/>
                  <a:buFont typeface="Monotype Sorts" pitchFamily="2" charset="2"/>
                  <a:buNone/>
                </a:pP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=   2.886</a:t>
                </a:r>
              </a:p>
            </p:txBody>
          </p:sp>
        </mc:Choice>
        <mc:Fallback xmlns="">
          <p:sp>
            <p:nvSpPr>
              <p:cNvPr id="167991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2340" y="4207282"/>
                <a:ext cx="3105150" cy="1543050"/>
              </a:xfrm>
              <a:prstGeom prst="rect">
                <a:avLst/>
              </a:prstGeom>
              <a:blipFill>
                <a:blip r:embed="rId3"/>
                <a:stretch>
                  <a:fillRect b="-2692"/>
                </a:stretch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994" name="Oval 58"/>
          <p:cNvSpPr>
            <a:spLocks noChangeArrowheads="1"/>
          </p:cNvSpPr>
          <p:nvPr/>
        </p:nvSpPr>
        <p:spPr bwMode="auto">
          <a:xfrm>
            <a:off x="6109165" y="2649422"/>
            <a:ext cx="571500" cy="476250"/>
          </a:xfrm>
          <a:prstGeom prst="ellipse">
            <a:avLst/>
          </a:prstGeom>
          <a:noFill/>
          <a:ln w="38100">
            <a:solidFill>
              <a:srgbClr val="729A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995" name="Oval 59"/>
          <p:cNvSpPr>
            <a:spLocks noChangeArrowheads="1"/>
          </p:cNvSpPr>
          <p:nvPr/>
        </p:nvSpPr>
        <p:spPr bwMode="auto">
          <a:xfrm>
            <a:off x="5785315" y="5245426"/>
            <a:ext cx="895350" cy="504906"/>
          </a:xfrm>
          <a:prstGeom prst="ellipse">
            <a:avLst/>
          </a:prstGeom>
          <a:noFill/>
          <a:ln w="38100">
            <a:solidFill>
              <a:srgbClr val="729A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997" name="Rectangle 61"/>
          <p:cNvSpPr>
            <a:spLocks noChangeArrowheads="1"/>
          </p:cNvSpPr>
          <p:nvPr/>
        </p:nvSpPr>
        <p:spPr bwMode="auto">
          <a:xfrm>
            <a:off x="1335266" y="4094949"/>
            <a:ext cx="4330700" cy="547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 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129342" y="257029"/>
            <a:ext cx="7772400" cy="673100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9pPr>
          </a:lstStyle>
          <a:p>
            <a:pPr algn="l"/>
            <a:r>
              <a:rPr lang="en-US" sz="3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Uniform Probability Distribution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54257" y="2359459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“expected salad weight”</a:t>
            </a:r>
          </a:p>
        </p:txBody>
      </p:sp>
    </p:spTree>
    <p:extLst>
      <p:ext uri="{BB962C8B-B14F-4D97-AF65-F5344CB8AC3E}">
        <p14:creationId xmlns:p14="http://schemas.microsoft.com/office/powerpoint/2010/main" val="15674098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30902" y="442642"/>
            <a:ext cx="7772400" cy="673100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9pPr>
          </a:lstStyle>
          <a:p>
            <a:pPr algn="l"/>
            <a:r>
              <a:rPr lang="en-US" sz="3600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Uniform Probability Distribution</a:t>
            </a:r>
          </a:p>
        </p:txBody>
      </p:sp>
      <p:sp>
        <p:nvSpPr>
          <p:cNvPr id="3" name="Rectangle 79"/>
          <p:cNvSpPr>
            <a:spLocks noChangeArrowheads="1"/>
          </p:cNvSpPr>
          <p:nvPr/>
        </p:nvSpPr>
        <p:spPr bwMode="auto">
          <a:xfrm>
            <a:off x="1743464" y="1357021"/>
            <a:ext cx="7772400" cy="977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What is the probability that a customer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will take between 12 and 15 ounces of salad?	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635835" y="2334921"/>
            <a:ext cx="6048375" cy="3665537"/>
            <a:chOff x="1597025" y="2090738"/>
            <a:chExt cx="6048375" cy="3665537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597025" y="2090738"/>
              <a:ext cx="6048375" cy="36655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2709863" y="2760663"/>
              <a:ext cx="0" cy="1962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390775" y="2227263"/>
              <a:ext cx="626776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4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7038975" y="4398963"/>
              <a:ext cx="395943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x</a:t>
              </a:r>
            </a:p>
          </p:txBody>
        </p:sp>
        <p:sp>
          <p:nvSpPr>
            <p:cNvPr id="9" name="Freeform 17"/>
            <p:cNvSpPr>
              <a:spLocks/>
            </p:cNvSpPr>
            <p:nvPr/>
          </p:nvSpPr>
          <p:spPr bwMode="auto">
            <a:xfrm>
              <a:off x="3957836" y="3735290"/>
              <a:ext cx="2500114" cy="892288"/>
            </a:xfrm>
            <a:custGeom>
              <a:avLst/>
              <a:gdLst>
                <a:gd name="connsiteX0" fmla="*/ 0 w 10000"/>
                <a:gd name="connsiteY0" fmla="*/ 10000 h 10059"/>
                <a:gd name="connsiteX1" fmla="*/ 227 w 10000"/>
                <a:gd name="connsiteY1" fmla="*/ 0 h 10059"/>
                <a:gd name="connsiteX2" fmla="*/ 10000 w 10000"/>
                <a:gd name="connsiteY2" fmla="*/ 0 h 10059"/>
                <a:gd name="connsiteX3" fmla="*/ 10000 w 10000"/>
                <a:gd name="connsiteY3" fmla="*/ 10000 h 10059"/>
                <a:gd name="connsiteX4" fmla="*/ 224 w 10000"/>
                <a:gd name="connsiteY4" fmla="*/ 10059 h 10059"/>
                <a:gd name="connsiteX0" fmla="*/ 37 w 9794"/>
                <a:gd name="connsiteY0" fmla="*/ 962 h 11021"/>
                <a:gd name="connsiteX1" fmla="*/ 21 w 9794"/>
                <a:gd name="connsiteY1" fmla="*/ 962 h 11021"/>
                <a:gd name="connsiteX2" fmla="*/ 9794 w 9794"/>
                <a:gd name="connsiteY2" fmla="*/ 962 h 11021"/>
                <a:gd name="connsiteX3" fmla="*/ 9794 w 9794"/>
                <a:gd name="connsiteY3" fmla="*/ 10962 h 11021"/>
                <a:gd name="connsiteX4" fmla="*/ 18 w 9794"/>
                <a:gd name="connsiteY4" fmla="*/ 11021 h 11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94" h="11021">
                  <a:moveTo>
                    <a:pt x="37" y="962"/>
                  </a:moveTo>
                  <a:cubicBezTo>
                    <a:pt x="113" y="-2371"/>
                    <a:pt x="-55" y="4295"/>
                    <a:pt x="21" y="962"/>
                  </a:cubicBezTo>
                  <a:lnTo>
                    <a:pt x="9794" y="962"/>
                  </a:lnTo>
                  <a:lnTo>
                    <a:pt x="9794" y="10962"/>
                  </a:lnTo>
                  <a:lnTo>
                    <a:pt x="18" y="11021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>
              <a:off x="6462713" y="3803650"/>
              <a:ext cx="0" cy="850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Line 20"/>
            <p:cNvSpPr>
              <a:spLocks noChangeShapeType="1"/>
            </p:cNvSpPr>
            <p:nvPr/>
          </p:nvSpPr>
          <p:spPr bwMode="auto">
            <a:xfrm flipV="1">
              <a:off x="3954463" y="3803650"/>
              <a:ext cx="25114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auto">
            <a:xfrm>
              <a:off x="2716213" y="4622800"/>
              <a:ext cx="43497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22"/>
            <p:cNvSpPr>
              <a:spLocks noChangeShapeType="1"/>
            </p:cNvSpPr>
            <p:nvPr/>
          </p:nvSpPr>
          <p:spPr bwMode="auto">
            <a:xfrm flipH="1">
              <a:off x="2620963" y="3803650"/>
              <a:ext cx="165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23"/>
            <p:cNvSpPr>
              <a:spLocks noChangeArrowheads="1"/>
            </p:cNvSpPr>
            <p:nvPr/>
          </p:nvSpPr>
          <p:spPr bwMode="auto">
            <a:xfrm>
              <a:off x="1812925" y="3579813"/>
              <a:ext cx="729368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1/10</a:t>
              </a:r>
            </a:p>
          </p:txBody>
        </p:sp>
        <p:sp>
          <p:nvSpPr>
            <p:cNvPr id="15" name="Rectangle 24"/>
            <p:cNvSpPr>
              <a:spLocks noChangeArrowheads="1"/>
            </p:cNvSpPr>
            <p:nvPr/>
          </p:nvSpPr>
          <p:spPr bwMode="auto">
            <a:xfrm>
              <a:off x="3311525" y="5186363"/>
              <a:ext cx="2465676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Salad Weight (oz.)</a:t>
              </a: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3962402" y="3810000"/>
              <a:ext cx="0" cy="806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>
              <a:off x="3962402" y="4572000"/>
              <a:ext cx="0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>
              <a:off x="6462713" y="4578350"/>
              <a:ext cx="0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>
              <a:off x="5205413" y="4565650"/>
              <a:ext cx="0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3800475" y="4729168"/>
              <a:ext cx="336632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4962525" y="4748218"/>
              <a:ext cx="490520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6209847" y="4767268"/>
              <a:ext cx="490520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23" name="Rectangle 85"/>
            <p:cNvSpPr>
              <a:spLocks noChangeArrowheads="1"/>
            </p:cNvSpPr>
            <p:nvPr/>
          </p:nvSpPr>
          <p:spPr bwMode="auto">
            <a:xfrm>
              <a:off x="2555875" y="4729168"/>
              <a:ext cx="336632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4" name="Rectangle 77"/>
            <p:cNvSpPr>
              <a:spLocks noChangeArrowheads="1"/>
            </p:cNvSpPr>
            <p:nvPr/>
          </p:nvSpPr>
          <p:spPr bwMode="auto">
            <a:xfrm>
              <a:off x="3338513" y="3013075"/>
              <a:ext cx="3909726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P(12 </a:t>
              </a:r>
              <a:r>
                <a:rPr lang="en-US" sz="2400" u="sng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u="sng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15) = 1/10(3) =   .3</a:t>
              </a:r>
            </a:p>
          </p:txBody>
        </p:sp>
        <p:sp>
          <p:nvSpPr>
            <p:cNvPr id="25" name="Oval 83"/>
            <p:cNvSpPr>
              <a:spLocks noChangeArrowheads="1"/>
            </p:cNvSpPr>
            <p:nvPr/>
          </p:nvSpPr>
          <p:spPr bwMode="auto">
            <a:xfrm>
              <a:off x="6761020" y="3009111"/>
              <a:ext cx="457200" cy="476250"/>
            </a:xfrm>
            <a:prstGeom prst="ellipse">
              <a:avLst/>
            </a:prstGeom>
            <a:noFill/>
            <a:ln w="38100">
              <a:solidFill>
                <a:srgbClr val="729A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Freeform 75"/>
            <p:cNvSpPr>
              <a:spLocks/>
            </p:cNvSpPr>
            <p:nvPr/>
          </p:nvSpPr>
          <p:spPr bwMode="auto">
            <a:xfrm>
              <a:off x="5628673" y="3803651"/>
              <a:ext cx="838200" cy="823310"/>
            </a:xfrm>
            <a:custGeom>
              <a:avLst/>
              <a:gdLst/>
              <a:ahLst/>
              <a:cxnLst>
                <a:cxn ang="0">
                  <a:pos x="0" y="528"/>
                </a:cxn>
                <a:cxn ang="0">
                  <a:pos x="12" y="0"/>
                </a:cxn>
                <a:cxn ang="0">
                  <a:pos x="528" y="0"/>
                </a:cxn>
                <a:cxn ang="0">
                  <a:pos x="528" y="528"/>
                </a:cxn>
                <a:cxn ang="0">
                  <a:pos x="0" y="528"/>
                </a:cxn>
              </a:cxnLst>
              <a:rect l="0" t="0" r="r" b="b"/>
              <a:pathLst>
                <a:path w="528" h="528">
                  <a:moveTo>
                    <a:pt x="0" y="528"/>
                  </a:moveTo>
                  <a:lnTo>
                    <a:pt x="12" y="0"/>
                  </a:lnTo>
                  <a:lnTo>
                    <a:pt x="528" y="0"/>
                  </a:lnTo>
                  <a:lnTo>
                    <a:pt x="528" y="528"/>
                  </a:lnTo>
                  <a:lnTo>
                    <a:pt x="0" y="528"/>
                  </a:lnTo>
                </a:path>
              </a:pathLst>
            </a:custGeom>
            <a:solidFill>
              <a:srgbClr val="FFC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Line 78"/>
            <p:cNvSpPr>
              <a:spLocks noChangeShapeType="1"/>
            </p:cNvSpPr>
            <p:nvPr/>
          </p:nvSpPr>
          <p:spPr bwMode="auto">
            <a:xfrm>
              <a:off x="5636545" y="3817018"/>
              <a:ext cx="0" cy="806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Line 76"/>
            <p:cNvSpPr>
              <a:spLocks noChangeShapeType="1"/>
            </p:cNvSpPr>
            <p:nvPr/>
          </p:nvSpPr>
          <p:spPr bwMode="auto">
            <a:xfrm flipH="1" flipV="1">
              <a:off x="6176963" y="3481388"/>
              <a:ext cx="0" cy="595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" name="Group 82"/>
            <p:cNvGrpSpPr>
              <a:grpSpLocks/>
            </p:cNvGrpSpPr>
            <p:nvPr/>
          </p:nvGrpSpPr>
          <p:grpSpPr bwMode="auto">
            <a:xfrm>
              <a:off x="5400680" y="4559304"/>
              <a:ext cx="490538" cy="647701"/>
              <a:chOff x="3402" y="2920"/>
              <a:chExt cx="309" cy="408"/>
            </a:xfrm>
          </p:grpSpPr>
          <p:sp>
            <p:nvSpPr>
              <p:cNvPr id="30" name="Line 80"/>
              <p:cNvSpPr>
                <a:spLocks noChangeShapeType="1"/>
              </p:cNvSpPr>
              <p:nvPr/>
            </p:nvSpPr>
            <p:spPr bwMode="auto">
              <a:xfrm>
                <a:off x="3543" y="2920"/>
                <a:ext cx="0" cy="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angle 81"/>
              <p:cNvSpPr>
                <a:spLocks noChangeArrowheads="1"/>
              </p:cNvSpPr>
              <p:nvPr/>
            </p:nvSpPr>
            <p:spPr bwMode="auto">
              <a:xfrm>
                <a:off x="3402" y="3039"/>
                <a:ext cx="309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l"/>
                <a:r>
                  <a:rPr lang="en-US"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C91C37-E538-4A5E-A79C-080EB9733019}"/>
                  </a:ext>
                </a:extLst>
              </p14:cNvPr>
              <p14:cNvContentPartPr/>
              <p14:nvPr/>
            </p14:nvContentPartPr>
            <p14:xfrm>
              <a:off x="4883040" y="2209680"/>
              <a:ext cx="3315240" cy="92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C91C37-E538-4A5E-A79C-080EB97330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73680" y="2200320"/>
                <a:ext cx="3333960" cy="94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27474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249" y="-209321"/>
            <a:ext cx="9692640" cy="2291509"/>
          </a:xfrm>
        </p:spPr>
        <p:txBody>
          <a:bodyPr>
            <a:normAutofit/>
          </a:bodyPr>
          <a:lstStyle/>
          <a:p>
            <a:r>
              <a:rPr lang="en-US" sz="4400" dirty="0">
                <a:ea typeface="Calibri" charset="0"/>
                <a:cs typeface="Calibri" charset="0"/>
              </a:rPr>
              <a:t>Practice Problem # 3</a:t>
            </a:r>
            <a:br>
              <a:rPr lang="en-US" sz="4400" dirty="0">
                <a:ea typeface="Calibri" charset="0"/>
                <a:cs typeface="Calibri" charset="0"/>
              </a:rPr>
            </a:br>
            <a:r>
              <a:rPr lang="en-US" dirty="0"/>
              <a:t>Continuous Uniform Probability Distribution</a:t>
            </a:r>
            <a:endParaRPr lang="en-US" sz="2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75434" y="2407419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manager of a local drugstore is projecting next month’s sales for a particular cosmetic line. She knows from historical data that sales follow a continuous uniform distribution with a lower limit of $2,500 and an upper limit of $5,000. </a:t>
            </a:r>
          </a:p>
          <a:p>
            <a:pPr marL="0" indent="0">
              <a:buNone/>
            </a:pPr>
            <a:r>
              <a:rPr lang="en-US" dirty="0"/>
              <a:t>A. What are the mean and the standard deviation for this continuous probability distribution? </a:t>
            </a:r>
          </a:p>
          <a:p>
            <a:pPr marL="0" indent="0">
              <a:buNone/>
            </a:pPr>
            <a:r>
              <a:rPr lang="en-US" dirty="0"/>
              <a:t>B. What is the probability that sales exceed 4,000? </a:t>
            </a:r>
          </a:p>
          <a:p>
            <a:pPr marL="0" indent="0">
              <a:buNone/>
            </a:pPr>
            <a:r>
              <a:rPr lang="en-US" dirty="0"/>
              <a:t>C. What is the probability that sales are between $3,200 and $3,800? 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24DDFBC-920B-4021-BD05-F49823905C71}"/>
                  </a:ext>
                </a:extLst>
              </p14:cNvPr>
              <p14:cNvContentPartPr/>
              <p14:nvPr/>
            </p14:nvContentPartPr>
            <p14:xfrm>
              <a:off x="7327800" y="2832120"/>
              <a:ext cx="1879920" cy="70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24DDFBC-920B-4021-BD05-F49823905C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1960" y="2768760"/>
                <a:ext cx="191124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654D9A0-A245-4C59-80A8-6A300DEFC270}"/>
                  </a:ext>
                </a:extLst>
              </p14:cNvPr>
              <p14:cNvContentPartPr/>
              <p14:nvPr/>
            </p14:nvContentPartPr>
            <p14:xfrm>
              <a:off x="1073160" y="3162240"/>
              <a:ext cx="978120" cy="51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654D9A0-A245-4C59-80A8-6A300DEFC2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7320" y="3098880"/>
                <a:ext cx="10094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129F854-5999-4F6A-9DF9-7FF5C7D04B85}"/>
                  </a:ext>
                </a:extLst>
              </p14:cNvPr>
              <p14:cNvContentPartPr/>
              <p14:nvPr/>
            </p14:nvContentPartPr>
            <p14:xfrm>
              <a:off x="4292640" y="3105000"/>
              <a:ext cx="470160" cy="76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129F854-5999-4F6A-9DF9-7FF5C7D04B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76800" y="3041640"/>
                <a:ext cx="50148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2EB18AD-E3A6-4102-BB95-C60A20AF2DB7}"/>
                  </a:ext>
                </a:extLst>
              </p14:cNvPr>
              <p14:cNvContentPartPr/>
              <p14:nvPr/>
            </p14:nvContentPartPr>
            <p14:xfrm>
              <a:off x="7048440" y="3079800"/>
              <a:ext cx="591120" cy="38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2EB18AD-E3A6-4102-BB95-C60A20AF2DB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32600" y="3016440"/>
                <a:ext cx="622440" cy="16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2145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770962" y="533278"/>
            <a:ext cx="7772400" cy="814387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 charset="0"/>
                <a:ea typeface="Times New Roman" charset="0"/>
                <a:cs typeface="Times New Roman" charset="0"/>
              </a:rPr>
              <a:t>Normal Probability Distribution</a:t>
            </a:r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1190062" y="1766765"/>
            <a:ext cx="69342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It is widely used in statistical inference.</a:t>
            </a:r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1190062" y="2427440"/>
            <a:ext cx="7772400" cy="973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It is used in a wide variety of applications</a:t>
            </a:r>
          </a:p>
          <a:p>
            <a:pPr marL="342900" indent="-342900">
              <a:spcBef>
                <a:spcPct val="20000"/>
              </a:spcBef>
              <a:buSzPct val="75000"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    including:</a:t>
            </a:r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1673344" y="3527852"/>
            <a:ext cx="280987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SzPct val="125000"/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Heights of people</a:t>
            </a:r>
          </a:p>
          <a:p>
            <a:pPr algn="l">
              <a:buSzPct val="125000"/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Rainfall amounts</a:t>
            </a:r>
          </a:p>
        </p:txBody>
      </p:sp>
      <p:sp>
        <p:nvSpPr>
          <p:cNvPr id="89098" name="Text Box 10"/>
          <p:cNvSpPr txBox="1">
            <a:spLocks noChangeArrowheads="1"/>
          </p:cNvSpPr>
          <p:nvPr/>
        </p:nvSpPr>
        <p:spPr bwMode="auto">
          <a:xfrm>
            <a:off x="4657162" y="3548489"/>
            <a:ext cx="353377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SzPct val="125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Test scores</a:t>
            </a:r>
          </a:p>
          <a:p>
            <a:pPr algn="l">
              <a:buSzPct val="125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Scientific measurements</a:t>
            </a:r>
          </a:p>
        </p:txBody>
      </p:sp>
      <p:sp>
        <p:nvSpPr>
          <p:cNvPr id="89099" name="Rectangle 11"/>
          <p:cNvSpPr>
            <a:spLocks noChangeArrowheads="1"/>
          </p:cNvSpPr>
          <p:nvPr/>
        </p:nvSpPr>
        <p:spPr bwMode="auto">
          <a:xfrm>
            <a:off x="1283311" y="4505203"/>
            <a:ext cx="7772400" cy="121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SzPct val="75000"/>
            </a:pPr>
            <a:endParaRPr lang="en-US" sz="240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300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7" name="Rectangle 5"/>
          <p:cNvSpPr>
            <a:spLocks noGrp="1" noChangeArrowheads="1"/>
          </p:cNvSpPr>
          <p:nvPr>
            <p:ph type="title"/>
          </p:nvPr>
        </p:nvSpPr>
        <p:spPr>
          <a:xfrm>
            <a:off x="362466" y="172550"/>
            <a:ext cx="7772400" cy="698500"/>
          </a:xfrm>
          <a:noFill/>
          <a:ln/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Normal Probability Distribution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idx="1"/>
          </p:nvPr>
        </p:nvSpPr>
        <p:spPr>
          <a:xfrm>
            <a:off x="2224088" y="1124936"/>
            <a:ext cx="7772400" cy="665163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Normal Probability Density Function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4026131" y="1717903"/>
            <a:ext cx="4159930" cy="120332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0127" name="Group 15"/>
          <p:cNvGrpSpPr>
            <a:grpSpLocks/>
          </p:cNvGrpSpPr>
          <p:nvPr/>
        </p:nvGrpSpPr>
        <p:grpSpPr bwMode="auto">
          <a:xfrm>
            <a:off x="4838700" y="3429000"/>
            <a:ext cx="3892550" cy="1809750"/>
            <a:chOff x="1728" y="2184"/>
            <a:chExt cx="2452" cy="11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121" name="Rectangle 9"/>
                <p:cNvSpPr>
                  <a:spLocks noChangeArrowheads="1"/>
                </p:cNvSpPr>
                <p:nvPr/>
              </p:nvSpPr>
              <p:spPr bwMode="auto">
                <a:xfrm>
                  <a:off x="1728" y="2184"/>
                  <a:ext cx="2448" cy="3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</m:oMath>
                  </a14:m>
                  <a:r>
                    <a:rPr lang="en-US" sz="24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=  mean</a:t>
                  </a:r>
                </a:p>
              </p:txBody>
            </p:sp>
          </mc:Choice>
          <mc:Fallback>
            <p:sp>
              <p:nvSpPr>
                <p:cNvPr id="90121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28" y="2184"/>
                  <a:ext cx="2448" cy="312"/>
                </a:xfrm>
                <a:prstGeom prst="rect">
                  <a:avLst/>
                </a:prstGeom>
                <a:blipFill>
                  <a:blip r:embed="rId3"/>
                  <a:stretch>
                    <a:fillRect t="-6173" b="-24691"/>
                  </a:stretch>
                </a:blip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122" name="Rectangle 10"/>
                <p:cNvSpPr>
                  <a:spLocks noChangeArrowheads="1"/>
                </p:cNvSpPr>
                <p:nvPr/>
              </p:nvSpPr>
              <p:spPr bwMode="auto">
                <a:xfrm>
                  <a:off x="1728" y="2460"/>
                  <a:ext cx="2448" cy="3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</m:oMath>
                  </a14:m>
                  <a:r>
                    <a:rPr lang="en-US"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=  standard deviation</a:t>
                  </a:r>
                </a:p>
              </p:txBody>
            </p:sp>
          </mc:Choice>
          <mc:Fallback xmlns="">
            <p:sp>
              <p:nvSpPr>
                <p:cNvPr id="90122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28" y="2460"/>
                  <a:ext cx="2448" cy="312"/>
                </a:xfrm>
                <a:prstGeom prst="rect">
                  <a:avLst/>
                </a:prstGeom>
                <a:blipFill>
                  <a:blip r:embed="rId4"/>
                  <a:stretch>
                    <a:fillRect t="-4878" b="-23171"/>
                  </a:stretch>
                </a:blip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123" name="Rectangle 11"/>
                <p:cNvSpPr>
                  <a:spLocks noChangeArrowheads="1"/>
                </p:cNvSpPr>
                <p:nvPr/>
              </p:nvSpPr>
              <p:spPr bwMode="auto">
                <a:xfrm>
                  <a:off x="1728" y="2736"/>
                  <a:ext cx="2448" cy="3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</m:oMath>
                  </a14:m>
                  <a:r>
                    <a:rPr lang="en-US" sz="24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=  3.14159</a:t>
                  </a:r>
                </a:p>
              </p:txBody>
            </p:sp>
          </mc:Choice>
          <mc:Fallback xmlns="">
            <p:sp>
              <p:nvSpPr>
                <p:cNvPr id="90123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28" y="2736"/>
                  <a:ext cx="2448" cy="312"/>
                </a:xfrm>
                <a:prstGeom prst="rect">
                  <a:avLst/>
                </a:prstGeom>
                <a:blipFill>
                  <a:blip r:embed="rId5"/>
                  <a:stretch>
                    <a:fillRect t="-6098" b="-23171"/>
                  </a:stretch>
                </a:blip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124" name="Rectangle 12"/>
            <p:cNvSpPr>
              <a:spLocks noChangeArrowheads="1"/>
            </p:cNvSpPr>
            <p:nvPr/>
          </p:nvSpPr>
          <p:spPr bwMode="auto">
            <a:xfrm>
              <a:off x="1732" y="3012"/>
              <a:ext cx="2448" cy="3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sz="24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=  2.71828</a:t>
              </a:r>
            </a:p>
          </p:txBody>
        </p:sp>
      </p:grpSp>
      <p:sp>
        <p:nvSpPr>
          <p:cNvPr id="90125" name="Rectangle 13"/>
          <p:cNvSpPr>
            <a:spLocks noChangeArrowheads="1"/>
          </p:cNvSpPr>
          <p:nvPr/>
        </p:nvSpPr>
        <p:spPr bwMode="auto">
          <a:xfrm>
            <a:off x="3848100" y="2990850"/>
            <a:ext cx="3886200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62112" y="1822088"/>
                <a:ext cx="3972754" cy="918841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2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−(</m:t>
                          </m:r>
                          <m:r>
                            <a:rPr lang="en-US" sz="2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  <m:sSup>
                            <m:sSupPr>
                              <m:ctrlPr>
                                <a:rPr 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/2</m:t>
                          </m:r>
                          <m:sSup>
                            <m:sSupPr>
                              <m:ctrlPr>
                                <a:rPr 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112" y="1822088"/>
                <a:ext cx="3972754" cy="9188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5" descr="func8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302" y="2990850"/>
            <a:ext cx="2743449" cy="31623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3187155" y="4584181"/>
            <a:ext cx="1633710" cy="476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A652DA9-B71A-462C-862B-946F7310FC66}"/>
                  </a:ext>
                </a:extLst>
              </p14:cNvPr>
              <p14:cNvContentPartPr/>
              <p14:nvPr/>
            </p14:nvContentPartPr>
            <p14:xfrm>
              <a:off x="6222960" y="1822320"/>
              <a:ext cx="4001040" cy="3683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A652DA9-B71A-462C-862B-946F7310FC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13600" y="1812960"/>
                <a:ext cx="4019760" cy="370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0906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1322340" y="2435321"/>
            <a:ext cx="167640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322340" y="3502121"/>
            <a:ext cx="1752600" cy="99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98741" y="2206721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cs typeface="Times New Roman" panose="02020603050405020304" pitchFamily="18" charset="0"/>
              </a:rPr>
              <a:t>Discrete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51140" y="4264121"/>
            <a:ext cx="1912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cs typeface="Times New Roman" panose="02020603050405020304" pitchFamily="18" charset="0"/>
              </a:rPr>
              <a:t>Continuous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730" y="3273521"/>
            <a:ext cx="6014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cs typeface="Times New Roman" panose="02020603050405020304" pitchFamily="18" charset="0"/>
              </a:rPr>
              <a:t>RV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559560" y="2478511"/>
            <a:ext cx="1182381" cy="33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94341" y="1749522"/>
            <a:ext cx="20489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cs typeface="Times New Roman" panose="02020603050405020304" pitchFamily="18" charset="0"/>
              </a:rPr>
              <a:t>Probability </a:t>
            </a:r>
          </a:p>
          <a:p>
            <a:r>
              <a:rPr lang="en-US" sz="2800">
                <a:cs typeface="Times New Roman" panose="02020603050405020304" pitchFamily="18" charset="0"/>
              </a:rPr>
              <a:t>Distribution </a:t>
            </a:r>
          </a:p>
          <a:p>
            <a:r>
              <a:rPr lang="en-US" sz="2800">
                <a:cs typeface="Times New Roman" panose="02020603050405020304" pitchFamily="18" charset="0"/>
              </a:rPr>
              <a:t>Function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46741" y="3959322"/>
            <a:ext cx="18966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cs typeface="Times New Roman" panose="02020603050405020304" pitchFamily="18" charset="0"/>
              </a:rPr>
              <a:t>Probability </a:t>
            </a:r>
          </a:p>
          <a:p>
            <a:r>
              <a:rPr lang="en-US" sz="2800">
                <a:cs typeface="Times New Roman" panose="02020603050405020304" pitchFamily="18" charset="0"/>
              </a:rPr>
              <a:t>Density</a:t>
            </a:r>
          </a:p>
          <a:p>
            <a:r>
              <a:rPr lang="en-US" sz="2800">
                <a:cs typeface="Times New Roman" panose="02020603050405020304" pitchFamily="18" charset="0"/>
              </a:rPr>
              <a:t>Function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284740" y="4592870"/>
            <a:ext cx="683623" cy="90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95730" y="205540"/>
            <a:ext cx="10223308" cy="1325562"/>
          </a:xfrm>
        </p:spPr>
        <p:txBody>
          <a:bodyPr anchor="t">
            <a:normAutofit/>
          </a:bodyPr>
          <a:lstStyle/>
          <a:p>
            <a:r>
              <a:rPr lang="en-US" sz="3600" dirty="0">
                <a:latin typeface="+mn-lt"/>
                <a:cs typeface="Times New Roman" panose="02020603050405020304" pitchFamily="18" charset="0"/>
              </a:rPr>
              <a:t>Two Types of Random Variables (RV) - Visually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418" y="961705"/>
            <a:ext cx="3324320" cy="24900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836" y="3877348"/>
            <a:ext cx="3322564" cy="244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226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5" name="Rectangle 9"/>
          <p:cNvSpPr>
            <a:spLocks noChangeArrowheads="1"/>
          </p:cNvSpPr>
          <p:nvPr/>
        </p:nvSpPr>
        <p:spPr bwMode="auto">
          <a:xfrm>
            <a:off x="2255675" y="3344702"/>
            <a:ext cx="7188200" cy="23812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2255675" y="2242977"/>
            <a:ext cx="7189788" cy="10033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The distribution is </a:t>
            </a:r>
            <a:r>
              <a:rPr lang="en-US" sz="2400" u="sng">
                <a:latin typeface="Times New Roman" panose="02020603050405020304" pitchFamily="18" charset="0"/>
                <a:cs typeface="Times New Roman" panose="02020603050405020304" pitchFamily="18" charset="0"/>
              </a:rPr>
              <a:t>symmetric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; its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skewness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measure is zero.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1846100" y="1658778"/>
            <a:ext cx="33020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</a:p>
          <a:p>
            <a:pPr marL="742950" lvl="1" indent="-285750">
              <a:spcBef>
                <a:spcPct val="20000"/>
              </a:spcBef>
              <a:buSzPct val="125000"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463" name="Freeform 7"/>
          <p:cNvSpPr>
            <a:spLocks/>
          </p:cNvSpPr>
          <p:nvPr/>
        </p:nvSpPr>
        <p:spPr bwMode="auto">
          <a:xfrm>
            <a:off x="3789200" y="3600291"/>
            <a:ext cx="3937000" cy="1862137"/>
          </a:xfrm>
          <a:custGeom>
            <a:avLst/>
            <a:gdLst/>
            <a:ahLst/>
            <a:cxnLst>
              <a:cxn ang="0">
                <a:pos x="1209" y="12"/>
              </a:cxn>
              <a:cxn ang="0">
                <a:pos x="1132" y="66"/>
              </a:cxn>
              <a:cxn ang="0">
                <a:pos x="1082" y="131"/>
              </a:cxn>
              <a:cxn ang="0">
                <a:pos x="1040" y="197"/>
              </a:cxn>
              <a:cxn ang="0">
                <a:pos x="1003" y="262"/>
              </a:cxn>
              <a:cxn ang="0">
                <a:pos x="975" y="320"/>
              </a:cxn>
              <a:cxn ang="0">
                <a:pos x="941" y="395"/>
              </a:cxn>
              <a:cxn ang="0">
                <a:pos x="910" y="462"/>
              </a:cxn>
              <a:cxn ang="0">
                <a:pos x="881" y="528"/>
              </a:cxn>
              <a:cxn ang="0">
                <a:pos x="856" y="591"/>
              </a:cxn>
              <a:cxn ang="0">
                <a:pos x="826" y="663"/>
              </a:cxn>
              <a:cxn ang="0">
                <a:pos x="796" y="727"/>
              </a:cxn>
              <a:cxn ang="0">
                <a:pos x="765" y="790"/>
              </a:cxn>
              <a:cxn ang="0">
                <a:pos x="717" y="862"/>
              </a:cxn>
              <a:cxn ang="0">
                <a:pos x="653" y="932"/>
              </a:cxn>
              <a:cxn ang="0">
                <a:pos x="592" y="981"/>
              </a:cxn>
              <a:cxn ang="0">
                <a:pos x="506" y="1031"/>
              </a:cxn>
              <a:cxn ang="0">
                <a:pos x="423" y="1063"/>
              </a:cxn>
              <a:cxn ang="0">
                <a:pos x="333" y="1089"/>
              </a:cxn>
              <a:cxn ang="0">
                <a:pos x="258" y="1108"/>
              </a:cxn>
              <a:cxn ang="0">
                <a:pos x="155" y="1129"/>
              </a:cxn>
              <a:cxn ang="0">
                <a:pos x="54" y="1146"/>
              </a:cxn>
              <a:cxn ang="0">
                <a:pos x="2480" y="1170"/>
              </a:cxn>
              <a:cxn ang="0">
                <a:pos x="2395" y="1143"/>
              </a:cxn>
              <a:cxn ang="0">
                <a:pos x="2341" y="1132"/>
              </a:cxn>
              <a:cxn ang="0">
                <a:pos x="2224" y="1104"/>
              </a:cxn>
              <a:cxn ang="0">
                <a:pos x="2118" y="1071"/>
              </a:cxn>
              <a:cxn ang="0">
                <a:pos x="2011" y="1029"/>
              </a:cxn>
              <a:cxn ang="0">
                <a:pos x="1980" y="1013"/>
              </a:cxn>
              <a:cxn ang="0">
                <a:pos x="1914" y="969"/>
              </a:cxn>
              <a:cxn ang="0">
                <a:pos x="1859" y="915"/>
              </a:cxn>
              <a:cxn ang="0">
                <a:pos x="1801" y="845"/>
              </a:cxn>
              <a:cxn ang="0">
                <a:pos x="1765" y="792"/>
              </a:cxn>
              <a:cxn ang="0">
                <a:pos x="1735" y="729"/>
              </a:cxn>
              <a:cxn ang="0">
                <a:pos x="1710" y="674"/>
              </a:cxn>
              <a:cxn ang="0">
                <a:pos x="1686" y="619"/>
              </a:cxn>
              <a:cxn ang="0">
                <a:pos x="1651" y="546"/>
              </a:cxn>
              <a:cxn ang="0">
                <a:pos x="1618" y="476"/>
              </a:cxn>
              <a:cxn ang="0">
                <a:pos x="1580" y="397"/>
              </a:cxn>
              <a:cxn ang="0">
                <a:pos x="1543" y="322"/>
              </a:cxn>
              <a:cxn ang="0">
                <a:pos x="1506" y="251"/>
              </a:cxn>
              <a:cxn ang="0">
                <a:pos x="1479" y="203"/>
              </a:cxn>
              <a:cxn ang="0">
                <a:pos x="1449" y="150"/>
              </a:cxn>
              <a:cxn ang="0">
                <a:pos x="1423" y="114"/>
              </a:cxn>
              <a:cxn ang="0">
                <a:pos x="1407" y="95"/>
              </a:cxn>
              <a:cxn ang="0">
                <a:pos x="1378" y="62"/>
              </a:cxn>
              <a:cxn ang="0">
                <a:pos x="1341" y="30"/>
              </a:cxn>
              <a:cxn ang="0">
                <a:pos x="1286" y="4"/>
              </a:cxn>
            </a:cxnLst>
            <a:rect l="0" t="0" r="r" b="b"/>
            <a:pathLst>
              <a:path w="2480" h="1173">
                <a:moveTo>
                  <a:pt x="1260" y="0"/>
                </a:moveTo>
                <a:lnTo>
                  <a:pt x="1236" y="5"/>
                </a:lnTo>
                <a:lnTo>
                  <a:pt x="1209" y="12"/>
                </a:lnTo>
                <a:lnTo>
                  <a:pt x="1179" y="27"/>
                </a:lnTo>
                <a:lnTo>
                  <a:pt x="1155" y="45"/>
                </a:lnTo>
                <a:lnTo>
                  <a:pt x="1132" y="66"/>
                </a:lnTo>
                <a:lnTo>
                  <a:pt x="1114" y="85"/>
                </a:lnTo>
                <a:lnTo>
                  <a:pt x="1099" y="106"/>
                </a:lnTo>
                <a:lnTo>
                  <a:pt x="1082" y="131"/>
                </a:lnTo>
                <a:lnTo>
                  <a:pt x="1070" y="149"/>
                </a:lnTo>
                <a:lnTo>
                  <a:pt x="1054" y="175"/>
                </a:lnTo>
                <a:lnTo>
                  <a:pt x="1040" y="197"/>
                </a:lnTo>
                <a:lnTo>
                  <a:pt x="1024" y="223"/>
                </a:lnTo>
                <a:lnTo>
                  <a:pt x="1015" y="240"/>
                </a:lnTo>
                <a:lnTo>
                  <a:pt x="1003" y="262"/>
                </a:lnTo>
                <a:lnTo>
                  <a:pt x="994" y="282"/>
                </a:lnTo>
                <a:lnTo>
                  <a:pt x="984" y="300"/>
                </a:lnTo>
                <a:lnTo>
                  <a:pt x="975" y="320"/>
                </a:lnTo>
                <a:lnTo>
                  <a:pt x="964" y="344"/>
                </a:lnTo>
                <a:lnTo>
                  <a:pt x="951" y="373"/>
                </a:lnTo>
                <a:lnTo>
                  <a:pt x="941" y="395"/>
                </a:lnTo>
                <a:lnTo>
                  <a:pt x="933" y="412"/>
                </a:lnTo>
                <a:lnTo>
                  <a:pt x="921" y="437"/>
                </a:lnTo>
                <a:lnTo>
                  <a:pt x="910" y="462"/>
                </a:lnTo>
                <a:lnTo>
                  <a:pt x="902" y="479"/>
                </a:lnTo>
                <a:lnTo>
                  <a:pt x="890" y="506"/>
                </a:lnTo>
                <a:lnTo>
                  <a:pt x="881" y="528"/>
                </a:lnTo>
                <a:lnTo>
                  <a:pt x="873" y="549"/>
                </a:lnTo>
                <a:lnTo>
                  <a:pt x="865" y="570"/>
                </a:lnTo>
                <a:lnTo>
                  <a:pt x="856" y="591"/>
                </a:lnTo>
                <a:lnTo>
                  <a:pt x="848" y="612"/>
                </a:lnTo>
                <a:lnTo>
                  <a:pt x="839" y="633"/>
                </a:lnTo>
                <a:lnTo>
                  <a:pt x="826" y="663"/>
                </a:lnTo>
                <a:lnTo>
                  <a:pt x="814" y="690"/>
                </a:lnTo>
                <a:lnTo>
                  <a:pt x="805" y="708"/>
                </a:lnTo>
                <a:lnTo>
                  <a:pt x="796" y="727"/>
                </a:lnTo>
                <a:lnTo>
                  <a:pt x="787" y="747"/>
                </a:lnTo>
                <a:lnTo>
                  <a:pt x="778" y="765"/>
                </a:lnTo>
                <a:lnTo>
                  <a:pt x="765" y="790"/>
                </a:lnTo>
                <a:lnTo>
                  <a:pt x="751" y="814"/>
                </a:lnTo>
                <a:lnTo>
                  <a:pt x="735" y="838"/>
                </a:lnTo>
                <a:lnTo>
                  <a:pt x="717" y="862"/>
                </a:lnTo>
                <a:lnTo>
                  <a:pt x="699" y="885"/>
                </a:lnTo>
                <a:lnTo>
                  <a:pt x="677" y="907"/>
                </a:lnTo>
                <a:lnTo>
                  <a:pt x="653" y="932"/>
                </a:lnTo>
                <a:lnTo>
                  <a:pt x="636" y="947"/>
                </a:lnTo>
                <a:lnTo>
                  <a:pt x="616" y="963"/>
                </a:lnTo>
                <a:lnTo>
                  <a:pt x="592" y="981"/>
                </a:lnTo>
                <a:lnTo>
                  <a:pt x="572" y="994"/>
                </a:lnTo>
                <a:lnTo>
                  <a:pt x="546" y="1009"/>
                </a:lnTo>
                <a:lnTo>
                  <a:pt x="506" y="1031"/>
                </a:lnTo>
                <a:lnTo>
                  <a:pt x="472" y="1045"/>
                </a:lnTo>
                <a:lnTo>
                  <a:pt x="446" y="1054"/>
                </a:lnTo>
                <a:lnTo>
                  <a:pt x="423" y="1063"/>
                </a:lnTo>
                <a:lnTo>
                  <a:pt x="393" y="1073"/>
                </a:lnTo>
                <a:lnTo>
                  <a:pt x="363" y="1082"/>
                </a:lnTo>
                <a:lnTo>
                  <a:pt x="333" y="1089"/>
                </a:lnTo>
                <a:lnTo>
                  <a:pt x="310" y="1095"/>
                </a:lnTo>
                <a:lnTo>
                  <a:pt x="282" y="1102"/>
                </a:lnTo>
                <a:lnTo>
                  <a:pt x="258" y="1108"/>
                </a:lnTo>
                <a:lnTo>
                  <a:pt x="226" y="1115"/>
                </a:lnTo>
                <a:lnTo>
                  <a:pt x="183" y="1123"/>
                </a:lnTo>
                <a:lnTo>
                  <a:pt x="155" y="1129"/>
                </a:lnTo>
                <a:lnTo>
                  <a:pt x="130" y="1134"/>
                </a:lnTo>
                <a:lnTo>
                  <a:pt x="109" y="1137"/>
                </a:lnTo>
                <a:lnTo>
                  <a:pt x="54" y="1146"/>
                </a:lnTo>
                <a:lnTo>
                  <a:pt x="3" y="1158"/>
                </a:lnTo>
                <a:lnTo>
                  <a:pt x="0" y="1173"/>
                </a:lnTo>
                <a:lnTo>
                  <a:pt x="2480" y="1170"/>
                </a:lnTo>
                <a:lnTo>
                  <a:pt x="2454" y="1161"/>
                </a:lnTo>
                <a:lnTo>
                  <a:pt x="2427" y="1152"/>
                </a:lnTo>
                <a:lnTo>
                  <a:pt x="2395" y="1143"/>
                </a:lnTo>
                <a:lnTo>
                  <a:pt x="2361" y="1138"/>
                </a:lnTo>
                <a:lnTo>
                  <a:pt x="2320" y="1129"/>
                </a:lnTo>
                <a:lnTo>
                  <a:pt x="2341" y="1132"/>
                </a:lnTo>
                <a:lnTo>
                  <a:pt x="2295" y="1123"/>
                </a:lnTo>
                <a:lnTo>
                  <a:pt x="2268" y="1116"/>
                </a:lnTo>
                <a:lnTo>
                  <a:pt x="2224" y="1104"/>
                </a:lnTo>
                <a:lnTo>
                  <a:pt x="2184" y="1092"/>
                </a:lnTo>
                <a:lnTo>
                  <a:pt x="2150" y="1081"/>
                </a:lnTo>
                <a:lnTo>
                  <a:pt x="2118" y="1071"/>
                </a:lnTo>
                <a:lnTo>
                  <a:pt x="2082" y="1059"/>
                </a:lnTo>
                <a:lnTo>
                  <a:pt x="2051" y="1047"/>
                </a:lnTo>
                <a:lnTo>
                  <a:pt x="2011" y="1029"/>
                </a:lnTo>
                <a:lnTo>
                  <a:pt x="1994" y="1020"/>
                </a:lnTo>
                <a:lnTo>
                  <a:pt x="1993" y="1020"/>
                </a:lnTo>
                <a:lnTo>
                  <a:pt x="1980" y="1013"/>
                </a:lnTo>
                <a:lnTo>
                  <a:pt x="1956" y="1001"/>
                </a:lnTo>
                <a:lnTo>
                  <a:pt x="1936" y="986"/>
                </a:lnTo>
                <a:lnTo>
                  <a:pt x="1914" y="969"/>
                </a:lnTo>
                <a:lnTo>
                  <a:pt x="1898" y="955"/>
                </a:lnTo>
                <a:lnTo>
                  <a:pt x="1880" y="938"/>
                </a:lnTo>
                <a:lnTo>
                  <a:pt x="1859" y="915"/>
                </a:lnTo>
                <a:lnTo>
                  <a:pt x="1838" y="891"/>
                </a:lnTo>
                <a:lnTo>
                  <a:pt x="1820" y="868"/>
                </a:lnTo>
                <a:lnTo>
                  <a:pt x="1801" y="845"/>
                </a:lnTo>
                <a:lnTo>
                  <a:pt x="1788" y="825"/>
                </a:lnTo>
                <a:lnTo>
                  <a:pt x="1776" y="809"/>
                </a:lnTo>
                <a:lnTo>
                  <a:pt x="1765" y="792"/>
                </a:lnTo>
                <a:lnTo>
                  <a:pt x="1754" y="772"/>
                </a:lnTo>
                <a:lnTo>
                  <a:pt x="1744" y="751"/>
                </a:lnTo>
                <a:lnTo>
                  <a:pt x="1735" y="729"/>
                </a:lnTo>
                <a:lnTo>
                  <a:pt x="1725" y="707"/>
                </a:lnTo>
                <a:lnTo>
                  <a:pt x="1718" y="692"/>
                </a:lnTo>
                <a:lnTo>
                  <a:pt x="1710" y="674"/>
                </a:lnTo>
                <a:lnTo>
                  <a:pt x="1703" y="657"/>
                </a:lnTo>
                <a:lnTo>
                  <a:pt x="1695" y="641"/>
                </a:lnTo>
                <a:lnTo>
                  <a:pt x="1686" y="619"/>
                </a:lnTo>
                <a:lnTo>
                  <a:pt x="1676" y="598"/>
                </a:lnTo>
                <a:lnTo>
                  <a:pt x="1663" y="568"/>
                </a:lnTo>
                <a:lnTo>
                  <a:pt x="1651" y="546"/>
                </a:lnTo>
                <a:lnTo>
                  <a:pt x="1639" y="522"/>
                </a:lnTo>
                <a:lnTo>
                  <a:pt x="1627" y="497"/>
                </a:lnTo>
                <a:lnTo>
                  <a:pt x="1618" y="476"/>
                </a:lnTo>
                <a:lnTo>
                  <a:pt x="1607" y="452"/>
                </a:lnTo>
                <a:lnTo>
                  <a:pt x="1597" y="430"/>
                </a:lnTo>
                <a:lnTo>
                  <a:pt x="1580" y="397"/>
                </a:lnTo>
                <a:lnTo>
                  <a:pt x="1566" y="366"/>
                </a:lnTo>
                <a:lnTo>
                  <a:pt x="1553" y="340"/>
                </a:lnTo>
                <a:lnTo>
                  <a:pt x="1543" y="322"/>
                </a:lnTo>
                <a:lnTo>
                  <a:pt x="1531" y="298"/>
                </a:lnTo>
                <a:lnTo>
                  <a:pt x="1517" y="271"/>
                </a:lnTo>
                <a:lnTo>
                  <a:pt x="1506" y="251"/>
                </a:lnTo>
                <a:lnTo>
                  <a:pt x="1497" y="236"/>
                </a:lnTo>
                <a:lnTo>
                  <a:pt x="1490" y="223"/>
                </a:lnTo>
                <a:lnTo>
                  <a:pt x="1479" y="203"/>
                </a:lnTo>
                <a:lnTo>
                  <a:pt x="1468" y="183"/>
                </a:lnTo>
                <a:lnTo>
                  <a:pt x="1459" y="167"/>
                </a:lnTo>
                <a:lnTo>
                  <a:pt x="1449" y="150"/>
                </a:lnTo>
                <a:lnTo>
                  <a:pt x="1438" y="135"/>
                </a:lnTo>
                <a:lnTo>
                  <a:pt x="1429" y="125"/>
                </a:lnTo>
                <a:lnTo>
                  <a:pt x="1423" y="114"/>
                </a:lnTo>
                <a:lnTo>
                  <a:pt x="1417" y="107"/>
                </a:lnTo>
                <a:lnTo>
                  <a:pt x="1411" y="99"/>
                </a:lnTo>
                <a:lnTo>
                  <a:pt x="1407" y="95"/>
                </a:lnTo>
                <a:lnTo>
                  <a:pt x="1399" y="86"/>
                </a:lnTo>
                <a:lnTo>
                  <a:pt x="1389" y="74"/>
                </a:lnTo>
                <a:lnTo>
                  <a:pt x="1378" y="62"/>
                </a:lnTo>
                <a:lnTo>
                  <a:pt x="1366" y="50"/>
                </a:lnTo>
                <a:lnTo>
                  <a:pt x="1354" y="39"/>
                </a:lnTo>
                <a:lnTo>
                  <a:pt x="1341" y="30"/>
                </a:lnTo>
                <a:lnTo>
                  <a:pt x="1327" y="19"/>
                </a:lnTo>
                <a:lnTo>
                  <a:pt x="1306" y="11"/>
                </a:lnTo>
                <a:lnTo>
                  <a:pt x="1286" y="4"/>
                </a:lnTo>
                <a:lnTo>
                  <a:pt x="1261" y="0"/>
                </a:lnTo>
              </a:path>
            </a:pathLst>
          </a:custGeom>
          <a:solidFill>
            <a:schemeClr val="bg1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466" name="Text Box 10"/>
          <p:cNvSpPr txBox="1">
            <a:spLocks noChangeArrowheads="1"/>
          </p:cNvSpPr>
          <p:nvPr/>
        </p:nvSpPr>
        <p:spPr bwMode="auto">
          <a:xfrm>
            <a:off x="8050050" y="5222715"/>
            <a:ext cx="320922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47462" name="Line 6"/>
          <p:cNvSpPr>
            <a:spLocks noChangeShapeType="1"/>
          </p:cNvSpPr>
          <p:nvPr/>
        </p:nvSpPr>
        <p:spPr bwMode="auto">
          <a:xfrm>
            <a:off x="3455825" y="5464015"/>
            <a:ext cx="4591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>
          <a:xfrm>
            <a:off x="1808511" y="745721"/>
            <a:ext cx="7772400" cy="698500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9pPr>
          </a:lstStyle>
          <a:p>
            <a:pPr algn="l"/>
            <a:r>
              <a:rPr lang="en-US" sz="3600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21303821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2636783" y="3197281"/>
            <a:ext cx="7188200" cy="28384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490" name="Rectangle 10"/>
              <p:cNvSpPr>
                <a:spLocks noChangeArrowheads="1"/>
              </p:cNvSpPr>
              <p:nvPr/>
            </p:nvSpPr>
            <p:spPr bwMode="auto">
              <a:xfrm>
                <a:off x="2628900" y="1641640"/>
                <a:ext cx="7175500" cy="14414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 algn="l"/>
                <a:r>
                  <a:rPr lang="en-US"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The entire family of normal probability</a:t>
                </a:r>
              </a:p>
              <a:p>
                <a:pPr algn="l"/>
                <a:r>
                  <a:rPr lang="en-US"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distributions is defined by its</a:t>
                </a:r>
                <a:r>
                  <a:rPr lang="en-US" sz="28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u="sng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</a:t>
                </a:r>
                <a:r>
                  <a:rPr lang="en-US"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its</a:t>
                </a:r>
              </a:p>
              <a:p>
                <a:pPr algn="l"/>
                <a:r>
                  <a:rPr lang="en-US"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400" u="sng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standard deviation</a:t>
                </a:r>
                <a:r>
                  <a:rPr lang="en-US"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</p:txBody>
          </p:sp>
        </mc:Choice>
        <mc:Fallback xmlns="">
          <p:sp>
            <p:nvSpPr>
              <p:cNvPr id="148490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8900" y="1641640"/>
                <a:ext cx="7175500" cy="1441450"/>
              </a:xfrm>
              <a:prstGeom prst="rect">
                <a:avLst/>
              </a:prstGeom>
              <a:blipFill>
                <a:blip r:embed="rId3"/>
                <a:stretch>
                  <a:fillRect b="-810"/>
                </a:stretch>
              </a:blip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2219326" y="1117601"/>
            <a:ext cx="3578225" cy="460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</a:p>
          <a:p>
            <a:pPr marL="742950" lvl="1" indent="-285750">
              <a:spcBef>
                <a:spcPct val="20000"/>
              </a:spcBef>
              <a:buSzPct val="125000"/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48494" name="Freeform 14"/>
          <p:cNvSpPr>
            <a:spLocks/>
          </p:cNvSpPr>
          <p:nvPr/>
        </p:nvSpPr>
        <p:spPr bwMode="auto">
          <a:xfrm>
            <a:off x="4162425" y="3424404"/>
            <a:ext cx="3937000" cy="1862137"/>
          </a:xfrm>
          <a:custGeom>
            <a:avLst/>
            <a:gdLst/>
            <a:ahLst/>
            <a:cxnLst>
              <a:cxn ang="0">
                <a:pos x="1209" y="12"/>
              </a:cxn>
              <a:cxn ang="0">
                <a:pos x="1132" y="66"/>
              </a:cxn>
              <a:cxn ang="0">
                <a:pos x="1082" y="131"/>
              </a:cxn>
              <a:cxn ang="0">
                <a:pos x="1040" y="197"/>
              </a:cxn>
              <a:cxn ang="0">
                <a:pos x="1003" y="262"/>
              </a:cxn>
              <a:cxn ang="0">
                <a:pos x="975" y="320"/>
              </a:cxn>
              <a:cxn ang="0">
                <a:pos x="941" y="395"/>
              </a:cxn>
              <a:cxn ang="0">
                <a:pos x="910" y="462"/>
              </a:cxn>
              <a:cxn ang="0">
                <a:pos x="881" y="528"/>
              </a:cxn>
              <a:cxn ang="0">
                <a:pos x="856" y="591"/>
              </a:cxn>
              <a:cxn ang="0">
                <a:pos x="826" y="663"/>
              </a:cxn>
              <a:cxn ang="0">
                <a:pos x="796" y="727"/>
              </a:cxn>
              <a:cxn ang="0">
                <a:pos x="765" y="790"/>
              </a:cxn>
              <a:cxn ang="0">
                <a:pos x="717" y="862"/>
              </a:cxn>
              <a:cxn ang="0">
                <a:pos x="653" y="932"/>
              </a:cxn>
              <a:cxn ang="0">
                <a:pos x="592" y="981"/>
              </a:cxn>
              <a:cxn ang="0">
                <a:pos x="506" y="1031"/>
              </a:cxn>
              <a:cxn ang="0">
                <a:pos x="423" y="1063"/>
              </a:cxn>
              <a:cxn ang="0">
                <a:pos x="333" y="1089"/>
              </a:cxn>
              <a:cxn ang="0">
                <a:pos x="258" y="1108"/>
              </a:cxn>
              <a:cxn ang="0">
                <a:pos x="155" y="1129"/>
              </a:cxn>
              <a:cxn ang="0">
                <a:pos x="54" y="1146"/>
              </a:cxn>
              <a:cxn ang="0">
                <a:pos x="2480" y="1170"/>
              </a:cxn>
              <a:cxn ang="0">
                <a:pos x="2395" y="1143"/>
              </a:cxn>
              <a:cxn ang="0">
                <a:pos x="2341" y="1132"/>
              </a:cxn>
              <a:cxn ang="0">
                <a:pos x="2224" y="1104"/>
              </a:cxn>
              <a:cxn ang="0">
                <a:pos x="2118" y="1071"/>
              </a:cxn>
              <a:cxn ang="0">
                <a:pos x="2011" y="1029"/>
              </a:cxn>
              <a:cxn ang="0">
                <a:pos x="1980" y="1013"/>
              </a:cxn>
              <a:cxn ang="0">
                <a:pos x="1914" y="969"/>
              </a:cxn>
              <a:cxn ang="0">
                <a:pos x="1859" y="915"/>
              </a:cxn>
              <a:cxn ang="0">
                <a:pos x="1801" y="845"/>
              </a:cxn>
              <a:cxn ang="0">
                <a:pos x="1765" y="792"/>
              </a:cxn>
              <a:cxn ang="0">
                <a:pos x="1735" y="729"/>
              </a:cxn>
              <a:cxn ang="0">
                <a:pos x="1710" y="674"/>
              </a:cxn>
              <a:cxn ang="0">
                <a:pos x="1686" y="619"/>
              </a:cxn>
              <a:cxn ang="0">
                <a:pos x="1651" y="546"/>
              </a:cxn>
              <a:cxn ang="0">
                <a:pos x="1618" y="476"/>
              </a:cxn>
              <a:cxn ang="0">
                <a:pos x="1580" y="397"/>
              </a:cxn>
              <a:cxn ang="0">
                <a:pos x="1543" y="322"/>
              </a:cxn>
              <a:cxn ang="0">
                <a:pos x="1506" y="251"/>
              </a:cxn>
              <a:cxn ang="0">
                <a:pos x="1479" y="203"/>
              </a:cxn>
              <a:cxn ang="0">
                <a:pos x="1449" y="150"/>
              </a:cxn>
              <a:cxn ang="0">
                <a:pos x="1423" y="114"/>
              </a:cxn>
              <a:cxn ang="0">
                <a:pos x="1407" y="95"/>
              </a:cxn>
              <a:cxn ang="0">
                <a:pos x="1378" y="62"/>
              </a:cxn>
              <a:cxn ang="0">
                <a:pos x="1341" y="30"/>
              </a:cxn>
              <a:cxn ang="0">
                <a:pos x="1286" y="4"/>
              </a:cxn>
            </a:cxnLst>
            <a:rect l="0" t="0" r="r" b="b"/>
            <a:pathLst>
              <a:path w="2480" h="1173">
                <a:moveTo>
                  <a:pt x="1260" y="0"/>
                </a:moveTo>
                <a:lnTo>
                  <a:pt x="1236" y="5"/>
                </a:lnTo>
                <a:lnTo>
                  <a:pt x="1209" y="12"/>
                </a:lnTo>
                <a:lnTo>
                  <a:pt x="1179" y="27"/>
                </a:lnTo>
                <a:lnTo>
                  <a:pt x="1155" y="45"/>
                </a:lnTo>
                <a:lnTo>
                  <a:pt x="1132" y="66"/>
                </a:lnTo>
                <a:lnTo>
                  <a:pt x="1114" y="85"/>
                </a:lnTo>
                <a:lnTo>
                  <a:pt x="1099" y="106"/>
                </a:lnTo>
                <a:lnTo>
                  <a:pt x="1082" y="131"/>
                </a:lnTo>
                <a:lnTo>
                  <a:pt x="1070" y="149"/>
                </a:lnTo>
                <a:lnTo>
                  <a:pt x="1054" y="175"/>
                </a:lnTo>
                <a:lnTo>
                  <a:pt x="1040" y="197"/>
                </a:lnTo>
                <a:lnTo>
                  <a:pt x="1024" y="223"/>
                </a:lnTo>
                <a:lnTo>
                  <a:pt x="1015" y="240"/>
                </a:lnTo>
                <a:lnTo>
                  <a:pt x="1003" y="262"/>
                </a:lnTo>
                <a:lnTo>
                  <a:pt x="994" y="282"/>
                </a:lnTo>
                <a:lnTo>
                  <a:pt x="984" y="300"/>
                </a:lnTo>
                <a:lnTo>
                  <a:pt x="975" y="320"/>
                </a:lnTo>
                <a:lnTo>
                  <a:pt x="964" y="344"/>
                </a:lnTo>
                <a:lnTo>
                  <a:pt x="951" y="373"/>
                </a:lnTo>
                <a:lnTo>
                  <a:pt x="941" y="395"/>
                </a:lnTo>
                <a:lnTo>
                  <a:pt x="933" y="412"/>
                </a:lnTo>
                <a:lnTo>
                  <a:pt x="921" y="437"/>
                </a:lnTo>
                <a:lnTo>
                  <a:pt x="910" y="462"/>
                </a:lnTo>
                <a:lnTo>
                  <a:pt x="902" y="479"/>
                </a:lnTo>
                <a:lnTo>
                  <a:pt x="890" y="506"/>
                </a:lnTo>
                <a:lnTo>
                  <a:pt x="881" y="528"/>
                </a:lnTo>
                <a:lnTo>
                  <a:pt x="873" y="549"/>
                </a:lnTo>
                <a:lnTo>
                  <a:pt x="865" y="570"/>
                </a:lnTo>
                <a:lnTo>
                  <a:pt x="856" y="591"/>
                </a:lnTo>
                <a:lnTo>
                  <a:pt x="848" y="612"/>
                </a:lnTo>
                <a:lnTo>
                  <a:pt x="839" y="633"/>
                </a:lnTo>
                <a:lnTo>
                  <a:pt x="826" y="663"/>
                </a:lnTo>
                <a:lnTo>
                  <a:pt x="814" y="690"/>
                </a:lnTo>
                <a:lnTo>
                  <a:pt x="805" y="708"/>
                </a:lnTo>
                <a:lnTo>
                  <a:pt x="796" y="727"/>
                </a:lnTo>
                <a:lnTo>
                  <a:pt x="787" y="747"/>
                </a:lnTo>
                <a:lnTo>
                  <a:pt x="778" y="765"/>
                </a:lnTo>
                <a:lnTo>
                  <a:pt x="765" y="790"/>
                </a:lnTo>
                <a:lnTo>
                  <a:pt x="751" y="814"/>
                </a:lnTo>
                <a:lnTo>
                  <a:pt x="735" y="838"/>
                </a:lnTo>
                <a:lnTo>
                  <a:pt x="717" y="862"/>
                </a:lnTo>
                <a:lnTo>
                  <a:pt x="699" y="885"/>
                </a:lnTo>
                <a:lnTo>
                  <a:pt x="677" y="907"/>
                </a:lnTo>
                <a:lnTo>
                  <a:pt x="653" y="932"/>
                </a:lnTo>
                <a:lnTo>
                  <a:pt x="636" y="947"/>
                </a:lnTo>
                <a:lnTo>
                  <a:pt x="616" y="963"/>
                </a:lnTo>
                <a:lnTo>
                  <a:pt x="592" y="981"/>
                </a:lnTo>
                <a:lnTo>
                  <a:pt x="572" y="994"/>
                </a:lnTo>
                <a:lnTo>
                  <a:pt x="546" y="1009"/>
                </a:lnTo>
                <a:lnTo>
                  <a:pt x="506" y="1031"/>
                </a:lnTo>
                <a:lnTo>
                  <a:pt x="472" y="1045"/>
                </a:lnTo>
                <a:lnTo>
                  <a:pt x="446" y="1054"/>
                </a:lnTo>
                <a:lnTo>
                  <a:pt x="423" y="1063"/>
                </a:lnTo>
                <a:lnTo>
                  <a:pt x="393" y="1073"/>
                </a:lnTo>
                <a:lnTo>
                  <a:pt x="363" y="1082"/>
                </a:lnTo>
                <a:lnTo>
                  <a:pt x="333" y="1089"/>
                </a:lnTo>
                <a:lnTo>
                  <a:pt x="310" y="1095"/>
                </a:lnTo>
                <a:lnTo>
                  <a:pt x="282" y="1102"/>
                </a:lnTo>
                <a:lnTo>
                  <a:pt x="258" y="1108"/>
                </a:lnTo>
                <a:lnTo>
                  <a:pt x="226" y="1115"/>
                </a:lnTo>
                <a:lnTo>
                  <a:pt x="183" y="1123"/>
                </a:lnTo>
                <a:lnTo>
                  <a:pt x="155" y="1129"/>
                </a:lnTo>
                <a:lnTo>
                  <a:pt x="130" y="1134"/>
                </a:lnTo>
                <a:lnTo>
                  <a:pt x="109" y="1137"/>
                </a:lnTo>
                <a:lnTo>
                  <a:pt x="54" y="1146"/>
                </a:lnTo>
                <a:lnTo>
                  <a:pt x="3" y="1158"/>
                </a:lnTo>
                <a:lnTo>
                  <a:pt x="0" y="1173"/>
                </a:lnTo>
                <a:lnTo>
                  <a:pt x="2480" y="1170"/>
                </a:lnTo>
                <a:lnTo>
                  <a:pt x="2454" y="1161"/>
                </a:lnTo>
                <a:lnTo>
                  <a:pt x="2427" y="1152"/>
                </a:lnTo>
                <a:lnTo>
                  <a:pt x="2395" y="1143"/>
                </a:lnTo>
                <a:lnTo>
                  <a:pt x="2361" y="1138"/>
                </a:lnTo>
                <a:lnTo>
                  <a:pt x="2320" y="1129"/>
                </a:lnTo>
                <a:lnTo>
                  <a:pt x="2341" y="1132"/>
                </a:lnTo>
                <a:lnTo>
                  <a:pt x="2295" y="1123"/>
                </a:lnTo>
                <a:lnTo>
                  <a:pt x="2268" y="1116"/>
                </a:lnTo>
                <a:lnTo>
                  <a:pt x="2224" y="1104"/>
                </a:lnTo>
                <a:lnTo>
                  <a:pt x="2184" y="1092"/>
                </a:lnTo>
                <a:lnTo>
                  <a:pt x="2150" y="1081"/>
                </a:lnTo>
                <a:lnTo>
                  <a:pt x="2118" y="1071"/>
                </a:lnTo>
                <a:lnTo>
                  <a:pt x="2082" y="1059"/>
                </a:lnTo>
                <a:lnTo>
                  <a:pt x="2051" y="1047"/>
                </a:lnTo>
                <a:lnTo>
                  <a:pt x="2011" y="1029"/>
                </a:lnTo>
                <a:lnTo>
                  <a:pt x="1994" y="1020"/>
                </a:lnTo>
                <a:lnTo>
                  <a:pt x="1993" y="1020"/>
                </a:lnTo>
                <a:lnTo>
                  <a:pt x="1980" y="1013"/>
                </a:lnTo>
                <a:lnTo>
                  <a:pt x="1956" y="1001"/>
                </a:lnTo>
                <a:lnTo>
                  <a:pt x="1936" y="986"/>
                </a:lnTo>
                <a:lnTo>
                  <a:pt x="1914" y="969"/>
                </a:lnTo>
                <a:lnTo>
                  <a:pt x="1898" y="955"/>
                </a:lnTo>
                <a:lnTo>
                  <a:pt x="1880" y="938"/>
                </a:lnTo>
                <a:lnTo>
                  <a:pt x="1859" y="915"/>
                </a:lnTo>
                <a:lnTo>
                  <a:pt x="1838" y="891"/>
                </a:lnTo>
                <a:lnTo>
                  <a:pt x="1820" y="868"/>
                </a:lnTo>
                <a:lnTo>
                  <a:pt x="1801" y="845"/>
                </a:lnTo>
                <a:lnTo>
                  <a:pt x="1788" y="825"/>
                </a:lnTo>
                <a:lnTo>
                  <a:pt x="1776" y="809"/>
                </a:lnTo>
                <a:lnTo>
                  <a:pt x="1765" y="792"/>
                </a:lnTo>
                <a:lnTo>
                  <a:pt x="1754" y="772"/>
                </a:lnTo>
                <a:lnTo>
                  <a:pt x="1744" y="751"/>
                </a:lnTo>
                <a:lnTo>
                  <a:pt x="1735" y="729"/>
                </a:lnTo>
                <a:lnTo>
                  <a:pt x="1725" y="707"/>
                </a:lnTo>
                <a:lnTo>
                  <a:pt x="1718" y="692"/>
                </a:lnTo>
                <a:lnTo>
                  <a:pt x="1710" y="674"/>
                </a:lnTo>
                <a:lnTo>
                  <a:pt x="1703" y="657"/>
                </a:lnTo>
                <a:lnTo>
                  <a:pt x="1695" y="641"/>
                </a:lnTo>
                <a:lnTo>
                  <a:pt x="1686" y="619"/>
                </a:lnTo>
                <a:lnTo>
                  <a:pt x="1676" y="598"/>
                </a:lnTo>
                <a:lnTo>
                  <a:pt x="1663" y="568"/>
                </a:lnTo>
                <a:lnTo>
                  <a:pt x="1651" y="546"/>
                </a:lnTo>
                <a:lnTo>
                  <a:pt x="1639" y="522"/>
                </a:lnTo>
                <a:lnTo>
                  <a:pt x="1627" y="497"/>
                </a:lnTo>
                <a:lnTo>
                  <a:pt x="1618" y="476"/>
                </a:lnTo>
                <a:lnTo>
                  <a:pt x="1607" y="452"/>
                </a:lnTo>
                <a:lnTo>
                  <a:pt x="1597" y="430"/>
                </a:lnTo>
                <a:lnTo>
                  <a:pt x="1580" y="397"/>
                </a:lnTo>
                <a:lnTo>
                  <a:pt x="1566" y="366"/>
                </a:lnTo>
                <a:lnTo>
                  <a:pt x="1553" y="340"/>
                </a:lnTo>
                <a:lnTo>
                  <a:pt x="1543" y="322"/>
                </a:lnTo>
                <a:lnTo>
                  <a:pt x="1531" y="298"/>
                </a:lnTo>
                <a:lnTo>
                  <a:pt x="1517" y="271"/>
                </a:lnTo>
                <a:lnTo>
                  <a:pt x="1506" y="251"/>
                </a:lnTo>
                <a:lnTo>
                  <a:pt x="1497" y="236"/>
                </a:lnTo>
                <a:lnTo>
                  <a:pt x="1490" y="223"/>
                </a:lnTo>
                <a:lnTo>
                  <a:pt x="1479" y="203"/>
                </a:lnTo>
                <a:lnTo>
                  <a:pt x="1468" y="183"/>
                </a:lnTo>
                <a:lnTo>
                  <a:pt x="1459" y="167"/>
                </a:lnTo>
                <a:lnTo>
                  <a:pt x="1449" y="150"/>
                </a:lnTo>
                <a:lnTo>
                  <a:pt x="1438" y="135"/>
                </a:lnTo>
                <a:lnTo>
                  <a:pt x="1429" y="125"/>
                </a:lnTo>
                <a:lnTo>
                  <a:pt x="1423" y="114"/>
                </a:lnTo>
                <a:lnTo>
                  <a:pt x="1417" y="107"/>
                </a:lnTo>
                <a:lnTo>
                  <a:pt x="1411" y="99"/>
                </a:lnTo>
                <a:lnTo>
                  <a:pt x="1407" y="95"/>
                </a:lnTo>
                <a:lnTo>
                  <a:pt x="1399" y="86"/>
                </a:lnTo>
                <a:lnTo>
                  <a:pt x="1389" y="74"/>
                </a:lnTo>
                <a:lnTo>
                  <a:pt x="1378" y="62"/>
                </a:lnTo>
                <a:lnTo>
                  <a:pt x="1366" y="50"/>
                </a:lnTo>
                <a:lnTo>
                  <a:pt x="1354" y="39"/>
                </a:lnTo>
                <a:lnTo>
                  <a:pt x="1341" y="30"/>
                </a:lnTo>
                <a:lnTo>
                  <a:pt x="1327" y="19"/>
                </a:lnTo>
                <a:lnTo>
                  <a:pt x="1306" y="11"/>
                </a:lnTo>
                <a:lnTo>
                  <a:pt x="1286" y="4"/>
                </a:lnTo>
                <a:lnTo>
                  <a:pt x="1261" y="0"/>
                </a:lnTo>
              </a:path>
            </a:pathLst>
          </a:custGeom>
          <a:solidFill>
            <a:schemeClr val="bg1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496" name="Line 16"/>
          <p:cNvSpPr>
            <a:spLocks noChangeShapeType="1"/>
          </p:cNvSpPr>
          <p:nvPr/>
        </p:nvSpPr>
        <p:spPr bwMode="auto">
          <a:xfrm>
            <a:off x="6229350" y="5175416"/>
            <a:ext cx="0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497" name="Text Box 17"/>
          <p:cNvSpPr txBox="1">
            <a:spLocks noChangeArrowheads="1"/>
          </p:cNvSpPr>
          <p:nvPr/>
        </p:nvSpPr>
        <p:spPr bwMode="auto">
          <a:xfrm>
            <a:off x="6719889" y="3552990"/>
            <a:ext cx="212109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 </a:t>
            </a:r>
            <a:r>
              <a:rPr lang="en-US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498" name="Text Box 18"/>
              <p:cNvSpPr txBox="1">
                <a:spLocks noChangeArrowheads="1"/>
              </p:cNvSpPr>
              <p:nvPr/>
            </p:nvSpPr>
            <p:spPr bwMode="auto">
              <a:xfrm>
                <a:off x="5996818" y="5110794"/>
                <a:ext cx="465064" cy="6463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i="1">
                  <a:solidFill>
                    <a:srgbClr val="00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</m:oMath>
                  </m:oMathPara>
                </a14:m>
                <a:endParaRPr lang="en-US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8498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96818" y="5110794"/>
                <a:ext cx="465064" cy="646331"/>
              </a:xfrm>
              <a:prstGeom prst="rect">
                <a:avLst/>
              </a:prstGeom>
              <a:blipFill>
                <a:blip r:embed="rId4"/>
                <a:stretch>
                  <a:fillRect b="-2830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499" name="Text Box 19"/>
          <p:cNvSpPr txBox="1">
            <a:spLocks noChangeArrowheads="1"/>
          </p:cNvSpPr>
          <p:nvPr/>
        </p:nvSpPr>
        <p:spPr bwMode="auto">
          <a:xfrm>
            <a:off x="8423275" y="5059528"/>
            <a:ext cx="320922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1491270" y="204954"/>
            <a:ext cx="7772400" cy="698500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9pPr>
          </a:lstStyle>
          <a:p>
            <a:pPr algn="l"/>
            <a:r>
              <a:rPr lang="en-US" sz="3600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Probability Distribution</a:t>
            </a:r>
          </a:p>
        </p:txBody>
      </p:sp>
      <p:sp>
        <p:nvSpPr>
          <p:cNvPr id="148493" name="Line 13"/>
          <p:cNvSpPr>
            <a:spLocks noChangeShapeType="1"/>
          </p:cNvSpPr>
          <p:nvPr/>
        </p:nvSpPr>
        <p:spPr bwMode="auto">
          <a:xfrm>
            <a:off x="3829050" y="5281778"/>
            <a:ext cx="4591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024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2153039" y="2917108"/>
            <a:ext cx="7188200" cy="23812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2153039" y="1796333"/>
            <a:ext cx="7175500" cy="10033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The </a:t>
            </a:r>
            <a:r>
              <a:rPr lang="en-US" sz="24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point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the normal curve is at the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is also the </a:t>
            </a:r>
            <a:r>
              <a:rPr lang="en-US" sz="24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1743464" y="1248230"/>
            <a:ext cx="35052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endParaRPr lang="en-US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511" name="Freeform 7"/>
          <p:cNvSpPr>
            <a:spLocks/>
          </p:cNvSpPr>
          <p:nvPr/>
        </p:nvSpPr>
        <p:spPr bwMode="auto">
          <a:xfrm>
            <a:off x="3686564" y="3153647"/>
            <a:ext cx="3937000" cy="1862137"/>
          </a:xfrm>
          <a:custGeom>
            <a:avLst/>
            <a:gdLst/>
            <a:ahLst/>
            <a:cxnLst>
              <a:cxn ang="0">
                <a:pos x="1209" y="12"/>
              </a:cxn>
              <a:cxn ang="0">
                <a:pos x="1132" y="66"/>
              </a:cxn>
              <a:cxn ang="0">
                <a:pos x="1082" y="131"/>
              </a:cxn>
              <a:cxn ang="0">
                <a:pos x="1040" y="197"/>
              </a:cxn>
              <a:cxn ang="0">
                <a:pos x="1003" y="262"/>
              </a:cxn>
              <a:cxn ang="0">
                <a:pos x="975" y="320"/>
              </a:cxn>
              <a:cxn ang="0">
                <a:pos x="941" y="395"/>
              </a:cxn>
              <a:cxn ang="0">
                <a:pos x="910" y="462"/>
              </a:cxn>
              <a:cxn ang="0">
                <a:pos x="881" y="528"/>
              </a:cxn>
              <a:cxn ang="0">
                <a:pos x="856" y="591"/>
              </a:cxn>
              <a:cxn ang="0">
                <a:pos x="826" y="663"/>
              </a:cxn>
              <a:cxn ang="0">
                <a:pos x="796" y="727"/>
              </a:cxn>
              <a:cxn ang="0">
                <a:pos x="765" y="790"/>
              </a:cxn>
              <a:cxn ang="0">
                <a:pos x="717" y="862"/>
              </a:cxn>
              <a:cxn ang="0">
                <a:pos x="653" y="932"/>
              </a:cxn>
              <a:cxn ang="0">
                <a:pos x="592" y="981"/>
              </a:cxn>
              <a:cxn ang="0">
                <a:pos x="506" y="1031"/>
              </a:cxn>
              <a:cxn ang="0">
                <a:pos x="423" y="1063"/>
              </a:cxn>
              <a:cxn ang="0">
                <a:pos x="333" y="1089"/>
              </a:cxn>
              <a:cxn ang="0">
                <a:pos x="258" y="1108"/>
              </a:cxn>
              <a:cxn ang="0">
                <a:pos x="155" y="1129"/>
              </a:cxn>
              <a:cxn ang="0">
                <a:pos x="54" y="1146"/>
              </a:cxn>
              <a:cxn ang="0">
                <a:pos x="2480" y="1170"/>
              </a:cxn>
              <a:cxn ang="0">
                <a:pos x="2395" y="1143"/>
              </a:cxn>
              <a:cxn ang="0">
                <a:pos x="2341" y="1132"/>
              </a:cxn>
              <a:cxn ang="0">
                <a:pos x="2224" y="1104"/>
              </a:cxn>
              <a:cxn ang="0">
                <a:pos x="2118" y="1071"/>
              </a:cxn>
              <a:cxn ang="0">
                <a:pos x="2011" y="1029"/>
              </a:cxn>
              <a:cxn ang="0">
                <a:pos x="1980" y="1013"/>
              </a:cxn>
              <a:cxn ang="0">
                <a:pos x="1914" y="969"/>
              </a:cxn>
              <a:cxn ang="0">
                <a:pos x="1859" y="915"/>
              </a:cxn>
              <a:cxn ang="0">
                <a:pos x="1801" y="845"/>
              </a:cxn>
              <a:cxn ang="0">
                <a:pos x="1765" y="792"/>
              </a:cxn>
              <a:cxn ang="0">
                <a:pos x="1735" y="729"/>
              </a:cxn>
              <a:cxn ang="0">
                <a:pos x="1710" y="674"/>
              </a:cxn>
              <a:cxn ang="0">
                <a:pos x="1686" y="619"/>
              </a:cxn>
              <a:cxn ang="0">
                <a:pos x="1651" y="546"/>
              </a:cxn>
              <a:cxn ang="0">
                <a:pos x="1618" y="476"/>
              </a:cxn>
              <a:cxn ang="0">
                <a:pos x="1580" y="397"/>
              </a:cxn>
              <a:cxn ang="0">
                <a:pos x="1543" y="322"/>
              </a:cxn>
              <a:cxn ang="0">
                <a:pos x="1506" y="251"/>
              </a:cxn>
              <a:cxn ang="0">
                <a:pos x="1479" y="203"/>
              </a:cxn>
              <a:cxn ang="0">
                <a:pos x="1449" y="150"/>
              </a:cxn>
              <a:cxn ang="0">
                <a:pos x="1423" y="114"/>
              </a:cxn>
              <a:cxn ang="0">
                <a:pos x="1407" y="95"/>
              </a:cxn>
              <a:cxn ang="0">
                <a:pos x="1378" y="62"/>
              </a:cxn>
              <a:cxn ang="0">
                <a:pos x="1341" y="30"/>
              </a:cxn>
              <a:cxn ang="0">
                <a:pos x="1286" y="4"/>
              </a:cxn>
            </a:cxnLst>
            <a:rect l="0" t="0" r="r" b="b"/>
            <a:pathLst>
              <a:path w="2480" h="1173">
                <a:moveTo>
                  <a:pt x="1260" y="0"/>
                </a:moveTo>
                <a:lnTo>
                  <a:pt x="1236" y="5"/>
                </a:lnTo>
                <a:lnTo>
                  <a:pt x="1209" y="12"/>
                </a:lnTo>
                <a:lnTo>
                  <a:pt x="1179" y="27"/>
                </a:lnTo>
                <a:lnTo>
                  <a:pt x="1155" y="45"/>
                </a:lnTo>
                <a:lnTo>
                  <a:pt x="1132" y="66"/>
                </a:lnTo>
                <a:lnTo>
                  <a:pt x="1114" y="85"/>
                </a:lnTo>
                <a:lnTo>
                  <a:pt x="1099" y="106"/>
                </a:lnTo>
                <a:lnTo>
                  <a:pt x="1082" y="131"/>
                </a:lnTo>
                <a:lnTo>
                  <a:pt x="1070" y="149"/>
                </a:lnTo>
                <a:lnTo>
                  <a:pt x="1054" y="175"/>
                </a:lnTo>
                <a:lnTo>
                  <a:pt x="1040" y="197"/>
                </a:lnTo>
                <a:lnTo>
                  <a:pt x="1024" y="223"/>
                </a:lnTo>
                <a:lnTo>
                  <a:pt x="1015" y="240"/>
                </a:lnTo>
                <a:lnTo>
                  <a:pt x="1003" y="262"/>
                </a:lnTo>
                <a:lnTo>
                  <a:pt x="994" y="282"/>
                </a:lnTo>
                <a:lnTo>
                  <a:pt x="984" y="300"/>
                </a:lnTo>
                <a:lnTo>
                  <a:pt x="975" y="320"/>
                </a:lnTo>
                <a:lnTo>
                  <a:pt x="964" y="344"/>
                </a:lnTo>
                <a:lnTo>
                  <a:pt x="951" y="373"/>
                </a:lnTo>
                <a:lnTo>
                  <a:pt x="941" y="395"/>
                </a:lnTo>
                <a:lnTo>
                  <a:pt x="933" y="412"/>
                </a:lnTo>
                <a:lnTo>
                  <a:pt x="921" y="437"/>
                </a:lnTo>
                <a:lnTo>
                  <a:pt x="910" y="462"/>
                </a:lnTo>
                <a:lnTo>
                  <a:pt x="902" y="479"/>
                </a:lnTo>
                <a:lnTo>
                  <a:pt x="890" y="506"/>
                </a:lnTo>
                <a:lnTo>
                  <a:pt x="881" y="528"/>
                </a:lnTo>
                <a:lnTo>
                  <a:pt x="873" y="549"/>
                </a:lnTo>
                <a:lnTo>
                  <a:pt x="865" y="570"/>
                </a:lnTo>
                <a:lnTo>
                  <a:pt x="856" y="591"/>
                </a:lnTo>
                <a:lnTo>
                  <a:pt x="848" y="612"/>
                </a:lnTo>
                <a:lnTo>
                  <a:pt x="839" y="633"/>
                </a:lnTo>
                <a:lnTo>
                  <a:pt x="826" y="663"/>
                </a:lnTo>
                <a:lnTo>
                  <a:pt x="814" y="690"/>
                </a:lnTo>
                <a:lnTo>
                  <a:pt x="805" y="708"/>
                </a:lnTo>
                <a:lnTo>
                  <a:pt x="796" y="727"/>
                </a:lnTo>
                <a:lnTo>
                  <a:pt x="787" y="747"/>
                </a:lnTo>
                <a:lnTo>
                  <a:pt x="778" y="765"/>
                </a:lnTo>
                <a:lnTo>
                  <a:pt x="765" y="790"/>
                </a:lnTo>
                <a:lnTo>
                  <a:pt x="751" y="814"/>
                </a:lnTo>
                <a:lnTo>
                  <a:pt x="735" y="838"/>
                </a:lnTo>
                <a:lnTo>
                  <a:pt x="717" y="862"/>
                </a:lnTo>
                <a:lnTo>
                  <a:pt x="699" y="885"/>
                </a:lnTo>
                <a:lnTo>
                  <a:pt x="677" y="907"/>
                </a:lnTo>
                <a:lnTo>
                  <a:pt x="653" y="932"/>
                </a:lnTo>
                <a:lnTo>
                  <a:pt x="636" y="947"/>
                </a:lnTo>
                <a:lnTo>
                  <a:pt x="616" y="963"/>
                </a:lnTo>
                <a:lnTo>
                  <a:pt x="592" y="981"/>
                </a:lnTo>
                <a:lnTo>
                  <a:pt x="572" y="994"/>
                </a:lnTo>
                <a:lnTo>
                  <a:pt x="546" y="1009"/>
                </a:lnTo>
                <a:lnTo>
                  <a:pt x="506" y="1031"/>
                </a:lnTo>
                <a:lnTo>
                  <a:pt x="472" y="1045"/>
                </a:lnTo>
                <a:lnTo>
                  <a:pt x="446" y="1054"/>
                </a:lnTo>
                <a:lnTo>
                  <a:pt x="423" y="1063"/>
                </a:lnTo>
                <a:lnTo>
                  <a:pt x="393" y="1073"/>
                </a:lnTo>
                <a:lnTo>
                  <a:pt x="363" y="1082"/>
                </a:lnTo>
                <a:lnTo>
                  <a:pt x="333" y="1089"/>
                </a:lnTo>
                <a:lnTo>
                  <a:pt x="310" y="1095"/>
                </a:lnTo>
                <a:lnTo>
                  <a:pt x="282" y="1102"/>
                </a:lnTo>
                <a:lnTo>
                  <a:pt x="258" y="1108"/>
                </a:lnTo>
                <a:lnTo>
                  <a:pt x="226" y="1115"/>
                </a:lnTo>
                <a:lnTo>
                  <a:pt x="183" y="1123"/>
                </a:lnTo>
                <a:lnTo>
                  <a:pt x="155" y="1129"/>
                </a:lnTo>
                <a:lnTo>
                  <a:pt x="130" y="1134"/>
                </a:lnTo>
                <a:lnTo>
                  <a:pt x="109" y="1137"/>
                </a:lnTo>
                <a:lnTo>
                  <a:pt x="54" y="1146"/>
                </a:lnTo>
                <a:lnTo>
                  <a:pt x="3" y="1158"/>
                </a:lnTo>
                <a:lnTo>
                  <a:pt x="0" y="1173"/>
                </a:lnTo>
                <a:lnTo>
                  <a:pt x="2480" y="1170"/>
                </a:lnTo>
                <a:lnTo>
                  <a:pt x="2454" y="1161"/>
                </a:lnTo>
                <a:lnTo>
                  <a:pt x="2427" y="1152"/>
                </a:lnTo>
                <a:lnTo>
                  <a:pt x="2395" y="1143"/>
                </a:lnTo>
                <a:lnTo>
                  <a:pt x="2361" y="1138"/>
                </a:lnTo>
                <a:lnTo>
                  <a:pt x="2320" y="1129"/>
                </a:lnTo>
                <a:lnTo>
                  <a:pt x="2341" y="1132"/>
                </a:lnTo>
                <a:lnTo>
                  <a:pt x="2295" y="1123"/>
                </a:lnTo>
                <a:lnTo>
                  <a:pt x="2268" y="1116"/>
                </a:lnTo>
                <a:lnTo>
                  <a:pt x="2224" y="1104"/>
                </a:lnTo>
                <a:lnTo>
                  <a:pt x="2184" y="1092"/>
                </a:lnTo>
                <a:lnTo>
                  <a:pt x="2150" y="1081"/>
                </a:lnTo>
                <a:lnTo>
                  <a:pt x="2118" y="1071"/>
                </a:lnTo>
                <a:lnTo>
                  <a:pt x="2082" y="1059"/>
                </a:lnTo>
                <a:lnTo>
                  <a:pt x="2051" y="1047"/>
                </a:lnTo>
                <a:lnTo>
                  <a:pt x="2011" y="1029"/>
                </a:lnTo>
                <a:lnTo>
                  <a:pt x="1994" y="1020"/>
                </a:lnTo>
                <a:lnTo>
                  <a:pt x="1993" y="1020"/>
                </a:lnTo>
                <a:lnTo>
                  <a:pt x="1980" y="1013"/>
                </a:lnTo>
                <a:lnTo>
                  <a:pt x="1956" y="1001"/>
                </a:lnTo>
                <a:lnTo>
                  <a:pt x="1936" y="986"/>
                </a:lnTo>
                <a:lnTo>
                  <a:pt x="1914" y="969"/>
                </a:lnTo>
                <a:lnTo>
                  <a:pt x="1898" y="955"/>
                </a:lnTo>
                <a:lnTo>
                  <a:pt x="1880" y="938"/>
                </a:lnTo>
                <a:lnTo>
                  <a:pt x="1859" y="915"/>
                </a:lnTo>
                <a:lnTo>
                  <a:pt x="1838" y="891"/>
                </a:lnTo>
                <a:lnTo>
                  <a:pt x="1820" y="868"/>
                </a:lnTo>
                <a:lnTo>
                  <a:pt x="1801" y="845"/>
                </a:lnTo>
                <a:lnTo>
                  <a:pt x="1788" y="825"/>
                </a:lnTo>
                <a:lnTo>
                  <a:pt x="1776" y="809"/>
                </a:lnTo>
                <a:lnTo>
                  <a:pt x="1765" y="792"/>
                </a:lnTo>
                <a:lnTo>
                  <a:pt x="1754" y="772"/>
                </a:lnTo>
                <a:lnTo>
                  <a:pt x="1744" y="751"/>
                </a:lnTo>
                <a:lnTo>
                  <a:pt x="1735" y="729"/>
                </a:lnTo>
                <a:lnTo>
                  <a:pt x="1725" y="707"/>
                </a:lnTo>
                <a:lnTo>
                  <a:pt x="1718" y="692"/>
                </a:lnTo>
                <a:lnTo>
                  <a:pt x="1710" y="674"/>
                </a:lnTo>
                <a:lnTo>
                  <a:pt x="1703" y="657"/>
                </a:lnTo>
                <a:lnTo>
                  <a:pt x="1695" y="641"/>
                </a:lnTo>
                <a:lnTo>
                  <a:pt x="1686" y="619"/>
                </a:lnTo>
                <a:lnTo>
                  <a:pt x="1676" y="598"/>
                </a:lnTo>
                <a:lnTo>
                  <a:pt x="1663" y="568"/>
                </a:lnTo>
                <a:lnTo>
                  <a:pt x="1651" y="546"/>
                </a:lnTo>
                <a:lnTo>
                  <a:pt x="1639" y="522"/>
                </a:lnTo>
                <a:lnTo>
                  <a:pt x="1627" y="497"/>
                </a:lnTo>
                <a:lnTo>
                  <a:pt x="1618" y="476"/>
                </a:lnTo>
                <a:lnTo>
                  <a:pt x="1607" y="452"/>
                </a:lnTo>
                <a:lnTo>
                  <a:pt x="1597" y="430"/>
                </a:lnTo>
                <a:lnTo>
                  <a:pt x="1580" y="397"/>
                </a:lnTo>
                <a:lnTo>
                  <a:pt x="1566" y="366"/>
                </a:lnTo>
                <a:lnTo>
                  <a:pt x="1553" y="340"/>
                </a:lnTo>
                <a:lnTo>
                  <a:pt x="1543" y="322"/>
                </a:lnTo>
                <a:lnTo>
                  <a:pt x="1531" y="298"/>
                </a:lnTo>
                <a:lnTo>
                  <a:pt x="1517" y="271"/>
                </a:lnTo>
                <a:lnTo>
                  <a:pt x="1506" y="251"/>
                </a:lnTo>
                <a:lnTo>
                  <a:pt x="1497" y="236"/>
                </a:lnTo>
                <a:lnTo>
                  <a:pt x="1490" y="223"/>
                </a:lnTo>
                <a:lnTo>
                  <a:pt x="1479" y="203"/>
                </a:lnTo>
                <a:lnTo>
                  <a:pt x="1468" y="183"/>
                </a:lnTo>
                <a:lnTo>
                  <a:pt x="1459" y="167"/>
                </a:lnTo>
                <a:lnTo>
                  <a:pt x="1449" y="150"/>
                </a:lnTo>
                <a:lnTo>
                  <a:pt x="1438" y="135"/>
                </a:lnTo>
                <a:lnTo>
                  <a:pt x="1429" y="125"/>
                </a:lnTo>
                <a:lnTo>
                  <a:pt x="1423" y="114"/>
                </a:lnTo>
                <a:lnTo>
                  <a:pt x="1417" y="107"/>
                </a:lnTo>
                <a:lnTo>
                  <a:pt x="1411" y="99"/>
                </a:lnTo>
                <a:lnTo>
                  <a:pt x="1407" y="95"/>
                </a:lnTo>
                <a:lnTo>
                  <a:pt x="1399" y="86"/>
                </a:lnTo>
                <a:lnTo>
                  <a:pt x="1389" y="74"/>
                </a:lnTo>
                <a:lnTo>
                  <a:pt x="1378" y="62"/>
                </a:lnTo>
                <a:lnTo>
                  <a:pt x="1366" y="50"/>
                </a:lnTo>
                <a:lnTo>
                  <a:pt x="1354" y="39"/>
                </a:lnTo>
                <a:lnTo>
                  <a:pt x="1341" y="30"/>
                </a:lnTo>
                <a:lnTo>
                  <a:pt x="1327" y="19"/>
                </a:lnTo>
                <a:lnTo>
                  <a:pt x="1306" y="11"/>
                </a:lnTo>
                <a:lnTo>
                  <a:pt x="1286" y="4"/>
                </a:lnTo>
                <a:lnTo>
                  <a:pt x="1261" y="0"/>
                </a:lnTo>
              </a:path>
            </a:pathLst>
          </a:custGeom>
          <a:solidFill>
            <a:schemeClr val="bg1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512" name="Line 8"/>
          <p:cNvSpPr>
            <a:spLocks noChangeShapeType="1"/>
          </p:cNvSpPr>
          <p:nvPr/>
        </p:nvSpPr>
        <p:spPr bwMode="auto">
          <a:xfrm>
            <a:off x="5696339" y="3158408"/>
            <a:ext cx="0" cy="19431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513" name="Text Box 9"/>
          <p:cNvSpPr txBox="1">
            <a:spLocks noChangeArrowheads="1"/>
          </p:cNvSpPr>
          <p:nvPr/>
        </p:nvSpPr>
        <p:spPr bwMode="auto">
          <a:xfrm>
            <a:off x="7947414" y="4795121"/>
            <a:ext cx="320922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49510" name="Line 6"/>
          <p:cNvSpPr>
            <a:spLocks noChangeShapeType="1"/>
          </p:cNvSpPr>
          <p:nvPr/>
        </p:nvSpPr>
        <p:spPr bwMode="auto">
          <a:xfrm>
            <a:off x="3353189" y="5017371"/>
            <a:ext cx="4591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1705875" y="335173"/>
            <a:ext cx="7772400" cy="698500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9pPr>
          </a:lstStyle>
          <a:p>
            <a:pPr algn="l"/>
            <a:r>
              <a:rPr lang="en-US" sz="3600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Probability Distribution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23694E1-3208-4EC6-8323-699AE463A994}"/>
                  </a:ext>
                </a:extLst>
              </p14:cNvPr>
              <p14:cNvContentPartPr/>
              <p14:nvPr/>
            </p14:nvContentPartPr>
            <p14:xfrm>
              <a:off x="5683320" y="2813040"/>
              <a:ext cx="101880" cy="248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23694E1-3208-4EC6-8323-699AE463A9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73960" y="2803680"/>
                <a:ext cx="120600" cy="26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03380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69" name="Rectangle 25"/>
          <p:cNvSpPr>
            <a:spLocks noChangeArrowheads="1"/>
          </p:cNvSpPr>
          <p:nvPr/>
        </p:nvSpPr>
        <p:spPr bwMode="auto">
          <a:xfrm>
            <a:off x="2218353" y="3010414"/>
            <a:ext cx="7188200" cy="27051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1808779" y="1341535"/>
            <a:ext cx="3635375" cy="490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</a:p>
        </p:txBody>
      </p:sp>
      <p:sp>
        <p:nvSpPr>
          <p:cNvPr id="134154" name="Line 10"/>
          <p:cNvSpPr>
            <a:spLocks noChangeShapeType="1"/>
          </p:cNvSpPr>
          <p:nvPr/>
        </p:nvSpPr>
        <p:spPr bwMode="auto">
          <a:xfrm>
            <a:off x="5082203" y="4985265"/>
            <a:ext cx="0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157" name="Freeform 13"/>
          <p:cNvSpPr>
            <a:spLocks/>
          </p:cNvSpPr>
          <p:nvPr/>
        </p:nvSpPr>
        <p:spPr bwMode="auto">
          <a:xfrm>
            <a:off x="2431078" y="3248539"/>
            <a:ext cx="3803650" cy="1855788"/>
          </a:xfrm>
          <a:custGeom>
            <a:avLst/>
            <a:gdLst/>
            <a:ahLst/>
            <a:cxnLst>
              <a:cxn ang="0">
                <a:pos x="1199" y="12"/>
              </a:cxn>
              <a:cxn ang="0">
                <a:pos x="1122" y="66"/>
              </a:cxn>
              <a:cxn ang="0">
                <a:pos x="1072" y="131"/>
              </a:cxn>
              <a:cxn ang="0">
                <a:pos x="1030" y="197"/>
              </a:cxn>
              <a:cxn ang="0">
                <a:pos x="993" y="262"/>
              </a:cxn>
              <a:cxn ang="0">
                <a:pos x="965" y="320"/>
              </a:cxn>
              <a:cxn ang="0">
                <a:pos x="931" y="395"/>
              </a:cxn>
              <a:cxn ang="0">
                <a:pos x="900" y="462"/>
              </a:cxn>
              <a:cxn ang="0">
                <a:pos x="871" y="528"/>
              </a:cxn>
              <a:cxn ang="0">
                <a:pos x="846" y="591"/>
              </a:cxn>
              <a:cxn ang="0">
                <a:pos x="816" y="663"/>
              </a:cxn>
              <a:cxn ang="0">
                <a:pos x="786" y="727"/>
              </a:cxn>
              <a:cxn ang="0">
                <a:pos x="755" y="790"/>
              </a:cxn>
              <a:cxn ang="0">
                <a:pos x="707" y="862"/>
              </a:cxn>
              <a:cxn ang="0">
                <a:pos x="643" y="932"/>
              </a:cxn>
              <a:cxn ang="0">
                <a:pos x="582" y="981"/>
              </a:cxn>
              <a:cxn ang="0">
                <a:pos x="496" y="1031"/>
              </a:cxn>
              <a:cxn ang="0">
                <a:pos x="413" y="1063"/>
              </a:cxn>
              <a:cxn ang="0">
                <a:pos x="323" y="1089"/>
              </a:cxn>
              <a:cxn ang="0">
                <a:pos x="248" y="1108"/>
              </a:cxn>
              <a:cxn ang="0">
                <a:pos x="145" y="1129"/>
              </a:cxn>
              <a:cxn ang="0">
                <a:pos x="64" y="1144"/>
              </a:cxn>
              <a:cxn ang="0">
                <a:pos x="2470" y="1170"/>
              </a:cxn>
              <a:cxn ang="0">
                <a:pos x="2385" y="1143"/>
              </a:cxn>
              <a:cxn ang="0">
                <a:pos x="2331" y="1132"/>
              </a:cxn>
              <a:cxn ang="0">
                <a:pos x="2214" y="1104"/>
              </a:cxn>
              <a:cxn ang="0">
                <a:pos x="2108" y="1071"/>
              </a:cxn>
              <a:cxn ang="0">
                <a:pos x="2001" y="1029"/>
              </a:cxn>
              <a:cxn ang="0">
                <a:pos x="1970" y="1013"/>
              </a:cxn>
              <a:cxn ang="0">
                <a:pos x="1904" y="969"/>
              </a:cxn>
              <a:cxn ang="0">
                <a:pos x="1849" y="915"/>
              </a:cxn>
              <a:cxn ang="0">
                <a:pos x="1791" y="845"/>
              </a:cxn>
              <a:cxn ang="0">
                <a:pos x="1755" y="792"/>
              </a:cxn>
              <a:cxn ang="0">
                <a:pos x="1725" y="729"/>
              </a:cxn>
              <a:cxn ang="0">
                <a:pos x="1700" y="674"/>
              </a:cxn>
              <a:cxn ang="0">
                <a:pos x="1676" y="619"/>
              </a:cxn>
              <a:cxn ang="0">
                <a:pos x="1641" y="546"/>
              </a:cxn>
              <a:cxn ang="0">
                <a:pos x="1608" y="476"/>
              </a:cxn>
              <a:cxn ang="0">
                <a:pos x="1570" y="397"/>
              </a:cxn>
              <a:cxn ang="0">
                <a:pos x="1533" y="322"/>
              </a:cxn>
              <a:cxn ang="0">
                <a:pos x="1496" y="251"/>
              </a:cxn>
              <a:cxn ang="0">
                <a:pos x="1469" y="203"/>
              </a:cxn>
              <a:cxn ang="0">
                <a:pos x="1439" y="150"/>
              </a:cxn>
              <a:cxn ang="0">
                <a:pos x="1413" y="114"/>
              </a:cxn>
              <a:cxn ang="0">
                <a:pos x="1397" y="95"/>
              </a:cxn>
              <a:cxn ang="0">
                <a:pos x="1368" y="62"/>
              </a:cxn>
              <a:cxn ang="0">
                <a:pos x="1331" y="30"/>
              </a:cxn>
              <a:cxn ang="0">
                <a:pos x="1276" y="4"/>
              </a:cxn>
            </a:cxnLst>
            <a:rect l="0" t="0" r="r" b="b"/>
            <a:pathLst>
              <a:path w="2470" h="1171">
                <a:moveTo>
                  <a:pt x="1250" y="0"/>
                </a:moveTo>
                <a:lnTo>
                  <a:pt x="1226" y="5"/>
                </a:lnTo>
                <a:lnTo>
                  <a:pt x="1199" y="12"/>
                </a:lnTo>
                <a:lnTo>
                  <a:pt x="1169" y="27"/>
                </a:lnTo>
                <a:lnTo>
                  <a:pt x="1145" y="45"/>
                </a:lnTo>
                <a:lnTo>
                  <a:pt x="1122" y="66"/>
                </a:lnTo>
                <a:lnTo>
                  <a:pt x="1104" y="85"/>
                </a:lnTo>
                <a:lnTo>
                  <a:pt x="1089" y="106"/>
                </a:lnTo>
                <a:lnTo>
                  <a:pt x="1072" y="131"/>
                </a:lnTo>
                <a:lnTo>
                  <a:pt x="1060" y="149"/>
                </a:lnTo>
                <a:lnTo>
                  <a:pt x="1044" y="175"/>
                </a:lnTo>
                <a:lnTo>
                  <a:pt x="1030" y="197"/>
                </a:lnTo>
                <a:lnTo>
                  <a:pt x="1014" y="223"/>
                </a:lnTo>
                <a:lnTo>
                  <a:pt x="1005" y="240"/>
                </a:lnTo>
                <a:lnTo>
                  <a:pt x="993" y="262"/>
                </a:lnTo>
                <a:lnTo>
                  <a:pt x="984" y="282"/>
                </a:lnTo>
                <a:lnTo>
                  <a:pt x="974" y="300"/>
                </a:lnTo>
                <a:lnTo>
                  <a:pt x="965" y="320"/>
                </a:lnTo>
                <a:lnTo>
                  <a:pt x="954" y="344"/>
                </a:lnTo>
                <a:lnTo>
                  <a:pt x="941" y="373"/>
                </a:lnTo>
                <a:lnTo>
                  <a:pt x="931" y="395"/>
                </a:lnTo>
                <a:lnTo>
                  <a:pt x="923" y="412"/>
                </a:lnTo>
                <a:lnTo>
                  <a:pt x="911" y="437"/>
                </a:lnTo>
                <a:lnTo>
                  <a:pt x="900" y="462"/>
                </a:lnTo>
                <a:lnTo>
                  <a:pt x="892" y="479"/>
                </a:lnTo>
                <a:lnTo>
                  <a:pt x="880" y="506"/>
                </a:lnTo>
                <a:lnTo>
                  <a:pt x="871" y="528"/>
                </a:lnTo>
                <a:lnTo>
                  <a:pt x="863" y="549"/>
                </a:lnTo>
                <a:lnTo>
                  <a:pt x="855" y="570"/>
                </a:lnTo>
                <a:lnTo>
                  <a:pt x="846" y="591"/>
                </a:lnTo>
                <a:lnTo>
                  <a:pt x="838" y="612"/>
                </a:lnTo>
                <a:lnTo>
                  <a:pt x="829" y="633"/>
                </a:lnTo>
                <a:lnTo>
                  <a:pt x="816" y="663"/>
                </a:lnTo>
                <a:lnTo>
                  <a:pt x="804" y="690"/>
                </a:lnTo>
                <a:lnTo>
                  <a:pt x="795" y="708"/>
                </a:lnTo>
                <a:lnTo>
                  <a:pt x="786" y="727"/>
                </a:lnTo>
                <a:lnTo>
                  <a:pt x="777" y="747"/>
                </a:lnTo>
                <a:lnTo>
                  <a:pt x="768" y="765"/>
                </a:lnTo>
                <a:lnTo>
                  <a:pt x="755" y="790"/>
                </a:lnTo>
                <a:lnTo>
                  <a:pt x="741" y="814"/>
                </a:lnTo>
                <a:lnTo>
                  <a:pt x="725" y="838"/>
                </a:lnTo>
                <a:lnTo>
                  <a:pt x="707" y="862"/>
                </a:lnTo>
                <a:lnTo>
                  <a:pt x="689" y="885"/>
                </a:lnTo>
                <a:lnTo>
                  <a:pt x="667" y="907"/>
                </a:lnTo>
                <a:lnTo>
                  <a:pt x="643" y="932"/>
                </a:lnTo>
                <a:lnTo>
                  <a:pt x="626" y="947"/>
                </a:lnTo>
                <a:lnTo>
                  <a:pt x="606" y="963"/>
                </a:lnTo>
                <a:lnTo>
                  <a:pt x="582" y="981"/>
                </a:lnTo>
                <a:lnTo>
                  <a:pt x="562" y="994"/>
                </a:lnTo>
                <a:lnTo>
                  <a:pt x="536" y="1009"/>
                </a:lnTo>
                <a:lnTo>
                  <a:pt x="496" y="1031"/>
                </a:lnTo>
                <a:lnTo>
                  <a:pt x="462" y="1045"/>
                </a:lnTo>
                <a:lnTo>
                  <a:pt x="436" y="1054"/>
                </a:lnTo>
                <a:lnTo>
                  <a:pt x="413" y="1063"/>
                </a:lnTo>
                <a:lnTo>
                  <a:pt x="383" y="1073"/>
                </a:lnTo>
                <a:lnTo>
                  <a:pt x="353" y="1082"/>
                </a:lnTo>
                <a:lnTo>
                  <a:pt x="323" y="1089"/>
                </a:lnTo>
                <a:lnTo>
                  <a:pt x="300" y="1095"/>
                </a:lnTo>
                <a:lnTo>
                  <a:pt x="272" y="1102"/>
                </a:lnTo>
                <a:lnTo>
                  <a:pt x="248" y="1108"/>
                </a:lnTo>
                <a:lnTo>
                  <a:pt x="216" y="1115"/>
                </a:lnTo>
                <a:lnTo>
                  <a:pt x="173" y="1123"/>
                </a:lnTo>
                <a:lnTo>
                  <a:pt x="145" y="1129"/>
                </a:lnTo>
                <a:lnTo>
                  <a:pt x="120" y="1134"/>
                </a:lnTo>
                <a:lnTo>
                  <a:pt x="99" y="1137"/>
                </a:lnTo>
                <a:lnTo>
                  <a:pt x="64" y="1144"/>
                </a:lnTo>
                <a:lnTo>
                  <a:pt x="26" y="1152"/>
                </a:lnTo>
                <a:lnTo>
                  <a:pt x="0" y="1171"/>
                </a:lnTo>
                <a:lnTo>
                  <a:pt x="2470" y="1170"/>
                </a:lnTo>
                <a:lnTo>
                  <a:pt x="2454" y="1159"/>
                </a:lnTo>
                <a:lnTo>
                  <a:pt x="2413" y="1147"/>
                </a:lnTo>
                <a:lnTo>
                  <a:pt x="2385" y="1143"/>
                </a:lnTo>
                <a:lnTo>
                  <a:pt x="2351" y="1138"/>
                </a:lnTo>
                <a:lnTo>
                  <a:pt x="2310" y="1129"/>
                </a:lnTo>
                <a:lnTo>
                  <a:pt x="2331" y="1132"/>
                </a:lnTo>
                <a:lnTo>
                  <a:pt x="2285" y="1123"/>
                </a:lnTo>
                <a:lnTo>
                  <a:pt x="2258" y="1116"/>
                </a:lnTo>
                <a:lnTo>
                  <a:pt x="2214" y="1104"/>
                </a:lnTo>
                <a:lnTo>
                  <a:pt x="2174" y="1092"/>
                </a:lnTo>
                <a:lnTo>
                  <a:pt x="2140" y="1081"/>
                </a:lnTo>
                <a:lnTo>
                  <a:pt x="2108" y="1071"/>
                </a:lnTo>
                <a:lnTo>
                  <a:pt x="2072" y="1059"/>
                </a:lnTo>
                <a:lnTo>
                  <a:pt x="2041" y="1047"/>
                </a:lnTo>
                <a:lnTo>
                  <a:pt x="2001" y="1029"/>
                </a:lnTo>
                <a:lnTo>
                  <a:pt x="1984" y="1020"/>
                </a:lnTo>
                <a:lnTo>
                  <a:pt x="1983" y="1020"/>
                </a:lnTo>
                <a:lnTo>
                  <a:pt x="1970" y="1013"/>
                </a:lnTo>
                <a:lnTo>
                  <a:pt x="1946" y="1001"/>
                </a:lnTo>
                <a:lnTo>
                  <a:pt x="1926" y="986"/>
                </a:lnTo>
                <a:lnTo>
                  <a:pt x="1904" y="969"/>
                </a:lnTo>
                <a:lnTo>
                  <a:pt x="1888" y="955"/>
                </a:lnTo>
                <a:lnTo>
                  <a:pt x="1870" y="938"/>
                </a:lnTo>
                <a:lnTo>
                  <a:pt x="1849" y="915"/>
                </a:lnTo>
                <a:lnTo>
                  <a:pt x="1828" y="891"/>
                </a:lnTo>
                <a:lnTo>
                  <a:pt x="1810" y="868"/>
                </a:lnTo>
                <a:lnTo>
                  <a:pt x="1791" y="845"/>
                </a:lnTo>
                <a:lnTo>
                  <a:pt x="1778" y="825"/>
                </a:lnTo>
                <a:lnTo>
                  <a:pt x="1766" y="809"/>
                </a:lnTo>
                <a:lnTo>
                  <a:pt x="1755" y="792"/>
                </a:lnTo>
                <a:lnTo>
                  <a:pt x="1744" y="772"/>
                </a:lnTo>
                <a:lnTo>
                  <a:pt x="1734" y="751"/>
                </a:lnTo>
                <a:lnTo>
                  <a:pt x="1725" y="729"/>
                </a:lnTo>
                <a:lnTo>
                  <a:pt x="1715" y="707"/>
                </a:lnTo>
                <a:lnTo>
                  <a:pt x="1708" y="692"/>
                </a:lnTo>
                <a:lnTo>
                  <a:pt x="1700" y="674"/>
                </a:lnTo>
                <a:lnTo>
                  <a:pt x="1693" y="657"/>
                </a:lnTo>
                <a:lnTo>
                  <a:pt x="1685" y="641"/>
                </a:lnTo>
                <a:lnTo>
                  <a:pt x="1676" y="619"/>
                </a:lnTo>
                <a:lnTo>
                  <a:pt x="1666" y="598"/>
                </a:lnTo>
                <a:lnTo>
                  <a:pt x="1653" y="568"/>
                </a:lnTo>
                <a:lnTo>
                  <a:pt x="1641" y="546"/>
                </a:lnTo>
                <a:lnTo>
                  <a:pt x="1629" y="522"/>
                </a:lnTo>
                <a:lnTo>
                  <a:pt x="1617" y="497"/>
                </a:lnTo>
                <a:lnTo>
                  <a:pt x="1608" y="476"/>
                </a:lnTo>
                <a:lnTo>
                  <a:pt x="1597" y="452"/>
                </a:lnTo>
                <a:lnTo>
                  <a:pt x="1587" y="430"/>
                </a:lnTo>
                <a:lnTo>
                  <a:pt x="1570" y="397"/>
                </a:lnTo>
                <a:lnTo>
                  <a:pt x="1556" y="366"/>
                </a:lnTo>
                <a:lnTo>
                  <a:pt x="1543" y="340"/>
                </a:lnTo>
                <a:lnTo>
                  <a:pt x="1533" y="322"/>
                </a:lnTo>
                <a:lnTo>
                  <a:pt x="1521" y="298"/>
                </a:lnTo>
                <a:lnTo>
                  <a:pt x="1507" y="271"/>
                </a:lnTo>
                <a:lnTo>
                  <a:pt x="1496" y="251"/>
                </a:lnTo>
                <a:lnTo>
                  <a:pt x="1487" y="236"/>
                </a:lnTo>
                <a:lnTo>
                  <a:pt x="1480" y="223"/>
                </a:lnTo>
                <a:lnTo>
                  <a:pt x="1469" y="203"/>
                </a:lnTo>
                <a:lnTo>
                  <a:pt x="1458" y="183"/>
                </a:lnTo>
                <a:lnTo>
                  <a:pt x="1449" y="167"/>
                </a:lnTo>
                <a:lnTo>
                  <a:pt x="1439" y="150"/>
                </a:lnTo>
                <a:lnTo>
                  <a:pt x="1428" y="135"/>
                </a:lnTo>
                <a:lnTo>
                  <a:pt x="1419" y="125"/>
                </a:lnTo>
                <a:lnTo>
                  <a:pt x="1413" y="114"/>
                </a:lnTo>
                <a:lnTo>
                  <a:pt x="1407" y="107"/>
                </a:lnTo>
                <a:lnTo>
                  <a:pt x="1401" y="99"/>
                </a:lnTo>
                <a:lnTo>
                  <a:pt x="1397" y="95"/>
                </a:lnTo>
                <a:lnTo>
                  <a:pt x="1389" y="86"/>
                </a:lnTo>
                <a:lnTo>
                  <a:pt x="1379" y="74"/>
                </a:lnTo>
                <a:lnTo>
                  <a:pt x="1368" y="62"/>
                </a:lnTo>
                <a:lnTo>
                  <a:pt x="1356" y="50"/>
                </a:lnTo>
                <a:lnTo>
                  <a:pt x="1344" y="39"/>
                </a:lnTo>
                <a:lnTo>
                  <a:pt x="1331" y="30"/>
                </a:lnTo>
                <a:lnTo>
                  <a:pt x="1317" y="19"/>
                </a:lnTo>
                <a:lnTo>
                  <a:pt x="1296" y="11"/>
                </a:lnTo>
                <a:lnTo>
                  <a:pt x="1276" y="4"/>
                </a:lnTo>
                <a:lnTo>
                  <a:pt x="1251" y="0"/>
                </a:lnTo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159" name="Line 15"/>
          <p:cNvSpPr>
            <a:spLocks noChangeShapeType="1"/>
          </p:cNvSpPr>
          <p:nvPr/>
        </p:nvSpPr>
        <p:spPr bwMode="auto">
          <a:xfrm>
            <a:off x="4351953" y="4982090"/>
            <a:ext cx="0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161" name="Line 17"/>
          <p:cNvSpPr>
            <a:spLocks noChangeShapeType="1"/>
          </p:cNvSpPr>
          <p:nvPr/>
        </p:nvSpPr>
        <p:spPr bwMode="auto">
          <a:xfrm>
            <a:off x="7114203" y="4982090"/>
            <a:ext cx="0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162" name="Text Box 18"/>
          <p:cNvSpPr txBox="1">
            <a:spLocks noChangeArrowheads="1"/>
          </p:cNvSpPr>
          <p:nvPr/>
        </p:nvSpPr>
        <p:spPr bwMode="auto">
          <a:xfrm>
            <a:off x="4017932" y="5244027"/>
            <a:ext cx="49244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</a:p>
        </p:txBody>
      </p:sp>
      <p:sp>
        <p:nvSpPr>
          <p:cNvPr id="134163" name="Text Box 19"/>
          <p:cNvSpPr txBox="1">
            <a:spLocks noChangeArrowheads="1"/>
          </p:cNvSpPr>
          <p:nvPr/>
        </p:nvSpPr>
        <p:spPr bwMode="auto">
          <a:xfrm>
            <a:off x="4901798" y="5244027"/>
            <a:ext cx="30008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34164" name="Text Box 20"/>
          <p:cNvSpPr txBox="1">
            <a:spLocks noChangeArrowheads="1"/>
          </p:cNvSpPr>
          <p:nvPr/>
        </p:nvSpPr>
        <p:spPr bwMode="auto">
          <a:xfrm>
            <a:off x="6861601" y="5244027"/>
            <a:ext cx="41549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134168" name="Rectangle 24"/>
          <p:cNvSpPr>
            <a:spLocks noChangeArrowheads="1"/>
          </p:cNvSpPr>
          <p:nvPr/>
        </p:nvSpPr>
        <p:spPr bwMode="auto">
          <a:xfrm>
            <a:off x="2218353" y="1889639"/>
            <a:ext cx="7175500" cy="10033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The mean can be any numerical value: negative,</a:t>
            </a:r>
          </a:p>
          <a:p>
            <a:pPr algn="l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zero, or positive.</a:t>
            </a:r>
          </a:p>
        </p:txBody>
      </p:sp>
      <p:sp>
        <p:nvSpPr>
          <p:cNvPr id="134170" name="Freeform 26"/>
          <p:cNvSpPr>
            <a:spLocks/>
          </p:cNvSpPr>
          <p:nvPr/>
        </p:nvSpPr>
        <p:spPr bwMode="auto">
          <a:xfrm>
            <a:off x="3161329" y="3242190"/>
            <a:ext cx="3787775" cy="1858963"/>
          </a:xfrm>
          <a:custGeom>
            <a:avLst/>
            <a:gdLst/>
            <a:ahLst/>
            <a:cxnLst>
              <a:cxn ang="0">
                <a:pos x="1199" y="12"/>
              </a:cxn>
              <a:cxn ang="0">
                <a:pos x="1122" y="66"/>
              </a:cxn>
              <a:cxn ang="0">
                <a:pos x="1072" y="131"/>
              </a:cxn>
              <a:cxn ang="0">
                <a:pos x="1030" y="197"/>
              </a:cxn>
              <a:cxn ang="0">
                <a:pos x="993" y="262"/>
              </a:cxn>
              <a:cxn ang="0">
                <a:pos x="965" y="320"/>
              </a:cxn>
              <a:cxn ang="0">
                <a:pos x="931" y="395"/>
              </a:cxn>
              <a:cxn ang="0">
                <a:pos x="900" y="462"/>
              </a:cxn>
              <a:cxn ang="0">
                <a:pos x="871" y="528"/>
              </a:cxn>
              <a:cxn ang="0">
                <a:pos x="846" y="591"/>
              </a:cxn>
              <a:cxn ang="0">
                <a:pos x="816" y="663"/>
              </a:cxn>
              <a:cxn ang="0">
                <a:pos x="786" y="727"/>
              </a:cxn>
              <a:cxn ang="0">
                <a:pos x="755" y="790"/>
              </a:cxn>
              <a:cxn ang="0">
                <a:pos x="707" y="862"/>
              </a:cxn>
              <a:cxn ang="0">
                <a:pos x="643" y="932"/>
              </a:cxn>
              <a:cxn ang="0">
                <a:pos x="582" y="981"/>
              </a:cxn>
              <a:cxn ang="0">
                <a:pos x="496" y="1031"/>
              </a:cxn>
              <a:cxn ang="0">
                <a:pos x="413" y="1063"/>
              </a:cxn>
              <a:cxn ang="0">
                <a:pos x="323" y="1089"/>
              </a:cxn>
              <a:cxn ang="0">
                <a:pos x="248" y="1108"/>
              </a:cxn>
              <a:cxn ang="0">
                <a:pos x="145" y="1129"/>
              </a:cxn>
              <a:cxn ang="0">
                <a:pos x="64" y="1144"/>
              </a:cxn>
              <a:cxn ang="0">
                <a:pos x="2470" y="1170"/>
              </a:cxn>
              <a:cxn ang="0">
                <a:pos x="2385" y="1143"/>
              </a:cxn>
              <a:cxn ang="0">
                <a:pos x="2331" y="1132"/>
              </a:cxn>
              <a:cxn ang="0">
                <a:pos x="2214" y="1104"/>
              </a:cxn>
              <a:cxn ang="0">
                <a:pos x="2108" y="1071"/>
              </a:cxn>
              <a:cxn ang="0">
                <a:pos x="2001" y="1029"/>
              </a:cxn>
              <a:cxn ang="0">
                <a:pos x="1970" y="1013"/>
              </a:cxn>
              <a:cxn ang="0">
                <a:pos x="1904" y="969"/>
              </a:cxn>
              <a:cxn ang="0">
                <a:pos x="1849" y="915"/>
              </a:cxn>
              <a:cxn ang="0">
                <a:pos x="1791" y="845"/>
              </a:cxn>
              <a:cxn ang="0">
                <a:pos x="1755" y="792"/>
              </a:cxn>
              <a:cxn ang="0">
                <a:pos x="1725" y="729"/>
              </a:cxn>
              <a:cxn ang="0">
                <a:pos x="1700" y="674"/>
              </a:cxn>
              <a:cxn ang="0">
                <a:pos x="1676" y="619"/>
              </a:cxn>
              <a:cxn ang="0">
                <a:pos x="1641" y="546"/>
              </a:cxn>
              <a:cxn ang="0">
                <a:pos x="1608" y="476"/>
              </a:cxn>
              <a:cxn ang="0">
                <a:pos x="1570" y="397"/>
              </a:cxn>
              <a:cxn ang="0">
                <a:pos x="1533" y="322"/>
              </a:cxn>
              <a:cxn ang="0">
                <a:pos x="1496" y="251"/>
              </a:cxn>
              <a:cxn ang="0">
                <a:pos x="1469" y="203"/>
              </a:cxn>
              <a:cxn ang="0">
                <a:pos x="1439" y="150"/>
              </a:cxn>
              <a:cxn ang="0">
                <a:pos x="1413" y="114"/>
              </a:cxn>
              <a:cxn ang="0">
                <a:pos x="1397" y="95"/>
              </a:cxn>
              <a:cxn ang="0">
                <a:pos x="1368" y="62"/>
              </a:cxn>
              <a:cxn ang="0">
                <a:pos x="1331" y="30"/>
              </a:cxn>
              <a:cxn ang="0">
                <a:pos x="1276" y="4"/>
              </a:cxn>
            </a:cxnLst>
            <a:rect l="0" t="0" r="r" b="b"/>
            <a:pathLst>
              <a:path w="2470" h="1171">
                <a:moveTo>
                  <a:pt x="1250" y="0"/>
                </a:moveTo>
                <a:lnTo>
                  <a:pt x="1226" y="5"/>
                </a:lnTo>
                <a:lnTo>
                  <a:pt x="1199" y="12"/>
                </a:lnTo>
                <a:lnTo>
                  <a:pt x="1169" y="27"/>
                </a:lnTo>
                <a:lnTo>
                  <a:pt x="1145" y="45"/>
                </a:lnTo>
                <a:lnTo>
                  <a:pt x="1122" y="66"/>
                </a:lnTo>
                <a:lnTo>
                  <a:pt x="1104" y="85"/>
                </a:lnTo>
                <a:lnTo>
                  <a:pt x="1089" y="106"/>
                </a:lnTo>
                <a:lnTo>
                  <a:pt x="1072" y="131"/>
                </a:lnTo>
                <a:lnTo>
                  <a:pt x="1060" y="149"/>
                </a:lnTo>
                <a:lnTo>
                  <a:pt x="1044" y="175"/>
                </a:lnTo>
                <a:lnTo>
                  <a:pt x="1030" y="197"/>
                </a:lnTo>
                <a:lnTo>
                  <a:pt x="1014" y="223"/>
                </a:lnTo>
                <a:lnTo>
                  <a:pt x="1005" y="240"/>
                </a:lnTo>
                <a:lnTo>
                  <a:pt x="993" y="262"/>
                </a:lnTo>
                <a:lnTo>
                  <a:pt x="984" y="282"/>
                </a:lnTo>
                <a:lnTo>
                  <a:pt x="974" y="300"/>
                </a:lnTo>
                <a:lnTo>
                  <a:pt x="965" y="320"/>
                </a:lnTo>
                <a:lnTo>
                  <a:pt x="954" y="344"/>
                </a:lnTo>
                <a:lnTo>
                  <a:pt x="941" y="373"/>
                </a:lnTo>
                <a:lnTo>
                  <a:pt x="931" y="395"/>
                </a:lnTo>
                <a:lnTo>
                  <a:pt x="923" y="412"/>
                </a:lnTo>
                <a:lnTo>
                  <a:pt x="911" y="437"/>
                </a:lnTo>
                <a:lnTo>
                  <a:pt x="900" y="462"/>
                </a:lnTo>
                <a:lnTo>
                  <a:pt x="892" y="479"/>
                </a:lnTo>
                <a:lnTo>
                  <a:pt x="880" y="506"/>
                </a:lnTo>
                <a:lnTo>
                  <a:pt x="871" y="528"/>
                </a:lnTo>
                <a:lnTo>
                  <a:pt x="863" y="549"/>
                </a:lnTo>
                <a:lnTo>
                  <a:pt x="855" y="570"/>
                </a:lnTo>
                <a:lnTo>
                  <a:pt x="846" y="591"/>
                </a:lnTo>
                <a:lnTo>
                  <a:pt x="838" y="612"/>
                </a:lnTo>
                <a:lnTo>
                  <a:pt x="829" y="633"/>
                </a:lnTo>
                <a:lnTo>
                  <a:pt x="816" y="663"/>
                </a:lnTo>
                <a:lnTo>
                  <a:pt x="804" y="690"/>
                </a:lnTo>
                <a:lnTo>
                  <a:pt x="795" y="708"/>
                </a:lnTo>
                <a:lnTo>
                  <a:pt x="786" y="727"/>
                </a:lnTo>
                <a:lnTo>
                  <a:pt x="777" y="747"/>
                </a:lnTo>
                <a:lnTo>
                  <a:pt x="768" y="765"/>
                </a:lnTo>
                <a:lnTo>
                  <a:pt x="755" y="790"/>
                </a:lnTo>
                <a:lnTo>
                  <a:pt x="741" y="814"/>
                </a:lnTo>
                <a:lnTo>
                  <a:pt x="725" y="838"/>
                </a:lnTo>
                <a:lnTo>
                  <a:pt x="707" y="862"/>
                </a:lnTo>
                <a:lnTo>
                  <a:pt x="689" y="885"/>
                </a:lnTo>
                <a:lnTo>
                  <a:pt x="667" y="907"/>
                </a:lnTo>
                <a:lnTo>
                  <a:pt x="643" y="932"/>
                </a:lnTo>
                <a:lnTo>
                  <a:pt x="626" y="947"/>
                </a:lnTo>
                <a:lnTo>
                  <a:pt x="606" y="963"/>
                </a:lnTo>
                <a:lnTo>
                  <a:pt x="582" y="981"/>
                </a:lnTo>
                <a:lnTo>
                  <a:pt x="562" y="994"/>
                </a:lnTo>
                <a:lnTo>
                  <a:pt x="536" y="1009"/>
                </a:lnTo>
                <a:lnTo>
                  <a:pt x="496" y="1031"/>
                </a:lnTo>
                <a:lnTo>
                  <a:pt x="462" y="1045"/>
                </a:lnTo>
                <a:lnTo>
                  <a:pt x="436" y="1054"/>
                </a:lnTo>
                <a:lnTo>
                  <a:pt x="413" y="1063"/>
                </a:lnTo>
                <a:lnTo>
                  <a:pt x="383" y="1073"/>
                </a:lnTo>
                <a:lnTo>
                  <a:pt x="353" y="1082"/>
                </a:lnTo>
                <a:lnTo>
                  <a:pt x="323" y="1089"/>
                </a:lnTo>
                <a:lnTo>
                  <a:pt x="300" y="1095"/>
                </a:lnTo>
                <a:lnTo>
                  <a:pt x="272" y="1102"/>
                </a:lnTo>
                <a:lnTo>
                  <a:pt x="248" y="1108"/>
                </a:lnTo>
                <a:lnTo>
                  <a:pt x="216" y="1115"/>
                </a:lnTo>
                <a:lnTo>
                  <a:pt x="173" y="1123"/>
                </a:lnTo>
                <a:lnTo>
                  <a:pt x="145" y="1129"/>
                </a:lnTo>
                <a:lnTo>
                  <a:pt x="120" y="1134"/>
                </a:lnTo>
                <a:lnTo>
                  <a:pt x="99" y="1137"/>
                </a:lnTo>
                <a:lnTo>
                  <a:pt x="64" y="1144"/>
                </a:lnTo>
                <a:lnTo>
                  <a:pt x="26" y="1152"/>
                </a:lnTo>
                <a:lnTo>
                  <a:pt x="0" y="1171"/>
                </a:lnTo>
                <a:lnTo>
                  <a:pt x="2470" y="1170"/>
                </a:lnTo>
                <a:lnTo>
                  <a:pt x="2454" y="1159"/>
                </a:lnTo>
                <a:lnTo>
                  <a:pt x="2413" y="1147"/>
                </a:lnTo>
                <a:lnTo>
                  <a:pt x="2385" y="1143"/>
                </a:lnTo>
                <a:lnTo>
                  <a:pt x="2351" y="1138"/>
                </a:lnTo>
                <a:lnTo>
                  <a:pt x="2310" y="1129"/>
                </a:lnTo>
                <a:lnTo>
                  <a:pt x="2331" y="1132"/>
                </a:lnTo>
                <a:lnTo>
                  <a:pt x="2285" y="1123"/>
                </a:lnTo>
                <a:lnTo>
                  <a:pt x="2258" y="1116"/>
                </a:lnTo>
                <a:lnTo>
                  <a:pt x="2214" y="1104"/>
                </a:lnTo>
                <a:lnTo>
                  <a:pt x="2174" y="1092"/>
                </a:lnTo>
                <a:lnTo>
                  <a:pt x="2140" y="1081"/>
                </a:lnTo>
                <a:lnTo>
                  <a:pt x="2108" y="1071"/>
                </a:lnTo>
                <a:lnTo>
                  <a:pt x="2072" y="1059"/>
                </a:lnTo>
                <a:lnTo>
                  <a:pt x="2041" y="1047"/>
                </a:lnTo>
                <a:lnTo>
                  <a:pt x="2001" y="1029"/>
                </a:lnTo>
                <a:lnTo>
                  <a:pt x="1984" y="1020"/>
                </a:lnTo>
                <a:lnTo>
                  <a:pt x="1983" y="1020"/>
                </a:lnTo>
                <a:lnTo>
                  <a:pt x="1970" y="1013"/>
                </a:lnTo>
                <a:lnTo>
                  <a:pt x="1946" y="1001"/>
                </a:lnTo>
                <a:lnTo>
                  <a:pt x="1926" y="986"/>
                </a:lnTo>
                <a:lnTo>
                  <a:pt x="1904" y="969"/>
                </a:lnTo>
                <a:lnTo>
                  <a:pt x="1888" y="955"/>
                </a:lnTo>
                <a:lnTo>
                  <a:pt x="1870" y="938"/>
                </a:lnTo>
                <a:lnTo>
                  <a:pt x="1849" y="915"/>
                </a:lnTo>
                <a:lnTo>
                  <a:pt x="1828" y="891"/>
                </a:lnTo>
                <a:lnTo>
                  <a:pt x="1810" y="868"/>
                </a:lnTo>
                <a:lnTo>
                  <a:pt x="1791" y="845"/>
                </a:lnTo>
                <a:lnTo>
                  <a:pt x="1778" y="825"/>
                </a:lnTo>
                <a:lnTo>
                  <a:pt x="1766" y="809"/>
                </a:lnTo>
                <a:lnTo>
                  <a:pt x="1755" y="792"/>
                </a:lnTo>
                <a:lnTo>
                  <a:pt x="1744" y="772"/>
                </a:lnTo>
                <a:lnTo>
                  <a:pt x="1734" y="751"/>
                </a:lnTo>
                <a:lnTo>
                  <a:pt x="1725" y="729"/>
                </a:lnTo>
                <a:lnTo>
                  <a:pt x="1715" y="707"/>
                </a:lnTo>
                <a:lnTo>
                  <a:pt x="1708" y="692"/>
                </a:lnTo>
                <a:lnTo>
                  <a:pt x="1700" y="674"/>
                </a:lnTo>
                <a:lnTo>
                  <a:pt x="1693" y="657"/>
                </a:lnTo>
                <a:lnTo>
                  <a:pt x="1685" y="641"/>
                </a:lnTo>
                <a:lnTo>
                  <a:pt x="1676" y="619"/>
                </a:lnTo>
                <a:lnTo>
                  <a:pt x="1666" y="598"/>
                </a:lnTo>
                <a:lnTo>
                  <a:pt x="1653" y="568"/>
                </a:lnTo>
                <a:lnTo>
                  <a:pt x="1641" y="546"/>
                </a:lnTo>
                <a:lnTo>
                  <a:pt x="1629" y="522"/>
                </a:lnTo>
                <a:lnTo>
                  <a:pt x="1617" y="497"/>
                </a:lnTo>
                <a:lnTo>
                  <a:pt x="1608" y="476"/>
                </a:lnTo>
                <a:lnTo>
                  <a:pt x="1597" y="452"/>
                </a:lnTo>
                <a:lnTo>
                  <a:pt x="1587" y="430"/>
                </a:lnTo>
                <a:lnTo>
                  <a:pt x="1570" y="397"/>
                </a:lnTo>
                <a:lnTo>
                  <a:pt x="1556" y="366"/>
                </a:lnTo>
                <a:lnTo>
                  <a:pt x="1543" y="340"/>
                </a:lnTo>
                <a:lnTo>
                  <a:pt x="1533" y="322"/>
                </a:lnTo>
                <a:lnTo>
                  <a:pt x="1521" y="298"/>
                </a:lnTo>
                <a:lnTo>
                  <a:pt x="1507" y="271"/>
                </a:lnTo>
                <a:lnTo>
                  <a:pt x="1496" y="251"/>
                </a:lnTo>
                <a:lnTo>
                  <a:pt x="1487" y="236"/>
                </a:lnTo>
                <a:lnTo>
                  <a:pt x="1480" y="223"/>
                </a:lnTo>
                <a:lnTo>
                  <a:pt x="1469" y="203"/>
                </a:lnTo>
                <a:lnTo>
                  <a:pt x="1458" y="183"/>
                </a:lnTo>
                <a:lnTo>
                  <a:pt x="1449" y="167"/>
                </a:lnTo>
                <a:lnTo>
                  <a:pt x="1439" y="150"/>
                </a:lnTo>
                <a:lnTo>
                  <a:pt x="1428" y="135"/>
                </a:lnTo>
                <a:lnTo>
                  <a:pt x="1419" y="125"/>
                </a:lnTo>
                <a:lnTo>
                  <a:pt x="1413" y="114"/>
                </a:lnTo>
                <a:lnTo>
                  <a:pt x="1407" y="107"/>
                </a:lnTo>
                <a:lnTo>
                  <a:pt x="1401" y="99"/>
                </a:lnTo>
                <a:lnTo>
                  <a:pt x="1397" y="95"/>
                </a:lnTo>
                <a:lnTo>
                  <a:pt x="1389" y="86"/>
                </a:lnTo>
                <a:lnTo>
                  <a:pt x="1379" y="74"/>
                </a:lnTo>
                <a:lnTo>
                  <a:pt x="1368" y="62"/>
                </a:lnTo>
                <a:lnTo>
                  <a:pt x="1356" y="50"/>
                </a:lnTo>
                <a:lnTo>
                  <a:pt x="1344" y="39"/>
                </a:lnTo>
                <a:lnTo>
                  <a:pt x="1331" y="30"/>
                </a:lnTo>
                <a:lnTo>
                  <a:pt x="1317" y="19"/>
                </a:lnTo>
                <a:lnTo>
                  <a:pt x="1296" y="11"/>
                </a:lnTo>
                <a:lnTo>
                  <a:pt x="1276" y="4"/>
                </a:lnTo>
                <a:lnTo>
                  <a:pt x="1251" y="0"/>
                </a:lnTo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171" name="Freeform 27"/>
          <p:cNvSpPr>
            <a:spLocks/>
          </p:cNvSpPr>
          <p:nvPr/>
        </p:nvSpPr>
        <p:spPr bwMode="auto">
          <a:xfrm>
            <a:off x="5194917" y="3237427"/>
            <a:ext cx="3806825" cy="1858962"/>
          </a:xfrm>
          <a:custGeom>
            <a:avLst/>
            <a:gdLst/>
            <a:ahLst/>
            <a:cxnLst>
              <a:cxn ang="0">
                <a:pos x="1199" y="12"/>
              </a:cxn>
              <a:cxn ang="0">
                <a:pos x="1122" y="66"/>
              </a:cxn>
              <a:cxn ang="0">
                <a:pos x="1072" y="131"/>
              </a:cxn>
              <a:cxn ang="0">
                <a:pos x="1030" y="197"/>
              </a:cxn>
              <a:cxn ang="0">
                <a:pos x="993" y="262"/>
              </a:cxn>
              <a:cxn ang="0">
                <a:pos x="965" y="320"/>
              </a:cxn>
              <a:cxn ang="0">
                <a:pos x="931" y="395"/>
              </a:cxn>
              <a:cxn ang="0">
                <a:pos x="900" y="462"/>
              </a:cxn>
              <a:cxn ang="0">
                <a:pos x="871" y="528"/>
              </a:cxn>
              <a:cxn ang="0">
                <a:pos x="846" y="591"/>
              </a:cxn>
              <a:cxn ang="0">
                <a:pos x="816" y="663"/>
              </a:cxn>
              <a:cxn ang="0">
                <a:pos x="786" y="727"/>
              </a:cxn>
              <a:cxn ang="0">
                <a:pos x="755" y="790"/>
              </a:cxn>
              <a:cxn ang="0">
                <a:pos x="707" y="862"/>
              </a:cxn>
              <a:cxn ang="0">
                <a:pos x="643" y="932"/>
              </a:cxn>
              <a:cxn ang="0">
                <a:pos x="582" y="981"/>
              </a:cxn>
              <a:cxn ang="0">
                <a:pos x="496" y="1031"/>
              </a:cxn>
              <a:cxn ang="0">
                <a:pos x="413" y="1063"/>
              </a:cxn>
              <a:cxn ang="0">
                <a:pos x="323" y="1089"/>
              </a:cxn>
              <a:cxn ang="0">
                <a:pos x="248" y="1108"/>
              </a:cxn>
              <a:cxn ang="0">
                <a:pos x="145" y="1129"/>
              </a:cxn>
              <a:cxn ang="0">
                <a:pos x="64" y="1144"/>
              </a:cxn>
              <a:cxn ang="0">
                <a:pos x="2470" y="1170"/>
              </a:cxn>
              <a:cxn ang="0">
                <a:pos x="2385" y="1143"/>
              </a:cxn>
              <a:cxn ang="0">
                <a:pos x="2331" y="1132"/>
              </a:cxn>
              <a:cxn ang="0">
                <a:pos x="2214" y="1104"/>
              </a:cxn>
              <a:cxn ang="0">
                <a:pos x="2108" y="1071"/>
              </a:cxn>
              <a:cxn ang="0">
                <a:pos x="2001" y="1029"/>
              </a:cxn>
              <a:cxn ang="0">
                <a:pos x="1970" y="1013"/>
              </a:cxn>
              <a:cxn ang="0">
                <a:pos x="1904" y="969"/>
              </a:cxn>
              <a:cxn ang="0">
                <a:pos x="1849" y="915"/>
              </a:cxn>
              <a:cxn ang="0">
                <a:pos x="1791" y="845"/>
              </a:cxn>
              <a:cxn ang="0">
                <a:pos x="1755" y="792"/>
              </a:cxn>
              <a:cxn ang="0">
                <a:pos x="1725" y="729"/>
              </a:cxn>
              <a:cxn ang="0">
                <a:pos x="1700" y="674"/>
              </a:cxn>
              <a:cxn ang="0">
                <a:pos x="1676" y="619"/>
              </a:cxn>
              <a:cxn ang="0">
                <a:pos x="1641" y="546"/>
              </a:cxn>
              <a:cxn ang="0">
                <a:pos x="1608" y="476"/>
              </a:cxn>
              <a:cxn ang="0">
                <a:pos x="1570" y="397"/>
              </a:cxn>
              <a:cxn ang="0">
                <a:pos x="1533" y="322"/>
              </a:cxn>
              <a:cxn ang="0">
                <a:pos x="1496" y="251"/>
              </a:cxn>
              <a:cxn ang="0">
                <a:pos x="1469" y="203"/>
              </a:cxn>
              <a:cxn ang="0">
                <a:pos x="1439" y="150"/>
              </a:cxn>
              <a:cxn ang="0">
                <a:pos x="1413" y="114"/>
              </a:cxn>
              <a:cxn ang="0">
                <a:pos x="1397" y="95"/>
              </a:cxn>
              <a:cxn ang="0">
                <a:pos x="1368" y="62"/>
              </a:cxn>
              <a:cxn ang="0">
                <a:pos x="1331" y="30"/>
              </a:cxn>
              <a:cxn ang="0">
                <a:pos x="1276" y="4"/>
              </a:cxn>
            </a:cxnLst>
            <a:rect l="0" t="0" r="r" b="b"/>
            <a:pathLst>
              <a:path w="2470" h="1171">
                <a:moveTo>
                  <a:pt x="1250" y="0"/>
                </a:moveTo>
                <a:lnTo>
                  <a:pt x="1226" y="5"/>
                </a:lnTo>
                <a:lnTo>
                  <a:pt x="1199" y="12"/>
                </a:lnTo>
                <a:lnTo>
                  <a:pt x="1169" y="27"/>
                </a:lnTo>
                <a:lnTo>
                  <a:pt x="1145" y="45"/>
                </a:lnTo>
                <a:lnTo>
                  <a:pt x="1122" y="66"/>
                </a:lnTo>
                <a:lnTo>
                  <a:pt x="1104" y="85"/>
                </a:lnTo>
                <a:lnTo>
                  <a:pt x="1089" y="106"/>
                </a:lnTo>
                <a:lnTo>
                  <a:pt x="1072" y="131"/>
                </a:lnTo>
                <a:lnTo>
                  <a:pt x="1060" y="149"/>
                </a:lnTo>
                <a:lnTo>
                  <a:pt x="1044" y="175"/>
                </a:lnTo>
                <a:lnTo>
                  <a:pt x="1030" y="197"/>
                </a:lnTo>
                <a:lnTo>
                  <a:pt x="1014" y="223"/>
                </a:lnTo>
                <a:lnTo>
                  <a:pt x="1005" y="240"/>
                </a:lnTo>
                <a:lnTo>
                  <a:pt x="993" y="262"/>
                </a:lnTo>
                <a:lnTo>
                  <a:pt x="984" y="282"/>
                </a:lnTo>
                <a:lnTo>
                  <a:pt x="974" y="300"/>
                </a:lnTo>
                <a:lnTo>
                  <a:pt x="965" y="320"/>
                </a:lnTo>
                <a:lnTo>
                  <a:pt x="954" y="344"/>
                </a:lnTo>
                <a:lnTo>
                  <a:pt x="941" y="373"/>
                </a:lnTo>
                <a:lnTo>
                  <a:pt x="931" y="395"/>
                </a:lnTo>
                <a:lnTo>
                  <a:pt x="923" y="412"/>
                </a:lnTo>
                <a:lnTo>
                  <a:pt x="911" y="437"/>
                </a:lnTo>
                <a:lnTo>
                  <a:pt x="900" y="462"/>
                </a:lnTo>
                <a:lnTo>
                  <a:pt x="892" y="479"/>
                </a:lnTo>
                <a:lnTo>
                  <a:pt x="880" y="506"/>
                </a:lnTo>
                <a:lnTo>
                  <a:pt x="871" y="528"/>
                </a:lnTo>
                <a:lnTo>
                  <a:pt x="863" y="549"/>
                </a:lnTo>
                <a:lnTo>
                  <a:pt x="855" y="570"/>
                </a:lnTo>
                <a:lnTo>
                  <a:pt x="846" y="591"/>
                </a:lnTo>
                <a:lnTo>
                  <a:pt x="838" y="612"/>
                </a:lnTo>
                <a:lnTo>
                  <a:pt x="829" y="633"/>
                </a:lnTo>
                <a:lnTo>
                  <a:pt x="816" y="663"/>
                </a:lnTo>
                <a:lnTo>
                  <a:pt x="804" y="690"/>
                </a:lnTo>
                <a:lnTo>
                  <a:pt x="795" y="708"/>
                </a:lnTo>
                <a:lnTo>
                  <a:pt x="786" y="727"/>
                </a:lnTo>
                <a:lnTo>
                  <a:pt x="777" y="747"/>
                </a:lnTo>
                <a:lnTo>
                  <a:pt x="768" y="765"/>
                </a:lnTo>
                <a:lnTo>
                  <a:pt x="755" y="790"/>
                </a:lnTo>
                <a:lnTo>
                  <a:pt x="741" y="814"/>
                </a:lnTo>
                <a:lnTo>
                  <a:pt x="725" y="838"/>
                </a:lnTo>
                <a:lnTo>
                  <a:pt x="707" y="862"/>
                </a:lnTo>
                <a:lnTo>
                  <a:pt x="689" y="885"/>
                </a:lnTo>
                <a:lnTo>
                  <a:pt x="667" y="907"/>
                </a:lnTo>
                <a:lnTo>
                  <a:pt x="643" y="932"/>
                </a:lnTo>
                <a:lnTo>
                  <a:pt x="626" y="947"/>
                </a:lnTo>
                <a:lnTo>
                  <a:pt x="606" y="963"/>
                </a:lnTo>
                <a:lnTo>
                  <a:pt x="582" y="981"/>
                </a:lnTo>
                <a:lnTo>
                  <a:pt x="562" y="994"/>
                </a:lnTo>
                <a:lnTo>
                  <a:pt x="536" y="1009"/>
                </a:lnTo>
                <a:lnTo>
                  <a:pt x="496" y="1031"/>
                </a:lnTo>
                <a:lnTo>
                  <a:pt x="462" y="1045"/>
                </a:lnTo>
                <a:lnTo>
                  <a:pt x="436" y="1054"/>
                </a:lnTo>
                <a:lnTo>
                  <a:pt x="413" y="1063"/>
                </a:lnTo>
                <a:lnTo>
                  <a:pt x="383" y="1073"/>
                </a:lnTo>
                <a:lnTo>
                  <a:pt x="353" y="1082"/>
                </a:lnTo>
                <a:lnTo>
                  <a:pt x="323" y="1089"/>
                </a:lnTo>
                <a:lnTo>
                  <a:pt x="300" y="1095"/>
                </a:lnTo>
                <a:lnTo>
                  <a:pt x="272" y="1102"/>
                </a:lnTo>
                <a:lnTo>
                  <a:pt x="248" y="1108"/>
                </a:lnTo>
                <a:lnTo>
                  <a:pt x="216" y="1115"/>
                </a:lnTo>
                <a:lnTo>
                  <a:pt x="173" y="1123"/>
                </a:lnTo>
                <a:lnTo>
                  <a:pt x="145" y="1129"/>
                </a:lnTo>
                <a:lnTo>
                  <a:pt x="120" y="1134"/>
                </a:lnTo>
                <a:lnTo>
                  <a:pt x="99" y="1137"/>
                </a:lnTo>
                <a:lnTo>
                  <a:pt x="64" y="1144"/>
                </a:lnTo>
                <a:lnTo>
                  <a:pt x="26" y="1152"/>
                </a:lnTo>
                <a:lnTo>
                  <a:pt x="0" y="1171"/>
                </a:lnTo>
                <a:lnTo>
                  <a:pt x="2470" y="1170"/>
                </a:lnTo>
                <a:lnTo>
                  <a:pt x="2454" y="1159"/>
                </a:lnTo>
                <a:lnTo>
                  <a:pt x="2413" y="1147"/>
                </a:lnTo>
                <a:lnTo>
                  <a:pt x="2385" y="1143"/>
                </a:lnTo>
                <a:lnTo>
                  <a:pt x="2351" y="1138"/>
                </a:lnTo>
                <a:lnTo>
                  <a:pt x="2310" y="1129"/>
                </a:lnTo>
                <a:lnTo>
                  <a:pt x="2331" y="1132"/>
                </a:lnTo>
                <a:lnTo>
                  <a:pt x="2285" y="1123"/>
                </a:lnTo>
                <a:lnTo>
                  <a:pt x="2258" y="1116"/>
                </a:lnTo>
                <a:lnTo>
                  <a:pt x="2214" y="1104"/>
                </a:lnTo>
                <a:lnTo>
                  <a:pt x="2174" y="1092"/>
                </a:lnTo>
                <a:lnTo>
                  <a:pt x="2140" y="1081"/>
                </a:lnTo>
                <a:lnTo>
                  <a:pt x="2108" y="1071"/>
                </a:lnTo>
                <a:lnTo>
                  <a:pt x="2072" y="1059"/>
                </a:lnTo>
                <a:lnTo>
                  <a:pt x="2041" y="1047"/>
                </a:lnTo>
                <a:lnTo>
                  <a:pt x="2001" y="1029"/>
                </a:lnTo>
                <a:lnTo>
                  <a:pt x="1984" y="1020"/>
                </a:lnTo>
                <a:lnTo>
                  <a:pt x="1983" y="1020"/>
                </a:lnTo>
                <a:lnTo>
                  <a:pt x="1970" y="1013"/>
                </a:lnTo>
                <a:lnTo>
                  <a:pt x="1946" y="1001"/>
                </a:lnTo>
                <a:lnTo>
                  <a:pt x="1926" y="986"/>
                </a:lnTo>
                <a:lnTo>
                  <a:pt x="1904" y="969"/>
                </a:lnTo>
                <a:lnTo>
                  <a:pt x="1888" y="955"/>
                </a:lnTo>
                <a:lnTo>
                  <a:pt x="1870" y="938"/>
                </a:lnTo>
                <a:lnTo>
                  <a:pt x="1849" y="915"/>
                </a:lnTo>
                <a:lnTo>
                  <a:pt x="1828" y="891"/>
                </a:lnTo>
                <a:lnTo>
                  <a:pt x="1810" y="868"/>
                </a:lnTo>
                <a:lnTo>
                  <a:pt x="1791" y="845"/>
                </a:lnTo>
                <a:lnTo>
                  <a:pt x="1778" y="825"/>
                </a:lnTo>
                <a:lnTo>
                  <a:pt x="1766" y="809"/>
                </a:lnTo>
                <a:lnTo>
                  <a:pt x="1755" y="792"/>
                </a:lnTo>
                <a:lnTo>
                  <a:pt x="1744" y="772"/>
                </a:lnTo>
                <a:lnTo>
                  <a:pt x="1734" y="751"/>
                </a:lnTo>
                <a:lnTo>
                  <a:pt x="1725" y="729"/>
                </a:lnTo>
                <a:lnTo>
                  <a:pt x="1715" y="707"/>
                </a:lnTo>
                <a:lnTo>
                  <a:pt x="1708" y="692"/>
                </a:lnTo>
                <a:lnTo>
                  <a:pt x="1700" y="674"/>
                </a:lnTo>
                <a:lnTo>
                  <a:pt x="1693" y="657"/>
                </a:lnTo>
                <a:lnTo>
                  <a:pt x="1685" y="641"/>
                </a:lnTo>
                <a:lnTo>
                  <a:pt x="1676" y="619"/>
                </a:lnTo>
                <a:lnTo>
                  <a:pt x="1666" y="598"/>
                </a:lnTo>
                <a:lnTo>
                  <a:pt x="1653" y="568"/>
                </a:lnTo>
                <a:lnTo>
                  <a:pt x="1641" y="546"/>
                </a:lnTo>
                <a:lnTo>
                  <a:pt x="1629" y="522"/>
                </a:lnTo>
                <a:lnTo>
                  <a:pt x="1617" y="497"/>
                </a:lnTo>
                <a:lnTo>
                  <a:pt x="1608" y="476"/>
                </a:lnTo>
                <a:lnTo>
                  <a:pt x="1597" y="452"/>
                </a:lnTo>
                <a:lnTo>
                  <a:pt x="1587" y="430"/>
                </a:lnTo>
                <a:lnTo>
                  <a:pt x="1570" y="397"/>
                </a:lnTo>
                <a:lnTo>
                  <a:pt x="1556" y="366"/>
                </a:lnTo>
                <a:lnTo>
                  <a:pt x="1543" y="340"/>
                </a:lnTo>
                <a:lnTo>
                  <a:pt x="1533" y="322"/>
                </a:lnTo>
                <a:lnTo>
                  <a:pt x="1521" y="298"/>
                </a:lnTo>
                <a:lnTo>
                  <a:pt x="1507" y="271"/>
                </a:lnTo>
                <a:lnTo>
                  <a:pt x="1496" y="251"/>
                </a:lnTo>
                <a:lnTo>
                  <a:pt x="1487" y="236"/>
                </a:lnTo>
                <a:lnTo>
                  <a:pt x="1480" y="223"/>
                </a:lnTo>
                <a:lnTo>
                  <a:pt x="1469" y="203"/>
                </a:lnTo>
                <a:lnTo>
                  <a:pt x="1458" y="183"/>
                </a:lnTo>
                <a:lnTo>
                  <a:pt x="1449" y="167"/>
                </a:lnTo>
                <a:lnTo>
                  <a:pt x="1439" y="150"/>
                </a:lnTo>
                <a:lnTo>
                  <a:pt x="1428" y="135"/>
                </a:lnTo>
                <a:lnTo>
                  <a:pt x="1419" y="125"/>
                </a:lnTo>
                <a:lnTo>
                  <a:pt x="1413" y="114"/>
                </a:lnTo>
                <a:lnTo>
                  <a:pt x="1407" y="107"/>
                </a:lnTo>
                <a:lnTo>
                  <a:pt x="1401" y="99"/>
                </a:lnTo>
                <a:lnTo>
                  <a:pt x="1397" y="95"/>
                </a:lnTo>
                <a:lnTo>
                  <a:pt x="1389" y="86"/>
                </a:lnTo>
                <a:lnTo>
                  <a:pt x="1379" y="74"/>
                </a:lnTo>
                <a:lnTo>
                  <a:pt x="1368" y="62"/>
                </a:lnTo>
                <a:lnTo>
                  <a:pt x="1356" y="50"/>
                </a:lnTo>
                <a:lnTo>
                  <a:pt x="1344" y="39"/>
                </a:lnTo>
                <a:lnTo>
                  <a:pt x="1331" y="30"/>
                </a:lnTo>
                <a:lnTo>
                  <a:pt x="1317" y="19"/>
                </a:lnTo>
                <a:lnTo>
                  <a:pt x="1296" y="11"/>
                </a:lnTo>
                <a:lnTo>
                  <a:pt x="1276" y="4"/>
                </a:lnTo>
                <a:lnTo>
                  <a:pt x="1251" y="0"/>
                </a:lnTo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174" name="Text Box 30"/>
          <p:cNvSpPr txBox="1">
            <a:spLocks noChangeArrowheads="1"/>
          </p:cNvSpPr>
          <p:nvPr/>
        </p:nvSpPr>
        <p:spPr bwMode="auto">
          <a:xfrm>
            <a:off x="9060478" y="4869377"/>
            <a:ext cx="320922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34150" name="Line 6"/>
          <p:cNvSpPr>
            <a:spLocks noChangeShapeType="1"/>
          </p:cNvSpPr>
          <p:nvPr/>
        </p:nvSpPr>
        <p:spPr bwMode="auto">
          <a:xfrm>
            <a:off x="2339004" y="5091627"/>
            <a:ext cx="6746875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292929"/>
            </a:outerShdw>
          </a:effec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5"/>
          <p:cNvSpPr txBox="1">
            <a:spLocks noChangeArrowheads="1"/>
          </p:cNvSpPr>
          <p:nvPr/>
        </p:nvSpPr>
        <p:spPr>
          <a:xfrm>
            <a:off x="1771189" y="428479"/>
            <a:ext cx="7772400" cy="698500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9pPr>
          </a:lstStyle>
          <a:p>
            <a:pPr algn="l"/>
            <a:r>
              <a:rPr lang="en-US" sz="3600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5354901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9" name="Rectangle 11"/>
          <p:cNvSpPr>
            <a:spLocks noChangeArrowheads="1"/>
          </p:cNvSpPr>
          <p:nvPr/>
        </p:nvSpPr>
        <p:spPr bwMode="auto">
          <a:xfrm>
            <a:off x="2628900" y="2764922"/>
            <a:ext cx="7188200" cy="32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2224088" y="1117600"/>
            <a:ext cx="3403600" cy="534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</a:p>
        </p:txBody>
      </p:sp>
      <p:sp>
        <p:nvSpPr>
          <p:cNvPr id="145412" name="Freeform 4"/>
          <p:cNvSpPr>
            <a:spLocks/>
          </p:cNvSpPr>
          <p:nvPr/>
        </p:nvSpPr>
        <p:spPr bwMode="auto">
          <a:xfrm>
            <a:off x="4776789" y="2915736"/>
            <a:ext cx="2657475" cy="2746375"/>
          </a:xfrm>
          <a:custGeom>
            <a:avLst/>
            <a:gdLst/>
            <a:ahLst/>
            <a:cxnLst>
              <a:cxn ang="0">
                <a:pos x="797" y="18"/>
              </a:cxn>
              <a:cxn ang="0">
                <a:pos x="749" y="100"/>
              </a:cxn>
              <a:cxn ang="0">
                <a:pos x="718" y="194"/>
              </a:cxn>
              <a:cxn ang="0">
                <a:pos x="691" y="291"/>
              </a:cxn>
              <a:cxn ang="0">
                <a:pos x="669" y="388"/>
              </a:cxn>
              <a:cxn ang="0">
                <a:pos x="651" y="476"/>
              </a:cxn>
              <a:cxn ang="0">
                <a:pos x="630" y="580"/>
              </a:cxn>
              <a:cxn ang="0">
                <a:pos x="610" y="681"/>
              </a:cxn>
              <a:cxn ang="0">
                <a:pos x="594" y="777"/>
              </a:cxn>
              <a:cxn ang="0">
                <a:pos x="577" y="873"/>
              </a:cxn>
              <a:cxn ang="0">
                <a:pos x="558" y="972"/>
              </a:cxn>
              <a:cxn ang="0">
                <a:pos x="537" y="1071"/>
              </a:cxn>
              <a:cxn ang="0">
                <a:pos x="516" y="1160"/>
              </a:cxn>
              <a:cxn ang="0">
                <a:pos x="487" y="1266"/>
              </a:cxn>
              <a:cxn ang="0">
                <a:pos x="451" y="1370"/>
              </a:cxn>
              <a:cxn ang="0">
                <a:pos x="413" y="1448"/>
              </a:cxn>
              <a:cxn ang="0">
                <a:pos x="356" y="1522"/>
              </a:cxn>
              <a:cxn ang="0">
                <a:pos x="303" y="1574"/>
              </a:cxn>
              <a:cxn ang="0">
                <a:pos x="255" y="1608"/>
              </a:cxn>
              <a:cxn ang="0">
                <a:pos x="198" y="1641"/>
              </a:cxn>
              <a:cxn ang="0">
                <a:pos x="135" y="1674"/>
              </a:cxn>
              <a:cxn ang="0">
                <a:pos x="74" y="1702"/>
              </a:cxn>
              <a:cxn ang="0">
                <a:pos x="1674" y="1728"/>
              </a:cxn>
              <a:cxn ang="0">
                <a:pos x="1550" y="1689"/>
              </a:cxn>
              <a:cxn ang="0">
                <a:pos x="1499" y="1667"/>
              </a:cxn>
              <a:cxn ang="0">
                <a:pos x="1430" y="1631"/>
              </a:cxn>
              <a:cxn ang="0">
                <a:pos x="1366" y="1585"/>
              </a:cxn>
              <a:cxn ang="0">
                <a:pos x="1302" y="1527"/>
              </a:cxn>
              <a:cxn ang="0">
                <a:pos x="1278" y="1497"/>
              </a:cxn>
              <a:cxn ang="0">
                <a:pos x="1241" y="1434"/>
              </a:cxn>
              <a:cxn ang="0">
                <a:pos x="1205" y="1354"/>
              </a:cxn>
              <a:cxn ang="0">
                <a:pos x="1168" y="1246"/>
              </a:cxn>
              <a:cxn ang="0">
                <a:pos x="1150" y="1174"/>
              </a:cxn>
              <a:cxn ang="0">
                <a:pos x="1128" y="1077"/>
              </a:cxn>
              <a:cxn ang="0">
                <a:pos x="1112" y="997"/>
              </a:cxn>
              <a:cxn ang="0">
                <a:pos x="1097" y="916"/>
              </a:cxn>
              <a:cxn ang="0">
                <a:pos x="1077" y="810"/>
              </a:cxn>
              <a:cxn ang="0">
                <a:pos x="1057" y="713"/>
              </a:cxn>
              <a:cxn ang="0">
                <a:pos x="1031" y="589"/>
              </a:cxn>
              <a:cxn ang="0">
                <a:pos x="1007" y="476"/>
              </a:cxn>
              <a:cxn ang="0">
                <a:pos x="984" y="370"/>
              </a:cxn>
              <a:cxn ang="0">
                <a:pos x="967" y="301"/>
              </a:cxn>
              <a:cxn ang="0">
                <a:pos x="941" y="209"/>
              </a:cxn>
              <a:cxn ang="0">
                <a:pos x="910" y="116"/>
              </a:cxn>
              <a:cxn ang="0">
                <a:pos x="924" y="149"/>
              </a:cxn>
              <a:cxn ang="0">
                <a:pos x="916" y="132"/>
              </a:cxn>
              <a:cxn ang="0">
                <a:pos x="882" y="45"/>
              </a:cxn>
              <a:cxn ang="0">
                <a:pos x="846" y="3"/>
              </a:cxn>
            </a:cxnLst>
            <a:rect l="0" t="0" r="r" b="b"/>
            <a:pathLst>
              <a:path w="1674" h="1730">
                <a:moveTo>
                  <a:pt x="832" y="0"/>
                </a:moveTo>
                <a:lnTo>
                  <a:pt x="814" y="4"/>
                </a:lnTo>
                <a:lnTo>
                  <a:pt x="797" y="18"/>
                </a:lnTo>
                <a:lnTo>
                  <a:pt x="779" y="39"/>
                </a:lnTo>
                <a:lnTo>
                  <a:pt x="764" y="67"/>
                </a:lnTo>
                <a:lnTo>
                  <a:pt x="749" y="100"/>
                </a:lnTo>
                <a:lnTo>
                  <a:pt x="740" y="128"/>
                </a:lnTo>
                <a:lnTo>
                  <a:pt x="728" y="160"/>
                </a:lnTo>
                <a:lnTo>
                  <a:pt x="718" y="194"/>
                </a:lnTo>
                <a:lnTo>
                  <a:pt x="709" y="224"/>
                </a:lnTo>
                <a:lnTo>
                  <a:pt x="700" y="258"/>
                </a:lnTo>
                <a:lnTo>
                  <a:pt x="691" y="291"/>
                </a:lnTo>
                <a:lnTo>
                  <a:pt x="682" y="330"/>
                </a:lnTo>
                <a:lnTo>
                  <a:pt x="676" y="355"/>
                </a:lnTo>
                <a:lnTo>
                  <a:pt x="669" y="388"/>
                </a:lnTo>
                <a:lnTo>
                  <a:pt x="663" y="420"/>
                </a:lnTo>
                <a:lnTo>
                  <a:pt x="657" y="450"/>
                </a:lnTo>
                <a:lnTo>
                  <a:pt x="651" y="476"/>
                </a:lnTo>
                <a:lnTo>
                  <a:pt x="645" y="510"/>
                </a:lnTo>
                <a:lnTo>
                  <a:pt x="637" y="544"/>
                </a:lnTo>
                <a:lnTo>
                  <a:pt x="630" y="580"/>
                </a:lnTo>
                <a:lnTo>
                  <a:pt x="623" y="611"/>
                </a:lnTo>
                <a:lnTo>
                  <a:pt x="617" y="647"/>
                </a:lnTo>
                <a:lnTo>
                  <a:pt x="610" y="681"/>
                </a:lnTo>
                <a:lnTo>
                  <a:pt x="604" y="714"/>
                </a:lnTo>
                <a:lnTo>
                  <a:pt x="598" y="752"/>
                </a:lnTo>
                <a:lnTo>
                  <a:pt x="594" y="777"/>
                </a:lnTo>
                <a:lnTo>
                  <a:pt x="589" y="808"/>
                </a:lnTo>
                <a:lnTo>
                  <a:pt x="583" y="841"/>
                </a:lnTo>
                <a:lnTo>
                  <a:pt x="577" y="873"/>
                </a:lnTo>
                <a:lnTo>
                  <a:pt x="571" y="904"/>
                </a:lnTo>
                <a:lnTo>
                  <a:pt x="565" y="936"/>
                </a:lnTo>
                <a:lnTo>
                  <a:pt x="558" y="972"/>
                </a:lnTo>
                <a:lnTo>
                  <a:pt x="551" y="1006"/>
                </a:lnTo>
                <a:lnTo>
                  <a:pt x="543" y="1045"/>
                </a:lnTo>
                <a:lnTo>
                  <a:pt x="537" y="1071"/>
                </a:lnTo>
                <a:lnTo>
                  <a:pt x="531" y="1099"/>
                </a:lnTo>
                <a:lnTo>
                  <a:pt x="523" y="1131"/>
                </a:lnTo>
                <a:lnTo>
                  <a:pt x="516" y="1160"/>
                </a:lnTo>
                <a:lnTo>
                  <a:pt x="507" y="1195"/>
                </a:lnTo>
                <a:lnTo>
                  <a:pt x="498" y="1230"/>
                </a:lnTo>
                <a:lnTo>
                  <a:pt x="487" y="1266"/>
                </a:lnTo>
                <a:lnTo>
                  <a:pt x="477" y="1302"/>
                </a:lnTo>
                <a:lnTo>
                  <a:pt x="465" y="1337"/>
                </a:lnTo>
                <a:lnTo>
                  <a:pt x="451" y="1370"/>
                </a:lnTo>
                <a:lnTo>
                  <a:pt x="438" y="1402"/>
                </a:lnTo>
                <a:lnTo>
                  <a:pt x="426" y="1428"/>
                </a:lnTo>
                <a:lnTo>
                  <a:pt x="413" y="1448"/>
                </a:lnTo>
                <a:lnTo>
                  <a:pt x="398" y="1469"/>
                </a:lnTo>
                <a:lnTo>
                  <a:pt x="380" y="1493"/>
                </a:lnTo>
                <a:lnTo>
                  <a:pt x="356" y="1522"/>
                </a:lnTo>
                <a:lnTo>
                  <a:pt x="334" y="1544"/>
                </a:lnTo>
                <a:lnTo>
                  <a:pt x="318" y="1559"/>
                </a:lnTo>
                <a:lnTo>
                  <a:pt x="303" y="1574"/>
                </a:lnTo>
                <a:lnTo>
                  <a:pt x="287" y="1585"/>
                </a:lnTo>
                <a:lnTo>
                  <a:pt x="271" y="1597"/>
                </a:lnTo>
                <a:lnTo>
                  <a:pt x="255" y="1608"/>
                </a:lnTo>
                <a:lnTo>
                  <a:pt x="242" y="1616"/>
                </a:lnTo>
                <a:lnTo>
                  <a:pt x="224" y="1626"/>
                </a:lnTo>
                <a:lnTo>
                  <a:pt x="198" y="1641"/>
                </a:lnTo>
                <a:lnTo>
                  <a:pt x="179" y="1650"/>
                </a:lnTo>
                <a:lnTo>
                  <a:pt x="157" y="1662"/>
                </a:lnTo>
                <a:lnTo>
                  <a:pt x="135" y="1674"/>
                </a:lnTo>
                <a:lnTo>
                  <a:pt x="115" y="1684"/>
                </a:lnTo>
                <a:lnTo>
                  <a:pt x="96" y="1692"/>
                </a:lnTo>
                <a:lnTo>
                  <a:pt x="74" y="1702"/>
                </a:lnTo>
                <a:lnTo>
                  <a:pt x="50" y="1714"/>
                </a:lnTo>
                <a:lnTo>
                  <a:pt x="0" y="1730"/>
                </a:lnTo>
                <a:lnTo>
                  <a:pt x="1674" y="1728"/>
                </a:lnTo>
                <a:lnTo>
                  <a:pt x="1614" y="1708"/>
                </a:lnTo>
                <a:lnTo>
                  <a:pt x="1575" y="1696"/>
                </a:lnTo>
                <a:lnTo>
                  <a:pt x="1550" y="1689"/>
                </a:lnTo>
                <a:lnTo>
                  <a:pt x="1523" y="1678"/>
                </a:lnTo>
                <a:lnTo>
                  <a:pt x="1510" y="1673"/>
                </a:lnTo>
                <a:lnTo>
                  <a:pt x="1499" y="1667"/>
                </a:lnTo>
                <a:lnTo>
                  <a:pt x="1477" y="1657"/>
                </a:lnTo>
                <a:lnTo>
                  <a:pt x="1453" y="1645"/>
                </a:lnTo>
                <a:lnTo>
                  <a:pt x="1430" y="1631"/>
                </a:lnTo>
                <a:lnTo>
                  <a:pt x="1406" y="1615"/>
                </a:lnTo>
                <a:lnTo>
                  <a:pt x="1387" y="1601"/>
                </a:lnTo>
                <a:lnTo>
                  <a:pt x="1366" y="1585"/>
                </a:lnTo>
                <a:lnTo>
                  <a:pt x="1345" y="1568"/>
                </a:lnTo>
                <a:lnTo>
                  <a:pt x="1322" y="1547"/>
                </a:lnTo>
                <a:lnTo>
                  <a:pt x="1302" y="1527"/>
                </a:lnTo>
                <a:lnTo>
                  <a:pt x="1292" y="1513"/>
                </a:lnTo>
                <a:lnTo>
                  <a:pt x="1286" y="1506"/>
                </a:lnTo>
                <a:lnTo>
                  <a:pt x="1278" y="1497"/>
                </a:lnTo>
                <a:lnTo>
                  <a:pt x="1269" y="1480"/>
                </a:lnTo>
                <a:lnTo>
                  <a:pt x="1257" y="1460"/>
                </a:lnTo>
                <a:lnTo>
                  <a:pt x="1241" y="1434"/>
                </a:lnTo>
                <a:lnTo>
                  <a:pt x="1228" y="1406"/>
                </a:lnTo>
                <a:lnTo>
                  <a:pt x="1216" y="1379"/>
                </a:lnTo>
                <a:lnTo>
                  <a:pt x="1205" y="1354"/>
                </a:lnTo>
                <a:lnTo>
                  <a:pt x="1192" y="1318"/>
                </a:lnTo>
                <a:lnTo>
                  <a:pt x="1179" y="1281"/>
                </a:lnTo>
                <a:lnTo>
                  <a:pt x="1168" y="1246"/>
                </a:lnTo>
                <a:lnTo>
                  <a:pt x="1162" y="1220"/>
                </a:lnTo>
                <a:lnTo>
                  <a:pt x="1156" y="1198"/>
                </a:lnTo>
                <a:lnTo>
                  <a:pt x="1150" y="1174"/>
                </a:lnTo>
                <a:lnTo>
                  <a:pt x="1143" y="1141"/>
                </a:lnTo>
                <a:lnTo>
                  <a:pt x="1135" y="1107"/>
                </a:lnTo>
                <a:lnTo>
                  <a:pt x="1128" y="1077"/>
                </a:lnTo>
                <a:lnTo>
                  <a:pt x="1123" y="1049"/>
                </a:lnTo>
                <a:lnTo>
                  <a:pt x="1117" y="1025"/>
                </a:lnTo>
                <a:lnTo>
                  <a:pt x="1112" y="997"/>
                </a:lnTo>
                <a:lnTo>
                  <a:pt x="1107" y="970"/>
                </a:lnTo>
                <a:lnTo>
                  <a:pt x="1101" y="940"/>
                </a:lnTo>
                <a:lnTo>
                  <a:pt x="1097" y="916"/>
                </a:lnTo>
                <a:lnTo>
                  <a:pt x="1090" y="882"/>
                </a:lnTo>
                <a:lnTo>
                  <a:pt x="1084" y="844"/>
                </a:lnTo>
                <a:lnTo>
                  <a:pt x="1077" y="810"/>
                </a:lnTo>
                <a:lnTo>
                  <a:pt x="1069" y="772"/>
                </a:lnTo>
                <a:lnTo>
                  <a:pt x="1063" y="741"/>
                </a:lnTo>
                <a:lnTo>
                  <a:pt x="1057" y="713"/>
                </a:lnTo>
                <a:lnTo>
                  <a:pt x="1048" y="673"/>
                </a:lnTo>
                <a:lnTo>
                  <a:pt x="1041" y="636"/>
                </a:lnTo>
                <a:lnTo>
                  <a:pt x="1031" y="589"/>
                </a:lnTo>
                <a:lnTo>
                  <a:pt x="1023" y="549"/>
                </a:lnTo>
                <a:lnTo>
                  <a:pt x="1013" y="503"/>
                </a:lnTo>
                <a:lnTo>
                  <a:pt x="1007" y="476"/>
                </a:lnTo>
                <a:lnTo>
                  <a:pt x="999" y="439"/>
                </a:lnTo>
                <a:lnTo>
                  <a:pt x="991" y="406"/>
                </a:lnTo>
                <a:lnTo>
                  <a:pt x="984" y="370"/>
                </a:lnTo>
                <a:lnTo>
                  <a:pt x="978" y="342"/>
                </a:lnTo>
                <a:lnTo>
                  <a:pt x="972" y="320"/>
                </a:lnTo>
                <a:lnTo>
                  <a:pt x="967" y="301"/>
                </a:lnTo>
                <a:lnTo>
                  <a:pt x="959" y="272"/>
                </a:lnTo>
                <a:lnTo>
                  <a:pt x="951" y="242"/>
                </a:lnTo>
                <a:lnTo>
                  <a:pt x="941" y="209"/>
                </a:lnTo>
                <a:lnTo>
                  <a:pt x="927" y="164"/>
                </a:lnTo>
                <a:lnTo>
                  <a:pt x="916" y="134"/>
                </a:lnTo>
                <a:lnTo>
                  <a:pt x="910" y="116"/>
                </a:lnTo>
                <a:lnTo>
                  <a:pt x="918" y="132"/>
                </a:lnTo>
                <a:lnTo>
                  <a:pt x="915" y="126"/>
                </a:lnTo>
                <a:lnTo>
                  <a:pt x="924" y="149"/>
                </a:lnTo>
                <a:lnTo>
                  <a:pt x="934" y="184"/>
                </a:lnTo>
                <a:lnTo>
                  <a:pt x="922" y="150"/>
                </a:lnTo>
                <a:lnTo>
                  <a:pt x="916" y="132"/>
                </a:lnTo>
                <a:lnTo>
                  <a:pt x="905" y="102"/>
                </a:lnTo>
                <a:lnTo>
                  <a:pt x="895" y="74"/>
                </a:lnTo>
                <a:lnTo>
                  <a:pt x="882" y="45"/>
                </a:lnTo>
                <a:lnTo>
                  <a:pt x="871" y="27"/>
                </a:lnTo>
                <a:lnTo>
                  <a:pt x="859" y="15"/>
                </a:lnTo>
                <a:lnTo>
                  <a:pt x="846" y="3"/>
                </a:lnTo>
                <a:lnTo>
                  <a:pt x="832" y="0"/>
                </a:lnTo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413" name="Line 5"/>
          <p:cNvSpPr>
            <a:spLocks noChangeShapeType="1"/>
          </p:cNvSpPr>
          <p:nvPr/>
        </p:nvSpPr>
        <p:spPr bwMode="auto">
          <a:xfrm>
            <a:off x="6089650" y="5601785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415" name="Rectangle 7"/>
          <p:cNvSpPr>
            <a:spLocks noChangeArrowheads="1"/>
          </p:cNvSpPr>
          <p:nvPr/>
        </p:nvSpPr>
        <p:spPr bwMode="auto">
          <a:xfrm>
            <a:off x="6286501" y="2971297"/>
            <a:ext cx="1014702" cy="4591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15</a:t>
            </a:r>
          </a:p>
        </p:txBody>
      </p:sp>
      <p:sp>
        <p:nvSpPr>
          <p:cNvPr id="145416" name="Rectangle 8"/>
          <p:cNvSpPr>
            <a:spLocks noChangeArrowheads="1"/>
          </p:cNvSpPr>
          <p:nvPr/>
        </p:nvSpPr>
        <p:spPr bwMode="auto">
          <a:xfrm>
            <a:off x="6867526" y="4685797"/>
            <a:ext cx="1014702" cy="4591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25</a:t>
            </a:r>
          </a:p>
        </p:txBody>
      </p:sp>
      <p:sp>
        <p:nvSpPr>
          <p:cNvPr id="145418" name="Rectangle 10"/>
          <p:cNvSpPr>
            <a:spLocks noChangeArrowheads="1"/>
          </p:cNvSpPr>
          <p:nvPr/>
        </p:nvSpPr>
        <p:spPr bwMode="auto">
          <a:xfrm>
            <a:off x="2628900" y="1653672"/>
            <a:ext cx="7175500" cy="10033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standard deviation determines the width of the</a:t>
            </a:r>
          </a:p>
          <a:p>
            <a:pPr algn="l"/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curve: larger values result in wider, flatter curves.</a:t>
            </a:r>
          </a:p>
        </p:txBody>
      </p:sp>
      <p:sp>
        <p:nvSpPr>
          <p:cNvPr id="145420" name="Freeform 12"/>
          <p:cNvSpPr>
            <a:spLocks/>
          </p:cNvSpPr>
          <p:nvPr/>
        </p:nvSpPr>
        <p:spPr bwMode="auto">
          <a:xfrm>
            <a:off x="4110039" y="3801560"/>
            <a:ext cx="3921125" cy="1858962"/>
          </a:xfrm>
          <a:custGeom>
            <a:avLst/>
            <a:gdLst/>
            <a:ahLst/>
            <a:cxnLst>
              <a:cxn ang="0">
                <a:pos x="1199" y="12"/>
              </a:cxn>
              <a:cxn ang="0">
                <a:pos x="1122" y="66"/>
              </a:cxn>
              <a:cxn ang="0">
                <a:pos x="1072" y="131"/>
              </a:cxn>
              <a:cxn ang="0">
                <a:pos x="1030" y="197"/>
              </a:cxn>
              <a:cxn ang="0">
                <a:pos x="993" y="262"/>
              </a:cxn>
              <a:cxn ang="0">
                <a:pos x="965" y="320"/>
              </a:cxn>
              <a:cxn ang="0">
                <a:pos x="931" y="395"/>
              </a:cxn>
              <a:cxn ang="0">
                <a:pos x="900" y="462"/>
              </a:cxn>
              <a:cxn ang="0">
                <a:pos x="871" y="528"/>
              </a:cxn>
              <a:cxn ang="0">
                <a:pos x="846" y="591"/>
              </a:cxn>
              <a:cxn ang="0">
                <a:pos x="816" y="663"/>
              </a:cxn>
              <a:cxn ang="0">
                <a:pos x="786" y="727"/>
              </a:cxn>
              <a:cxn ang="0">
                <a:pos x="755" y="790"/>
              </a:cxn>
              <a:cxn ang="0">
                <a:pos x="707" y="862"/>
              </a:cxn>
              <a:cxn ang="0">
                <a:pos x="643" y="932"/>
              </a:cxn>
              <a:cxn ang="0">
                <a:pos x="582" y="981"/>
              </a:cxn>
              <a:cxn ang="0">
                <a:pos x="496" y="1031"/>
              </a:cxn>
              <a:cxn ang="0">
                <a:pos x="413" y="1063"/>
              </a:cxn>
              <a:cxn ang="0">
                <a:pos x="323" y="1089"/>
              </a:cxn>
              <a:cxn ang="0">
                <a:pos x="248" y="1108"/>
              </a:cxn>
              <a:cxn ang="0">
                <a:pos x="145" y="1129"/>
              </a:cxn>
              <a:cxn ang="0">
                <a:pos x="64" y="1144"/>
              </a:cxn>
              <a:cxn ang="0">
                <a:pos x="2470" y="1170"/>
              </a:cxn>
              <a:cxn ang="0">
                <a:pos x="2385" y="1143"/>
              </a:cxn>
              <a:cxn ang="0">
                <a:pos x="2331" y="1132"/>
              </a:cxn>
              <a:cxn ang="0">
                <a:pos x="2214" y="1104"/>
              </a:cxn>
              <a:cxn ang="0">
                <a:pos x="2108" y="1071"/>
              </a:cxn>
              <a:cxn ang="0">
                <a:pos x="2001" y="1029"/>
              </a:cxn>
              <a:cxn ang="0">
                <a:pos x="1970" y="1013"/>
              </a:cxn>
              <a:cxn ang="0">
                <a:pos x="1904" y="969"/>
              </a:cxn>
              <a:cxn ang="0">
                <a:pos x="1849" y="915"/>
              </a:cxn>
              <a:cxn ang="0">
                <a:pos x="1791" y="845"/>
              </a:cxn>
              <a:cxn ang="0">
                <a:pos x="1755" y="792"/>
              </a:cxn>
              <a:cxn ang="0">
                <a:pos x="1725" y="729"/>
              </a:cxn>
              <a:cxn ang="0">
                <a:pos x="1700" y="674"/>
              </a:cxn>
              <a:cxn ang="0">
                <a:pos x="1676" y="619"/>
              </a:cxn>
              <a:cxn ang="0">
                <a:pos x="1641" y="546"/>
              </a:cxn>
              <a:cxn ang="0">
                <a:pos x="1608" y="476"/>
              </a:cxn>
              <a:cxn ang="0">
                <a:pos x="1570" y="397"/>
              </a:cxn>
              <a:cxn ang="0">
                <a:pos x="1533" y="322"/>
              </a:cxn>
              <a:cxn ang="0">
                <a:pos x="1496" y="251"/>
              </a:cxn>
              <a:cxn ang="0">
                <a:pos x="1469" y="203"/>
              </a:cxn>
              <a:cxn ang="0">
                <a:pos x="1439" y="150"/>
              </a:cxn>
              <a:cxn ang="0">
                <a:pos x="1413" y="114"/>
              </a:cxn>
              <a:cxn ang="0">
                <a:pos x="1397" y="95"/>
              </a:cxn>
              <a:cxn ang="0">
                <a:pos x="1368" y="62"/>
              </a:cxn>
              <a:cxn ang="0">
                <a:pos x="1331" y="30"/>
              </a:cxn>
              <a:cxn ang="0">
                <a:pos x="1276" y="4"/>
              </a:cxn>
            </a:cxnLst>
            <a:rect l="0" t="0" r="r" b="b"/>
            <a:pathLst>
              <a:path w="2470" h="1171">
                <a:moveTo>
                  <a:pt x="1250" y="0"/>
                </a:moveTo>
                <a:lnTo>
                  <a:pt x="1226" y="5"/>
                </a:lnTo>
                <a:lnTo>
                  <a:pt x="1199" y="12"/>
                </a:lnTo>
                <a:lnTo>
                  <a:pt x="1169" y="27"/>
                </a:lnTo>
                <a:lnTo>
                  <a:pt x="1145" y="45"/>
                </a:lnTo>
                <a:lnTo>
                  <a:pt x="1122" y="66"/>
                </a:lnTo>
                <a:lnTo>
                  <a:pt x="1104" y="85"/>
                </a:lnTo>
                <a:lnTo>
                  <a:pt x="1089" y="106"/>
                </a:lnTo>
                <a:lnTo>
                  <a:pt x="1072" y="131"/>
                </a:lnTo>
                <a:lnTo>
                  <a:pt x="1060" y="149"/>
                </a:lnTo>
                <a:lnTo>
                  <a:pt x="1044" y="175"/>
                </a:lnTo>
                <a:lnTo>
                  <a:pt x="1030" y="197"/>
                </a:lnTo>
                <a:lnTo>
                  <a:pt x="1014" y="223"/>
                </a:lnTo>
                <a:lnTo>
                  <a:pt x="1005" y="240"/>
                </a:lnTo>
                <a:lnTo>
                  <a:pt x="993" y="262"/>
                </a:lnTo>
                <a:lnTo>
                  <a:pt x="984" y="282"/>
                </a:lnTo>
                <a:lnTo>
                  <a:pt x="974" y="300"/>
                </a:lnTo>
                <a:lnTo>
                  <a:pt x="965" y="320"/>
                </a:lnTo>
                <a:lnTo>
                  <a:pt x="954" y="344"/>
                </a:lnTo>
                <a:lnTo>
                  <a:pt x="941" y="373"/>
                </a:lnTo>
                <a:lnTo>
                  <a:pt x="931" y="395"/>
                </a:lnTo>
                <a:lnTo>
                  <a:pt x="923" y="412"/>
                </a:lnTo>
                <a:lnTo>
                  <a:pt x="911" y="437"/>
                </a:lnTo>
                <a:lnTo>
                  <a:pt x="900" y="462"/>
                </a:lnTo>
                <a:lnTo>
                  <a:pt x="892" y="479"/>
                </a:lnTo>
                <a:lnTo>
                  <a:pt x="880" y="506"/>
                </a:lnTo>
                <a:lnTo>
                  <a:pt x="871" y="528"/>
                </a:lnTo>
                <a:lnTo>
                  <a:pt x="863" y="549"/>
                </a:lnTo>
                <a:lnTo>
                  <a:pt x="855" y="570"/>
                </a:lnTo>
                <a:lnTo>
                  <a:pt x="846" y="591"/>
                </a:lnTo>
                <a:lnTo>
                  <a:pt x="838" y="612"/>
                </a:lnTo>
                <a:lnTo>
                  <a:pt x="829" y="633"/>
                </a:lnTo>
                <a:lnTo>
                  <a:pt x="816" y="663"/>
                </a:lnTo>
                <a:lnTo>
                  <a:pt x="804" y="690"/>
                </a:lnTo>
                <a:lnTo>
                  <a:pt x="795" y="708"/>
                </a:lnTo>
                <a:lnTo>
                  <a:pt x="786" y="727"/>
                </a:lnTo>
                <a:lnTo>
                  <a:pt x="777" y="747"/>
                </a:lnTo>
                <a:lnTo>
                  <a:pt x="768" y="765"/>
                </a:lnTo>
                <a:lnTo>
                  <a:pt x="755" y="790"/>
                </a:lnTo>
                <a:lnTo>
                  <a:pt x="741" y="814"/>
                </a:lnTo>
                <a:lnTo>
                  <a:pt x="725" y="838"/>
                </a:lnTo>
                <a:lnTo>
                  <a:pt x="707" y="862"/>
                </a:lnTo>
                <a:lnTo>
                  <a:pt x="689" y="885"/>
                </a:lnTo>
                <a:lnTo>
                  <a:pt x="667" y="907"/>
                </a:lnTo>
                <a:lnTo>
                  <a:pt x="643" y="932"/>
                </a:lnTo>
                <a:lnTo>
                  <a:pt x="626" y="947"/>
                </a:lnTo>
                <a:lnTo>
                  <a:pt x="606" y="963"/>
                </a:lnTo>
                <a:lnTo>
                  <a:pt x="582" y="981"/>
                </a:lnTo>
                <a:lnTo>
                  <a:pt x="562" y="994"/>
                </a:lnTo>
                <a:lnTo>
                  <a:pt x="536" y="1009"/>
                </a:lnTo>
                <a:lnTo>
                  <a:pt x="496" y="1031"/>
                </a:lnTo>
                <a:lnTo>
                  <a:pt x="462" y="1045"/>
                </a:lnTo>
                <a:lnTo>
                  <a:pt x="436" y="1054"/>
                </a:lnTo>
                <a:lnTo>
                  <a:pt x="413" y="1063"/>
                </a:lnTo>
                <a:lnTo>
                  <a:pt x="383" y="1073"/>
                </a:lnTo>
                <a:lnTo>
                  <a:pt x="353" y="1082"/>
                </a:lnTo>
                <a:lnTo>
                  <a:pt x="323" y="1089"/>
                </a:lnTo>
                <a:lnTo>
                  <a:pt x="300" y="1095"/>
                </a:lnTo>
                <a:lnTo>
                  <a:pt x="272" y="1102"/>
                </a:lnTo>
                <a:lnTo>
                  <a:pt x="248" y="1108"/>
                </a:lnTo>
                <a:lnTo>
                  <a:pt x="216" y="1115"/>
                </a:lnTo>
                <a:lnTo>
                  <a:pt x="173" y="1123"/>
                </a:lnTo>
                <a:lnTo>
                  <a:pt x="145" y="1129"/>
                </a:lnTo>
                <a:lnTo>
                  <a:pt x="120" y="1134"/>
                </a:lnTo>
                <a:lnTo>
                  <a:pt x="99" y="1137"/>
                </a:lnTo>
                <a:lnTo>
                  <a:pt x="64" y="1144"/>
                </a:lnTo>
                <a:lnTo>
                  <a:pt x="26" y="1152"/>
                </a:lnTo>
                <a:lnTo>
                  <a:pt x="0" y="1171"/>
                </a:lnTo>
                <a:lnTo>
                  <a:pt x="2470" y="1170"/>
                </a:lnTo>
                <a:lnTo>
                  <a:pt x="2454" y="1159"/>
                </a:lnTo>
                <a:lnTo>
                  <a:pt x="2413" y="1147"/>
                </a:lnTo>
                <a:lnTo>
                  <a:pt x="2385" y="1143"/>
                </a:lnTo>
                <a:lnTo>
                  <a:pt x="2351" y="1138"/>
                </a:lnTo>
                <a:lnTo>
                  <a:pt x="2310" y="1129"/>
                </a:lnTo>
                <a:lnTo>
                  <a:pt x="2331" y="1132"/>
                </a:lnTo>
                <a:lnTo>
                  <a:pt x="2285" y="1123"/>
                </a:lnTo>
                <a:lnTo>
                  <a:pt x="2258" y="1116"/>
                </a:lnTo>
                <a:lnTo>
                  <a:pt x="2214" y="1104"/>
                </a:lnTo>
                <a:lnTo>
                  <a:pt x="2174" y="1092"/>
                </a:lnTo>
                <a:lnTo>
                  <a:pt x="2140" y="1081"/>
                </a:lnTo>
                <a:lnTo>
                  <a:pt x="2108" y="1071"/>
                </a:lnTo>
                <a:lnTo>
                  <a:pt x="2072" y="1059"/>
                </a:lnTo>
                <a:lnTo>
                  <a:pt x="2041" y="1047"/>
                </a:lnTo>
                <a:lnTo>
                  <a:pt x="2001" y="1029"/>
                </a:lnTo>
                <a:lnTo>
                  <a:pt x="1984" y="1020"/>
                </a:lnTo>
                <a:lnTo>
                  <a:pt x="1983" y="1020"/>
                </a:lnTo>
                <a:lnTo>
                  <a:pt x="1970" y="1013"/>
                </a:lnTo>
                <a:lnTo>
                  <a:pt x="1946" y="1001"/>
                </a:lnTo>
                <a:lnTo>
                  <a:pt x="1926" y="986"/>
                </a:lnTo>
                <a:lnTo>
                  <a:pt x="1904" y="969"/>
                </a:lnTo>
                <a:lnTo>
                  <a:pt x="1888" y="955"/>
                </a:lnTo>
                <a:lnTo>
                  <a:pt x="1870" y="938"/>
                </a:lnTo>
                <a:lnTo>
                  <a:pt x="1849" y="915"/>
                </a:lnTo>
                <a:lnTo>
                  <a:pt x="1828" y="891"/>
                </a:lnTo>
                <a:lnTo>
                  <a:pt x="1810" y="868"/>
                </a:lnTo>
                <a:lnTo>
                  <a:pt x="1791" y="845"/>
                </a:lnTo>
                <a:lnTo>
                  <a:pt x="1778" y="825"/>
                </a:lnTo>
                <a:lnTo>
                  <a:pt x="1766" y="809"/>
                </a:lnTo>
                <a:lnTo>
                  <a:pt x="1755" y="792"/>
                </a:lnTo>
                <a:lnTo>
                  <a:pt x="1744" y="772"/>
                </a:lnTo>
                <a:lnTo>
                  <a:pt x="1734" y="751"/>
                </a:lnTo>
                <a:lnTo>
                  <a:pt x="1725" y="729"/>
                </a:lnTo>
                <a:lnTo>
                  <a:pt x="1715" y="707"/>
                </a:lnTo>
                <a:lnTo>
                  <a:pt x="1708" y="692"/>
                </a:lnTo>
                <a:lnTo>
                  <a:pt x="1700" y="674"/>
                </a:lnTo>
                <a:lnTo>
                  <a:pt x="1693" y="657"/>
                </a:lnTo>
                <a:lnTo>
                  <a:pt x="1685" y="641"/>
                </a:lnTo>
                <a:lnTo>
                  <a:pt x="1676" y="619"/>
                </a:lnTo>
                <a:lnTo>
                  <a:pt x="1666" y="598"/>
                </a:lnTo>
                <a:lnTo>
                  <a:pt x="1653" y="568"/>
                </a:lnTo>
                <a:lnTo>
                  <a:pt x="1641" y="546"/>
                </a:lnTo>
                <a:lnTo>
                  <a:pt x="1629" y="522"/>
                </a:lnTo>
                <a:lnTo>
                  <a:pt x="1617" y="497"/>
                </a:lnTo>
                <a:lnTo>
                  <a:pt x="1608" y="476"/>
                </a:lnTo>
                <a:lnTo>
                  <a:pt x="1597" y="452"/>
                </a:lnTo>
                <a:lnTo>
                  <a:pt x="1587" y="430"/>
                </a:lnTo>
                <a:lnTo>
                  <a:pt x="1570" y="397"/>
                </a:lnTo>
                <a:lnTo>
                  <a:pt x="1556" y="366"/>
                </a:lnTo>
                <a:lnTo>
                  <a:pt x="1543" y="340"/>
                </a:lnTo>
                <a:lnTo>
                  <a:pt x="1533" y="322"/>
                </a:lnTo>
                <a:lnTo>
                  <a:pt x="1521" y="298"/>
                </a:lnTo>
                <a:lnTo>
                  <a:pt x="1507" y="271"/>
                </a:lnTo>
                <a:lnTo>
                  <a:pt x="1496" y="251"/>
                </a:lnTo>
                <a:lnTo>
                  <a:pt x="1487" y="236"/>
                </a:lnTo>
                <a:lnTo>
                  <a:pt x="1480" y="223"/>
                </a:lnTo>
                <a:lnTo>
                  <a:pt x="1469" y="203"/>
                </a:lnTo>
                <a:lnTo>
                  <a:pt x="1458" y="183"/>
                </a:lnTo>
                <a:lnTo>
                  <a:pt x="1449" y="167"/>
                </a:lnTo>
                <a:lnTo>
                  <a:pt x="1439" y="150"/>
                </a:lnTo>
                <a:lnTo>
                  <a:pt x="1428" y="135"/>
                </a:lnTo>
                <a:lnTo>
                  <a:pt x="1419" y="125"/>
                </a:lnTo>
                <a:lnTo>
                  <a:pt x="1413" y="114"/>
                </a:lnTo>
                <a:lnTo>
                  <a:pt x="1407" y="107"/>
                </a:lnTo>
                <a:lnTo>
                  <a:pt x="1401" y="99"/>
                </a:lnTo>
                <a:lnTo>
                  <a:pt x="1397" y="95"/>
                </a:lnTo>
                <a:lnTo>
                  <a:pt x="1389" y="86"/>
                </a:lnTo>
                <a:lnTo>
                  <a:pt x="1379" y="74"/>
                </a:lnTo>
                <a:lnTo>
                  <a:pt x="1368" y="62"/>
                </a:lnTo>
                <a:lnTo>
                  <a:pt x="1356" y="50"/>
                </a:lnTo>
                <a:lnTo>
                  <a:pt x="1344" y="39"/>
                </a:lnTo>
                <a:lnTo>
                  <a:pt x="1331" y="30"/>
                </a:lnTo>
                <a:lnTo>
                  <a:pt x="1317" y="19"/>
                </a:lnTo>
                <a:lnTo>
                  <a:pt x="1296" y="11"/>
                </a:lnTo>
                <a:lnTo>
                  <a:pt x="1276" y="4"/>
                </a:lnTo>
                <a:lnTo>
                  <a:pt x="1251" y="0"/>
                </a:lnTo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422" name="Line 14"/>
          <p:cNvSpPr>
            <a:spLocks noChangeShapeType="1"/>
          </p:cNvSpPr>
          <p:nvPr/>
        </p:nvSpPr>
        <p:spPr bwMode="auto">
          <a:xfrm>
            <a:off x="3992564" y="5660522"/>
            <a:ext cx="42195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424" name="Text Box 16"/>
          <p:cNvSpPr txBox="1">
            <a:spLocks noChangeArrowheads="1"/>
          </p:cNvSpPr>
          <p:nvPr/>
        </p:nvSpPr>
        <p:spPr bwMode="auto">
          <a:xfrm>
            <a:off x="8232775" y="5423985"/>
            <a:ext cx="320922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1817842" y="269372"/>
            <a:ext cx="7772400" cy="698500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9pPr>
          </a:lstStyle>
          <a:p>
            <a:pPr algn="l"/>
            <a:r>
              <a:rPr lang="en-US" sz="3200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Probability Distribution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E4073E5-02BB-4845-8AC2-68443866AD25}"/>
                  </a:ext>
                </a:extLst>
              </p14:cNvPr>
              <p14:cNvContentPartPr/>
              <p14:nvPr/>
            </p14:nvContentPartPr>
            <p14:xfrm>
              <a:off x="6419880" y="3346560"/>
              <a:ext cx="1352880" cy="1816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E4073E5-02BB-4845-8AC2-68443866AD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10520" y="3337200"/>
                <a:ext cx="1371600" cy="183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85573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2628900" y="3481804"/>
            <a:ext cx="7188200" cy="23812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2628900" y="1665704"/>
            <a:ext cx="7194550" cy="17081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Probabilities for the normal random variable are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given by </a:t>
            </a:r>
            <a:r>
              <a:rPr lang="en-US" sz="2400" u="sng">
                <a:latin typeface="Times New Roman" panose="02020603050405020304" pitchFamily="18" charset="0"/>
                <a:cs typeface="Times New Roman" panose="02020603050405020304" pitchFamily="18" charset="0"/>
              </a:rPr>
              <a:t>areas under the curve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The total area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under the curve is 1 (.5 to the left of the mean and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.5 to the right).</a:t>
            </a: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2219325" y="1117600"/>
            <a:ext cx="3462338" cy="585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535" name="Freeform 7"/>
          <p:cNvSpPr>
            <a:spLocks/>
          </p:cNvSpPr>
          <p:nvPr/>
        </p:nvSpPr>
        <p:spPr bwMode="auto">
          <a:xfrm>
            <a:off x="4162425" y="3718343"/>
            <a:ext cx="3937000" cy="1862137"/>
          </a:xfrm>
          <a:custGeom>
            <a:avLst/>
            <a:gdLst/>
            <a:ahLst/>
            <a:cxnLst>
              <a:cxn ang="0">
                <a:pos x="1209" y="12"/>
              </a:cxn>
              <a:cxn ang="0">
                <a:pos x="1132" y="66"/>
              </a:cxn>
              <a:cxn ang="0">
                <a:pos x="1082" y="131"/>
              </a:cxn>
              <a:cxn ang="0">
                <a:pos x="1040" y="197"/>
              </a:cxn>
              <a:cxn ang="0">
                <a:pos x="1003" y="262"/>
              </a:cxn>
              <a:cxn ang="0">
                <a:pos x="975" y="320"/>
              </a:cxn>
              <a:cxn ang="0">
                <a:pos x="941" y="395"/>
              </a:cxn>
              <a:cxn ang="0">
                <a:pos x="910" y="462"/>
              </a:cxn>
              <a:cxn ang="0">
                <a:pos x="881" y="528"/>
              </a:cxn>
              <a:cxn ang="0">
                <a:pos x="856" y="591"/>
              </a:cxn>
              <a:cxn ang="0">
                <a:pos x="826" y="663"/>
              </a:cxn>
              <a:cxn ang="0">
                <a:pos x="796" y="727"/>
              </a:cxn>
              <a:cxn ang="0">
                <a:pos x="765" y="790"/>
              </a:cxn>
              <a:cxn ang="0">
                <a:pos x="717" y="862"/>
              </a:cxn>
              <a:cxn ang="0">
                <a:pos x="653" y="932"/>
              </a:cxn>
              <a:cxn ang="0">
                <a:pos x="592" y="981"/>
              </a:cxn>
              <a:cxn ang="0">
                <a:pos x="506" y="1031"/>
              </a:cxn>
              <a:cxn ang="0">
                <a:pos x="423" y="1063"/>
              </a:cxn>
              <a:cxn ang="0">
                <a:pos x="333" y="1089"/>
              </a:cxn>
              <a:cxn ang="0">
                <a:pos x="258" y="1108"/>
              </a:cxn>
              <a:cxn ang="0">
                <a:pos x="155" y="1129"/>
              </a:cxn>
              <a:cxn ang="0">
                <a:pos x="54" y="1146"/>
              </a:cxn>
              <a:cxn ang="0">
                <a:pos x="2480" y="1170"/>
              </a:cxn>
              <a:cxn ang="0">
                <a:pos x="2395" y="1143"/>
              </a:cxn>
              <a:cxn ang="0">
                <a:pos x="2341" y="1132"/>
              </a:cxn>
              <a:cxn ang="0">
                <a:pos x="2224" y="1104"/>
              </a:cxn>
              <a:cxn ang="0">
                <a:pos x="2118" y="1071"/>
              </a:cxn>
              <a:cxn ang="0">
                <a:pos x="2011" y="1029"/>
              </a:cxn>
              <a:cxn ang="0">
                <a:pos x="1980" y="1013"/>
              </a:cxn>
              <a:cxn ang="0">
                <a:pos x="1914" y="969"/>
              </a:cxn>
              <a:cxn ang="0">
                <a:pos x="1859" y="915"/>
              </a:cxn>
              <a:cxn ang="0">
                <a:pos x="1801" y="845"/>
              </a:cxn>
              <a:cxn ang="0">
                <a:pos x="1765" y="792"/>
              </a:cxn>
              <a:cxn ang="0">
                <a:pos x="1735" y="729"/>
              </a:cxn>
              <a:cxn ang="0">
                <a:pos x="1710" y="674"/>
              </a:cxn>
              <a:cxn ang="0">
                <a:pos x="1686" y="619"/>
              </a:cxn>
              <a:cxn ang="0">
                <a:pos x="1651" y="546"/>
              </a:cxn>
              <a:cxn ang="0">
                <a:pos x="1618" y="476"/>
              </a:cxn>
              <a:cxn ang="0">
                <a:pos x="1580" y="397"/>
              </a:cxn>
              <a:cxn ang="0">
                <a:pos x="1543" y="322"/>
              </a:cxn>
              <a:cxn ang="0">
                <a:pos x="1506" y="251"/>
              </a:cxn>
              <a:cxn ang="0">
                <a:pos x="1479" y="203"/>
              </a:cxn>
              <a:cxn ang="0">
                <a:pos x="1449" y="150"/>
              </a:cxn>
              <a:cxn ang="0">
                <a:pos x="1423" y="114"/>
              </a:cxn>
              <a:cxn ang="0">
                <a:pos x="1407" y="95"/>
              </a:cxn>
              <a:cxn ang="0">
                <a:pos x="1378" y="62"/>
              </a:cxn>
              <a:cxn ang="0">
                <a:pos x="1341" y="30"/>
              </a:cxn>
              <a:cxn ang="0">
                <a:pos x="1286" y="4"/>
              </a:cxn>
            </a:cxnLst>
            <a:rect l="0" t="0" r="r" b="b"/>
            <a:pathLst>
              <a:path w="2480" h="1173">
                <a:moveTo>
                  <a:pt x="1260" y="0"/>
                </a:moveTo>
                <a:lnTo>
                  <a:pt x="1236" y="5"/>
                </a:lnTo>
                <a:lnTo>
                  <a:pt x="1209" y="12"/>
                </a:lnTo>
                <a:lnTo>
                  <a:pt x="1179" y="27"/>
                </a:lnTo>
                <a:lnTo>
                  <a:pt x="1155" y="45"/>
                </a:lnTo>
                <a:lnTo>
                  <a:pt x="1132" y="66"/>
                </a:lnTo>
                <a:lnTo>
                  <a:pt x="1114" y="85"/>
                </a:lnTo>
                <a:lnTo>
                  <a:pt x="1099" y="106"/>
                </a:lnTo>
                <a:lnTo>
                  <a:pt x="1082" y="131"/>
                </a:lnTo>
                <a:lnTo>
                  <a:pt x="1070" y="149"/>
                </a:lnTo>
                <a:lnTo>
                  <a:pt x="1054" y="175"/>
                </a:lnTo>
                <a:lnTo>
                  <a:pt x="1040" y="197"/>
                </a:lnTo>
                <a:lnTo>
                  <a:pt x="1024" y="223"/>
                </a:lnTo>
                <a:lnTo>
                  <a:pt x="1015" y="240"/>
                </a:lnTo>
                <a:lnTo>
                  <a:pt x="1003" y="262"/>
                </a:lnTo>
                <a:lnTo>
                  <a:pt x="994" y="282"/>
                </a:lnTo>
                <a:lnTo>
                  <a:pt x="984" y="300"/>
                </a:lnTo>
                <a:lnTo>
                  <a:pt x="975" y="320"/>
                </a:lnTo>
                <a:lnTo>
                  <a:pt x="964" y="344"/>
                </a:lnTo>
                <a:lnTo>
                  <a:pt x="951" y="373"/>
                </a:lnTo>
                <a:lnTo>
                  <a:pt x="941" y="395"/>
                </a:lnTo>
                <a:lnTo>
                  <a:pt x="933" y="412"/>
                </a:lnTo>
                <a:lnTo>
                  <a:pt x="921" y="437"/>
                </a:lnTo>
                <a:lnTo>
                  <a:pt x="910" y="462"/>
                </a:lnTo>
                <a:lnTo>
                  <a:pt x="902" y="479"/>
                </a:lnTo>
                <a:lnTo>
                  <a:pt x="890" y="506"/>
                </a:lnTo>
                <a:lnTo>
                  <a:pt x="881" y="528"/>
                </a:lnTo>
                <a:lnTo>
                  <a:pt x="873" y="549"/>
                </a:lnTo>
                <a:lnTo>
                  <a:pt x="865" y="570"/>
                </a:lnTo>
                <a:lnTo>
                  <a:pt x="856" y="591"/>
                </a:lnTo>
                <a:lnTo>
                  <a:pt x="848" y="612"/>
                </a:lnTo>
                <a:lnTo>
                  <a:pt x="839" y="633"/>
                </a:lnTo>
                <a:lnTo>
                  <a:pt x="826" y="663"/>
                </a:lnTo>
                <a:lnTo>
                  <a:pt x="814" y="690"/>
                </a:lnTo>
                <a:lnTo>
                  <a:pt x="805" y="708"/>
                </a:lnTo>
                <a:lnTo>
                  <a:pt x="796" y="727"/>
                </a:lnTo>
                <a:lnTo>
                  <a:pt x="787" y="747"/>
                </a:lnTo>
                <a:lnTo>
                  <a:pt x="778" y="765"/>
                </a:lnTo>
                <a:lnTo>
                  <a:pt x="765" y="790"/>
                </a:lnTo>
                <a:lnTo>
                  <a:pt x="751" y="814"/>
                </a:lnTo>
                <a:lnTo>
                  <a:pt x="735" y="838"/>
                </a:lnTo>
                <a:lnTo>
                  <a:pt x="717" y="862"/>
                </a:lnTo>
                <a:lnTo>
                  <a:pt x="699" y="885"/>
                </a:lnTo>
                <a:lnTo>
                  <a:pt x="677" y="907"/>
                </a:lnTo>
                <a:lnTo>
                  <a:pt x="653" y="932"/>
                </a:lnTo>
                <a:lnTo>
                  <a:pt x="636" y="947"/>
                </a:lnTo>
                <a:lnTo>
                  <a:pt x="616" y="963"/>
                </a:lnTo>
                <a:lnTo>
                  <a:pt x="592" y="981"/>
                </a:lnTo>
                <a:lnTo>
                  <a:pt x="572" y="994"/>
                </a:lnTo>
                <a:lnTo>
                  <a:pt x="546" y="1009"/>
                </a:lnTo>
                <a:lnTo>
                  <a:pt x="506" y="1031"/>
                </a:lnTo>
                <a:lnTo>
                  <a:pt x="472" y="1045"/>
                </a:lnTo>
                <a:lnTo>
                  <a:pt x="446" y="1054"/>
                </a:lnTo>
                <a:lnTo>
                  <a:pt x="423" y="1063"/>
                </a:lnTo>
                <a:lnTo>
                  <a:pt x="393" y="1073"/>
                </a:lnTo>
                <a:lnTo>
                  <a:pt x="363" y="1082"/>
                </a:lnTo>
                <a:lnTo>
                  <a:pt x="333" y="1089"/>
                </a:lnTo>
                <a:lnTo>
                  <a:pt x="310" y="1095"/>
                </a:lnTo>
                <a:lnTo>
                  <a:pt x="282" y="1102"/>
                </a:lnTo>
                <a:lnTo>
                  <a:pt x="258" y="1108"/>
                </a:lnTo>
                <a:lnTo>
                  <a:pt x="226" y="1115"/>
                </a:lnTo>
                <a:lnTo>
                  <a:pt x="183" y="1123"/>
                </a:lnTo>
                <a:lnTo>
                  <a:pt x="155" y="1129"/>
                </a:lnTo>
                <a:lnTo>
                  <a:pt x="130" y="1134"/>
                </a:lnTo>
                <a:lnTo>
                  <a:pt x="109" y="1137"/>
                </a:lnTo>
                <a:lnTo>
                  <a:pt x="54" y="1146"/>
                </a:lnTo>
                <a:lnTo>
                  <a:pt x="3" y="1158"/>
                </a:lnTo>
                <a:lnTo>
                  <a:pt x="0" y="1173"/>
                </a:lnTo>
                <a:lnTo>
                  <a:pt x="2480" y="1170"/>
                </a:lnTo>
                <a:lnTo>
                  <a:pt x="2454" y="1161"/>
                </a:lnTo>
                <a:lnTo>
                  <a:pt x="2427" y="1152"/>
                </a:lnTo>
                <a:lnTo>
                  <a:pt x="2395" y="1143"/>
                </a:lnTo>
                <a:lnTo>
                  <a:pt x="2361" y="1138"/>
                </a:lnTo>
                <a:lnTo>
                  <a:pt x="2320" y="1129"/>
                </a:lnTo>
                <a:lnTo>
                  <a:pt x="2341" y="1132"/>
                </a:lnTo>
                <a:lnTo>
                  <a:pt x="2295" y="1123"/>
                </a:lnTo>
                <a:lnTo>
                  <a:pt x="2268" y="1116"/>
                </a:lnTo>
                <a:lnTo>
                  <a:pt x="2224" y="1104"/>
                </a:lnTo>
                <a:lnTo>
                  <a:pt x="2184" y="1092"/>
                </a:lnTo>
                <a:lnTo>
                  <a:pt x="2150" y="1081"/>
                </a:lnTo>
                <a:lnTo>
                  <a:pt x="2118" y="1071"/>
                </a:lnTo>
                <a:lnTo>
                  <a:pt x="2082" y="1059"/>
                </a:lnTo>
                <a:lnTo>
                  <a:pt x="2051" y="1047"/>
                </a:lnTo>
                <a:lnTo>
                  <a:pt x="2011" y="1029"/>
                </a:lnTo>
                <a:lnTo>
                  <a:pt x="1994" y="1020"/>
                </a:lnTo>
                <a:lnTo>
                  <a:pt x="1993" y="1020"/>
                </a:lnTo>
                <a:lnTo>
                  <a:pt x="1980" y="1013"/>
                </a:lnTo>
                <a:lnTo>
                  <a:pt x="1956" y="1001"/>
                </a:lnTo>
                <a:lnTo>
                  <a:pt x="1936" y="986"/>
                </a:lnTo>
                <a:lnTo>
                  <a:pt x="1914" y="969"/>
                </a:lnTo>
                <a:lnTo>
                  <a:pt x="1898" y="955"/>
                </a:lnTo>
                <a:lnTo>
                  <a:pt x="1880" y="938"/>
                </a:lnTo>
                <a:lnTo>
                  <a:pt x="1859" y="915"/>
                </a:lnTo>
                <a:lnTo>
                  <a:pt x="1838" y="891"/>
                </a:lnTo>
                <a:lnTo>
                  <a:pt x="1820" y="868"/>
                </a:lnTo>
                <a:lnTo>
                  <a:pt x="1801" y="845"/>
                </a:lnTo>
                <a:lnTo>
                  <a:pt x="1788" y="825"/>
                </a:lnTo>
                <a:lnTo>
                  <a:pt x="1776" y="809"/>
                </a:lnTo>
                <a:lnTo>
                  <a:pt x="1765" y="792"/>
                </a:lnTo>
                <a:lnTo>
                  <a:pt x="1754" y="772"/>
                </a:lnTo>
                <a:lnTo>
                  <a:pt x="1744" y="751"/>
                </a:lnTo>
                <a:lnTo>
                  <a:pt x="1735" y="729"/>
                </a:lnTo>
                <a:lnTo>
                  <a:pt x="1725" y="707"/>
                </a:lnTo>
                <a:lnTo>
                  <a:pt x="1718" y="692"/>
                </a:lnTo>
                <a:lnTo>
                  <a:pt x="1710" y="674"/>
                </a:lnTo>
                <a:lnTo>
                  <a:pt x="1703" y="657"/>
                </a:lnTo>
                <a:lnTo>
                  <a:pt x="1695" y="641"/>
                </a:lnTo>
                <a:lnTo>
                  <a:pt x="1686" y="619"/>
                </a:lnTo>
                <a:lnTo>
                  <a:pt x="1676" y="598"/>
                </a:lnTo>
                <a:lnTo>
                  <a:pt x="1663" y="568"/>
                </a:lnTo>
                <a:lnTo>
                  <a:pt x="1651" y="546"/>
                </a:lnTo>
                <a:lnTo>
                  <a:pt x="1639" y="522"/>
                </a:lnTo>
                <a:lnTo>
                  <a:pt x="1627" y="497"/>
                </a:lnTo>
                <a:lnTo>
                  <a:pt x="1618" y="476"/>
                </a:lnTo>
                <a:lnTo>
                  <a:pt x="1607" y="452"/>
                </a:lnTo>
                <a:lnTo>
                  <a:pt x="1597" y="430"/>
                </a:lnTo>
                <a:lnTo>
                  <a:pt x="1580" y="397"/>
                </a:lnTo>
                <a:lnTo>
                  <a:pt x="1566" y="366"/>
                </a:lnTo>
                <a:lnTo>
                  <a:pt x="1553" y="340"/>
                </a:lnTo>
                <a:lnTo>
                  <a:pt x="1543" y="322"/>
                </a:lnTo>
                <a:lnTo>
                  <a:pt x="1531" y="298"/>
                </a:lnTo>
                <a:lnTo>
                  <a:pt x="1517" y="271"/>
                </a:lnTo>
                <a:lnTo>
                  <a:pt x="1506" y="251"/>
                </a:lnTo>
                <a:lnTo>
                  <a:pt x="1497" y="236"/>
                </a:lnTo>
                <a:lnTo>
                  <a:pt x="1490" y="223"/>
                </a:lnTo>
                <a:lnTo>
                  <a:pt x="1479" y="203"/>
                </a:lnTo>
                <a:lnTo>
                  <a:pt x="1468" y="183"/>
                </a:lnTo>
                <a:lnTo>
                  <a:pt x="1459" y="167"/>
                </a:lnTo>
                <a:lnTo>
                  <a:pt x="1449" y="150"/>
                </a:lnTo>
                <a:lnTo>
                  <a:pt x="1438" y="135"/>
                </a:lnTo>
                <a:lnTo>
                  <a:pt x="1429" y="125"/>
                </a:lnTo>
                <a:lnTo>
                  <a:pt x="1423" y="114"/>
                </a:lnTo>
                <a:lnTo>
                  <a:pt x="1417" y="107"/>
                </a:lnTo>
                <a:lnTo>
                  <a:pt x="1411" y="99"/>
                </a:lnTo>
                <a:lnTo>
                  <a:pt x="1407" y="95"/>
                </a:lnTo>
                <a:lnTo>
                  <a:pt x="1399" y="86"/>
                </a:lnTo>
                <a:lnTo>
                  <a:pt x="1389" y="74"/>
                </a:lnTo>
                <a:lnTo>
                  <a:pt x="1378" y="62"/>
                </a:lnTo>
                <a:lnTo>
                  <a:pt x="1366" y="50"/>
                </a:lnTo>
                <a:lnTo>
                  <a:pt x="1354" y="39"/>
                </a:lnTo>
                <a:lnTo>
                  <a:pt x="1341" y="30"/>
                </a:lnTo>
                <a:lnTo>
                  <a:pt x="1327" y="19"/>
                </a:lnTo>
                <a:lnTo>
                  <a:pt x="1306" y="11"/>
                </a:lnTo>
                <a:lnTo>
                  <a:pt x="1286" y="4"/>
                </a:lnTo>
                <a:lnTo>
                  <a:pt x="1261" y="0"/>
                </a:lnTo>
              </a:path>
            </a:pathLst>
          </a:custGeom>
          <a:solidFill>
            <a:schemeClr val="bg1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536" name="Line 8"/>
          <p:cNvSpPr>
            <a:spLocks noChangeShapeType="1"/>
          </p:cNvSpPr>
          <p:nvPr/>
        </p:nvSpPr>
        <p:spPr bwMode="auto">
          <a:xfrm>
            <a:off x="6172200" y="3723104"/>
            <a:ext cx="0" cy="19431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538" name="Text Box 10"/>
          <p:cNvSpPr txBox="1">
            <a:spLocks noChangeArrowheads="1"/>
          </p:cNvSpPr>
          <p:nvPr/>
        </p:nvSpPr>
        <p:spPr bwMode="auto">
          <a:xfrm>
            <a:off x="5570627" y="4766093"/>
            <a:ext cx="41549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.5</a:t>
            </a:r>
          </a:p>
        </p:txBody>
      </p:sp>
      <p:sp>
        <p:nvSpPr>
          <p:cNvPr id="150539" name="Text Box 11"/>
          <p:cNvSpPr txBox="1">
            <a:spLocks noChangeArrowheads="1"/>
          </p:cNvSpPr>
          <p:nvPr/>
        </p:nvSpPr>
        <p:spPr bwMode="auto">
          <a:xfrm>
            <a:off x="6313577" y="4766093"/>
            <a:ext cx="41549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.5</a:t>
            </a:r>
          </a:p>
        </p:txBody>
      </p:sp>
      <p:sp>
        <p:nvSpPr>
          <p:cNvPr id="150540" name="Text Box 12"/>
          <p:cNvSpPr txBox="1">
            <a:spLocks noChangeArrowheads="1"/>
          </p:cNvSpPr>
          <p:nvPr/>
        </p:nvSpPr>
        <p:spPr bwMode="auto">
          <a:xfrm>
            <a:off x="8442325" y="5340767"/>
            <a:ext cx="320922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2181736" y="204544"/>
            <a:ext cx="7772400" cy="698500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9pPr>
          </a:lstStyle>
          <a:p>
            <a:pPr algn="l"/>
            <a:r>
              <a:rPr lang="en-US" sz="3200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Probability Distribution</a:t>
            </a:r>
          </a:p>
        </p:txBody>
      </p:sp>
      <p:sp>
        <p:nvSpPr>
          <p:cNvPr id="150534" name="Line 6"/>
          <p:cNvSpPr>
            <a:spLocks noChangeShapeType="1"/>
          </p:cNvSpPr>
          <p:nvPr/>
        </p:nvSpPr>
        <p:spPr bwMode="auto">
          <a:xfrm>
            <a:off x="3829050" y="5582067"/>
            <a:ext cx="4591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0876E1A-71EC-419C-B874-D69E18F19445}"/>
                  </a:ext>
                </a:extLst>
              </p14:cNvPr>
              <p14:cNvContentPartPr/>
              <p14:nvPr/>
            </p14:nvContentPartPr>
            <p14:xfrm>
              <a:off x="7004160" y="4216320"/>
              <a:ext cx="425880" cy="356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0876E1A-71EC-419C-B874-D69E18F194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94800" y="4206960"/>
                <a:ext cx="444600" cy="37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81873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2628900" y="1587501"/>
            <a:ext cx="7188200" cy="440948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563" name="Rectangle 11"/>
          <p:cNvSpPr>
            <a:spLocks noChangeArrowheads="1"/>
          </p:cNvSpPr>
          <p:nvPr/>
        </p:nvSpPr>
        <p:spPr bwMode="auto">
          <a:xfrm>
            <a:off x="2224088" y="1117600"/>
            <a:ext cx="777240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(basis for the empirical rule)</a:t>
            </a:r>
          </a:p>
        </p:txBody>
      </p:sp>
      <p:sp>
        <p:nvSpPr>
          <p:cNvPr id="151565" name="Line 13"/>
          <p:cNvSpPr>
            <a:spLocks noChangeShapeType="1"/>
          </p:cNvSpPr>
          <p:nvPr/>
        </p:nvSpPr>
        <p:spPr bwMode="auto">
          <a:xfrm>
            <a:off x="6242050" y="5049500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569" name="Freeform 17"/>
          <p:cNvSpPr>
            <a:spLocks/>
          </p:cNvSpPr>
          <p:nvPr/>
        </p:nvSpPr>
        <p:spPr bwMode="auto">
          <a:xfrm>
            <a:off x="3862389" y="2811125"/>
            <a:ext cx="4732337" cy="2374900"/>
          </a:xfrm>
          <a:custGeom>
            <a:avLst/>
            <a:gdLst/>
            <a:ahLst/>
            <a:cxnLst>
              <a:cxn ang="0">
                <a:pos x="1441" y="15"/>
              </a:cxn>
              <a:cxn ang="0">
                <a:pos x="1351" y="84"/>
              </a:cxn>
              <a:cxn ang="0">
                <a:pos x="1290" y="168"/>
              </a:cxn>
              <a:cxn ang="0">
                <a:pos x="1241" y="252"/>
              </a:cxn>
              <a:cxn ang="0">
                <a:pos x="1197" y="334"/>
              </a:cxn>
              <a:cxn ang="0">
                <a:pos x="1163" y="408"/>
              </a:cxn>
              <a:cxn ang="0">
                <a:pos x="1123" y="505"/>
              </a:cxn>
              <a:cxn ang="0">
                <a:pos x="1087" y="590"/>
              </a:cxn>
              <a:cxn ang="0">
                <a:pos x="1053" y="674"/>
              </a:cxn>
              <a:cxn ang="0">
                <a:pos x="1023" y="755"/>
              </a:cxn>
              <a:cxn ang="0">
                <a:pos x="987" y="846"/>
              </a:cxn>
              <a:cxn ang="0">
                <a:pos x="951" y="928"/>
              </a:cxn>
              <a:cxn ang="0">
                <a:pos x="914" y="1008"/>
              </a:cxn>
              <a:cxn ang="0">
                <a:pos x="858" y="1100"/>
              </a:cxn>
              <a:cxn ang="0">
                <a:pos x="781" y="1190"/>
              </a:cxn>
              <a:cxn ang="0">
                <a:pos x="709" y="1253"/>
              </a:cxn>
              <a:cxn ang="0">
                <a:pos x="606" y="1316"/>
              </a:cxn>
              <a:cxn ang="0">
                <a:pos x="508" y="1357"/>
              </a:cxn>
              <a:cxn ang="0">
                <a:pos x="401" y="1390"/>
              </a:cxn>
              <a:cxn ang="0">
                <a:pos x="312" y="1415"/>
              </a:cxn>
              <a:cxn ang="0">
                <a:pos x="190" y="1441"/>
              </a:cxn>
              <a:cxn ang="0">
                <a:pos x="94" y="1461"/>
              </a:cxn>
              <a:cxn ang="0">
                <a:pos x="2981" y="1496"/>
              </a:cxn>
              <a:cxn ang="0">
                <a:pos x="2849" y="1461"/>
              </a:cxn>
              <a:cxn ang="0">
                <a:pos x="2786" y="1448"/>
              </a:cxn>
              <a:cxn ang="0">
                <a:pos x="2647" y="1410"/>
              </a:cxn>
              <a:cxn ang="0">
                <a:pos x="2521" y="1367"/>
              </a:cxn>
              <a:cxn ang="0">
                <a:pos x="2394" y="1314"/>
              </a:cxn>
              <a:cxn ang="0">
                <a:pos x="2358" y="1293"/>
              </a:cxn>
              <a:cxn ang="0">
                <a:pos x="2279" y="1237"/>
              </a:cxn>
              <a:cxn ang="0">
                <a:pos x="2213" y="1168"/>
              </a:cxn>
              <a:cxn ang="0">
                <a:pos x="2144" y="1078"/>
              </a:cxn>
              <a:cxn ang="0">
                <a:pos x="2102" y="1011"/>
              </a:cxn>
              <a:cxn ang="0">
                <a:pos x="2066" y="931"/>
              </a:cxn>
              <a:cxn ang="0">
                <a:pos x="2037" y="861"/>
              </a:cxn>
              <a:cxn ang="0">
                <a:pos x="2008" y="791"/>
              </a:cxn>
              <a:cxn ang="0">
                <a:pos x="1967" y="697"/>
              </a:cxn>
              <a:cxn ang="0">
                <a:pos x="1928" y="608"/>
              </a:cxn>
              <a:cxn ang="0">
                <a:pos x="1882" y="507"/>
              </a:cxn>
              <a:cxn ang="0">
                <a:pos x="1838" y="411"/>
              </a:cxn>
              <a:cxn ang="0">
                <a:pos x="1794" y="320"/>
              </a:cxn>
              <a:cxn ang="0">
                <a:pos x="1762" y="259"/>
              </a:cxn>
              <a:cxn ang="0">
                <a:pos x="1727" y="191"/>
              </a:cxn>
              <a:cxn ang="0">
                <a:pos x="1696" y="146"/>
              </a:cxn>
              <a:cxn ang="0">
                <a:pos x="1676" y="121"/>
              </a:cxn>
              <a:cxn ang="0">
                <a:pos x="1642" y="80"/>
              </a:cxn>
              <a:cxn ang="0">
                <a:pos x="1598" y="38"/>
              </a:cxn>
              <a:cxn ang="0">
                <a:pos x="1533" y="5"/>
              </a:cxn>
            </a:cxnLst>
            <a:rect l="0" t="0" r="r" b="b"/>
            <a:pathLst>
              <a:path w="2981" h="1496">
                <a:moveTo>
                  <a:pt x="1503" y="0"/>
                </a:moveTo>
                <a:lnTo>
                  <a:pt x="1474" y="7"/>
                </a:lnTo>
                <a:lnTo>
                  <a:pt x="1441" y="15"/>
                </a:lnTo>
                <a:lnTo>
                  <a:pt x="1406" y="34"/>
                </a:lnTo>
                <a:lnTo>
                  <a:pt x="1377" y="58"/>
                </a:lnTo>
                <a:lnTo>
                  <a:pt x="1351" y="84"/>
                </a:lnTo>
                <a:lnTo>
                  <a:pt x="1329" y="109"/>
                </a:lnTo>
                <a:lnTo>
                  <a:pt x="1311" y="135"/>
                </a:lnTo>
                <a:lnTo>
                  <a:pt x="1290" y="168"/>
                </a:lnTo>
                <a:lnTo>
                  <a:pt x="1276" y="190"/>
                </a:lnTo>
                <a:lnTo>
                  <a:pt x="1258" y="223"/>
                </a:lnTo>
                <a:lnTo>
                  <a:pt x="1241" y="252"/>
                </a:lnTo>
                <a:lnTo>
                  <a:pt x="1222" y="285"/>
                </a:lnTo>
                <a:lnTo>
                  <a:pt x="1211" y="307"/>
                </a:lnTo>
                <a:lnTo>
                  <a:pt x="1197" y="334"/>
                </a:lnTo>
                <a:lnTo>
                  <a:pt x="1186" y="360"/>
                </a:lnTo>
                <a:lnTo>
                  <a:pt x="1175" y="383"/>
                </a:lnTo>
                <a:lnTo>
                  <a:pt x="1163" y="408"/>
                </a:lnTo>
                <a:lnTo>
                  <a:pt x="1151" y="439"/>
                </a:lnTo>
                <a:lnTo>
                  <a:pt x="1136" y="476"/>
                </a:lnTo>
                <a:lnTo>
                  <a:pt x="1123" y="505"/>
                </a:lnTo>
                <a:lnTo>
                  <a:pt x="1114" y="526"/>
                </a:lnTo>
                <a:lnTo>
                  <a:pt x="1099" y="558"/>
                </a:lnTo>
                <a:lnTo>
                  <a:pt x="1087" y="590"/>
                </a:lnTo>
                <a:lnTo>
                  <a:pt x="1077" y="612"/>
                </a:lnTo>
                <a:lnTo>
                  <a:pt x="1063" y="646"/>
                </a:lnTo>
                <a:lnTo>
                  <a:pt x="1053" y="674"/>
                </a:lnTo>
                <a:lnTo>
                  <a:pt x="1043" y="701"/>
                </a:lnTo>
                <a:lnTo>
                  <a:pt x="1033" y="728"/>
                </a:lnTo>
                <a:lnTo>
                  <a:pt x="1023" y="755"/>
                </a:lnTo>
                <a:lnTo>
                  <a:pt x="1013" y="781"/>
                </a:lnTo>
                <a:lnTo>
                  <a:pt x="1002" y="809"/>
                </a:lnTo>
                <a:lnTo>
                  <a:pt x="987" y="846"/>
                </a:lnTo>
                <a:lnTo>
                  <a:pt x="972" y="881"/>
                </a:lnTo>
                <a:lnTo>
                  <a:pt x="962" y="904"/>
                </a:lnTo>
                <a:lnTo>
                  <a:pt x="951" y="928"/>
                </a:lnTo>
                <a:lnTo>
                  <a:pt x="941" y="953"/>
                </a:lnTo>
                <a:lnTo>
                  <a:pt x="930" y="977"/>
                </a:lnTo>
                <a:lnTo>
                  <a:pt x="914" y="1008"/>
                </a:lnTo>
                <a:lnTo>
                  <a:pt x="898" y="1040"/>
                </a:lnTo>
                <a:lnTo>
                  <a:pt x="879" y="1070"/>
                </a:lnTo>
                <a:lnTo>
                  <a:pt x="858" y="1100"/>
                </a:lnTo>
                <a:lnTo>
                  <a:pt x="836" y="1130"/>
                </a:lnTo>
                <a:lnTo>
                  <a:pt x="810" y="1158"/>
                </a:lnTo>
                <a:lnTo>
                  <a:pt x="781" y="1190"/>
                </a:lnTo>
                <a:lnTo>
                  <a:pt x="761" y="1209"/>
                </a:lnTo>
                <a:lnTo>
                  <a:pt x="737" y="1230"/>
                </a:lnTo>
                <a:lnTo>
                  <a:pt x="709" y="1253"/>
                </a:lnTo>
                <a:lnTo>
                  <a:pt x="686" y="1269"/>
                </a:lnTo>
                <a:lnTo>
                  <a:pt x="654" y="1289"/>
                </a:lnTo>
                <a:lnTo>
                  <a:pt x="606" y="1316"/>
                </a:lnTo>
                <a:lnTo>
                  <a:pt x="566" y="1334"/>
                </a:lnTo>
                <a:lnTo>
                  <a:pt x="536" y="1345"/>
                </a:lnTo>
                <a:lnTo>
                  <a:pt x="508" y="1357"/>
                </a:lnTo>
                <a:lnTo>
                  <a:pt x="473" y="1370"/>
                </a:lnTo>
                <a:lnTo>
                  <a:pt x="437" y="1381"/>
                </a:lnTo>
                <a:lnTo>
                  <a:pt x="401" y="1390"/>
                </a:lnTo>
                <a:lnTo>
                  <a:pt x="374" y="1398"/>
                </a:lnTo>
                <a:lnTo>
                  <a:pt x="341" y="1407"/>
                </a:lnTo>
                <a:lnTo>
                  <a:pt x="312" y="1415"/>
                </a:lnTo>
                <a:lnTo>
                  <a:pt x="274" y="1423"/>
                </a:lnTo>
                <a:lnTo>
                  <a:pt x="230" y="1433"/>
                </a:lnTo>
                <a:lnTo>
                  <a:pt x="190" y="1441"/>
                </a:lnTo>
                <a:lnTo>
                  <a:pt x="160" y="1448"/>
                </a:lnTo>
                <a:lnTo>
                  <a:pt x="131" y="1454"/>
                </a:lnTo>
                <a:lnTo>
                  <a:pt x="94" y="1461"/>
                </a:lnTo>
                <a:lnTo>
                  <a:pt x="51" y="1473"/>
                </a:lnTo>
                <a:lnTo>
                  <a:pt x="0" y="1494"/>
                </a:lnTo>
                <a:lnTo>
                  <a:pt x="2981" y="1496"/>
                </a:lnTo>
                <a:lnTo>
                  <a:pt x="2933" y="1478"/>
                </a:lnTo>
                <a:lnTo>
                  <a:pt x="2883" y="1467"/>
                </a:lnTo>
                <a:lnTo>
                  <a:pt x="2849" y="1461"/>
                </a:lnTo>
                <a:lnTo>
                  <a:pt x="2809" y="1453"/>
                </a:lnTo>
                <a:lnTo>
                  <a:pt x="2761" y="1441"/>
                </a:lnTo>
                <a:lnTo>
                  <a:pt x="2786" y="1448"/>
                </a:lnTo>
                <a:lnTo>
                  <a:pt x="2731" y="1433"/>
                </a:lnTo>
                <a:lnTo>
                  <a:pt x="2700" y="1425"/>
                </a:lnTo>
                <a:lnTo>
                  <a:pt x="2647" y="1410"/>
                </a:lnTo>
                <a:lnTo>
                  <a:pt x="2599" y="1394"/>
                </a:lnTo>
                <a:lnTo>
                  <a:pt x="2559" y="1380"/>
                </a:lnTo>
                <a:lnTo>
                  <a:pt x="2521" y="1367"/>
                </a:lnTo>
                <a:lnTo>
                  <a:pt x="2478" y="1352"/>
                </a:lnTo>
                <a:lnTo>
                  <a:pt x="2442" y="1337"/>
                </a:lnTo>
                <a:lnTo>
                  <a:pt x="2394" y="1314"/>
                </a:lnTo>
                <a:lnTo>
                  <a:pt x="2374" y="1302"/>
                </a:lnTo>
                <a:lnTo>
                  <a:pt x="2373" y="1302"/>
                </a:lnTo>
                <a:lnTo>
                  <a:pt x="2358" y="1293"/>
                </a:lnTo>
                <a:lnTo>
                  <a:pt x="2331" y="1278"/>
                </a:lnTo>
                <a:lnTo>
                  <a:pt x="2305" y="1259"/>
                </a:lnTo>
                <a:lnTo>
                  <a:pt x="2279" y="1237"/>
                </a:lnTo>
                <a:lnTo>
                  <a:pt x="2260" y="1219"/>
                </a:lnTo>
                <a:lnTo>
                  <a:pt x="2238" y="1198"/>
                </a:lnTo>
                <a:lnTo>
                  <a:pt x="2213" y="1168"/>
                </a:lnTo>
                <a:lnTo>
                  <a:pt x="2188" y="1137"/>
                </a:lnTo>
                <a:lnTo>
                  <a:pt x="2167" y="1108"/>
                </a:lnTo>
                <a:lnTo>
                  <a:pt x="2144" y="1078"/>
                </a:lnTo>
                <a:lnTo>
                  <a:pt x="2129" y="1053"/>
                </a:lnTo>
                <a:lnTo>
                  <a:pt x="2115" y="1033"/>
                </a:lnTo>
                <a:lnTo>
                  <a:pt x="2102" y="1011"/>
                </a:lnTo>
                <a:lnTo>
                  <a:pt x="2089" y="986"/>
                </a:lnTo>
                <a:lnTo>
                  <a:pt x="2077" y="959"/>
                </a:lnTo>
                <a:lnTo>
                  <a:pt x="2066" y="931"/>
                </a:lnTo>
                <a:lnTo>
                  <a:pt x="2055" y="902"/>
                </a:lnTo>
                <a:lnTo>
                  <a:pt x="2046" y="883"/>
                </a:lnTo>
                <a:lnTo>
                  <a:pt x="2037" y="861"/>
                </a:lnTo>
                <a:lnTo>
                  <a:pt x="2028" y="839"/>
                </a:lnTo>
                <a:lnTo>
                  <a:pt x="2018" y="818"/>
                </a:lnTo>
                <a:lnTo>
                  <a:pt x="2008" y="791"/>
                </a:lnTo>
                <a:lnTo>
                  <a:pt x="1996" y="763"/>
                </a:lnTo>
                <a:lnTo>
                  <a:pt x="1981" y="725"/>
                </a:lnTo>
                <a:lnTo>
                  <a:pt x="1967" y="697"/>
                </a:lnTo>
                <a:lnTo>
                  <a:pt x="1952" y="667"/>
                </a:lnTo>
                <a:lnTo>
                  <a:pt x="1938" y="634"/>
                </a:lnTo>
                <a:lnTo>
                  <a:pt x="1928" y="608"/>
                </a:lnTo>
                <a:lnTo>
                  <a:pt x="1914" y="577"/>
                </a:lnTo>
                <a:lnTo>
                  <a:pt x="1903" y="549"/>
                </a:lnTo>
                <a:lnTo>
                  <a:pt x="1882" y="507"/>
                </a:lnTo>
                <a:lnTo>
                  <a:pt x="1866" y="468"/>
                </a:lnTo>
                <a:lnTo>
                  <a:pt x="1850" y="434"/>
                </a:lnTo>
                <a:lnTo>
                  <a:pt x="1838" y="411"/>
                </a:lnTo>
                <a:lnTo>
                  <a:pt x="1824" y="381"/>
                </a:lnTo>
                <a:lnTo>
                  <a:pt x="1807" y="346"/>
                </a:lnTo>
                <a:lnTo>
                  <a:pt x="1794" y="320"/>
                </a:lnTo>
                <a:lnTo>
                  <a:pt x="1783" y="301"/>
                </a:lnTo>
                <a:lnTo>
                  <a:pt x="1776" y="285"/>
                </a:lnTo>
                <a:lnTo>
                  <a:pt x="1762" y="259"/>
                </a:lnTo>
                <a:lnTo>
                  <a:pt x="1749" y="234"/>
                </a:lnTo>
                <a:lnTo>
                  <a:pt x="1738" y="213"/>
                </a:lnTo>
                <a:lnTo>
                  <a:pt x="1727" y="191"/>
                </a:lnTo>
                <a:lnTo>
                  <a:pt x="1714" y="172"/>
                </a:lnTo>
                <a:lnTo>
                  <a:pt x="1703" y="160"/>
                </a:lnTo>
                <a:lnTo>
                  <a:pt x="1696" y="146"/>
                </a:lnTo>
                <a:lnTo>
                  <a:pt x="1689" y="136"/>
                </a:lnTo>
                <a:lnTo>
                  <a:pt x="1681" y="126"/>
                </a:lnTo>
                <a:lnTo>
                  <a:pt x="1676" y="121"/>
                </a:lnTo>
                <a:lnTo>
                  <a:pt x="1667" y="110"/>
                </a:lnTo>
                <a:lnTo>
                  <a:pt x="1655" y="95"/>
                </a:lnTo>
                <a:lnTo>
                  <a:pt x="1642" y="80"/>
                </a:lnTo>
                <a:lnTo>
                  <a:pt x="1628" y="63"/>
                </a:lnTo>
                <a:lnTo>
                  <a:pt x="1613" y="50"/>
                </a:lnTo>
                <a:lnTo>
                  <a:pt x="1598" y="38"/>
                </a:lnTo>
                <a:lnTo>
                  <a:pt x="1582" y="25"/>
                </a:lnTo>
                <a:lnTo>
                  <a:pt x="1557" y="14"/>
                </a:lnTo>
                <a:lnTo>
                  <a:pt x="1533" y="5"/>
                </a:lnTo>
                <a:lnTo>
                  <a:pt x="1503" y="0"/>
                </a:lnTo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570" name="Line 18"/>
          <p:cNvSpPr>
            <a:spLocks noChangeShapeType="1"/>
          </p:cNvSpPr>
          <p:nvPr/>
        </p:nvSpPr>
        <p:spPr bwMode="auto">
          <a:xfrm>
            <a:off x="3459164" y="5184437"/>
            <a:ext cx="55340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571" name="Text Box 19"/>
          <p:cNvSpPr txBox="1">
            <a:spLocks noChangeArrowheads="1"/>
          </p:cNvSpPr>
          <p:nvPr/>
        </p:nvSpPr>
        <p:spPr bwMode="auto">
          <a:xfrm>
            <a:off x="8994775" y="4947900"/>
            <a:ext cx="320922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51577" name="Line 25"/>
          <p:cNvSpPr>
            <a:spLocks noChangeShapeType="1"/>
          </p:cNvSpPr>
          <p:nvPr/>
        </p:nvSpPr>
        <p:spPr bwMode="auto">
          <a:xfrm>
            <a:off x="5518151" y="2458700"/>
            <a:ext cx="3175" cy="284956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579" name="Line 27"/>
          <p:cNvSpPr>
            <a:spLocks noChangeShapeType="1"/>
          </p:cNvSpPr>
          <p:nvPr/>
        </p:nvSpPr>
        <p:spPr bwMode="auto">
          <a:xfrm flipH="1">
            <a:off x="6965950" y="2458700"/>
            <a:ext cx="0" cy="283051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584" name="Line 32"/>
          <p:cNvSpPr>
            <a:spLocks noChangeShapeType="1"/>
          </p:cNvSpPr>
          <p:nvPr/>
        </p:nvSpPr>
        <p:spPr bwMode="auto">
          <a:xfrm flipH="1">
            <a:off x="7693025" y="2058650"/>
            <a:ext cx="6350" cy="352901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585" name="Line 33"/>
          <p:cNvSpPr>
            <a:spLocks noChangeShapeType="1"/>
          </p:cNvSpPr>
          <p:nvPr/>
        </p:nvSpPr>
        <p:spPr bwMode="auto">
          <a:xfrm flipH="1">
            <a:off x="8451850" y="1776159"/>
            <a:ext cx="0" cy="356067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586" name="Text Box 34"/>
              <p:cNvSpPr txBox="1">
                <a:spLocks noChangeArrowheads="1"/>
              </p:cNvSpPr>
              <p:nvPr/>
            </p:nvSpPr>
            <p:spPr bwMode="auto">
              <a:xfrm>
                <a:off x="3507565" y="5265148"/>
                <a:ext cx="753540" cy="36933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3</a:t>
                </a:r>
                <a:r>
                  <a:rPr lang="en-US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</p:txBody>
          </p:sp>
        </mc:Choice>
        <mc:Fallback xmlns="">
          <p:sp>
            <p:nvSpPr>
              <p:cNvPr id="151586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7565" y="5265148"/>
                <a:ext cx="753540" cy="369332"/>
              </a:xfrm>
              <a:prstGeom prst="rect">
                <a:avLst/>
              </a:prstGeom>
              <a:blipFill>
                <a:blip r:embed="rId3"/>
                <a:stretch>
                  <a:fillRect t="-10000" r="-6452" b="-26667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587" name="Text Box 35"/>
              <p:cNvSpPr txBox="1">
                <a:spLocks noChangeArrowheads="1"/>
              </p:cNvSpPr>
              <p:nvPr/>
            </p:nvSpPr>
            <p:spPr bwMode="auto">
              <a:xfrm>
                <a:off x="5012515" y="5265148"/>
                <a:ext cx="753540" cy="36933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1</a:t>
                </a:r>
                <a:r>
                  <a:rPr lang="en-US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</p:txBody>
          </p:sp>
        </mc:Choice>
        <mc:Fallback xmlns="">
          <p:sp>
            <p:nvSpPr>
              <p:cNvPr id="151587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12515" y="5265148"/>
                <a:ext cx="753540" cy="369332"/>
              </a:xfrm>
              <a:prstGeom prst="rect">
                <a:avLst/>
              </a:prstGeom>
              <a:blipFill>
                <a:blip r:embed="rId4"/>
                <a:stretch>
                  <a:fillRect t="-10000" r="-6452" b="-26667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588" name="Text Box 36"/>
              <p:cNvSpPr txBox="1">
                <a:spLocks noChangeArrowheads="1"/>
              </p:cNvSpPr>
              <p:nvPr/>
            </p:nvSpPr>
            <p:spPr bwMode="auto">
              <a:xfrm>
                <a:off x="4231465" y="5569948"/>
                <a:ext cx="695832" cy="36933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2</a:t>
                </a:r>
                <a:r>
                  <a:rPr lang="en-US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</p:txBody>
          </p:sp>
        </mc:Choice>
        <mc:Fallback xmlns="">
          <p:sp>
            <p:nvSpPr>
              <p:cNvPr id="151588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31465" y="5569948"/>
                <a:ext cx="695832" cy="369332"/>
              </a:xfrm>
              <a:prstGeom prst="rect">
                <a:avLst/>
              </a:prstGeom>
              <a:blipFill>
                <a:blip r:embed="rId5"/>
                <a:stretch>
                  <a:fillRect t="-10000" r="-7895" b="-26667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590" name="Text Box 38"/>
              <p:cNvSpPr txBox="1">
                <a:spLocks noChangeArrowheads="1"/>
              </p:cNvSpPr>
              <p:nvPr/>
            </p:nvSpPr>
            <p:spPr bwMode="auto">
              <a:xfrm>
                <a:off x="6426830" y="5265148"/>
                <a:ext cx="767967" cy="36933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</a:t>
                </a:r>
                <a:r>
                  <a:rPr lang="en-US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</p:txBody>
          </p:sp>
        </mc:Choice>
        <mc:Fallback xmlns="">
          <p:sp>
            <p:nvSpPr>
              <p:cNvPr id="151590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26830" y="5265148"/>
                <a:ext cx="767967" cy="369332"/>
              </a:xfrm>
              <a:prstGeom prst="rect">
                <a:avLst/>
              </a:prstGeom>
              <a:blipFill>
                <a:blip r:embed="rId6"/>
                <a:stretch>
                  <a:fillRect t="-10000" r="-7143" b="-26667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591" name="Text Box 39"/>
              <p:cNvSpPr txBox="1">
                <a:spLocks noChangeArrowheads="1"/>
              </p:cNvSpPr>
              <p:nvPr/>
            </p:nvSpPr>
            <p:spPr bwMode="auto">
              <a:xfrm>
                <a:off x="7150730" y="5569948"/>
                <a:ext cx="767967" cy="36933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+ 2</a:t>
                </a:r>
                <a:r>
                  <a:rPr lang="en-US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</p:txBody>
          </p:sp>
        </mc:Choice>
        <mc:Fallback xmlns="">
          <p:sp>
            <p:nvSpPr>
              <p:cNvPr id="151591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50730" y="5569948"/>
                <a:ext cx="767967" cy="369332"/>
              </a:xfrm>
              <a:prstGeom prst="rect">
                <a:avLst/>
              </a:prstGeom>
              <a:blipFill>
                <a:blip r:embed="rId7"/>
                <a:stretch>
                  <a:fillRect t="-10000" r="-7143" b="-26667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592" name="Text Box 40"/>
              <p:cNvSpPr txBox="1">
                <a:spLocks noChangeArrowheads="1"/>
              </p:cNvSpPr>
              <p:nvPr/>
            </p:nvSpPr>
            <p:spPr bwMode="auto">
              <a:xfrm>
                <a:off x="7912730" y="5246098"/>
                <a:ext cx="767967" cy="36933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+ 3</a:t>
                </a:r>
                <a:r>
                  <a:rPr lang="en-US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</p:txBody>
          </p:sp>
        </mc:Choice>
        <mc:Fallback xmlns="">
          <p:sp>
            <p:nvSpPr>
              <p:cNvPr id="151592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2730" y="5246098"/>
                <a:ext cx="767967" cy="369332"/>
              </a:xfrm>
              <a:prstGeom prst="rect">
                <a:avLst/>
              </a:prstGeom>
              <a:blipFill>
                <a:blip r:embed="rId8"/>
                <a:stretch>
                  <a:fillRect t="-10000" r="-7143" b="-26667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593" name="Text Box 41"/>
              <p:cNvSpPr txBox="1">
                <a:spLocks noChangeArrowheads="1"/>
              </p:cNvSpPr>
              <p:nvPr/>
            </p:nvSpPr>
            <p:spPr bwMode="auto">
              <a:xfrm>
                <a:off x="6061075" y="5124112"/>
                <a:ext cx="375231" cy="36933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</m:oMath>
                  </m:oMathPara>
                </a14:m>
                <a:endParaRPr lang="en-US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1593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61075" y="5124112"/>
                <a:ext cx="375231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595" name="Line 43"/>
          <p:cNvSpPr>
            <a:spLocks noChangeShapeType="1"/>
          </p:cNvSpPr>
          <p:nvPr/>
        </p:nvSpPr>
        <p:spPr bwMode="auto">
          <a:xfrm>
            <a:off x="3985420" y="1776160"/>
            <a:ext cx="8731" cy="356385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596" name="Line 44"/>
          <p:cNvSpPr>
            <a:spLocks noChangeShapeType="1"/>
          </p:cNvSpPr>
          <p:nvPr/>
        </p:nvSpPr>
        <p:spPr bwMode="auto">
          <a:xfrm flipH="1">
            <a:off x="4756150" y="2061826"/>
            <a:ext cx="0" cy="355758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1604" name="Group 52"/>
          <p:cNvGrpSpPr>
            <a:grpSpLocks/>
          </p:cNvGrpSpPr>
          <p:nvPr/>
        </p:nvGrpSpPr>
        <p:grpSpPr bwMode="auto">
          <a:xfrm>
            <a:off x="5521325" y="2385758"/>
            <a:ext cx="1428750" cy="400050"/>
            <a:chOff x="2514" y="1560"/>
            <a:chExt cx="912" cy="252"/>
          </a:xfrm>
        </p:grpSpPr>
        <p:sp>
          <p:nvSpPr>
            <p:cNvPr id="151581" name="Text Box 29"/>
            <p:cNvSpPr txBox="1">
              <a:spLocks noChangeArrowheads="1"/>
            </p:cNvSpPr>
            <p:nvPr/>
          </p:nvSpPr>
          <p:spPr bwMode="auto">
            <a:xfrm>
              <a:off x="2646" y="1560"/>
              <a:ext cx="622" cy="2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68.26%</a:t>
              </a:r>
            </a:p>
          </p:txBody>
        </p:sp>
        <p:sp>
          <p:nvSpPr>
            <p:cNvPr id="151598" name="Line 46"/>
            <p:cNvSpPr>
              <a:spLocks noChangeShapeType="1"/>
            </p:cNvSpPr>
            <p:nvPr/>
          </p:nvSpPr>
          <p:spPr bwMode="auto">
            <a:xfrm>
              <a:off x="3270" y="1686"/>
              <a:ext cx="1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292929"/>
              </a:outerShdw>
            </a:effectLst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599" name="Line 47"/>
            <p:cNvSpPr>
              <a:spLocks noChangeShapeType="1"/>
            </p:cNvSpPr>
            <p:nvPr/>
          </p:nvSpPr>
          <p:spPr bwMode="auto">
            <a:xfrm flipH="1">
              <a:off x="2514" y="1686"/>
              <a:ext cx="1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292929"/>
              </a:outerShdw>
            </a:effectLst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1605" name="Group 53"/>
          <p:cNvGrpSpPr>
            <a:grpSpLocks/>
          </p:cNvGrpSpPr>
          <p:nvPr/>
        </p:nvGrpSpPr>
        <p:grpSpPr bwMode="auto">
          <a:xfrm>
            <a:off x="4772025" y="2014284"/>
            <a:ext cx="2895600" cy="400050"/>
            <a:chOff x="2046" y="1326"/>
            <a:chExt cx="1824" cy="252"/>
          </a:xfrm>
        </p:grpSpPr>
        <p:sp>
          <p:nvSpPr>
            <p:cNvPr id="151582" name="Text Box 30"/>
            <p:cNvSpPr txBox="1">
              <a:spLocks noChangeArrowheads="1"/>
            </p:cNvSpPr>
            <p:nvPr/>
          </p:nvSpPr>
          <p:spPr bwMode="auto">
            <a:xfrm>
              <a:off x="2650" y="1326"/>
              <a:ext cx="614" cy="2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95.44%</a:t>
              </a:r>
            </a:p>
          </p:txBody>
        </p:sp>
        <p:sp>
          <p:nvSpPr>
            <p:cNvPr id="151600" name="Line 48"/>
            <p:cNvSpPr>
              <a:spLocks noChangeShapeType="1"/>
            </p:cNvSpPr>
            <p:nvPr/>
          </p:nvSpPr>
          <p:spPr bwMode="auto">
            <a:xfrm flipH="1">
              <a:off x="2046" y="1434"/>
              <a:ext cx="6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292929"/>
              </a:outerShdw>
            </a:effectLst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601" name="Line 49"/>
            <p:cNvSpPr>
              <a:spLocks noChangeShapeType="1"/>
            </p:cNvSpPr>
            <p:nvPr/>
          </p:nvSpPr>
          <p:spPr bwMode="auto">
            <a:xfrm>
              <a:off x="3264" y="1434"/>
              <a:ext cx="6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292929"/>
              </a:outerShdw>
            </a:effectLst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1606" name="Group 54"/>
          <p:cNvGrpSpPr>
            <a:grpSpLocks/>
          </p:cNvGrpSpPr>
          <p:nvPr/>
        </p:nvGrpSpPr>
        <p:grpSpPr bwMode="auto">
          <a:xfrm>
            <a:off x="4038600" y="1612230"/>
            <a:ext cx="4381500" cy="400050"/>
            <a:chOff x="1584" y="1050"/>
            <a:chExt cx="2760" cy="252"/>
          </a:xfrm>
          <a:effectLst/>
        </p:grpSpPr>
        <p:sp>
          <p:nvSpPr>
            <p:cNvPr id="151583" name="Text Box 31"/>
            <p:cNvSpPr txBox="1">
              <a:spLocks noChangeArrowheads="1"/>
            </p:cNvSpPr>
            <p:nvPr/>
          </p:nvSpPr>
          <p:spPr bwMode="auto">
            <a:xfrm>
              <a:off x="2650" y="1050"/>
              <a:ext cx="614" cy="2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99.72%</a:t>
              </a:r>
            </a:p>
          </p:txBody>
        </p:sp>
        <p:sp>
          <p:nvSpPr>
            <p:cNvPr id="151602" name="Line 50"/>
            <p:cNvSpPr>
              <a:spLocks noChangeShapeType="1"/>
            </p:cNvSpPr>
            <p:nvPr/>
          </p:nvSpPr>
          <p:spPr bwMode="auto">
            <a:xfrm>
              <a:off x="3270" y="1176"/>
              <a:ext cx="10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292929"/>
              </a:outerShdw>
            </a:effectLst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603" name="Line 51"/>
            <p:cNvSpPr>
              <a:spLocks noChangeShapeType="1"/>
            </p:cNvSpPr>
            <p:nvPr/>
          </p:nvSpPr>
          <p:spPr bwMode="auto">
            <a:xfrm flipH="1">
              <a:off x="1584" y="1176"/>
              <a:ext cx="10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292929"/>
              </a:outerShdw>
            </a:effectLst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Rectangle 5"/>
          <p:cNvSpPr txBox="1">
            <a:spLocks noChangeArrowheads="1"/>
          </p:cNvSpPr>
          <p:nvPr/>
        </p:nvSpPr>
        <p:spPr>
          <a:xfrm>
            <a:off x="1757320" y="207164"/>
            <a:ext cx="7772400" cy="698500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9pPr>
          </a:lstStyle>
          <a:p>
            <a:pPr algn="l"/>
            <a:r>
              <a:rPr lang="en-US" sz="3600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Probability Distribution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377F636-8F56-40F5-9563-525612EE1CF0}"/>
                  </a:ext>
                </a:extLst>
              </p14:cNvPr>
              <p14:cNvContentPartPr/>
              <p14:nvPr/>
            </p14:nvContentPartPr>
            <p14:xfrm>
              <a:off x="8515440" y="5162400"/>
              <a:ext cx="25560" cy="13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377F636-8F56-40F5-9563-525612EE1CF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06080" y="5153040"/>
                <a:ext cx="44280" cy="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62179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91517" y="450008"/>
            <a:ext cx="7772400" cy="673100"/>
          </a:xfrm>
          <a:noFill/>
          <a:ln/>
        </p:spPr>
        <p:txBody>
          <a:bodyPr>
            <a:no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Standard Normal Probability Distribution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2171700" y="2634862"/>
            <a:ext cx="7194550" cy="17843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 random variable having a normal distribution</a:t>
            </a:r>
          </a:p>
          <a:p>
            <a:pPr algn="l"/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with a mean of 0 and a standard deviation of 1 is</a:t>
            </a:r>
          </a:p>
          <a:p>
            <a:pPr algn="l"/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said to have a </a:t>
            </a:r>
            <a:r>
              <a:rPr lang="en-US" sz="2400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normal probability</a:t>
            </a:r>
          </a:p>
          <a:p>
            <a:pPr algn="l"/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1766888" y="2050662"/>
            <a:ext cx="777240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SzPct val="75000"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3321624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/>
          </p:cNvSpPr>
          <p:nvPr/>
        </p:nvSpPr>
        <p:spPr bwMode="auto">
          <a:xfrm>
            <a:off x="2628900" y="2908300"/>
            <a:ext cx="7188200" cy="27813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228" name="Freeform 4"/>
          <p:cNvSpPr>
            <a:spLocks/>
          </p:cNvSpPr>
          <p:nvPr/>
        </p:nvSpPr>
        <p:spPr bwMode="auto">
          <a:xfrm>
            <a:off x="4162426" y="3138489"/>
            <a:ext cx="3940175" cy="1862137"/>
          </a:xfrm>
          <a:custGeom>
            <a:avLst/>
            <a:gdLst/>
            <a:ahLst/>
            <a:cxnLst>
              <a:cxn ang="0">
                <a:pos x="1209" y="12"/>
              </a:cxn>
              <a:cxn ang="0">
                <a:pos x="1132" y="66"/>
              </a:cxn>
              <a:cxn ang="0">
                <a:pos x="1082" y="131"/>
              </a:cxn>
              <a:cxn ang="0">
                <a:pos x="1040" y="197"/>
              </a:cxn>
              <a:cxn ang="0">
                <a:pos x="1003" y="262"/>
              </a:cxn>
              <a:cxn ang="0">
                <a:pos x="975" y="320"/>
              </a:cxn>
              <a:cxn ang="0">
                <a:pos x="941" y="395"/>
              </a:cxn>
              <a:cxn ang="0">
                <a:pos x="910" y="462"/>
              </a:cxn>
              <a:cxn ang="0">
                <a:pos x="881" y="528"/>
              </a:cxn>
              <a:cxn ang="0">
                <a:pos x="856" y="591"/>
              </a:cxn>
              <a:cxn ang="0">
                <a:pos x="826" y="663"/>
              </a:cxn>
              <a:cxn ang="0">
                <a:pos x="796" y="727"/>
              </a:cxn>
              <a:cxn ang="0">
                <a:pos x="765" y="790"/>
              </a:cxn>
              <a:cxn ang="0">
                <a:pos x="717" y="862"/>
              </a:cxn>
              <a:cxn ang="0">
                <a:pos x="653" y="932"/>
              </a:cxn>
              <a:cxn ang="0">
                <a:pos x="592" y="981"/>
              </a:cxn>
              <a:cxn ang="0">
                <a:pos x="506" y="1031"/>
              </a:cxn>
              <a:cxn ang="0">
                <a:pos x="423" y="1063"/>
              </a:cxn>
              <a:cxn ang="0">
                <a:pos x="333" y="1089"/>
              </a:cxn>
              <a:cxn ang="0">
                <a:pos x="258" y="1108"/>
              </a:cxn>
              <a:cxn ang="0">
                <a:pos x="155" y="1129"/>
              </a:cxn>
              <a:cxn ang="0">
                <a:pos x="54" y="1146"/>
              </a:cxn>
              <a:cxn ang="0">
                <a:pos x="2482" y="1173"/>
              </a:cxn>
              <a:cxn ang="0">
                <a:pos x="2395" y="1143"/>
              </a:cxn>
              <a:cxn ang="0">
                <a:pos x="2341" y="1132"/>
              </a:cxn>
              <a:cxn ang="0">
                <a:pos x="2224" y="1104"/>
              </a:cxn>
              <a:cxn ang="0">
                <a:pos x="2118" y="1071"/>
              </a:cxn>
              <a:cxn ang="0">
                <a:pos x="2011" y="1029"/>
              </a:cxn>
              <a:cxn ang="0">
                <a:pos x="1980" y="1013"/>
              </a:cxn>
              <a:cxn ang="0">
                <a:pos x="1914" y="969"/>
              </a:cxn>
              <a:cxn ang="0">
                <a:pos x="1859" y="915"/>
              </a:cxn>
              <a:cxn ang="0">
                <a:pos x="1801" y="845"/>
              </a:cxn>
              <a:cxn ang="0">
                <a:pos x="1765" y="792"/>
              </a:cxn>
              <a:cxn ang="0">
                <a:pos x="1735" y="729"/>
              </a:cxn>
              <a:cxn ang="0">
                <a:pos x="1710" y="674"/>
              </a:cxn>
              <a:cxn ang="0">
                <a:pos x="1686" y="619"/>
              </a:cxn>
              <a:cxn ang="0">
                <a:pos x="1651" y="546"/>
              </a:cxn>
              <a:cxn ang="0">
                <a:pos x="1618" y="476"/>
              </a:cxn>
              <a:cxn ang="0">
                <a:pos x="1580" y="397"/>
              </a:cxn>
              <a:cxn ang="0">
                <a:pos x="1543" y="322"/>
              </a:cxn>
              <a:cxn ang="0">
                <a:pos x="1506" y="251"/>
              </a:cxn>
              <a:cxn ang="0">
                <a:pos x="1479" y="203"/>
              </a:cxn>
              <a:cxn ang="0">
                <a:pos x="1449" y="150"/>
              </a:cxn>
              <a:cxn ang="0">
                <a:pos x="1423" y="114"/>
              </a:cxn>
              <a:cxn ang="0">
                <a:pos x="1407" y="95"/>
              </a:cxn>
              <a:cxn ang="0">
                <a:pos x="1378" y="62"/>
              </a:cxn>
              <a:cxn ang="0">
                <a:pos x="1341" y="30"/>
              </a:cxn>
              <a:cxn ang="0">
                <a:pos x="1286" y="4"/>
              </a:cxn>
            </a:cxnLst>
            <a:rect l="0" t="0" r="r" b="b"/>
            <a:pathLst>
              <a:path w="2482" h="1173">
                <a:moveTo>
                  <a:pt x="1260" y="0"/>
                </a:moveTo>
                <a:lnTo>
                  <a:pt x="1236" y="5"/>
                </a:lnTo>
                <a:lnTo>
                  <a:pt x="1209" y="12"/>
                </a:lnTo>
                <a:lnTo>
                  <a:pt x="1179" y="27"/>
                </a:lnTo>
                <a:lnTo>
                  <a:pt x="1155" y="45"/>
                </a:lnTo>
                <a:lnTo>
                  <a:pt x="1132" y="66"/>
                </a:lnTo>
                <a:lnTo>
                  <a:pt x="1114" y="85"/>
                </a:lnTo>
                <a:lnTo>
                  <a:pt x="1099" y="106"/>
                </a:lnTo>
                <a:lnTo>
                  <a:pt x="1082" y="131"/>
                </a:lnTo>
                <a:lnTo>
                  <a:pt x="1070" y="149"/>
                </a:lnTo>
                <a:lnTo>
                  <a:pt x="1054" y="175"/>
                </a:lnTo>
                <a:lnTo>
                  <a:pt x="1040" y="197"/>
                </a:lnTo>
                <a:lnTo>
                  <a:pt x="1024" y="223"/>
                </a:lnTo>
                <a:lnTo>
                  <a:pt x="1015" y="240"/>
                </a:lnTo>
                <a:lnTo>
                  <a:pt x="1003" y="262"/>
                </a:lnTo>
                <a:lnTo>
                  <a:pt x="994" y="282"/>
                </a:lnTo>
                <a:lnTo>
                  <a:pt x="984" y="300"/>
                </a:lnTo>
                <a:lnTo>
                  <a:pt x="975" y="320"/>
                </a:lnTo>
                <a:lnTo>
                  <a:pt x="964" y="344"/>
                </a:lnTo>
                <a:lnTo>
                  <a:pt x="951" y="373"/>
                </a:lnTo>
                <a:lnTo>
                  <a:pt x="941" y="395"/>
                </a:lnTo>
                <a:lnTo>
                  <a:pt x="933" y="412"/>
                </a:lnTo>
                <a:lnTo>
                  <a:pt x="921" y="437"/>
                </a:lnTo>
                <a:lnTo>
                  <a:pt x="910" y="462"/>
                </a:lnTo>
                <a:lnTo>
                  <a:pt x="902" y="479"/>
                </a:lnTo>
                <a:lnTo>
                  <a:pt x="890" y="506"/>
                </a:lnTo>
                <a:lnTo>
                  <a:pt x="881" y="528"/>
                </a:lnTo>
                <a:lnTo>
                  <a:pt x="873" y="549"/>
                </a:lnTo>
                <a:lnTo>
                  <a:pt x="865" y="570"/>
                </a:lnTo>
                <a:lnTo>
                  <a:pt x="856" y="591"/>
                </a:lnTo>
                <a:lnTo>
                  <a:pt x="848" y="612"/>
                </a:lnTo>
                <a:lnTo>
                  <a:pt x="839" y="633"/>
                </a:lnTo>
                <a:lnTo>
                  <a:pt x="826" y="663"/>
                </a:lnTo>
                <a:lnTo>
                  <a:pt x="814" y="690"/>
                </a:lnTo>
                <a:lnTo>
                  <a:pt x="805" y="708"/>
                </a:lnTo>
                <a:lnTo>
                  <a:pt x="796" y="727"/>
                </a:lnTo>
                <a:lnTo>
                  <a:pt x="787" y="747"/>
                </a:lnTo>
                <a:lnTo>
                  <a:pt x="778" y="765"/>
                </a:lnTo>
                <a:lnTo>
                  <a:pt x="765" y="790"/>
                </a:lnTo>
                <a:lnTo>
                  <a:pt x="751" y="814"/>
                </a:lnTo>
                <a:lnTo>
                  <a:pt x="735" y="838"/>
                </a:lnTo>
                <a:lnTo>
                  <a:pt x="717" y="862"/>
                </a:lnTo>
                <a:lnTo>
                  <a:pt x="699" y="885"/>
                </a:lnTo>
                <a:lnTo>
                  <a:pt x="677" y="907"/>
                </a:lnTo>
                <a:lnTo>
                  <a:pt x="653" y="932"/>
                </a:lnTo>
                <a:lnTo>
                  <a:pt x="636" y="947"/>
                </a:lnTo>
                <a:lnTo>
                  <a:pt x="616" y="963"/>
                </a:lnTo>
                <a:lnTo>
                  <a:pt x="592" y="981"/>
                </a:lnTo>
                <a:lnTo>
                  <a:pt x="572" y="994"/>
                </a:lnTo>
                <a:lnTo>
                  <a:pt x="546" y="1009"/>
                </a:lnTo>
                <a:lnTo>
                  <a:pt x="506" y="1031"/>
                </a:lnTo>
                <a:lnTo>
                  <a:pt x="472" y="1045"/>
                </a:lnTo>
                <a:lnTo>
                  <a:pt x="446" y="1054"/>
                </a:lnTo>
                <a:lnTo>
                  <a:pt x="423" y="1063"/>
                </a:lnTo>
                <a:lnTo>
                  <a:pt x="393" y="1073"/>
                </a:lnTo>
                <a:lnTo>
                  <a:pt x="363" y="1082"/>
                </a:lnTo>
                <a:lnTo>
                  <a:pt x="333" y="1089"/>
                </a:lnTo>
                <a:lnTo>
                  <a:pt x="310" y="1095"/>
                </a:lnTo>
                <a:lnTo>
                  <a:pt x="282" y="1102"/>
                </a:lnTo>
                <a:lnTo>
                  <a:pt x="258" y="1108"/>
                </a:lnTo>
                <a:lnTo>
                  <a:pt x="226" y="1115"/>
                </a:lnTo>
                <a:lnTo>
                  <a:pt x="183" y="1123"/>
                </a:lnTo>
                <a:lnTo>
                  <a:pt x="155" y="1129"/>
                </a:lnTo>
                <a:lnTo>
                  <a:pt x="130" y="1134"/>
                </a:lnTo>
                <a:lnTo>
                  <a:pt x="109" y="1137"/>
                </a:lnTo>
                <a:lnTo>
                  <a:pt x="54" y="1146"/>
                </a:lnTo>
                <a:lnTo>
                  <a:pt x="3" y="1158"/>
                </a:lnTo>
                <a:lnTo>
                  <a:pt x="0" y="1173"/>
                </a:lnTo>
                <a:lnTo>
                  <a:pt x="2482" y="1173"/>
                </a:lnTo>
                <a:lnTo>
                  <a:pt x="2454" y="1161"/>
                </a:lnTo>
                <a:lnTo>
                  <a:pt x="2427" y="1152"/>
                </a:lnTo>
                <a:lnTo>
                  <a:pt x="2395" y="1143"/>
                </a:lnTo>
                <a:lnTo>
                  <a:pt x="2361" y="1138"/>
                </a:lnTo>
                <a:lnTo>
                  <a:pt x="2320" y="1129"/>
                </a:lnTo>
                <a:lnTo>
                  <a:pt x="2341" y="1132"/>
                </a:lnTo>
                <a:lnTo>
                  <a:pt x="2295" y="1123"/>
                </a:lnTo>
                <a:lnTo>
                  <a:pt x="2268" y="1116"/>
                </a:lnTo>
                <a:lnTo>
                  <a:pt x="2224" y="1104"/>
                </a:lnTo>
                <a:lnTo>
                  <a:pt x="2184" y="1092"/>
                </a:lnTo>
                <a:lnTo>
                  <a:pt x="2150" y="1081"/>
                </a:lnTo>
                <a:lnTo>
                  <a:pt x="2118" y="1071"/>
                </a:lnTo>
                <a:lnTo>
                  <a:pt x="2082" y="1059"/>
                </a:lnTo>
                <a:lnTo>
                  <a:pt x="2051" y="1047"/>
                </a:lnTo>
                <a:lnTo>
                  <a:pt x="2011" y="1029"/>
                </a:lnTo>
                <a:lnTo>
                  <a:pt x="1994" y="1020"/>
                </a:lnTo>
                <a:lnTo>
                  <a:pt x="1993" y="1020"/>
                </a:lnTo>
                <a:lnTo>
                  <a:pt x="1980" y="1013"/>
                </a:lnTo>
                <a:lnTo>
                  <a:pt x="1956" y="1001"/>
                </a:lnTo>
                <a:lnTo>
                  <a:pt x="1936" y="986"/>
                </a:lnTo>
                <a:lnTo>
                  <a:pt x="1914" y="969"/>
                </a:lnTo>
                <a:lnTo>
                  <a:pt x="1898" y="955"/>
                </a:lnTo>
                <a:lnTo>
                  <a:pt x="1880" y="938"/>
                </a:lnTo>
                <a:lnTo>
                  <a:pt x="1859" y="915"/>
                </a:lnTo>
                <a:lnTo>
                  <a:pt x="1838" y="891"/>
                </a:lnTo>
                <a:lnTo>
                  <a:pt x="1820" y="868"/>
                </a:lnTo>
                <a:lnTo>
                  <a:pt x="1801" y="845"/>
                </a:lnTo>
                <a:lnTo>
                  <a:pt x="1788" y="825"/>
                </a:lnTo>
                <a:lnTo>
                  <a:pt x="1776" y="809"/>
                </a:lnTo>
                <a:lnTo>
                  <a:pt x="1765" y="792"/>
                </a:lnTo>
                <a:lnTo>
                  <a:pt x="1754" y="772"/>
                </a:lnTo>
                <a:lnTo>
                  <a:pt x="1744" y="751"/>
                </a:lnTo>
                <a:lnTo>
                  <a:pt x="1735" y="729"/>
                </a:lnTo>
                <a:lnTo>
                  <a:pt x="1725" y="707"/>
                </a:lnTo>
                <a:lnTo>
                  <a:pt x="1718" y="692"/>
                </a:lnTo>
                <a:lnTo>
                  <a:pt x="1710" y="674"/>
                </a:lnTo>
                <a:lnTo>
                  <a:pt x="1703" y="657"/>
                </a:lnTo>
                <a:lnTo>
                  <a:pt x="1695" y="641"/>
                </a:lnTo>
                <a:lnTo>
                  <a:pt x="1686" y="619"/>
                </a:lnTo>
                <a:lnTo>
                  <a:pt x="1676" y="598"/>
                </a:lnTo>
                <a:lnTo>
                  <a:pt x="1663" y="568"/>
                </a:lnTo>
                <a:lnTo>
                  <a:pt x="1651" y="546"/>
                </a:lnTo>
                <a:lnTo>
                  <a:pt x="1639" y="522"/>
                </a:lnTo>
                <a:lnTo>
                  <a:pt x="1627" y="497"/>
                </a:lnTo>
                <a:lnTo>
                  <a:pt x="1618" y="476"/>
                </a:lnTo>
                <a:lnTo>
                  <a:pt x="1607" y="452"/>
                </a:lnTo>
                <a:lnTo>
                  <a:pt x="1597" y="430"/>
                </a:lnTo>
                <a:lnTo>
                  <a:pt x="1580" y="397"/>
                </a:lnTo>
                <a:lnTo>
                  <a:pt x="1566" y="366"/>
                </a:lnTo>
                <a:lnTo>
                  <a:pt x="1553" y="340"/>
                </a:lnTo>
                <a:lnTo>
                  <a:pt x="1543" y="322"/>
                </a:lnTo>
                <a:lnTo>
                  <a:pt x="1531" y="298"/>
                </a:lnTo>
                <a:lnTo>
                  <a:pt x="1517" y="271"/>
                </a:lnTo>
                <a:lnTo>
                  <a:pt x="1506" y="251"/>
                </a:lnTo>
                <a:lnTo>
                  <a:pt x="1497" y="236"/>
                </a:lnTo>
                <a:lnTo>
                  <a:pt x="1490" y="223"/>
                </a:lnTo>
                <a:lnTo>
                  <a:pt x="1479" y="203"/>
                </a:lnTo>
                <a:lnTo>
                  <a:pt x="1468" y="183"/>
                </a:lnTo>
                <a:lnTo>
                  <a:pt x="1459" y="167"/>
                </a:lnTo>
                <a:lnTo>
                  <a:pt x="1449" y="150"/>
                </a:lnTo>
                <a:lnTo>
                  <a:pt x="1438" y="135"/>
                </a:lnTo>
                <a:lnTo>
                  <a:pt x="1429" y="125"/>
                </a:lnTo>
                <a:lnTo>
                  <a:pt x="1423" y="114"/>
                </a:lnTo>
                <a:lnTo>
                  <a:pt x="1417" y="107"/>
                </a:lnTo>
                <a:lnTo>
                  <a:pt x="1411" y="99"/>
                </a:lnTo>
                <a:lnTo>
                  <a:pt x="1407" y="95"/>
                </a:lnTo>
                <a:lnTo>
                  <a:pt x="1399" y="86"/>
                </a:lnTo>
                <a:lnTo>
                  <a:pt x="1389" y="74"/>
                </a:lnTo>
                <a:lnTo>
                  <a:pt x="1378" y="62"/>
                </a:lnTo>
                <a:lnTo>
                  <a:pt x="1366" y="50"/>
                </a:lnTo>
                <a:lnTo>
                  <a:pt x="1354" y="39"/>
                </a:lnTo>
                <a:lnTo>
                  <a:pt x="1341" y="30"/>
                </a:lnTo>
                <a:lnTo>
                  <a:pt x="1327" y="19"/>
                </a:lnTo>
                <a:lnTo>
                  <a:pt x="1306" y="11"/>
                </a:lnTo>
                <a:lnTo>
                  <a:pt x="1286" y="4"/>
                </a:lnTo>
                <a:lnTo>
                  <a:pt x="1261" y="0"/>
                </a:lnTo>
              </a:path>
            </a:pathLst>
          </a:custGeom>
          <a:solidFill>
            <a:schemeClr val="bg1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229" name="Line 5"/>
          <p:cNvSpPr>
            <a:spLocks noChangeShapeType="1"/>
          </p:cNvSpPr>
          <p:nvPr/>
        </p:nvSpPr>
        <p:spPr bwMode="auto">
          <a:xfrm>
            <a:off x="6210300" y="4902201"/>
            <a:ext cx="0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6651403" y="3228975"/>
            <a:ext cx="63511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</p:txBody>
      </p:sp>
      <p:sp>
        <p:nvSpPr>
          <p:cNvPr id="180231" name="Text Box 7"/>
          <p:cNvSpPr txBox="1">
            <a:spLocks noChangeArrowheads="1"/>
          </p:cNvSpPr>
          <p:nvPr/>
        </p:nvSpPr>
        <p:spPr bwMode="auto">
          <a:xfrm>
            <a:off x="6053040" y="5149850"/>
            <a:ext cx="30008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8421480" y="4786314"/>
            <a:ext cx="304892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180233" name="Rectangle 9"/>
          <p:cNvSpPr>
            <a:spLocks noChangeArrowheads="1"/>
          </p:cNvSpPr>
          <p:nvPr/>
        </p:nvSpPr>
        <p:spPr bwMode="auto">
          <a:xfrm>
            <a:off x="2628900" y="1701800"/>
            <a:ext cx="7175500" cy="10985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The letter </a:t>
            </a:r>
            <a:r>
              <a:rPr 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used to designate the standard</a:t>
            </a:r>
          </a:p>
          <a:p>
            <a:pPr algn="l"/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normal random variable.</a:t>
            </a:r>
          </a:p>
        </p:txBody>
      </p:sp>
      <p:sp>
        <p:nvSpPr>
          <p:cNvPr id="180237" name="Rectangle 13"/>
          <p:cNvSpPr>
            <a:spLocks noChangeArrowheads="1"/>
          </p:cNvSpPr>
          <p:nvPr/>
        </p:nvSpPr>
        <p:spPr bwMode="auto">
          <a:xfrm>
            <a:off x="2224088" y="1117600"/>
            <a:ext cx="777240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SzPct val="75000"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Characteristics</a:t>
            </a:r>
          </a:p>
        </p:txBody>
      </p:sp>
      <p:sp>
        <p:nvSpPr>
          <p:cNvPr id="180227" name="Line 3"/>
          <p:cNvSpPr>
            <a:spLocks noChangeShapeType="1"/>
          </p:cNvSpPr>
          <p:nvPr/>
        </p:nvSpPr>
        <p:spPr bwMode="auto">
          <a:xfrm>
            <a:off x="3829050" y="5008563"/>
            <a:ext cx="4591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209800" y="188999"/>
            <a:ext cx="8007220" cy="673100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9pPr>
          </a:lstStyle>
          <a:p>
            <a:pPr algn="l"/>
            <a:r>
              <a:rPr lang="en-US" sz="3600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Normal Probability Distribution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424594" y="5384823"/>
            <a:ext cx="1671509" cy="49940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64247" y="5969763"/>
                <a:ext cx="13164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Notice that this is not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endParaRPr lang="en-US" sz="140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247" y="5969763"/>
                <a:ext cx="1316420" cy="523220"/>
              </a:xfrm>
              <a:prstGeom prst="rect">
                <a:avLst/>
              </a:prstGeom>
              <a:blipFill>
                <a:blip r:embed="rId3"/>
                <a:stretch>
                  <a:fillRect l="-1389" t="-1163" r="-3241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xplosion 2 4"/>
          <p:cNvSpPr/>
          <p:nvPr/>
        </p:nvSpPr>
        <p:spPr>
          <a:xfrm>
            <a:off x="2443109" y="5579159"/>
            <a:ext cx="2358696" cy="1278841"/>
          </a:xfrm>
          <a:prstGeom prst="irregularSeal2">
            <a:avLst/>
          </a:prstGeom>
          <a:solidFill>
            <a:srgbClr val="FF6582">
              <a:alpha val="47059"/>
            </a:srgbClr>
          </a:solidFill>
          <a:ln w="1397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37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ChangeArrowheads="1"/>
          </p:cNvSpPr>
          <p:nvPr/>
        </p:nvSpPr>
        <p:spPr bwMode="auto">
          <a:xfrm>
            <a:off x="2219325" y="1109663"/>
            <a:ext cx="7772400" cy="673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to the Standard Normal Distribution </a:t>
            </a:r>
          </a:p>
        </p:txBody>
      </p:sp>
      <p:sp>
        <p:nvSpPr>
          <p:cNvPr id="179203" name="Rectangle 3"/>
          <p:cNvSpPr>
            <a:spLocks noChangeArrowheads="1"/>
          </p:cNvSpPr>
          <p:nvPr/>
        </p:nvSpPr>
        <p:spPr bwMode="auto">
          <a:xfrm>
            <a:off x="5081588" y="1731963"/>
            <a:ext cx="1981200" cy="110966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207" name="Rectangle 7"/>
              <p:cNvSpPr>
                <a:spLocks noChangeArrowheads="1"/>
              </p:cNvSpPr>
              <p:nvPr/>
            </p:nvSpPr>
            <p:spPr bwMode="auto">
              <a:xfrm>
                <a:off x="2628900" y="2952750"/>
                <a:ext cx="6781800" cy="9906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think of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a measure of the number of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standard deviations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from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charset="0"/>
                        <a:ea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7920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8900" y="2952750"/>
                <a:ext cx="6781800" cy="990600"/>
              </a:xfrm>
              <a:prstGeom prst="rect">
                <a:avLst/>
              </a:prstGeom>
              <a:blipFill>
                <a:blip r:embed="rId3"/>
                <a:stretch>
                  <a:fillRect l="-1348" b="-5521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79123" y="1904708"/>
                <a:ext cx="1306768" cy="751296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2800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𝜇</m:t>
                        </m:r>
                      </m:num>
                      <m:den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den>
                    </m:f>
                  </m:oMath>
                </a14:m>
                <a:endParaRPr lang="en-US"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123" y="1904708"/>
                <a:ext cx="1306768" cy="751296"/>
              </a:xfrm>
              <a:prstGeom prst="rect">
                <a:avLst/>
              </a:prstGeom>
              <a:blipFill>
                <a:blip r:embed="rId4"/>
                <a:stretch>
                  <a:fillRect l="-9302" b="-483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051180" y="188120"/>
            <a:ext cx="7772400" cy="673100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9pPr>
          </a:lstStyle>
          <a:p>
            <a:pPr algn="l"/>
            <a:r>
              <a:rPr lang="en-US" sz="3600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Normal </a:t>
            </a:r>
            <a:r>
              <a:rPr lang="en-US" sz="3200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en-US" sz="3600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</a:t>
            </a:r>
          </a:p>
        </p:txBody>
      </p:sp>
    </p:spTree>
    <p:extLst>
      <p:ext uri="{BB962C8B-B14F-4D97-AF65-F5344CB8AC3E}">
        <p14:creationId xmlns:p14="http://schemas.microsoft.com/office/powerpoint/2010/main" val="116492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/>
          <p:cNvSpPr/>
          <p:nvPr/>
        </p:nvSpPr>
        <p:spPr>
          <a:xfrm>
            <a:off x="6781801" y="5168348"/>
            <a:ext cx="2782956" cy="1620078"/>
          </a:xfrm>
          <a:prstGeom prst="cloud">
            <a:avLst/>
          </a:prstGeom>
          <a:solidFill>
            <a:schemeClr val="accent4">
              <a:lumMod val="60000"/>
              <a:lumOff val="40000"/>
              <a:alpha val="23000"/>
            </a:schemeClr>
          </a:solidFill>
          <a:ln w="1397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7225" name="Rectangle 57"/>
          <p:cNvSpPr>
            <a:spLocks noChangeArrowheads="1"/>
          </p:cNvSpPr>
          <p:nvPr/>
        </p:nvSpPr>
        <p:spPr bwMode="auto">
          <a:xfrm>
            <a:off x="1828704" y="1871594"/>
            <a:ext cx="7181850" cy="10858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ea typeface="Calibri" charset="0"/>
                <a:cs typeface="Times New Roman" panose="02020603050405020304" pitchFamily="18" charset="0"/>
              </a:rPr>
              <a:t> Let </a:t>
            </a:r>
            <a:r>
              <a:rPr lang="en-US" sz="2400" i="1">
                <a:solidFill>
                  <a:srgbClr val="000000"/>
                </a:solidFill>
                <a:ea typeface="Calibri" charset="0"/>
                <a:cs typeface="Times New Roman" panose="02020603050405020304" pitchFamily="18" charset="0"/>
              </a:rPr>
              <a:t>x</a:t>
            </a:r>
            <a:r>
              <a:rPr lang="en-US" sz="2400">
                <a:solidFill>
                  <a:srgbClr val="000000"/>
                </a:solidFill>
                <a:ea typeface="Calibri" charset="0"/>
                <a:cs typeface="Times New Roman" panose="02020603050405020304" pitchFamily="18" charset="0"/>
              </a:rPr>
              <a:t> = number of TVs sold at the store in one day,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a typeface="Calibri" charset="0"/>
                <a:cs typeface="Times New Roman" panose="02020603050405020304" pitchFamily="18" charset="0"/>
              </a:rPr>
              <a:t>	  where </a:t>
            </a:r>
            <a:r>
              <a:rPr lang="en-US" sz="2400" i="1" dirty="0">
                <a:solidFill>
                  <a:srgbClr val="000000"/>
                </a:solidFill>
                <a:ea typeface="Calibri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ea typeface="Calibri" charset="0"/>
                <a:cs typeface="Times New Roman" panose="02020603050405020304" pitchFamily="18" charset="0"/>
              </a:rPr>
              <a:t> can take on 5 values (0, 1, 2, 3, 4)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768746" y="1083681"/>
            <a:ext cx="7886700" cy="596900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cs typeface="Times New Roman" panose="02020603050405020304" pitchFamily="18" charset="0"/>
              </a:rPr>
              <a:t>Example</a:t>
            </a:r>
            <a:r>
              <a:rPr lang="en-US" sz="2000">
                <a:cs typeface="Times New Roman" panose="02020603050405020304" pitchFamily="18" charset="0"/>
              </a:rPr>
              <a:t>:  JSL Appliances</a:t>
            </a:r>
          </a:p>
        </p:txBody>
      </p:sp>
      <p:sp>
        <p:nvSpPr>
          <p:cNvPr id="7228" name="Rectangle 60"/>
          <p:cNvSpPr>
            <a:spLocks noChangeArrowheads="1"/>
          </p:cNvSpPr>
          <p:nvPr/>
        </p:nvSpPr>
        <p:spPr bwMode="auto">
          <a:xfrm>
            <a:off x="573403" y="160338"/>
            <a:ext cx="10389326" cy="850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700" dirty="0">
                <a:ea typeface="Calibri" charset="0"/>
                <a:cs typeface="Times New Roman" panose="02020603050405020304" pitchFamily="18" charset="0"/>
              </a:rPr>
              <a:t>Random Variable with a </a:t>
            </a:r>
            <a:r>
              <a:rPr lang="en-US" sz="2700" b="1" dirty="0">
                <a:ea typeface="Calibri" charset="0"/>
                <a:cs typeface="Times New Roman" panose="02020603050405020304" pitchFamily="18" charset="0"/>
              </a:rPr>
              <a:t>Finite</a:t>
            </a:r>
            <a:r>
              <a:rPr lang="en-US" sz="2700" dirty="0">
                <a:ea typeface="Calibri" charset="0"/>
                <a:cs typeface="Times New Roman" panose="02020603050405020304" pitchFamily="18" charset="0"/>
              </a:rPr>
              <a:t> Number of Values</a:t>
            </a:r>
          </a:p>
        </p:txBody>
      </p:sp>
      <p:sp>
        <p:nvSpPr>
          <p:cNvPr id="7229" name="Rectangle 61"/>
          <p:cNvSpPr>
            <a:spLocks noChangeArrowheads="1"/>
          </p:cNvSpPr>
          <p:nvPr/>
        </p:nvSpPr>
        <p:spPr bwMode="auto">
          <a:xfrm>
            <a:off x="2176574" y="4415821"/>
            <a:ext cx="7620000" cy="1257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400" dirty="0">
                <a:solidFill>
                  <a:srgbClr val="000000"/>
                </a:solidFill>
                <a:ea typeface="Calibri" charset="0"/>
                <a:cs typeface="Times New Roman" panose="02020603050405020304" pitchFamily="18" charset="0"/>
              </a:rPr>
              <a:t>We can count the TVs sold, and there is a finite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ea typeface="Calibri" charset="0"/>
                <a:cs typeface="Times New Roman" panose="02020603050405020304" pitchFamily="18" charset="0"/>
              </a:rPr>
              <a:t>upper limit on the number that might be sold (which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ea typeface="Calibri" charset="0"/>
                <a:cs typeface="Times New Roman" panose="02020603050405020304" pitchFamily="18" charset="0"/>
              </a:rPr>
              <a:t>is the number of TVs in stock).</a:t>
            </a:r>
          </a:p>
        </p:txBody>
      </p:sp>
      <p:sp>
        <p:nvSpPr>
          <p:cNvPr id="2" name="AutoShape 2" descr="Image result for t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626" y="3271134"/>
            <a:ext cx="961461" cy="9831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678" y="3271134"/>
            <a:ext cx="961461" cy="9831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066" y="3258661"/>
            <a:ext cx="961461" cy="9831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118" y="3258661"/>
            <a:ext cx="961461" cy="98311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26829" y="3271134"/>
            <a:ext cx="832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43626" y="5584442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Discrete or Continuous Random Variable?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14283" y="5847165"/>
            <a:ext cx="24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Discrete</a:t>
            </a:r>
          </a:p>
        </p:txBody>
      </p:sp>
    </p:spTree>
    <p:extLst>
      <p:ext uri="{BB962C8B-B14F-4D97-AF65-F5344CB8AC3E}">
        <p14:creationId xmlns:p14="http://schemas.microsoft.com/office/powerpoint/2010/main" val="99415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67643" y="3406258"/>
            <a:ext cx="7234238" cy="1076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  <a:effectLst/>
        </p:spPr>
        <p:txBody>
          <a:bodyPr wrap="none" anchor="ctr"/>
          <a:lstStyle/>
          <a:p>
            <a:pPr algn="l"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is used to compute the </a:t>
            </a:r>
            <a:r>
              <a:rPr 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</a:t>
            </a:r>
          </a:p>
          <a:p>
            <a:pPr algn="l"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given a cumulative probability.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505756" y="3488305"/>
            <a:ext cx="1981577" cy="4476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NORM.S.INV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367644" y="2196582"/>
            <a:ext cx="7246939" cy="106203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is used to compute the cumulative</a:t>
            </a:r>
          </a:p>
          <a:p>
            <a:pPr algn="l"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probability given a </a:t>
            </a:r>
            <a:r>
              <a:rPr 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value.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507345" y="2315230"/>
            <a:ext cx="2100262" cy="4397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NORM.S.DIST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948543" y="216633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Using Excel to Compute</a:t>
            </a:r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Standard Normal Probabilities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962831" y="1294882"/>
            <a:ext cx="7772400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has two functions for computing probabilities and </a:t>
            </a:r>
            <a:r>
              <a:rPr 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 for a </a:t>
            </a:r>
            <a:r>
              <a:rPr lang="en-US" sz="2400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normal distribution: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3436032" y="4636571"/>
            <a:ext cx="5646737" cy="139382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0000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l"/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“S” in the function names reminds</a:t>
            </a:r>
          </a:p>
          <a:p>
            <a:pPr algn="l"/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 that they relate to the </a:t>
            </a:r>
            <a:r>
              <a:rPr lang="en-US" sz="2400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</a:p>
          <a:p>
            <a:pPr algn="l"/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probability distribution.</a:t>
            </a:r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3491442" y="2324754"/>
            <a:ext cx="472055" cy="430213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dist="17961" dir="2700000" algn="ctr" rotWithShape="0">
              <a:srgbClr val="292929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3535099" y="3526908"/>
            <a:ext cx="428398" cy="430213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dist="17961" dir="2700000" algn="ctr" rotWithShape="0">
              <a:srgbClr val="292929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Arc 15"/>
          <p:cNvSpPr>
            <a:spLocks/>
          </p:cNvSpPr>
          <p:nvPr/>
        </p:nvSpPr>
        <p:spPr bwMode="auto">
          <a:xfrm>
            <a:off x="3807505" y="2647433"/>
            <a:ext cx="1011239" cy="1960563"/>
          </a:xfrm>
          <a:custGeom>
            <a:avLst/>
            <a:gdLst>
              <a:gd name="G0" fmla="+- 0 0 0"/>
              <a:gd name="G1" fmla="+- 21522 0 0"/>
              <a:gd name="G2" fmla="+- 21600 0 0"/>
              <a:gd name="T0" fmla="*/ 1838 w 21600"/>
              <a:gd name="T1" fmla="*/ 0 h 21648"/>
              <a:gd name="T2" fmla="*/ 21600 w 21600"/>
              <a:gd name="T3" fmla="*/ 21648 h 21648"/>
              <a:gd name="T4" fmla="*/ 0 w 21600"/>
              <a:gd name="T5" fmla="*/ 21522 h 2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48" fill="none" extrusionOk="0">
                <a:moveTo>
                  <a:pt x="1837" y="0"/>
                </a:moveTo>
                <a:cubicBezTo>
                  <a:pt x="13014" y="954"/>
                  <a:pt x="21600" y="10305"/>
                  <a:pt x="21600" y="21522"/>
                </a:cubicBezTo>
                <a:cubicBezTo>
                  <a:pt x="21600" y="21563"/>
                  <a:pt x="21599" y="21605"/>
                  <a:pt x="21599" y="21647"/>
                </a:cubicBezTo>
              </a:path>
              <a:path w="21600" h="21648" stroke="0" extrusionOk="0">
                <a:moveTo>
                  <a:pt x="1837" y="0"/>
                </a:moveTo>
                <a:cubicBezTo>
                  <a:pt x="13014" y="954"/>
                  <a:pt x="21600" y="10305"/>
                  <a:pt x="21600" y="21522"/>
                </a:cubicBezTo>
                <a:cubicBezTo>
                  <a:pt x="21600" y="21563"/>
                  <a:pt x="21599" y="21605"/>
                  <a:pt x="21599" y="21647"/>
                </a:cubicBezTo>
                <a:lnTo>
                  <a:pt x="0" y="21522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  <a:effectLst>
            <a:outerShdw dist="17961" dir="2700000" algn="ctr" rotWithShape="0">
              <a:srgbClr val="292929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Arc 16"/>
          <p:cNvSpPr>
            <a:spLocks/>
          </p:cNvSpPr>
          <p:nvPr/>
        </p:nvSpPr>
        <p:spPr bwMode="auto">
          <a:xfrm>
            <a:off x="3585257" y="3914258"/>
            <a:ext cx="828675" cy="688975"/>
          </a:xfrm>
          <a:custGeom>
            <a:avLst/>
            <a:gdLst>
              <a:gd name="G0" fmla="+- 0 0 0"/>
              <a:gd name="G1" fmla="+- 20106 0 0"/>
              <a:gd name="G2" fmla="+- 21600 0 0"/>
              <a:gd name="T0" fmla="*/ 7895 w 21600"/>
              <a:gd name="T1" fmla="*/ 0 h 20106"/>
              <a:gd name="T2" fmla="*/ 21600 w 21600"/>
              <a:gd name="T3" fmla="*/ 20106 h 20106"/>
              <a:gd name="T4" fmla="*/ 0 w 21600"/>
              <a:gd name="T5" fmla="*/ 20106 h 20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106" fill="none" extrusionOk="0">
                <a:moveTo>
                  <a:pt x="7894" y="0"/>
                </a:moveTo>
                <a:cubicBezTo>
                  <a:pt x="16162" y="3246"/>
                  <a:pt x="21600" y="11223"/>
                  <a:pt x="21600" y="20106"/>
                </a:cubicBezTo>
              </a:path>
              <a:path w="21600" h="20106" stroke="0" extrusionOk="0">
                <a:moveTo>
                  <a:pt x="7894" y="0"/>
                </a:moveTo>
                <a:cubicBezTo>
                  <a:pt x="16162" y="3246"/>
                  <a:pt x="21600" y="11223"/>
                  <a:pt x="21600" y="20106"/>
                </a:cubicBezTo>
                <a:lnTo>
                  <a:pt x="0" y="20106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  <a:effectLst>
            <a:outerShdw dist="17961" dir="2700000" algn="ctr" rotWithShape="0">
              <a:srgbClr val="292929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6892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95413" y="374587"/>
            <a:ext cx="7772400" cy="706438"/>
          </a:xfrm>
          <a:noFill/>
          <a:ln/>
        </p:spPr>
        <p:txBody>
          <a:bodyPr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Standard Normal Probability Distribution</a:t>
            </a:r>
          </a:p>
        </p:txBody>
      </p:sp>
      <p:sp>
        <p:nvSpPr>
          <p:cNvPr id="14431" name="Rectangle 95"/>
          <p:cNvSpPr>
            <a:spLocks noChangeArrowheads="1"/>
          </p:cNvSpPr>
          <p:nvPr/>
        </p:nvSpPr>
        <p:spPr bwMode="auto">
          <a:xfrm>
            <a:off x="1544003" y="1207771"/>
            <a:ext cx="6134100" cy="474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 Pep Zone</a:t>
            </a:r>
          </a:p>
        </p:txBody>
      </p:sp>
      <p:sp>
        <p:nvSpPr>
          <p:cNvPr id="14432" name="Rectangle 96"/>
          <p:cNvSpPr>
            <a:spLocks noChangeArrowheads="1"/>
          </p:cNvSpPr>
          <p:nvPr/>
        </p:nvSpPr>
        <p:spPr bwMode="auto">
          <a:xfrm>
            <a:off x="1544003" y="1780541"/>
            <a:ext cx="7219950" cy="1852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Pep Zone sells auto parts and supplies including</a:t>
            </a:r>
          </a:p>
          <a:p>
            <a:pPr marL="342900" indent="-342900">
              <a:spcBef>
                <a:spcPct val="20000"/>
              </a:spcBef>
              <a:buSzPct val="75000"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popular multi-grade motor oil.  When the stock of</a:t>
            </a:r>
          </a:p>
          <a:p>
            <a:pPr marL="342900" indent="-342900">
              <a:spcBef>
                <a:spcPct val="20000"/>
              </a:spcBef>
              <a:buSzPct val="75000"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oil drops to 20 gallons, a replenishment order is</a:t>
            </a:r>
          </a:p>
          <a:p>
            <a:pPr marL="342900" indent="-342900">
              <a:spcBef>
                <a:spcPct val="20000"/>
              </a:spcBef>
              <a:buSzPct val="75000"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placed.</a:t>
            </a:r>
          </a:p>
        </p:txBody>
      </p:sp>
      <p:sp>
        <p:nvSpPr>
          <p:cNvPr id="14522" name="Rectangle 186"/>
          <p:cNvSpPr>
            <a:spLocks noChangeArrowheads="1"/>
          </p:cNvSpPr>
          <p:nvPr/>
        </p:nvSpPr>
        <p:spPr bwMode="auto">
          <a:xfrm>
            <a:off x="1544003" y="3954378"/>
            <a:ext cx="7219950" cy="1357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store manager is concerned that sales are</a:t>
            </a:r>
          </a:p>
          <a:p>
            <a:pPr marL="342900" indent="-342900">
              <a:spcBef>
                <a:spcPct val="20000"/>
              </a:spcBef>
              <a:buSzPct val="75000"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being lost due to </a:t>
            </a:r>
            <a:r>
              <a:rPr lang="en-US" sz="240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stockouts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while waiting for a</a:t>
            </a:r>
          </a:p>
          <a:p>
            <a:pPr marL="342900" indent="-342900">
              <a:spcBef>
                <a:spcPct val="20000"/>
              </a:spcBef>
              <a:buSzPct val="75000"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replenishment order.</a:t>
            </a:r>
          </a:p>
        </p:txBody>
      </p:sp>
    </p:spTree>
    <p:extLst>
      <p:ext uri="{BB962C8B-B14F-4D97-AF65-F5344CB8AC3E}">
        <p14:creationId xmlns:p14="http://schemas.microsoft.com/office/powerpoint/2010/main" val="9653898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2570163" y="1579563"/>
            <a:ext cx="7200900" cy="1903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 has been determined that demand during</a:t>
            </a:r>
          </a:p>
          <a:p>
            <a:pPr marL="342900" indent="-342900">
              <a:spcBef>
                <a:spcPct val="20000"/>
              </a:spcBef>
              <a:buSzPct val="75000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replenishment lead-time is normally distributed</a:t>
            </a:r>
          </a:p>
          <a:p>
            <a:pPr marL="342900" indent="-342900">
              <a:spcBef>
                <a:spcPct val="20000"/>
              </a:spcBef>
              <a:buSzPct val="75000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with a mean of 15 gallons and a standard deviation</a:t>
            </a:r>
          </a:p>
          <a:p>
            <a:pPr marL="342900" indent="-342900">
              <a:spcBef>
                <a:spcPct val="20000"/>
              </a:spcBef>
              <a:buSzPct val="75000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6 gallons.</a:t>
            </a:r>
          </a:p>
        </p:txBody>
      </p:sp>
      <p:sp>
        <p:nvSpPr>
          <p:cNvPr id="139535" name="Rectangle 271"/>
          <p:cNvSpPr>
            <a:spLocks noChangeArrowheads="1"/>
          </p:cNvSpPr>
          <p:nvPr/>
        </p:nvSpPr>
        <p:spPr bwMode="auto">
          <a:xfrm>
            <a:off x="2214563" y="1109663"/>
            <a:ext cx="6134100" cy="474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Example:  Pep Zone</a:t>
            </a:r>
          </a:p>
        </p:txBody>
      </p:sp>
      <p:sp>
        <p:nvSpPr>
          <p:cNvPr id="139537" name="Rectangle 273"/>
          <p:cNvSpPr>
            <a:spLocks noChangeArrowheads="1"/>
          </p:cNvSpPr>
          <p:nvPr/>
        </p:nvSpPr>
        <p:spPr bwMode="auto">
          <a:xfrm>
            <a:off x="2570163" y="3344863"/>
            <a:ext cx="7366000" cy="1865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manager would like to know the probability</a:t>
            </a:r>
          </a:p>
          <a:p>
            <a:pPr marL="342900" indent="-342900">
              <a:spcBef>
                <a:spcPct val="20000"/>
              </a:spcBef>
              <a:buSzPct val="75000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stockout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during replenishment lead-time.  In</a:t>
            </a:r>
          </a:p>
          <a:p>
            <a:pPr marL="342900" indent="-342900">
              <a:spcBef>
                <a:spcPct val="20000"/>
              </a:spcBef>
              <a:buSzPct val="75000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other words, what is the probability that demand</a:t>
            </a:r>
          </a:p>
          <a:p>
            <a:pPr marL="342900" indent="-342900">
              <a:spcBef>
                <a:spcPct val="20000"/>
              </a:spcBef>
              <a:buSzPct val="75000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during lead-time will exceed 20 gallons?   </a:t>
            </a:r>
          </a:p>
        </p:txBody>
      </p:sp>
      <p:sp>
        <p:nvSpPr>
          <p:cNvPr id="139538" name="Text Box 274"/>
          <p:cNvSpPr txBox="1">
            <a:spLocks noChangeArrowheads="1"/>
          </p:cNvSpPr>
          <p:nvPr/>
        </p:nvSpPr>
        <p:spPr bwMode="auto">
          <a:xfrm>
            <a:off x="5083025" y="5344338"/>
            <a:ext cx="1965603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tIns="91440" bIns="91440" anchor="ctr" anchorCtr="1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&gt; 20) = ? 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209800" y="185287"/>
            <a:ext cx="7772400" cy="706438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9pPr>
          </a:lstStyle>
          <a:p>
            <a:pPr algn="l"/>
            <a:r>
              <a:rPr lang="en-US" sz="3200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Normal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10395184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5674" name="Rectangle 202"/>
              <p:cNvSpPr>
                <a:spLocks noChangeArrowheads="1"/>
              </p:cNvSpPr>
              <p:nvPr/>
            </p:nvSpPr>
            <p:spPr bwMode="auto">
              <a:xfrm>
                <a:off x="5010150" y="2502065"/>
                <a:ext cx="2305050" cy="14097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 algn="l">
                  <a:lnSpc>
                    <a:spcPct val="90000"/>
                  </a:lnSpc>
                  <a:spcBef>
                    <a:spcPct val="20000"/>
                  </a:spcBef>
                  <a:buSzPct val="75000"/>
                  <a:buFont typeface="Monotype Sorts" pitchFamily="2" charset="2"/>
                  <a:buNone/>
                </a:pPr>
                <a:r>
                  <a:rPr lang="en-US" sz="2400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z</a:t>
                </a:r>
                <a:r>
                  <a:rPr lang="en-US"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</a:t>
                </a:r>
                <a:r>
                  <a:rPr lang="en-US" sz="2400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)/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US"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l">
                  <a:lnSpc>
                    <a:spcPct val="90000"/>
                  </a:lnSpc>
                  <a:spcBef>
                    <a:spcPct val="20000"/>
                  </a:spcBef>
                  <a:buSzPct val="75000"/>
                  <a:buFont typeface="Monotype Sort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= (20 - 15)/6</a:t>
                </a:r>
              </a:p>
              <a:p>
                <a:pPr algn="l">
                  <a:lnSpc>
                    <a:spcPct val="90000"/>
                  </a:lnSpc>
                  <a:spcBef>
                    <a:spcPct val="20000"/>
                  </a:spcBef>
                  <a:buSzPct val="75000"/>
                  <a:buFont typeface="Monotype Sort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= .83</a:t>
                </a:r>
              </a:p>
            </p:txBody>
          </p:sp>
        </mc:Choice>
        <mc:Fallback xmlns="">
          <p:sp>
            <p:nvSpPr>
              <p:cNvPr id="105674" name="Rectangle 2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10150" y="2502065"/>
                <a:ext cx="2305050" cy="1409700"/>
              </a:xfrm>
              <a:prstGeom prst="rect">
                <a:avLst/>
              </a:prstGeom>
              <a:blipFill>
                <a:blip r:embed="rId3"/>
                <a:stretch>
                  <a:fillRect b="-2101"/>
                </a:stretch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2214563" y="1141413"/>
            <a:ext cx="7772400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Solving for the Stockout Probability</a:t>
            </a:r>
            <a:r>
              <a:rPr 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584" name="Rectangle 112"/>
          <p:cNvSpPr>
            <a:spLocks noChangeArrowheads="1"/>
          </p:cNvSpPr>
          <p:nvPr/>
        </p:nvSpPr>
        <p:spPr bwMode="auto">
          <a:xfrm>
            <a:off x="2628900" y="1635290"/>
            <a:ext cx="7537450" cy="75565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Step 1:  Convert </a:t>
            </a:r>
            <a:r>
              <a:rPr 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the standard normal distribution.</a:t>
            </a:r>
          </a:p>
        </p:txBody>
      </p:sp>
      <p:sp>
        <p:nvSpPr>
          <p:cNvPr id="105676" name="Rectangle 204"/>
          <p:cNvSpPr>
            <a:spLocks noChangeArrowheads="1"/>
          </p:cNvSpPr>
          <p:nvPr/>
        </p:nvSpPr>
        <p:spPr bwMode="auto">
          <a:xfrm>
            <a:off x="2628900" y="4121315"/>
            <a:ext cx="7537450" cy="106045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Step 2:  Find the area under the standard normal</a:t>
            </a:r>
          </a:p>
          <a:p>
            <a:pPr algn="l"/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curve to the left of </a:t>
            </a:r>
            <a:r>
              <a:rPr 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.83.</a:t>
            </a:r>
          </a:p>
        </p:txBody>
      </p:sp>
      <p:sp>
        <p:nvSpPr>
          <p:cNvPr id="105678" name="Rectangle 206"/>
          <p:cNvSpPr>
            <a:spLocks noChangeArrowheads="1"/>
          </p:cNvSpPr>
          <p:nvPr/>
        </p:nvSpPr>
        <p:spPr bwMode="auto">
          <a:xfrm>
            <a:off x="5010150" y="5292890"/>
            <a:ext cx="2305050" cy="7239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lnSpc>
                <a:spcPct val="9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next slide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267408" y="72943"/>
            <a:ext cx="7772400" cy="706438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en-US" sz="3200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Normal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15017672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092325" y="2082339"/>
            <a:ext cx="8091488" cy="3049587"/>
            <a:chOff x="568325" y="2163363"/>
            <a:chExt cx="8091488" cy="3049587"/>
          </a:xfrm>
        </p:grpSpPr>
        <p:sp>
          <p:nvSpPr>
            <p:cNvPr id="1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68325" y="2163363"/>
              <a:ext cx="8091488" cy="3049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587375" y="2172888"/>
              <a:ext cx="8001000" cy="30194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" name="Group 172"/>
            <p:cNvGrpSpPr>
              <a:grpSpLocks/>
            </p:cNvGrpSpPr>
            <p:nvPr/>
          </p:nvGrpSpPr>
          <p:grpSpPr bwMode="auto">
            <a:xfrm>
              <a:off x="568325" y="2174938"/>
              <a:ext cx="8010525" cy="3009900"/>
              <a:chOff x="358" y="1319"/>
              <a:chExt cx="5046" cy="1896"/>
            </a:xfrm>
            <a:gradFill flip="none" rotWithShape="1">
              <a:gsLst>
                <a:gs pos="0">
                  <a:schemeClr val="accent4">
                    <a:lumMod val="50000"/>
                    <a:shade val="30000"/>
                    <a:satMod val="115000"/>
                  </a:schemeClr>
                </a:gs>
                <a:gs pos="50000">
                  <a:schemeClr val="accent4">
                    <a:lumMod val="50000"/>
                    <a:shade val="67500"/>
                    <a:satMod val="115000"/>
                  </a:schemeClr>
                </a:gs>
                <a:gs pos="100000">
                  <a:schemeClr val="accent4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grpSpPr>
          <p:sp>
            <p:nvSpPr>
              <p:cNvPr id="108" name="Rectangle 6"/>
              <p:cNvSpPr>
                <a:spLocks noChangeArrowheads="1"/>
              </p:cNvSpPr>
              <p:nvPr/>
            </p:nvSpPr>
            <p:spPr bwMode="auto">
              <a:xfrm>
                <a:off x="358" y="1319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Rectangle 7"/>
              <p:cNvSpPr>
                <a:spLocks noChangeArrowheads="1"/>
              </p:cNvSpPr>
              <p:nvPr/>
            </p:nvSpPr>
            <p:spPr bwMode="auto">
              <a:xfrm>
                <a:off x="358" y="1331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Rectangle 8"/>
              <p:cNvSpPr>
                <a:spLocks noChangeArrowheads="1"/>
              </p:cNvSpPr>
              <p:nvPr/>
            </p:nvSpPr>
            <p:spPr bwMode="auto">
              <a:xfrm>
                <a:off x="358" y="1343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Rectangle 9"/>
              <p:cNvSpPr>
                <a:spLocks noChangeArrowheads="1"/>
              </p:cNvSpPr>
              <p:nvPr/>
            </p:nvSpPr>
            <p:spPr bwMode="auto">
              <a:xfrm>
                <a:off x="358" y="1355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Rectangle 10"/>
              <p:cNvSpPr>
                <a:spLocks noChangeArrowheads="1"/>
              </p:cNvSpPr>
              <p:nvPr/>
            </p:nvSpPr>
            <p:spPr bwMode="auto">
              <a:xfrm>
                <a:off x="358" y="1367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Rectangle 11"/>
              <p:cNvSpPr>
                <a:spLocks noChangeArrowheads="1"/>
              </p:cNvSpPr>
              <p:nvPr/>
            </p:nvSpPr>
            <p:spPr bwMode="auto">
              <a:xfrm>
                <a:off x="358" y="1379"/>
                <a:ext cx="5046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Rectangle 12"/>
              <p:cNvSpPr>
                <a:spLocks noChangeArrowheads="1"/>
              </p:cNvSpPr>
              <p:nvPr/>
            </p:nvSpPr>
            <p:spPr bwMode="auto">
              <a:xfrm>
                <a:off x="358" y="1385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Rectangle 13"/>
              <p:cNvSpPr>
                <a:spLocks noChangeArrowheads="1"/>
              </p:cNvSpPr>
              <p:nvPr/>
            </p:nvSpPr>
            <p:spPr bwMode="auto">
              <a:xfrm>
                <a:off x="358" y="1397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Rectangle 14"/>
              <p:cNvSpPr>
                <a:spLocks noChangeArrowheads="1"/>
              </p:cNvSpPr>
              <p:nvPr/>
            </p:nvSpPr>
            <p:spPr bwMode="auto">
              <a:xfrm>
                <a:off x="358" y="1409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Rectangle 15"/>
              <p:cNvSpPr>
                <a:spLocks noChangeArrowheads="1"/>
              </p:cNvSpPr>
              <p:nvPr/>
            </p:nvSpPr>
            <p:spPr bwMode="auto">
              <a:xfrm>
                <a:off x="358" y="1421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Rectangle 16"/>
              <p:cNvSpPr>
                <a:spLocks noChangeArrowheads="1"/>
              </p:cNvSpPr>
              <p:nvPr/>
            </p:nvSpPr>
            <p:spPr bwMode="auto">
              <a:xfrm>
                <a:off x="358" y="1433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Rectangle 17"/>
              <p:cNvSpPr>
                <a:spLocks noChangeArrowheads="1"/>
              </p:cNvSpPr>
              <p:nvPr/>
            </p:nvSpPr>
            <p:spPr bwMode="auto">
              <a:xfrm>
                <a:off x="358" y="1445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Rectangle 18"/>
              <p:cNvSpPr>
                <a:spLocks noChangeArrowheads="1"/>
              </p:cNvSpPr>
              <p:nvPr/>
            </p:nvSpPr>
            <p:spPr bwMode="auto">
              <a:xfrm>
                <a:off x="358" y="1457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Rectangle 19"/>
              <p:cNvSpPr>
                <a:spLocks noChangeArrowheads="1"/>
              </p:cNvSpPr>
              <p:nvPr/>
            </p:nvSpPr>
            <p:spPr bwMode="auto">
              <a:xfrm>
                <a:off x="358" y="1469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Rectangle 20"/>
              <p:cNvSpPr>
                <a:spLocks noChangeArrowheads="1"/>
              </p:cNvSpPr>
              <p:nvPr/>
            </p:nvSpPr>
            <p:spPr bwMode="auto">
              <a:xfrm>
                <a:off x="358" y="1481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Rectangle 21"/>
              <p:cNvSpPr>
                <a:spLocks noChangeArrowheads="1"/>
              </p:cNvSpPr>
              <p:nvPr/>
            </p:nvSpPr>
            <p:spPr bwMode="auto">
              <a:xfrm>
                <a:off x="358" y="1493"/>
                <a:ext cx="5046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Rectangle 22"/>
              <p:cNvSpPr>
                <a:spLocks noChangeArrowheads="1"/>
              </p:cNvSpPr>
              <p:nvPr/>
            </p:nvSpPr>
            <p:spPr bwMode="auto">
              <a:xfrm>
                <a:off x="358" y="1499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Rectangle 23"/>
              <p:cNvSpPr>
                <a:spLocks noChangeArrowheads="1"/>
              </p:cNvSpPr>
              <p:nvPr/>
            </p:nvSpPr>
            <p:spPr bwMode="auto">
              <a:xfrm>
                <a:off x="358" y="1511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Rectangle 24"/>
              <p:cNvSpPr>
                <a:spLocks noChangeArrowheads="1"/>
              </p:cNvSpPr>
              <p:nvPr/>
            </p:nvSpPr>
            <p:spPr bwMode="auto">
              <a:xfrm>
                <a:off x="358" y="1523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Rectangle 25"/>
              <p:cNvSpPr>
                <a:spLocks noChangeArrowheads="1"/>
              </p:cNvSpPr>
              <p:nvPr/>
            </p:nvSpPr>
            <p:spPr bwMode="auto">
              <a:xfrm>
                <a:off x="358" y="1535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Rectangle 26"/>
              <p:cNvSpPr>
                <a:spLocks noChangeArrowheads="1"/>
              </p:cNvSpPr>
              <p:nvPr/>
            </p:nvSpPr>
            <p:spPr bwMode="auto">
              <a:xfrm>
                <a:off x="358" y="1547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Rectangle 27"/>
              <p:cNvSpPr>
                <a:spLocks noChangeArrowheads="1"/>
              </p:cNvSpPr>
              <p:nvPr/>
            </p:nvSpPr>
            <p:spPr bwMode="auto">
              <a:xfrm>
                <a:off x="358" y="1559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Rectangle 28"/>
              <p:cNvSpPr>
                <a:spLocks noChangeArrowheads="1"/>
              </p:cNvSpPr>
              <p:nvPr/>
            </p:nvSpPr>
            <p:spPr bwMode="auto">
              <a:xfrm>
                <a:off x="358" y="1571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Rectangle 29"/>
              <p:cNvSpPr>
                <a:spLocks noChangeArrowheads="1"/>
              </p:cNvSpPr>
              <p:nvPr/>
            </p:nvSpPr>
            <p:spPr bwMode="auto">
              <a:xfrm>
                <a:off x="358" y="1583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Rectangle 30"/>
              <p:cNvSpPr>
                <a:spLocks noChangeArrowheads="1"/>
              </p:cNvSpPr>
              <p:nvPr/>
            </p:nvSpPr>
            <p:spPr bwMode="auto">
              <a:xfrm>
                <a:off x="358" y="1595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Rectangle 31"/>
              <p:cNvSpPr>
                <a:spLocks noChangeArrowheads="1"/>
              </p:cNvSpPr>
              <p:nvPr/>
            </p:nvSpPr>
            <p:spPr bwMode="auto">
              <a:xfrm>
                <a:off x="358" y="1607"/>
                <a:ext cx="5046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Rectangle 32"/>
              <p:cNvSpPr>
                <a:spLocks noChangeArrowheads="1"/>
              </p:cNvSpPr>
              <p:nvPr/>
            </p:nvSpPr>
            <p:spPr bwMode="auto">
              <a:xfrm>
                <a:off x="358" y="1613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Rectangle 33"/>
              <p:cNvSpPr>
                <a:spLocks noChangeArrowheads="1"/>
              </p:cNvSpPr>
              <p:nvPr/>
            </p:nvSpPr>
            <p:spPr bwMode="auto">
              <a:xfrm>
                <a:off x="358" y="1625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Rectangle 34"/>
              <p:cNvSpPr>
                <a:spLocks noChangeArrowheads="1"/>
              </p:cNvSpPr>
              <p:nvPr/>
            </p:nvSpPr>
            <p:spPr bwMode="auto">
              <a:xfrm>
                <a:off x="358" y="1637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" name="Rectangle 35"/>
              <p:cNvSpPr>
                <a:spLocks noChangeArrowheads="1"/>
              </p:cNvSpPr>
              <p:nvPr/>
            </p:nvSpPr>
            <p:spPr bwMode="auto">
              <a:xfrm>
                <a:off x="358" y="1649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" name="Rectangle 36"/>
              <p:cNvSpPr>
                <a:spLocks noChangeArrowheads="1"/>
              </p:cNvSpPr>
              <p:nvPr/>
            </p:nvSpPr>
            <p:spPr bwMode="auto">
              <a:xfrm>
                <a:off x="358" y="1661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Rectangle 37"/>
              <p:cNvSpPr>
                <a:spLocks noChangeArrowheads="1"/>
              </p:cNvSpPr>
              <p:nvPr/>
            </p:nvSpPr>
            <p:spPr bwMode="auto">
              <a:xfrm>
                <a:off x="358" y="1673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Rectangle 38"/>
              <p:cNvSpPr>
                <a:spLocks noChangeArrowheads="1"/>
              </p:cNvSpPr>
              <p:nvPr/>
            </p:nvSpPr>
            <p:spPr bwMode="auto">
              <a:xfrm>
                <a:off x="358" y="1685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" name="Rectangle 39"/>
              <p:cNvSpPr>
                <a:spLocks noChangeArrowheads="1"/>
              </p:cNvSpPr>
              <p:nvPr/>
            </p:nvSpPr>
            <p:spPr bwMode="auto">
              <a:xfrm>
                <a:off x="358" y="1697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Rectangle 40"/>
              <p:cNvSpPr>
                <a:spLocks noChangeArrowheads="1"/>
              </p:cNvSpPr>
              <p:nvPr/>
            </p:nvSpPr>
            <p:spPr bwMode="auto">
              <a:xfrm>
                <a:off x="358" y="1709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Rectangle 41"/>
              <p:cNvSpPr>
                <a:spLocks noChangeArrowheads="1"/>
              </p:cNvSpPr>
              <p:nvPr/>
            </p:nvSpPr>
            <p:spPr bwMode="auto">
              <a:xfrm>
                <a:off x="358" y="1721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Rectangle 42"/>
              <p:cNvSpPr>
                <a:spLocks noChangeArrowheads="1"/>
              </p:cNvSpPr>
              <p:nvPr/>
            </p:nvSpPr>
            <p:spPr bwMode="auto">
              <a:xfrm>
                <a:off x="358" y="1733"/>
                <a:ext cx="5046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Rectangle 43"/>
              <p:cNvSpPr>
                <a:spLocks noChangeArrowheads="1"/>
              </p:cNvSpPr>
              <p:nvPr/>
            </p:nvSpPr>
            <p:spPr bwMode="auto">
              <a:xfrm>
                <a:off x="358" y="1739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Rectangle 44"/>
              <p:cNvSpPr>
                <a:spLocks noChangeArrowheads="1"/>
              </p:cNvSpPr>
              <p:nvPr/>
            </p:nvSpPr>
            <p:spPr bwMode="auto">
              <a:xfrm>
                <a:off x="358" y="1751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Rectangle 45"/>
              <p:cNvSpPr>
                <a:spLocks noChangeArrowheads="1"/>
              </p:cNvSpPr>
              <p:nvPr/>
            </p:nvSpPr>
            <p:spPr bwMode="auto">
              <a:xfrm>
                <a:off x="358" y="1763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Rectangle 46"/>
              <p:cNvSpPr>
                <a:spLocks noChangeArrowheads="1"/>
              </p:cNvSpPr>
              <p:nvPr/>
            </p:nvSpPr>
            <p:spPr bwMode="auto">
              <a:xfrm>
                <a:off x="358" y="1775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" name="Rectangle 47"/>
              <p:cNvSpPr>
                <a:spLocks noChangeArrowheads="1"/>
              </p:cNvSpPr>
              <p:nvPr/>
            </p:nvSpPr>
            <p:spPr bwMode="auto">
              <a:xfrm>
                <a:off x="358" y="1787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Rectangle 48"/>
              <p:cNvSpPr>
                <a:spLocks noChangeArrowheads="1"/>
              </p:cNvSpPr>
              <p:nvPr/>
            </p:nvSpPr>
            <p:spPr bwMode="auto">
              <a:xfrm>
                <a:off x="358" y="1799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Rectangle 49"/>
              <p:cNvSpPr>
                <a:spLocks noChangeArrowheads="1"/>
              </p:cNvSpPr>
              <p:nvPr/>
            </p:nvSpPr>
            <p:spPr bwMode="auto">
              <a:xfrm>
                <a:off x="358" y="1811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" name="Rectangle 50"/>
              <p:cNvSpPr>
                <a:spLocks noChangeArrowheads="1"/>
              </p:cNvSpPr>
              <p:nvPr/>
            </p:nvSpPr>
            <p:spPr bwMode="auto">
              <a:xfrm>
                <a:off x="358" y="1823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Rectangle 51"/>
              <p:cNvSpPr>
                <a:spLocks noChangeArrowheads="1"/>
              </p:cNvSpPr>
              <p:nvPr/>
            </p:nvSpPr>
            <p:spPr bwMode="auto">
              <a:xfrm>
                <a:off x="358" y="1835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" name="Rectangle 52"/>
              <p:cNvSpPr>
                <a:spLocks noChangeArrowheads="1"/>
              </p:cNvSpPr>
              <p:nvPr/>
            </p:nvSpPr>
            <p:spPr bwMode="auto">
              <a:xfrm>
                <a:off x="358" y="1847"/>
                <a:ext cx="5046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" name="Rectangle 53"/>
              <p:cNvSpPr>
                <a:spLocks noChangeArrowheads="1"/>
              </p:cNvSpPr>
              <p:nvPr/>
            </p:nvSpPr>
            <p:spPr bwMode="auto">
              <a:xfrm>
                <a:off x="358" y="1853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" name="Rectangle 54"/>
              <p:cNvSpPr>
                <a:spLocks noChangeArrowheads="1"/>
              </p:cNvSpPr>
              <p:nvPr/>
            </p:nvSpPr>
            <p:spPr bwMode="auto">
              <a:xfrm>
                <a:off x="358" y="1865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Rectangle 55"/>
              <p:cNvSpPr>
                <a:spLocks noChangeArrowheads="1"/>
              </p:cNvSpPr>
              <p:nvPr/>
            </p:nvSpPr>
            <p:spPr bwMode="auto">
              <a:xfrm>
                <a:off x="358" y="1877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" name="Rectangle 56"/>
              <p:cNvSpPr>
                <a:spLocks noChangeArrowheads="1"/>
              </p:cNvSpPr>
              <p:nvPr/>
            </p:nvSpPr>
            <p:spPr bwMode="auto">
              <a:xfrm>
                <a:off x="358" y="1889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9" name="Rectangle 57"/>
              <p:cNvSpPr>
                <a:spLocks noChangeArrowheads="1"/>
              </p:cNvSpPr>
              <p:nvPr/>
            </p:nvSpPr>
            <p:spPr bwMode="auto">
              <a:xfrm>
                <a:off x="358" y="1901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0" name="Rectangle 58"/>
              <p:cNvSpPr>
                <a:spLocks noChangeArrowheads="1"/>
              </p:cNvSpPr>
              <p:nvPr/>
            </p:nvSpPr>
            <p:spPr bwMode="auto">
              <a:xfrm>
                <a:off x="358" y="1913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Rectangle 59"/>
              <p:cNvSpPr>
                <a:spLocks noChangeArrowheads="1"/>
              </p:cNvSpPr>
              <p:nvPr/>
            </p:nvSpPr>
            <p:spPr bwMode="auto">
              <a:xfrm>
                <a:off x="358" y="1925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Rectangle 60"/>
              <p:cNvSpPr>
                <a:spLocks noChangeArrowheads="1"/>
              </p:cNvSpPr>
              <p:nvPr/>
            </p:nvSpPr>
            <p:spPr bwMode="auto">
              <a:xfrm>
                <a:off x="358" y="1937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" name="Rectangle 61"/>
              <p:cNvSpPr>
                <a:spLocks noChangeArrowheads="1"/>
              </p:cNvSpPr>
              <p:nvPr/>
            </p:nvSpPr>
            <p:spPr bwMode="auto">
              <a:xfrm>
                <a:off x="358" y="1949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Rectangle 62"/>
              <p:cNvSpPr>
                <a:spLocks noChangeArrowheads="1"/>
              </p:cNvSpPr>
              <p:nvPr/>
            </p:nvSpPr>
            <p:spPr bwMode="auto">
              <a:xfrm>
                <a:off x="358" y="1961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Rectangle 63"/>
              <p:cNvSpPr>
                <a:spLocks noChangeArrowheads="1"/>
              </p:cNvSpPr>
              <p:nvPr/>
            </p:nvSpPr>
            <p:spPr bwMode="auto">
              <a:xfrm>
                <a:off x="358" y="1973"/>
                <a:ext cx="5046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Rectangle 64"/>
              <p:cNvSpPr>
                <a:spLocks noChangeArrowheads="1"/>
              </p:cNvSpPr>
              <p:nvPr/>
            </p:nvSpPr>
            <p:spPr bwMode="auto">
              <a:xfrm>
                <a:off x="358" y="1979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Rectangle 65"/>
              <p:cNvSpPr>
                <a:spLocks noChangeArrowheads="1"/>
              </p:cNvSpPr>
              <p:nvPr/>
            </p:nvSpPr>
            <p:spPr bwMode="auto">
              <a:xfrm>
                <a:off x="358" y="1991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Rectangle 66"/>
              <p:cNvSpPr>
                <a:spLocks noChangeArrowheads="1"/>
              </p:cNvSpPr>
              <p:nvPr/>
            </p:nvSpPr>
            <p:spPr bwMode="auto">
              <a:xfrm>
                <a:off x="358" y="2003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Rectangle 67"/>
              <p:cNvSpPr>
                <a:spLocks noChangeArrowheads="1"/>
              </p:cNvSpPr>
              <p:nvPr/>
            </p:nvSpPr>
            <p:spPr bwMode="auto">
              <a:xfrm>
                <a:off x="358" y="2015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Rectangle 68"/>
              <p:cNvSpPr>
                <a:spLocks noChangeArrowheads="1"/>
              </p:cNvSpPr>
              <p:nvPr/>
            </p:nvSpPr>
            <p:spPr bwMode="auto">
              <a:xfrm>
                <a:off x="358" y="2027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Rectangle 69"/>
              <p:cNvSpPr>
                <a:spLocks noChangeArrowheads="1"/>
              </p:cNvSpPr>
              <p:nvPr/>
            </p:nvSpPr>
            <p:spPr bwMode="auto">
              <a:xfrm>
                <a:off x="358" y="2039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Rectangle 70"/>
              <p:cNvSpPr>
                <a:spLocks noChangeArrowheads="1"/>
              </p:cNvSpPr>
              <p:nvPr/>
            </p:nvSpPr>
            <p:spPr bwMode="auto">
              <a:xfrm>
                <a:off x="358" y="2051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Rectangle 71"/>
              <p:cNvSpPr>
                <a:spLocks noChangeArrowheads="1"/>
              </p:cNvSpPr>
              <p:nvPr/>
            </p:nvSpPr>
            <p:spPr bwMode="auto">
              <a:xfrm>
                <a:off x="358" y="2063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" name="Rectangle 72"/>
              <p:cNvSpPr>
                <a:spLocks noChangeArrowheads="1"/>
              </p:cNvSpPr>
              <p:nvPr/>
            </p:nvSpPr>
            <p:spPr bwMode="auto">
              <a:xfrm>
                <a:off x="358" y="2075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" name="Rectangle 73"/>
              <p:cNvSpPr>
                <a:spLocks noChangeArrowheads="1"/>
              </p:cNvSpPr>
              <p:nvPr/>
            </p:nvSpPr>
            <p:spPr bwMode="auto">
              <a:xfrm>
                <a:off x="358" y="2087"/>
                <a:ext cx="5046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6" name="Rectangle 74"/>
              <p:cNvSpPr>
                <a:spLocks noChangeArrowheads="1"/>
              </p:cNvSpPr>
              <p:nvPr/>
            </p:nvSpPr>
            <p:spPr bwMode="auto">
              <a:xfrm>
                <a:off x="358" y="2093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7" name="Rectangle 75"/>
              <p:cNvSpPr>
                <a:spLocks noChangeArrowheads="1"/>
              </p:cNvSpPr>
              <p:nvPr/>
            </p:nvSpPr>
            <p:spPr bwMode="auto">
              <a:xfrm>
                <a:off x="358" y="2105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Rectangle 76"/>
              <p:cNvSpPr>
                <a:spLocks noChangeArrowheads="1"/>
              </p:cNvSpPr>
              <p:nvPr/>
            </p:nvSpPr>
            <p:spPr bwMode="auto">
              <a:xfrm>
                <a:off x="358" y="2117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9" name="Rectangle 77"/>
              <p:cNvSpPr>
                <a:spLocks noChangeArrowheads="1"/>
              </p:cNvSpPr>
              <p:nvPr/>
            </p:nvSpPr>
            <p:spPr bwMode="auto">
              <a:xfrm>
                <a:off x="358" y="2129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0" name="Rectangle 78"/>
              <p:cNvSpPr>
                <a:spLocks noChangeArrowheads="1"/>
              </p:cNvSpPr>
              <p:nvPr/>
            </p:nvSpPr>
            <p:spPr bwMode="auto">
              <a:xfrm>
                <a:off x="358" y="2141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1" name="Rectangle 79"/>
              <p:cNvSpPr>
                <a:spLocks noChangeArrowheads="1"/>
              </p:cNvSpPr>
              <p:nvPr/>
            </p:nvSpPr>
            <p:spPr bwMode="auto">
              <a:xfrm>
                <a:off x="358" y="2153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2" name="Rectangle 80"/>
              <p:cNvSpPr>
                <a:spLocks noChangeArrowheads="1"/>
              </p:cNvSpPr>
              <p:nvPr/>
            </p:nvSpPr>
            <p:spPr bwMode="auto">
              <a:xfrm>
                <a:off x="358" y="2165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" name="Rectangle 81"/>
              <p:cNvSpPr>
                <a:spLocks noChangeArrowheads="1"/>
              </p:cNvSpPr>
              <p:nvPr/>
            </p:nvSpPr>
            <p:spPr bwMode="auto">
              <a:xfrm>
                <a:off x="358" y="2177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" name="Rectangle 82"/>
              <p:cNvSpPr>
                <a:spLocks noChangeArrowheads="1"/>
              </p:cNvSpPr>
              <p:nvPr/>
            </p:nvSpPr>
            <p:spPr bwMode="auto">
              <a:xfrm>
                <a:off x="358" y="2189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" name="Rectangle 83"/>
              <p:cNvSpPr>
                <a:spLocks noChangeArrowheads="1"/>
              </p:cNvSpPr>
              <p:nvPr/>
            </p:nvSpPr>
            <p:spPr bwMode="auto">
              <a:xfrm>
                <a:off x="358" y="2201"/>
                <a:ext cx="5046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6" name="Rectangle 84"/>
              <p:cNvSpPr>
                <a:spLocks noChangeArrowheads="1"/>
              </p:cNvSpPr>
              <p:nvPr/>
            </p:nvSpPr>
            <p:spPr bwMode="auto">
              <a:xfrm>
                <a:off x="358" y="2207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7" name="Rectangle 85"/>
              <p:cNvSpPr>
                <a:spLocks noChangeArrowheads="1"/>
              </p:cNvSpPr>
              <p:nvPr/>
            </p:nvSpPr>
            <p:spPr bwMode="auto">
              <a:xfrm>
                <a:off x="358" y="2219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Rectangle 86"/>
              <p:cNvSpPr>
                <a:spLocks noChangeArrowheads="1"/>
              </p:cNvSpPr>
              <p:nvPr/>
            </p:nvSpPr>
            <p:spPr bwMode="auto">
              <a:xfrm>
                <a:off x="358" y="2231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9" name="Rectangle 87"/>
              <p:cNvSpPr>
                <a:spLocks noChangeArrowheads="1"/>
              </p:cNvSpPr>
              <p:nvPr/>
            </p:nvSpPr>
            <p:spPr bwMode="auto">
              <a:xfrm>
                <a:off x="358" y="2243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0" name="Rectangle 88"/>
              <p:cNvSpPr>
                <a:spLocks noChangeArrowheads="1"/>
              </p:cNvSpPr>
              <p:nvPr/>
            </p:nvSpPr>
            <p:spPr bwMode="auto">
              <a:xfrm>
                <a:off x="358" y="2255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1" name="Rectangle 89"/>
              <p:cNvSpPr>
                <a:spLocks noChangeArrowheads="1"/>
              </p:cNvSpPr>
              <p:nvPr/>
            </p:nvSpPr>
            <p:spPr bwMode="auto">
              <a:xfrm>
                <a:off x="358" y="2267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" name="Rectangle 90"/>
              <p:cNvSpPr>
                <a:spLocks noChangeArrowheads="1"/>
              </p:cNvSpPr>
              <p:nvPr/>
            </p:nvSpPr>
            <p:spPr bwMode="auto">
              <a:xfrm>
                <a:off x="358" y="2279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3" name="Rectangle 91"/>
              <p:cNvSpPr>
                <a:spLocks noChangeArrowheads="1"/>
              </p:cNvSpPr>
              <p:nvPr/>
            </p:nvSpPr>
            <p:spPr bwMode="auto">
              <a:xfrm>
                <a:off x="358" y="2291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4" name="Rectangle 92"/>
              <p:cNvSpPr>
                <a:spLocks noChangeArrowheads="1"/>
              </p:cNvSpPr>
              <p:nvPr/>
            </p:nvSpPr>
            <p:spPr bwMode="auto">
              <a:xfrm>
                <a:off x="358" y="2303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Rectangle 93"/>
              <p:cNvSpPr>
                <a:spLocks noChangeArrowheads="1"/>
              </p:cNvSpPr>
              <p:nvPr/>
            </p:nvSpPr>
            <p:spPr bwMode="auto">
              <a:xfrm>
                <a:off x="358" y="2315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6" name="Rectangle 94"/>
              <p:cNvSpPr>
                <a:spLocks noChangeArrowheads="1"/>
              </p:cNvSpPr>
              <p:nvPr/>
            </p:nvSpPr>
            <p:spPr bwMode="auto">
              <a:xfrm>
                <a:off x="358" y="2327"/>
                <a:ext cx="5046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Rectangle 95"/>
              <p:cNvSpPr>
                <a:spLocks noChangeArrowheads="1"/>
              </p:cNvSpPr>
              <p:nvPr/>
            </p:nvSpPr>
            <p:spPr bwMode="auto">
              <a:xfrm>
                <a:off x="358" y="2333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8" name="Rectangle 96"/>
              <p:cNvSpPr>
                <a:spLocks noChangeArrowheads="1"/>
              </p:cNvSpPr>
              <p:nvPr/>
            </p:nvSpPr>
            <p:spPr bwMode="auto">
              <a:xfrm>
                <a:off x="358" y="2345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9" name="Rectangle 97"/>
              <p:cNvSpPr>
                <a:spLocks noChangeArrowheads="1"/>
              </p:cNvSpPr>
              <p:nvPr/>
            </p:nvSpPr>
            <p:spPr bwMode="auto">
              <a:xfrm>
                <a:off x="358" y="2357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0" name="Rectangle 98"/>
              <p:cNvSpPr>
                <a:spLocks noChangeArrowheads="1"/>
              </p:cNvSpPr>
              <p:nvPr/>
            </p:nvSpPr>
            <p:spPr bwMode="auto">
              <a:xfrm>
                <a:off x="358" y="2369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1" name="Rectangle 99"/>
              <p:cNvSpPr>
                <a:spLocks noChangeArrowheads="1"/>
              </p:cNvSpPr>
              <p:nvPr/>
            </p:nvSpPr>
            <p:spPr bwMode="auto">
              <a:xfrm>
                <a:off x="358" y="2381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Rectangle 100"/>
              <p:cNvSpPr>
                <a:spLocks noChangeArrowheads="1"/>
              </p:cNvSpPr>
              <p:nvPr/>
            </p:nvSpPr>
            <p:spPr bwMode="auto">
              <a:xfrm>
                <a:off x="358" y="2393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3" name="Rectangle 101"/>
              <p:cNvSpPr>
                <a:spLocks noChangeArrowheads="1"/>
              </p:cNvSpPr>
              <p:nvPr/>
            </p:nvSpPr>
            <p:spPr bwMode="auto">
              <a:xfrm>
                <a:off x="358" y="2405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" name="Rectangle 102"/>
              <p:cNvSpPr>
                <a:spLocks noChangeArrowheads="1"/>
              </p:cNvSpPr>
              <p:nvPr/>
            </p:nvSpPr>
            <p:spPr bwMode="auto">
              <a:xfrm>
                <a:off x="358" y="2417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" name="Rectangle 103"/>
              <p:cNvSpPr>
                <a:spLocks noChangeArrowheads="1"/>
              </p:cNvSpPr>
              <p:nvPr/>
            </p:nvSpPr>
            <p:spPr bwMode="auto">
              <a:xfrm>
                <a:off x="358" y="2429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Rectangle 104"/>
              <p:cNvSpPr>
                <a:spLocks noChangeArrowheads="1"/>
              </p:cNvSpPr>
              <p:nvPr/>
            </p:nvSpPr>
            <p:spPr bwMode="auto">
              <a:xfrm>
                <a:off x="358" y="2441"/>
                <a:ext cx="5046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Rectangle 105"/>
              <p:cNvSpPr>
                <a:spLocks noChangeArrowheads="1"/>
              </p:cNvSpPr>
              <p:nvPr/>
            </p:nvSpPr>
            <p:spPr bwMode="auto">
              <a:xfrm>
                <a:off x="358" y="2447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Rectangle 106"/>
              <p:cNvSpPr>
                <a:spLocks noChangeArrowheads="1"/>
              </p:cNvSpPr>
              <p:nvPr/>
            </p:nvSpPr>
            <p:spPr bwMode="auto">
              <a:xfrm>
                <a:off x="358" y="2459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Rectangle 107"/>
              <p:cNvSpPr>
                <a:spLocks noChangeArrowheads="1"/>
              </p:cNvSpPr>
              <p:nvPr/>
            </p:nvSpPr>
            <p:spPr bwMode="auto">
              <a:xfrm>
                <a:off x="358" y="2471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Rectangle 108"/>
              <p:cNvSpPr>
                <a:spLocks noChangeArrowheads="1"/>
              </p:cNvSpPr>
              <p:nvPr/>
            </p:nvSpPr>
            <p:spPr bwMode="auto">
              <a:xfrm>
                <a:off x="358" y="2483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" name="Rectangle 109"/>
              <p:cNvSpPr>
                <a:spLocks noChangeArrowheads="1"/>
              </p:cNvSpPr>
              <p:nvPr/>
            </p:nvSpPr>
            <p:spPr bwMode="auto">
              <a:xfrm>
                <a:off x="358" y="2495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" name="Rectangle 110"/>
              <p:cNvSpPr>
                <a:spLocks noChangeArrowheads="1"/>
              </p:cNvSpPr>
              <p:nvPr/>
            </p:nvSpPr>
            <p:spPr bwMode="auto">
              <a:xfrm>
                <a:off x="358" y="2507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3" name="Rectangle 111"/>
              <p:cNvSpPr>
                <a:spLocks noChangeArrowheads="1"/>
              </p:cNvSpPr>
              <p:nvPr/>
            </p:nvSpPr>
            <p:spPr bwMode="auto">
              <a:xfrm>
                <a:off x="358" y="2519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Rectangle 112"/>
              <p:cNvSpPr>
                <a:spLocks noChangeArrowheads="1"/>
              </p:cNvSpPr>
              <p:nvPr/>
            </p:nvSpPr>
            <p:spPr bwMode="auto">
              <a:xfrm>
                <a:off x="358" y="2531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" name="Rectangle 113"/>
              <p:cNvSpPr>
                <a:spLocks noChangeArrowheads="1"/>
              </p:cNvSpPr>
              <p:nvPr/>
            </p:nvSpPr>
            <p:spPr bwMode="auto">
              <a:xfrm>
                <a:off x="358" y="2543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" name="Rectangle 114"/>
              <p:cNvSpPr>
                <a:spLocks noChangeArrowheads="1"/>
              </p:cNvSpPr>
              <p:nvPr/>
            </p:nvSpPr>
            <p:spPr bwMode="auto">
              <a:xfrm>
                <a:off x="358" y="2555"/>
                <a:ext cx="5046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" name="Rectangle 115"/>
              <p:cNvSpPr>
                <a:spLocks noChangeArrowheads="1"/>
              </p:cNvSpPr>
              <p:nvPr/>
            </p:nvSpPr>
            <p:spPr bwMode="auto">
              <a:xfrm>
                <a:off x="358" y="2561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" name="Rectangle 116"/>
              <p:cNvSpPr>
                <a:spLocks noChangeArrowheads="1"/>
              </p:cNvSpPr>
              <p:nvPr/>
            </p:nvSpPr>
            <p:spPr bwMode="auto">
              <a:xfrm>
                <a:off x="358" y="2573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" name="Rectangle 117"/>
              <p:cNvSpPr>
                <a:spLocks noChangeArrowheads="1"/>
              </p:cNvSpPr>
              <p:nvPr/>
            </p:nvSpPr>
            <p:spPr bwMode="auto">
              <a:xfrm>
                <a:off x="358" y="2585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0" name="Rectangle 118"/>
              <p:cNvSpPr>
                <a:spLocks noChangeArrowheads="1"/>
              </p:cNvSpPr>
              <p:nvPr/>
            </p:nvSpPr>
            <p:spPr bwMode="auto">
              <a:xfrm>
                <a:off x="358" y="2597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" name="Rectangle 119"/>
              <p:cNvSpPr>
                <a:spLocks noChangeArrowheads="1"/>
              </p:cNvSpPr>
              <p:nvPr/>
            </p:nvSpPr>
            <p:spPr bwMode="auto">
              <a:xfrm>
                <a:off x="358" y="2609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2" name="Rectangle 120"/>
              <p:cNvSpPr>
                <a:spLocks noChangeArrowheads="1"/>
              </p:cNvSpPr>
              <p:nvPr/>
            </p:nvSpPr>
            <p:spPr bwMode="auto">
              <a:xfrm>
                <a:off x="358" y="2621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3" name="Rectangle 121"/>
              <p:cNvSpPr>
                <a:spLocks noChangeArrowheads="1"/>
              </p:cNvSpPr>
              <p:nvPr/>
            </p:nvSpPr>
            <p:spPr bwMode="auto">
              <a:xfrm>
                <a:off x="358" y="2633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4" name="Rectangle 122"/>
              <p:cNvSpPr>
                <a:spLocks noChangeArrowheads="1"/>
              </p:cNvSpPr>
              <p:nvPr/>
            </p:nvSpPr>
            <p:spPr bwMode="auto">
              <a:xfrm>
                <a:off x="358" y="2645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" name="Rectangle 123"/>
              <p:cNvSpPr>
                <a:spLocks noChangeArrowheads="1"/>
              </p:cNvSpPr>
              <p:nvPr/>
            </p:nvSpPr>
            <p:spPr bwMode="auto">
              <a:xfrm>
                <a:off x="358" y="2657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" name="Rectangle 124"/>
              <p:cNvSpPr>
                <a:spLocks noChangeArrowheads="1"/>
              </p:cNvSpPr>
              <p:nvPr/>
            </p:nvSpPr>
            <p:spPr bwMode="auto">
              <a:xfrm>
                <a:off x="358" y="2669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" name="Rectangle 125"/>
              <p:cNvSpPr>
                <a:spLocks noChangeArrowheads="1"/>
              </p:cNvSpPr>
              <p:nvPr/>
            </p:nvSpPr>
            <p:spPr bwMode="auto">
              <a:xfrm>
                <a:off x="358" y="2681"/>
                <a:ext cx="5046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" name="Rectangle 126"/>
              <p:cNvSpPr>
                <a:spLocks noChangeArrowheads="1"/>
              </p:cNvSpPr>
              <p:nvPr/>
            </p:nvSpPr>
            <p:spPr bwMode="auto">
              <a:xfrm>
                <a:off x="358" y="2687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9" name="Rectangle 127"/>
              <p:cNvSpPr>
                <a:spLocks noChangeArrowheads="1"/>
              </p:cNvSpPr>
              <p:nvPr/>
            </p:nvSpPr>
            <p:spPr bwMode="auto">
              <a:xfrm>
                <a:off x="358" y="2699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0" name="Rectangle 128"/>
              <p:cNvSpPr>
                <a:spLocks noChangeArrowheads="1"/>
              </p:cNvSpPr>
              <p:nvPr/>
            </p:nvSpPr>
            <p:spPr bwMode="auto">
              <a:xfrm>
                <a:off x="358" y="2711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1" name="Rectangle 129"/>
              <p:cNvSpPr>
                <a:spLocks noChangeArrowheads="1"/>
              </p:cNvSpPr>
              <p:nvPr/>
            </p:nvSpPr>
            <p:spPr bwMode="auto">
              <a:xfrm>
                <a:off x="358" y="2723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2" name="Rectangle 130"/>
              <p:cNvSpPr>
                <a:spLocks noChangeArrowheads="1"/>
              </p:cNvSpPr>
              <p:nvPr/>
            </p:nvSpPr>
            <p:spPr bwMode="auto">
              <a:xfrm>
                <a:off x="358" y="2735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3" name="Rectangle 131"/>
              <p:cNvSpPr>
                <a:spLocks noChangeArrowheads="1"/>
              </p:cNvSpPr>
              <p:nvPr/>
            </p:nvSpPr>
            <p:spPr bwMode="auto">
              <a:xfrm>
                <a:off x="358" y="2747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4" name="Rectangle 132"/>
              <p:cNvSpPr>
                <a:spLocks noChangeArrowheads="1"/>
              </p:cNvSpPr>
              <p:nvPr/>
            </p:nvSpPr>
            <p:spPr bwMode="auto">
              <a:xfrm>
                <a:off x="358" y="2759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" name="Rectangle 133"/>
              <p:cNvSpPr>
                <a:spLocks noChangeArrowheads="1"/>
              </p:cNvSpPr>
              <p:nvPr/>
            </p:nvSpPr>
            <p:spPr bwMode="auto">
              <a:xfrm>
                <a:off x="358" y="2771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" name="Rectangle 134"/>
              <p:cNvSpPr>
                <a:spLocks noChangeArrowheads="1"/>
              </p:cNvSpPr>
              <p:nvPr/>
            </p:nvSpPr>
            <p:spPr bwMode="auto">
              <a:xfrm>
                <a:off x="358" y="2783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" name="Rectangle 135"/>
              <p:cNvSpPr>
                <a:spLocks noChangeArrowheads="1"/>
              </p:cNvSpPr>
              <p:nvPr/>
            </p:nvSpPr>
            <p:spPr bwMode="auto">
              <a:xfrm>
                <a:off x="358" y="2795"/>
                <a:ext cx="5046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8" name="Rectangle 136"/>
              <p:cNvSpPr>
                <a:spLocks noChangeArrowheads="1"/>
              </p:cNvSpPr>
              <p:nvPr/>
            </p:nvSpPr>
            <p:spPr bwMode="auto">
              <a:xfrm>
                <a:off x="358" y="2801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9" name="Rectangle 137"/>
              <p:cNvSpPr>
                <a:spLocks noChangeArrowheads="1"/>
              </p:cNvSpPr>
              <p:nvPr/>
            </p:nvSpPr>
            <p:spPr bwMode="auto">
              <a:xfrm>
                <a:off x="358" y="2813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0" name="Rectangle 138"/>
              <p:cNvSpPr>
                <a:spLocks noChangeArrowheads="1"/>
              </p:cNvSpPr>
              <p:nvPr/>
            </p:nvSpPr>
            <p:spPr bwMode="auto">
              <a:xfrm>
                <a:off x="358" y="2825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1" name="Rectangle 139"/>
              <p:cNvSpPr>
                <a:spLocks noChangeArrowheads="1"/>
              </p:cNvSpPr>
              <p:nvPr/>
            </p:nvSpPr>
            <p:spPr bwMode="auto">
              <a:xfrm>
                <a:off x="358" y="2837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2" name="Rectangle 140"/>
              <p:cNvSpPr>
                <a:spLocks noChangeArrowheads="1"/>
              </p:cNvSpPr>
              <p:nvPr/>
            </p:nvSpPr>
            <p:spPr bwMode="auto">
              <a:xfrm>
                <a:off x="358" y="2849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3" name="Rectangle 141"/>
              <p:cNvSpPr>
                <a:spLocks noChangeArrowheads="1"/>
              </p:cNvSpPr>
              <p:nvPr/>
            </p:nvSpPr>
            <p:spPr bwMode="auto">
              <a:xfrm>
                <a:off x="358" y="2861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4" name="Rectangle 142"/>
              <p:cNvSpPr>
                <a:spLocks noChangeArrowheads="1"/>
              </p:cNvSpPr>
              <p:nvPr/>
            </p:nvSpPr>
            <p:spPr bwMode="auto">
              <a:xfrm>
                <a:off x="358" y="2873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5" name="Rectangle 143"/>
              <p:cNvSpPr>
                <a:spLocks noChangeArrowheads="1"/>
              </p:cNvSpPr>
              <p:nvPr/>
            </p:nvSpPr>
            <p:spPr bwMode="auto">
              <a:xfrm>
                <a:off x="358" y="2885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" name="Rectangle 144"/>
              <p:cNvSpPr>
                <a:spLocks noChangeArrowheads="1"/>
              </p:cNvSpPr>
              <p:nvPr/>
            </p:nvSpPr>
            <p:spPr bwMode="auto">
              <a:xfrm>
                <a:off x="358" y="2897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7" name="Rectangle 145"/>
              <p:cNvSpPr>
                <a:spLocks noChangeArrowheads="1"/>
              </p:cNvSpPr>
              <p:nvPr/>
            </p:nvSpPr>
            <p:spPr bwMode="auto">
              <a:xfrm>
                <a:off x="358" y="2909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8" name="Rectangle 146"/>
              <p:cNvSpPr>
                <a:spLocks noChangeArrowheads="1"/>
              </p:cNvSpPr>
              <p:nvPr/>
            </p:nvSpPr>
            <p:spPr bwMode="auto">
              <a:xfrm>
                <a:off x="358" y="2921"/>
                <a:ext cx="5046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9" name="Rectangle 147"/>
              <p:cNvSpPr>
                <a:spLocks noChangeArrowheads="1"/>
              </p:cNvSpPr>
              <p:nvPr/>
            </p:nvSpPr>
            <p:spPr bwMode="auto">
              <a:xfrm>
                <a:off x="358" y="2927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0" name="Rectangle 148"/>
              <p:cNvSpPr>
                <a:spLocks noChangeArrowheads="1"/>
              </p:cNvSpPr>
              <p:nvPr/>
            </p:nvSpPr>
            <p:spPr bwMode="auto">
              <a:xfrm>
                <a:off x="358" y="2939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1" name="Rectangle 149"/>
              <p:cNvSpPr>
                <a:spLocks noChangeArrowheads="1"/>
              </p:cNvSpPr>
              <p:nvPr/>
            </p:nvSpPr>
            <p:spPr bwMode="auto">
              <a:xfrm>
                <a:off x="358" y="2951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" name="Rectangle 150"/>
              <p:cNvSpPr>
                <a:spLocks noChangeArrowheads="1"/>
              </p:cNvSpPr>
              <p:nvPr/>
            </p:nvSpPr>
            <p:spPr bwMode="auto">
              <a:xfrm>
                <a:off x="358" y="2963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" name="Rectangle 151"/>
              <p:cNvSpPr>
                <a:spLocks noChangeArrowheads="1"/>
              </p:cNvSpPr>
              <p:nvPr/>
            </p:nvSpPr>
            <p:spPr bwMode="auto">
              <a:xfrm>
                <a:off x="358" y="2975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" name="Rectangle 152"/>
              <p:cNvSpPr>
                <a:spLocks noChangeArrowheads="1"/>
              </p:cNvSpPr>
              <p:nvPr/>
            </p:nvSpPr>
            <p:spPr bwMode="auto">
              <a:xfrm>
                <a:off x="358" y="2987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" name="Rectangle 153"/>
              <p:cNvSpPr>
                <a:spLocks noChangeArrowheads="1"/>
              </p:cNvSpPr>
              <p:nvPr/>
            </p:nvSpPr>
            <p:spPr bwMode="auto">
              <a:xfrm>
                <a:off x="358" y="2999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" name="Rectangle 154"/>
              <p:cNvSpPr>
                <a:spLocks noChangeArrowheads="1"/>
              </p:cNvSpPr>
              <p:nvPr/>
            </p:nvSpPr>
            <p:spPr bwMode="auto">
              <a:xfrm>
                <a:off x="358" y="3011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" name="Rectangle 155"/>
              <p:cNvSpPr>
                <a:spLocks noChangeArrowheads="1"/>
              </p:cNvSpPr>
              <p:nvPr/>
            </p:nvSpPr>
            <p:spPr bwMode="auto">
              <a:xfrm>
                <a:off x="358" y="3023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" name="Rectangle 156"/>
              <p:cNvSpPr>
                <a:spLocks noChangeArrowheads="1"/>
              </p:cNvSpPr>
              <p:nvPr/>
            </p:nvSpPr>
            <p:spPr bwMode="auto">
              <a:xfrm>
                <a:off x="358" y="3035"/>
                <a:ext cx="5046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" name="Rectangle 157"/>
              <p:cNvSpPr>
                <a:spLocks noChangeArrowheads="1"/>
              </p:cNvSpPr>
              <p:nvPr/>
            </p:nvSpPr>
            <p:spPr bwMode="auto">
              <a:xfrm>
                <a:off x="358" y="3041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" name="Rectangle 158"/>
              <p:cNvSpPr>
                <a:spLocks noChangeArrowheads="1"/>
              </p:cNvSpPr>
              <p:nvPr/>
            </p:nvSpPr>
            <p:spPr bwMode="auto">
              <a:xfrm>
                <a:off x="358" y="3053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" name="Rectangle 159"/>
              <p:cNvSpPr>
                <a:spLocks noChangeArrowheads="1"/>
              </p:cNvSpPr>
              <p:nvPr/>
            </p:nvSpPr>
            <p:spPr bwMode="auto">
              <a:xfrm>
                <a:off x="358" y="3065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" name="Rectangle 160"/>
              <p:cNvSpPr>
                <a:spLocks noChangeArrowheads="1"/>
              </p:cNvSpPr>
              <p:nvPr/>
            </p:nvSpPr>
            <p:spPr bwMode="auto">
              <a:xfrm>
                <a:off x="358" y="3077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3" name="Rectangle 161"/>
              <p:cNvSpPr>
                <a:spLocks noChangeArrowheads="1"/>
              </p:cNvSpPr>
              <p:nvPr/>
            </p:nvSpPr>
            <p:spPr bwMode="auto">
              <a:xfrm>
                <a:off x="358" y="3089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" name="Rectangle 162"/>
              <p:cNvSpPr>
                <a:spLocks noChangeArrowheads="1"/>
              </p:cNvSpPr>
              <p:nvPr/>
            </p:nvSpPr>
            <p:spPr bwMode="auto">
              <a:xfrm>
                <a:off x="358" y="3101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" name="Rectangle 163"/>
              <p:cNvSpPr>
                <a:spLocks noChangeArrowheads="1"/>
              </p:cNvSpPr>
              <p:nvPr/>
            </p:nvSpPr>
            <p:spPr bwMode="auto">
              <a:xfrm>
                <a:off x="358" y="3113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" name="Rectangle 164"/>
              <p:cNvSpPr>
                <a:spLocks noChangeArrowheads="1"/>
              </p:cNvSpPr>
              <p:nvPr/>
            </p:nvSpPr>
            <p:spPr bwMode="auto">
              <a:xfrm>
                <a:off x="358" y="3125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" name="Rectangle 165"/>
              <p:cNvSpPr>
                <a:spLocks noChangeArrowheads="1"/>
              </p:cNvSpPr>
              <p:nvPr/>
            </p:nvSpPr>
            <p:spPr bwMode="auto">
              <a:xfrm>
                <a:off x="358" y="3137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" name="Rectangle 166"/>
              <p:cNvSpPr>
                <a:spLocks noChangeArrowheads="1"/>
              </p:cNvSpPr>
              <p:nvPr/>
            </p:nvSpPr>
            <p:spPr bwMode="auto">
              <a:xfrm>
                <a:off x="358" y="3149"/>
                <a:ext cx="5046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" name="Rectangle 167"/>
              <p:cNvSpPr>
                <a:spLocks noChangeArrowheads="1"/>
              </p:cNvSpPr>
              <p:nvPr/>
            </p:nvSpPr>
            <p:spPr bwMode="auto">
              <a:xfrm>
                <a:off x="358" y="3155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" name="Rectangle 168"/>
              <p:cNvSpPr>
                <a:spLocks noChangeArrowheads="1"/>
              </p:cNvSpPr>
              <p:nvPr/>
            </p:nvSpPr>
            <p:spPr bwMode="auto">
              <a:xfrm>
                <a:off x="358" y="3167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" name="Rectangle 169"/>
              <p:cNvSpPr>
                <a:spLocks noChangeArrowheads="1"/>
              </p:cNvSpPr>
              <p:nvPr/>
            </p:nvSpPr>
            <p:spPr bwMode="auto">
              <a:xfrm>
                <a:off x="358" y="3179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" name="Rectangle 170"/>
              <p:cNvSpPr>
                <a:spLocks noChangeArrowheads="1"/>
              </p:cNvSpPr>
              <p:nvPr/>
            </p:nvSpPr>
            <p:spPr bwMode="auto">
              <a:xfrm>
                <a:off x="358" y="3191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" name="Rectangle 171"/>
              <p:cNvSpPr>
                <a:spLocks noChangeArrowheads="1"/>
              </p:cNvSpPr>
              <p:nvPr/>
            </p:nvSpPr>
            <p:spPr bwMode="auto">
              <a:xfrm>
                <a:off x="358" y="3203"/>
                <a:ext cx="5046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Group 263"/>
            <p:cNvGrpSpPr>
              <a:grpSpLocks/>
            </p:cNvGrpSpPr>
            <p:nvPr/>
          </p:nvGrpSpPr>
          <p:grpSpPr bwMode="auto">
            <a:xfrm>
              <a:off x="577850" y="2191938"/>
              <a:ext cx="8001000" cy="2901950"/>
              <a:chOff x="364" y="1337"/>
              <a:chExt cx="5040" cy="1828"/>
            </a:xfrm>
          </p:grpSpPr>
          <p:sp>
            <p:nvSpPr>
              <p:cNvPr id="18" name="Rectangle 173"/>
              <p:cNvSpPr>
                <a:spLocks noChangeArrowheads="1"/>
              </p:cNvSpPr>
              <p:nvPr/>
            </p:nvSpPr>
            <p:spPr bwMode="auto">
              <a:xfrm>
                <a:off x="470" y="1348"/>
                <a:ext cx="60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00" i="1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ectangle 174"/>
              <p:cNvSpPr>
                <a:spLocks noChangeArrowheads="1"/>
              </p:cNvSpPr>
              <p:nvPr/>
            </p:nvSpPr>
            <p:spPr bwMode="auto">
              <a:xfrm>
                <a:off x="813" y="1337"/>
                <a:ext cx="18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.00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ectangle 175"/>
              <p:cNvSpPr>
                <a:spLocks noChangeArrowheads="1"/>
              </p:cNvSpPr>
              <p:nvPr/>
            </p:nvSpPr>
            <p:spPr bwMode="auto">
              <a:xfrm>
                <a:off x="1285" y="1337"/>
                <a:ext cx="18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.01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 176"/>
              <p:cNvSpPr>
                <a:spLocks noChangeArrowheads="1"/>
              </p:cNvSpPr>
              <p:nvPr/>
            </p:nvSpPr>
            <p:spPr bwMode="auto">
              <a:xfrm>
                <a:off x="1757" y="1337"/>
                <a:ext cx="18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.02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Rectangle 177"/>
              <p:cNvSpPr>
                <a:spLocks noChangeArrowheads="1"/>
              </p:cNvSpPr>
              <p:nvPr/>
            </p:nvSpPr>
            <p:spPr bwMode="auto">
              <a:xfrm>
                <a:off x="2229" y="1337"/>
                <a:ext cx="18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.03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178"/>
              <p:cNvSpPr>
                <a:spLocks noChangeArrowheads="1"/>
              </p:cNvSpPr>
              <p:nvPr/>
            </p:nvSpPr>
            <p:spPr bwMode="auto">
              <a:xfrm>
                <a:off x="2701" y="1337"/>
                <a:ext cx="18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.04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179"/>
              <p:cNvSpPr>
                <a:spLocks noChangeArrowheads="1"/>
              </p:cNvSpPr>
              <p:nvPr/>
            </p:nvSpPr>
            <p:spPr bwMode="auto">
              <a:xfrm>
                <a:off x="3173" y="1337"/>
                <a:ext cx="18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.05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180"/>
              <p:cNvSpPr>
                <a:spLocks noChangeArrowheads="1"/>
              </p:cNvSpPr>
              <p:nvPr/>
            </p:nvSpPr>
            <p:spPr bwMode="auto">
              <a:xfrm>
                <a:off x="3645" y="1337"/>
                <a:ext cx="18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.06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ectangle 181"/>
              <p:cNvSpPr>
                <a:spLocks noChangeArrowheads="1"/>
              </p:cNvSpPr>
              <p:nvPr/>
            </p:nvSpPr>
            <p:spPr bwMode="auto">
              <a:xfrm>
                <a:off x="4117" y="1337"/>
                <a:ext cx="18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.07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182"/>
              <p:cNvSpPr>
                <a:spLocks noChangeArrowheads="1"/>
              </p:cNvSpPr>
              <p:nvPr/>
            </p:nvSpPr>
            <p:spPr bwMode="auto">
              <a:xfrm>
                <a:off x="4589" y="1337"/>
                <a:ext cx="18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.08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Rectangle 183"/>
              <p:cNvSpPr>
                <a:spLocks noChangeArrowheads="1"/>
              </p:cNvSpPr>
              <p:nvPr/>
            </p:nvSpPr>
            <p:spPr bwMode="auto">
              <a:xfrm>
                <a:off x="5061" y="1337"/>
                <a:ext cx="18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.09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Rectangle 184"/>
              <p:cNvSpPr>
                <a:spLocks noChangeArrowheads="1"/>
              </p:cNvSpPr>
              <p:nvPr/>
            </p:nvSpPr>
            <p:spPr bwMode="auto">
              <a:xfrm>
                <a:off x="506" y="1572"/>
                <a:ext cx="38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00" b="1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185"/>
              <p:cNvSpPr>
                <a:spLocks noChangeArrowheads="1"/>
              </p:cNvSpPr>
              <p:nvPr/>
            </p:nvSpPr>
            <p:spPr bwMode="auto">
              <a:xfrm>
                <a:off x="895" y="1572"/>
                <a:ext cx="38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00" b="1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angle 186"/>
              <p:cNvSpPr>
                <a:spLocks noChangeArrowheads="1"/>
              </p:cNvSpPr>
              <p:nvPr/>
            </p:nvSpPr>
            <p:spPr bwMode="auto">
              <a:xfrm>
                <a:off x="1367" y="1572"/>
                <a:ext cx="38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00" b="1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Rectangle 187"/>
              <p:cNvSpPr>
                <a:spLocks noChangeArrowheads="1"/>
              </p:cNvSpPr>
              <p:nvPr/>
            </p:nvSpPr>
            <p:spPr bwMode="auto">
              <a:xfrm>
                <a:off x="1839" y="1572"/>
                <a:ext cx="38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00" b="1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188"/>
              <p:cNvSpPr>
                <a:spLocks noChangeArrowheads="1"/>
              </p:cNvSpPr>
              <p:nvPr/>
            </p:nvSpPr>
            <p:spPr bwMode="auto">
              <a:xfrm>
                <a:off x="2311" y="1572"/>
                <a:ext cx="38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00" b="1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189"/>
              <p:cNvSpPr>
                <a:spLocks noChangeArrowheads="1"/>
              </p:cNvSpPr>
              <p:nvPr/>
            </p:nvSpPr>
            <p:spPr bwMode="auto">
              <a:xfrm>
                <a:off x="2784" y="1572"/>
                <a:ext cx="38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00" b="1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Rectangle 190"/>
              <p:cNvSpPr>
                <a:spLocks noChangeArrowheads="1"/>
              </p:cNvSpPr>
              <p:nvPr/>
            </p:nvSpPr>
            <p:spPr bwMode="auto">
              <a:xfrm>
                <a:off x="3256" y="1572"/>
                <a:ext cx="38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00" b="1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ectangle 191"/>
              <p:cNvSpPr>
                <a:spLocks noChangeArrowheads="1"/>
              </p:cNvSpPr>
              <p:nvPr/>
            </p:nvSpPr>
            <p:spPr bwMode="auto">
              <a:xfrm>
                <a:off x="3728" y="1572"/>
                <a:ext cx="38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00" b="1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192"/>
              <p:cNvSpPr>
                <a:spLocks noChangeArrowheads="1"/>
              </p:cNvSpPr>
              <p:nvPr/>
            </p:nvSpPr>
            <p:spPr bwMode="auto">
              <a:xfrm>
                <a:off x="4200" y="1572"/>
                <a:ext cx="38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00" b="1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Rectangle 193"/>
              <p:cNvSpPr>
                <a:spLocks noChangeArrowheads="1"/>
              </p:cNvSpPr>
              <p:nvPr/>
            </p:nvSpPr>
            <p:spPr bwMode="auto">
              <a:xfrm>
                <a:off x="4672" y="1572"/>
                <a:ext cx="38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00" b="1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Rectangle 194"/>
              <p:cNvSpPr>
                <a:spLocks noChangeArrowheads="1"/>
              </p:cNvSpPr>
              <p:nvPr/>
            </p:nvSpPr>
            <p:spPr bwMode="auto">
              <a:xfrm>
                <a:off x="5144" y="1572"/>
                <a:ext cx="38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00" b="1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Rectangle 195"/>
              <p:cNvSpPr>
                <a:spLocks noChangeArrowheads="1"/>
              </p:cNvSpPr>
              <p:nvPr/>
            </p:nvSpPr>
            <p:spPr bwMode="auto">
              <a:xfrm>
                <a:off x="470" y="1806"/>
                <a:ext cx="109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.5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Rectangle 196"/>
              <p:cNvSpPr>
                <a:spLocks noChangeArrowheads="1"/>
              </p:cNvSpPr>
              <p:nvPr/>
            </p:nvSpPr>
            <p:spPr bwMode="auto">
              <a:xfrm>
                <a:off x="753" y="1818"/>
                <a:ext cx="32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.6915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197"/>
              <p:cNvSpPr>
                <a:spLocks noChangeArrowheads="1"/>
              </p:cNvSpPr>
              <p:nvPr/>
            </p:nvSpPr>
            <p:spPr bwMode="auto">
              <a:xfrm>
                <a:off x="1226" y="1818"/>
                <a:ext cx="32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.6950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Rectangle 198"/>
              <p:cNvSpPr>
                <a:spLocks noChangeArrowheads="1"/>
              </p:cNvSpPr>
              <p:nvPr/>
            </p:nvSpPr>
            <p:spPr bwMode="auto">
              <a:xfrm>
                <a:off x="1698" y="1818"/>
                <a:ext cx="32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.6985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199"/>
              <p:cNvSpPr>
                <a:spLocks noChangeArrowheads="1"/>
              </p:cNvSpPr>
              <p:nvPr/>
            </p:nvSpPr>
            <p:spPr bwMode="auto">
              <a:xfrm>
                <a:off x="2170" y="1818"/>
                <a:ext cx="32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.7019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200"/>
              <p:cNvSpPr>
                <a:spLocks noChangeArrowheads="1"/>
              </p:cNvSpPr>
              <p:nvPr/>
            </p:nvSpPr>
            <p:spPr bwMode="auto">
              <a:xfrm>
                <a:off x="2642" y="1818"/>
                <a:ext cx="32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.7054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Rectangle 201"/>
              <p:cNvSpPr>
                <a:spLocks noChangeArrowheads="1"/>
              </p:cNvSpPr>
              <p:nvPr/>
            </p:nvSpPr>
            <p:spPr bwMode="auto">
              <a:xfrm>
                <a:off x="3114" y="1818"/>
                <a:ext cx="32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.7088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Rectangle 202"/>
              <p:cNvSpPr>
                <a:spLocks noChangeArrowheads="1"/>
              </p:cNvSpPr>
              <p:nvPr/>
            </p:nvSpPr>
            <p:spPr bwMode="auto">
              <a:xfrm>
                <a:off x="3586" y="1818"/>
                <a:ext cx="32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.7123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Rectangle 203"/>
              <p:cNvSpPr>
                <a:spLocks noChangeArrowheads="1"/>
              </p:cNvSpPr>
              <p:nvPr/>
            </p:nvSpPr>
            <p:spPr bwMode="auto">
              <a:xfrm>
                <a:off x="4058" y="1818"/>
                <a:ext cx="32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.7157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Rectangle 204"/>
              <p:cNvSpPr>
                <a:spLocks noChangeArrowheads="1"/>
              </p:cNvSpPr>
              <p:nvPr/>
            </p:nvSpPr>
            <p:spPr bwMode="auto">
              <a:xfrm>
                <a:off x="4530" y="1818"/>
                <a:ext cx="32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.7190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Rectangle 205"/>
              <p:cNvSpPr>
                <a:spLocks noChangeArrowheads="1"/>
              </p:cNvSpPr>
              <p:nvPr/>
            </p:nvSpPr>
            <p:spPr bwMode="auto">
              <a:xfrm>
                <a:off x="5002" y="1818"/>
                <a:ext cx="32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.7224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Rectangle 206"/>
              <p:cNvSpPr>
                <a:spLocks noChangeArrowheads="1"/>
              </p:cNvSpPr>
              <p:nvPr/>
            </p:nvSpPr>
            <p:spPr bwMode="auto">
              <a:xfrm>
                <a:off x="470" y="2041"/>
                <a:ext cx="109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.6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Rectangle 207"/>
              <p:cNvSpPr>
                <a:spLocks noChangeArrowheads="1"/>
              </p:cNvSpPr>
              <p:nvPr/>
            </p:nvSpPr>
            <p:spPr bwMode="auto">
              <a:xfrm>
                <a:off x="753" y="2053"/>
                <a:ext cx="32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.7257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Rectangle 208"/>
              <p:cNvSpPr>
                <a:spLocks noChangeArrowheads="1"/>
              </p:cNvSpPr>
              <p:nvPr/>
            </p:nvSpPr>
            <p:spPr bwMode="auto">
              <a:xfrm>
                <a:off x="1226" y="2053"/>
                <a:ext cx="32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.7291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Rectangle 209"/>
              <p:cNvSpPr>
                <a:spLocks noChangeArrowheads="1"/>
              </p:cNvSpPr>
              <p:nvPr/>
            </p:nvSpPr>
            <p:spPr bwMode="auto">
              <a:xfrm>
                <a:off x="1698" y="2053"/>
                <a:ext cx="32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.7324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Rectangle 210"/>
              <p:cNvSpPr>
                <a:spLocks noChangeArrowheads="1"/>
              </p:cNvSpPr>
              <p:nvPr/>
            </p:nvSpPr>
            <p:spPr bwMode="auto">
              <a:xfrm>
                <a:off x="2170" y="2053"/>
                <a:ext cx="32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.7357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Rectangle 211"/>
              <p:cNvSpPr>
                <a:spLocks noChangeArrowheads="1"/>
              </p:cNvSpPr>
              <p:nvPr/>
            </p:nvSpPr>
            <p:spPr bwMode="auto">
              <a:xfrm>
                <a:off x="2642" y="2053"/>
                <a:ext cx="32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.7389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Rectangle 212"/>
              <p:cNvSpPr>
                <a:spLocks noChangeArrowheads="1"/>
              </p:cNvSpPr>
              <p:nvPr/>
            </p:nvSpPr>
            <p:spPr bwMode="auto">
              <a:xfrm>
                <a:off x="3114" y="2053"/>
                <a:ext cx="32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.7422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Rectangle 213"/>
              <p:cNvSpPr>
                <a:spLocks noChangeArrowheads="1"/>
              </p:cNvSpPr>
              <p:nvPr/>
            </p:nvSpPr>
            <p:spPr bwMode="auto">
              <a:xfrm>
                <a:off x="3586" y="2053"/>
                <a:ext cx="32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.7454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Rectangle 214"/>
              <p:cNvSpPr>
                <a:spLocks noChangeArrowheads="1"/>
              </p:cNvSpPr>
              <p:nvPr/>
            </p:nvSpPr>
            <p:spPr bwMode="auto">
              <a:xfrm>
                <a:off x="4058" y="2053"/>
                <a:ext cx="32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.7486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Rectangle 215"/>
              <p:cNvSpPr>
                <a:spLocks noChangeArrowheads="1"/>
              </p:cNvSpPr>
              <p:nvPr/>
            </p:nvSpPr>
            <p:spPr bwMode="auto">
              <a:xfrm>
                <a:off x="4530" y="2053"/>
                <a:ext cx="32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.7517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Rectangle 216"/>
              <p:cNvSpPr>
                <a:spLocks noChangeArrowheads="1"/>
              </p:cNvSpPr>
              <p:nvPr/>
            </p:nvSpPr>
            <p:spPr bwMode="auto">
              <a:xfrm>
                <a:off x="5002" y="2053"/>
                <a:ext cx="32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.7549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Rectangle 217"/>
              <p:cNvSpPr>
                <a:spLocks noChangeArrowheads="1"/>
              </p:cNvSpPr>
              <p:nvPr/>
            </p:nvSpPr>
            <p:spPr bwMode="auto">
              <a:xfrm>
                <a:off x="470" y="2276"/>
                <a:ext cx="109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.7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Rectangle 218"/>
              <p:cNvSpPr>
                <a:spLocks noChangeArrowheads="1"/>
              </p:cNvSpPr>
              <p:nvPr/>
            </p:nvSpPr>
            <p:spPr bwMode="auto">
              <a:xfrm>
                <a:off x="753" y="2288"/>
                <a:ext cx="32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.7580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Rectangle 219"/>
              <p:cNvSpPr>
                <a:spLocks noChangeArrowheads="1"/>
              </p:cNvSpPr>
              <p:nvPr/>
            </p:nvSpPr>
            <p:spPr bwMode="auto">
              <a:xfrm>
                <a:off x="1226" y="2288"/>
                <a:ext cx="32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.7611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Rectangle 220"/>
              <p:cNvSpPr>
                <a:spLocks noChangeArrowheads="1"/>
              </p:cNvSpPr>
              <p:nvPr/>
            </p:nvSpPr>
            <p:spPr bwMode="auto">
              <a:xfrm>
                <a:off x="1698" y="2288"/>
                <a:ext cx="32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.7642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Rectangle 221"/>
              <p:cNvSpPr>
                <a:spLocks noChangeArrowheads="1"/>
              </p:cNvSpPr>
              <p:nvPr/>
            </p:nvSpPr>
            <p:spPr bwMode="auto">
              <a:xfrm>
                <a:off x="2170" y="2288"/>
                <a:ext cx="32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.7673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Rectangle 222"/>
              <p:cNvSpPr>
                <a:spLocks noChangeArrowheads="1"/>
              </p:cNvSpPr>
              <p:nvPr/>
            </p:nvSpPr>
            <p:spPr bwMode="auto">
              <a:xfrm>
                <a:off x="2642" y="2288"/>
                <a:ext cx="32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.7704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Rectangle 223"/>
              <p:cNvSpPr>
                <a:spLocks noChangeArrowheads="1"/>
              </p:cNvSpPr>
              <p:nvPr/>
            </p:nvSpPr>
            <p:spPr bwMode="auto">
              <a:xfrm>
                <a:off x="3114" y="2288"/>
                <a:ext cx="32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.7734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Rectangle 224"/>
              <p:cNvSpPr>
                <a:spLocks noChangeArrowheads="1"/>
              </p:cNvSpPr>
              <p:nvPr/>
            </p:nvSpPr>
            <p:spPr bwMode="auto">
              <a:xfrm>
                <a:off x="3586" y="2288"/>
                <a:ext cx="32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.7764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Rectangle 225"/>
              <p:cNvSpPr>
                <a:spLocks noChangeArrowheads="1"/>
              </p:cNvSpPr>
              <p:nvPr/>
            </p:nvSpPr>
            <p:spPr bwMode="auto">
              <a:xfrm>
                <a:off x="4058" y="2288"/>
                <a:ext cx="32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.7794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Rectangle 226"/>
              <p:cNvSpPr>
                <a:spLocks noChangeArrowheads="1"/>
              </p:cNvSpPr>
              <p:nvPr/>
            </p:nvSpPr>
            <p:spPr bwMode="auto">
              <a:xfrm>
                <a:off x="4530" y="2288"/>
                <a:ext cx="32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.7823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Rectangle 227"/>
              <p:cNvSpPr>
                <a:spLocks noChangeArrowheads="1"/>
              </p:cNvSpPr>
              <p:nvPr/>
            </p:nvSpPr>
            <p:spPr bwMode="auto">
              <a:xfrm>
                <a:off x="5002" y="2288"/>
                <a:ext cx="32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.7852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Rectangle 228"/>
              <p:cNvSpPr>
                <a:spLocks noChangeArrowheads="1"/>
              </p:cNvSpPr>
              <p:nvPr/>
            </p:nvSpPr>
            <p:spPr bwMode="auto">
              <a:xfrm>
                <a:off x="470" y="2511"/>
                <a:ext cx="109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.8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Rectangle 229"/>
              <p:cNvSpPr>
                <a:spLocks noChangeArrowheads="1"/>
              </p:cNvSpPr>
              <p:nvPr/>
            </p:nvSpPr>
            <p:spPr bwMode="auto">
              <a:xfrm>
                <a:off x="753" y="2523"/>
                <a:ext cx="32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.7881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Rectangle 230"/>
              <p:cNvSpPr>
                <a:spLocks noChangeArrowheads="1"/>
              </p:cNvSpPr>
              <p:nvPr/>
            </p:nvSpPr>
            <p:spPr bwMode="auto">
              <a:xfrm>
                <a:off x="1226" y="2523"/>
                <a:ext cx="32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.7910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Rectangle 231"/>
              <p:cNvSpPr>
                <a:spLocks noChangeArrowheads="1"/>
              </p:cNvSpPr>
              <p:nvPr/>
            </p:nvSpPr>
            <p:spPr bwMode="auto">
              <a:xfrm>
                <a:off x="1698" y="2523"/>
                <a:ext cx="32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.7939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Rectangle 232"/>
              <p:cNvSpPr>
                <a:spLocks noChangeArrowheads="1"/>
              </p:cNvSpPr>
              <p:nvPr/>
            </p:nvSpPr>
            <p:spPr bwMode="auto">
              <a:xfrm>
                <a:off x="2170" y="2523"/>
                <a:ext cx="32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.7967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Rectangle 233"/>
              <p:cNvSpPr>
                <a:spLocks noChangeArrowheads="1"/>
              </p:cNvSpPr>
              <p:nvPr/>
            </p:nvSpPr>
            <p:spPr bwMode="auto">
              <a:xfrm>
                <a:off x="2642" y="2523"/>
                <a:ext cx="32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.7995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Rectangle 234"/>
              <p:cNvSpPr>
                <a:spLocks noChangeArrowheads="1"/>
              </p:cNvSpPr>
              <p:nvPr/>
            </p:nvSpPr>
            <p:spPr bwMode="auto">
              <a:xfrm>
                <a:off x="3114" y="2523"/>
                <a:ext cx="32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.8023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Rectangle 235"/>
              <p:cNvSpPr>
                <a:spLocks noChangeArrowheads="1"/>
              </p:cNvSpPr>
              <p:nvPr/>
            </p:nvSpPr>
            <p:spPr bwMode="auto">
              <a:xfrm>
                <a:off x="3586" y="2523"/>
                <a:ext cx="32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.8051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Rectangle 236"/>
              <p:cNvSpPr>
                <a:spLocks noChangeArrowheads="1"/>
              </p:cNvSpPr>
              <p:nvPr/>
            </p:nvSpPr>
            <p:spPr bwMode="auto">
              <a:xfrm>
                <a:off x="4058" y="2523"/>
                <a:ext cx="32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.8078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Rectangle 237"/>
              <p:cNvSpPr>
                <a:spLocks noChangeArrowheads="1"/>
              </p:cNvSpPr>
              <p:nvPr/>
            </p:nvSpPr>
            <p:spPr bwMode="auto">
              <a:xfrm>
                <a:off x="4530" y="2523"/>
                <a:ext cx="32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.8106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Rectangle 238"/>
              <p:cNvSpPr>
                <a:spLocks noChangeArrowheads="1"/>
              </p:cNvSpPr>
              <p:nvPr/>
            </p:nvSpPr>
            <p:spPr bwMode="auto">
              <a:xfrm>
                <a:off x="5002" y="2523"/>
                <a:ext cx="32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.8133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Rectangle 239"/>
              <p:cNvSpPr>
                <a:spLocks noChangeArrowheads="1"/>
              </p:cNvSpPr>
              <p:nvPr/>
            </p:nvSpPr>
            <p:spPr bwMode="auto">
              <a:xfrm>
                <a:off x="470" y="2746"/>
                <a:ext cx="109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.9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Rectangle 240"/>
              <p:cNvSpPr>
                <a:spLocks noChangeArrowheads="1"/>
              </p:cNvSpPr>
              <p:nvPr/>
            </p:nvSpPr>
            <p:spPr bwMode="auto">
              <a:xfrm>
                <a:off x="753" y="2757"/>
                <a:ext cx="32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.8159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Rectangle 241"/>
              <p:cNvSpPr>
                <a:spLocks noChangeArrowheads="1"/>
              </p:cNvSpPr>
              <p:nvPr/>
            </p:nvSpPr>
            <p:spPr bwMode="auto">
              <a:xfrm>
                <a:off x="1226" y="2757"/>
                <a:ext cx="32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.8186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Rectangle 242"/>
              <p:cNvSpPr>
                <a:spLocks noChangeArrowheads="1"/>
              </p:cNvSpPr>
              <p:nvPr/>
            </p:nvSpPr>
            <p:spPr bwMode="auto">
              <a:xfrm>
                <a:off x="1698" y="2757"/>
                <a:ext cx="32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.8212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Rectangle 243"/>
              <p:cNvSpPr>
                <a:spLocks noChangeArrowheads="1"/>
              </p:cNvSpPr>
              <p:nvPr/>
            </p:nvSpPr>
            <p:spPr bwMode="auto">
              <a:xfrm>
                <a:off x="2170" y="2757"/>
                <a:ext cx="32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.8238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Rectangle 244"/>
              <p:cNvSpPr>
                <a:spLocks noChangeArrowheads="1"/>
              </p:cNvSpPr>
              <p:nvPr/>
            </p:nvSpPr>
            <p:spPr bwMode="auto">
              <a:xfrm>
                <a:off x="2642" y="2757"/>
                <a:ext cx="32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.8264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Rectangle 245"/>
              <p:cNvSpPr>
                <a:spLocks noChangeArrowheads="1"/>
              </p:cNvSpPr>
              <p:nvPr/>
            </p:nvSpPr>
            <p:spPr bwMode="auto">
              <a:xfrm>
                <a:off x="3114" y="2757"/>
                <a:ext cx="32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.8289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Rectangle 246"/>
              <p:cNvSpPr>
                <a:spLocks noChangeArrowheads="1"/>
              </p:cNvSpPr>
              <p:nvPr/>
            </p:nvSpPr>
            <p:spPr bwMode="auto">
              <a:xfrm>
                <a:off x="3586" y="2757"/>
                <a:ext cx="32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.8315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Rectangle 247"/>
              <p:cNvSpPr>
                <a:spLocks noChangeArrowheads="1"/>
              </p:cNvSpPr>
              <p:nvPr/>
            </p:nvSpPr>
            <p:spPr bwMode="auto">
              <a:xfrm>
                <a:off x="4058" y="2757"/>
                <a:ext cx="32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.8340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Rectangle 248"/>
              <p:cNvSpPr>
                <a:spLocks noChangeArrowheads="1"/>
              </p:cNvSpPr>
              <p:nvPr/>
            </p:nvSpPr>
            <p:spPr bwMode="auto">
              <a:xfrm>
                <a:off x="4530" y="2757"/>
                <a:ext cx="32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.8365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Rectangle 249"/>
              <p:cNvSpPr>
                <a:spLocks noChangeArrowheads="1"/>
              </p:cNvSpPr>
              <p:nvPr/>
            </p:nvSpPr>
            <p:spPr bwMode="auto">
              <a:xfrm>
                <a:off x="5002" y="2757"/>
                <a:ext cx="32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.8389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ectangle 250"/>
              <p:cNvSpPr>
                <a:spLocks noChangeArrowheads="1"/>
              </p:cNvSpPr>
              <p:nvPr/>
            </p:nvSpPr>
            <p:spPr bwMode="auto">
              <a:xfrm>
                <a:off x="506" y="2981"/>
                <a:ext cx="38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00" b="1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Rectangle 251"/>
              <p:cNvSpPr>
                <a:spLocks noChangeArrowheads="1"/>
              </p:cNvSpPr>
              <p:nvPr/>
            </p:nvSpPr>
            <p:spPr bwMode="auto">
              <a:xfrm>
                <a:off x="895" y="2981"/>
                <a:ext cx="38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00" b="1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252"/>
              <p:cNvSpPr>
                <a:spLocks noChangeArrowheads="1"/>
              </p:cNvSpPr>
              <p:nvPr/>
            </p:nvSpPr>
            <p:spPr bwMode="auto">
              <a:xfrm>
                <a:off x="1367" y="2981"/>
                <a:ext cx="38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00" b="1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Rectangle 253"/>
              <p:cNvSpPr>
                <a:spLocks noChangeArrowheads="1"/>
              </p:cNvSpPr>
              <p:nvPr/>
            </p:nvSpPr>
            <p:spPr bwMode="auto">
              <a:xfrm>
                <a:off x="1839" y="2981"/>
                <a:ext cx="38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00" b="1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Rectangle 254"/>
              <p:cNvSpPr>
                <a:spLocks noChangeArrowheads="1"/>
              </p:cNvSpPr>
              <p:nvPr/>
            </p:nvSpPr>
            <p:spPr bwMode="auto">
              <a:xfrm>
                <a:off x="2311" y="2981"/>
                <a:ext cx="38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00" b="1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Rectangle 255"/>
              <p:cNvSpPr>
                <a:spLocks noChangeArrowheads="1"/>
              </p:cNvSpPr>
              <p:nvPr/>
            </p:nvSpPr>
            <p:spPr bwMode="auto">
              <a:xfrm>
                <a:off x="2784" y="2981"/>
                <a:ext cx="38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00" b="1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Rectangle 256"/>
              <p:cNvSpPr>
                <a:spLocks noChangeArrowheads="1"/>
              </p:cNvSpPr>
              <p:nvPr/>
            </p:nvSpPr>
            <p:spPr bwMode="auto">
              <a:xfrm>
                <a:off x="3256" y="2981"/>
                <a:ext cx="38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00" b="1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Rectangle 257"/>
              <p:cNvSpPr>
                <a:spLocks noChangeArrowheads="1"/>
              </p:cNvSpPr>
              <p:nvPr/>
            </p:nvSpPr>
            <p:spPr bwMode="auto">
              <a:xfrm>
                <a:off x="3728" y="2981"/>
                <a:ext cx="38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00" b="1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Rectangle 258"/>
              <p:cNvSpPr>
                <a:spLocks noChangeArrowheads="1"/>
              </p:cNvSpPr>
              <p:nvPr/>
            </p:nvSpPr>
            <p:spPr bwMode="auto">
              <a:xfrm>
                <a:off x="4200" y="2981"/>
                <a:ext cx="38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00" b="1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Rectangle 259"/>
              <p:cNvSpPr>
                <a:spLocks noChangeArrowheads="1"/>
              </p:cNvSpPr>
              <p:nvPr/>
            </p:nvSpPr>
            <p:spPr bwMode="auto">
              <a:xfrm>
                <a:off x="4672" y="2981"/>
                <a:ext cx="38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00" b="1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Rectangle 260"/>
              <p:cNvSpPr>
                <a:spLocks noChangeArrowheads="1"/>
              </p:cNvSpPr>
              <p:nvPr/>
            </p:nvSpPr>
            <p:spPr bwMode="auto">
              <a:xfrm>
                <a:off x="5144" y="2981"/>
                <a:ext cx="38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00" b="1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Line 261"/>
              <p:cNvSpPr>
                <a:spLocks noChangeShapeType="1"/>
              </p:cNvSpPr>
              <p:nvPr/>
            </p:nvSpPr>
            <p:spPr bwMode="auto">
              <a:xfrm>
                <a:off x="364" y="1560"/>
                <a:ext cx="5040" cy="0"/>
              </a:xfrm>
              <a:prstGeom prst="line">
                <a:avLst/>
              </a:prstGeom>
              <a:noFill/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Rectangle 262"/>
              <p:cNvSpPr>
                <a:spLocks noChangeArrowheads="1"/>
              </p:cNvSpPr>
              <p:nvPr/>
            </p:nvSpPr>
            <p:spPr bwMode="auto">
              <a:xfrm>
                <a:off x="364" y="1560"/>
                <a:ext cx="5040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" name="Rectangle 264"/>
            <p:cNvSpPr>
              <a:spLocks noChangeArrowheads="1"/>
            </p:cNvSpPr>
            <p:nvPr/>
          </p:nvSpPr>
          <p:spPr bwMode="auto">
            <a:xfrm>
              <a:off x="568325" y="2163363"/>
              <a:ext cx="8010525" cy="3009900"/>
            </a:xfrm>
            <a:prstGeom prst="rect">
              <a:avLst/>
            </a:prstGeom>
            <a:noFill/>
            <a:ln w="6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2690" name="Rectangle 2"/>
          <p:cNvSpPr>
            <a:spLocks noChangeArrowheads="1"/>
          </p:cNvSpPr>
          <p:nvPr/>
        </p:nvSpPr>
        <p:spPr bwMode="auto">
          <a:xfrm>
            <a:off x="2219325" y="1143000"/>
            <a:ext cx="7772400" cy="1022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Cumulative Probability Table for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75000"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the Standard Normal Distribution</a:t>
            </a:r>
          </a:p>
        </p:txBody>
      </p:sp>
      <p:sp>
        <p:nvSpPr>
          <p:cNvPr id="242691" name="Oval 3"/>
          <p:cNvSpPr>
            <a:spLocks noChangeArrowheads="1"/>
          </p:cNvSpPr>
          <p:nvPr/>
        </p:nvSpPr>
        <p:spPr bwMode="auto">
          <a:xfrm>
            <a:off x="4922838" y="2049463"/>
            <a:ext cx="590550" cy="419100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692" name="Oval 4"/>
          <p:cNvSpPr>
            <a:spLocks noChangeArrowheads="1"/>
          </p:cNvSpPr>
          <p:nvPr/>
        </p:nvSpPr>
        <p:spPr bwMode="auto">
          <a:xfrm>
            <a:off x="2065338" y="3921125"/>
            <a:ext cx="590550" cy="419100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693" name="Oval 5"/>
          <p:cNvSpPr>
            <a:spLocks noChangeArrowheads="1"/>
          </p:cNvSpPr>
          <p:nvPr/>
        </p:nvSpPr>
        <p:spPr bwMode="auto">
          <a:xfrm>
            <a:off x="4835526" y="3929064"/>
            <a:ext cx="847725" cy="428625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783" name="Line 95"/>
          <p:cNvSpPr>
            <a:spLocks noChangeShapeType="1"/>
          </p:cNvSpPr>
          <p:nvPr/>
        </p:nvSpPr>
        <p:spPr bwMode="auto">
          <a:xfrm flipV="1">
            <a:off x="2686050" y="4117975"/>
            <a:ext cx="2097088" cy="63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784" name="Line 96"/>
          <p:cNvSpPr>
            <a:spLocks noChangeShapeType="1"/>
          </p:cNvSpPr>
          <p:nvPr/>
        </p:nvSpPr>
        <p:spPr bwMode="auto">
          <a:xfrm rot="5400000" flipV="1">
            <a:off x="4532313" y="3194050"/>
            <a:ext cx="14224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785" name="AutoShape 97"/>
          <p:cNvSpPr>
            <a:spLocks noChangeArrowheads="1"/>
          </p:cNvSpPr>
          <p:nvPr/>
        </p:nvSpPr>
        <p:spPr bwMode="auto">
          <a:xfrm>
            <a:off x="5110163" y="5238750"/>
            <a:ext cx="2200275" cy="609600"/>
          </a:xfrm>
          <a:prstGeom prst="wedgeEllipseCallout">
            <a:avLst>
              <a:gd name="adj1" fmla="val -32931"/>
              <a:gd name="adj2" fmla="val -19505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.83)</a:t>
            </a:r>
          </a:p>
        </p:txBody>
      </p:sp>
      <p:sp>
        <p:nvSpPr>
          <p:cNvPr id="274" name="Rectangle 2"/>
          <p:cNvSpPr txBox="1">
            <a:spLocks noChangeArrowheads="1"/>
          </p:cNvSpPr>
          <p:nvPr/>
        </p:nvSpPr>
        <p:spPr>
          <a:xfrm>
            <a:off x="1692275" y="195263"/>
            <a:ext cx="7772400" cy="706438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9pPr>
          </a:lstStyle>
          <a:p>
            <a:pPr algn="l"/>
            <a:r>
              <a:rPr lang="en-US" sz="3200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Normal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19296441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ChangeArrowheads="1"/>
          </p:cNvSpPr>
          <p:nvPr/>
        </p:nvSpPr>
        <p:spPr bwMode="auto">
          <a:xfrm>
            <a:off x="4305300" y="2971800"/>
            <a:ext cx="3992479" cy="173355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lnSpc>
                <a:spcPct val="9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.83) = 1 – </a:t>
            </a:r>
            <a:r>
              <a:rPr 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.83)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	       = 1- .7967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endParaRPr lang="en-US" sz="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=   .2033</a:t>
            </a:r>
          </a:p>
        </p:txBody>
      </p:sp>
      <p:sp>
        <p:nvSpPr>
          <p:cNvPr id="198659" name="Rectangle 3"/>
          <p:cNvSpPr>
            <a:spLocks noChangeArrowheads="1"/>
          </p:cNvSpPr>
          <p:nvPr/>
        </p:nvSpPr>
        <p:spPr bwMode="auto">
          <a:xfrm>
            <a:off x="2214563" y="1141413"/>
            <a:ext cx="7772400" cy="557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Solving for the Stockout Probability</a:t>
            </a:r>
            <a:r>
              <a:rPr 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661" name="Rectangle 5"/>
          <p:cNvSpPr>
            <a:spLocks noChangeArrowheads="1"/>
          </p:cNvSpPr>
          <p:nvPr/>
        </p:nvSpPr>
        <p:spPr bwMode="auto">
          <a:xfrm>
            <a:off x="2628900" y="1695450"/>
            <a:ext cx="7537450" cy="10795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  Compute the area under the standard normal</a:t>
            </a:r>
          </a:p>
          <a:p>
            <a:pPr algn="l"/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curve to the right of </a:t>
            </a:r>
            <a:r>
              <a:rPr 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.83.</a:t>
            </a:r>
          </a:p>
        </p:txBody>
      </p:sp>
      <p:sp>
        <p:nvSpPr>
          <p:cNvPr id="198755" name="Oval 99"/>
          <p:cNvSpPr>
            <a:spLocks noChangeArrowheads="1"/>
          </p:cNvSpPr>
          <p:nvPr/>
        </p:nvSpPr>
        <p:spPr bwMode="auto">
          <a:xfrm>
            <a:off x="6100763" y="4005263"/>
            <a:ext cx="1019175" cy="523875"/>
          </a:xfrm>
          <a:prstGeom prst="ellipse">
            <a:avLst/>
          </a:prstGeom>
          <a:noFill/>
          <a:ln w="38100">
            <a:solidFill>
              <a:srgbClr val="729A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56" name="AutoShape 100"/>
          <p:cNvSpPr>
            <a:spLocks noChangeArrowheads="1"/>
          </p:cNvSpPr>
          <p:nvPr/>
        </p:nvSpPr>
        <p:spPr bwMode="auto">
          <a:xfrm>
            <a:off x="2943728" y="4876800"/>
            <a:ext cx="2647950" cy="819150"/>
          </a:xfrm>
          <a:prstGeom prst="wedgeEllipseCallout">
            <a:avLst>
              <a:gd name="adj1" fmla="val 73500"/>
              <a:gd name="adj2" fmla="val -100194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</a:p>
          <a:p>
            <a:pPr>
              <a:lnSpc>
                <a:spcPct val="80000"/>
              </a:lnSpc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a stockout</a:t>
            </a:r>
          </a:p>
        </p:txBody>
      </p:sp>
      <p:sp>
        <p:nvSpPr>
          <p:cNvPr id="198757" name="AutoShape 101"/>
          <p:cNvSpPr>
            <a:spLocks noChangeArrowheads="1"/>
          </p:cNvSpPr>
          <p:nvPr/>
        </p:nvSpPr>
        <p:spPr bwMode="auto">
          <a:xfrm>
            <a:off x="7146768" y="5067300"/>
            <a:ext cx="2000250" cy="552450"/>
          </a:xfrm>
          <a:prstGeom prst="wedgeEllipseCallout">
            <a:avLst>
              <a:gd name="adj1" fmla="val -53176"/>
              <a:gd name="adj2" fmla="val -141667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20)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705478" y="146513"/>
            <a:ext cx="7772400" cy="706438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9pPr>
          </a:lstStyle>
          <a:p>
            <a:pPr algn="l"/>
            <a:r>
              <a:rPr lang="en-US" sz="3200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Normal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15820751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6" name="Rectangle 310"/>
          <p:cNvSpPr>
            <a:spLocks noChangeArrowheads="1"/>
          </p:cNvSpPr>
          <p:nvPr/>
        </p:nvSpPr>
        <p:spPr bwMode="auto">
          <a:xfrm>
            <a:off x="3048000" y="1695450"/>
            <a:ext cx="6286500" cy="41529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605" name="Rectangle 109"/>
          <p:cNvSpPr>
            <a:spLocks noChangeArrowheads="1"/>
          </p:cNvSpPr>
          <p:nvPr/>
        </p:nvSpPr>
        <p:spPr bwMode="auto">
          <a:xfrm>
            <a:off x="2214563" y="1141413"/>
            <a:ext cx="77724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Solving for the Stockout Probability			</a:t>
            </a:r>
          </a:p>
        </p:txBody>
      </p:sp>
      <p:sp>
        <p:nvSpPr>
          <p:cNvPr id="106606" name="Freeform 110"/>
          <p:cNvSpPr>
            <a:spLocks/>
          </p:cNvSpPr>
          <p:nvPr/>
        </p:nvSpPr>
        <p:spPr bwMode="auto">
          <a:xfrm>
            <a:off x="3667126" y="2046288"/>
            <a:ext cx="4543425" cy="3060700"/>
          </a:xfrm>
          <a:custGeom>
            <a:avLst/>
            <a:gdLst/>
            <a:ahLst/>
            <a:cxnLst>
              <a:cxn ang="0">
                <a:pos x="1355" y="16"/>
              </a:cxn>
              <a:cxn ang="0">
                <a:pos x="1263" y="104"/>
              </a:cxn>
              <a:cxn ang="0">
                <a:pos x="1204" y="196"/>
              </a:cxn>
              <a:cxn ang="0">
                <a:pos x="1144" y="314"/>
              </a:cxn>
              <a:cxn ang="0">
                <a:pos x="1102" y="408"/>
              </a:cxn>
              <a:cxn ang="0">
                <a:pos x="1062" y="504"/>
              </a:cxn>
              <a:cxn ang="0">
                <a:pos x="1020" y="624"/>
              </a:cxn>
              <a:cxn ang="0">
                <a:pos x="980" y="736"/>
              </a:cxn>
              <a:cxn ang="0">
                <a:pos x="950" y="852"/>
              </a:cxn>
              <a:cxn ang="0">
                <a:pos x="921" y="974"/>
              </a:cxn>
              <a:cxn ang="0">
                <a:pos x="885" y="1072"/>
              </a:cxn>
              <a:cxn ang="0">
                <a:pos x="843" y="1186"/>
              </a:cxn>
              <a:cxn ang="0">
                <a:pos x="811" y="1288"/>
              </a:cxn>
              <a:cxn ang="0">
                <a:pos x="753" y="1406"/>
              </a:cxn>
              <a:cxn ang="0">
                <a:pos x="675" y="1520"/>
              </a:cxn>
              <a:cxn ang="0">
                <a:pos x="603" y="1616"/>
              </a:cxn>
              <a:cxn ang="0">
                <a:pos x="507" y="1688"/>
              </a:cxn>
              <a:cxn ang="0">
                <a:pos x="398" y="1738"/>
              </a:cxn>
              <a:cxn ang="0">
                <a:pos x="291" y="1784"/>
              </a:cxn>
              <a:cxn ang="0">
                <a:pos x="199" y="1820"/>
              </a:cxn>
              <a:cxn ang="0">
                <a:pos x="75" y="1860"/>
              </a:cxn>
              <a:cxn ang="0">
                <a:pos x="2" y="1882"/>
              </a:cxn>
              <a:cxn ang="0">
                <a:pos x="2860" y="1928"/>
              </a:cxn>
              <a:cxn ang="0">
                <a:pos x="2816" y="1874"/>
              </a:cxn>
              <a:cxn ang="0">
                <a:pos x="2694" y="1846"/>
              </a:cxn>
              <a:cxn ang="0">
                <a:pos x="2577" y="1804"/>
              </a:cxn>
              <a:cxn ang="0">
                <a:pos x="2463" y="1756"/>
              </a:cxn>
              <a:cxn ang="0">
                <a:pos x="2342" y="1700"/>
              </a:cxn>
              <a:cxn ang="0">
                <a:pos x="2284" y="1664"/>
              </a:cxn>
              <a:cxn ang="0">
                <a:pos x="2204" y="1594"/>
              </a:cxn>
              <a:cxn ang="0">
                <a:pos x="2122" y="1502"/>
              </a:cxn>
              <a:cxn ang="0">
                <a:pos x="2066" y="1406"/>
              </a:cxn>
              <a:cxn ang="0">
                <a:pos x="2014" y="1306"/>
              </a:cxn>
              <a:cxn ang="0">
                <a:pos x="1970" y="1196"/>
              </a:cxn>
              <a:cxn ang="0">
                <a:pos x="1940" y="1114"/>
              </a:cxn>
              <a:cxn ang="0">
                <a:pos x="1914" y="1028"/>
              </a:cxn>
              <a:cxn ang="0">
                <a:pos x="1878" y="900"/>
              </a:cxn>
              <a:cxn ang="0">
                <a:pos x="1842" y="770"/>
              </a:cxn>
              <a:cxn ang="0">
                <a:pos x="1803" y="652"/>
              </a:cxn>
              <a:cxn ang="0">
                <a:pos x="1761" y="526"/>
              </a:cxn>
              <a:cxn ang="0">
                <a:pos x="1715" y="404"/>
              </a:cxn>
              <a:cxn ang="0">
                <a:pos x="1683" y="332"/>
              </a:cxn>
              <a:cxn ang="0">
                <a:pos x="1634" y="236"/>
              </a:cxn>
              <a:cxn ang="0">
                <a:pos x="1590" y="156"/>
              </a:cxn>
              <a:cxn ang="0">
                <a:pos x="1610" y="190"/>
              </a:cxn>
              <a:cxn ang="0">
                <a:pos x="1587" y="152"/>
              </a:cxn>
              <a:cxn ang="0">
                <a:pos x="1510" y="52"/>
              </a:cxn>
              <a:cxn ang="0">
                <a:pos x="1452" y="8"/>
              </a:cxn>
            </a:cxnLst>
            <a:rect l="0" t="0" r="r" b="b"/>
            <a:pathLst>
              <a:path w="2862" h="1928">
                <a:moveTo>
                  <a:pt x="1430" y="0"/>
                </a:moveTo>
                <a:lnTo>
                  <a:pt x="1387" y="4"/>
                </a:lnTo>
                <a:lnTo>
                  <a:pt x="1355" y="16"/>
                </a:lnTo>
                <a:lnTo>
                  <a:pt x="1319" y="40"/>
                </a:lnTo>
                <a:lnTo>
                  <a:pt x="1292" y="68"/>
                </a:lnTo>
                <a:lnTo>
                  <a:pt x="1263" y="104"/>
                </a:lnTo>
                <a:lnTo>
                  <a:pt x="1239" y="140"/>
                </a:lnTo>
                <a:lnTo>
                  <a:pt x="1221" y="170"/>
                </a:lnTo>
                <a:lnTo>
                  <a:pt x="1204" y="196"/>
                </a:lnTo>
                <a:lnTo>
                  <a:pt x="1179" y="242"/>
                </a:lnTo>
                <a:lnTo>
                  <a:pt x="1162" y="276"/>
                </a:lnTo>
                <a:lnTo>
                  <a:pt x="1144" y="314"/>
                </a:lnTo>
                <a:lnTo>
                  <a:pt x="1132" y="344"/>
                </a:lnTo>
                <a:lnTo>
                  <a:pt x="1114" y="380"/>
                </a:lnTo>
                <a:lnTo>
                  <a:pt x="1102" y="408"/>
                </a:lnTo>
                <a:lnTo>
                  <a:pt x="1090" y="436"/>
                </a:lnTo>
                <a:lnTo>
                  <a:pt x="1076" y="472"/>
                </a:lnTo>
                <a:lnTo>
                  <a:pt x="1062" y="504"/>
                </a:lnTo>
                <a:lnTo>
                  <a:pt x="1048" y="544"/>
                </a:lnTo>
                <a:lnTo>
                  <a:pt x="1036" y="580"/>
                </a:lnTo>
                <a:lnTo>
                  <a:pt x="1020" y="624"/>
                </a:lnTo>
                <a:lnTo>
                  <a:pt x="1014" y="650"/>
                </a:lnTo>
                <a:lnTo>
                  <a:pt x="994" y="690"/>
                </a:lnTo>
                <a:lnTo>
                  <a:pt x="980" y="736"/>
                </a:lnTo>
                <a:lnTo>
                  <a:pt x="970" y="776"/>
                </a:lnTo>
                <a:lnTo>
                  <a:pt x="960" y="814"/>
                </a:lnTo>
                <a:lnTo>
                  <a:pt x="950" y="852"/>
                </a:lnTo>
                <a:lnTo>
                  <a:pt x="940" y="894"/>
                </a:lnTo>
                <a:lnTo>
                  <a:pt x="930" y="938"/>
                </a:lnTo>
                <a:lnTo>
                  <a:pt x="921" y="974"/>
                </a:lnTo>
                <a:lnTo>
                  <a:pt x="915" y="1004"/>
                </a:lnTo>
                <a:lnTo>
                  <a:pt x="903" y="1040"/>
                </a:lnTo>
                <a:lnTo>
                  <a:pt x="885" y="1072"/>
                </a:lnTo>
                <a:lnTo>
                  <a:pt x="873" y="1114"/>
                </a:lnTo>
                <a:lnTo>
                  <a:pt x="855" y="1168"/>
                </a:lnTo>
                <a:lnTo>
                  <a:pt x="843" y="1186"/>
                </a:lnTo>
                <a:lnTo>
                  <a:pt x="837" y="1222"/>
                </a:lnTo>
                <a:lnTo>
                  <a:pt x="823" y="1264"/>
                </a:lnTo>
                <a:lnTo>
                  <a:pt x="811" y="1288"/>
                </a:lnTo>
                <a:lnTo>
                  <a:pt x="789" y="1330"/>
                </a:lnTo>
                <a:lnTo>
                  <a:pt x="771" y="1366"/>
                </a:lnTo>
                <a:lnTo>
                  <a:pt x="753" y="1406"/>
                </a:lnTo>
                <a:lnTo>
                  <a:pt x="729" y="1442"/>
                </a:lnTo>
                <a:lnTo>
                  <a:pt x="712" y="1478"/>
                </a:lnTo>
                <a:lnTo>
                  <a:pt x="675" y="1520"/>
                </a:lnTo>
                <a:lnTo>
                  <a:pt x="658" y="1546"/>
                </a:lnTo>
                <a:lnTo>
                  <a:pt x="626" y="1584"/>
                </a:lnTo>
                <a:lnTo>
                  <a:pt x="603" y="1616"/>
                </a:lnTo>
                <a:lnTo>
                  <a:pt x="579" y="1628"/>
                </a:lnTo>
                <a:lnTo>
                  <a:pt x="549" y="1658"/>
                </a:lnTo>
                <a:lnTo>
                  <a:pt x="507" y="1688"/>
                </a:lnTo>
                <a:lnTo>
                  <a:pt x="462" y="1708"/>
                </a:lnTo>
                <a:lnTo>
                  <a:pt x="428" y="1724"/>
                </a:lnTo>
                <a:lnTo>
                  <a:pt x="398" y="1738"/>
                </a:lnTo>
                <a:lnTo>
                  <a:pt x="362" y="1756"/>
                </a:lnTo>
                <a:lnTo>
                  <a:pt x="327" y="1772"/>
                </a:lnTo>
                <a:lnTo>
                  <a:pt x="291" y="1784"/>
                </a:lnTo>
                <a:lnTo>
                  <a:pt x="274" y="1792"/>
                </a:lnTo>
                <a:lnTo>
                  <a:pt x="238" y="1804"/>
                </a:lnTo>
                <a:lnTo>
                  <a:pt x="199" y="1820"/>
                </a:lnTo>
                <a:lnTo>
                  <a:pt x="159" y="1832"/>
                </a:lnTo>
                <a:lnTo>
                  <a:pt x="114" y="1846"/>
                </a:lnTo>
                <a:lnTo>
                  <a:pt x="75" y="1860"/>
                </a:lnTo>
                <a:lnTo>
                  <a:pt x="38" y="1870"/>
                </a:lnTo>
                <a:lnTo>
                  <a:pt x="16" y="1876"/>
                </a:lnTo>
                <a:lnTo>
                  <a:pt x="2" y="1882"/>
                </a:lnTo>
                <a:lnTo>
                  <a:pt x="0" y="1902"/>
                </a:lnTo>
                <a:lnTo>
                  <a:pt x="2" y="1924"/>
                </a:lnTo>
                <a:lnTo>
                  <a:pt x="2860" y="1928"/>
                </a:lnTo>
                <a:lnTo>
                  <a:pt x="2860" y="1904"/>
                </a:lnTo>
                <a:lnTo>
                  <a:pt x="2862" y="1886"/>
                </a:lnTo>
                <a:lnTo>
                  <a:pt x="2816" y="1874"/>
                </a:lnTo>
                <a:lnTo>
                  <a:pt x="2764" y="1862"/>
                </a:lnTo>
                <a:lnTo>
                  <a:pt x="2724" y="1852"/>
                </a:lnTo>
                <a:lnTo>
                  <a:pt x="2694" y="1846"/>
                </a:lnTo>
                <a:lnTo>
                  <a:pt x="2668" y="1836"/>
                </a:lnTo>
                <a:lnTo>
                  <a:pt x="2628" y="1822"/>
                </a:lnTo>
                <a:lnTo>
                  <a:pt x="2577" y="1804"/>
                </a:lnTo>
                <a:lnTo>
                  <a:pt x="2535" y="1786"/>
                </a:lnTo>
                <a:lnTo>
                  <a:pt x="2505" y="1774"/>
                </a:lnTo>
                <a:lnTo>
                  <a:pt x="2463" y="1756"/>
                </a:lnTo>
                <a:lnTo>
                  <a:pt x="2424" y="1740"/>
                </a:lnTo>
                <a:lnTo>
                  <a:pt x="2379" y="1720"/>
                </a:lnTo>
                <a:lnTo>
                  <a:pt x="2342" y="1700"/>
                </a:lnTo>
                <a:lnTo>
                  <a:pt x="2316" y="1684"/>
                </a:lnTo>
                <a:lnTo>
                  <a:pt x="2300" y="1670"/>
                </a:lnTo>
                <a:lnTo>
                  <a:pt x="2284" y="1664"/>
                </a:lnTo>
                <a:lnTo>
                  <a:pt x="2260" y="1648"/>
                </a:lnTo>
                <a:lnTo>
                  <a:pt x="2232" y="1622"/>
                </a:lnTo>
                <a:lnTo>
                  <a:pt x="2204" y="1594"/>
                </a:lnTo>
                <a:lnTo>
                  <a:pt x="2180" y="1572"/>
                </a:lnTo>
                <a:lnTo>
                  <a:pt x="2148" y="1538"/>
                </a:lnTo>
                <a:lnTo>
                  <a:pt x="2122" y="1502"/>
                </a:lnTo>
                <a:lnTo>
                  <a:pt x="2102" y="1470"/>
                </a:lnTo>
                <a:lnTo>
                  <a:pt x="2084" y="1438"/>
                </a:lnTo>
                <a:lnTo>
                  <a:pt x="2066" y="1406"/>
                </a:lnTo>
                <a:lnTo>
                  <a:pt x="2048" y="1360"/>
                </a:lnTo>
                <a:lnTo>
                  <a:pt x="2032" y="1336"/>
                </a:lnTo>
                <a:lnTo>
                  <a:pt x="2014" y="1306"/>
                </a:lnTo>
                <a:lnTo>
                  <a:pt x="1998" y="1266"/>
                </a:lnTo>
                <a:lnTo>
                  <a:pt x="1984" y="1232"/>
                </a:lnTo>
                <a:lnTo>
                  <a:pt x="1970" y="1196"/>
                </a:lnTo>
                <a:lnTo>
                  <a:pt x="1956" y="1160"/>
                </a:lnTo>
                <a:lnTo>
                  <a:pt x="1946" y="1138"/>
                </a:lnTo>
                <a:lnTo>
                  <a:pt x="1940" y="1114"/>
                </a:lnTo>
                <a:lnTo>
                  <a:pt x="1932" y="1090"/>
                </a:lnTo>
                <a:lnTo>
                  <a:pt x="1926" y="1062"/>
                </a:lnTo>
                <a:lnTo>
                  <a:pt x="1914" y="1028"/>
                </a:lnTo>
                <a:lnTo>
                  <a:pt x="1904" y="994"/>
                </a:lnTo>
                <a:lnTo>
                  <a:pt x="1888" y="946"/>
                </a:lnTo>
                <a:lnTo>
                  <a:pt x="1878" y="900"/>
                </a:lnTo>
                <a:lnTo>
                  <a:pt x="1862" y="850"/>
                </a:lnTo>
                <a:lnTo>
                  <a:pt x="1854" y="810"/>
                </a:lnTo>
                <a:lnTo>
                  <a:pt x="1842" y="770"/>
                </a:lnTo>
                <a:lnTo>
                  <a:pt x="1830" y="732"/>
                </a:lnTo>
                <a:lnTo>
                  <a:pt x="1814" y="692"/>
                </a:lnTo>
                <a:lnTo>
                  <a:pt x="1803" y="652"/>
                </a:lnTo>
                <a:lnTo>
                  <a:pt x="1786" y="604"/>
                </a:lnTo>
                <a:lnTo>
                  <a:pt x="1773" y="556"/>
                </a:lnTo>
                <a:lnTo>
                  <a:pt x="1761" y="526"/>
                </a:lnTo>
                <a:lnTo>
                  <a:pt x="1742" y="478"/>
                </a:lnTo>
                <a:lnTo>
                  <a:pt x="1725" y="442"/>
                </a:lnTo>
                <a:lnTo>
                  <a:pt x="1715" y="404"/>
                </a:lnTo>
                <a:lnTo>
                  <a:pt x="1698" y="368"/>
                </a:lnTo>
                <a:lnTo>
                  <a:pt x="1692" y="354"/>
                </a:lnTo>
                <a:lnTo>
                  <a:pt x="1683" y="332"/>
                </a:lnTo>
                <a:lnTo>
                  <a:pt x="1662" y="294"/>
                </a:lnTo>
                <a:lnTo>
                  <a:pt x="1647" y="260"/>
                </a:lnTo>
                <a:lnTo>
                  <a:pt x="1634" y="236"/>
                </a:lnTo>
                <a:lnTo>
                  <a:pt x="1624" y="208"/>
                </a:lnTo>
                <a:lnTo>
                  <a:pt x="1596" y="168"/>
                </a:lnTo>
                <a:lnTo>
                  <a:pt x="1590" y="156"/>
                </a:lnTo>
                <a:lnTo>
                  <a:pt x="1574" y="136"/>
                </a:lnTo>
                <a:lnTo>
                  <a:pt x="1582" y="144"/>
                </a:lnTo>
                <a:lnTo>
                  <a:pt x="1610" y="190"/>
                </a:lnTo>
                <a:lnTo>
                  <a:pt x="1602" y="180"/>
                </a:lnTo>
                <a:lnTo>
                  <a:pt x="1608" y="182"/>
                </a:lnTo>
                <a:lnTo>
                  <a:pt x="1587" y="152"/>
                </a:lnTo>
                <a:lnTo>
                  <a:pt x="1560" y="114"/>
                </a:lnTo>
                <a:lnTo>
                  <a:pt x="1536" y="84"/>
                </a:lnTo>
                <a:lnTo>
                  <a:pt x="1510" y="52"/>
                </a:lnTo>
                <a:lnTo>
                  <a:pt x="1491" y="32"/>
                </a:lnTo>
                <a:lnTo>
                  <a:pt x="1473" y="14"/>
                </a:lnTo>
                <a:lnTo>
                  <a:pt x="1452" y="8"/>
                </a:lnTo>
                <a:lnTo>
                  <a:pt x="1410" y="2"/>
                </a:lnTo>
              </a:path>
            </a:pathLst>
          </a:custGeom>
          <a:solidFill>
            <a:schemeClr val="bg1">
              <a:lumMod val="8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607" name="Freeform 111"/>
          <p:cNvSpPr>
            <a:spLocks/>
          </p:cNvSpPr>
          <p:nvPr/>
        </p:nvSpPr>
        <p:spPr bwMode="auto">
          <a:xfrm>
            <a:off x="6481763" y="2947989"/>
            <a:ext cx="1731962" cy="2162175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12" y="24"/>
              </a:cxn>
              <a:cxn ang="0">
                <a:pos x="23" y="58"/>
              </a:cxn>
              <a:cxn ang="0">
                <a:pos x="37" y="104"/>
              </a:cxn>
              <a:cxn ang="0">
                <a:pos x="49" y="136"/>
              </a:cxn>
              <a:cxn ang="0">
                <a:pos x="59" y="174"/>
              </a:cxn>
              <a:cxn ang="0">
                <a:pos x="71" y="212"/>
              </a:cxn>
              <a:cxn ang="0">
                <a:pos x="84" y="246"/>
              </a:cxn>
              <a:cxn ang="0">
                <a:pos x="87" y="284"/>
              </a:cxn>
              <a:cxn ang="0">
                <a:pos x="99" y="316"/>
              </a:cxn>
              <a:cxn ang="0">
                <a:pos x="108" y="354"/>
              </a:cxn>
              <a:cxn ang="0">
                <a:pos x="120" y="390"/>
              </a:cxn>
              <a:cxn ang="0">
                <a:pos x="125" y="424"/>
              </a:cxn>
              <a:cxn ang="0">
                <a:pos x="139" y="462"/>
              </a:cxn>
              <a:cxn ang="0">
                <a:pos x="149" y="498"/>
              </a:cxn>
              <a:cxn ang="0">
                <a:pos x="161" y="534"/>
              </a:cxn>
              <a:cxn ang="0">
                <a:pos x="175" y="572"/>
              </a:cxn>
              <a:cxn ang="0">
                <a:pos x="189" y="606"/>
              </a:cxn>
              <a:cxn ang="0">
                <a:pos x="204" y="642"/>
              </a:cxn>
              <a:cxn ang="0">
                <a:pos x="216" y="678"/>
              </a:cxn>
              <a:cxn ang="0">
                <a:pos x="231" y="712"/>
              </a:cxn>
              <a:cxn ang="0">
                <a:pos x="252" y="750"/>
              </a:cxn>
              <a:cxn ang="0">
                <a:pos x="264" y="786"/>
              </a:cxn>
              <a:cxn ang="0">
                <a:pos x="287" y="824"/>
              </a:cxn>
              <a:cxn ang="0">
                <a:pos x="301" y="854"/>
              </a:cxn>
              <a:cxn ang="0">
                <a:pos x="321" y="886"/>
              </a:cxn>
              <a:cxn ang="0">
                <a:pos x="343" y="918"/>
              </a:cxn>
              <a:cxn ang="0">
                <a:pos x="363" y="946"/>
              </a:cxn>
              <a:cxn ang="0">
                <a:pos x="383" y="978"/>
              </a:cxn>
              <a:cxn ang="0">
                <a:pos x="407" y="1004"/>
              </a:cxn>
              <a:cxn ang="0">
                <a:pos x="435" y="1034"/>
              </a:cxn>
              <a:cxn ang="0">
                <a:pos x="465" y="1068"/>
              </a:cxn>
              <a:cxn ang="0">
                <a:pos x="504" y="1098"/>
              </a:cxn>
              <a:cxn ang="0">
                <a:pos x="528" y="1110"/>
              </a:cxn>
              <a:cxn ang="0">
                <a:pos x="559" y="1130"/>
              </a:cxn>
              <a:cxn ang="0">
                <a:pos x="593" y="1148"/>
              </a:cxn>
              <a:cxn ang="0">
                <a:pos x="633" y="1168"/>
              </a:cxn>
              <a:cxn ang="0">
                <a:pos x="675" y="1188"/>
              </a:cxn>
              <a:cxn ang="0">
                <a:pos x="709" y="1202"/>
              </a:cxn>
              <a:cxn ang="0">
                <a:pos x="741" y="1216"/>
              </a:cxn>
              <a:cxn ang="0">
                <a:pos x="771" y="1226"/>
              </a:cxn>
              <a:cxn ang="0">
                <a:pos x="803" y="1236"/>
              </a:cxn>
              <a:cxn ang="0">
                <a:pos x="845" y="1250"/>
              </a:cxn>
              <a:cxn ang="0">
                <a:pos x="825" y="1244"/>
              </a:cxn>
              <a:cxn ang="0">
                <a:pos x="867" y="1258"/>
              </a:cxn>
              <a:cxn ang="0">
                <a:pos x="899" y="1270"/>
              </a:cxn>
              <a:cxn ang="0">
                <a:pos x="954" y="1290"/>
              </a:cxn>
              <a:cxn ang="0">
                <a:pos x="1038" y="1308"/>
              </a:cxn>
              <a:cxn ang="0">
                <a:pos x="1086" y="1320"/>
              </a:cxn>
              <a:cxn ang="0">
                <a:pos x="1087" y="1336"/>
              </a:cxn>
              <a:cxn ang="0">
                <a:pos x="1091" y="1356"/>
              </a:cxn>
              <a:cxn ang="0">
                <a:pos x="0" y="1362"/>
              </a:cxn>
              <a:cxn ang="0">
                <a:pos x="6" y="0"/>
              </a:cxn>
            </a:cxnLst>
            <a:rect l="0" t="0" r="r" b="b"/>
            <a:pathLst>
              <a:path w="1091" h="1362">
                <a:moveTo>
                  <a:pt x="6" y="0"/>
                </a:moveTo>
                <a:lnTo>
                  <a:pt x="12" y="24"/>
                </a:lnTo>
                <a:lnTo>
                  <a:pt x="23" y="58"/>
                </a:lnTo>
                <a:lnTo>
                  <a:pt x="37" y="104"/>
                </a:lnTo>
                <a:lnTo>
                  <a:pt x="49" y="136"/>
                </a:lnTo>
                <a:lnTo>
                  <a:pt x="59" y="174"/>
                </a:lnTo>
                <a:lnTo>
                  <a:pt x="71" y="212"/>
                </a:lnTo>
                <a:lnTo>
                  <a:pt x="84" y="246"/>
                </a:lnTo>
                <a:lnTo>
                  <a:pt x="87" y="284"/>
                </a:lnTo>
                <a:lnTo>
                  <a:pt x="99" y="316"/>
                </a:lnTo>
                <a:lnTo>
                  <a:pt x="108" y="354"/>
                </a:lnTo>
                <a:lnTo>
                  <a:pt x="120" y="390"/>
                </a:lnTo>
                <a:lnTo>
                  <a:pt x="125" y="424"/>
                </a:lnTo>
                <a:lnTo>
                  <a:pt x="139" y="462"/>
                </a:lnTo>
                <a:lnTo>
                  <a:pt x="149" y="498"/>
                </a:lnTo>
                <a:lnTo>
                  <a:pt x="161" y="534"/>
                </a:lnTo>
                <a:lnTo>
                  <a:pt x="175" y="572"/>
                </a:lnTo>
                <a:lnTo>
                  <a:pt x="189" y="606"/>
                </a:lnTo>
                <a:lnTo>
                  <a:pt x="204" y="642"/>
                </a:lnTo>
                <a:lnTo>
                  <a:pt x="216" y="678"/>
                </a:lnTo>
                <a:lnTo>
                  <a:pt x="231" y="712"/>
                </a:lnTo>
                <a:lnTo>
                  <a:pt x="252" y="750"/>
                </a:lnTo>
                <a:lnTo>
                  <a:pt x="264" y="786"/>
                </a:lnTo>
                <a:lnTo>
                  <a:pt x="287" y="824"/>
                </a:lnTo>
                <a:lnTo>
                  <a:pt x="301" y="854"/>
                </a:lnTo>
                <a:lnTo>
                  <a:pt x="321" y="886"/>
                </a:lnTo>
                <a:lnTo>
                  <a:pt x="343" y="918"/>
                </a:lnTo>
                <a:lnTo>
                  <a:pt x="363" y="946"/>
                </a:lnTo>
                <a:lnTo>
                  <a:pt x="383" y="978"/>
                </a:lnTo>
                <a:lnTo>
                  <a:pt x="407" y="1004"/>
                </a:lnTo>
                <a:lnTo>
                  <a:pt x="435" y="1034"/>
                </a:lnTo>
                <a:lnTo>
                  <a:pt x="465" y="1068"/>
                </a:lnTo>
                <a:lnTo>
                  <a:pt x="504" y="1098"/>
                </a:lnTo>
                <a:lnTo>
                  <a:pt x="528" y="1110"/>
                </a:lnTo>
                <a:lnTo>
                  <a:pt x="559" y="1130"/>
                </a:lnTo>
                <a:lnTo>
                  <a:pt x="593" y="1148"/>
                </a:lnTo>
                <a:lnTo>
                  <a:pt x="633" y="1168"/>
                </a:lnTo>
                <a:lnTo>
                  <a:pt x="675" y="1188"/>
                </a:lnTo>
                <a:lnTo>
                  <a:pt x="709" y="1202"/>
                </a:lnTo>
                <a:lnTo>
                  <a:pt x="741" y="1216"/>
                </a:lnTo>
                <a:lnTo>
                  <a:pt x="771" y="1226"/>
                </a:lnTo>
                <a:lnTo>
                  <a:pt x="803" y="1236"/>
                </a:lnTo>
                <a:lnTo>
                  <a:pt x="845" y="1250"/>
                </a:lnTo>
                <a:lnTo>
                  <a:pt x="825" y="1244"/>
                </a:lnTo>
                <a:lnTo>
                  <a:pt x="867" y="1258"/>
                </a:lnTo>
                <a:lnTo>
                  <a:pt x="899" y="1270"/>
                </a:lnTo>
                <a:lnTo>
                  <a:pt x="954" y="1290"/>
                </a:lnTo>
                <a:lnTo>
                  <a:pt x="1038" y="1308"/>
                </a:lnTo>
                <a:lnTo>
                  <a:pt x="1086" y="1320"/>
                </a:lnTo>
                <a:lnTo>
                  <a:pt x="1087" y="1336"/>
                </a:lnTo>
                <a:lnTo>
                  <a:pt x="1091" y="1356"/>
                </a:lnTo>
                <a:lnTo>
                  <a:pt x="0" y="1362"/>
                </a:lnTo>
                <a:lnTo>
                  <a:pt x="6" y="0"/>
                </a:lnTo>
              </a:path>
            </a:pathLst>
          </a:custGeom>
          <a:solidFill>
            <a:schemeClr val="bg1">
              <a:lumMod val="6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609" name="Line 113"/>
          <p:cNvSpPr>
            <a:spLocks noChangeShapeType="1"/>
          </p:cNvSpPr>
          <p:nvPr/>
        </p:nvSpPr>
        <p:spPr bwMode="auto">
          <a:xfrm flipH="1">
            <a:off x="5908675" y="5033964"/>
            <a:ext cx="1588" cy="185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610" name="Line 114"/>
          <p:cNvSpPr>
            <a:spLocks noChangeShapeType="1"/>
          </p:cNvSpPr>
          <p:nvPr/>
        </p:nvSpPr>
        <p:spPr bwMode="auto">
          <a:xfrm>
            <a:off x="5113338" y="2747963"/>
            <a:ext cx="889000" cy="400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611" name="Rectangle 115"/>
          <p:cNvSpPr>
            <a:spLocks noChangeArrowheads="1"/>
          </p:cNvSpPr>
          <p:nvPr/>
        </p:nvSpPr>
        <p:spPr bwMode="auto">
          <a:xfrm>
            <a:off x="5740401" y="5191125"/>
            <a:ext cx="33663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6612" name="Rectangle 116"/>
          <p:cNvSpPr>
            <a:spLocks noChangeArrowheads="1"/>
          </p:cNvSpPr>
          <p:nvPr/>
        </p:nvSpPr>
        <p:spPr bwMode="auto">
          <a:xfrm>
            <a:off x="6200775" y="5194300"/>
            <a:ext cx="56746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.83</a:t>
            </a:r>
          </a:p>
        </p:txBody>
      </p:sp>
      <p:sp>
        <p:nvSpPr>
          <p:cNvPr id="106613" name="Line 117"/>
          <p:cNvSpPr>
            <a:spLocks noChangeShapeType="1"/>
          </p:cNvSpPr>
          <p:nvPr/>
        </p:nvSpPr>
        <p:spPr bwMode="auto">
          <a:xfrm>
            <a:off x="3435351" y="5096543"/>
            <a:ext cx="5002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6614" name="Group 118"/>
          <p:cNvGrpSpPr>
            <a:grpSpLocks/>
          </p:cNvGrpSpPr>
          <p:nvPr/>
        </p:nvGrpSpPr>
        <p:grpSpPr bwMode="auto">
          <a:xfrm>
            <a:off x="3568700" y="1976438"/>
            <a:ext cx="4719638" cy="2944812"/>
            <a:chOff x="1312" y="1785"/>
            <a:chExt cx="2973" cy="1855"/>
          </a:xfrm>
        </p:grpSpPr>
        <p:sp>
          <p:nvSpPr>
            <p:cNvPr id="106615" name="Arc 119"/>
            <p:cNvSpPr>
              <a:spLocks/>
            </p:cNvSpPr>
            <p:nvPr/>
          </p:nvSpPr>
          <p:spPr bwMode="auto">
            <a:xfrm rot="6300000">
              <a:off x="2072" y="2155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616" name="Arc 120"/>
            <p:cNvSpPr>
              <a:spLocks/>
            </p:cNvSpPr>
            <p:nvPr/>
          </p:nvSpPr>
          <p:spPr bwMode="auto">
            <a:xfrm rot="16980000">
              <a:off x="1695" y="2911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617" name="Arc 121"/>
            <p:cNvSpPr>
              <a:spLocks/>
            </p:cNvSpPr>
            <p:nvPr/>
          </p:nvSpPr>
          <p:spPr bwMode="auto">
            <a:xfrm rot="20700000">
              <a:off x="1312" y="3468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618" name="Arc 122"/>
            <p:cNvSpPr>
              <a:spLocks/>
            </p:cNvSpPr>
            <p:nvPr/>
          </p:nvSpPr>
          <p:spPr bwMode="auto">
            <a:xfrm rot="816431">
              <a:off x="3561" y="3467"/>
              <a:ext cx="724" cy="173"/>
            </a:xfrm>
            <a:custGeom>
              <a:avLst/>
              <a:gdLst>
                <a:gd name="G0" fmla="+- 20765 0 0"/>
                <a:gd name="G1" fmla="+- 0 0 0"/>
                <a:gd name="G2" fmla="+- 21600 0 0"/>
                <a:gd name="T0" fmla="*/ 20314 w 20765"/>
                <a:gd name="T1" fmla="*/ 21595 h 21595"/>
                <a:gd name="T2" fmla="*/ 0 w 20765"/>
                <a:gd name="T3" fmla="*/ 5948 h 21595"/>
                <a:gd name="T4" fmla="*/ 20765 w 20765"/>
                <a:gd name="T5" fmla="*/ 0 h 2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65" h="21595" fill="none" extrusionOk="0">
                  <a:moveTo>
                    <a:pt x="20313" y="21595"/>
                  </a:moveTo>
                  <a:cubicBezTo>
                    <a:pt x="10844" y="21397"/>
                    <a:pt x="2608" y="15053"/>
                    <a:pt x="0" y="5947"/>
                  </a:cubicBezTo>
                </a:path>
                <a:path w="20765" h="21595" stroke="0" extrusionOk="0">
                  <a:moveTo>
                    <a:pt x="20313" y="21595"/>
                  </a:moveTo>
                  <a:cubicBezTo>
                    <a:pt x="10844" y="21397"/>
                    <a:pt x="2608" y="15053"/>
                    <a:pt x="0" y="5947"/>
                  </a:cubicBezTo>
                  <a:lnTo>
                    <a:pt x="20765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>
              <a:outerShdw dist="17961" dir="135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619" name="Arc 123"/>
            <p:cNvSpPr>
              <a:spLocks/>
            </p:cNvSpPr>
            <p:nvPr/>
          </p:nvSpPr>
          <p:spPr bwMode="auto">
            <a:xfrm rot="15300000">
              <a:off x="2531" y="2151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620" name="Arc 124"/>
            <p:cNvSpPr>
              <a:spLocks/>
            </p:cNvSpPr>
            <p:nvPr/>
          </p:nvSpPr>
          <p:spPr bwMode="auto">
            <a:xfrm rot="4587037">
              <a:off x="3070" y="2905"/>
              <a:ext cx="802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9428 w 19428"/>
                <a:gd name="T1" fmla="*/ 9440 h 21600"/>
                <a:gd name="T2" fmla="*/ 0 w 19428"/>
                <a:gd name="T3" fmla="*/ 21600 h 21600"/>
                <a:gd name="T4" fmla="*/ 0 w 1942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28" h="21600" fill="none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</a:path>
                <a:path w="19428" h="21600" stroke="0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6621" name="Rectangle 125"/>
          <p:cNvSpPr>
            <a:spLocks noChangeArrowheads="1"/>
          </p:cNvSpPr>
          <p:nvPr/>
        </p:nvSpPr>
        <p:spPr bwMode="auto">
          <a:xfrm>
            <a:off x="3247522" y="2491039"/>
            <a:ext cx="180017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Area = .7967</a:t>
            </a:r>
          </a:p>
        </p:txBody>
      </p:sp>
      <p:sp>
        <p:nvSpPr>
          <p:cNvPr id="106622" name="Rectangle 126"/>
          <p:cNvSpPr>
            <a:spLocks noChangeArrowheads="1"/>
          </p:cNvSpPr>
          <p:nvPr/>
        </p:nvSpPr>
        <p:spPr bwMode="auto">
          <a:xfrm>
            <a:off x="6626391" y="2181225"/>
            <a:ext cx="2210543" cy="982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Area = 1 - .7967</a:t>
            </a:r>
          </a:p>
          <a:p>
            <a:pPr algn="l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=   .2033</a:t>
            </a:r>
          </a:p>
        </p:txBody>
      </p:sp>
      <p:sp>
        <p:nvSpPr>
          <p:cNvPr id="106623" name="Line 127"/>
          <p:cNvSpPr>
            <a:spLocks noChangeShapeType="1"/>
          </p:cNvSpPr>
          <p:nvPr/>
        </p:nvSpPr>
        <p:spPr bwMode="auto">
          <a:xfrm flipH="1">
            <a:off x="6935789" y="3211513"/>
            <a:ext cx="879475" cy="163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624" name="Rectangle 128"/>
          <p:cNvSpPr>
            <a:spLocks noChangeArrowheads="1"/>
          </p:cNvSpPr>
          <p:nvPr/>
        </p:nvSpPr>
        <p:spPr bwMode="auto">
          <a:xfrm>
            <a:off x="8496300" y="4867275"/>
            <a:ext cx="30296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106625" name="Line 129"/>
          <p:cNvSpPr>
            <a:spLocks noChangeShapeType="1"/>
          </p:cNvSpPr>
          <p:nvPr/>
        </p:nvSpPr>
        <p:spPr bwMode="auto">
          <a:xfrm flipH="1">
            <a:off x="6478588" y="2952750"/>
            <a:ext cx="0" cy="2266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804" name="Oval 308"/>
          <p:cNvSpPr>
            <a:spLocks noChangeArrowheads="1"/>
          </p:cNvSpPr>
          <p:nvPr/>
        </p:nvSpPr>
        <p:spPr bwMode="auto">
          <a:xfrm>
            <a:off x="7731662" y="2684828"/>
            <a:ext cx="1038225" cy="504825"/>
          </a:xfrm>
          <a:prstGeom prst="ellipse">
            <a:avLst/>
          </a:prstGeom>
          <a:noFill/>
          <a:ln w="38100">
            <a:solidFill>
              <a:srgbClr val="729A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1556656" y="184650"/>
            <a:ext cx="8203163" cy="706438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9pPr>
          </a:lstStyle>
          <a:p>
            <a:pPr algn="l"/>
            <a:r>
              <a:rPr lang="en-US" sz="3600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Normal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14378723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Normal Probability Distribution </a:t>
            </a:r>
            <a:r>
              <a:rPr lang="en-US" sz="2400" dirty="0"/>
              <a:t>(applications worksheet)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Scores on a management aptitude exam are normally distributed with a mean of 72 and a standard deviation of 8. </a:t>
            </a:r>
          </a:p>
          <a:p>
            <a:pPr marL="0" indent="0">
              <a:buNone/>
            </a:pPr>
            <a:r>
              <a:rPr lang="en-US" dirty="0"/>
              <a:t>A. What is the probability that a randomly selected manager will score above 60? </a:t>
            </a:r>
          </a:p>
          <a:p>
            <a:pPr marL="0" indent="0">
              <a:buNone/>
            </a:pPr>
            <a:r>
              <a:rPr lang="en-US" dirty="0"/>
              <a:t>B. What is the probability that a randomly selected manager will score between 68 and 84?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55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745" y="116378"/>
            <a:ext cx="9692640" cy="1325562"/>
          </a:xfrm>
        </p:spPr>
        <p:txBody>
          <a:bodyPr>
            <a:normAutofit/>
          </a:bodyPr>
          <a:lstStyle/>
          <a:p>
            <a:r>
              <a:rPr lang="en-US" sz="3600" dirty="0"/>
              <a:t>Poisson and Exponential Distributions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78745" y="1441940"/>
            <a:ext cx="8595360" cy="435133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/>
              <a:t>Both distributions relate to the same kind of process (a Poisson process), but they govern different aspects: </a:t>
            </a:r>
          </a:p>
          <a:p>
            <a:r>
              <a:rPr lang="en-US" dirty="0"/>
              <a:t>The Poisson distribution governs how many events happen in the given time-period and </a:t>
            </a:r>
          </a:p>
          <a:p>
            <a:r>
              <a:rPr lang="en-US" dirty="0"/>
              <a:t>The exponential distribution governs how much time elapses between consecutive events.</a:t>
            </a:r>
          </a:p>
          <a:p>
            <a:pPr marL="0" indent="0">
              <a:buNone/>
            </a:pPr>
            <a:r>
              <a:rPr lang="en-US" dirty="0"/>
              <a:t>Poisson – Discrete</a:t>
            </a:r>
          </a:p>
          <a:p>
            <a:pPr marL="0" indent="0">
              <a:buNone/>
            </a:pPr>
            <a:r>
              <a:rPr lang="en-US" dirty="0"/>
              <a:t>Exponential – Continuous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following has a POISSON DISTRIBUTION:</a:t>
            </a:r>
            <a:br>
              <a:rPr lang="en-US" dirty="0"/>
            </a:br>
            <a:r>
              <a:rPr lang="en-US" dirty="0"/>
              <a:t>* the </a:t>
            </a:r>
            <a:r>
              <a:rPr lang="en-US" i="1" dirty="0"/>
              <a:t>number</a:t>
            </a:r>
            <a:r>
              <a:rPr lang="en-US" dirty="0"/>
              <a:t> of events in the given time-period </a:t>
            </a:r>
          </a:p>
          <a:p>
            <a:pPr marL="0" indent="0">
              <a:buNone/>
            </a:pPr>
            <a:r>
              <a:rPr lang="en-US" dirty="0"/>
              <a:t>The following have an EXPONENTIAL DISTRIBUTION:</a:t>
            </a:r>
            <a:br>
              <a:rPr lang="en-US" dirty="0"/>
            </a:br>
            <a:r>
              <a:rPr lang="en-US" dirty="0"/>
              <a:t>* the </a:t>
            </a:r>
            <a:r>
              <a:rPr lang="en-US" i="1" dirty="0"/>
              <a:t>time</a:t>
            </a:r>
            <a:r>
              <a:rPr lang="en-US" dirty="0"/>
              <a:t> until the first event</a:t>
            </a:r>
            <a:br>
              <a:rPr lang="en-US" dirty="0"/>
            </a:br>
            <a:r>
              <a:rPr lang="en-US" dirty="0"/>
              <a:t>* the </a:t>
            </a:r>
            <a:r>
              <a:rPr lang="en-US" i="1" dirty="0"/>
              <a:t>time</a:t>
            </a:r>
            <a:r>
              <a:rPr lang="en-US" dirty="0"/>
              <a:t> from now until the next occurrence of an event</a:t>
            </a:r>
            <a:br>
              <a:rPr lang="en-US" dirty="0"/>
            </a:br>
            <a:r>
              <a:rPr lang="en-US" dirty="0"/>
              <a:t>* the </a:t>
            </a:r>
            <a:r>
              <a:rPr lang="en-US" i="1" dirty="0"/>
              <a:t>time</a:t>
            </a:r>
            <a:r>
              <a:rPr lang="en-US" dirty="0"/>
              <a:t> interval between two successive events</a:t>
            </a:r>
          </a:p>
        </p:txBody>
      </p:sp>
    </p:spTree>
    <p:extLst>
      <p:ext uri="{BB962C8B-B14F-4D97-AF65-F5344CB8AC3E}">
        <p14:creationId xmlns:p14="http://schemas.microsoft.com/office/powerpoint/2010/main" val="183994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4" name="Rectangle 8"/>
          <p:cNvSpPr>
            <a:spLocks noChangeArrowheads="1"/>
          </p:cNvSpPr>
          <p:nvPr/>
        </p:nvSpPr>
        <p:spPr bwMode="auto">
          <a:xfrm>
            <a:off x="2127475" y="2324092"/>
            <a:ext cx="7194550" cy="10858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ea typeface="Calibri" charset="0"/>
                <a:cs typeface="Times New Roman" panose="02020603050405020304" pitchFamily="18" charset="0"/>
              </a:rPr>
              <a:t> Let </a:t>
            </a:r>
            <a:r>
              <a:rPr lang="en-US" sz="2400" i="1">
                <a:solidFill>
                  <a:srgbClr val="000000"/>
                </a:solidFill>
                <a:ea typeface="Calibri" charset="0"/>
                <a:cs typeface="Times New Roman" panose="02020603050405020304" pitchFamily="18" charset="0"/>
              </a:rPr>
              <a:t>x</a:t>
            </a:r>
            <a:r>
              <a:rPr lang="en-US" sz="2400">
                <a:solidFill>
                  <a:srgbClr val="000000"/>
                </a:solidFill>
                <a:ea typeface="Calibri" charset="0"/>
                <a:cs typeface="Times New Roman" panose="02020603050405020304" pitchFamily="18" charset="0"/>
              </a:rPr>
              <a:t> = number of customers arriving in one day,</a:t>
            </a:r>
          </a:p>
          <a:p>
            <a:pPr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ea typeface="Calibri" charset="0"/>
                <a:cs typeface="Times New Roman" panose="02020603050405020304" pitchFamily="18" charset="0"/>
              </a:rPr>
              <a:t>	  where </a:t>
            </a:r>
            <a:r>
              <a:rPr lang="en-US" sz="2400" i="1">
                <a:solidFill>
                  <a:srgbClr val="000000"/>
                </a:solidFill>
                <a:ea typeface="Calibri" charset="0"/>
                <a:cs typeface="Times New Roman" panose="02020603050405020304" pitchFamily="18" charset="0"/>
              </a:rPr>
              <a:t>x</a:t>
            </a:r>
            <a:r>
              <a:rPr lang="en-US" sz="2400">
                <a:solidFill>
                  <a:srgbClr val="000000"/>
                </a:solidFill>
                <a:ea typeface="Calibri" charset="0"/>
                <a:cs typeface="Times New Roman" panose="02020603050405020304" pitchFamily="18" charset="0"/>
              </a:rPr>
              <a:t> can take on the values 0, 1, 2, . . .</a:t>
            </a:r>
          </a:p>
        </p:txBody>
      </p:sp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153308" y="245164"/>
            <a:ext cx="9730319" cy="850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700" dirty="0">
                <a:ea typeface="Calibri" charset="0"/>
                <a:cs typeface="Times New Roman" panose="02020603050405020304" pitchFamily="18" charset="0"/>
              </a:rPr>
              <a:t>Discrete Random Variable with an </a:t>
            </a:r>
            <a:r>
              <a:rPr lang="en-US" sz="2700" b="1" dirty="0">
                <a:ea typeface="Calibri" charset="0"/>
                <a:cs typeface="Times New Roman" panose="02020603050405020304" pitchFamily="18" charset="0"/>
              </a:rPr>
              <a:t>Infinite</a:t>
            </a:r>
            <a:r>
              <a:rPr lang="en-US" sz="2700" dirty="0">
                <a:ea typeface="Calibri" charset="0"/>
                <a:cs typeface="Times New Roman" panose="02020603050405020304" pitchFamily="18" charset="0"/>
              </a:rPr>
              <a:t> Sequence of Values</a:t>
            </a:r>
          </a:p>
        </p:txBody>
      </p:sp>
      <p:sp>
        <p:nvSpPr>
          <p:cNvPr id="142345" name="Rectangle 9"/>
          <p:cNvSpPr>
            <a:spLocks noChangeArrowheads="1"/>
          </p:cNvSpPr>
          <p:nvPr/>
        </p:nvSpPr>
        <p:spPr bwMode="auto">
          <a:xfrm>
            <a:off x="2263627" y="5229778"/>
            <a:ext cx="76200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400" dirty="0">
                <a:solidFill>
                  <a:srgbClr val="000000"/>
                </a:solidFill>
                <a:ea typeface="Calibri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ea typeface="Calibri" charset="0"/>
                <a:cs typeface="Times New Roman" panose="02020603050405020304" pitchFamily="18" charset="0"/>
              </a:rPr>
              <a:t>We can count the customers arriving, but there is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ea typeface="Calibri" charset="0"/>
                <a:cs typeface="Times New Roman" panose="02020603050405020304" pitchFamily="18" charset="0"/>
              </a:rPr>
              <a:t>no finite upper limit (theoretically) on the number that might arrive.</a:t>
            </a:r>
          </a:p>
        </p:txBody>
      </p:sp>
      <p:sp>
        <p:nvSpPr>
          <p:cNvPr id="142347" name="Rectangle 11"/>
          <p:cNvSpPr>
            <a:spLocks noChangeArrowheads="1"/>
          </p:cNvSpPr>
          <p:nvPr/>
        </p:nvSpPr>
        <p:spPr bwMode="auto">
          <a:xfrm>
            <a:off x="1117089" y="1505412"/>
            <a:ext cx="7886700" cy="596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SzPct val="75000"/>
            </a:pPr>
            <a:r>
              <a:rPr lang="en-US" sz="2400">
                <a:solidFill>
                  <a:srgbClr val="000000"/>
                </a:solidFill>
                <a:ea typeface="Calibri" charset="0"/>
                <a:cs typeface="Times New Roman" panose="02020603050405020304" pitchFamily="18" charset="0"/>
              </a:rPr>
              <a:t>Example:  JSL Appliances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821" y="3819290"/>
            <a:ext cx="2119586" cy="141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2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919702" y="1260689"/>
            <a:ext cx="7727950" cy="481013"/>
          </a:xfrm>
          <a:noFill/>
          <a:ln/>
        </p:spPr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sz="2400" dirty="0">
                <a:ea typeface="Times New Roman" charset="0"/>
                <a:cs typeface="Times New Roman" panose="02020603050405020304" pitchFamily="18" charset="0"/>
              </a:rPr>
              <a:t>Binomial Probability Distribution</a:t>
            </a:r>
          </a:p>
          <a:p>
            <a:pPr>
              <a:buFont typeface="Wingdings" charset="2"/>
              <a:buChar char="§"/>
            </a:pPr>
            <a:r>
              <a:rPr lang="en-US" sz="2400" dirty="0">
                <a:ea typeface="Times New Roman" charset="0"/>
                <a:cs typeface="Times New Roman" panose="02020603050405020304" pitchFamily="18" charset="0"/>
              </a:rPr>
              <a:t>Poisson Probability Distribution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706961" y="435551"/>
            <a:ext cx="53890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Discrete 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1233351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ChangeArrowheads="1"/>
          </p:cNvSpPr>
          <p:nvPr/>
        </p:nvSpPr>
        <p:spPr bwMode="auto">
          <a:xfrm>
            <a:off x="1570482" y="1301319"/>
            <a:ext cx="7505700" cy="14668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 anchor="ctr"/>
          <a:lstStyle/>
          <a:p>
            <a:pPr algn="l"/>
            <a:r>
              <a:rPr lang="en-US" sz="2400" dirty="0">
                <a:latin typeface="+mj-lt"/>
                <a:ea typeface="Calibri" charset="0"/>
                <a:cs typeface="Calibri" charset="0"/>
              </a:rPr>
              <a:t> The probability distribution is defined by a</a:t>
            </a:r>
          </a:p>
          <a:p>
            <a:r>
              <a:rPr lang="en-US" sz="2400" dirty="0">
                <a:latin typeface="+mj-lt"/>
                <a:ea typeface="Calibri" charset="0"/>
                <a:cs typeface="Calibri"/>
              </a:rPr>
              <a:t> </a:t>
            </a:r>
            <a:r>
              <a:rPr lang="en-US" sz="2400" u="sng" dirty="0">
                <a:latin typeface="+mj-lt"/>
                <a:ea typeface="Calibri" charset="0"/>
                <a:cs typeface="Calibri"/>
              </a:rPr>
              <a:t>probability function</a:t>
            </a:r>
            <a:r>
              <a:rPr lang="en-US" sz="2400" dirty="0">
                <a:latin typeface="+mj-lt"/>
                <a:ea typeface="Calibri" charset="0"/>
                <a:cs typeface="Calibri"/>
              </a:rPr>
              <a:t>, denoted by </a:t>
            </a:r>
            <a:r>
              <a:rPr lang="en-US" sz="2400" i="1" dirty="0">
                <a:latin typeface="+mj-lt"/>
                <a:ea typeface="Calibri" charset="0"/>
                <a:cs typeface="Calibri"/>
              </a:rPr>
              <a:t>p</a:t>
            </a:r>
            <a:r>
              <a:rPr lang="en-US" sz="2400" dirty="0">
                <a:latin typeface="+mj-lt"/>
                <a:ea typeface="Calibri" charset="0"/>
                <a:cs typeface="Calibri"/>
              </a:rPr>
              <a:t>(</a:t>
            </a:r>
            <a:r>
              <a:rPr lang="en-US" sz="2400" i="1" dirty="0">
                <a:latin typeface="+mj-lt"/>
                <a:ea typeface="Calibri" charset="0"/>
                <a:cs typeface="Calibri"/>
              </a:rPr>
              <a:t>x</a:t>
            </a:r>
            <a:r>
              <a:rPr lang="en-US" sz="2400" dirty="0">
                <a:latin typeface="+mj-lt"/>
                <a:ea typeface="Calibri" charset="0"/>
                <a:cs typeface="Calibri"/>
              </a:rPr>
              <a:t>), that provides</a:t>
            </a:r>
          </a:p>
          <a:p>
            <a:pPr algn="l"/>
            <a:r>
              <a:rPr lang="en-US" sz="2400" dirty="0">
                <a:latin typeface="+mj-lt"/>
                <a:ea typeface="Calibri" charset="0"/>
                <a:cs typeface="Calibri" charset="0"/>
              </a:rPr>
              <a:t> the probability for each value of the random variable.</a:t>
            </a:r>
          </a:p>
        </p:txBody>
      </p:sp>
      <p:sp>
        <p:nvSpPr>
          <p:cNvPr id="175107" name="Rectangle 3"/>
          <p:cNvSpPr>
            <a:spLocks noChangeArrowheads="1"/>
          </p:cNvSpPr>
          <p:nvPr/>
        </p:nvSpPr>
        <p:spPr bwMode="auto">
          <a:xfrm>
            <a:off x="1953725" y="3248025"/>
            <a:ext cx="7510463" cy="26479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 dirty="0">
                <a:latin typeface="+mj-lt"/>
                <a:ea typeface="Calibri" charset="0"/>
                <a:cs typeface="Calibri" charset="0"/>
              </a:rPr>
              <a:t> The required conditions for a discrete probability</a:t>
            </a:r>
          </a:p>
          <a:p>
            <a:pPr algn="l"/>
            <a:r>
              <a:rPr lang="en-US" sz="2400" dirty="0">
                <a:latin typeface="+mj-lt"/>
                <a:ea typeface="Calibri" charset="0"/>
                <a:cs typeface="Calibri" charset="0"/>
              </a:rPr>
              <a:t> function are:</a:t>
            </a:r>
          </a:p>
          <a:p>
            <a:pPr algn="l"/>
            <a:endParaRPr lang="en-US" sz="2400" dirty="0">
              <a:latin typeface="+mj-lt"/>
              <a:ea typeface="Calibri" charset="0"/>
              <a:cs typeface="Calibri" charset="0"/>
            </a:endParaRPr>
          </a:p>
          <a:p>
            <a:pPr algn="l"/>
            <a:endParaRPr lang="en-US" sz="2400" dirty="0">
              <a:latin typeface="+mj-lt"/>
              <a:ea typeface="Calibri" charset="0"/>
              <a:cs typeface="Calibri" charset="0"/>
            </a:endParaRPr>
          </a:p>
          <a:p>
            <a:pPr algn="l"/>
            <a:endParaRPr lang="en-US" sz="1400" dirty="0">
              <a:latin typeface="+mj-lt"/>
              <a:ea typeface="Calibri" charset="0"/>
              <a:cs typeface="Calibri" charset="0"/>
            </a:endParaRPr>
          </a:p>
          <a:p>
            <a:pPr algn="l"/>
            <a:r>
              <a:rPr lang="en-US" sz="1400" dirty="0">
                <a:latin typeface="+mj-lt"/>
                <a:ea typeface="Calibri" charset="0"/>
                <a:cs typeface="Calibri" charset="0"/>
              </a:rPr>
              <a:t>							</a:t>
            </a:r>
          </a:p>
          <a:p>
            <a:r>
              <a:rPr lang="en-US" sz="1400" dirty="0">
                <a:latin typeface="+mj-lt"/>
                <a:ea typeface="Calibri" charset="0"/>
                <a:cs typeface="Calibri" charset="0"/>
              </a:rPr>
              <a:t> </a:t>
            </a:r>
          </a:p>
          <a:p>
            <a:pPr algn="l"/>
            <a:endParaRPr lang="en-US" sz="1400" dirty="0">
              <a:latin typeface="+mj-lt"/>
              <a:ea typeface="Calibri" charset="0"/>
              <a:cs typeface="Calibri" charset="0"/>
            </a:endParaRPr>
          </a:p>
        </p:txBody>
      </p:sp>
      <p:sp>
        <p:nvSpPr>
          <p:cNvPr id="175111" name="Rectangle 7"/>
          <p:cNvSpPr>
            <a:spLocks noChangeArrowheads="1"/>
          </p:cNvSpPr>
          <p:nvPr/>
        </p:nvSpPr>
        <p:spPr bwMode="auto">
          <a:xfrm>
            <a:off x="4720912" y="3931690"/>
            <a:ext cx="158115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 i="1">
                <a:latin typeface="Calibri" charset="0"/>
                <a:ea typeface="Calibri" charset="0"/>
                <a:cs typeface="Calibri" charset="0"/>
              </a:rPr>
              <a:t>   p</a:t>
            </a:r>
            <a:r>
              <a:rPr lang="en-US" sz="240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400" i="1">
                <a:latin typeface="Calibri" charset="0"/>
                <a:ea typeface="Calibri" charset="0"/>
                <a:cs typeface="Calibri" charset="0"/>
              </a:rPr>
              <a:t>x</a:t>
            </a:r>
            <a:r>
              <a:rPr lang="en-US" sz="2400">
                <a:latin typeface="Calibri" charset="0"/>
                <a:ea typeface="Calibri" charset="0"/>
                <a:cs typeface="Calibri" charset="0"/>
              </a:rPr>
              <a:t>) </a:t>
            </a:r>
            <a:r>
              <a:rPr lang="en-US" sz="2400" u="sng">
                <a:latin typeface="Calibri" charset="0"/>
                <a:ea typeface="Calibri" charset="0"/>
                <a:cs typeface="Calibri" charset="0"/>
              </a:rPr>
              <a:t>&gt;</a:t>
            </a:r>
            <a:r>
              <a:rPr lang="en-US" sz="2400">
                <a:latin typeface="Calibri" charset="0"/>
                <a:ea typeface="Calibri" charset="0"/>
                <a:cs typeface="Calibri" charset="0"/>
              </a:rPr>
              <a:t> 0</a:t>
            </a:r>
          </a:p>
        </p:txBody>
      </p:sp>
      <p:sp>
        <p:nvSpPr>
          <p:cNvPr id="175112" name="Rectangle 8"/>
          <p:cNvSpPr>
            <a:spLocks noChangeArrowheads="1"/>
          </p:cNvSpPr>
          <p:nvPr/>
        </p:nvSpPr>
        <p:spPr bwMode="auto">
          <a:xfrm>
            <a:off x="4720912" y="5051856"/>
            <a:ext cx="158115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 dirty="0">
                <a:solidFill>
                  <a:srgbClr val="000000"/>
                </a:solidFill>
                <a:latin typeface="Symbol" panose="05050102010706020507" pitchFamily="18" charset="2"/>
                <a:ea typeface="SimSun" panose="02010600030101010101" pitchFamily="2" charset="-122"/>
                <a:cs typeface="Arial" panose="020B0604020202020204" pitchFamily="34" charset="0"/>
              </a:rPr>
              <a:t> </a:t>
            </a:r>
            <a:r>
              <a:rPr lang="en-US" sz="2400" i="1" dirty="0"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400" i="1" dirty="0">
                <a:latin typeface="Calibri" charset="0"/>
                <a:ea typeface="Calibri" charset="0"/>
                <a:cs typeface="Calibri" charset="0"/>
              </a:rPr>
              <a:t>x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) = 1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8454" y="237319"/>
            <a:ext cx="77724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3600" dirty="0">
                <a:latin typeface="+mj-lt"/>
                <a:ea typeface="Calibri" charset="0"/>
                <a:cs typeface="Calibri" charset="0"/>
              </a:rPr>
              <a:t>Discrete Probability Distributions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84374" y="4188792"/>
            <a:ext cx="536713" cy="383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1.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75260" y="535855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2.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48B1C-E205-EBCF-E3E3-06B12662F103}"/>
              </a:ext>
            </a:extLst>
          </p:cNvPr>
          <p:cNvSpPr txBox="1"/>
          <p:nvPr/>
        </p:nvSpPr>
        <p:spPr>
          <a:xfrm>
            <a:off x="7449312" y="1341120"/>
            <a:ext cx="20970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sometimes f(x)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C0C7BC-43BC-07BE-DA84-CF1D539BB7F4}"/>
              </a:ext>
            </a:extLst>
          </p:cNvPr>
          <p:cNvCxnSpPr/>
          <p:nvPr/>
        </p:nvCxnSpPr>
        <p:spPr>
          <a:xfrm flipH="1">
            <a:off x="6543675" y="1676018"/>
            <a:ext cx="1292352" cy="26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71388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6B50DB5C2D9049A455B65F50A91513" ma:contentTypeVersion="15" ma:contentTypeDescription="Create a new document." ma:contentTypeScope="" ma:versionID="cec46d8fcf0d6af4b3a44203cc9af2d8">
  <xsd:schema xmlns:xsd="http://www.w3.org/2001/XMLSchema" xmlns:xs="http://www.w3.org/2001/XMLSchema" xmlns:p="http://schemas.microsoft.com/office/2006/metadata/properties" xmlns:ns1="http://schemas.microsoft.com/sharepoint/v3" xmlns:ns3="5b1983e9-55b4-4f9e-a196-30376d2238aa" xmlns:ns4="eeef5ad7-d6de-419e-9305-cd9bdd8d89a9" targetNamespace="http://schemas.microsoft.com/office/2006/metadata/properties" ma:root="true" ma:fieldsID="94e546c4ca5d693aa590996393064ca6" ns1:_="" ns3:_="" ns4:_="">
    <xsd:import namespace="http://schemas.microsoft.com/sharepoint/v3"/>
    <xsd:import namespace="5b1983e9-55b4-4f9e-a196-30376d2238aa"/>
    <xsd:import namespace="eeef5ad7-d6de-419e-9305-cd9bdd8d89a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1:_ip_UnifiedCompliancePolicyProperties" minOccurs="0"/>
                <xsd:element ref="ns1:_ip_UnifiedCompliancePolicyUIActio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1983e9-55b4-4f9e-a196-30376d2238a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ef5ad7-d6de-419e-9305-cd9bdd8d89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3983E0-CCC3-4E8B-8AE0-F628D7A9DB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8C3375-4C82-444A-A2EA-204FF7A88B14}">
  <ds:schemaRefs>
    <ds:schemaRef ds:uri="http://purl.org/dc/terms/"/>
    <ds:schemaRef ds:uri="http://www.w3.org/XML/1998/namespace"/>
    <ds:schemaRef ds:uri="http://schemas.microsoft.com/office/2006/metadata/properties"/>
    <ds:schemaRef ds:uri="eeef5ad7-d6de-419e-9305-cd9bdd8d89a9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5b1983e9-55b4-4f9e-a196-30376d2238aa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A9511D4E-E040-4074-BE41-5B6F36FA87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b1983e9-55b4-4f9e-a196-30376d2238aa"/>
    <ds:schemaRef ds:uri="eeef5ad7-d6de-419e-9305-cd9bdd8d89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3357</TotalTime>
  <Words>4228</Words>
  <Application>Microsoft Office PowerPoint</Application>
  <PresentationFormat>Widescreen</PresentationFormat>
  <Paragraphs>913</Paragraphs>
  <Slides>68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9" baseType="lpstr">
      <vt:lpstr>Monotype Sorts</vt:lpstr>
      <vt:lpstr>SimSun</vt:lpstr>
      <vt:lpstr>Arial</vt:lpstr>
      <vt:lpstr>Calibri</vt:lpstr>
      <vt:lpstr>Cambria Math</vt:lpstr>
      <vt:lpstr>Candara</vt:lpstr>
      <vt:lpstr>Symbol</vt:lpstr>
      <vt:lpstr>Times New Roman</vt:lpstr>
      <vt:lpstr>Wingdings</vt:lpstr>
      <vt:lpstr>Wingdings 2</vt:lpstr>
      <vt:lpstr>View</vt:lpstr>
      <vt:lpstr>Week 2  Random Variables</vt:lpstr>
      <vt:lpstr>Topic List</vt:lpstr>
      <vt:lpstr>Introduction to Random Variables (RV)</vt:lpstr>
      <vt:lpstr>Two Types of Random Variables (RV)</vt:lpstr>
      <vt:lpstr>Two Types of Random Variables (RV) - Visually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Expected Value</vt:lpstr>
      <vt:lpstr>PowerPoint Presentation</vt:lpstr>
      <vt:lpstr>Expected Value</vt:lpstr>
      <vt:lpstr>Binomial Probability Distribution</vt:lpstr>
      <vt:lpstr>Binomial Probability Distribution  Sample Cases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Binomial Probability Distribution</vt:lpstr>
      <vt:lpstr>Practice Problem # 1 Binomial Probability Distribution  Use Formula and Check with Excel</vt:lpstr>
      <vt:lpstr>PowerPoint Presentation</vt:lpstr>
      <vt:lpstr>PowerPoint Presentation</vt:lpstr>
      <vt:lpstr>Poisson Probability Distribution</vt:lpstr>
      <vt:lpstr>Poisson Probability Distribution</vt:lpstr>
      <vt:lpstr>Poisson Probability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 Problem # 2 Poisson Probability Distribution  Use Formula and Check with Excel</vt:lpstr>
      <vt:lpstr>Chapter 6 Continuous Random Variables</vt:lpstr>
      <vt:lpstr>PowerPoint Presentation</vt:lpstr>
      <vt:lpstr>PowerPoint Presentation</vt:lpstr>
      <vt:lpstr>Continuous Uniform Distribution</vt:lpstr>
      <vt:lpstr>Uniform Probability Distribution</vt:lpstr>
      <vt:lpstr>PowerPoint Presentation</vt:lpstr>
      <vt:lpstr>PowerPoint Presentation</vt:lpstr>
      <vt:lpstr>PowerPoint Presentation</vt:lpstr>
      <vt:lpstr>Practice Problem # 3 Continuous Uniform Probability Distribution</vt:lpstr>
      <vt:lpstr>Normal Probability Distribution</vt:lpstr>
      <vt:lpstr>Normal Probability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Standard Normal Probability Distribution</vt:lpstr>
      <vt:lpstr>PowerPoint Presentation</vt:lpstr>
      <vt:lpstr>PowerPoint Presentation</vt:lpstr>
      <vt:lpstr>PowerPoint Presentation</vt:lpstr>
      <vt:lpstr>Standard Normal Probability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Standard Normal Probability Distribution (applications worksheet)</vt:lpstr>
      <vt:lpstr>Poisson and Exponential Distributions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</dc:title>
  <dc:creator>Frye, Raquel M.</dc:creator>
  <cp:lastModifiedBy>SAIS Classroom 2</cp:lastModifiedBy>
  <cp:revision>82</cp:revision>
  <dcterms:modified xsi:type="dcterms:W3CDTF">2024-09-06T21:18:12Z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0x010100FB6B50DB5C2D9049A455B65F50A91513</vt:lpwstr>
  </property>
</Properties>
</file>