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7" r:id="rId4"/>
  </p:sldMasterIdLst>
  <p:notesMasterIdLst>
    <p:notesMasterId r:id="rId54"/>
  </p:notesMasterIdLst>
  <p:handoutMasterIdLst>
    <p:handoutMasterId r:id="rId55"/>
  </p:handoutMasterIdLst>
  <p:sldIdLst>
    <p:sldId id="565" r:id="rId5"/>
    <p:sldId id="421" r:id="rId6"/>
    <p:sldId id="554" r:id="rId7"/>
    <p:sldId id="556" r:id="rId8"/>
    <p:sldId id="559" r:id="rId9"/>
    <p:sldId id="561" r:id="rId10"/>
    <p:sldId id="477" r:id="rId11"/>
    <p:sldId id="478" r:id="rId12"/>
    <p:sldId id="508" r:id="rId13"/>
    <p:sldId id="557" r:id="rId14"/>
    <p:sldId id="507" r:id="rId15"/>
    <p:sldId id="510" r:id="rId16"/>
    <p:sldId id="511" r:id="rId17"/>
    <p:sldId id="512" r:id="rId18"/>
    <p:sldId id="524" r:id="rId19"/>
    <p:sldId id="513" r:id="rId20"/>
    <p:sldId id="515" r:id="rId21"/>
    <p:sldId id="517" r:id="rId22"/>
    <p:sldId id="518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67" r:id="rId33"/>
    <p:sldId id="535" r:id="rId34"/>
    <p:sldId id="536" r:id="rId35"/>
    <p:sldId id="537" r:id="rId36"/>
    <p:sldId id="397" r:id="rId37"/>
    <p:sldId id="569" r:id="rId38"/>
    <p:sldId id="538" r:id="rId39"/>
    <p:sldId id="539" r:id="rId40"/>
    <p:sldId id="552" r:id="rId41"/>
    <p:sldId id="540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1" r:id="rId51"/>
    <p:sldId id="550" r:id="rId52"/>
    <p:sldId id="465" r:id="rId53"/>
  </p:sldIdLst>
  <p:sldSz cx="9144000" cy="6858000" type="screen4x3"/>
  <p:notesSz cx="7010400" cy="9296400"/>
  <p:custDataLst>
    <p:tags r:id="rId5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z Moliski" initials="" lastIdx="4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84"/>
    <a:srgbClr val="009C9E"/>
    <a:srgbClr val="99CCFF"/>
    <a:srgbClr val="FD8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6EF4A-B207-4645-A99C-6EA99FABAAE5}" v="2" dt="2024-09-11T16:04:08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577"/>
  </p:normalViewPr>
  <p:slideViewPr>
    <p:cSldViewPr snapToGrid="0">
      <p:cViewPr varScale="1">
        <p:scale>
          <a:sx n="81" d="100"/>
          <a:sy n="81" d="100"/>
        </p:scale>
        <p:origin x="153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ye, Raquel M." userId="74ad8915-a870-41ea-9cce-915b13d8a747" providerId="ADAL" clId="{B176EF4A-B207-4645-A99C-6EA99FABAAE5}"/>
    <pc:docChg chg="custSel modSld">
      <pc:chgData name="Frye, Raquel M." userId="74ad8915-a870-41ea-9cce-915b13d8a747" providerId="ADAL" clId="{B176EF4A-B207-4645-A99C-6EA99FABAAE5}" dt="2024-09-11T16:04:16.682" v="5" actId="1076"/>
      <pc:docMkLst>
        <pc:docMk/>
      </pc:docMkLst>
      <pc:sldChg chg="delSp modSp mod">
        <pc:chgData name="Frye, Raquel M." userId="74ad8915-a870-41ea-9cce-915b13d8a747" providerId="ADAL" clId="{B176EF4A-B207-4645-A99C-6EA99FABAAE5}" dt="2024-09-11T16:02:35.848" v="1" actId="20577"/>
        <pc:sldMkLst>
          <pc:docMk/>
          <pc:sldMk cId="0" sldId="397"/>
        </pc:sldMkLst>
        <pc:spChg chg="mod">
          <ac:chgData name="Frye, Raquel M." userId="74ad8915-a870-41ea-9cce-915b13d8a747" providerId="ADAL" clId="{B176EF4A-B207-4645-A99C-6EA99FABAAE5}" dt="2024-09-11T16:02:35.848" v="1" actId="20577"/>
          <ac:spMkLst>
            <pc:docMk/>
            <pc:sldMk cId="0" sldId="397"/>
            <ac:spMk id="33796" creationId="{C6A8D40F-130E-2C1A-5395-E2BC0932E46F}"/>
          </ac:spMkLst>
        </pc:spChg>
        <pc:spChg chg="del">
          <ac:chgData name="Frye, Raquel M." userId="74ad8915-a870-41ea-9cce-915b13d8a747" providerId="ADAL" clId="{B176EF4A-B207-4645-A99C-6EA99FABAAE5}" dt="2024-09-11T16:02:11.523" v="0" actId="478"/>
          <ac:spMkLst>
            <pc:docMk/>
            <pc:sldMk cId="0" sldId="397"/>
            <ac:spMk id="33797" creationId="{A26DA1CF-5837-F267-7DAF-1099C1644688}"/>
          </ac:spMkLst>
        </pc:spChg>
      </pc:sldChg>
      <pc:sldChg chg="delSp modSp mod">
        <pc:chgData name="Frye, Raquel M." userId="74ad8915-a870-41ea-9cce-915b13d8a747" providerId="ADAL" clId="{B176EF4A-B207-4645-A99C-6EA99FABAAE5}" dt="2024-09-11T16:04:16.682" v="5" actId="1076"/>
        <pc:sldMkLst>
          <pc:docMk/>
          <pc:sldMk cId="0" sldId="465"/>
        </pc:sldMkLst>
        <pc:spChg chg="mod">
          <ac:chgData name="Frye, Raquel M." userId="74ad8915-a870-41ea-9cce-915b13d8a747" providerId="ADAL" clId="{B176EF4A-B207-4645-A99C-6EA99FABAAE5}" dt="2024-09-11T16:04:15.177" v="4" actId="1076"/>
          <ac:spMkLst>
            <pc:docMk/>
            <pc:sldMk cId="0" sldId="465"/>
            <ac:spMk id="39939" creationId="{6C628116-E3C7-E145-06EE-FF8FDC8B7A24}"/>
          </ac:spMkLst>
        </pc:spChg>
        <pc:spChg chg="mod">
          <ac:chgData name="Frye, Raquel M." userId="74ad8915-a870-41ea-9cce-915b13d8a747" providerId="ADAL" clId="{B176EF4A-B207-4645-A99C-6EA99FABAAE5}" dt="2024-09-11T16:04:16.682" v="5" actId="1076"/>
          <ac:spMkLst>
            <pc:docMk/>
            <pc:sldMk cId="0" sldId="465"/>
            <ac:spMk id="39940" creationId="{8AA62C40-2A10-2C07-939A-EC929DAE1110}"/>
          </ac:spMkLst>
        </pc:spChg>
        <pc:spChg chg="del">
          <ac:chgData name="Frye, Raquel M." userId="74ad8915-a870-41ea-9cce-915b13d8a747" providerId="ADAL" clId="{B176EF4A-B207-4645-A99C-6EA99FABAAE5}" dt="2024-09-11T16:04:11.666" v="3" actId="478"/>
          <ac:spMkLst>
            <pc:docMk/>
            <pc:sldMk cId="0" sldId="465"/>
            <ac:spMk id="39941" creationId="{79BBB4D0-D0B9-4974-EDEF-8589AF6062F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38100">
              <a:solidFill>
                <a:schemeClr val="tx1"/>
              </a:solidFill>
            </a:ln>
          </c:spPr>
          <c:marker>
            <c:symbol val="none"/>
          </c:marker>
          <c:yVal>
            <c:numRef>
              <c:f>[ExcelData.xlsx]Sheet6!$A$2:$AC$2</c:f>
              <c:numCache>
                <c:formatCode>General</c:formatCode>
                <c:ptCount val="29"/>
                <c:pt idx="0">
                  <c:v>8.7268269504576005E-4</c:v>
                </c:pt>
                <c:pt idx="1">
                  <c:v>2.0290480572997698E-3</c:v>
                </c:pt>
                <c:pt idx="2">
                  <c:v>4.4318484119380899E-3</c:v>
                </c:pt>
                <c:pt idx="3">
                  <c:v>9.0935625015910494E-3</c:v>
                </c:pt>
                <c:pt idx="4">
                  <c:v>1.7528300493568599E-2</c:v>
                </c:pt>
                <c:pt idx="5">
                  <c:v>3.1739651835667397E-2</c:v>
                </c:pt>
                <c:pt idx="6">
                  <c:v>5.3990966513188098E-2</c:v>
                </c:pt>
                <c:pt idx="7">
                  <c:v>8.6277318826511504E-2</c:v>
                </c:pt>
                <c:pt idx="8">
                  <c:v>0.12951759566589199</c:v>
                </c:pt>
                <c:pt idx="9">
                  <c:v>0.182649085389024</c:v>
                </c:pt>
                <c:pt idx="10">
                  <c:v>0.241970724519143</c:v>
                </c:pt>
                <c:pt idx="11">
                  <c:v>0.30113743215480399</c:v>
                </c:pt>
                <c:pt idx="12">
                  <c:v>0.35206532676429902</c:v>
                </c:pt>
                <c:pt idx="13">
                  <c:v>0.38666811680285401</c:v>
                </c:pt>
                <c:pt idx="14">
                  <c:v>0.39894228040143298</c:v>
                </c:pt>
                <c:pt idx="15">
                  <c:v>0.38666811680285401</c:v>
                </c:pt>
                <c:pt idx="16">
                  <c:v>0.35206532676429902</c:v>
                </c:pt>
                <c:pt idx="17">
                  <c:v>0.30113743215480399</c:v>
                </c:pt>
                <c:pt idx="18">
                  <c:v>0.241970724519143</c:v>
                </c:pt>
                <c:pt idx="19">
                  <c:v>0.182649085389024</c:v>
                </c:pt>
                <c:pt idx="20">
                  <c:v>0.12951759566589199</c:v>
                </c:pt>
                <c:pt idx="21">
                  <c:v>8.6277318826511504E-2</c:v>
                </c:pt>
                <c:pt idx="22">
                  <c:v>5.3990966513188098E-2</c:v>
                </c:pt>
                <c:pt idx="23">
                  <c:v>3.1739651835667397E-2</c:v>
                </c:pt>
                <c:pt idx="24">
                  <c:v>1.7528300493568599E-2</c:v>
                </c:pt>
                <c:pt idx="25">
                  <c:v>9.0935625015910494E-3</c:v>
                </c:pt>
                <c:pt idx="26">
                  <c:v>4.4318484119380899E-3</c:v>
                </c:pt>
                <c:pt idx="27">
                  <c:v>2.0290480572997698E-3</c:v>
                </c:pt>
                <c:pt idx="28">
                  <c:v>8.7268269504576005E-4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4EA-4937-AF06-501B55A13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2000512"/>
        <c:axId val="1997711392"/>
      </c:scatterChart>
      <c:valAx>
        <c:axId val="2002000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997711392"/>
        <c:crosses val="autoZero"/>
        <c:crossBetween val="midCat"/>
      </c:valAx>
      <c:valAx>
        <c:axId val="19977113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20020005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69388-8595-42A9-8D8F-198D23F552C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D8116-98DB-4836-AD98-A03EAEB095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Problem: </a:t>
          </a:r>
          <a:r>
            <a:rPr lang="en-US"/>
            <a:t>It’s impossible to survey all graduates.</a:t>
          </a:r>
        </a:p>
      </dgm:t>
    </dgm:pt>
    <dgm:pt modelId="{73313BA0-5C20-429A-852B-739FE976E1BF}" type="parTrans" cxnId="{79DF968D-C533-433C-923B-E445FFB655FB}">
      <dgm:prSet/>
      <dgm:spPr/>
      <dgm:t>
        <a:bodyPr/>
        <a:lstStyle/>
        <a:p>
          <a:endParaRPr lang="en-US"/>
        </a:p>
      </dgm:t>
    </dgm:pt>
    <dgm:pt modelId="{00F3465B-9FFD-4719-AD80-5C54410ECB77}" type="sibTrans" cxnId="{79DF968D-C533-433C-923B-E445FFB655FB}">
      <dgm:prSet/>
      <dgm:spPr/>
      <dgm:t>
        <a:bodyPr/>
        <a:lstStyle/>
        <a:p>
          <a:endParaRPr lang="en-US"/>
        </a:p>
      </dgm:t>
    </dgm:pt>
    <dgm:pt modelId="{8CA38474-499B-4C4D-B1D8-AF9EE2EE29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Solution</a:t>
          </a:r>
          <a:r>
            <a:rPr lang="en-US"/>
            <a:t>: Looking at a small grouping of data (sample) to draw conclusions. </a:t>
          </a:r>
        </a:p>
      </dgm:t>
    </dgm:pt>
    <dgm:pt modelId="{4CD8EA89-C47A-4016-BA82-31F3085C4015}" type="parTrans" cxnId="{1EAEBEAE-822A-427F-ACF7-B5B965D57CE2}">
      <dgm:prSet/>
      <dgm:spPr/>
      <dgm:t>
        <a:bodyPr/>
        <a:lstStyle/>
        <a:p>
          <a:endParaRPr lang="en-US"/>
        </a:p>
      </dgm:t>
    </dgm:pt>
    <dgm:pt modelId="{BEC57977-69CC-4192-A731-34A31960FFAE}" type="sibTrans" cxnId="{1EAEBEAE-822A-427F-ACF7-B5B965D57CE2}">
      <dgm:prSet/>
      <dgm:spPr/>
      <dgm:t>
        <a:bodyPr/>
        <a:lstStyle/>
        <a:p>
          <a:endParaRPr lang="en-US"/>
        </a:p>
      </dgm:t>
    </dgm:pt>
    <dgm:pt modelId="{A77F6593-E34B-4F41-9CD8-990ACCE00F8C}" type="pres">
      <dgm:prSet presAssocID="{64769388-8595-42A9-8D8F-198D23F552C0}" presName="root" presStyleCnt="0">
        <dgm:presLayoutVars>
          <dgm:dir/>
          <dgm:resizeHandles val="exact"/>
        </dgm:presLayoutVars>
      </dgm:prSet>
      <dgm:spPr/>
    </dgm:pt>
    <dgm:pt modelId="{8A16E854-FFC5-480C-BBAE-2D03194592F9}" type="pres">
      <dgm:prSet presAssocID="{C4BD8116-98DB-4836-AD98-A03EAEB095A5}" presName="compNode" presStyleCnt="0"/>
      <dgm:spPr/>
    </dgm:pt>
    <dgm:pt modelId="{A7CDDB03-F3A2-403C-9A73-79D2484F28A5}" type="pres">
      <dgm:prSet presAssocID="{C4BD8116-98DB-4836-AD98-A03EAEB095A5}" presName="bgRect" presStyleLbl="bgShp" presStyleIdx="0" presStyleCnt="2"/>
      <dgm:spPr/>
    </dgm:pt>
    <dgm:pt modelId="{9E90A5E1-6F74-4EB4-956F-D6F308F097F9}" type="pres">
      <dgm:prSet presAssocID="{C4BD8116-98DB-4836-AD98-A03EAEB095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2F1F2D7-F14B-4F6C-B3D0-5C09A4B5EA2F}" type="pres">
      <dgm:prSet presAssocID="{C4BD8116-98DB-4836-AD98-A03EAEB095A5}" presName="spaceRect" presStyleCnt="0"/>
      <dgm:spPr/>
    </dgm:pt>
    <dgm:pt modelId="{C9BBCB65-8862-4079-9212-99A9D8B96A06}" type="pres">
      <dgm:prSet presAssocID="{C4BD8116-98DB-4836-AD98-A03EAEB095A5}" presName="parTx" presStyleLbl="revTx" presStyleIdx="0" presStyleCnt="2">
        <dgm:presLayoutVars>
          <dgm:chMax val="0"/>
          <dgm:chPref val="0"/>
        </dgm:presLayoutVars>
      </dgm:prSet>
      <dgm:spPr/>
    </dgm:pt>
    <dgm:pt modelId="{149A45E7-F00E-4BED-BA4F-02AD38A70783}" type="pres">
      <dgm:prSet presAssocID="{00F3465B-9FFD-4719-AD80-5C54410ECB77}" presName="sibTrans" presStyleCnt="0"/>
      <dgm:spPr/>
    </dgm:pt>
    <dgm:pt modelId="{FD329533-D70A-4C68-89A5-106861FA623E}" type="pres">
      <dgm:prSet presAssocID="{8CA38474-499B-4C4D-B1D8-AF9EE2EE291D}" presName="compNode" presStyleCnt="0"/>
      <dgm:spPr/>
    </dgm:pt>
    <dgm:pt modelId="{F6F6FA4E-A733-49E3-A24F-DBE383CBB611}" type="pres">
      <dgm:prSet presAssocID="{8CA38474-499B-4C4D-B1D8-AF9EE2EE291D}" presName="bgRect" presStyleLbl="bgShp" presStyleIdx="1" presStyleCnt="2"/>
      <dgm:spPr/>
    </dgm:pt>
    <dgm:pt modelId="{2B388AF6-E49A-444D-92C5-ED041698CC58}" type="pres">
      <dgm:prSet presAssocID="{8CA38474-499B-4C4D-B1D8-AF9EE2EE29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1766C4DA-2FBD-4D61-B5F3-246121D492E3}" type="pres">
      <dgm:prSet presAssocID="{8CA38474-499B-4C4D-B1D8-AF9EE2EE291D}" presName="spaceRect" presStyleCnt="0"/>
      <dgm:spPr/>
    </dgm:pt>
    <dgm:pt modelId="{E3398073-E2A1-4895-A97E-0BCBDB65EE8E}" type="pres">
      <dgm:prSet presAssocID="{8CA38474-499B-4C4D-B1D8-AF9EE2EE29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592628-A0E1-4EF9-86F8-9749F06FC29D}" type="presOf" srcId="{8CA38474-499B-4C4D-B1D8-AF9EE2EE291D}" destId="{E3398073-E2A1-4895-A97E-0BCBDB65EE8E}" srcOrd="0" destOrd="0" presId="urn:microsoft.com/office/officeart/2018/2/layout/IconVerticalSolidList"/>
    <dgm:cxn modelId="{CAB37F6A-52F8-4205-89B8-453266B68ED2}" type="presOf" srcId="{C4BD8116-98DB-4836-AD98-A03EAEB095A5}" destId="{C9BBCB65-8862-4079-9212-99A9D8B96A06}" srcOrd="0" destOrd="0" presId="urn:microsoft.com/office/officeart/2018/2/layout/IconVerticalSolidList"/>
    <dgm:cxn modelId="{79DF968D-C533-433C-923B-E445FFB655FB}" srcId="{64769388-8595-42A9-8D8F-198D23F552C0}" destId="{C4BD8116-98DB-4836-AD98-A03EAEB095A5}" srcOrd="0" destOrd="0" parTransId="{73313BA0-5C20-429A-852B-739FE976E1BF}" sibTransId="{00F3465B-9FFD-4719-AD80-5C54410ECB77}"/>
    <dgm:cxn modelId="{420AC78D-AB44-4A1C-BB19-1D82A4338A28}" type="presOf" srcId="{64769388-8595-42A9-8D8F-198D23F552C0}" destId="{A77F6593-E34B-4F41-9CD8-990ACCE00F8C}" srcOrd="0" destOrd="0" presId="urn:microsoft.com/office/officeart/2018/2/layout/IconVerticalSolidList"/>
    <dgm:cxn modelId="{1EAEBEAE-822A-427F-ACF7-B5B965D57CE2}" srcId="{64769388-8595-42A9-8D8F-198D23F552C0}" destId="{8CA38474-499B-4C4D-B1D8-AF9EE2EE291D}" srcOrd="1" destOrd="0" parTransId="{4CD8EA89-C47A-4016-BA82-31F3085C4015}" sibTransId="{BEC57977-69CC-4192-A731-34A31960FFAE}"/>
    <dgm:cxn modelId="{5D1B81B0-1F20-49C4-8AEC-BD13B93F7E70}" type="presParOf" srcId="{A77F6593-E34B-4F41-9CD8-990ACCE00F8C}" destId="{8A16E854-FFC5-480C-BBAE-2D03194592F9}" srcOrd="0" destOrd="0" presId="urn:microsoft.com/office/officeart/2018/2/layout/IconVerticalSolidList"/>
    <dgm:cxn modelId="{CC4FA076-A488-4A66-B3EE-66A8124DAADA}" type="presParOf" srcId="{8A16E854-FFC5-480C-BBAE-2D03194592F9}" destId="{A7CDDB03-F3A2-403C-9A73-79D2484F28A5}" srcOrd="0" destOrd="0" presId="urn:microsoft.com/office/officeart/2018/2/layout/IconVerticalSolidList"/>
    <dgm:cxn modelId="{12543586-EAC3-4C00-967F-E927D44263F0}" type="presParOf" srcId="{8A16E854-FFC5-480C-BBAE-2D03194592F9}" destId="{9E90A5E1-6F74-4EB4-956F-D6F308F097F9}" srcOrd="1" destOrd="0" presId="urn:microsoft.com/office/officeart/2018/2/layout/IconVerticalSolidList"/>
    <dgm:cxn modelId="{35338196-3EC7-4A91-8D44-656D6E7CEC4B}" type="presParOf" srcId="{8A16E854-FFC5-480C-BBAE-2D03194592F9}" destId="{62F1F2D7-F14B-4F6C-B3D0-5C09A4B5EA2F}" srcOrd="2" destOrd="0" presId="urn:microsoft.com/office/officeart/2018/2/layout/IconVerticalSolidList"/>
    <dgm:cxn modelId="{E3819B1A-A5DF-4987-8802-7A99FE4A4F79}" type="presParOf" srcId="{8A16E854-FFC5-480C-BBAE-2D03194592F9}" destId="{C9BBCB65-8862-4079-9212-99A9D8B96A06}" srcOrd="3" destOrd="0" presId="urn:microsoft.com/office/officeart/2018/2/layout/IconVerticalSolidList"/>
    <dgm:cxn modelId="{7A0E62EF-2827-4A92-AF23-8A0FB6728F06}" type="presParOf" srcId="{A77F6593-E34B-4F41-9CD8-990ACCE00F8C}" destId="{149A45E7-F00E-4BED-BA4F-02AD38A70783}" srcOrd="1" destOrd="0" presId="urn:microsoft.com/office/officeart/2018/2/layout/IconVerticalSolidList"/>
    <dgm:cxn modelId="{94DC6358-EC9C-4FF1-B6BD-7356FEA529D5}" type="presParOf" srcId="{A77F6593-E34B-4F41-9CD8-990ACCE00F8C}" destId="{FD329533-D70A-4C68-89A5-106861FA623E}" srcOrd="2" destOrd="0" presId="urn:microsoft.com/office/officeart/2018/2/layout/IconVerticalSolidList"/>
    <dgm:cxn modelId="{FB4D25FE-F75E-47EB-81E5-05FB1479DD97}" type="presParOf" srcId="{FD329533-D70A-4C68-89A5-106861FA623E}" destId="{F6F6FA4E-A733-49E3-A24F-DBE383CBB611}" srcOrd="0" destOrd="0" presId="urn:microsoft.com/office/officeart/2018/2/layout/IconVerticalSolidList"/>
    <dgm:cxn modelId="{AC56A19D-5990-4860-B802-00F6EDDA6F67}" type="presParOf" srcId="{FD329533-D70A-4C68-89A5-106861FA623E}" destId="{2B388AF6-E49A-444D-92C5-ED041698CC58}" srcOrd="1" destOrd="0" presId="urn:microsoft.com/office/officeart/2018/2/layout/IconVerticalSolidList"/>
    <dgm:cxn modelId="{E617DA54-E2E4-4961-8F31-D62620158350}" type="presParOf" srcId="{FD329533-D70A-4C68-89A5-106861FA623E}" destId="{1766C4DA-2FBD-4D61-B5F3-246121D492E3}" srcOrd="2" destOrd="0" presId="urn:microsoft.com/office/officeart/2018/2/layout/IconVerticalSolidList"/>
    <dgm:cxn modelId="{EDE3560C-C210-4107-9718-F984BA8C7978}" type="presParOf" srcId="{FD329533-D70A-4C68-89A5-106861FA623E}" destId="{E3398073-E2A1-4895-A97E-0BCBDB65EE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DDB03-F3A2-403C-9A73-79D2484F28A5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0A5E1-6F74-4EB4-956F-D6F308F097F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BCB65-8862-4079-9212-99A9D8B96A06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Problem: </a:t>
          </a:r>
          <a:r>
            <a:rPr lang="en-US" sz="2500" kern="1200"/>
            <a:t>It’s impossible to survey all graduates.</a:t>
          </a:r>
        </a:p>
      </dsp:txBody>
      <dsp:txXfrm>
        <a:off x="1507738" y="707092"/>
        <a:ext cx="6378961" cy="1305401"/>
      </dsp:txXfrm>
    </dsp:sp>
    <dsp:sp modelId="{F6F6FA4E-A733-49E3-A24F-DBE383CBB611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88AF6-E49A-444D-92C5-ED041698CC58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98073-E2A1-4895-A97E-0BCBDB65EE8E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Solution</a:t>
          </a:r>
          <a:r>
            <a:rPr lang="en-US" sz="2500" kern="1200"/>
            <a:t>: Looking at a small grouping of data (sample) to draw conclusions. </a:t>
          </a:r>
        </a:p>
      </dsp:txBody>
      <dsp:txXfrm>
        <a:off x="1507738" y="2338844"/>
        <a:ext cx="63789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506DD2-20BA-4FF3-94A6-BF607D8A79B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259C67-C06D-4650-9670-F16D63F9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38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2927C701-7E9C-4EE8-B66D-36B2970509CD}" type="datetimeFigureOut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CB52D62E-73AF-4DB2-ABE3-6A139DF99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201C54-2069-448A-A6BE-637D7CB5AE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8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76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24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9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68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3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08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341AA93C-BF90-272E-68C9-7CE931B0D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fld id="{F7F6C3EC-A1E4-4D81-8D61-70DF34863C18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1317400-F00D-7F0A-5FBA-CEAA32440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19E0927-308B-A854-2B02-70D7CBA0D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DF103A-471E-45B7-AAEE-C7104B8E57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33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2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42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10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3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1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62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5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75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65562C-E5EB-42B7-BEDF-EA24146976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4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75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64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377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3383EFA7-485E-2ABF-CB21-E3309D6D16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fld id="{E4A49E60-9B6D-4124-A111-E963336261B3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3F61480-6CAB-C56B-7EE0-614139B7E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3E0062F-3C17-61EC-F59E-0DF219645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2D62E-73AF-4DB2-ABE3-6A139DF994B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3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562DA1-92CA-4BCE-A665-077A4E94592B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89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1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1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Statistics and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7FA6F-BB11-48AB-A169-5536E79AC3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Statistics and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47FA6F-BB11-48AB-A169-5536E79AC3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6934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>
                <a:latin typeface="Times New Roman" pitchFamily="18" charset="0"/>
              </a:rPr>
              <a:t>7-</a:t>
            </a:r>
            <a:fld id="{835FDAE4-3843-473E-A1B7-9D45900A60D3}" type="slidenum">
              <a:rPr lang="en-US" sz="1000"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7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8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24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7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8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69.png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70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kewnes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6118D-1325-7994-D1B5-C2ACD73D8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2601" y="643467"/>
            <a:ext cx="3465438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800" dirty="0"/>
              <a:t>Week 3:</a:t>
            </a:r>
            <a:br>
              <a:rPr lang="en-US" sz="3800" dirty="0"/>
            </a:br>
            <a:r>
              <a:rPr lang="en-US" sz="3800" dirty="0"/>
              <a:t>Sampling Distributions </a:t>
            </a:r>
          </a:p>
        </p:txBody>
      </p:sp>
      <p:pic>
        <p:nvPicPr>
          <p:cNvPr id="4" name="Picture 3" descr="Colourful carved figures of humans">
            <a:extLst>
              <a:ext uri="{FF2B5EF4-FFF2-40B4-BE49-F238E27FC236}">
                <a16:creationId xmlns:a16="http://schemas.microsoft.com/office/drawing/2014/main" id="{B2E50FEE-1DF2-1E4C-C215-E5224018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86" r="26652" b="-1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CE3DB-2A0C-8D15-A388-0A52DFF9037E}"/>
              </a:ext>
            </a:extLst>
          </p:cNvPr>
          <p:cNvSpPr txBox="1"/>
          <p:nvPr/>
        </p:nvSpPr>
        <p:spPr>
          <a:xfrm>
            <a:off x="296945" y="538797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of the most central and important topics in statistics but hard to comprehend!</a:t>
            </a:r>
          </a:p>
        </p:txBody>
      </p:sp>
    </p:spTree>
    <p:extLst>
      <p:ext uri="{BB962C8B-B14F-4D97-AF65-F5344CB8AC3E}">
        <p14:creationId xmlns:p14="http://schemas.microsoft.com/office/powerpoint/2010/main" val="297303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269480" cy="1325562"/>
          </a:xfrm>
        </p:spPr>
        <p:txBody>
          <a:bodyPr/>
          <a:lstStyle/>
          <a:p>
            <a:r>
              <a:rPr lang="en-US"/>
              <a:t>Example 2 - Population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52673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0" y="1447800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Not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9896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767722"/>
            <a:ext cx="2266158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973" y="759618"/>
            <a:ext cx="3143250" cy="5338763"/>
          </a:xfrm>
        </p:spPr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115" y="624477"/>
            <a:ext cx="6539916" cy="5338763"/>
          </a:xfrm>
        </p:spPr>
        <p:txBody>
          <a:bodyPr anchor="ctr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For (almost) any population,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if the sample size n is large enough (30 or more),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the population of all possible sample means is </a:t>
            </a:r>
            <a:r>
              <a:rPr lang="en-US" sz="24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approximately normal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US" sz="2400" noProof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larger the sample size n, the better the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404905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24" y="-152400"/>
            <a:ext cx="7269480" cy="1325562"/>
          </a:xfrm>
        </p:spPr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44" y="1295400"/>
            <a:ext cx="6446520" cy="4351337"/>
          </a:xfrm>
        </p:spPr>
        <p:txBody>
          <a:bodyPr>
            <a:normAutofit/>
          </a:bodyPr>
          <a:lstStyle/>
          <a:p>
            <a:r>
              <a:rPr lang="en-US" sz="2000"/>
              <a:t>Take 100 different RANDOM samples of n=50 from the 1000 data points</a:t>
            </a:r>
          </a:p>
          <a:p>
            <a:endParaRPr lang="en-US" sz="2000"/>
          </a:p>
          <a:p>
            <a:r>
              <a:rPr lang="en-US" sz="2000"/>
              <a:t>Calculate the mean of each of these 100 samples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02967"/>
              </p:ext>
            </p:extLst>
          </p:nvPr>
        </p:nvGraphicFramePr>
        <p:xfrm>
          <a:off x="1027396" y="3007151"/>
          <a:ext cx="6542328" cy="2938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923">
                <a:tc>
                  <a:txBody>
                    <a:bodyPr/>
                    <a:lstStyle/>
                    <a:p>
                      <a:r>
                        <a:rPr lang="en-US" sz="1800" dirty="0"/>
                        <a:t>Sample (n=50)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Number of A’s produced in 1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05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/>
              <a:t>Example 2: Sampling Distribution of the Sample Means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93634"/>
            <a:ext cx="52673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13610" y="1500283"/>
            <a:ext cx="369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Normal Distribution!</a:t>
            </a:r>
          </a:p>
        </p:txBody>
      </p:sp>
    </p:spTree>
    <p:extLst>
      <p:ext uri="{BB962C8B-B14F-4D97-AF65-F5344CB8AC3E}">
        <p14:creationId xmlns:p14="http://schemas.microsoft.com/office/powerpoint/2010/main" val="22997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771"/>
            <a:ext cx="7886700" cy="892629"/>
          </a:xfrm>
        </p:spPr>
        <p:txBody>
          <a:bodyPr/>
          <a:lstStyle/>
          <a:p>
            <a:r>
              <a:rPr lang="en-US"/>
              <a:t>Effects of Sample Size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990600"/>
            <a:ext cx="4800600" cy="536575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880216" y="6432551"/>
            <a:ext cx="3086100" cy="365125"/>
          </a:xfrm>
        </p:spPr>
        <p:txBody>
          <a:bodyPr/>
          <a:lstStyle/>
          <a:p>
            <a:r>
              <a:rPr lang="en-US" dirty="0"/>
              <a:t>Source: Business Statistics in Practice, 8ed.</a:t>
            </a:r>
          </a:p>
        </p:txBody>
      </p:sp>
    </p:spTree>
    <p:extLst>
      <p:ext uri="{BB962C8B-B14F-4D97-AF65-F5344CB8AC3E}">
        <p14:creationId xmlns:p14="http://schemas.microsoft.com/office/powerpoint/2010/main" val="373712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3569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Sampling Error </a:t>
            </a:r>
            <a:br>
              <a:rPr lang="en-US" dirty="0"/>
            </a:br>
            <a:r>
              <a:rPr lang="en-US" dirty="0"/>
              <a:t>Difference between sample average  and population average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2667000"/>
          <a:ext cx="1981200" cy="126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241200" progId="Equation.3">
                  <p:embed/>
                </p:oleObj>
              </mc:Choice>
              <mc:Fallback>
                <p:oleObj name="Equation" r:id="rId2" imgW="355320" imgH="241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1981200" cy="1260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514600" y="3657600"/>
            <a:ext cx="457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800" y="4648200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Sample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4643735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Population average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572000" y="37338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66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rmAutofit/>
          </a:bodyPr>
          <a:lstStyle/>
          <a:p>
            <a:r>
              <a:rPr lang="en-US"/>
              <a:t>Properties of the Sampling Distribution of the Sample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543800" cy="44958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400" dirty="0"/>
              <a:t>If the population being sampled is normal, then the sampling distribution of the sample mean is also normal</a:t>
            </a:r>
            <a:endParaRPr lang="en-US" sz="2400" dirty="0">
              <a:latin typeface="MS Reference 1"/>
            </a:endParaRPr>
          </a:p>
          <a:p>
            <a:endParaRPr lang="en-US" sz="2000" dirty="0">
              <a:latin typeface="MS Reference 1"/>
            </a:endParaRPr>
          </a:p>
          <a:p>
            <a:r>
              <a:rPr lang="en-US" sz="2400" dirty="0"/>
              <a:t>Has</a:t>
            </a:r>
          </a:p>
          <a:p>
            <a:pPr>
              <a:buNone/>
            </a:pPr>
            <a:endParaRPr lang="en-US" sz="2000" dirty="0">
              <a:latin typeface="Symbol" pitchFamily="18" charset="2"/>
            </a:endParaRPr>
          </a:p>
          <a:p>
            <a:pPr lvl="1"/>
            <a:r>
              <a:rPr lang="en-US" sz="1700" dirty="0"/>
              <a:t>That is, the mean of all possible sample means is the same as the population mean</a:t>
            </a:r>
          </a:p>
          <a:p>
            <a:endParaRPr lang="en-US" sz="2000" dirty="0">
              <a:latin typeface="MS Reference 1"/>
            </a:endParaRPr>
          </a:p>
          <a:p>
            <a:r>
              <a:rPr lang="en-US" sz="2400" dirty="0"/>
              <a:t>And</a:t>
            </a:r>
            <a:r>
              <a:rPr lang="mr-IN" sz="2000" dirty="0">
                <a:latin typeface="MS Reference 1"/>
              </a:rPr>
              <a:t>…</a:t>
            </a:r>
            <a:endParaRPr lang="en-US" sz="2000" dirty="0">
              <a:latin typeface="MS Reference 1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51685"/>
              </p:ext>
            </p:extLst>
          </p:nvPr>
        </p:nvGraphicFramePr>
        <p:xfrm>
          <a:off x="1503948" y="2421790"/>
          <a:ext cx="22447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41200" progId="Equation.3">
                  <p:embed/>
                </p:oleObj>
              </mc:Choice>
              <mc:Fallback>
                <p:oleObj name="Equation" r:id="rId2" imgW="507960" imgH="241200" progId="Equation.3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948" y="2421790"/>
                        <a:ext cx="22447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69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Properties of the Sampling Distribution of the Sample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rmAutofit/>
          </a:bodyPr>
          <a:lstStyle/>
          <a:p>
            <a:r>
              <a:rPr lang="en-US" dirty="0"/>
              <a:t>The standard deviation (aka standard error of sample mean) is: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092763"/>
              </p:ext>
            </p:extLst>
          </p:nvPr>
        </p:nvGraphicFramePr>
        <p:xfrm>
          <a:off x="2593538" y="2261394"/>
          <a:ext cx="22860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20" imgH="444240" progId="Equation.3">
                  <p:embed/>
                </p:oleObj>
              </mc:Choice>
              <mc:Fallback>
                <p:oleObj name="Equation" r:id="rId3" imgW="583920" imgH="444240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538" y="2261394"/>
                        <a:ext cx="2286000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1762" y="5209674"/>
            <a:ext cx="742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formula holds exactly if the sample population is infinite. It holds approximately* (under certain conditions) if is the sample population is finite. </a:t>
            </a:r>
          </a:p>
        </p:txBody>
      </p:sp>
    </p:spTree>
    <p:extLst>
      <p:ext uri="{BB962C8B-B14F-4D97-AF65-F5344CB8AC3E}">
        <p14:creationId xmlns:p14="http://schemas.microsoft.com/office/powerpoint/2010/main" val="93655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389997" y="-85575"/>
            <a:ext cx="7269480" cy="1325562"/>
          </a:xfrm>
        </p:spPr>
        <p:txBody>
          <a:bodyPr/>
          <a:lstStyle/>
          <a:p>
            <a:r>
              <a:rPr lang="en-US"/>
              <a:t>Normal Distribution</a:t>
            </a:r>
          </a:p>
        </p:txBody>
      </p:sp>
      <p:cxnSp>
        <p:nvCxnSpPr>
          <p:cNvPr id="130" name="Straight Connector 129"/>
          <p:cNvCxnSpPr/>
          <p:nvPr/>
        </p:nvCxnSpPr>
        <p:spPr bwMode="auto">
          <a:xfrm>
            <a:off x="3886200" y="3429000"/>
            <a:ext cx="434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Rectangle 3"/>
          <p:cNvSpPr txBox="1">
            <a:spLocks noChangeArrowheads="1"/>
          </p:cNvSpPr>
          <p:nvPr/>
        </p:nvSpPr>
        <p:spPr>
          <a:xfrm>
            <a:off x="152400" y="4343400"/>
            <a:ext cx="8534400" cy="1066800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+mj-lt"/>
                <a:cs typeface="Calibri" pitchFamily="34" charset="0"/>
                <a:sym typeface="Symbol"/>
              </a:rPr>
              <a:t>When  =0 and  = 1, we have a special case of the normal distribution called </a:t>
            </a:r>
            <a:r>
              <a:rPr lang="en-US" sz="200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  <a:sym typeface="Symbol"/>
              </a:rPr>
              <a:t>“the standard normal distribution”. </a:t>
            </a:r>
            <a:r>
              <a:rPr lang="en-US" sz="2400">
                <a:solidFill>
                  <a:srgbClr val="000000"/>
                </a:solidFill>
                <a:latin typeface="+mj-lt"/>
                <a:cs typeface="Calibri" pitchFamily="34" charset="0"/>
                <a:sym typeface="Symbol"/>
              </a:rPr>
              <a:t>We use variable z instead of x to denote the standard normal.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657600" y="457200"/>
            <a:ext cx="5105400" cy="3341132"/>
            <a:chOff x="3657600" y="457200"/>
            <a:chExt cx="5105400" cy="3341132"/>
          </a:xfrm>
        </p:grpSpPr>
        <p:graphicFrame>
          <p:nvGraphicFramePr>
            <p:cNvPr id="128" name="Chart 127"/>
            <p:cNvGraphicFramePr/>
            <p:nvPr/>
          </p:nvGraphicFramePr>
          <p:xfrm>
            <a:off x="3657600" y="457200"/>
            <a:ext cx="5105400" cy="3124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6" name="Group 55"/>
            <p:cNvGrpSpPr/>
            <p:nvPr/>
          </p:nvGrpSpPr>
          <p:grpSpPr>
            <a:xfrm>
              <a:off x="3886200" y="685800"/>
              <a:ext cx="4343400" cy="3112532"/>
              <a:chOff x="3886200" y="685800"/>
              <a:chExt cx="4343400" cy="3112532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886200" y="3429000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pitchFamily="34" charset="0"/>
                    <a:cs typeface="Calibri" pitchFamily="34" charset="0"/>
                    <a:sym typeface="Symbol"/>
                  </a:rPr>
                  <a:t> </a:t>
                </a:r>
                <a:r>
                  <a:rPr lang="en-US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pitchFamily="34" charset="0"/>
                    <a:cs typeface="Calibri" pitchFamily="34" charset="0"/>
                    <a:sym typeface="Symbol" pitchFamily="18" charset="2"/>
                  </a:rPr>
                  <a:t>- </a:t>
                </a:r>
                <a:r>
                  <a:rPr lang="en-US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pitchFamily="34" charset="0"/>
                    <a:cs typeface="Calibri" pitchFamily="34" charset="0"/>
                    <a:sym typeface="Symbol"/>
                  </a:rPr>
                  <a:t></a:t>
                </a:r>
                <a:r>
                  <a:rPr lang="en-US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pitchFamily="34" charset="0"/>
                    <a:cs typeface="Calibri" pitchFamily="34" charset="0"/>
                    <a:sym typeface="Symbol" pitchFamily="18" charset="2"/>
                  </a:rPr>
                  <a:t>x</a:t>
                </a:r>
                <a:r>
                  <a:rPr lang="en-US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pitchFamily="34" charset="0"/>
                    <a:cs typeface="Calibri" pitchFamily="34" charset="0"/>
                    <a:sym typeface="Symbol"/>
                  </a:rPr>
                  <a:t>                                              x</a:t>
                </a:r>
                <a:r>
                  <a:rPr lang="en-US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pitchFamily="34" charset="0"/>
                    <a:cs typeface="Calibri" pitchFamily="34" charset="0"/>
                    <a:sym typeface="Symbol" pitchFamily="18" charset="2"/>
                  </a:rPr>
                  <a:t></a:t>
                </a:r>
                <a:endParaRPr lang="en-US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 bwMode="auto">
              <a:xfrm>
                <a:off x="5867400" y="685800"/>
                <a:ext cx="0" cy="2819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6248400" y="228600"/>
            <a:ext cx="2895600" cy="1066800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+mj-lt"/>
                <a:cs typeface="Calibri" pitchFamily="34" charset="0"/>
                <a:sym typeface="Symbol" pitchFamily="18" charset="2"/>
              </a:rPr>
              <a:t>The normal curve is symmetrical about its mean </a:t>
            </a:r>
            <a:r>
              <a:rPr lang="en-US" sz="2400">
                <a:solidFill>
                  <a:srgbClr val="000000"/>
                </a:solidFill>
                <a:latin typeface="+mj-lt"/>
                <a:cs typeface="Calibri" pitchFamily="34" charset="0"/>
                <a:sym typeface="Symbol"/>
              </a:rPr>
              <a:t>.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76200" y="5638800"/>
            <a:ext cx="8534400" cy="1066800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+mj-lt"/>
                <a:cs typeface="Calibri" pitchFamily="34" charset="0"/>
                <a:sym typeface="Symbol" pitchFamily="18" charset="2"/>
              </a:rPr>
              <a:t>To calculate probabilities, we convert a normal distribution to the standard normal and use the standard normal probability table. </a:t>
            </a:r>
            <a:endParaRPr lang="en-US" sz="2400">
              <a:solidFill>
                <a:srgbClr val="000000"/>
              </a:solidFill>
              <a:latin typeface="+mj-lt"/>
              <a:cs typeface="Calibri" pitchFamily="34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36755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58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686800" cy="1325562"/>
          </a:xfrm>
        </p:spPr>
        <p:txBody>
          <a:bodyPr>
            <a:normAutofit/>
          </a:bodyPr>
          <a:lstStyle/>
          <a:p>
            <a:r>
              <a:rPr lang="en-US" sz="3600"/>
              <a:t>Normal Distribution to Standard Normal</a:t>
            </a:r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669859" y="1114558"/>
            <a:ext cx="7886700" cy="435133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To convert  to standard normal: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b="1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b="1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b="1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4058" y="3512361"/>
            <a:ext cx="3834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For the sampling distribution: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871252"/>
              </p:ext>
            </p:extLst>
          </p:nvPr>
        </p:nvGraphicFramePr>
        <p:xfrm>
          <a:off x="1906556" y="1732462"/>
          <a:ext cx="19050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393480" progId="Equation.3">
                  <p:embed/>
                </p:oleObj>
              </mc:Choice>
              <mc:Fallback>
                <p:oleObj name="Equation" r:id="rId2" imgW="609480" imgH="393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56" y="1732462"/>
                        <a:ext cx="190500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4031235" y="2346594"/>
            <a:ext cx="1111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29905" y="2084984"/>
            <a:ext cx="180663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“standard” way of converting to Z</a:t>
            </a: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13194"/>
              </p:ext>
            </p:extLst>
          </p:nvPr>
        </p:nvGraphicFramePr>
        <p:xfrm>
          <a:off x="1615254" y="4249797"/>
          <a:ext cx="4549875" cy="1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660240" progId="Equation.3">
                  <p:embed/>
                </p:oleObj>
              </mc:Choice>
              <mc:Fallback>
                <p:oleObj name="Equation" r:id="rId4" imgW="1447560" imgH="660240" progId="Equation.3">
                  <p:embed/>
                  <p:pic>
                    <p:nvPicPr>
                      <p:cNvPr id="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254" y="4249797"/>
                        <a:ext cx="4549875" cy="142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79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27372" y="1283368"/>
            <a:ext cx="88249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Population is described by </a:t>
            </a:r>
            <a:r>
              <a:rPr lang="en-US" sz="2800" b="1" dirty="0">
                <a:latin typeface="Calibri" charset="0"/>
                <a:ea typeface="Calibri" charset="0"/>
                <a:cs typeface="Calibri" charset="0"/>
              </a:rPr>
              <a:t>parameters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687387" lvl="1" indent="-342900">
              <a:spcBef>
                <a:spcPct val="20000"/>
              </a:spcBef>
              <a:buSzPct val="60000"/>
              <a:buFont typeface="Courier New" charset="0"/>
              <a:buChar char="o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parameter</a:t>
            </a:r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is a </a:t>
            </a: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constant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, whose value may be unknown.</a:t>
            </a:r>
          </a:p>
          <a:p>
            <a:pPr marL="457200" indent="-457200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Sample is described by </a:t>
            </a:r>
            <a:r>
              <a:rPr lang="en-US" sz="2800" b="1" dirty="0">
                <a:latin typeface="Calibri" charset="0"/>
                <a:ea typeface="Calibri" charset="0"/>
                <a:cs typeface="Calibri" charset="0"/>
              </a:rPr>
              <a:t>statistics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687387" lvl="1" indent="-342900">
              <a:spcBef>
                <a:spcPct val="20000"/>
              </a:spcBef>
              <a:buSzPct val="60000"/>
              <a:buFont typeface="Courier New" charset="0"/>
              <a:buChar char="o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statistic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is a random variable whose value depends on the chosen random sample.</a:t>
            </a:r>
          </a:p>
          <a:p>
            <a:pPr marL="687387" lvl="1" indent="-342900">
              <a:spcBef>
                <a:spcPct val="20000"/>
              </a:spcBef>
              <a:buSzPct val="60000"/>
              <a:buFont typeface="Courier New" charset="0"/>
              <a:buChar char="o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Statistics are used to make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inferences</a:t>
            </a: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about the population parameters.</a:t>
            </a:r>
          </a:p>
          <a:p>
            <a:pPr marL="687387" lvl="1" indent="-342900">
              <a:spcBef>
                <a:spcPct val="20000"/>
              </a:spcBef>
              <a:buSzPct val="60000"/>
              <a:buFont typeface="Courier New" charset="0"/>
              <a:buChar char="o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Can draw multiple random samples of size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50" y="6372100"/>
            <a:ext cx="1432950" cy="357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/>
              <a:t>LO 7.3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599" y="228600"/>
            <a:ext cx="8209547" cy="1325562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/>
              <a:t>Common Definitions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1" name="Rectangle 595"/>
          <p:cNvSpPr>
            <a:spLocks noChangeArrowheads="1"/>
          </p:cNvSpPr>
          <p:nvPr/>
        </p:nvSpPr>
        <p:spPr bwMode="auto">
          <a:xfrm>
            <a:off x="955918" y="1673225"/>
            <a:ext cx="7273682" cy="40005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1998663" y="1947863"/>
            <a:ext cx="4503737" cy="3057525"/>
          </a:xfrm>
          <a:custGeom>
            <a:avLst/>
            <a:gdLst/>
            <a:ahLst/>
            <a:cxnLst>
              <a:cxn ang="0">
                <a:pos x="1335" y="18"/>
              </a:cxn>
              <a:cxn ang="0">
                <a:pos x="1248" y="108"/>
              </a:cxn>
              <a:cxn ang="0">
                <a:pos x="1187" y="212"/>
              </a:cxn>
              <a:cxn ang="0">
                <a:pos x="1127" y="326"/>
              </a:cxn>
              <a:cxn ang="0">
                <a:pos x="1083" y="430"/>
              </a:cxn>
              <a:cxn ang="0">
                <a:pos x="1041" y="534"/>
              </a:cxn>
              <a:cxn ang="0">
                <a:pos x="1003" y="646"/>
              </a:cxn>
              <a:cxn ang="0">
                <a:pos x="967" y="754"/>
              </a:cxn>
              <a:cxn ang="0">
                <a:pos x="939" y="866"/>
              </a:cxn>
              <a:cxn ang="0">
                <a:pos x="911" y="976"/>
              </a:cxn>
              <a:cxn ang="0">
                <a:pos x="879" y="1078"/>
              </a:cxn>
              <a:cxn ang="0">
                <a:pos x="837" y="1196"/>
              </a:cxn>
              <a:cxn ang="0">
                <a:pos x="796" y="1292"/>
              </a:cxn>
              <a:cxn ang="0">
                <a:pos x="738" y="1410"/>
              </a:cxn>
              <a:cxn ang="0">
                <a:pos x="672" y="1523"/>
              </a:cxn>
              <a:cxn ang="0">
                <a:pos x="588" y="1620"/>
              </a:cxn>
              <a:cxn ang="0">
                <a:pos x="480" y="1694"/>
              </a:cxn>
              <a:cxn ang="0">
                <a:pos x="379" y="1746"/>
              </a:cxn>
              <a:cxn ang="0">
                <a:pos x="276" y="1788"/>
              </a:cxn>
              <a:cxn ang="0">
                <a:pos x="184" y="1824"/>
              </a:cxn>
              <a:cxn ang="0">
                <a:pos x="60" y="1864"/>
              </a:cxn>
              <a:cxn ang="0">
                <a:pos x="1" y="1900"/>
              </a:cxn>
              <a:cxn ang="0">
                <a:pos x="2837" y="1924"/>
              </a:cxn>
              <a:cxn ang="0">
                <a:pos x="2783" y="1860"/>
              </a:cxn>
              <a:cxn ang="0">
                <a:pos x="2715" y="1844"/>
              </a:cxn>
              <a:cxn ang="0">
                <a:pos x="2573" y="1798"/>
              </a:cxn>
              <a:cxn ang="0">
                <a:pos x="2449" y="1754"/>
              </a:cxn>
              <a:cxn ang="0">
                <a:pos x="2331" y="1696"/>
              </a:cxn>
              <a:cxn ang="0">
                <a:pos x="2280" y="1664"/>
              </a:cxn>
              <a:cxn ang="0">
                <a:pos x="2197" y="1590"/>
              </a:cxn>
              <a:cxn ang="0">
                <a:pos x="2131" y="1500"/>
              </a:cxn>
              <a:cxn ang="0">
                <a:pos x="2069" y="1400"/>
              </a:cxn>
              <a:cxn ang="0">
                <a:pos x="2035" y="1332"/>
              </a:cxn>
              <a:cxn ang="0">
                <a:pos x="1975" y="1202"/>
              </a:cxn>
              <a:cxn ang="0">
                <a:pos x="1941" y="1114"/>
              </a:cxn>
              <a:cxn ang="0">
                <a:pos x="1913" y="1024"/>
              </a:cxn>
              <a:cxn ang="0">
                <a:pos x="1875" y="899"/>
              </a:cxn>
              <a:cxn ang="0">
                <a:pos x="1842" y="794"/>
              </a:cxn>
              <a:cxn ang="0">
                <a:pos x="1797" y="656"/>
              </a:cxn>
              <a:cxn ang="0">
                <a:pos x="1753" y="522"/>
              </a:cxn>
              <a:cxn ang="0">
                <a:pos x="1709" y="408"/>
              </a:cxn>
              <a:cxn ang="0">
                <a:pos x="1673" y="328"/>
              </a:cxn>
              <a:cxn ang="0">
                <a:pos x="1620" y="224"/>
              </a:cxn>
              <a:cxn ang="0">
                <a:pos x="1578" y="152"/>
              </a:cxn>
              <a:cxn ang="0">
                <a:pos x="1601" y="186"/>
              </a:cxn>
              <a:cxn ang="0">
                <a:pos x="1565" y="132"/>
              </a:cxn>
              <a:cxn ang="0">
                <a:pos x="1499" y="52"/>
              </a:cxn>
              <a:cxn ang="0">
                <a:pos x="1434" y="6"/>
              </a:cxn>
            </a:cxnLst>
            <a:rect l="0" t="0" r="r" b="b"/>
            <a:pathLst>
              <a:path w="2837" h="1926">
                <a:moveTo>
                  <a:pt x="1408" y="0"/>
                </a:moveTo>
                <a:lnTo>
                  <a:pt x="1367" y="2"/>
                </a:lnTo>
                <a:lnTo>
                  <a:pt x="1335" y="18"/>
                </a:lnTo>
                <a:lnTo>
                  <a:pt x="1304" y="44"/>
                </a:lnTo>
                <a:lnTo>
                  <a:pt x="1279" y="70"/>
                </a:lnTo>
                <a:lnTo>
                  <a:pt x="1248" y="108"/>
                </a:lnTo>
                <a:lnTo>
                  <a:pt x="1224" y="144"/>
                </a:lnTo>
                <a:lnTo>
                  <a:pt x="1206" y="174"/>
                </a:lnTo>
                <a:lnTo>
                  <a:pt x="1187" y="212"/>
                </a:lnTo>
                <a:lnTo>
                  <a:pt x="1164" y="246"/>
                </a:lnTo>
                <a:lnTo>
                  <a:pt x="1149" y="286"/>
                </a:lnTo>
                <a:lnTo>
                  <a:pt x="1127" y="326"/>
                </a:lnTo>
                <a:lnTo>
                  <a:pt x="1111" y="366"/>
                </a:lnTo>
                <a:lnTo>
                  <a:pt x="1097" y="400"/>
                </a:lnTo>
                <a:lnTo>
                  <a:pt x="1083" y="430"/>
                </a:lnTo>
                <a:lnTo>
                  <a:pt x="1069" y="462"/>
                </a:lnTo>
                <a:lnTo>
                  <a:pt x="1057" y="500"/>
                </a:lnTo>
                <a:lnTo>
                  <a:pt x="1041" y="534"/>
                </a:lnTo>
                <a:lnTo>
                  <a:pt x="1027" y="576"/>
                </a:lnTo>
                <a:lnTo>
                  <a:pt x="1017" y="610"/>
                </a:lnTo>
                <a:lnTo>
                  <a:pt x="1003" y="646"/>
                </a:lnTo>
                <a:lnTo>
                  <a:pt x="989" y="682"/>
                </a:lnTo>
                <a:lnTo>
                  <a:pt x="977" y="720"/>
                </a:lnTo>
                <a:lnTo>
                  <a:pt x="967" y="754"/>
                </a:lnTo>
                <a:lnTo>
                  <a:pt x="957" y="788"/>
                </a:lnTo>
                <a:lnTo>
                  <a:pt x="949" y="826"/>
                </a:lnTo>
                <a:lnTo>
                  <a:pt x="939" y="866"/>
                </a:lnTo>
                <a:lnTo>
                  <a:pt x="931" y="900"/>
                </a:lnTo>
                <a:lnTo>
                  <a:pt x="921" y="938"/>
                </a:lnTo>
                <a:lnTo>
                  <a:pt x="911" y="976"/>
                </a:lnTo>
                <a:lnTo>
                  <a:pt x="900" y="1008"/>
                </a:lnTo>
                <a:lnTo>
                  <a:pt x="888" y="1044"/>
                </a:lnTo>
                <a:lnTo>
                  <a:pt x="879" y="1078"/>
                </a:lnTo>
                <a:lnTo>
                  <a:pt x="864" y="1127"/>
                </a:lnTo>
                <a:lnTo>
                  <a:pt x="849" y="1164"/>
                </a:lnTo>
                <a:lnTo>
                  <a:pt x="837" y="1196"/>
                </a:lnTo>
                <a:lnTo>
                  <a:pt x="822" y="1226"/>
                </a:lnTo>
                <a:lnTo>
                  <a:pt x="808" y="1268"/>
                </a:lnTo>
                <a:lnTo>
                  <a:pt x="796" y="1292"/>
                </a:lnTo>
                <a:lnTo>
                  <a:pt x="774" y="1334"/>
                </a:lnTo>
                <a:lnTo>
                  <a:pt x="761" y="1370"/>
                </a:lnTo>
                <a:lnTo>
                  <a:pt x="738" y="1410"/>
                </a:lnTo>
                <a:lnTo>
                  <a:pt x="719" y="1450"/>
                </a:lnTo>
                <a:lnTo>
                  <a:pt x="696" y="1488"/>
                </a:lnTo>
                <a:lnTo>
                  <a:pt x="672" y="1523"/>
                </a:lnTo>
                <a:lnTo>
                  <a:pt x="645" y="1553"/>
                </a:lnTo>
                <a:lnTo>
                  <a:pt x="624" y="1584"/>
                </a:lnTo>
                <a:lnTo>
                  <a:pt x="588" y="1620"/>
                </a:lnTo>
                <a:lnTo>
                  <a:pt x="567" y="1637"/>
                </a:lnTo>
                <a:lnTo>
                  <a:pt x="534" y="1662"/>
                </a:lnTo>
                <a:lnTo>
                  <a:pt x="480" y="1694"/>
                </a:lnTo>
                <a:lnTo>
                  <a:pt x="441" y="1718"/>
                </a:lnTo>
                <a:lnTo>
                  <a:pt x="411" y="1732"/>
                </a:lnTo>
                <a:lnTo>
                  <a:pt x="379" y="1746"/>
                </a:lnTo>
                <a:lnTo>
                  <a:pt x="345" y="1762"/>
                </a:lnTo>
                <a:lnTo>
                  <a:pt x="312" y="1776"/>
                </a:lnTo>
                <a:lnTo>
                  <a:pt x="276" y="1788"/>
                </a:lnTo>
                <a:lnTo>
                  <a:pt x="255" y="1793"/>
                </a:lnTo>
                <a:lnTo>
                  <a:pt x="225" y="1805"/>
                </a:lnTo>
                <a:lnTo>
                  <a:pt x="184" y="1824"/>
                </a:lnTo>
                <a:lnTo>
                  <a:pt x="144" y="1836"/>
                </a:lnTo>
                <a:lnTo>
                  <a:pt x="97" y="1852"/>
                </a:lnTo>
                <a:lnTo>
                  <a:pt x="60" y="1864"/>
                </a:lnTo>
                <a:lnTo>
                  <a:pt x="27" y="1872"/>
                </a:lnTo>
                <a:lnTo>
                  <a:pt x="3" y="1880"/>
                </a:lnTo>
                <a:lnTo>
                  <a:pt x="1" y="1900"/>
                </a:lnTo>
                <a:lnTo>
                  <a:pt x="0" y="1922"/>
                </a:lnTo>
                <a:lnTo>
                  <a:pt x="1" y="1926"/>
                </a:lnTo>
                <a:lnTo>
                  <a:pt x="2837" y="1924"/>
                </a:lnTo>
                <a:lnTo>
                  <a:pt x="2835" y="1898"/>
                </a:lnTo>
                <a:lnTo>
                  <a:pt x="2835" y="1876"/>
                </a:lnTo>
                <a:lnTo>
                  <a:pt x="2783" y="1860"/>
                </a:lnTo>
                <a:lnTo>
                  <a:pt x="2745" y="1852"/>
                </a:lnTo>
                <a:lnTo>
                  <a:pt x="2689" y="1834"/>
                </a:lnTo>
                <a:lnTo>
                  <a:pt x="2715" y="1844"/>
                </a:lnTo>
                <a:lnTo>
                  <a:pt x="2653" y="1826"/>
                </a:lnTo>
                <a:lnTo>
                  <a:pt x="2617" y="1814"/>
                </a:lnTo>
                <a:lnTo>
                  <a:pt x="2573" y="1798"/>
                </a:lnTo>
                <a:lnTo>
                  <a:pt x="2525" y="1782"/>
                </a:lnTo>
                <a:lnTo>
                  <a:pt x="2481" y="1764"/>
                </a:lnTo>
                <a:lnTo>
                  <a:pt x="2449" y="1754"/>
                </a:lnTo>
                <a:lnTo>
                  <a:pt x="2409" y="1736"/>
                </a:lnTo>
                <a:lnTo>
                  <a:pt x="2370" y="1718"/>
                </a:lnTo>
                <a:lnTo>
                  <a:pt x="2331" y="1696"/>
                </a:lnTo>
                <a:lnTo>
                  <a:pt x="2311" y="1682"/>
                </a:lnTo>
                <a:lnTo>
                  <a:pt x="2295" y="1672"/>
                </a:lnTo>
                <a:lnTo>
                  <a:pt x="2280" y="1664"/>
                </a:lnTo>
                <a:lnTo>
                  <a:pt x="2257" y="1644"/>
                </a:lnTo>
                <a:lnTo>
                  <a:pt x="2232" y="1620"/>
                </a:lnTo>
                <a:lnTo>
                  <a:pt x="2197" y="1590"/>
                </a:lnTo>
                <a:lnTo>
                  <a:pt x="2179" y="1566"/>
                </a:lnTo>
                <a:lnTo>
                  <a:pt x="2159" y="1538"/>
                </a:lnTo>
                <a:lnTo>
                  <a:pt x="2131" y="1500"/>
                </a:lnTo>
                <a:lnTo>
                  <a:pt x="2112" y="1464"/>
                </a:lnTo>
                <a:lnTo>
                  <a:pt x="2088" y="1428"/>
                </a:lnTo>
                <a:lnTo>
                  <a:pt x="2069" y="1400"/>
                </a:lnTo>
                <a:lnTo>
                  <a:pt x="2051" y="1360"/>
                </a:lnTo>
                <a:lnTo>
                  <a:pt x="2019" y="1304"/>
                </a:lnTo>
                <a:lnTo>
                  <a:pt x="2035" y="1332"/>
                </a:lnTo>
                <a:lnTo>
                  <a:pt x="2004" y="1274"/>
                </a:lnTo>
                <a:lnTo>
                  <a:pt x="1992" y="1236"/>
                </a:lnTo>
                <a:lnTo>
                  <a:pt x="1975" y="1202"/>
                </a:lnTo>
                <a:lnTo>
                  <a:pt x="1965" y="1168"/>
                </a:lnTo>
                <a:lnTo>
                  <a:pt x="1951" y="1140"/>
                </a:lnTo>
                <a:lnTo>
                  <a:pt x="1941" y="1114"/>
                </a:lnTo>
                <a:lnTo>
                  <a:pt x="1935" y="1092"/>
                </a:lnTo>
                <a:lnTo>
                  <a:pt x="1925" y="1060"/>
                </a:lnTo>
                <a:lnTo>
                  <a:pt x="1913" y="1024"/>
                </a:lnTo>
                <a:lnTo>
                  <a:pt x="1899" y="984"/>
                </a:lnTo>
                <a:lnTo>
                  <a:pt x="1887" y="936"/>
                </a:lnTo>
                <a:lnTo>
                  <a:pt x="1875" y="899"/>
                </a:lnTo>
                <a:lnTo>
                  <a:pt x="1861" y="858"/>
                </a:lnTo>
                <a:lnTo>
                  <a:pt x="1848" y="818"/>
                </a:lnTo>
                <a:lnTo>
                  <a:pt x="1842" y="794"/>
                </a:lnTo>
                <a:lnTo>
                  <a:pt x="1829" y="750"/>
                </a:lnTo>
                <a:lnTo>
                  <a:pt x="1815" y="706"/>
                </a:lnTo>
                <a:lnTo>
                  <a:pt x="1797" y="656"/>
                </a:lnTo>
                <a:lnTo>
                  <a:pt x="1779" y="599"/>
                </a:lnTo>
                <a:lnTo>
                  <a:pt x="1765" y="558"/>
                </a:lnTo>
                <a:lnTo>
                  <a:pt x="1753" y="522"/>
                </a:lnTo>
                <a:lnTo>
                  <a:pt x="1737" y="480"/>
                </a:lnTo>
                <a:lnTo>
                  <a:pt x="1722" y="449"/>
                </a:lnTo>
                <a:lnTo>
                  <a:pt x="1709" y="408"/>
                </a:lnTo>
                <a:lnTo>
                  <a:pt x="1695" y="386"/>
                </a:lnTo>
                <a:lnTo>
                  <a:pt x="1685" y="358"/>
                </a:lnTo>
                <a:lnTo>
                  <a:pt x="1673" y="328"/>
                </a:lnTo>
                <a:lnTo>
                  <a:pt x="1656" y="300"/>
                </a:lnTo>
                <a:lnTo>
                  <a:pt x="1637" y="260"/>
                </a:lnTo>
                <a:lnTo>
                  <a:pt x="1620" y="224"/>
                </a:lnTo>
                <a:lnTo>
                  <a:pt x="1609" y="204"/>
                </a:lnTo>
                <a:lnTo>
                  <a:pt x="1583" y="158"/>
                </a:lnTo>
                <a:lnTo>
                  <a:pt x="1578" y="152"/>
                </a:lnTo>
                <a:lnTo>
                  <a:pt x="1569" y="138"/>
                </a:lnTo>
                <a:lnTo>
                  <a:pt x="1569" y="136"/>
                </a:lnTo>
                <a:lnTo>
                  <a:pt x="1601" y="186"/>
                </a:lnTo>
                <a:lnTo>
                  <a:pt x="1593" y="182"/>
                </a:lnTo>
                <a:lnTo>
                  <a:pt x="1589" y="166"/>
                </a:lnTo>
                <a:lnTo>
                  <a:pt x="1565" y="132"/>
                </a:lnTo>
                <a:lnTo>
                  <a:pt x="1548" y="114"/>
                </a:lnTo>
                <a:lnTo>
                  <a:pt x="1525" y="82"/>
                </a:lnTo>
                <a:lnTo>
                  <a:pt x="1499" y="52"/>
                </a:lnTo>
                <a:lnTo>
                  <a:pt x="1477" y="32"/>
                </a:lnTo>
                <a:lnTo>
                  <a:pt x="1458" y="18"/>
                </a:lnTo>
                <a:lnTo>
                  <a:pt x="1434" y="6"/>
                </a:lnTo>
                <a:lnTo>
                  <a:pt x="1408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757363" y="500697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4" name="Freeform 8"/>
          <p:cNvSpPr>
            <a:spLocks noChangeArrowheads="1"/>
          </p:cNvSpPr>
          <p:nvPr/>
        </p:nvSpPr>
        <p:spPr bwMode="auto">
          <a:xfrm>
            <a:off x="4251325" y="4938713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53" name="Group 597"/>
          <p:cNvGrpSpPr>
            <a:grpSpLocks/>
          </p:cNvGrpSpPr>
          <p:nvPr/>
        </p:nvGrpSpPr>
        <p:grpSpPr bwMode="auto">
          <a:xfrm>
            <a:off x="1897063" y="1873250"/>
            <a:ext cx="4759325" cy="2952750"/>
            <a:chOff x="1195" y="1177"/>
            <a:chExt cx="2998" cy="1860"/>
          </a:xfrm>
        </p:grpSpPr>
        <p:sp>
          <p:nvSpPr>
            <p:cNvPr id="19465" name="Arc 9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66" name="Arc 10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67" name="Arc 11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68" name="Arc 12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69" name="Arc 13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1" name="Arc 15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062" name="Text Box 606"/>
              <p:cNvSpPr txBox="1">
                <a:spLocks noChangeArrowheads="1"/>
              </p:cNvSpPr>
              <p:nvPr/>
            </p:nvSpPr>
            <p:spPr bwMode="auto">
              <a:xfrm>
                <a:off x="1122389" y="1903480"/>
                <a:ext cx="2549096" cy="15696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Normal Sampling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for   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SAT Scores</a:t>
                </a:r>
              </a:p>
            </p:txBody>
          </p:sp>
        </mc:Choice>
        <mc:Fallback xmlns="">
          <p:sp>
            <p:nvSpPr>
              <p:cNvPr id="20062" name="Text Box 6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2389" y="1903480"/>
                <a:ext cx="2549096" cy="1569660"/>
              </a:xfrm>
              <a:prstGeom prst="rect">
                <a:avLst/>
              </a:prstGeom>
              <a:blipFill>
                <a:blip r:embed="rId4"/>
                <a:stretch>
                  <a:fillRect l="-3589" t="-2713" r="-2871" b="-814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68" name="Rectangle 612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82421" y="5148422"/>
                <a:ext cx="19741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=1697</m:t>
                      </m:r>
                    </m:oMath>
                  </m:oMathPara>
                </a14:m>
                <a:endPara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21" y="5148422"/>
                <a:ext cx="197413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21970" y="4760916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970" y="4760916"/>
                <a:ext cx="442429" cy="461665"/>
              </a:xfrm>
              <a:prstGeom prst="rect">
                <a:avLst/>
              </a:prstGeom>
              <a:blipFill>
                <a:blip r:embed="rId6"/>
                <a:stretch>
                  <a:fillRect r="-3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74937" y="2328696"/>
                <a:ext cx="18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ffectLst/>
                    <a:latin typeface="+mn-lt"/>
                    <a:cs typeface="Arial" panose="020B0604020202020204" pitchFamily="34" charset="0"/>
                  </a:rPr>
                  <a:t>= 15.96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937" y="2328696"/>
                <a:ext cx="1865191" cy="523220"/>
              </a:xfrm>
              <a:prstGeom prst="rect">
                <a:avLst/>
              </a:prstGeom>
              <a:blipFill>
                <a:blip r:embed="rId7"/>
                <a:stretch>
                  <a:fillRect t="-11628" r="-522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6"/>
              <p:cNvSpPr txBox="1">
                <a:spLocks noChangeArrowheads="1"/>
              </p:cNvSpPr>
              <p:nvPr/>
            </p:nvSpPr>
            <p:spPr bwMode="auto">
              <a:xfrm>
                <a:off x="1293019" y="201023"/>
                <a:ext cx="4786313" cy="5238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19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3019" y="201023"/>
                <a:ext cx="4786313" cy="523874"/>
              </a:xfrm>
              <a:prstGeom prst="rect">
                <a:avLst/>
              </a:prstGeom>
              <a:blipFill>
                <a:blip r:embed="rId8"/>
                <a:stretch>
                  <a:fillRect l="-2548" t="-12791" b="-31395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990259"/>
              </p:ext>
            </p:extLst>
          </p:nvPr>
        </p:nvGraphicFramePr>
        <p:xfrm>
          <a:off x="6171070" y="3234293"/>
          <a:ext cx="1104432" cy="79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3920" imgH="419040" progId="Equation.3">
                  <p:embed/>
                </p:oleObj>
              </mc:Choice>
              <mc:Fallback>
                <p:oleObj name="Equation" r:id="rId9" imgW="583920" imgH="419040" progId="Equation.3">
                  <p:embed/>
                  <p:pic>
                    <p:nvPicPr>
                      <p:cNvPr id="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1070" y="3234293"/>
                        <a:ext cx="1104432" cy="7922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318608" y="2835147"/>
            <a:ext cx="760724" cy="50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6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5" name="Text Box 445"/>
          <p:cNvSpPr txBox="1">
            <a:spLocks noChangeArrowheads="1"/>
          </p:cNvSpPr>
          <p:nvPr/>
        </p:nvSpPr>
        <p:spPr bwMode="auto">
          <a:xfrm>
            <a:off x="1012825" y="1612900"/>
            <a:ext cx="7446963" cy="17173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the probability that a simple random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 of 30 applicants will provide an estimate of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population mean SAT score that between 1687 1707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actual population mean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sp>
        <p:nvSpPr>
          <p:cNvPr id="20927" name="Rectangle 447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34" name="Text Box 454"/>
              <p:cNvSpPr txBox="1">
                <a:spLocks noChangeArrowheads="1"/>
              </p:cNvSpPr>
              <p:nvPr/>
            </p:nvSpPr>
            <p:spPr bwMode="auto">
              <a:xfrm>
                <a:off x="1143000" y="3832789"/>
                <a:ext cx="7446963" cy="9048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sz="24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In other words, what is the probability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will</a:t>
                </a:r>
              </a:p>
              <a:p>
                <a:pPr algn="l"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sz="24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be between 1687 and 1707?</a:t>
                </a:r>
              </a:p>
            </p:txBody>
          </p:sp>
        </mc:Choice>
        <mc:Fallback xmlns="">
          <p:sp>
            <p:nvSpPr>
              <p:cNvPr id="20934" name="Text Box 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832789"/>
                <a:ext cx="7446963" cy="904863"/>
              </a:xfrm>
              <a:prstGeom prst="rect">
                <a:avLst/>
              </a:prstGeom>
              <a:blipFill>
                <a:blip r:embed="rId3"/>
                <a:stretch>
                  <a:fillRect l="-1310" t="-4730" b="-15541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6"/>
              <p:cNvSpPr txBox="1">
                <a:spLocks noChangeArrowheads="1"/>
              </p:cNvSpPr>
              <p:nvPr/>
            </p:nvSpPr>
            <p:spPr bwMode="auto">
              <a:xfrm>
                <a:off x="762000" y="157095"/>
                <a:ext cx="4786313" cy="5238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6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57095"/>
                <a:ext cx="4786313" cy="523874"/>
              </a:xfrm>
              <a:prstGeom prst="rect">
                <a:avLst/>
              </a:prstGeom>
              <a:blipFill>
                <a:blip r:embed="rId4"/>
                <a:stretch>
                  <a:fillRect l="-2548" t="-12791" b="-31395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0D9F35-2CD3-A5B3-96E8-F83D2D72C9F0}"/>
                  </a:ext>
                </a:extLst>
              </p:cNvPr>
              <p:cNvSpPr txBox="1"/>
              <p:nvPr/>
            </p:nvSpPr>
            <p:spPr>
              <a:xfrm>
                <a:off x="5515829" y="921855"/>
                <a:ext cx="18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ffectLst/>
                    <a:latin typeface="+mn-lt"/>
                    <a:cs typeface="Arial" panose="020B0604020202020204" pitchFamily="34" charset="0"/>
                  </a:rPr>
                  <a:t>= 15.96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0D9F35-2CD3-A5B3-96E8-F83D2D72C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29" y="921855"/>
                <a:ext cx="1865191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26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1035050" y="1606550"/>
            <a:ext cx="748794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1:  Calculate the 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-value at the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endpoint of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  the interval.</a:t>
            </a:r>
          </a:p>
        </p:txBody>
      </p:sp>
      <p:sp>
        <p:nvSpPr>
          <p:cNvPr id="231431" name="Text Box 7"/>
          <p:cNvSpPr txBox="1">
            <a:spLocks noChangeArrowheads="1"/>
          </p:cNvSpPr>
          <p:nvPr/>
        </p:nvSpPr>
        <p:spPr bwMode="auto">
          <a:xfrm>
            <a:off x="2814638" y="2406650"/>
            <a:ext cx="417133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(1707 - 1697)/15.96 = .63</a:t>
            </a: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2677062" y="3702050"/>
            <a:ext cx="264687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.63) = .7357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1022350" y="2844800"/>
            <a:ext cx="757290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2:  Find the area under the curve to the left of the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 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endpoint.</a:t>
            </a:r>
          </a:p>
        </p:txBody>
      </p:sp>
      <p:sp>
        <p:nvSpPr>
          <p:cNvPr id="231583" name="Rectangle 159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6"/>
              <p:cNvSpPr txBox="1">
                <a:spLocks noChangeArrowheads="1"/>
              </p:cNvSpPr>
              <p:nvPr/>
            </p:nvSpPr>
            <p:spPr bwMode="auto">
              <a:xfrm>
                <a:off x="762000" y="306296"/>
                <a:ext cx="4786313" cy="5238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8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06296"/>
                <a:ext cx="4786313" cy="523874"/>
              </a:xfrm>
              <a:prstGeom prst="rect">
                <a:avLst/>
              </a:prstGeom>
              <a:blipFill>
                <a:blip r:embed="rId3"/>
                <a:stretch>
                  <a:fillRect l="-2548" t="-11628" b="-31395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97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45" name="Rectangle 437"/>
          <p:cNvSpPr>
            <a:spLocks noChangeArrowheads="1"/>
          </p:cNvSpPr>
          <p:nvPr/>
        </p:nvSpPr>
        <p:spPr bwMode="auto">
          <a:xfrm>
            <a:off x="2095500" y="1643744"/>
            <a:ext cx="4972050" cy="8953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846" name="Rectangle 438"/>
          <p:cNvSpPr>
            <a:spLocks noChangeArrowheads="1"/>
          </p:cNvSpPr>
          <p:nvPr/>
        </p:nvSpPr>
        <p:spPr bwMode="auto">
          <a:xfrm>
            <a:off x="2058988" y="1748519"/>
            <a:ext cx="4953000" cy="928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Cumulative Probabilities for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Standard Normal Distribution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0050" y="2587625"/>
            <a:ext cx="8342313" cy="3160713"/>
            <a:chOff x="400050" y="2587625"/>
            <a:chExt cx="8342313" cy="3160713"/>
          </a:xfrm>
        </p:grpSpPr>
        <p:sp>
          <p:nvSpPr>
            <p:cNvPr id="27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0050" y="2587625"/>
              <a:ext cx="8342313" cy="3160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Rectangle 5"/>
            <p:cNvSpPr>
              <a:spLocks noChangeArrowheads="1"/>
            </p:cNvSpPr>
            <p:nvPr/>
          </p:nvSpPr>
          <p:spPr bwMode="auto">
            <a:xfrm>
              <a:off x="422275" y="2609850"/>
              <a:ext cx="8310563" cy="3128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8" name="Group 172"/>
            <p:cNvGrpSpPr>
              <a:grpSpLocks/>
            </p:cNvGrpSpPr>
            <p:nvPr/>
          </p:nvGrpSpPr>
          <p:grpSpPr bwMode="auto">
            <a:xfrm>
              <a:off x="409575" y="2597198"/>
              <a:ext cx="8310563" cy="3128973"/>
              <a:chOff x="258" y="1636"/>
              <a:chExt cx="5235" cy="1971"/>
            </a:xfr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grpSpPr>
          <p:sp>
            <p:nvSpPr>
              <p:cNvPr id="370" name="Rectangle 6"/>
              <p:cNvSpPr>
                <a:spLocks noChangeArrowheads="1"/>
              </p:cNvSpPr>
              <p:nvPr/>
            </p:nvSpPr>
            <p:spPr bwMode="auto">
              <a:xfrm>
                <a:off x="258" y="163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Rectangle 7"/>
              <p:cNvSpPr>
                <a:spLocks noChangeArrowheads="1"/>
              </p:cNvSpPr>
              <p:nvPr/>
            </p:nvSpPr>
            <p:spPr bwMode="auto">
              <a:xfrm>
                <a:off x="258" y="164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Rectangle 8"/>
              <p:cNvSpPr>
                <a:spLocks noChangeArrowheads="1"/>
              </p:cNvSpPr>
              <p:nvPr/>
            </p:nvSpPr>
            <p:spPr bwMode="auto">
              <a:xfrm>
                <a:off x="258" y="166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3" name="Rectangle 9"/>
              <p:cNvSpPr>
                <a:spLocks noChangeArrowheads="1"/>
              </p:cNvSpPr>
              <p:nvPr/>
            </p:nvSpPr>
            <p:spPr bwMode="auto">
              <a:xfrm>
                <a:off x="258" y="1672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tangle 10"/>
              <p:cNvSpPr>
                <a:spLocks noChangeArrowheads="1"/>
              </p:cNvSpPr>
              <p:nvPr/>
            </p:nvSpPr>
            <p:spPr bwMode="auto">
              <a:xfrm>
                <a:off x="258" y="168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Rectangle 11"/>
              <p:cNvSpPr>
                <a:spLocks noChangeArrowheads="1"/>
              </p:cNvSpPr>
              <p:nvPr/>
            </p:nvSpPr>
            <p:spPr bwMode="auto">
              <a:xfrm>
                <a:off x="258" y="169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Rectangle 12"/>
              <p:cNvSpPr>
                <a:spLocks noChangeArrowheads="1"/>
              </p:cNvSpPr>
              <p:nvPr/>
            </p:nvSpPr>
            <p:spPr bwMode="auto">
              <a:xfrm>
                <a:off x="258" y="170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tangle 13"/>
              <p:cNvSpPr>
                <a:spLocks noChangeArrowheads="1"/>
              </p:cNvSpPr>
              <p:nvPr/>
            </p:nvSpPr>
            <p:spPr bwMode="auto">
              <a:xfrm>
                <a:off x="258" y="171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Rectangle 14"/>
              <p:cNvSpPr>
                <a:spLocks noChangeArrowheads="1"/>
              </p:cNvSpPr>
              <p:nvPr/>
            </p:nvSpPr>
            <p:spPr bwMode="auto">
              <a:xfrm>
                <a:off x="258" y="173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Rectangle 15"/>
              <p:cNvSpPr>
                <a:spLocks noChangeArrowheads="1"/>
              </p:cNvSpPr>
              <p:nvPr/>
            </p:nvSpPr>
            <p:spPr bwMode="auto">
              <a:xfrm>
                <a:off x="258" y="174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0" name="Rectangle 16"/>
              <p:cNvSpPr>
                <a:spLocks noChangeArrowheads="1"/>
              </p:cNvSpPr>
              <p:nvPr/>
            </p:nvSpPr>
            <p:spPr bwMode="auto">
              <a:xfrm>
                <a:off x="258" y="175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Rectangle 17"/>
              <p:cNvSpPr>
                <a:spLocks noChangeArrowheads="1"/>
              </p:cNvSpPr>
              <p:nvPr/>
            </p:nvSpPr>
            <p:spPr bwMode="auto">
              <a:xfrm>
                <a:off x="258" y="1767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2" name="Rectangle 18"/>
              <p:cNvSpPr>
                <a:spLocks noChangeArrowheads="1"/>
              </p:cNvSpPr>
              <p:nvPr/>
            </p:nvSpPr>
            <p:spPr bwMode="auto">
              <a:xfrm>
                <a:off x="258" y="177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3" name="Rectangle 19"/>
              <p:cNvSpPr>
                <a:spLocks noChangeArrowheads="1"/>
              </p:cNvSpPr>
              <p:nvPr/>
            </p:nvSpPr>
            <p:spPr bwMode="auto">
              <a:xfrm>
                <a:off x="258" y="179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20"/>
              <p:cNvSpPr>
                <a:spLocks noChangeArrowheads="1"/>
              </p:cNvSpPr>
              <p:nvPr/>
            </p:nvSpPr>
            <p:spPr bwMode="auto">
              <a:xfrm>
                <a:off x="258" y="180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21"/>
              <p:cNvSpPr>
                <a:spLocks noChangeArrowheads="1"/>
              </p:cNvSpPr>
              <p:nvPr/>
            </p:nvSpPr>
            <p:spPr bwMode="auto">
              <a:xfrm>
                <a:off x="258" y="181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22"/>
              <p:cNvSpPr>
                <a:spLocks noChangeArrowheads="1"/>
              </p:cNvSpPr>
              <p:nvPr/>
            </p:nvSpPr>
            <p:spPr bwMode="auto">
              <a:xfrm>
                <a:off x="258" y="182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23"/>
              <p:cNvSpPr>
                <a:spLocks noChangeArrowheads="1"/>
              </p:cNvSpPr>
              <p:nvPr/>
            </p:nvSpPr>
            <p:spPr bwMode="auto">
              <a:xfrm>
                <a:off x="258" y="183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24"/>
              <p:cNvSpPr>
                <a:spLocks noChangeArrowheads="1"/>
              </p:cNvSpPr>
              <p:nvPr/>
            </p:nvSpPr>
            <p:spPr bwMode="auto">
              <a:xfrm>
                <a:off x="258" y="185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9" name="Rectangle 25"/>
              <p:cNvSpPr>
                <a:spLocks noChangeArrowheads="1"/>
              </p:cNvSpPr>
              <p:nvPr/>
            </p:nvSpPr>
            <p:spPr bwMode="auto">
              <a:xfrm>
                <a:off x="258" y="1862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0" name="Rectangle 26"/>
              <p:cNvSpPr>
                <a:spLocks noChangeArrowheads="1"/>
              </p:cNvSpPr>
              <p:nvPr/>
            </p:nvSpPr>
            <p:spPr bwMode="auto">
              <a:xfrm>
                <a:off x="258" y="187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tangle 27"/>
              <p:cNvSpPr>
                <a:spLocks noChangeArrowheads="1"/>
              </p:cNvSpPr>
              <p:nvPr/>
            </p:nvSpPr>
            <p:spPr bwMode="auto">
              <a:xfrm>
                <a:off x="258" y="188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Rectangle 28"/>
              <p:cNvSpPr>
                <a:spLocks noChangeArrowheads="1"/>
              </p:cNvSpPr>
              <p:nvPr/>
            </p:nvSpPr>
            <p:spPr bwMode="auto">
              <a:xfrm>
                <a:off x="258" y="189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3" name="Rectangle 29"/>
              <p:cNvSpPr>
                <a:spLocks noChangeArrowheads="1"/>
              </p:cNvSpPr>
              <p:nvPr/>
            </p:nvSpPr>
            <p:spPr bwMode="auto">
              <a:xfrm>
                <a:off x="258" y="190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4" name="Rectangle 30"/>
              <p:cNvSpPr>
                <a:spLocks noChangeArrowheads="1"/>
              </p:cNvSpPr>
              <p:nvPr/>
            </p:nvSpPr>
            <p:spPr bwMode="auto">
              <a:xfrm>
                <a:off x="258" y="192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5" name="Rectangle 31"/>
              <p:cNvSpPr>
                <a:spLocks noChangeArrowheads="1"/>
              </p:cNvSpPr>
              <p:nvPr/>
            </p:nvSpPr>
            <p:spPr bwMode="auto">
              <a:xfrm>
                <a:off x="258" y="193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32"/>
              <p:cNvSpPr>
                <a:spLocks noChangeArrowheads="1"/>
              </p:cNvSpPr>
              <p:nvPr/>
            </p:nvSpPr>
            <p:spPr bwMode="auto">
              <a:xfrm>
                <a:off x="258" y="194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7" name="Rectangle 33"/>
              <p:cNvSpPr>
                <a:spLocks noChangeArrowheads="1"/>
              </p:cNvSpPr>
              <p:nvPr/>
            </p:nvSpPr>
            <p:spPr bwMode="auto">
              <a:xfrm>
                <a:off x="258" y="1957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8" name="Rectangle 34"/>
              <p:cNvSpPr>
                <a:spLocks noChangeArrowheads="1"/>
              </p:cNvSpPr>
              <p:nvPr/>
            </p:nvSpPr>
            <p:spPr bwMode="auto">
              <a:xfrm>
                <a:off x="258" y="196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9" name="Rectangle 35"/>
              <p:cNvSpPr>
                <a:spLocks noChangeArrowheads="1"/>
              </p:cNvSpPr>
              <p:nvPr/>
            </p:nvSpPr>
            <p:spPr bwMode="auto">
              <a:xfrm>
                <a:off x="258" y="198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0" name="Rectangle 36"/>
              <p:cNvSpPr>
                <a:spLocks noChangeArrowheads="1"/>
              </p:cNvSpPr>
              <p:nvPr/>
            </p:nvSpPr>
            <p:spPr bwMode="auto">
              <a:xfrm>
                <a:off x="258" y="199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37"/>
              <p:cNvSpPr>
                <a:spLocks noChangeArrowheads="1"/>
              </p:cNvSpPr>
              <p:nvPr/>
            </p:nvSpPr>
            <p:spPr bwMode="auto">
              <a:xfrm>
                <a:off x="258" y="200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38"/>
              <p:cNvSpPr>
                <a:spLocks noChangeArrowheads="1"/>
              </p:cNvSpPr>
              <p:nvPr/>
            </p:nvSpPr>
            <p:spPr bwMode="auto">
              <a:xfrm>
                <a:off x="258" y="201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39"/>
              <p:cNvSpPr>
                <a:spLocks noChangeArrowheads="1"/>
              </p:cNvSpPr>
              <p:nvPr/>
            </p:nvSpPr>
            <p:spPr bwMode="auto">
              <a:xfrm>
                <a:off x="258" y="202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40"/>
              <p:cNvSpPr>
                <a:spLocks noChangeArrowheads="1"/>
              </p:cNvSpPr>
              <p:nvPr/>
            </p:nvSpPr>
            <p:spPr bwMode="auto">
              <a:xfrm>
                <a:off x="258" y="204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41"/>
              <p:cNvSpPr>
                <a:spLocks noChangeArrowheads="1"/>
              </p:cNvSpPr>
              <p:nvPr/>
            </p:nvSpPr>
            <p:spPr bwMode="auto">
              <a:xfrm>
                <a:off x="258" y="2052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Rectangle 42"/>
              <p:cNvSpPr>
                <a:spLocks noChangeArrowheads="1"/>
              </p:cNvSpPr>
              <p:nvPr/>
            </p:nvSpPr>
            <p:spPr bwMode="auto">
              <a:xfrm>
                <a:off x="258" y="206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7" name="Rectangle 43"/>
              <p:cNvSpPr>
                <a:spLocks noChangeArrowheads="1"/>
              </p:cNvSpPr>
              <p:nvPr/>
            </p:nvSpPr>
            <p:spPr bwMode="auto">
              <a:xfrm>
                <a:off x="258" y="207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8" name="Rectangle 44"/>
              <p:cNvSpPr>
                <a:spLocks noChangeArrowheads="1"/>
              </p:cNvSpPr>
              <p:nvPr/>
            </p:nvSpPr>
            <p:spPr bwMode="auto">
              <a:xfrm>
                <a:off x="258" y="208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" name="Rectangle 45"/>
              <p:cNvSpPr>
                <a:spLocks noChangeArrowheads="1"/>
              </p:cNvSpPr>
              <p:nvPr/>
            </p:nvSpPr>
            <p:spPr bwMode="auto">
              <a:xfrm>
                <a:off x="258" y="209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" name="Rectangle 46"/>
              <p:cNvSpPr>
                <a:spLocks noChangeArrowheads="1"/>
              </p:cNvSpPr>
              <p:nvPr/>
            </p:nvSpPr>
            <p:spPr bwMode="auto">
              <a:xfrm>
                <a:off x="258" y="211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1" name="Rectangle 47"/>
              <p:cNvSpPr>
                <a:spLocks noChangeArrowheads="1"/>
              </p:cNvSpPr>
              <p:nvPr/>
            </p:nvSpPr>
            <p:spPr bwMode="auto">
              <a:xfrm>
                <a:off x="258" y="212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" name="Rectangle 48"/>
              <p:cNvSpPr>
                <a:spLocks noChangeArrowheads="1"/>
              </p:cNvSpPr>
              <p:nvPr/>
            </p:nvSpPr>
            <p:spPr bwMode="auto">
              <a:xfrm>
                <a:off x="258" y="213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3" name="Rectangle 49"/>
              <p:cNvSpPr>
                <a:spLocks noChangeArrowheads="1"/>
              </p:cNvSpPr>
              <p:nvPr/>
            </p:nvSpPr>
            <p:spPr bwMode="auto">
              <a:xfrm>
                <a:off x="258" y="2147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4" name="Rectangle 50"/>
              <p:cNvSpPr>
                <a:spLocks noChangeArrowheads="1"/>
              </p:cNvSpPr>
              <p:nvPr/>
            </p:nvSpPr>
            <p:spPr bwMode="auto">
              <a:xfrm>
                <a:off x="258" y="215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5" name="Rectangle 51"/>
              <p:cNvSpPr>
                <a:spLocks noChangeArrowheads="1"/>
              </p:cNvSpPr>
              <p:nvPr/>
            </p:nvSpPr>
            <p:spPr bwMode="auto">
              <a:xfrm>
                <a:off x="258" y="217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6" name="Rectangle 52"/>
              <p:cNvSpPr>
                <a:spLocks noChangeArrowheads="1"/>
              </p:cNvSpPr>
              <p:nvPr/>
            </p:nvSpPr>
            <p:spPr bwMode="auto">
              <a:xfrm>
                <a:off x="258" y="218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7" name="Rectangle 53"/>
              <p:cNvSpPr>
                <a:spLocks noChangeArrowheads="1"/>
              </p:cNvSpPr>
              <p:nvPr/>
            </p:nvSpPr>
            <p:spPr bwMode="auto">
              <a:xfrm>
                <a:off x="258" y="219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54"/>
              <p:cNvSpPr>
                <a:spLocks noChangeArrowheads="1"/>
              </p:cNvSpPr>
              <p:nvPr/>
            </p:nvSpPr>
            <p:spPr bwMode="auto">
              <a:xfrm>
                <a:off x="258" y="220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55"/>
              <p:cNvSpPr>
                <a:spLocks noChangeArrowheads="1"/>
              </p:cNvSpPr>
              <p:nvPr/>
            </p:nvSpPr>
            <p:spPr bwMode="auto">
              <a:xfrm>
                <a:off x="258" y="221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56"/>
              <p:cNvSpPr>
                <a:spLocks noChangeArrowheads="1"/>
              </p:cNvSpPr>
              <p:nvPr/>
            </p:nvSpPr>
            <p:spPr bwMode="auto">
              <a:xfrm>
                <a:off x="258" y="223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57"/>
              <p:cNvSpPr>
                <a:spLocks noChangeArrowheads="1"/>
              </p:cNvSpPr>
              <p:nvPr/>
            </p:nvSpPr>
            <p:spPr bwMode="auto">
              <a:xfrm>
                <a:off x="258" y="2242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58"/>
              <p:cNvSpPr>
                <a:spLocks noChangeArrowheads="1"/>
              </p:cNvSpPr>
              <p:nvPr/>
            </p:nvSpPr>
            <p:spPr bwMode="auto">
              <a:xfrm>
                <a:off x="258" y="225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3" name="Rectangle 59"/>
              <p:cNvSpPr>
                <a:spLocks noChangeArrowheads="1"/>
              </p:cNvSpPr>
              <p:nvPr/>
            </p:nvSpPr>
            <p:spPr bwMode="auto">
              <a:xfrm>
                <a:off x="258" y="226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4" name="Rectangle 60"/>
              <p:cNvSpPr>
                <a:spLocks noChangeArrowheads="1"/>
              </p:cNvSpPr>
              <p:nvPr/>
            </p:nvSpPr>
            <p:spPr bwMode="auto">
              <a:xfrm>
                <a:off x="258" y="227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5" name="Rectangle 61"/>
              <p:cNvSpPr>
                <a:spLocks noChangeArrowheads="1"/>
              </p:cNvSpPr>
              <p:nvPr/>
            </p:nvSpPr>
            <p:spPr bwMode="auto">
              <a:xfrm>
                <a:off x="258" y="228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" name="Rectangle 62"/>
              <p:cNvSpPr>
                <a:spLocks noChangeArrowheads="1"/>
              </p:cNvSpPr>
              <p:nvPr/>
            </p:nvSpPr>
            <p:spPr bwMode="auto">
              <a:xfrm>
                <a:off x="258" y="230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Rectangle 63"/>
              <p:cNvSpPr>
                <a:spLocks noChangeArrowheads="1"/>
              </p:cNvSpPr>
              <p:nvPr/>
            </p:nvSpPr>
            <p:spPr bwMode="auto">
              <a:xfrm>
                <a:off x="258" y="231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8" name="Rectangle 64"/>
              <p:cNvSpPr>
                <a:spLocks noChangeArrowheads="1"/>
              </p:cNvSpPr>
              <p:nvPr/>
            </p:nvSpPr>
            <p:spPr bwMode="auto">
              <a:xfrm>
                <a:off x="258" y="232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9" name="Rectangle 65"/>
              <p:cNvSpPr>
                <a:spLocks noChangeArrowheads="1"/>
              </p:cNvSpPr>
              <p:nvPr/>
            </p:nvSpPr>
            <p:spPr bwMode="auto">
              <a:xfrm>
                <a:off x="258" y="2337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66"/>
              <p:cNvSpPr>
                <a:spLocks noChangeArrowheads="1"/>
              </p:cNvSpPr>
              <p:nvPr/>
            </p:nvSpPr>
            <p:spPr bwMode="auto">
              <a:xfrm>
                <a:off x="258" y="234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Rectangle 67"/>
              <p:cNvSpPr>
                <a:spLocks noChangeArrowheads="1"/>
              </p:cNvSpPr>
              <p:nvPr/>
            </p:nvSpPr>
            <p:spPr bwMode="auto">
              <a:xfrm>
                <a:off x="258" y="236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2" name="Rectangle 68"/>
              <p:cNvSpPr>
                <a:spLocks noChangeArrowheads="1"/>
              </p:cNvSpPr>
              <p:nvPr/>
            </p:nvSpPr>
            <p:spPr bwMode="auto">
              <a:xfrm>
                <a:off x="258" y="237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Rectangle 69"/>
              <p:cNvSpPr>
                <a:spLocks noChangeArrowheads="1"/>
              </p:cNvSpPr>
              <p:nvPr/>
            </p:nvSpPr>
            <p:spPr bwMode="auto">
              <a:xfrm>
                <a:off x="258" y="238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4" name="Rectangle 70"/>
              <p:cNvSpPr>
                <a:spLocks noChangeArrowheads="1"/>
              </p:cNvSpPr>
              <p:nvPr/>
            </p:nvSpPr>
            <p:spPr bwMode="auto">
              <a:xfrm>
                <a:off x="258" y="239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Rectangle 71"/>
              <p:cNvSpPr>
                <a:spLocks noChangeArrowheads="1"/>
              </p:cNvSpPr>
              <p:nvPr/>
            </p:nvSpPr>
            <p:spPr bwMode="auto">
              <a:xfrm>
                <a:off x="258" y="240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6" name="Rectangle 72"/>
              <p:cNvSpPr>
                <a:spLocks noChangeArrowheads="1"/>
              </p:cNvSpPr>
              <p:nvPr/>
            </p:nvSpPr>
            <p:spPr bwMode="auto">
              <a:xfrm>
                <a:off x="258" y="242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Rectangle 73"/>
              <p:cNvSpPr>
                <a:spLocks noChangeArrowheads="1"/>
              </p:cNvSpPr>
              <p:nvPr/>
            </p:nvSpPr>
            <p:spPr bwMode="auto">
              <a:xfrm>
                <a:off x="258" y="2432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8" name="Rectangle 74"/>
              <p:cNvSpPr>
                <a:spLocks noChangeArrowheads="1"/>
              </p:cNvSpPr>
              <p:nvPr/>
            </p:nvSpPr>
            <p:spPr bwMode="auto">
              <a:xfrm>
                <a:off x="258" y="244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Rectangle 75"/>
              <p:cNvSpPr>
                <a:spLocks noChangeArrowheads="1"/>
              </p:cNvSpPr>
              <p:nvPr/>
            </p:nvSpPr>
            <p:spPr bwMode="auto">
              <a:xfrm>
                <a:off x="258" y="245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" name="Rectangle 76"/>
              <p:cNvSpPr>
                <a:spLocks noChangeArrowheads="1"/>
              </p:cNvSpPr>
              <p:nvPr/>
            </p:nvSpPr>
            <p:spPr bwMode="auto">
              <a:xfrm>
                <a:off x="258" y="246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tangle 77"/>
              <p:cNvSpPr>
                <a:spLocks noChangeArrowheads="1"/>
              </p:cNvSpPr>
              <p:nvPr/>
            </p:nvSpPr>
            <p:spPr bwMode="auto">
              <a:xfrm>
                <a:off x="258" y="247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2" name="Rectangle 78"/>
              <p:cNvSpPr>
                <a:spLocks noChangeArrowheads="1"/>
              </p:cNvSpPr>
              <p:nvPr/>
            </p:nvSpPr>
            <p:spPr bwMode="auto">
              <a:xfrm>
                <a:off x="258" y="249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" name="Rectangle 79"/>
              <p:cNvSpPr>
                <a:spLocks noChangeArrowheads="1"/>
              </p:cNvSpPr>
              <p:nvPr/>
            </p:nvSpPr>
            <p:spPr bwMode="auto">
              <a:xfrm>
                <a:off x="258" y="250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Rectangle 80"/>
              <p:cNvSpPr>
                <a:spLocks noChangeArrowheads="1"/>
              </p:cNvSpPr>
              <p:nvPr/>
            </p:nvSpPr>
            <p:spPr bwMode="auto">
              <a:xfrm>
                <a:off x="258" y="251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5" name="Rectangle 81"/>
              <p:cNvSpPr>
                <a:spLocks noChangeArrowheads="1"/>
              </p:cNvSpPr>
              <p:nvPr/>
            </p:nvSpPr>
            <p:spPr bwMode="auto">
              <a:xfrm>
                <a:off x="258" y="2527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6" name="Rectangle 82"/>
              <p:cNvSpPr>
                <a:spLocks noChangeArrowheads="1"/>
              </p:cNvSpPr>
              <p:nvPr/>
            </p:nvSpPr>
            <p:spPr bwMode="auto">
              <a:xfrm>
                <a:off x="258" y="253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Rectangle 83"/>
              <p:cNvSpPr>
                <a:spLocks noChangeArrowheads="1"/>
              </p:cNvSpPr>
              <p:nvPr/>
            </p:nvSpPr>
            <p:spPr bwMode="auto">
              <a:xfrm>
                <a:off x="258" y="255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Rectangle 84"/>
              <p:cNvSpPr>
                <a:spLocks noChangeArrowheads="1"/>
              </p:cNvSpPr>
              <p:nvPr/>
            </p:nvSpPr>
            <p:spPr bwMode="auto">
              <a:xfrm>
                <a:off x="258" y="256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Rectangle 85"/>
              <p:cNvSpPr>
                <a:spLocks noChangeArrowheads="1"/>
              </p:cNvSpPr>
              <p:nvPr/>
            </p:nvSpPr>
            <p:spPr bwMode="auto">
              <a:xfrm>
                <a:off x="258" y="257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Rectangle 86"/>
              <p:cNvSpPr>
                <a:spLocks noChangeArrowheads="1"/>
              </p:cNvSpPr>
              <p:nvPr/>
            </p:nvSpPr>
            <p:spPr bwMode="auto">
              <a:xfrm>
                <a:off x="258" y="258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Rectangle 87"/>
              <p:cNvSpPr>
                <a:spLocks noChangeArrowheads="1"/>
              </p:cNvSpPr>
              <p:nvPr/>
            </p:nvSpPr>
            <p:spPr bwMode="auto">
              <a:xfrm>
                <a:off x="258" y="259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Rectangle 88"/>
              <p:cNvSpPr>
                <a:spLocks noChangeArrowheads="1"/>
              </p:cNvSpPr>
              <p:nvPr/>
            </p:nvSpPr>
            <p:spPr bwMode="auto">
              <a:xfrm>
                <a:off x="258" y="261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Rectangle 89"/>
              <p:cNvSpPr>
                <a:spLocks noChangeArrowheads="1"/>
              </p:cNvSpPr>
              <p:nvPr/>
            </p:nvSpPr>
            <p:spPr bwMode="auto">
              <a:xfrm>
                <a:off x="258" y="2622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Rectangle 90"/>
              <p:cNvSpPr>
                <a:spLocks noChangeArrowheads="1"/>
              </p:cNvSpPr>
              <p:nvPr/>
            </p:nvSpPr>
            <p:spPr bwMode="auto">
              <a:xfrm>
                <a:off x="258" y="263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Rectangle 91"/>
              <p:cNvSpPr>
                <a:spLocks noChangeArrowheads="1"/>
              </p:cNvSpPr>
              <p:nvPr/>
            </p:nvSpPr>
            <p:spPr bwMode="auto">
              <a:xfrm>
                <a:off x="258" y="264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Rectangle 92"/>
              <p:cNvSpPr>
                <a:spLocks noChangeArrowheads="1"/>
              </p:cNvSpPr>
              <p:nvPr/>
            </p:nvSpPr>
            <p:spPr bwMode="auto">
              <a:xfrm>
                <a:off x="258" y="265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Rectangle 93"/>
              <p:cNvSpPr>
                <a:spLocks noChangeArrowheads="1"/>
              </p:cNvSpPr>
              <p:nvPr/>
            </p:nvSpPr>
            <p:spPr bwMode="auto">
              <a:xfrm>
                <a:off x="258" y="266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Rectangle 94"/>
              <p:cNvSpPr>
                <a:spLocks noChangeArrowheads="1"/>
              </p:cNvSpPr>
              <p:nvPr/>
            </p:nvSpPr>
            <p:spPr bwMode="auto">
              <a:xfrm>
                <a:off x="258" y="268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Rectangle 95"/>
              <p:cNvSpPr>
                <a:spLocks noChangeArrowheads="1"/>
              </p:cNvSpPr>
              <p:nvPr/>
            </p:nvSpPr>
            <p:spPr bwMode="auto">
              <a:xfrm>
                <a:off x="258" y="269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Rectangle 96"/>
              <p:cNvSpPr>
                <a:spLocks noChangeArrowheads="1"/>
              </p:cNvSpPr>
              <p:nvPr/>
            </p:nvSpPr>
            <p:spPr bwMode="auto">
              <a:xfrm>
                <a:off x="258" y="2705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Rectangle 97"/>
              <p:cNvSpPr>
                <a:spLocks noChangeArrowheads="1"/>
              </p:cNvSpPr>
              <p:nvPr/>
            </p:nvSpPr>
            <p:spPr bwMode="auto">
              <a:xfrm>
                <a:off x="258" y="271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Rectangle 98"/>
              <p:cNvSpPr>
                <a:spLocks noChangeArrowheads="1"/>
              </p:cNvSpPr>
              <p:nvPr/>
            </p:nvSpPr>
            <p:spPr bwMode="auto">
              <a:xfrm>
                <a:off x="258" y="272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Rectangle 99"/>
              <p:cNvSpPr>
                <a:spLocks noChangeArrowheads="1"/>
              </p:cNvSpPr>
              <p:nvPr/>
            </p:nvSpPr>
            <p:spPr bwMode="auto">
              <a:xfrm>
                <a:off x="258" y="274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Rectangle 100"/>
              <p:cNvSpPr>
                <a:spLocks noChangeArrowheads="1"/>
              </p:cNvSpPr>
              <p:nvPr/>
            </p:nvSpPr>
            <p:spPr bwMode="auto">
              <a:xfrm>
                <a:off x="258" y="275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Rectangle 101"/>
              <p:cNvSpPr>
                <a:spLocks noChangeArrowheads="1"/>
              </p:cNvSpPr>
              <p:nvPr/>
            </p:nvSpPr>
            <p:spPr bwMode="auto">
              <a:xfrm>
                <a:off x="258" y="276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6" name="Rectangle 102"/>
              <p:cNvSpPr>
                <a:spLocks noChangeArrowheads="1"/>
              </p:cNvSpPr>
              <p:nvPr/>
            </p:nvSpPr>
            <p:spPr bwMode="auto">
              <a:xfrm>
                <a:off x="258" y="277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7" name="Rectangle 103"/>
              <p:cNvSpPr>
                <a:spLocks noChangeArrowheads="1"/>
              </p:cNvSpPr>
              <p:nvPr/>
            </p:nvSpPr>
            <p:spPr bwMode="auto">
              <a:xfrm>
                <a:off x="258" y="278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8" name="Rectangle 104"/>
              <p:cNvSpPr>
                <a:spLocks noChangeArrowheads="1"/>
              </p:cNvSpPr>
              <p:nvPr/>
            </p:nvSpPr>
            <p:spPr bwMode="auto">
              <a:xfrm>
                <a:off x="258" y="2800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9" name="Rectangle 105"/>
              <p:cNvSpPr>
                <a:spLocks noChangeArrowheads="1"/>
              </p:cNvSpPr>
              <p:nvPr/>
            </p:nvSpPr>
            <p:spPr bwMode="auto">
              <a:xfrm>
                <a:off x="258" y="281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Rectangle 106"/>
              <p:cNvSpPr>
                <a:spLocks noChangeArrowheads="1"/>
              </p:cNvSpPr>
              <p:nvPr/>
            </p:nvSpPr>
            <p:spPr bwMode="auto">
              <a:xfrm>
                <a:off x="258" y="282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Rectangle 107"/>
              <p:cNvSpPr>
                <a:spLocks noChangeArrowheads="1"/>
              </p:cNvSpPr>
              <p:nvPr/>
            </p:nvSpPr>
            <p:spPr bwMode="auto">
              <a:xfrm>
                <a:off x="258" y="283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Rectangle 108"/>
              <p:cNvSpPr>
                <a:spLocks noChangeArrowheads="1"/>
              </p:cNvSpPr>
              <p:nvPr/>
            </p:nvSpPr>
            <p:spPr bwMode="auto">
              <a:xfrm>
                <a:off x="258" y="284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Rectangle 109"/>
              <p:cNvSpPr>
                <a:spLocks noChangeArrowheads="1"/>
              </p:cNvSpPr>
              <p:nvPr/>
            </p:nvSpPr>
            <p:spPr bwMode="auto">
              <a:xfrm>
                <a:off x="258" y="285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Rectangle 110"/>
              <p:cNvSpPr>
                <a:spLocks noChangeArrowheads="1"/>
              </p:cNvSpPr>
              <p:nvPr/>
            </p:nvSpPr>
            <p:spPr bwMode="auto">
              <a:xfrm>
                <a:off x="258" y="287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Rectangle 111"/>
              <p:cNvSpPr>
                <a:spLocks noChangeArrowheads="1"/>
              </p:cNvSpPr>
              <p:nvPr/>
            </p:nvSpPr>
            <p:spPr bwMode="auto">
              <a:xfrm>
                <a:off x="258" y="288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Rectangle 112"/>
              <p:cNvSpPr>
                <a:spLocks noChangeArrowheads="1"/>
              </p:cNvSpPr>
              <p:nvPr/>
            </p:nvSpPr>
            <p:spPr bwMode="auto">
              <a:xfrm>
                <a:off x="258" y="2895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Rectangle 113"/>
              <p:cNvSpPr>
                <a:spLocks noChangeArrowheads="1"/>
              </p:cNvSpPr>
              <p:nvPr/>
            </p:nvSpPr>
            <p:spPr bwMode="auto">
              <a:xfrm>
                <a:off x="258" y="290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Rectangle 114"/>
              <p:cNvSpPr>
                <a:spLocks noChangeArrowheads="1"/>
              </p:cNvSpPr>
              <p:nvPr/>
            </p:nvSpPr>
            <p:spPr bwMode="auto">
              <a:xfrm>
                <a:off x="258" y="291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Rectangle 115"/>
              <p:cNvSpPr>
                <a:spLocks noChangeArrowheads="1"/>
              </p:cNvSpPr>
              <p:nvPr/>
            </p:nvSpPr>
            <p:spPr bwMode="auto">
              <a:xfrm>
                <a:off x="258" y="293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Rectangle 116"/>
              <p:cNvSpPr>
                <a:spLocks noChangeArrowheads="1"/>
              </p:cNvSpPr>
              <p:nvPr/>
            </p:nvSpPr>
            <p:spPr bwMode="auto">
              <a:xfrm>
                <a:off x="258" y="294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Rectangle 117"/>
              <p:cNvSpPr>
                <a:spLocks noChangeArrowheads="1"/>
              </p:cNvSpPr>
              <p:nvPr/>
            </p:nvSpPr>
            <p:spPr bwMode="auto">
              <a:xfrm>
                <a:off x="258" y="295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Rectangle 118"/>
              <p:cNvSpPr>
                <a:spLocks noChangeArrowheads="1"/>
              </p:cNvSpPr>
              <p:nvPr/>
            </p:nvSpPr>
            <p:spPr bwMode="auto">
              <a:xfrm>
                <a:off x="258" y="296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3" name="Rectangle 119"/>
              <p:cNvSpPr>
                <a:spLocks noChangeArrowheads="1"/>
              </p:cNvSpPr>
              <p:nvPr/>
            </p:nvSpPr>
            <p:spPr bwMode="auto">
              <a:xfrm>
                <a:off x="258" y="297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4" name="Rectangle 120"/>
              <p:cNvSpPr>
                <a:spLocks noChangeArrowheads="1"/>
              </p:cNvSpPr>
              <p:nvPr/>
            </p:nvSpPr>
            <p:spPr bwMode="auto">
              <a:xfrm>
                <a:off x="258" y="2990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Rectangle 121"/>
              <p:cNvSpPr>
                <a:spLocks noChangeArrowheads="1"/>
              </p:cNvSpPr>
              <p:nvPr/>
            </p:nvSpPr>
            <p:spPr bwMode="auto">
              <a:xfrm>
                <a:off x="258" y="300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Rectangle 122"/>
              <p:cNvSpPr>
                <a:spLocks noChangeArrowheads="1"/>
              </p:cNvSpPr>
              <p:nvPr/>
            </p:nvSpPr>
            <p:spPr bwMode="auto">
              <a:xfrm>
                <a:off x="258" y="301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7" name="Rectangle 123"/>
              <p:cNvSpPr>
                <a:spLocks noChangeArrowheads="1"/>
              </p:cNvSpPr>
              <p:nvPr/>
            </p:nvSpPr>
            <p:spPr bwMode="auto">
              <a:xfrm>
                <a:off x="258" y="302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8" name="Rectangle 124"/>
              <p:cNvSpPr>
                <a:spLocks noChangeArrowheads="1"/>
              </p:cNvSpPr>
              <p:nvPr/>
            </p:nvSpPr>
            <p:spPr bwMode="auto">
              <a:xfrm>
                <a:off x="258" y="303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9" name="Rectangle 125"/>
              <p:cNvSpPr>
                <a:spLocks noChangeArrowheads="1"/>
              </p:cNvSpPr>
              <p:nvPr/>
            </p:nvSpPr>
            <p:spPr bwMode="auto">
              <a:xfrm>
                <a:off x="258" y="304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Rectangle 126"/>
              <p:cNvSpPr>
                <a:spLocks noChangeArrowheads="1"/>
              </p:cNvSpPr>
              <p:nvPr/>
            </p:nvSpPr>
            <p:spPr bwMode="auto">
              <a:xfrm>
                <a:off x="258" y="306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Rectangle 127"/>
              <p:cNvSpPr>
                <a:spLocks noChangeArrowheads="1"/>
              </p:cNvSpPr>
              <p:nvPr/>
            </p:nvSpPr>
            <p:spPr bwMode="auto">
              <a:xfrm>
                <a:off x="258" y="307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Rectangle 128"/>
              <p:cNvSpPr>
                <a:spLocks noChangeArrowheads="1"/>
              </p:cNvSpPr>
              <p:nvPr/>
            </p:nvSpPr>
            <p:spPr bwMode="auto">
              <a:xfrm>
                <a:off x="258" y="3085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Rectangle 129"/>
              <p:cNvSpPr>
                <a:spLocks noChangeArrowheads="1"/>
              </p:cNvSpPr>
              <p:nvPr/>
            </p:nvSpPr>
            <p:spPr bwMode="auto">
              <a:xfrm>
                <a:off x="258" y="309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4" name="Rectangle 130"/>
              <p:cNvSpPr>
                <a:spLocks noChangeArrowheads="1"/>
              </p:cNvSpPr>
              <p:nvPr/>
            </p:nvSpPr>
            <p:spPr bwMode="auto">
              <a:xfrm>
                <a:off x="258" y="310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 131"/>
              <p:cNvSpPr>
                <a:spLocks noChangeArrowheads="1"/>
              </p:cNvSpPr>
              <p:nvPr/>
            </p:nvSpPr>
            <p:spPr bwMode="auto">
              <a:xfrm>
                <a:off x="258" y="312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6" name="Rectangle 132"/>
              <p:cNvSpPr>
                <a:spLocks noChangeArrowheads="1"/>
              </p:cNvSpPr>
              <p:nvPr/>
            </p:nvSpPr>
            <p:spPr bwMode="auto">
              <a:xfrm>
                <a:off x="258" y="313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7" name="Rectangle 133"/>
              <p:cNvSpPr>
                <a:spLocks noChangeArrowheads="1"/>
              </p:cNvSpPr>
              <p:nvPr/>
            </p:nvSpPr>
            <p:spPr bwMode="auto">
              <a:xfrm>
                <a:off x="258" y="314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8" name="Rectangle 134"/>
              <p:cNvSpPr>
                <a:spLocks noChangeArrowheads="1"/>
              </p:cNvSpPr>
              <p:nvPr/>
            </p:nvSpPr>
            <p:spPr bwMode="auto">
              <a:xfrm>
                <a:off x="258" y="315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9" name="Rectangle 135"/>
              <p:cNvSpPr>
                <a:spLocks noChangeArrowheads="1"/>
              </p:cNvSpPr>
              <p:nvPr/>
            </p:nvSpPr>
            <p:spPr bwMode="auto">
              <a:xfrm>
                <a:off x="258" y="316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0" name="Rectangle 136"/>
              <p:cNvSpPr>
                <a:spLocks noChangeArrowheads="1"/>
              </p:cNvSpPr>
              <p:nvPr/>
            </p:nvSpPr>
            <p:spPr bwMode="auto">
              <a:xfrm>
                <a:off x="258" y="3180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1" name="Rectangle 137"/>
              <p:cNvSpPr>
                <a:spLocks noChangeArrowheads="1"/>
              </p:cNvSpPr>
              <p:nvPr/>
            </p:nvSpPr>
            <p:spPr bwMode="auto">
              <a:xfrm>
                <a:off x="258" y="319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2" name="Rectangle 138"/>
              <p:cNvSpPr>
                <a:spLocks noChangeArrowheads="1"/>
              </p:cNvSpPr>
              <p:nvPr/>
            </p:nvSpPr>
            <p:spPr bwMode="auto">
              <a:xfrm>
                <a:off x="258" y="320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3" name="Rectangle 139"/>
              <p:cNvSpPr>
                <a:spLocks noChangeArrowheads="1"/>
              </p:cNvSpPr>
              <p:nvPr/>
            </p:nvSpPr>
            <p:spPr bwMode="auto">
              <a:xfrm>
                <a:off x="258" y="321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 140"/>
              <p:cNvSpPr>
                <a:spLocks noChangeArrowheads="1"/>
              </p:cNvSpPr>
              <p:nvPr/>
            </p:nvSpPr>
            <p:spPr bwMode="auto">
              <a:xfrm>
                <a:off x="258" y="322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5" name="Rectangle 141"/>
              <p:cNvSpPr>
                <a:spLocks noChangeArrowheads="1"/>
              </p:cNvSpPr>
              <p:nvPr/>
            </p:nvSpPr>
            <p:spPr bwMode="auto">
              <a:xfrm>
                <a:off x="258" y="323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6" name="Rectangle 142"/>
              <p:cNvSpPr>
                <a:spLocks noChangeArrowheads="1"/>
              </p:cNvSpPr>
              <p:nvPr/>
            </p:nvSpPr>
            <p:spPr bwMode="auto">
              <a:xfrm>
                <a:off x="258" y="325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7" name="Rectangle 143"/>
              <p:cNvSpPr>
                <a:spLocks noChangeArrowheads="1"/>
              </p:cNvSpPr>
              <p:nvPr/>
            </p:nvSpPr>
            <p:spPr bwMode="auto">
              <a:xfrm>
                <a:off x="258" y="326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8" name="Rectangle 144"/>
              <p:cNvSpPr>
                <a:spLocks noChangeArrowheads="1"/>
              </p:cNvSpPr>
              <p:nvPr/>
            </p:nvSpPr>
            <p:spPr bwMode="auto">
              <a:xfrm>
                <a:off x="258" y="3275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9" name="Rectangle 145"/>
              <p:cNvSpPr>
                <a:spLocks noChangeArrowheads="1"/>
              </p:cNvSpPr>
              <p:nvPr/>
            </p:nvSpPr>
            <p:spPr bwMode="auto">
              <a:xfrm>
                <a:off x="258" y="328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0" name="Rectangle 146"/>
              <p:cNvSpPr>
                <a:spLocks noChangeArrowheads="1"/>
              </p:cNvSpPr>
              <p:nvPr/>
            </p:nvSpPr>
            <p:spPr bwMode="auto">
              <a:xfrm>
                <a:off x="258" y="329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1" name="Rectangle 147"/>
              <p:cNvSpPr>
                <a:spLocks noChangeArrowheads="1"/>
              </p:cNvSpPr>
              <p:nvPr/>
            </p:nvSpPr>
            <p:spPr bwMode="auto">
              <a:xfrm>
                <a:off x="258" y="331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2" name="Rectangle 148"/>
              <p:cNvSpPr>
                <a:spLocks noChangeArrowheads="1"/>
              </p:cNvSpPr>
              <p:nvPr/>
            </p:nvSpPr>
            <p:spPr bwMode="auto">
              <a:xfrm>
                <a:off x="258" y="332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3" name="Rectangle 149"/>
              <p:cNvSpPr>
                <a:spLocks noChangeArrowheads="1"/>
              </p:cNvSpPr>
              <p:nvPr/>
            </p:nvSpPr>
            <p:spPr bwMode="auto">
              <a:xfrm>
                <a:off x="258" y="333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4" name="Rectangle 150"/>
              <p:cNvSpPr>
                <a:spLocks noChangeArrowheads="1"/>
              </p:cNvSpPr>
              <p:nvPr/>
            </p:nvSpPr>
            <p:spPr bwMode="auto">
              <a:xfrm>
                <a:off x="258" y="334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" name="Rectangle 151"/>
              <p:cNvSpPr>
                <a:spLocks noChangeArrowheads="1"/>
              </p:cNvSpPr>
              <p:nvPr/>
            </p:nvSpPr>
            <p:spPr bwMode="auto">
              <a:xfrm>
                <a:off x="258" y="335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Rectangle 152"/>
              <p:cNvSpPr>
                <a:spLocks noChangeArrowheads="1"/>
              </p:cNvSpPr>
              <p:nvPr/>
            </p:nvSpPr>
            <p:spPr bwMode="auto">
              <a:xfrm>
                <a:off x="258" y="3370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7" name="Rectangle 153"/>
              <p:cNvSpPr>
                <a:spLocks noChangeArrowheads="1"/>
              </p:cNvSpPr>
              <p:nvPr/>
            </p:nvSpPr>
            <p:spPr bwMode="auto">
              <a:xfrm>
                <a:off x="258" y="338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8" name="Rectangle 154"/>
              <p:cNvSpPr>
                <a:spLocks noChangeArrowheads="1"/>
              </p:cNvSpPr>
              <p:nvPr/>
            </p:nvSpPr>
            <p:spPr bwMode="auto">
              <a:xfrm>
                <a:off x="258" y="339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9" name="Rectangle 155"/>
              <p:cNvSpPr>
                <a:spLocks noChangeArrowheads="1"/>
              </p:cNvSpPr>
              <p:nvPr/>
            </p:nvSpPr>
            <p:spPr bwMode="auto">
              <a:xfrm>
                <a:off x="258" y="340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0" name="Rectangle 156"/>
              <p:cNvSpPr>
                <a:spLocks noChangeArrowheads="1"/>
              </p:cNvSpPr>
              <p:nvPr/>
            </p:nvSpPr>
            <p:spPr bwMode="auto">
              <a:xfrm>
                <a:off x="258" y="341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Rectangle 157"/>
              <p:cNvSpPr>
                <a:spLocks noChangeArrowheads="1"/>
              </p:cNvSpPr>
              <p:nvPr/>
            </p:nvSpPr>
            <p:spPr bwMode="auto">
              <a:xfrm>
                <a:off x="258" y="342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" name="Rectangle 158"/>
              <p:cNvSpPr>
                <a:spLocks noChangeArrowheads="1"/>
              </p:cNvSpPr>
              <p:nvPr/>
            </p:nvSpPr>
            <p:spPr bwMode="auto">
              <a:xfrm>
                <a:off x="258" y="344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" name="Rectangle 159"/>
              <p:cNvSpPr>
                <a:spLocks noChangeArrowheads="1"/>
              </p:cNvSpPr>
              <p:nvPr/>
            </p:nvSpPr>
            <p:spPr bwMode="auto">
              <a:xfrm>
                <a:off x="258" y="345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Rectangle 160"/>
              <p:cNvSpPr>
                <a:spLocks noChangeArrowheads="1"/>
              </p:cNvSpPr>
              <p:nvPr/>
            </p:nvSpPr>
            <p:spPr bwMode="auto">
              <a:xfrm>
                <a:off x="258" y="3465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Rectangle 161"/>
              <p:cNvSpPr>
                <a:spLocks noChangeArrowheads="1"/>
              </p:cNvSpPr>
              <p:nvPr/>
            </p:nvSpPr>
            <p:spPr bwMode="auto">
              <a:xfrm>
                <a:off x="258" y="347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Rectangle 162"/>
              <p:cNvSpPr>
                <a:spLocks noChangeArrowheads="1"/>
              </p:cNvSpPr>
              <p:nvPr/>
            </p:nvSpPr>
            <p:spPr bwMode="auto">
              <a:xfrm>
                <a:off x="258" y="348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Rectangle 163"/>
              <p:cNvSpPr>
                <a:spLocks noChangeArrowheads="1"/>
              </p:cNvSpPr>
              <p:nvPr/>
            </p:nvSpPr>
            <p:spPr bwMode="auto">
              <a:xfrm>
                <a:off x="258" y="350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Rectangle 164"/>
              <p:cNvSpPr>
                <a:spLocks noChangeArrowheads="1"/>
              </p:cNvSpPr>
              <p:nvPr/>
            </p:nvSpPr>
            <p:spPr bwMode="auto">
              <a:xfrm>
                <a:off x="258" y="351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Rectangle 165"/>
              <p:cNvSpPr>
                <a:spLocks noChangeArrowheads="1"/>
              </p:cNvSpPr>
              <p:nvPr/>
            </p:nvSpPr>
            <p:spPr bwMode="auto">
              <a:xfrm>
                <a:off x="258" y="352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" name="Rectangle 166"/>
              <p:cNvSpPr>
                <a:spLocks noChangeArrowheads="1"/>
              </p:cNvSpPr>
              <p:nvPr/>
            </p:nvSpPr>
            <p:spPr bwMode="auto">
              <a:xfrm>
                <a:off x="258" y="353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Rectangle 167"/>
              <p:cNvSpPr>
                <a:spLocks noChangeArrowheads="1"/>
              </p:cNvSpPr>
              <p:nvPr/>
            </p:nvSpPr>
            <p:spPr bwMode="auto">
              <a:xfrm>
                <a:off x="258" y="354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" name="Rectangle 168"/>
              <p:cNvSpPr>
                <a:spLocks noChangeArrowheads="1"/>
              </p:cNvSpPr>
              <p:nvPr/>
            </p:nvSpPr>
            <p:spPr bwMode="auto">
              <a:xfrm>
                <a:off x="258" y="3560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" name="Rectangle 169"/>
              <p:cNvSpPr>
                <a:spLocks noChangeArrowheads="1"/>
              </p:cNvSpPr>
              <p:nvPr/>
            </p:nvSpPr>
            <p:spPr bwMode="auto">
              <a:xfrm>
                <a:off x="258" y="357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4" name="Rectangle 170"/>
              <p:cNvSpPr>
                <a:spLocks noChangeArrowheads="1"/>
              </p:cNvSpPr>
              <p:nvPr/>
            </p:nvSpPr>
            <p:spPr bwMode="auto">
              <a:xfrm>
                <a:off x="258" y="358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" name="Rectangle 171"/>
              <p:cNvSpPr>
                <a:spLocks noChangeArrowheads="1"/>
              </p:cNvSpPr>
              <p:nvPr/>
            </p:nvSpPr>
            <p:spPr bwMode="auto">
              <a:xfrm>
                <a:off x="258" y="359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173"/>
            <p:cNvSpPr>
              <a:spLocks noChangeArrowheads="1"/>
            </p:cNvSpPr>
            <p:nvPr/>
          </p:nvSpPr>
          <p:spPr bwMode="auto">
            <a:xfrm>
              <a:off x="593725" y="2646363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itchFamily="34" charset="0"/>
                </a:rPr>
                <a:t>z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Rectangle 174"/>
            <p:cNvSpPr>
              <a:spLocks noChangeArrowheads="1"/>
            </p:cNvSpPr>
            <p:nvPr/>
          </p:nvSpPr>
          <p:spPr bwMode="auto">
            <a:xfrm>
              <a:off x="1157288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1" name="Rectangle 175"/>
            <p:cNvSpPr>
              <a:spLocks noChangeArrowheads="1"/>
            </p:cNvSpPr>
            <p:nvPr/>
          </p:nvSpPr>
          <p:spPr bwMode="auto">
            <a:xfrm>
              <a:off x="1935163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" name="Rectangle 176"/>
            <p:cNvSpPr>
              <a:spLocks noChangeArrowheads="1"/>
            </p:cNvSpPr>
            <p:nvPr/>
          </p:nvSpPr>
          <p:spPr bwMode="auto">
            <a:xfrm>
              <a:off x="2713038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Rectangle 177"/>
            <p:cNvSpPr>
              <a:spLocks noChangeArrowheads="1"/>
            </p:cNvSpPr>
            <p:nvPr/>
          </p:nvSpPr>
          <p:spPr bwMode="auto">
            <a:xfrm>
              <a:off x="3489325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4" name="Rectangle 178"/>
            <p:cNvSpPr>
              <a:spLocks noChangeArrowheads="1"/>
            </p:cNvSpPr>
            <p:nvPr/>
          </p:nvSpPr>
          <p:spPr bwMode="auto">
            <a:xfrm>
              <a:off x="4267200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Rectangle 179"/>
            <p:cNvSpPr>
              <a:spLocks noChangeArrowheads="1"/>
            </p:cNvSpPr>
            <p:nvPr/>
          </p:nvSpPr>
          <p:spPr bwMode="auto">
            <a:xfrm>
              <a:off x="5045075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Rectangle 180"/>
            <p:cNvSpPr>
              <a:spLocks noChangeArrowheads="1"/>
            </p:cNvSpPr>
            <p:nvPr/>
          </p:nvSpPr>
          <p:spPr bwMode="auto">
            <a:xfrm>
              <a:off x="5821363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" name="Rectangle 181"/>
            <p:cNvSpPr>
              <a:spLocks noChangeArrowheads="1"/>
            </p:cNvSpPr>
            <p:nvPr/>
          </p:nvSpPr>
          <p:spPr bwMode="auto">
            <a:xfrm>
              <a:off x="6599238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" name="Rectangle 182"/>
            <p:cNvSpPr>
              <a:spLocks noChangeArrowheads="1"/>
            </p:cNvSpPr>
            <p:nvPr/>
          </p:nvSpPr>
          <p:spPr bwMode="auto">
            <a:xfrm>
              <a:off x="7377113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" name="Rectangle 183"/>
            <p:cNvSpPr>
              <a:spLocks noChangeArrowheads="1"/>
            </p:cNvSpPr>
            <p:nvPr/>
          </p:nvSpPr>
          <p:spPr bwMode="auto">
            <a:xfrm>
              <a:off x="8153400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" name="Rectangle 184"/>
            <p:cNvSpPr>
              <a:spLocks noChangeArrowheads="1"/>
            </p:cNvSpPr>
            <p:nvPr/>
          </p:nvSpPr>
          <p:spPr bwMode="auto">
            <a:xfrm>
              <a:off x="652463" y="3013075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" name="Rectangle 185"/>
            <p:cNvSpPr>
              <a:spLocks noChangeArrowheads="1"/>
            </p:cNvSpPr>
            <p:nvPr/>
          </p:nvSpPr>
          <p:spPr bwMode="auto">
            <a:xfrm>
              <a:off x="1293813" y="3013075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" name="Rectangle 186"/>
            <p:cNvSpPr>
              <a:spLocks noChangeArrowheads="1"/>
            </p:cNvSpPr>
            <p:nvPr/>
          </p:nvSpPr>
          <p:spPr bwMode="auto">
            <a:xfrm>
              <a:off x="2071688" y="3013075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" name="Rectangle 187"/>
            <p:cNvSpPr>
              <a:spLocks noChangeArrowheads="1"/>
            </p:cNvSpPr>
            <p:nvPr/>
          </p:nvSpPr>
          <p:spPr bwMode="auto">
            <a:xfrm>
              <a:off x="2847975" y="3013075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Rectangle 188"/>
            <p:cNvSpPr>
              <a:spLocks noChangeArrowheads="1"/>
            </p:cNvSpPr>
            <p:nvPr/>
          </p:nvSpPr>
          <p:spPr bwMode="auto">
            <a:xfrm>
              <a:off x="3625850" y="3013075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Rectangle 189"/>
            <p:cNvSpPr>
              <a:spLocks noChangeArrowheads="1"/>
            </p:cNvSpPr>
            <p:nvPr/>
          </p:nvSpPr>
          <p:spPr bwMode="auto">
            <a:xfrm>
              <a:off x="4403725" y="3013075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Rectangle 190"/>
            <p:cNvSpPr>
              <a:spLocks noChangeArrowheads="1"/>
            </p:cNvSpPr>
            <p:nvPr/>
          </p:nvSpPr>
          <p:spPr bwMode="auto">
            <a:xfrm>
              <a:off x="5180013" y="3013075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Rectangle 191"/>
            <p:cNvSpPr>
              <a:spLocks noChangeArrowheads="1"/>
            </p:cNvSpPr>
            <p:nvPr/>
          </p:nvSpPr>
          <p:spPr bwMode="auto">
            <a:xfrm>
              <a:off x="5957888" y="3013075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Rectangle 192"/>
            <p:cNvSpPr>
              <a:spLocks noChangeArrowheads="1"/>
            </p:cNvSpPr>
            <p:nvPr/>
          </p:nvSpPr>
          <p:spPr bwMode="auto">
            <a:xfrm>
              <a:off x="6735763" y="3013075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Rectangle 193"/>
            <p:cNvSpPr>
              <a:spLocks noChangeArrowheads="1"/>
            </p:cNvSpPr>
            <p:nvPr/>
          </p:nvSpPr>
          <p:spPr bwMode="auto">
            <a:xfrm>
              <a:off x="7512050" y="3013075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Rectangle 194"/>
            <p:cNvSpPr>
              <a:spLocks noChangeArrowheads="1"/>
            </p:cNvSpPr>
            <p:nvPr/>
          </p:nvSpPr>
          <p:spPr bwMode="auto">
            <a:xfrm>
              <a:off x="8289925" y="3013075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Rectangle 195"/>
            <p:cNvSpPr>
              <a:spLocks noChangeArrowheads="1"/>
            </p:cNvSpPr>
            <p:nvPr/>
          </p:nvSpPr>
          <p:spPr bwMode="auto">
            <a:xfrm>
              <a:off x="593725" y="3400425"/>
              <a:ext cx="213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Rectangle 196"/>
            <p:cNvSpPr>
              <a:spLocks noChangeArrowheads="1"/>
            </p:cNvSpPr>
            <p:nvPr/>
          </p:nvSpPr>
          <p:spPr bwMode="auto">
            <a:xfrm>
              <a:off x="1060450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.6915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3" name="Rectangle 197"/>
            <p:cNvSpPr>
              <a:spLocks noChangeArrowheads="1"/>
            </p:cNvSpPr>
            <p:nvPr/>
          </p:nvSpPr>
          <p:spPr bwMode="auto">
            <a:xfrm>
              <a:off x="1838325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.6950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Rectangle 198"/>
            <p:cNvSpPr>
              <a:spLocks noChangeArrowheads="1"/>
            </p:cNvSpPr>
            <p:nvPr/>
          </p:nvSpPr>
          <p:spPr bwMode="auto">
            <a:xfrm>
              <a:off x="2614613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.6985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Rectangle 199"/>
            <p:cNvSpPr>
              <a:spLocks noChangeArrowheads="1"/>
            </p:cNvSpPr>
            <p:nvPr/>
          </p:nvSpPr>
          <p:spPr bwMode="auto">
            <a:xfrm>
              <a:off x="3392488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.7019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Rectangle 200"/>
            <p:cNvSpPr>
              <a:spLocks noChangeArrowheads="1"/>
            </p:cNvSpPr>
            <p:nvPr/>
          </p:nvSpPr>
          <p:spPr bwMode="auto">
            <a:xfrm>
              <a:off x="4170363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.7054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Rectangle 201"/>
            <p:cNvSpPr>
              <a:spLocks noChangeArrowheads="1"/>
            </p:cNvSpPr>
            <p:nvPr/>
          </p:nvSpPr>
          <p:spPr bwMode="auto">
            <a:xfrm>
              <a:off x="4946650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.7088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Rectangle 202"/>
            <p:cNvSpPr>
              <a:spLocks noChangeArrowheads="1"/>
            </p:cNvSpPr>
            <p:nvPr/>
          </p:nvSpPr>
          <p:spPr bwMode="auto">
            <a:xfrm>
              <a:off x="5724525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.7123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Rectangle 203"/>
            <p:cNvSpPr>
              <a:spLocks noChangeArrowheads="1"/>
            </p:cNvSpPr>
            <p:nvPr/>
          </p:nvSpPr>
          <p:spPr bwMode="auto">
            <a:xfrm>
              <a:off x="6502400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.7157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Rectangle 204"/>
            <p:cNvSpPr>
              <a:spLocks noChangeArrowheads="1"/>
            </p:cNvSpPr>
            <p:nvPr/>
          </p:nvSpPr>
          <p:spPr bwMode="auto">
            <a:xfrm>
              <a:off x="7278688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.7190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Rectangle 205"/>
            <p:cNvSpPr>
              <a:spLocks noChangeArrowheads="1"/>
            </p:cNvSpPr>
            <p:nvPr/>
          </p:nvSpPr>
          <p:spPr bwMode="auto">
            <a:xfrm>
              <a:off x="8036015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.7224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Rectangle 206"/>
            <p:cNvSpPr>
              <a:spLocks noChangeArrowheads="1"/>
            </p:cNvSpPr>
            <p:nvPr/>
          </p:nvSpPr>
          <p:spPr bwMode="auto">
            <a:xfrm>
              <a:off x="593725" y="3787775"/>
              <a:ext cx="213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Rectangle 207"/>
            <p:cNvSpPr>
              <a:spLocks noChangeArrowheads="1"/>
            </p:cNvSpPr>
            <p:nvPr/>
          </p:nvSpPr>
          <p:spPr bwMode="auto">
            <a:xfrm>
              <a:off x="1060450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.7257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Rectangle 208"/>
            <p:cNvSpPr>
              <a:spLocks noChangeArrowheads="1"/>
            </p:cNvSpPr>
            <p:nvPr/>
          </p:nvSpPr>
          <p:spPr bwMode="auto">
            <a:xfrm>
              <a:off x="1838325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.7291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Rectangle 209"/>
            <p:cNvSpPr>
              <a:spLocks noChangeArrowheads="1"/>
            </p:cNvSpPr>
            <p:nvPr/>
          </p:nvSpPr>
          <p:spPr bwMode="auto">
            <a:xfrm>
              <a:off x="2614613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.7324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Rectangle 210"/>
            <p:cNvSpPr>
              <a:spLocks noChangeArrowheads="1"/>
            </p:cNvSpPr>
            <p:nvPr/>
          </p:nvSpPr>
          <p:spPr bwMode="auto">
            <a:xfrm>
              <a:off x="3392488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.7357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Rectangle 211"/>
            <p:cNvSpPr>
              <a:spLocks noChangeArrowheads="1"/>
            </p:cNvSpPr>
            <p:nvPr/>
          </p:nvSpPr>
          <p:spPr bwMode="auto">
            <a:xfrm>
              <a:off x="4170363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.7389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Rectangle 212"/>
            <p:cNvSpPr>
              <a:spLocks noChangeArrowheads="1"/>
            </p:cNvSpPr>
            <p:nvPr/>
          </p:nvSpPr>
          <p:spPr bwMode="auto">
            <a:xfrm>
              <a:off x="4946650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.7422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" name="Rectangle 213"/>
            <p:cNvSpPr>
              <a:spLocks noChangeArrowheads="1"/>
            </p:cNvSpPr>
            <p:nvPr/>
          </p:nvSpPr>
          <p:spPr bwMode="auto">
            <a:xfrm>
              <a:off x="5724525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.7454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Rectangle 214"/>
            <p:cNvSpPr>
              <a:spLocks noChangeArrowheads="1"/>
            </p:cNvSpPr>
            <p:nvPr/>
          </p:nvSpPr>
          <p:spPr bwMode="auto">
            <a:xfrm>
              <a:off x="6502400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.7486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Rectangle 215"/>
            <p:cNvSpPr>
              <a:spLocks noChangeArrowheads="1"/>
            </p:cNvSpPr>
            <p:nvPr/>
          </p:nvSpPr>
          <p:spPr bwMode="auto">
            <a:xfrm>
              <a:off x="7278688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.7517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" name="Rectangle 216"/>
            <p:cNvSpPr>
              <a:spLocks noChangeArrowheads="1"/>
            </p:cNvSpPr>
            <p:nvPr/>
          </p:nvSpPr>
          <p:spPr bwMode="auto">
            <a:xfrm>
              <a:off x="8036015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.7549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Rectangle 217"/>
            <p:cNvSpPr>
              <a:spLocks noChangeArrowheads="1"/>
            </p:cNvSpPr>
            <p:nvPr/>
          </p:nvSpPr>
          <p:spPr bwMode="auto">
            <a:xfrm>
              <a:off x="593725" y="4175125"/>
              <a:ext cx="213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Rectangle 218"/>
            <p:cNvSpPr>
              <a:spLocks noChangeArrowheads="1"/>
            </p:cNvSpPr>
            <p:nvPr/>
          </p:nvSpPr>
          <p:spPr bwMode="auto">
            <a:xfrm>
              <a:off x="1060450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.7580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219"/>
            <p:cNvSpPr>
              <a:spLocks noChangeArrowheads="1"/>
            </p:cNvSpPr>
            <p:nvPr/>
          </p:nvSpPr>
          <p:spPr bwMode="auto">
            <a:xfrm>
              <a:off x="1838325" y="4194175"/>
              <a:ext cx="6221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.7611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Rectangle 220"/>
            <p:cNvSpPr>
              <a:spLocks noChangeArrowheads="1"/>
            </p:cNvSpPr>
            <p:nvPr/>
          </p:nvSpPr>
          <p:spPr bwMode="auto">
            <a:xfrm>
              <a:off x="2614613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.7642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Rectangle 221"/>
            <p:cNvSpPr>
              <a:spLocks noChangeArrowheads="1"/>
            </p:cNvSpPr>
            <p:nvPr/>
          </p:nvSpPr>
          <p:spPr bwMode="auto">
            <a:xfrm>
              <a:off x="3392488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.7673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222"/>
            <p:cNvSpPr>
              <a:spLocks noChangeArrowheads="1"/>
            </p:cNvSpPr>
            <p:nvPr/>
          </p:nvSpPr>
          <p:spPr bwMode="auto">
            <a:xfrm>
              <a:off x="4170363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.7704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Rectangle 223"/>
            <p:cNvSpPr>
              <a:spLocks noChangeArrowheads="1"/>
            </p:cNvSpPr>
            <p:nvPr/>
          </p:nvSpPr>
          <p:spPr bwMode="auto">
            <a:xfrm>
              <a:off x="4946650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.7734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Rectangle 224"/>
            <p:cNvSpPr>
              <a:spLocks noChangeArrowheads="1"/>
            </p:cNvSpPr>
            <p:nvPr/>
          </p:nvSpPr>
          <p:spPr bwMode="auto">
            <a:xfrm>
              <a:off x="5724525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.7764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Rectangle 225"/>
            <p:cNvSpPr>
              <a:spLocks noChangeArrowheads="1"/>
            </p:cNvSpPr>
            <p:nvPr/>
          </p:nvSpPr>
          <p:spPr bwMode="auto">
            <a:xfrm>
              <a:off x="6502400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.7794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Rectangle 226"/>
            <p:cNvSpPr>
              <a:spLocks noChangeArrowheads="1"/>
            </p:cNvSpPr>
            <p:nvPr/>
          </p:nvSpPr>
          <p:spPr bwMode="auto">
            <a:xfrm>
              <a:off x="7278688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.7823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Rectangle 227"/>
            <p:cNvSpPr>
              <a:spLocks noChangeArrowheads="1"/>
            </p:cNvSpPr>
            <p:nvPr/>
          </p:nvSpPr>
          <p:spPr bwMode="auto">
            <a:xfrm>
              <a:off x="8036015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.7852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Rectangle 228"/>
            <p:cNvSpPr>
              <a:spLocks noChangeArrowheads="1"/>
            </p:cNvSpPr>
            <p:nvPr/>
          </p:nvSpPr>
          <p:spPr bwMode="auto">
            <a:xfrm>
              <a:off x="593725" y="4562475"/>
              <a:ext cx="213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" name="Rectangle 229"/>
            <p:cNvSpPr>
              <a:spLocks noChangeArrowheads="1"/>
            </p:cNvSpPr>
            <p:nvPr/>
          </p:nvSpPr>
          <p:spPr bwMode="auto">
            <a:xfrm>
              <a:off x="1060450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.7881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Rectangle 230"/>
            <p:cNvSpPr>
              <a:spLocks noChangeArrowheads="1"/>
            </p:cNvSpPr>
            <p:nvPr/>
          </p:nvSpPr>
          <p:spPr bwMode="auto">
            <a:xfrm>
              <a:off x="1838325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.7910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231"/>
            <p:cNvSpPr>
              <a:spLocks noChangeArrowheads="1"/>
            </p:cNvSpPr>
            <p:nvPr/>
          </p:nvSpPr>
          <p:spPr bwMode="auto">
            <a:xfrm>
              <a:off x="2614613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.7939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232"/>
            <p:cNvSpPr>
              <a:spLocks noChangeArrowheads="1"/>
            </p:cNvSpPr>
            <p:nvPr/>
          </p:nvSpPr>
          <p:spPr bwMode="auto">
            <a:xfrm>
              <a:off x="3392488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.7967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Rectangle 233"/>
            <p:cNvSpPr>
              <a:spLocks noChangeArrowheads="1"/>
            </p:cNvSpPr>
            <p:nvPr/>
          </p:nvSpPr>
          <p:spPr bwMode="auto">
            <a:xfrm>
              <a:off x="4170363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.7995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Rectangle 234"/>
            <p:cNvSpPr>
              <a:spLocks noChangeArrowheads="1"/>
            </p:cNvSpPr>
            <p:nvPr/>
          </p:nvSpPr>
          <p:spPr bwMode="auto">
            <a:xfrm>
              <a:off x="4946650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.8023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Rectangle 235"/>
            <p:cNvSpPr>
              <a:spLocks noChangeArrowheads="1"/>
            </p:cNvSpPr>
            <p:nvPr/>
          </p:nvSpPr>
          <p:spPr bwMode="auto">
            <a:xfrm>
              <a:off x="5724525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.8051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Rectangle 236"/>
            <p:cNvSpPr>
              <a:spLocks noChangeArrowheads="1"/>
            </p:cNvSpPr>
            <p:nvPr/>
          </p:nvSpPr>
          <p:spPr bwMode="auto">
            <a:xfrm>
              <a:off x="6502400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.8078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237"/>
            <p:cNvSpPr>
              <a:spLocks noChangeArrowheads="1"/>
            </p:cNvSpPr>
            <p:nvPr/>
          </p:nvSpPr>
          <p:spPr bwMode="auto">
            <a:xfrm>
              <a:off x="7278688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.8106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238"/>
            <p:cNvSpPr>
              <a:spLocks noChangeArrowheads="1"/>
            </p:cNvSpPr>
            <p:nvPr/>
          </p:nvSpPr>
          <p:spPr bwMode="auto">
            <a:xfrm>
              <a:off x="8036015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.8133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239"/>
            <p:cNvSpPr>
              <a:spLocks noChangeArrowheads="1"/>
            </p:cNvSpPr>
            <p:nvPr/>
          </p:nvSpPr>
          <p:spPr bwMode="auto">
            <a:xfrm>
              <a:off x="593725" y="4948238"/>
              <a:ext cx="213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240"/>
            <p:cNvSpPr>
              <a:spLocks noChangeArrowheads="1"/>
            </p:cNvSpPr>
            <p:nvPr/>
          </p:nvSpPr>
          <p:spPr bwMode="auto">
            <a:xfrm>
              <a:off x="1060450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.8159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241"/>
            <p:cNvSpPr>
              <a:spLocks noChangeArrowheads="1"/>
            </p:cNvSpPr>
            <p:nvPr/>
          </p:nvSpPr>
          <p:spPr bwMode="auto">
            <a:xfrm>
              <a:off x="1838325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.8186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242"/>
            <p:cNvSpPr>
              <a:spLocks noChangeArrowheads="1"/>
            </p:cNvSpPr>
            <p:nvPr/>
          </p:nvSpPr>
          <p:spPr bwMode="auto">
            <a:xfrm>
              <a:off x="2614613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.8212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Rectangle 243"/>
            <p:cNvSpPr>
              <a:spLocks noChangeArrowheads="1"/>
            </p:cNvSpPr>
            <p:nvPr/>
          </p:nvSpPr>
          <p:spPr bwMode="auto">
            <a:xfrm>
              <a:off x="3392488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.8238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Rectangle 244"/>
            <p:cNvSpPr>
              <a:spLocks noChangeArrowheads="1"/>
            </p:cNvSpPr>
            <p:nvPr/>
          </p:nvSpPr>
          <p:spPr bwMode="auto">
            <a:xfrm>
              <a:off x="4170363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.8264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Rectangle 245"/>
            <p:cNvSpPr>
              <a:spLocks noChangeArrowheads="1"/>
            </p:cNvSpPr>
            <p:nvPr/>
          </p:nvSpPr>
          <p:spPr bwMode="auto">
            <a:xfrm>
              <a:off x="4946650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.8289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" name="Rectangle 246"/>
            <p:cNvSpPr>
              <a:spLocks noChangeArrowheads="1"/>
            </p:cNvSpPr>
            <p:nvPr/>
          </p:nvSpPr>
          <p:spPr bwMode="auto">
            <a:xfrm>
              <a:off x="5724525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.8315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Rectangle 247"/>
            <p:cNvSpPr>
              <a:spLocks noChangeArrowheads="1"/>
            </p:cNvSpPr>
            <p:nvPr/>
          </p:nvSpPr>
          <p:spPr bwMode="auto">
            <a:xfrm>
              <a:off x="6502400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.8340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Rectangle 248"/>
            <p:cNvSpPr>
              <a:spLocks noChangeArrowheads="1"/>
            </p:cNvSpPr>
            <p:nvPr/>
          </p:nvSpPr>
          <p:spPr bwMode="auto">
            <a:xfrm>
              <a:off x="7278688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.8365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249"/>
            <p:cNvSpPr>
              <a:spLocks noChangeArrowheads="1"/>
            </p:cNvSpPr>
            <p:nvPr/>
          </p:nvSpPr>
          <p:spPr bwMode="auto">
            <a:xfrm>
              <a:off x="8036015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.8389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250"/>
            <p:cNvSpPr>
              <a:spLocks noChangeArrowheads="1"/>
            </p:cNvSpPr>
            <p:nvPr/>
          </p:nvSpPr>
          <p:spPr bwMode="auto">
            <a:xfrm>
              <a:off x="652463" y="5335588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251"/>
            <p:cNvSpPr>
              <a:spLocks noChangeArrowheads="1"/>
            </p:cNvSpPr>
            <p:nvPr/>
          </p:nvSpPr>
          <p:spPr bwMode="auto">
            <a:xfrm>
              <a:off x="1293813" y="5335588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Rectangle 252"/>
            <p:cNvSpPr>
              <a:spLocks noChangeArrowheads="1"/>
            </p:cNvSpPr>
            <p:nvPr/>
          </p:nvSpPr>
          <p:spPr bwMode="auto">
            <a:xfrm>
              <a:off x="2071688" y="5335588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253"/>
            <p:cNvSpPr>
              <a:spLocks noChangeArrowheads="1"/>
            </p:cNvSpPr>
            <p:nvPr/>
          </p:nvSpPr>
          <p:spPr bwMode="auto">
            <a:xfrm>
              <a:off x="2847975" y="5335588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Rectangle 254"/>
            <p:cNvSpPr>
              <a:spLocks noChangeArrowheads="1"/>
            </p:cNvSpPr>
            <p:nvPr/>
          </p:nvSpPr>
          <p:spPr bwMode="auto">
            <a:xfrm>
              <a:off x="3625850" y="5335588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Rectangle 255"/>
            <p:cNvSpPr>
              <a:spLocks noChangeArrowheads="1"/>
            </p:cNvSpPr>
            <p:nvPr/>
          </p:nvSpPr>
          <p:spPr bwMode="auto">
            <a:xfrm>
              <a:off x="4403725" y="5335588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" name="Rectangle 256"/>
            <p:cNvSpPr>
              <a:spLocks noChangeArrowheads="1"/>
            </p:cNvSpPr>
            <p:nvPr/>
          </p:nvSpPr>
          <p:spPr bwMode="auto">
            <a:xfrm>
              <a:off x="5180013" y="5335588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3" name="Rectangle 257"/>
            <p:cNvSpPr>
              <a:spLocks noChangeArrowheads="1"/>
            </p:cNvSpPr>
            <p:nvPr/>
          </p:nvSpPr>
          <p:spPr bwMode="auto">
            <a:xfrm>
              <a:off x="5957888" y="5335588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Rectangle 258"/>
            <p:cNvSpPr>
              <a:spLocks noChangeArrowheads="1"/>
            </p:cNvSpPr>
            <p:nvPr/>
          </p:nvSpPr>
          <p:spPr bwMode="auto">
            <a:xfrm>
              <a:off x="6735763" y="5335588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5" name="Rectangle 259"/>
            <p:cNvSpPr>
              <a:spLocks noChangeArrowheads="1"/>
            </p:cNvSpPr>
            <p:nvPr/>
          </p:nvSpPr>
          <p:spPr bwMode="auto">
            <a:xfrm>
              <a:off x="7512050" y="5335588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6" name="Rectangle 260"/>
            <p:cNvSpPr>
              <a:spLocks noChangeArrowheads="1"/>
            </p:cNvSpPr>
            <p:nvPr/>
          </p:nvSpPr>
          <p:spPr bwMode="auto">
            <a:xfrm>
              <a:off x="8289925" y="5335588"/>
              <a:ext cx="705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7" name="Line 261"/>
            <p:cNvSpPr>
              <a:spLocks noChangeShapeType="1"/>
            </p:cNvSpPr>
            <p:nvPr/>
          </p:nvSpPr>
          <p:spPr bwMode="auto">
            <a:xfrm>
              <a:off x="419100" y="2994025"/>
              <a:ext cx="8297863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Rectangle 262"/>
            <p:cNvSpPr>
              <a:spLocks noChangeArrowheads="1"/>
            </p:cNvSpPr>
            <p:nvPr/>
          </p:nvSpPr>
          <p:spPr bwMode="auto">
            <a:xfrm>
              <a:off x="419100" y="2994025"/>
              <a:ext cx="8297863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Rectangle 263"/>
            <p:cNvSpPr>
              <a:spLocks noChangeArrowheads="1"/>
            </p:cNvSpPr>
            <p:nvPr/>
          </p:nvSpPr>
          <p:spPr bwMode="auto">
            <a:xfrm>
              <a:off x="409575" y="2597150"/>
              <a:ext cx="8312150" cy="3130550"/>
            </a:xfrm>
            <a:prstGeom prst="rect">
              <a:avLst/>
            </a:prstGeom>
            <a:noFill/>
            <a:ln w="8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849" name="Rectangle 441"/>
            <p:cNvSpPr>
              <a:spLocks noChangeArrowheads="1"/>
            </p:cNvSpPr>
            <p:nvPr/>
          </p:nvSpPr>
          <p:spPr bwMode="auto">
            <a:xfrm>
              <a:off x="3331964" y="3735161"/>
              <a:ext cx="781050" cy="4191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850" name="Rectangle 442"/>
            <p:cNvSpPr>
              <a:spLocks noChangeArrowheads="1"/>
            </p:cNvSpPr>
            <p:nvPr/>
          </p:nvSpPr>
          <p:spPr bwMode="auto">
            <a:xfrm>
              <a:off x="3440711" y="2594447"/>
              <a:ext cx="476250" cy="40005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848" name="Rectangle 440"/>
            <p:cNvSpPr>
              <a:spLocks noChangeArrowheads="1"/>
            </p:cNvSpPr>
            <p:nvPr/>
          </p:nvSpPr>
          <p:spPr bwMode="auto">
            <a:xfrm>
              <a:off x="521360" y="3721100"/>
              <a:ext cx="381000" cy="4191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5857" name="Rectangle 449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 Box 36"/>
              <p:cNvSpPr txBox="1">
                <a:spLocks noChangeArrowheads="1"/>
              </p:cNvSpPr>
              <p:nvPr/>
            </p:nvSpPr>
            <p:spPr bwMode="auto">
              <a:xfrm>
                <a:off x="1047554" y="163061"/>
                <a:ext cx="4786313" cy="5238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271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7554" y="163061"/>
                <a:ext cx="4786313" cy="523874"/>
              </a:xfrm>
              <a:prstGeom prst="rect">
                <a:avLst/>
              </a:prstGeom>
              <a:blipFill>
                <a:blip r:embed="rId3"/>
                <a:stretch>
                  <a:fillRect l="-2675" t="-12791" b="-31395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15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49" name="Rectangle 497"/>
          <p:cNvSpPr>
            <a:spLocks noChangeArrowheads="1"/>
          </p:cNvSpPr>
          <p:nvPr/>
        </p:nvSpPr>
        <p:spPr bwMode="auto">
          <a:xfrm>
            <a:off x="1428750" y="1701800"/>
            <a:ext cx="6343650" cy="40005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993" name="Rectangle 41"/>
          <p:cNvSpPr>
            <a:spLocks noChangeArrowheads="1"/>
          </p:cNvSpPr>
          <p:nvPr/>
        </p:nvSpPr>
        <p:spPr bwMode="auto">
          <a:xfrm>
            <a:off x="4119563" y="5154613"/>
            <a:ext cx="8688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1697</a:t>
            </a:r>
          </a:p>
        </p:txBody>
      </p:sp>
      <p:sp>
        <p:nvSpPr>
          <p:cNvPr id="125994" name="Line 42"/>
          <p:cNvSpPr>
            <a:spLocks noChangeShapeType="1"/>
          </p:cNvSpPr>
          <p:nvPr/>
        </p:nvSpPr>
        <p:spPr bwMode="auto">
          <a:xfrm>
            <a:off x="2087563" y="503396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448" name="Freeform 496"/>
          <p:cNvSpPr>
            <a:spLocks/>
          </p:cNvSpPr>
          <p:nvPr/>
        </p:nvSpPr>
        <p:spPr bwMode="auto">
          <a:xfrm>
            <a:off x="2341563" y="1965325"/>
            <a:ext cx="4505325" cy="3063875"/>
          </a:xfrm>
          <a:custGeom>
            <a:avLst/>
            <a:gdLst/>
            <a:ahLst/>
            <a:cxnLst>
              <a:cxn ang="0">
                <a:pos x="1335" y="22"/>
              </a:cxn>
              <a:cxn ang="0">
                <a:pos x="1248" y="112"/>
              </a:cxn>
              <a:cxn ang="0">
                <a:pos x="1187" y="216"/>
              </a:cxn>
              <a:cxn ang="0">
                <a:pos x="1127" y="330"/>
              </a:cxn>
              <a:cxn ang="0">
                <a:pos x="1083" y="434"/>
              </a:cxn>
              <a:cxn ang="0">
                <a:pos x="1041" y="538"/>
              </a:cxn>
              <a:cxn ang="0">
                <a:pos x="1003" y="650"/>
              </a:cxn>
              <a:cxn ang="0">
                <a:pos x="967" y="758"/>
              </a:cxn>
              <a:cxn ang="0">
                <a:pos x="939" y="870"/>
              </a:cxn>
              <a:cxn ang="0">
                <a:pos x="911" y="980"/>
              </a:cxn>
              <a:cxn ang="0">
                <a:pos x="879" y="1082"/>
              </a:cxn>
              <a:cxn ang="0">
                <a:pos x="837" y="1200"/>
              </a:cxn>
              <a:cxn ang="0">
                <a:pos x="796" y="1296"/>
              </a:cxn>
              <a:cxn ang="0">
                <a:pos x="738" y="1414"/>
              </a:cxn>
              <a:cxn ang="0">
                <a:pos x="672" y="1527"/>
              </a:cxn>
              <a:cxn ang="0">
                <a:pos x="588" y="1624"/>
              </a:cxn>
              <a:cxn ang="0">
                <a:pos x="480" y="1698"/>
              </a:cxn>
              <a:cxn ang="0">
                <a:pos x="379" y="1750"/>
              </a:cxn>
              <a:cxn ang="0">
                <a:pos x="276" y="1792"/>
              </a:cxn>
              <a:cxn ang="0">
                <a:pos x="184" y="1828"/>
              </a:cxn>
              <a:cxn ang="0">
                <a:pos x="60" y="1868"/>
              </a:cxn>
              <a:cxn ang="0">
                <a:pos x="1" y="1904"/>
              </a:cxn>
              <a:cxn ang="0">
                <a:pos x="2837" y="1928"/>
              </a:cxn>
              <a:cxn ang="0">
                <a:pos x="2797" y="1862"/>
              </a:cxn>
              <a:cxn ang="0">
                <a:pos x="2719" y="1846"/>
              </a:cxn>
              <a:cxn ang="0">
                <a:pos x="2573" y="1802"/>
              </a:cxn>
              <a:cxn ang="0">
                <a:pos x="2451" y="1753"/>
              </a:cxn>
              <a:cxn ang="0">
                <a:pos x="2331" y="1700"/>
              </a:cxn>
              <a:cxn ang="0">
                <a:pos x="2278" y="1661"/>
              </a:cxn>
              <a:cxn ang="0">
                <a:pos x="2197" y="1594"/>
              </a:cxn>
              <a:cxn ang="0">
                <a:pos x="2131" y="1504"/>
              </a:cxn>
              <a:cxn ang="0">
                <a:pos x="2069" y="1404"/>
              </a:cxn>
              <a:cxn ang="0">
                <a:pos x="2035" y="1336"/>
              </a:cxn>
              <a:cxn ang="0">
                <a:pos x="1975" y="1206"/>
              </a:cxn>
              <a:cxn ang="0">
                <a:pos x="1941" y="1118"/>
              </a:cxn>
              <a:cxn ang="0">
                <a:pos x="1913" y="1028"/>
              </a:cxn>
              <a:cxn ang="0">
                <a:pos x="1875" y="903"/>
              </a:cxn>
              <a:cxn ang="0">
                <a:pos x="1842" y="798"/>
              </a:cxn>
              <a:cxn ang="0">
                <a:pos x="1797" y="660"/>
              </a:cxn>
              <a:cxn ang="0">
                <a:pos x="1753" y="526"/>
              </a:cxn>
              <a:cxn ang="0">
                <a:pos x="1709" y="412"/>
              </a:cxn>
              <a:cxn ang="0">
                <a:pos x="1673" y="332"/>
              </a:cxn>
              <a:cxn ang="0">
                <a:pos x="1620" y="228"/>
              </a:cxn>
              <a:cxn ang="0">
                <a:pos x="1601" y="190"/>
              </a:cxn>
              <a:cxn ang="0">
                <a:pos x="1549" y="109"/>
              </a:cxn>
              <a:cxn ang="0">
                <a:pos x="1479" y="31"/>
              </a:cxn>
              <a:cxn ang="0">
                <a:pos x="1408" y="4"/>
              </a:cxn>
            </a:cxnLst>
            <a:rect l="0" t="0" r="r" b="b"/>
            <a:pathLst>
              <a:path w="2838" h="1930">
                <a:moveTo>
                  <a:pt x="1407" y="0"/>
                </a:moveTo>
                <a:lnTo>
                  <a:pt x="1371" y="2"/>
                </a:lnTo>
                <a:lnTo>
                  <a:pt x="1335" y="22"/>
                </a:lnTo>
                <a:lnTo>
                  <a:pt x="1304" y="48"/>
                </a:lnTo>
                <a:lnTo>
                  <a:pt x="1279" y="74"/>
                </a:lnTo>
                <a:lnTo>
                  <a:pt x="1248" y="112"/>
                </a:lnTo>
                <a:lnTo>
                  <a:pt x="1224" y="148"/>
                </a:lnTo>
                <a:lnTo>
                  <a:pt x="1206" y="178"/>
                </a:lnTo>
                <a:lnTo>
                  <a:pt x="1187" y="216"/>
                </a:lnTo>
                <a:lnTo>
                  <a:pt x="1164" y="250"/>
                </a:lnTo>
                <a:lnTo>
                  <a:pt x="1149" y="290"/>
                </a:lnTo>
                <a:lnTo>
                  <a:pt x="1127" y="330"/>
                </a:lnTo>
                <a:lnTo>
                  <a:pt x="1111" y="370"/>
                </a:lnTo>
                <a:lnTo>
                  <a:pt x="1097" y="404"/>
                </a:lnTo>
                <a:lnTo>
                  <a:pt x="1083" y="434"/>
                </a:lnTo>
                <a:lnTo>
                  <a:pt x="1069" y="466"/>
                </a:lnTo>
                <a:lnTo>
                  <a:pt x="1055" y="502"/>
                </a:lnTo>
                <a:lnTo>
                  <a:pt x="1041" y="538"/>
                </a:lnTo>
                <a:lnTo>
                  <a:pt x="1027" y="580"/>
                </a:lnTo>
                <a:lnTo>
                  <a:pt x="1013" y="614"/>
                </a:lnTo>
                <a:lnTo>
                  <a:pt x="1003" y="650"/>
                </a:lnTo>
                <a:lnTo>
                  <a:pt x="989" y="686"/>
                </a:lnTo>
                <a:lnTo>
                  <a:pt x="977" y="724"/>
                </a:lnTo>
                <a:lnTo>
                  <a:pt x="967" y="758"/>
                </a:lnTo>
                <a:lnTo>
                  <a:pt x="957" y="792"/>
                </a:lnTo>
                <a:lnTo>
                  <a:pt x="949" y="830"/>
                </a:lnTo>
                <a:lnTo>
                  <a:pt x="939" y="870"/>
                </a:lnTo>
                <a:lnTo>
                  <a:pt x="931" y="904"/>
                </a:lnTo>
                <a:lnTo>
                  <a:pt x="921" y="942"/>
                </a:lnTo>
                <a:lnTo>
                  <a:pt x="911" y="980"/>
                </a:lnTo>
                <a:lnTo>
                  <a:pt x="903" y="1012"/>
                </a:lnTo>
                <a:lnTo>
                  <a:pt x="891" y="1050"/>
                </a:lnTo>
                <a:lnTo>
                  <a:pt x="879" y="1082"/>
                </a:lnTo>
                <a:lnTo>
                  <a:pt x="864" y="1131"/>
                </a:lnTo>
                <a:lnTo>
                  <a:pt x="849" y="1168"/>
                </a:lnTo>
                <a:lnTo>
                  <a:pt x="837" y="1200"/>
                </a:lnTo>
                <a:lnTo>
                  <a:pt x="821" y="1236"/>
                </a:lnTo>
                <a:lnTo>
                  <a:pt x="808" y="1272"/>
                </a:lnTo>
                <a:lnTo>
                  <a:pt x="796" y="1296"/>
                </a:lnTo>
                <a:lnTo>
                  <a:pt x="777" y="1336"/>
                </a:lnTo>
                <a:lnTo>
                  <a:pt x="761" y="1374"/>
                </a:lnTo>
                <a:lnTo>
                  <a:pt x="738" y="1414"/>
                </a:lnTo>
                <a:lnTo>
                  <a:pt x="719" y="1454"/>
                </a:lnTo>
                <a:lnTo>
                  <a:pt x="696" y="1492"/>
                </a:lnTo>
                <a:lnTo>
                  <a:pt x="672" y="1527"/>
                </a:lnTo>
                <a:lnTo>
                  <a:pt x="645" y="1557"/>
                </a:lnTo>
                <a:lnTo>
                  <a:pt x="624" y="1588"/>
                </a:lnTo>
                <a:lnTo>
                  <a:pt x="588" y="1624"/>
                </a:lnTo>
                <a:lnTo>
                  <a:pt x="567" y="1641"/>
                </a:lnTo>
                <a:lnTo>
                  <a:pt x="534" y="1666"/>
                </a:lnTo>
                <a:lnTo>
                  <a:pt x="480" y="1698"/>
                </a:lnTo>
                <a:lnTo>
                  <a:pt x="441" y="1722"/>
                </a:lnTo>
                <a:lnTo>
                  <a:pt x="411" y="1736"/>
                </a:lnTo>
                <a:lnTo>
                  <a:pt x="379" y="1750"/>
                </a:lnTo>
                <a:lnTo>
                  <a:pt x="345" y="1766"/>
                </a:lnTo>
                <a:lnTo>
                  <a:pt x="312" y="1780"/>
                </a:lnTo>
                <a:lnTo>
                  <a:pt x="276" y="1792"/>
                </a:lnTo>
                <a:lnTo>
                  <a:pt x="255" y="1797"/>
                </a:lnTo>
                <a:lnTo>
                  <a:pt x="225" y="1809"/>
                </a:lnTo>
                <a:lnTo>
                  <a:pt x="184" y="1828"/>
                </a:lnTo>
                <a:lnTo>
                  <a:pt x="144" y="1840"/>
                </a:lnTo>
                <a:lnTo>
                  <a:pt x="97" y="1856"/>
                </a:lnTo>
                <a:lnTo>
                  <a:pt x="60" y="1868"/>
                </a:lnTo>
                <a:lnTo>
                  <a:pt x="27" y="1876"/>
                </a:lnTo>
                <a:lnTo>
                  <a:pt x="3" y="1884"/>
                </a:lnTo>
                <a:lnTo>
                  <a:pt x="1" y="1904"/>
                </a:lnTo>
                <a:lnTo>
                  <a:pt x="0" y="1926"/>
                </a:lnTo>
                <a:lnTo>
                  <a:pt x="1" y="1930"/>
                </a:lnTo>
                <a:lnTo>
                  <a:pt x="2837" y="1928"/>
                </a:lnTo>
                <a:lnTo>
                  <a:pt x="2838" y="1901"/>
                </a:lnTo>
                <a:lnTo>
                  <a:pt x="2838" y="1877"/>
                </a:lnTo>
                <a:lnTo>
                  <a:pt x="2797" y="1862"/>
                </a:lnTo>
                <a:lnTo>
                  <a:pt x="2757" y="1855"/>
                </a:lnTo>
                <a:lnTo>
                  <a:pt x="2692" y="1835"/>
                </a:lnTo>
                <a:lnTo>
                  <a:pt x="2719" y="1846"/>
                </a:lnTo>
                <a:lnTo>
                  <a:pt x="2661" y="1828"/>
                </a:lnTo>
                <a:lnTo>
                  <a:pt x="2614" y="1814"/>
                </a:lnTo>
                <a:lnTo>
                  <a:pt x="2573" y="1802"/>
                </a:lnTo>
                <a:lnTo>
                  <a:pt x="2525" y="1786"/>
                </a:lnTo>
                <a:lnTo>
                  <a:pt x="2481" y="1768"/>
                </a:lnTo>
                <a:lnTo>
                  <a:pt x="2451" y="1753"/>
                </a:lnTo>
                <a:lnTo>
                  <a:pt x="2409" y="1736"/>
                </a:lnTo>
                <a:lnTo>
                  <a:pt x="2364" y="1715"/>
                </a:lnTo>
                <a:lnTo>
                  <a:pt x="2331" y="1700"/>
                </a:lnTo>
                <a:lnTo>
                  <a:pt x="2311" y="1686"/>
                </a:lnTo>
                <a:lnTo>
                  <a:pt x="2295" y="1676"/>
                </a:lnTo>
                <a:lnTo>
                  <a:pt x="2278" y="1661"/>
                </a:lnTo>
                <a:lnTo>
                  <a:pt x="2257" y="1648"/>
                </a:lnTo>
                <a:lnTo>
                  <a:pt x="2232" y="1624"/>
                </a:lnTo>
                <a:lnTo>
                  <a:pt x="2197" y="1594"/>
                </a:lnTo>
                <a:lnTo>
                  <a:pt x="2179" y="1570"/>
                </a:lnTo>
                <a:lnTo>
                  <a:pt x="2159" y="1542"/>
                </a:lnTo>
                <a:lnTo>
                  <a:pt x="2131" y="1504"/>
                </a:lnTo>
                <a:lnTo>
                  <a:pt x="2112" y="1468"/>
                </a:lnTo>
                <a:lnTo>
                  <a:pt x="2088" y="1432"/>
                </a:lnTo>
                <a:lnTo>
                  <a:pt x="2069" y="1404"/>
                </a:lnTo>
                <a:lnTo>
                  <a:pt x="2051" y="1364"/>
                </a:lnTo>
                <a:lnTo>
                  <a:pt x="2019" y="1308"/>
                </a:lnTo>
                <a:lnTo>
                  <a:pt x="2035" y="1336"/>
                </a:lnTo>
                <a:lnTo>
                  <a:pt x="2008" y="1279"/>
                </a:lnTo>
                <a:lnTo>
                  <a:pt x="1992" y="1240"/>
                </a:lnTo>
                <a:lnTo>
                  <a:pt x="1975" y="1206"/>
                </a:lnTo>
                <a:lnTo>
                  <a:pt x="1965" y="1172"/>
                </a:lnTo>
                <a:lnTo>
                  <a:pt x="1951" y="1144"/>
                </a:lnTo>
                <a:lnTo>
                  <a:pt x="1941" y="1118"/>
                </a:lnTo>
                <a:lnTo>
                  <a:pt x="1935" y="1096"/>
                </a:lnTo>
                <a:lnTo>
                  <a:pt x="1925" y="1064"/>
                </a:lnTo>
                <a:lnTo>
                  <a:pt x="1913" y="1028"/>
                </a:lnTo>
                <a:lnTo>
                  <a:pt x="1899" y="986"/>
                </a:lnTo>
                <a:lnTo>
                  <a:pt x="1887" y="940"/>
                </a:lnTo>
                <a:lnTo>
                  <a:pt x="1875" y="903"/>
                </a:lnTo>
                <a:lnTo>
                  <a:pt x="1861" y="862"/>
                </a:lnTo>
                <a:lnTo>
                  <a:pt x="1849" y="824"/>
                </a:lnTo>
                <a:lnTo>
                  <a:pt x="1842" y="798"/>
                </a:lnTo>
                <a:lnTo>
                  <a:pt x="1829" y="754"/>
                </a:lnTo>
                <a:lnTo>
                  <a:pt x="1815" y="710"/>
                </a:lnTo>
                <a:lnTo>
                  <a:pt x="1797" y="660"/>
                </a:lnTo>
                <a:lnTo>
                  <a:pt x="1779" y="603"/>
                </a:lnTo>
                <a:lnTo>
                  <a:pt x="1765" y="562"/>
                </a:lnTo>
                <a:lnTo>
                  <a:pt x="1753" y="526"/>
                </a:lnTo>
                <a:lnTo>
                  <a:pt x="1737" y="484"/>
                </a:lnTo>
                <a:lnTo>
                  <a:pt x="1722" y="453"/>
                </a:lnTo>
                <a:lnTo>
                  <a:pt x="1709" y="412"/>
                </a:lnTo>
                <a:lnTo>
                  <a:pt x="1695" y="390"/>
                </a:lnTo>
                <a:lnTo>
                  <a:pt x="1685" y="362"/>
                </a:lnTo>
                <a:lnTo>
                  <a:pt x="1673" y="332"/>
                </a:lnTo>
                <a:lnTo>
                  <a:pt x="1656" y="304"/>
                </a:lnTo>
                <a:lnTo>
                  <a:pt x="1637" y="264"/>
                </a:lnTo>
                <a:lnTo>
                  <a:pt x="1620" y="228"/>
                </a:lnTo>
                <a:lnTo>
                  <a:pt x="1609" y="208"/>
                </a:lnTo>
                <a:lnTo>
                  <a:pt x="1578" y="152"/>
                </a:lnTo>
                <a:lnTo>
                  <a:pt x="1601" y="190"/>
                </a:lnTo>
                <a:lnTo>
                  <a:pt x="1589" y="170"/>
                </a:lnTo>
                <a:lnTo>
                  <a:pt x="1565" y="136"/>
                </a:lnTo>
                <a:lnTo>
                  <a:pt x="1549" y="109"/>
                </a:lnTo>
                <a:lnTo>
                  <a:pt x="1528" y="80"/>
                </a:lnTo>
                <a:lnTo>
                  <a:pt x="1504" y="50"/>
                </a:lnTo>
                <a:lnTo>
                  <a:pt x="1479" y="31"/>
                </a:lnTo>
                <a:lnTo>
                  <a:pt x="1458" y="13"/>
                </a:lnTo>
                <a:lnTo>
                  <a:pt x="1433" y="6"/>
                </a:lnTo>
                <a:lnTo>
                  <a:pt x="1408" y="4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996" name="Freeform 44"/>
          <p:cNvSpPr>
            <a:spLocks noChangeArrowheads="1"/>
          </p:cNvSpPr>
          <p:nvPr/>
        </p:nvSpPr>
        <p:spPr bwMode="auto">
          <a:xfrm flipH="1">
            <a:off x="4551363" y="496093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984" name="Freeform 32"/>
          <p:cNvSpPr>
            <a:spLocks/>
          </p:cNvSpPr>
          <p:nvPr/>
        </p:nvSpPr>
        <p:spPr bwMode="auto">
          <a:xfrm>
            <a:off x="2338388" y="1954213"/>
            <a:ext cx="2928937" cy="3074987"/>
          </a:xfrm>
          <a:custGeom>
            <a:avLst/>
            <a:gdLst/>
            <a:ahLst/>
            <a:cxnLst>
              <a:cxn ang="0">
                <a:pos x="1373" y="5"/>
              </a:cxn>
              <a:cxn ang="0">
                <a:pos x="1309" y="45"/>
              </a:cxn>
              <a:cxn ang="0">
                <a:pos x="1254" y="109"/>
              </a:cxn>
              <a:cxn ang="0">
                <a:pos x="1212" y="175"/>
              </a:cxn>
              <a:cxn ang="0">
                <a:pos x="1173" y="249"/>
              </a:cxn>
              <a:cxn ang="0">
                <a:pos x="1134" y="332"/>
              </a:cxn>
              <a:cxn ang="0">
                <a:pos x="1104" y="396"/>
              </a:cxn>
              <a:cxn ang="0">
                <a:pos x="1076" y="465"/>
              </a:cxn>
              <a:cxn ang="0">
                <a:pos x="1047" y="534"/>
              </a:cxn>
              <a:cxn ang="0">
                <a:pos x="1020" y="612"/>
              </a:cxn>
              <a:cxn ang="0">
                <a:pos x="999" y="684"/>
              </a:cxn>
              <a:cxn ang="0">
                <a:pos x="971" y="762"/>
              </a:cxn>
              <a:cxn ang="0">
                <a:pos x="957" y="822"/>
              </a:cxn>
              <a:cxn ang="0">
                <a:pos x="937" y="898"/>
              </a:cxn>
              <a:cxn ang="0">
                <a:pos x="917" y="976"/>
              </a:cxn>
              <a:cxn ang="0">
                <a:pos x="899" y="1045"/>
              </a:cxn>
              <a:cxn ang="0">
                <a:pos x="872" y="1128"/>
              </a:cxn>
              <a:cxn ang="0">
                <a:pos x="844" y="1203"/>
              </a:cxn>
              <a:cxn ang="0">
                <a:pos x="816" y="1270"/>
              </a:cxn>
              <a:cxn ang="0">
                <a:pos x="788" y="1333"/>
              </a:cxn>
              <a:cxn ang="0">
                <a:pos x="750" y="1416"/>
              </a:cxn>
              <a:cxn ang="0">
                <a:pos x="705" y="1491"/>
              </a:cxn>
              <a:cxn ang="0">
                <a:pos x="660" y="1553"/>
              </a:cxn>
              <a:cxn ang="0">
                <a:pos x="597" y="1623"/>
              </a:cxn>
              <a:cxn ang="0">
                <a:pos x="544" y="1665"/>
              </a:cxn>
              <a:cxn ang="0">
                <a:pos x="462" y="1717"/>
              </a:cxn>
              <a:cxn ang="0">
                <a:pos x="387" y="1751"/>
              </a:cxn>
              <a:cxn ang="0">
                <a:pos x="323" y="1779"/>
              </a:cxn>
              <a:cxn ang="0">
                <a:pos x="265" y="1801"/>
              </a:cxn>
              <a:cxn ang="0">
                <a:pos x="196" y="1827"/>
              </a:cxn>
              <a:cxn ang="0">
                <a:pos x="114" y="1853"/>
              </a:cxn>
              <a:cxn ang="0">
                <a:pos x="43" y="1875"/>
              </a:cxn>
              <a:cxn ang="0">
                <a:pos x="0" y="1907"/>
              </a:cxn>
              <a:cxn ang="0">
                <a:pos x="1845" y="1937"/>
              </a:cxn>
              <a:cxn ang="0">
                <a:pos x="1844" y="796"/>
              </a:cxn>
              <a:cxn ang="0">
                <a:pos x="1816" y="705"/>
              </a:cxn>
              <a:cxn ang="0">
                <a:pos x="1781" y="603"/>
              </a:cxn>
              <a:cxn ang="0">
                <a:pos x="1755" y="528"/>
              </a:cxn>
              <a:cxn ang="0">
                <a:pos x="1724" y="447"/>
              </a:cxn>
              <a:cxn ang="0">
                <a:pos x="1688" y="365"/>
              </a:cxn>
              <a:cxn ang="0">
                <a:pos x="1676" y="335"/>
              </a:cxn>
              <a:cxn ang="0">
                <a:pos x="1638" y="258"/>
              </a:cxn>
              <a:cxn ang="0">
                <a:pos x="1611" y="207"/>
              </a:cxn>
              <a:cxn ang="0">
                <a:pos x="1575" y="152"/>
              </a:cxn>
              <a:cxn ang="0">
                <a:pos x="1568" y="143"/>
              </a:cxn>
              <a:cxn ang="0">
                <a:pos x="1605" y="198"/>
              </a:cxn>
              <a:cxn ang="0">
                <a:pos x="1581" y="158"/>
              </a:cxn>
              <a:cxn ang="0">
                <a:pos x="1528" y="85"/>
              </a:cxn>
              <a:cxn ang="0">
                <a:pos x="1483" y="36"/>
              </a:cxn>
              <a:cxn ang="0">
                <a:pos x="1438" y="7"/>
              </a:cxn>
            </a:cxnLst>
            <a:rect l="0" t="0" r="r" b="b"/>
            <a:pathLst>
              <a:path w="1845" h="1937">
                <a:moveTo>
                  <a:pt x="1406" y="0"/>
                </a:moveTo>
                <a:lnTo>
                  <a:pt x="1373" y="5"/>
                </a:lnTo>
                <a:lnTo>
                  <a:pt x="1343" y="15"/>
                </a:lnTo>
                <a:lnTo>
                  <a:pt x="1309" y="45"/>
                </a:lnTo>
                <a:lnTo>
                  <a:pt x="1283" y="75"/>
                </a:lnTo>
                <a:lnTo>
                  <a:pt x="1254" y="109"/>
                </a:lnTo>
                <a:lnTo>
                  <a:pt x="1230" y="145"/>
                </a:lnTo>
                <a:lnTo>
                  <a:pt x="1212" y="175"/>
                </a:lnTo>
                <a:lnTo>
                  <a:pt x="1191" y="218"/>
                </a:lnTo>
                <a:lnTo>
                  <a:pt x="1173" y="249"/>
                </a:lnTo>
                <a:lnTo>
                  <a:pt x="1154" y="291"/>
                </a:lnTo>
                <a:lnTo>
                  <a:pt x="1134" y="332"/>
                </a:lnTo>
                <a:lnTo>
                  <a:pt x="1118" y="365"/>
                </a:lnTo>
                <a:lnTo>
                  <a:pt x="1104" y="396"/>
                </a:lnTo>
                <a:lnTo>
                  <a:pt x="1088" y="428"/>
                </a:lnTo>
                <a:lnTo>
                  <a:pt x="1076" y="465"/>
                </a:lnTo>
                <a:lnTo>
                  <a:pt x="1059" y="500"/>
                </a:lnTo>
                <a:lnTo>
                  <a:pt x="1047" y="534"/>
                </a:lnTo>
                <a:lnTo>
                  <a:pt x="1034" y="573"/>
                </a:lnTo>
                <a:lnTo>
                  <a:pt x="1020" y="612"/>
                </a:lnTo>
                <a:lnTo>
                  <a:pt x="1012" y="646"/>
                </a:lnTo>
                <a:lnTo>
                  <a:pt x="999" y="684"/>
                </a:lnTo>
                <a:lnTo>
                  <a:pt x="984" y="725"/>
                </a:lnTo>
                <a:lnTo>
                  <a:pt x="971" y="762"/>
                </a:lnTo>
                <a:lnTo>
                  <a:pt x="962" y="794"/>
                </a:lnTo>
                <a:lnTo>
                  <a:pt x="957" y="822"/>
                </a:lnTo>
                <a:lnTo>
                  <a:pt x="945" y="867"/>
                </a:lnTo>
                <a:lnTo>
                  <a:pt x="937" y="898"/>
                </a:lnTo>
                <a:lnTo>
                  <a:pt x="928" y="940"/>
                </a:lnTo>
                <a:lnTo>
                  <a:pt x="917" y="976"/>
                </a:lnTo>
                <a:lnTo>
                  <a:pt x="908" y="1010"/>
                </a:lnTo>
                <a:lnTo>
                  <a:pt x="899" y="1045"/>
                </a:lnTo>
                <a:lnTo>
                  <a:pt x="887" y="1084"/>
                </a:lnTo>
                <a:lnTo>
                  <a:pt x="872" y="1128"/>
                </a:lnTo>
                <a:lnTo>
                  <a:pt x="857" y="1170"/>
                </a:lnTo>
                <a:lnTo>
                  <a:pt x="844" y="1203"/>
                </a:lnTo>
                <a:lnTo>
                  <a:pt x="832" y="1237"/>
                </a:lnTo>
                <a:lnTo>
                  <a:pt x="816" y="1270"/>
                </a:lnTo>
                <a:lnTo>
                  <a:pt x="805" y="1300"/>
                </a:lnTo>
                <a:lnTo>
                  <a:pt x="788" y="1333"/>
                </a:lnTo>
                <a:lnTo>
                  <a:pt x="767" y="1375"/>
                </a:lnTo>
                <a:cubicBezTo>
                  <a:pt x="762" y="1389"/>
                  <a:pt x="756" y="1404"/>
                  <a:pt x="750" y="1416"/>
                </a:cubicBezTo>
                <a:cubicBezTo>
                  <a:pt x="744" y="1428"/>
                  <a:pt x="739" y="1435"/>
                  <a:pt x="732" y="1448"/>
                </a:cubicBezTo>
                <a:cubicBezTo>
                  <a:pt x="725" y="1460"/>
                  <a:pt x="713" y="1479"/>
                  <a:pt x="705" y="1491"/>
                </a:cubicBezTo>
                <a:cubicBezTo>
                  <a:pt x="697" y="1503"/>
                  <a:pt x="691" y="1510"/>
                  <a:pt x="684" y="1520"/>
                </a:cubicBezTo>
                <a:cubicBezTo>
                  <a:pt x="677" y="1530"/>
                  <a:pt x="668" y="1542"/>
                  <a:pt x="660" y="1553"/>
                </a:cubicBezTo>
                <a:lnTo>
                  <a:pt x="633" y="1587"/>
                </a:lnTo>
                <a:lnTo>
                  <a:pt x="597" y="1623"/>
                </a:lnTo>
                <a:lnTo>
                  <a:pt x="576" y="1645"/>
                </a:lnTo>
                <a:lnTo>
                  <a:pt x="544" y="1665"/>
                </a:lnTo>
                <a:lnTo>
                  <a:pt x="502" y="1694"/>
                </a:lnTo>
                <a:lnTo>
                  <a:pt x="462" y="1717"/>
                </a:lnTo>
                <a:lnTo>
                  <a:pt x="425" y="1736"/>
                </a:lnTo>
                <a:lnTo>
                  <a:pt x="387" y="1751"/>
                </a:lnTo>
                <a:lnTo>
                  <a:pt x="358" y="1766"/>
                </a:lnTo>
                <a:lnTo>
                  <a:pt x="323" y="1779"/>
                </a:lnTo>
                <a:lnTo>
                  <a:pt x="287" y="1791"/>
                </a:lnTo>
                <a:lnTo>
                  <a:pt x="265" y="1801"/>
                </a:lnTo>
                <a:lnTo>
                  <a:pt x="233" y="1814"/>
                </a:lnTo>
                <a:lnTo>
                  <a:pt x="196" y="1827"/>
                </a:lnTo>
                <a:lnTo>
                  <a:pt x="156" y="1839"/>
                </a:lnTo>
                <a:lnTo>
                  <a:pt x="114" y="1853"/>
                </a:lnTo>
                <a:lnTo>
                  <a:pt x="73" y="1867"/>
                </a:lnTo>
                <a:lnTo>
                  <a:pt x="43" y="1875"/>
                </a:lnTo>
                <a:lnTo>
                  <a:pt x="0" y="1889"/>
                </a:lnTo>
                <a:lnTo>
                  <a:pt x="0" y="1907"/>
                </a:lnTo>
                <a:lnTo>
                  <a:pt x="0" y="1937"/>
                </a:lnTo>
                <a:lnTo>
                  <a:pt x="1845" y="1937"/>
                </a:lnTo>
                <a:lnTo>
                  <a:pt x="1845" y="825"/>
                </a:lnTo>
                <a:lnTo>
                  <a:pt x="1844" y="796"/>
                </a:lnTo>
                <a:lnTo>
                  <a:pt x="1828" y="744"/>
                </a:lnTo>
                <a:lnTo>
                  <a:pt x="1816" y="705"/>
                </a:lnTo>
                <a:lnTo>
                  <a:pt x="1799" y="655"/>
                </a:lnTo>
                <a:lnTo>
                  <a:pt x="1781" y="603"/>
                </a:lnTo>
                <a:lnTo>
                  <a:pt x="1768" y="562"/>
                </a:lnTo>
                <a:lnTo>
                  <a:pt x="1755" y="528"/>
                </a:lnTo>
                <a:lnTo>
                  <a:pt x="1740" y="489"/>
                </a:lnTo>
                <a:lnTo>
                  <a:pt x="1724" y="447"/>
                </a:lnTo>
                <a:lnTo>
                  <a:pt x="1707" y="410"/>
                </a:lnTo>
                <a:lnTo>
                  <a:pt x="1688" y="365"/>
                </a:lnTo>
                <a:lnTo>
                  <a:pt x="1698" y="386"/>
                </a:lnTo>
                <a:lnTo>
                  <a:pt x="1676" y="335"/>
                </a:lnTo>
                <a:lnTo>
                  <a:pt x="1659" y="301"/>
                </a:lnTo>
                <a:lnTo>
                  <a:pt x="1638" y="258"/>
                </a:lnTo>
                <a:lnTo>
                  <a:pt x="1623" y="225"/>
                </a:lnTo>
                <a:lnTo>
                  <a:pt x="1611" y="207"/>
                </a:lnTo>
                <a:lnTo>
                  <a:pt x="1584" y="163"/>
                </a:lnTo>
                <a:lnTo>
                  <a:pt x="1575" y="152"/>
                </a:lnTo>
                <a:lnTo>
                  <a:pt x="1564" y="137"/>
                </a:lnTo>
                <a:lnTo>
                  <a:pt x="1568" y="143"/>
                </a:lnTo>
                <a:lnTo>
                  <a:pt x="1597" y="185"/>
                </a:lnTo>
                <a:lnTo>
                  <a:pt x="1605" y="198"/>
                </a:lnTo>
                <a:lnTo>
                  <a:pt x="1588" y="173"/>
                </a:lnTo>
                <a:lnTo>
                  <a:pt x="1581" y="158"/>
                </a:lnTo>
                <a:lnTo>
                  <a:pt x="1552" y="115"/>
                </a:lnTo>
                <a:lnTo>
                  <a:pt x="1528" y="85"/>
                </a:lnTo>
                <a:lnTo>
                  <a:pt x="1504" y="57"/>
                </a:lnTo>
                <a:lnTo>
                  <a:pt x="1483" y="36"/>
                </a:lnTo>
                <a:lnTo>
                  <a:pt x="1462" y="19"/>
                </a:lnTo>
                <a:lnTo>
                  <a:pt x="1438" y="7"/>
                </a:lnTo>
                <a:lnTo>
                  <a:pt x="1406" y="2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995" name="Freeform 43"/>
          <p:cNvSpPr>
            <a:spLocks noChangeArrowheads="1"/>
          </p:cNvSpPr>
          <p:nvPr/>
        </p:nvSpPr>
        <p:spPr bwMode="auto">
          <a:xfrm>
            <a:off x="5254625" y="3197225"/>
            <a:ext cx="1588" cy="1946275"/>
          </a:xfrm>
          <a:custGeom>
            <a:avLst/>
            <a:gdLst/>
            <a:ahLst/>
            <a:cxnLst>
              <a:cxn ang="0">
                <a:pos x="0" y="1226"/>
              </a:cxn>
              <a:cxn ang="0">
                <a:pos x="0" y="0"/>
              </a:cxn>
            </a:cxnLst>
            <a:rect l="0" t="0" r="r" b="b"/>
            <a:pathLst>
              <a:path w="1" h="1226">
                <a:moveTo>
                  <a:pt x="0" y="122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4945063" y="5154613"/>
            <a:ext cx="8688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1707</a:t>
            </a:r>
          </a:p>
        </p:txBody>
      </p:sp>
      <p:grpSp>
        <p:nvGrpSpPr>
          <p:cNvPr id="126441" name="Group 489"/>
          <p:cNvGrpSpPr>
            <a:grpSpLocks/>
          </p:cNvGrpSpPr>
          <p:nvPr/>
        </p:nvGrpSpPr>
        <p:grpSpPr bwMode="auto">
          <a:xfrm>
            <a:off x="2239963" y="1893888"/>
            <a:ext cx="4759325" cy="2952750"/>
            <a:chOff x="1195" y="1177"/>
            <a:chExt cx="2998" cy="1860"/>
          </a:xfrm>
        </p:grpSpPr>
        <p:sp>
          <p:nvSpPr>
            <p:cNvPr id="126442" name="Arc 490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443" name="Arc 491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444" name="Arc 492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445" name="Arc 493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446" name="Arc 494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447" name="Arc 495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5997" name="Line 45"/>
          <p:cNvSpPr>
            <a:spLocks noChangeShapeType="1"/>
          </p:cNvSpPr>
          <p:nvPr/>
        </p:nvSpPr>
        <p:spPr bwMode="auto">
          <a:xfrm>
            <a:off x="3390900" y="4178300"/>
            <a:ext cx="1035050" cy="568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998" name="Rectangle 46"/>
          <p:cNvSpPr>
            <a:spLocks noChangeArrowheads="1"/>
          </p:cNvSpPr>
          <p:nvPr/>
        </p:nvSpPr>
        <p:spPr bwMode="auto">
          <a:xfrm>
            <a:off x="1535113" y="3935413"/>
            <a:ext cx="19540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 = .7357</a:t>
            </a:r>
          </a:p>
        </p:txBody>
      </p:sp>
      <p:sp>
        <p:nvSpPr>
          <p:cNvPr id="126457" name="Rectangle 505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06"/>
              <p:cNvSpPr txBox="1">
                <a:spLocks noChangeArrowheads="1"/>
              </p:cNvSpPr>
              <p:nvPr/>
            </p:nvSpPr>
            <p:spPr bwMode="auto">
              <a:xfrm>
                <a:off x="1641101" y="1876425"/>
                <a:ext cx="1850185" cy="15696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for   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SAT Scores</a:t>
                </a:r>
              </a:p>
            </p:txBody>
          </p:sp>
        </mc:Choice>
        <mc:Fallback xmlns="">
          <p:sp>
            <p:nvSpPr>
              <p:cNvPr id="31" name="Text Box 6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101" y="1876425"/>
                <a:ext cx="1850185" cy="1569660"/>
              </a:xfrm>
              <a:prstGeom prst="rect">
                <a:avLst/>
              </a:prstGeom>
              <a:blipFill>
                <a:blip r:embed="rId3"/>
                <a:stretch>
                  <a:fillRect l="-4934" t="-2724" r="-1316" b="-856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73909" y="2328696"/>
                <a:ext cx="1530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= 15.96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09" y="2328696"/>
                <a:ext cx="1530548" cy="461665"/>
              </a:xfrm>
              <a:prstGeom prst="rect">
                <a:avLst/>
              </a:prstGeom>
              <a:blipFill>
                <a:blip r:embed="rId4"/>
                <a:stretch>
                  <a:fillRect t="-9211" r="-5179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70306" y="4789944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306" y="4789944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 r="-3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36"/>
              <p:cNvSpPr txBox="1">
                <a:spLocks noChangeArrowheads="1"/>
              </p:cNvSpPr>
              <p:nvPr/>
            </p:nvSpPr>
            <p:spPr bwMode="auto">
              <a:xfrm>
                <a:off x="924734" y="228601"/>
                <a:ext cx="4786313" cy="5238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24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4734" y="228601"/>
                <a:ext cx="4786313" cy="523874"/>
              </a:xfrm>
              <a:prstGeom prst="rect">
                <a:avLst/>
              </a:prstGeom>
              <a:blipFill>
                <a:blip r:embed="rId6"/>
                <a:stretch>
                  <a:fillRect l="-2675" t="-12941" b="-31765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69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1035050" y="1593850"/>
            <a:ext cx="744787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3:  Calculate the 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-value at the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endpoint of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  the interval.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022350" y="2832100"/>
            <a:ext cx="757290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4:  Find the area under the curve to the left of the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 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endpoint.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814638" y="2393950"/>
            <a:ext cx="435888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(1687 - 1697)/15.96 = - .63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2789238" y="3651250"/>
            <a:ext cx="274947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-.63) = .2643</a:t>
            </a:r>
          </a:p>
        </p:txBody>
      </p:sp>
      <p:sp>
        <p:nvSpPr>
          <p:cNvPr id="232610" name="Rectangle 162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6"/>
              <p:cNvSpPr txBox="1">
                <a:spLocks noChangeArrowheads="1"/>
              </p:cNvSpPr>
              <p:nvPr/>
            </p:nvSpPr>
            <p:spPr bwMode="auto">
              <a:xfrm>
                <a:off x="752396" y="188548"/>
                <a:ext cx="4786313" cy="5238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8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396" y="188548"/>
                <a:ext cx="4786313" cy="523874"/>
              </a:xfrm>
              <a:prstGeom prst="rect">
                <a:avLst/>
              </a:prstGeom>
              <a:blipFill>
                <a:blip r:embed="rId3"/>
                <a:stretch>
                  <a:fillRect l="-2545" t="-12791" b="-31395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15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12" name="Rectangle 456"/>
          <p:cNvSpPr>
            <a:spLocks noChangeArrowheads="1"/>
          </p:cNvSpPr>
          <p:nvPr/>
        </p:nvSpPr>
        <p:spPr bwMode="auto">
          <a:xfrm>
            <a:off x="1428750" y="1701800"/>
            <a:ext cx="6343650" cy="40005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915" name="Rectangle 459"/>
          <p:cNvSpPr>
            <a:spLocks noChangeArrowheads="1"/>
          </p:cNvSpPr>
          <p:nvPr/>
        </p:nvSpPr>
        <p:spPr bwMode="auto">
          <a:xfrm>
            <a:off x="3421063" y="5154613"/>
            <a:ext cx="8688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1687</a:t>
            </a:r>
          </a:p>
        </p:txBody>
      </p:sp>
      <p:sp>
        <p:nvSpPr>
          <p:cNvPr id="147916" name="Rectangle 460"/>
          <p:cNvSpPr>
            <a:spLocks noChangeArrowheads="1"/>
          </p:cNvSpPr>
          <p:nvPr/>
        </p:nvSpPr>
        <p:spPr bwMode="auto">
          <a:xfrm>
            <a:off x="4224793" y="5154613"/>
            <a:ext cx="8688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1697</a:t>
            </a:r>
          </a:p>
        </p:txBody>
      </p:sp>
      <p:sp>
        <p:nvSpPr>
          <p:cNvPr id="147917" name="Line 461"/>
          <p:cNvSpPr>
            <a:spLocks noChangeShapeType="1"/>
          </p:cNvSpPr>
          <p:nvPr/>
        </p:nvSpPr>
        <p:spPr bwMode="auto">
          <a:xfrm>
            <a:off x="2087563" y="503396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918" name="Rectangle 462"/>
          <p:cNvSpPr>
            <a:spLocks noChangeArrowheads="1"/>
          </p:cNvSpPr>
          <p:nvPr/>
        </p:nvSpPr>
        <p:spPr bwMode="auto">
          <a:xfrm>
            <a:off x="1585913" y="3763059"/>
            <a:ext cx="19540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 = .2643</a:t>
            </a:r>
          </a:p>
        </p:txBody>
      </p:sp>
      <p:sp>
        <p:nvSpPr>
          <p:cNvPr id="147923" name="Freeform 467"/>
          <p:cNvSpPr>
            <a:spLocks/>
          </p:cNvSpPr>
          <p:nvPr/>
        </p:nvSpPr>
        <p:spPr bwMode="auto">
          <a:xfrm>
            <a:off x="2341563" y="1965325"/>
            <a:ext cx="4513262" cy="3063875"/>
          </a:xfrm>
          <a:custGeom>
            <a:avLst/>
            <a:gdLst/>
            <a:ahLst/>
            <a:cxnLst>
              <a:cxn ang="0">
                <a:pos x="1335" y="22"/>
              </a:cxn>
              <a:cxn ang="0">
                <a:pos x="1248" y="112"/>
              </a:cxn>
              <a:cxn ang="0">
                <a:pos x="1187" y="216"/>
              </a:cxn>
              <a:cxn ang="0">
                <a:pos x="1127" y="330"/>
              </a:cxn>
              <a:cxn ang="0">
                <a:pos x="1083" y="434"/>
              </a:cxn>
              <a:cxn ang="0">
                <a:pos x="1041" y="538"/>
              </a:cxn>
              <a:cxn ang="0">
                <a:pos x="1003" y="650"/>
              </a:cxn>
              <a:cxn ang="0">
                <a:pos x="967" y="758"/>
              </a:cxn>
              <a:cxn ang="0">
                <a:pos x="939" y="870"/>
              </a:cxn>
              <a:cxn ang="0">
                <a:pos x="911" y="980"/>
              </a:cxn>
              <a:cxn ang="0">
                <a:pos x="879" y="1082"/>
              </a:cxn>
              <a:cxn ang="0">
                <a:pos x="837" y="1200"/>
              </a:cxn>
              <a:cxn ang="0">
                <a:pos x="796" y="1296"/>
              </a:cxn>
              <a:cxn ang="0">
                <a:pos x="738" y="1414"/>
              </a:cxn>
              <a:cxn ang="0">
                <a:pos x="672" y="1527"/>
              </a:cxn>
              <a:cxn ang="0">
                <a:pos x="588" y="1624"/>
              </a:cxn>
              <a:cxn ang="0">
                <a:pos x="480" y="1698"/>
              </a:cxn>
              <a:cxn ang="0">
                <a:pos x="379" y="1750"/>
              </a:cxn>
              <a:cxn ang="0">
                <a:pos x="276" y="1792"/>
              </a:cxn>
              <a:cxn ang="0">
                <a:pos x="184" y="1828"/>
              </a:cxn>
              <a:cxn ang="0">
                <a:pos x="60" y="1868"/>
              </a:cxn>
              <a:cxn ang="0">
                <a:pos x="1" y="1904"/>
              </a:cxn>
              <a:cxn ang="0">
                <a:pos x="2843" y="1930"/>
              </a:cxn>
              <a:cxn ang="0">
                <a:pos x="2796" y="1864"/>
              </a:cxn>
              <a:cxn ang="0">
                <a:pos x="2715" y="1844"/>
              </a:cxn>
              <a:cxn ang="0">
                <a:pos x="2566" y="1795"/>
              </a:cxn>
              <a:cxn ang="0">
                <a:pos x="2445" y="1751"/>
              </a:cxn>
              <a:cxn ang="0">
                <a:pos x="2331" y="1700"/>
              </a:cxn>
              <a:cxn ang="0">
                <a:pos x="2283" y="1666"/>
              </a:cxn>
              <a:cxn ang="0">
                <a:pos x="2200" y="1591"/>
              </a:cxn>
              <a:cxn ang="0">
                <a:pos x="2131" y="1504"/>
              </a:cxn>
              <a:cxn ang="0">
                <a:pos x="2069" y="1404"/>
              </a:cxn>
              <a:cxn ang="0">
                <a:pos x="2035" y="1336"/>
              </a:cxn>
              <a:cxn ang="0">
                <a:pos x="1975" y="1206"/>
              </a:cxn>
              <a:cxn ang="0">
                <a:pos x="1941" y="1118"/>
              </a:cxn>
              <a:cxn ang="0">
                <a:pos x="1913" y="1028"/>
              </a:cxn>
              <a:cxn ang="0">
                <a:pos x="1875" y="903"/>
              </a:cxn>
              <a:cxn ang="0">
                <a:pos x="1842" y="798"/>
              </a:cxn>
              <a:cxn ang="0">
                <a:pos x="1797" y="660"/>
              </a:cxn>
              <a:cxn ang="0">
                <a:pos x="1753" y="526"/>
              </a:cxn>
              <a:cxn ang="0">
                <a:pos x="1709" y="412"/>
              </a:cxn>
              <a:cxn ang="0">
                <a:pos x="1673" y="332"/>
              </a:cxn>
              <a:cxn ang="0">
                <a:pos x="1620" y="228"/>
              </a:cxn>
              <a:cxn ang="0">
                <a:pos x="1594" y="179"/>
              </a:cxn>
              <a:cxn ang="0">
                <a:pos x="1525" y="86"/>
              </a:cxn>
              <a:cxn ang="0">
                <a:pos x="1458" y="22"/>
              </a:cxn>
            </a:cxnLst>
            <a:rect l="0" t="0" r="r" b="b"/>
            <a:pathLst>
              <a:path w="2843" h="1930">
                <a:moveTo>
                  <a:pt x="1407" y="0"/>
                </a:moveTo>
                <a:lnTo>
                  <a:pt x="1371" y="2"/>
                </a:lnTo>
                <a:lnTo>
                  <a:pt x="1335" y="22"/>
                </a:lnTo>
                <a:lnTo>
                  <a:pt x="1304" y="48"/>
                </a:lnTo>
                <a:lnTo>
                  <a:pt x="1279" y="74"/>
                </a:lnTo>
                <a:lnTo>
                  <a:pt x="1248" y="112"/>
                </a:lnTo>
                <a:lnTo>
                  <a:pt x="1224" y="148"/>
                </a:lnTo>
                <a:lnTo>
                  <a:pt x="1206" y="178"/>
                </a:lnTo>
                <a:lnTo>
                  <a:pt x="1187" y="216"/>
                </a:lnTo>
                <a:lnTo>
                  <a:pt x="1164" y="250"/>
                </a:lnTo>
                <a:lnTo>
                  <a:pt x="1149" y="290"/>
                </a:lnTo>
                <a:lnTo>
                  <a:pt x="1127" y="330"/>
                </a:lnTo>
                <a:lnTo>
                  <a:pt x="1111" y="370"/>
                </a:lnTo>
                <a:lnTo>
                  <a:pt x="1097" y="404"/>
                </a:lnTo>
                <a:lnTo>
                  <a:pt x="1083" y="434"/>
                </a:lnTo>
                <a:lnTo>
                  <a:pt x="1069" y="466"/>
                </a:lnTo>
                <a:lnTo>
                  <a:pt x="1055" y="502"/>
                </a:lnTo>
                <a:lnTo>
                  <a:pt x="1041" y="538"/>
                </a:lnTo>
                <a:lnTo>
                  <a:pt x="1027" y="580"/>
                </a:lnTo>
                <a:lnTo>
                  <a:pt x="1013" y="614"/>
                </a:lnTo>
                <a:lnTo>
                  <a:pt x="1003" y="650"/>
                </a:lnTo>
                <a:lnTo>
                  <a:pt x="989" y="686"/>
                </a:lnTo>
                <a:lnTo>
                  <a:pt x="977" y="724"/>
                </a:lnTo>
                <a:lnTo>
                  <a:pt x="967" y="758"/>
                </a:lnTo>
                <a:lnTo>
                  <a:pt x="957" y="792"/>
                </a:lnTo>
                <a:lnTo>
                  <a:pt x="949" y="830"/>
                </a:lnTo>
                <a:lnTo>
                  <a:pt x="939" y="870"/>
                </a:lnTo>
                <a:lnTo>
                  <a:pt x="931" y="904"/>
                </a:lnTo>
                <a:lnTo>
                  <a:pt x="921" y="942"/>
                </a:lnTo>
                <a:lnTo>
                  <a:pt x="911" y="980"/>
                </a:lnTo>
                <a:lnTo>
                  <a:pt x="903" y="1012"/>
                </a:lnTo>
                <a:lnTo>
                  <a:pt x="891" y="1050"/>
                </a:lnTo>
                <a:lnTo>
                  <a:pt x="879" y="1082"/>
                </a:lnTo>
                <a:lnTo>
                  <a:pt x="864" y="1131"/>
                </a:lnTo>
                <a:lnTo>
                  <a:pt x="849" y="1168"/>
                </a:lnTo>
                <a:lnTo>
                  <a:pt x="837" y="1200"/>
                </a:lnTo>
                <a:lnTo>
                  <a:pt x="821" y="1236"/>
                </a:lnTo>
                <a:lnTo>
                  <a:pt x="808" y="1272"/>
                </a:lnTo>
                <a:lnTo>
                  <a:pt x="796" y="1296"/>
                </a:lnTo>
                <a:lnTo>
                  <a:pt x="777" y="1336"/>
                </a:lnTo>
                <a:lnTo>
                  <a:pt x="761" y="1374"/>
                </a:lnTo>
                <a:lnTo>
                  <a:pt x="738" y="1414"/>
                </a:lnTo>
                <a:lnTo>
                  <a:pt x="719" y="1454"/>
                </a:lnTo>
                <a:lnTo>
                  <a:pt x="696" y="1492"/>
                </a:lnTo>
                <a:lnTo>
                  <a:pt x="672" y="1527"/>
                </a:lnTo>
                <a:lnTo>
                  <a:pt x="645" y="1557"/>
                </a:lnTo>
                <a:lnTo>
                  <a:pt x="624" y="1588"/>
                </a:lnTo>
                <a:lnTo>
                  <a:pt x="588" y="1624"/>
                </a:lnTo>
                <a:lnTo>
                  <a:pt x="567" y="1641"/>
                </a:lnTo>
                <a:lnTo>
                  <a:pt x="534" y="1666"/>
                </a:lnTo>
                <a:lnTo>
                  <a:pt x="480" y="1698"/>
                </a:lnTo>
                <a:lnTo>
                  <a:pt x="441" y="1722"/>
                </a:lnTo>
                <a:lnTo>
                  <a:pt x="411" y="1736"/>
                </a:lnTo>
                <a:lnTo>
                  <a:pt x="379" y="1750"/>
                </a:lnTo>
                <a:lnTo>
                  <a:pt x="345" y="1766"/>
                </a:lnTo>
                <a:lnTo>
                  <a:pt x="312" y="1780"/>
                </a:lnTo>
                <a:lnTo>
                  <a:pt x="276" y="1792"/>
                </a:lnTo>
                <a:lnTo>
                  <a:pt x="255" y="1797"/>
                </a:lnTo>
                <a:lnTo>
                  <a:pt x="225" y="1809"/>
                </a:lnTo>
                <a:lnTo>
                  <a:pt x="184" y="1828"/>
                </a:lnTo>
                <a:lnTo>
                  <a:pt x="144" y="1840"/>
                </a:lnTo>
                <a:lnTo>
                  <a:pt x="97" y="1856"/>
                </a:lnTo>
                <a:lnTo>
                  <a:pt x="60" y="1868"/>
                </a:lnTo>
                <a:lnTo>
                  <a:pt x="27" y="1876"/>
                </a:lnTo>
                <a:lnTo>
                  <a:pt x="3" y="1884"/>
                </a:lnTo>
                <a:lnTo>
                  <a:pt x="1" y="1904"/>
                </a:lnTo>
                <a:lnTo>
                  <a:pt x="0" y="1926"/>
                </a:lnTo>
                <a:lnTo>
                  <a:pt x="1" y="1930"/>
                </a:lnTo>
                <a:lnTo>
                  <a:pt x="2843" y="1930"/>
                </a:lnTo>
                <a:lnTo>
                  <a:pt x="2841" y="1902"/>
                </a:lnTo>
                <a:lnTo>
                  <a:pt x="2841" y="1874"/>
                </a:lnTo>
                <a:lnTo>
                  <a:pt x="2796" y="1864"/>
                </a:lnTo>
                <a:lnTo>
                  <a:pt x="2746" y="1852"/>
                </a:lnTo>
                <a:lnTo>
                  <a:pt x="2689" y="1838"/>
                </a:lnTo>
                <a:lnTo>
                  <a:pt x="2715" y="1844"/>
                </a:lnTo>
                <a:lnTo>
                  <a:pt x="2656" y="1825"/>
                </a:lnTo>
                <a:lnTo>
                  <a:pt x="2613" y="1813"/>
                </a:lnTo>
                <a:lnTo>
                  <a:pt x="2566" y="1795"/>
                </a:lnTo>
                <a:lnTo>
                  <a:pt x="2515" y="1778"/>
                </a:lnTo>
                <a:lnTo>
                  <a:pt x="2481" y="1768"/>
                </a:lnTo>
                <a:lnTo>
                  <a:pt x="2445" y="1751"/>
                </a:lnTo>
                <a:lnTo>
                  <a:pt x="2409" y="1736"/>
                </a:lnTo>
                <a:lnTo>
                  <a:pt x="2367" y="1714"/>
                </a:lnTo>
                <a:lnTo>
                  <a:pt x="2331" y="1700"/>
                </a:lnTo>
                <a:lnTo>
                  <a:pt x="2311" y="1686"/>
                </a:lnTo>
                <a:lnTo>
                  <a:pt x="2295" y="1676"/>
                </a:lnTo>
                <a:lnTo>
                  <a:pt x="2283" y="1666"/>
                </a:lnTo>
                <a:lnTo>
                  <a:pt x="2257" y="1648"/>
                </a:lnTo>
                <a:lnTo>
                  <a:pt x="2232" y="1624"/>
                </a:lnTo>
                <a:lnTo>
                  <a:pt x="2200" y="1591"/>
                </a:lnTo>
                <a:lnTo>
                  <a:pt x="2179" y="1570"/>
                </a:lnTo>
                <a:lnTo>
                  <a:pt x="2159" y="1542"/>
                </a:lnTo>
                <a:lnTo>
                  <a:pt x="2131" y="1504"/>
                </a:lnTo>
                <a:lnTo>
                  <a:pt x="2112" y="1468"/>
                </a:lnTo>
                <a:lnTo>
                  <a:pt x="2088" y="1432"/>
                </a:lnTo>
                <a:lnTo>
                  <a:pt x="2069" y="1404"/>
                </a:lnTo>
                <a:lnTo>
                  <a:pt x="2051" y="1364"/>
                </a:lnTo>
                <a:lnTo>
                  <a:pt x="2019" y="1308"/>
                </a:lnTo>
                <a:lnTo>
                  <a:pt x="2035" y="1336"/>
                </a:lnTo>
                <a:lnTo>
                  <a:pt x="2004" y="1278"/>
                </a:lnTo>
                <a:lnTo>
                  <a:pt x="1992" y="1240"/>
                </a:lnTo>
                <a:lnTo>
                  <a:pt x="1975" y="1206"/>
                </a:lnTo>
                <a:lnTo>
                  <a:pt x="1965" y="1172"/>
                </a:lnTo>
                <a:lnTo>
                  <a:pt x="1951" y="1144"/>
                </a:lnTo>
                <a:lnTo>
                  <a:pt x="1941" y="1118"/>
                </a:lnTo>
                <a:lnTo>
                  <a:pt x="1935" y="1096"/>
                </a:lnTo>
                <a:lnTo>
                  <a:pt x="1925" y="1064"/>
                </a:lnTo>
                <a:lnTo>
                  <a:pt x="1913" y="1028"/>
                </a:lnTo>
                <a:lnTo>
                  <a:pt x="1899" y="986"/>
                </a:lnTo>
                <a:lnTo>
                  <a:pt x="1887" y="940"/>
                </a:lnTo>
                <a:lnTo>
                  <a:pt x="1875" y="903"/>
                </a:lnTo>
                <a:lnTo>
                  <a:pt x="1861" y="862"/>
                </a:lnTo>
                <a:lnTo>
                  <a:pt x="1849" y="824"/>
                </a:lnTo>
                <a:lnTo>
                  <a:pt x="1842" y="798"/>
                </a:lnTo>
                <a:lnTo>
                  <a:pt x="1829" y="754"/>
                </a:lnTo>
                <a:lnTo>
                  <a:pt x="1815" y="710"/>
                </a:lnTo>
                <a:lnTo>
                  <a:pt x="1797" y="660"/>
                </a:lnTo>
                <a:lnTo>
                  <a:pt x="1779" y="603"/>
                </a:lnTo>
                <a:lnTo>
                  <a:pt x="1765" y="562"/>
                </a:lnTo>
                <a:lnTo>
                  <a:pt x="1753" y="526"/>
                </a:lnTo>
                <a:lnTo>
                  <a:pt x="1737" y="484"/>
                </a:lnTo>
                <a:lnTo>
                  <a:pt x="1722" y="453"/>
                </a:lnTo>
                <a:lnTo>
                  <a:pt x="1709" y="412"/>
                </a:lnTo>
                <a:lnTo>
                  <a:pt x="1695" y="390"/>
                </a:lnTo>
                <a:lnTo>
                  <a:pt x="1685" y="362"/>
                </a:lnTo>
                <a:lnTo>
                  <a:pt x="1673" y="332"/>
                </a:lnTo>
                <a:lnTo>
                  <a:pt x="1656" y="304"/>
                </a:lnTo>
                <a:lnTo>
                  <a:pt x="1637" y="264"/>
                </a:lnTo>
                <a:lnTo>
                  <a:pt x="1620" y="228"/>
                </a:lnTo>
                <a:lnTo>
                  <a:pt x="1609" y="208"/>
                </a:lnTo>
                <a:lnTo>
                  <a:pt x="1578" y="156"/>
                </a:lnTo>
                <a:lnTo>
                  <a:pt x="1594" y="179"/>
                </a:lnTo>
                <a:lnTo>
                  <a:pt x="1565" y="136"/>
                </a:lnTo>
                <a:lnTo>
                  <a:pt x="1554" y="113"/>
                </a:lnTo>
                <a:lnTo>
                  <a:pt x="1525" y="86"/>
                </a:lnTo>
                <a:lnTo>
                  <a:pt x="1499" y="56"/>
                </a:lnTo>
                <a:lnTo>
                  <a:pt x="1477" y="36"/>
                </a:lnTo>
                <a:lnTo>
                  <a:pt x="1458" y="22"/>
                </a:lnTo>
                <a:lnTo>
                  <a:pt x="1433" y="6"/>
                </a:lnTo>
                <a:lnTo>
                  <a:pt x="1408" y="4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932" name="Freeform 476"/>
          <p:cNvSpPr>
            <a:spLocks noChangeArrowheads="1"/>
          </p:cNvSpPr>
          <p:nvPr/>
        </p:nvSpPr>
        <p:spPr bwMode="auto">
          <a:xfrm flipH="1">
            <a:off x="4551363" y="496093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936" name="Freeform 480"/>
          <p:cNvSpPr>
            <a:spLocks/>
          </p:cNvSpPr>
          <p:nvPr/>
        </p:nvSpPr>
        <p:spPr bwMode="auto">
          <a:xfrm>
            <a:off x="2339975" y="3111500"/>
            <a:ext cx="1560513" cy="1919288"/>
          </a:xfrm>
          <a:custGeom>
            <a:avLst/>
            <a:gdLst/>
            <a:ahLst/>
            <a:cxnLst>
              <a:cxn ang="0">
                <a:pos x="983" y="1209"/>
              </a:cxn>
              <a:cxn ang="0">
                <a:pos x="2" y="1209"/>
              </a:cxn>
              <a:cxn ang="0">
                <a:pos x="2" y="1188"/>
              </a:cxn>
              <a:cxn ang="0">
                <a:pos x="0" y="1158"/>
              </a:cxn>
              <a:cxn ang="0">
                <a:pos x="23" y="1155"/>
              </a:cxn>
              <a:cxn ang="0">
                <a:pos x="44" y="1148"/>
              </a:cxn>
              <a:cxn ang="0">
                <a:pos x="118" y="1124"/>
              </a:cxn>
              <a:cxn ang="0">
                <a:pos x="185" y="1104"/>
              </a:cxn>
              <a:cxn ang="0">
                <a:pos x="274" y="1071"/>
              </a:cxn>
              <a:cxn ang="0">
                <a:pos x="383" y="1026"/>
              </a:cxn>
              <a:cxn ang="0">
                <a:pos x="491" y="972"/>
              </a:cxn>
              <a:cxn ang="0">
                <a:pos x="593" y="900"/>
              </a:cxn>
              <a:cxn ang="0">
                <a:pos x="674" y="813"/>
              </a:cxn>
              <a:cxn ang="0">
                <a:pos x="743" y="693"/>
              </a:cxn>
              <a:cxn ang="0">
                <a:pos x="812" y="555"/>
              </a:cxn>
              <a:cxn ang="0">
                <a:pos x="866" y="417"/>
              </a:cxn>
              <a:cxn ang="0">
                <a:pos x="896" y="321"/>
              </a:cxn>
              <a:cxn ang="0">
                <a:pos x="923" y="215"/>
              </a:cxn>
              <a:cxn ang="0">
                <a:pos x="950" y="114"/>
              </a:cxn>
              <a:cxn ang="0">
                <a:pos x="983" y="0"/>
              </a:cxn>
            </a:cxnLst>
            <a:rect l="0" t="0" r="r" b="b"/>
            <a:pathLst>
              <a:path w="983" h="1209">
                <a:moveTo>
                  <a:pt x="983" y="1209"/>
                </a:moveTo>
                <a:lnTo>
                  <a:pt x="2" y="1209"/>
                </a:lnTo>
                <a:lnTo>
                  <a:pt x="2" y="1188"/>
                </a:lnTo>
                <a:lnTo>
                  <a:pt x="0" y="1158"/>
                </a:lnTo>
                <a:lnTo>
                  <a:pt x="23" y="1155"/>
                </a:lnTo>
                <a:lnTo>
                  <a:pt x="44" y="1148"/>
                </a:lnTo>
                <a:lnTo>
                  <a:pt x="118" y="1124"/>
                </a:lnTo>
                <a:lnTo>
                  <a:pt x="185" y="1104"/>
                </a:lnTo>
                <a:lnTo>
                  <a:pt x="274" y="1071"/>
                </a:lnTo>
                <a:lnTo>
                  <a:pt x="383" y="1026"/>
                </a:lnTo>
                <a:lnTo>
                  <a:pt x="491" y="972"/>
                </a:lnTo>
                <a:lnTo>
                  <a:pt x="593" y="900"/>
                </a:lnTo>
                <a:lnTo>
                  <a:pt x="674" y="813"/>
                </a:lnTo>
                <a:lnTo>
                  <a:pt x="743" y="693"/>
                </a:lnTo>
                <a:lnTo>
                  <a:pt x="812" y="555"/>
                </a:lnTo>
                <a:lnTo>
                  <a:pt x="866" y="417"/>
                </a:lnTo>
                <a:lnTo>
                  <a:pt x="896" y="321"/>
                </a:lnTo>
                <a:lnTo>
                  <a:pt x="923" y="215"/>
                </a:lnTo>
                <a:lnTo>
                  <a:pt x="950" y="114"/>
                </a:lnTo>
                <a:lnTo>
                  <a:pt x="983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925" name="Group 469"/>
          <p:cNvGrpSpPr>
            <a:grpSpLocks/>
          </p:cNvGrpSpPr>
          <p:nvPr/>
        </p:nvGrpSpPr>
        <p:grpSpPr bwMode="auto">
          <a:xfrm>
            <a:off x="2239963" y="1893888"/>
            <a:ext cx="4759325" cy="2952750"/>
            <a:chOff x="1195" y="1177"/>
            <a:chExt cx="2998" cy="1860"/>
          </a:xfrm>
        </p:grpSpPr>
        <p:sp>
          <p:nvSpPr>
            <p:cNvPr id="147926" name="Arc 470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927" name="Arc 471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928" name="Arc 472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929" name="Arc 473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930" name="Arc 474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931" name="Arc 475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7934" name="Freeform 478"/>
          <p:cNvSpPr>
            <a:spLocks noChangeArrowheads="1"/>
          </p:cNvSpPr>
          <p:nvPr/>
        </p:nvSpPr>
        <p:spPr bwMode="auto">
          <a:xfrm>
            <a:off x="3902075" y="3101975"/>
            <a:ext cx="42863" cy="2003425"/>
          </a:xfrm>
          <a:custGeom>
            <a:avLst/>
            <a:gdLst/>
            <a:ahLst/>
            <a:cxnLst>
              <a:cxn ang="0">
                <a:pos x="0" y="1226"/>
              </a:cxn>
              <a:cxn ang="0">
                <a:pos x="0" y="0"/>
              </a:cxn>
            </a:cxnLst>
            <a:rect l="0" t="0" r="r" b="b"/>
            <a:pathLst>
              <a:path w="1" h="1226">
                <a:moveTo>
                  <a:pt x="0" y="122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935" name="Line 479"/>
          <p:cNvSpPr>
            <a:spLocks noChangeShapeType="1"/>
          </p:cNvSpPr>
          <p:nvPr/>
        </p:nvSpPr>
        <p:spPr bwMode="auto">
          <a:xfrm>
            <a:off x="3295650" y="4222160"/>
            <a:ext cx="241300" cy="5308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940" name="Rectangle 484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914400" y="400419"/>
                <a:ext cx="7108036" cy="5232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for SAT Scores   </a:t>
                </a: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400419"/>
                <a:ext cx="7108036" cy="523220"/>
              </a:xfrm>
              <a:prstGeom prst="rect">
                <a:avLst/>
              </a:prstGeom>
              <a:blipFill>
                <a:blip r:embed="rId3"/>
                <a:stretch>
                  <a:fillRect l="-1715" t="-12791" r="-429" b="-31395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06"/>
              <p:cNvSpPr txBox="1">
                <a:spLocks noChangeArrowheads="1"/>
              </p:cNvSpPr>
              <p:nvPr/>
            </p:nvSpPr>
            <p:spPr bwMode="auto">
              <a:xfrm>
                <a:off x="1641101" y="1876425"/>
                <a:ext cx="1850185" cy="15696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for   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SAT Scores</a:t>
                </a:r>
              </a:p>
            </p:txBody>
          </p:sp>
        </mc:Choice>
        <mc:Fallback xmlns="">
          <p:sp>
            <p:nvSpPr>
              <p:cNvPr id="30" name="Text Box 6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101" y="1876425"/>
                <a:ext cx="1850185" cy="1569660"/>
              </a:xfrm>
              <a:prstGeom prst="rect">
                <a:avLst/>
              </a:prstGeom>
              <a:blipFill>
                <a:blip r:embed="rId4"/>
                <a:stretch>
                  <a:fillRect l="-4934" t="-2724" r="-1316" b="-856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73909" y="2328696"/>
                <a:ext cx="1530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= 15.96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09" y="2328696"/>
                <a:ext cx="1530548" cy="461665"/>
              </a:xfrm>
              <a:prstGeom prst="rect">
                <a:avLst/>
              </a:prstGeom>
              <a:blipFill>
                <a:blip r:embed="rId5"/>
                <a:stretch>
                  <a:fillRect t="-9211" r="-5179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170306" y="4775430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306" y="4775430"/>
                <a:ext cx="442429" cy="461665"/>
              </a:xfrm>
              <a:prstGeom prst="rect">
                <a:avLst/>
              </a:prstGeom>
              <a:blipFill>
                <a:blip r:embed="rId6"/>
                <a:stretch>
                  <a:fillRect r="-3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99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24" name="Text Box 152"/>
          <p:cNvSpPr txBox="1">
            <a:spLocks noChangeArrowheads="1"/>
          </p:cNvSpPr>
          <p:nvPr/>
        </p:nvSpPr>
        <p:spPr bwMode="auto">
          <a:xfrm>
            <a:off x="1039813" y="1598613"/>
            <a:ext cx="755687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5:  Calculate the area under the curve between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  the lower and upper endpoints of the interval.</a:t>
            </a:r>
          </a:p>
        </p:txBody>
      </p:sp>
      <p:sp>
        <p:nvSpPr>
          <p:cNvPr id="233625" name="Text Box 153"/>
          <p:cNvSpPr txBox="1">
            <a:spLocks noChangeArrowheads="1"/>
          </p:cNvSpPr>
          <p:nvPr/>
        </p:nvSpPr>
        <p:spPr bwMode="auto">
          <a:xfrm>
            <a:off x="2325688" y="2455863"/>
            <a:ext cx="581441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(-.63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.63) = 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.63) - 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-.63)</a:t>
            </a:r>
          </a:p>
        </p:txBody>
      </p:sp>
      <p:sp>
        <p:nvSpPr>
          <p:cNvPr id="233626" name="Text Box 154"/>
          <p:cNvSpPr txBox="1">
            <a:spLocks noChangeArrowheads="1"/>
          </p:cNvSpPr>
          <p:nvPr/>
        </p:nvSpPr>
        <p:spPr bwMode="auto">
          <a:xfrm>
            <a:off x="4476750" y="2894013"/>
            <a:ext cx="22637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.7357 - .2643</a:t>
            </a:r>
          </a:p>
        </p:txBody>
      </p:sp>
      <p:sp>
        <p:nvSpPr>
          <p:cNvPr id="233627" name="Text Box 155"/>
          <p:cNvSpPr txBox="1">
            <a:spLocks noChangeArrowheads="1"/>
          </p:cNvSpPr>
          <p:nvPr/>
        </p:nvSpPr>
        <p:spPr bwMode="auto">
          <a:xfrm>
            <a:off x="4483100" y="3294063"/>
            <a:ext cx="130516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 .4714</a:t>
            </a:r>
          </a:p>
        </p:txBody>
      </p:sp>
      <p:sp>
        <p:nvSpPr>
          <p:cNvPr id="233628" name="Text Box 156"/>
          <p:cNvSpPr txBox="1">
            <a:spLocks noChangeArrowheads="1"/>
          </p:cNvSpPr>
          <p:nvPr/>
        </p:nvSpPr>
        <p:spPr bwMode="auto">
          <a:xfrm>
            <a:off x="1066800" y="3884613"/>
            <a:ext cx="73406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probability that the sample mean SAT score will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between 1687 and 1707 is:</a:t>
            </a:r>
          </a:p>
        </p:txBody>
      </p:sp>
      <p:sp>
        <p:nvSpPr>
          <p:cNvPr id="233620" name="Rectangle 148"/>
          <p:cNvSpPr>
            <a:spLocks noChangeArrowheads="1"/>
          </p:cNvSpPr>
          <p:nvPr/>
        </p:nvSpPr>
        <p:spPr bwMode="auto">
          <a:xfrm>
            <a:off x="2626657" y="4840288"/>
            <a:ext cx="4070312" cy="6492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631" name="Rectangle 159"/>
              <p:cNvSpPr>
                <a:spLocks noChangeArrowheads="1"/>
              </p:cNvSpPr>
              <p:nvPr/>
            </p:nvSpPr>
            <p:spPr bwMode="auto">
              <a:xfrm>
                <a:off x="2713740" y="4918080"/>
                <a:ext cx="3959418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(1687 </a:t>
                </a:r>
                <a:r>
                  <a:rPr lang="en-US" sz="2400" u="sng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&lt;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u="sng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&lt;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1707) = .4714</a:t>
                </a:r>
              </a:p>
            </p:txBody>
          </p:sp>
        </mc:Choice>
        <mc:Fallback xmlns="">
          <p:sp>
            <p:nvSpPr>
              <p:cNvPr id="233631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3740" y="4918080"/>
                <a:ext cx="3959418" cy="461665"/>
              </a:xfrm>
              <a:prstGeom prst="rect">
                <a:avLst/>
              </a:prstGeom>
              <a:blipFill>
                <a:blip r:embed="rId3"/>
                <a:stretch>
                  <a:fillRect l="-2308" t="-9211" r="-1538" b="-30263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634" name="Rectangle 162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922732" y="361336"/>
                <a:ext cx="7108036" cy="5232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for SAT Scores   </a:t>
                </a: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732" y="361336"/>
                <a:ext cx="7108036" cy="523220"/>
              </a:xfrm>
              <a:prstGeom prst="rect">
                <a:avLst/>
              </a:prstGeom>
              <a:blipFill>
                <a:blip r:embed="rId4"/>
                <a:stretch>
                  <a:fillRect l="-1715" t="-11628" r="-515" b="-31395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6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69" name="Rectangle 465"/>
          <p:cNvSpPr>
            <a:spLocks noChangeArrowheads="1"/>
          </p:cNvSpPr>
          <p:nvPr/>
        </p:nvSpPr>
        <p:spPr bwMode="auto">
          <a:xfrm>
            <a:off x="1428750" y="1701800"/>
            <a:ext cx="6343650" cy="40005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09" name="Freeform 5"/>
          <p:cNvSpPr>
            <a:spLocks/>
          </p:cNvSpPr>
          <p:nvPr/>
        </p:nvSpPr>
        <p:spPr bwMode="auto">
          <a:xfrm>
            <a:off x="2317750" y="1965325"/>
            <a:ext cx="4514850" cy="3048000"/>
          </a:xfrm>
          <a:custGeom>
            <a:avLst/>
            <a:gdLst/>
            <a:ahLst/>
            <a:cxnLst>
              <a:cxn ang="0">
                <a:pos x="1356" y="20"/>
              </a:cxn>
              <a:cxn ang="0">
                <a:pos x="1264" y="108"/>
              </a:cxn>
              <a:cxn ang="0">
                <a:pos x="1204" y="216"/>
              </a:cxn>
              <a:cxn ang="0">
                <a:pos x="1150" y="324"/>
              </a:cxn>
              <a:cxn ang="0">
                <a:pos x="1108" y="432"/>
              </a:cxn>
              <a:cxn ang="0">
                <a:pos x="1072" y="530"/>
              </a:cxn>
              <a:cxn ang="0">
                <a:pos x="1030" y="650"/>
              </a:cxn>
              <a:cxn ang="0">
                <a:pos x="982" y="750"/>
              </a:cxn>
              <a:cxn ang="0">
                <a:pos x="950" y="866"/>
              </a:cxn>
              <a:cxn ang="0">
                <a:pos x="924" y="982"/>
              </a:cxn>
              <a:cxn ang="0">
                <a:pos x="896" y="1074"/>
              </a:cxn>
              <a:cxn ang="0">
                <a:pos x="856" y="1194"/>
              </a:cxn>
              <a:cxn ang="0">
                <a:pos x="812" y="1292"/>
              </a:cxn>
              <a:cxn ang="0">
                <a:pos x="756" y="1414"/>
              </a:cxn>
              <a:cxn ang="0">
                <a:pos x="686" y="1524"/>
              </a:cxn>
              <a:cxn ang="0">
                <a:pos x="604" y="1620"/>
              </a:cxn>
              <a:cxn ang="0">
                <a:pos x="508" y="1686"/>
              </a:cxn>
              <a:cxn ang="0">
                <a:pos x="392" y="1748"/>
              </a:cxn>
              <a:cxn ang="0">
                <a:pos x="292" y="1788"/>
              </a:cxn>
              <a:cxn ang="0">
                <a:pos x="200" y="1824"/>
              </a:cxn>
              <a:cxn ang="0">
                <a:pos x="76" y="1864"/>
              </a:cxn>
              <a:cxn ang="0">
                <a:pos x="0" y="1886"/>
              </a:cxn>
              <a:cxn ang="0">
                <a:pos x="2844" y="1918"/>
              </a:cxn>
              <a:cxn ang="0">
                <a:pos x="2794" y="1862"/>
              </a:cxn>
              <a:cxn ang="0">
                <a:pos x="2698" y="1834"/>
              </a:cxn>
              <a:cxn ang="0">
                <a:pos x="2578" y="1796"/>
              </a:cxn>
              <a:cxn ang="0">
                <a:pos x="2444" y="1742"/>
              </a:cxn>
              <a:cxn ang="0">
                <a:pos x="2338" y="1694"/>
              </a:cxn>
              <a:cxn ang="0">
                <a:pos x="2280" y="1656"/>
              </a:cxn>
              <a:cxn ang="0">
                <a:pos x="2212" y="1596"/>
              </a:cxn>
              <a:cxn ang="0">
                <a:pos x="2134" y="1494"/>
              </a:cxn>
              <a:cxn ang="0">
                <a:pos x="2078" y="1390"/>
              </a:cxn>
              <a:cxn ang="0">
                <a:pos x="2034" y="1308"/>
              </a:cxn>
              <a:cxn ang="0">
                <a:pos x="1994" y="1218"/>
              </a:cxn>
              <a:cxn ang="0">
                <a:pos x="1952" y="1108"/>
              </a:cxn>
              <a:cxn ang="0">
                <a:pos x="1922" y="1016"/>
              </a:cxn>
              <a:cxn ang="0">
                <a:pos x="1886" y="896"/>
              </a:cxn>
              <a:cxn ang="0">
                <a:pos x="1858" y="794"/>
              </a:cxn>
              <a:cxn ang="0">
                <a:pos x="1808" y="654"/>
              </a:cxn>
              <a:cxn ang="0">
                <a:pos x="1762" y="530"/>
              </a:cxn>
              <a:cxn ang="0">
                <a:pos x="1716" y="408"/>
              </a:cxn>
              <a:cxn ang="0">
                <a:pos x="1684" y="336"/>
              </a:cxn>
              <a:cxn ang="0">
                <a:pos x="1636" y="224"/>
              </a:cxn>
              <a:cxn ang="0">
                <a:pos x="1594" y="152"/>
              </a:cxn>
              <a:cxn ang="0">
                <a:pos x="1610" y="188"/>
              </a:cxn>
              <a:cxn ang="0">
                <a:pos x="1588" y="156"/>
              </a:cxn>
              <a:cxn ang="0">
                <a:pos x="1516" y="56"/>
              </a:cxn>
              <a:cxn ang="0">
                <a:pos x="1450" y="6"/>
              </a:cxn>
            </a:cxnLst>
            <a:rect l="0" t="0" r="r" b="b"/>
            <a:pathLst>
              <a:path w="2844" h="1920">
                <a:moveTo>
                  <a:pt x="1424" y="0"/>
                </a:moveTo>
                <a:lnTo>
                  <a:pt x="1388" y="8"/>
                </a:lnTo>
                <a:lnTo>
                  <a:pt x="1356" y="20"/>
                </a:lnTo>
                <a:lnTo>
                  <a:pt x="1320" y="44"/>
                </a:lnTo>
                <a:lnTo>
                  <a:pt x="1300" y="76"/>
                </a:lnTo>
                <a:lnTo>
                  <a:pt x="1264" y="108"/>
                </a:lnTo>
                <a:lnTo>
                  <a:pt x="1240" y="144"/>
                </a:lnTo>
                <a:lnTo>
                  <a:pt x="1222" y="174"/>
                </a:lnTo>
                <a:lnTo>
                  <a:pt x="1204" y="216"/>
                </a:lnTo>
                <a:lnTo>
                  <a:pt x="1180" y="246"/>
                </a:lnTo>
                <a:lnTo>
                  <a:pt x="1168" y="288"/>
                </a:lnTo>
                <a:lnTo>
                  <a:pt x="1150" y="324"/>
                </a:lnTo>
                <a:lnTo>
                  <a:pt x="1132" y="368"/>
                </a:lnTo>
                <a:lnTo>
                  <a:pt x="1120" y="396"/>
                </a:lnTo>
                <a:lnTo>
                  <a:pt x="1108" y="432"/>
                </a:lnTo>
                <a:lnTo>
                  <a:pt x="1096" y="468"/>
                </a:lnTo>
                <a:lnTo>
                  <a:pt x="1084" y="504"/>
                </a:lnTo>
                <a:lnTo>
                  <a:pt x="1072" y="530"/>
                </a:lnTo>
                <a:lnTo>
                  <a:pt x="1060" y="568"/>
                </a:lnTo>
                <a:lnTo>
                  <a:pt x="1042" y="614"/>
                </a:lnTo>
                <a:lnTo>
                  <a:pt x="1030" y="650"/>
                </a:lnTo>
                <a:lnTo>
                  <a:pt x="1018" y="680"/>
                </a:lnTo>
                <a:lnTo>
                  <a:pt x="994" y="728"/>
                </a:lnTo>
                <a:lnTo>
                  <a:pt x="982" y="750"/>
                </a:lnTo>
                <a:lnTo>
                  <a:pt x="972" y="778"/>
                </a:lnTo>
                <a:lnTo>
                  <a:pt x="962" y="822"/>
                </a:lnTo>
                <a:lnTo>
                  <a:pt x="950" y="866"/>
                </a:lnTo>
                <a:lnTo>
                  <a:pt x="946" y="902"/>
                </a:lnTo>
                <a:lnTo>
                  <a:pt x="934" y="942"/>
                </a:lnTo>
                <a:lnTo>
                  <a:pt x="924" y="982"/>
                </a:lnTo>
                <a:lnTo>
                  <a:pt x="912" y="1014"/>
                </a:lnTo>
                <a:lnTo>
                  <a:pt x="904" y="1044"/>
                </a:lnTo>
                <a:lnTo>
                  <a:pt x="896" y="1074"/>
                </a:lnTo>
                <a:lnTo>
                  <a:pt x="884" y="1112"/>
                </a:lnTo>
                <a:lnTo>
                  <a:pt x="870" y="1154"/>
                </a:lnTo>
                <a:lnTo>
                  <a:pt x="856" y="1194"/>
                </a:lnTo>
                <a:lnTo>
                  <a:pt x="844" y="1226"/>
                </a:lnTo>
                <a:lnTo>
                  <a:pt x="824" y="1268"/>
                </a:lnTo>
                <a:lnTo>
                  <a:pt x="812" y="1292"/>
                </a:lnTo>
                <a:lnTo>
                  <a:pt x="796" y="1334"/>
                </a:lnTo>
                <a:lnTo>
                  <a:pt x="774" y="1376"/>
                </a:lnTo>
                <a:lnTo>
                  <a:pt x="756" y="1414"/>
                </a:lnTo>
                <a:lnTo>
                  <a:pt x="734" y="1454"/>
                </a:lnTo>
                <a:lnTo>
                  <a:pt x="712" y="1488"/>
                </a:lnTo>
                <a:lnTo>
                  <a:pt x="686" y="1524"/>
                </a:lnTo>
                <a:lnTo>
                  <a:pt x="660" y="1558"/>
                </a:lnTo>
                <a:lnTo>
                  <a:pt x="640" y="1584"/>
                </a:lnTo>
                <a:lnTo>
                  <a:pt x="604" y="1620"/>
                </a:lnTo>
                <a:lnTo>
                  <a:pt x="578" y="1638"/>
                </a:lnTo>
                <a:lnTo>
                  <a:pt x="550" y="1662"/>
                </a:lnTo>
                <a:lnTo>
                  <a:pt x="508" y="1686"/>
                </a:lnTo>
                <a:lnTo>
                  <a:pt x="462" y="1714"/>
                </a:lnTo>
                <a:lnTo>
                  <a:pt x="422" y="1732"/>
                </a:lnTo>
                <a:lnTo>
                  <a:pt x="392" y="1748"/>
                </a:lnTo>
                <a:lnTo>
                  <a:pt x="364" y="1764"/>
                </a:lnTo>
                <a:lnTo>
                  <a:pt x="328" y="1776"/>
                </a:lnTo>
                <a:lnTo>
                  <a:pt x="292" y="1788"/>
                </a:lnTo>
                <a:lnTo>
                  <a:pt x="270" y="1798"/>
                </a:lnTo>
                <a:lnTo>
                  <a:pt x="238" y="1806"/>
                </a:lnTo>
                <a:lnTo>
                  <a:pt x="200" y="1824"/>
                </a:lnTo>
                <a:lnTo>
                  <a:pt x="160" y="1836"/>
                </a:lnTo>
                <a:lnTo>
                  <a:pt x="112" y="1852"/>
                </a:lnTo>
                <a:lnTo>
                  <a:pt x="76" y="1864"/>
                </a:lnTo>
                <a:lnTo>
                  <a:pt x="46" y="1872"/>
                </a:lnTo>
                <a:lnTo>
                  <a:pt x="20" y="1878"/>
                </a:lnTo>
                <a:lnTo>
                  <a:pt x="0" y="1886"/>
                </a:lnTo>
                <a:lnTo>
                  <a:pt x="0" y="1904"/>
                </a:lnTo>
                <a:lnTo>
                  <a:pt x="2" y="1920"/>
                </a:lnTo>
                <a:lnTo>
                  <a:pt x="2844" y="1918"/>
                </a:lnTo>
                <a:lnTo>
                  <a:pt x="2844" y="1890"/>
                </a:lnTo>
                <a:lnTo>
                  <a:pt x="2842" y="1874"/>
                </a:lnTo>
                <a:lnTo>
                  <a:pt x="2794" y="1862"/>
                </a:lnTo>
                <a:lnTo>
                  <a:pt x="2764" y="1852"/>
                </a:lnTo>
                <a:lnTo>
                  <a:pt x="2734" y="1846"/>
                </a:lnTo>
                <a:lnTo>
                  <a:pt x="2698" y="1834"/>
                </a:lnTo>
                <a:lnTo>
                  <a:pt x="2668" y="1824"/>
                </a:lnTo>
                <a:lnTo>
                  <a:pt x="2630" y="1814"/>
                </a:lnTo>
                <a:lnTo>
                  <a:pt x="2578" y="1796"/>
                </a:lnTo>
                <a:lnTo>
                  <a:pt x="2536" y="1778"/>
                </a:lnTo>
                <a:lnTo>
                  <a:pt x="2492" y="1764"/>
                </a:lnTo>
                <a:lnTo>
                  <a:pt x="2444" y="1742"/>
                </a:lnTo>
                <a:lnTo>
                  <a:pt x="2408" y="1726"/>
                </a:lnTo>
                <a:lnTo>
                  <a:pt x="2368" y="1708"/>
                </a:lnTo>
                <a:lnTo>
                  <a:pt x="2338" y="1694"/>
                </a:lnTo>
                <a:lnTo>
                  <a:pt x="2316" y="1678"/>
                </a:lnTo>
                <a:lnTo>
                  <a:pt x="2300" y="1670"/>
                </a:lnTo>
                <a:lnTo>
                  <a:pt x="2280" y="1656"/>
                </a:lnTo>
                <a:lnTo>
                  <a:pt x="2264" y="1638"/>
                </a:lnTo>
                <a:lnTo>
                  <a:pt x="2244" y="1620"/>
                </a:lnTo>
                <a:lnTo>
                  <a:pt x="2212" y="1596"/>
                </a:lnTo>
                <a:lnTo>
                  <a:pt x="2194" y="1572"/>
                </a:lnTo>
                <a:lnTo>
                  <a:pt x="2164" y="1536"/>
                </a:lnTo>
                <a:lnTo>
                  <a:pt x="2134" y="1494"/>
                </a:lnTo>
                <a:lnTo>
                  <a:pt x="2116" y="1462"/>
                </a:lnTo>
                <a:lnTo>
                  <a:pt x="2096" y="1424"/>
                </a:lnTo>
                <a:lnTo>
                  <a:pt x="2078" y="1390"/>
                </a:lnTo>
                <a:lnTo>
                  <a:pt x="2064" y="1362"/>
                </a:lnTo>
                <a:lnTo>
                  <a:pt x="2052" y="1338"/>
                </a:lnTo>
                <a:lnTo>
                  <a:pt x="2034" y="1308"/>
                </a:lnTo>
                <a:lnTo>
                  <a:pt x="2022" y="1276"/>
                </a:lnTo>
                <a:lnTo>
                  <a:pt x="2008" y="1248"/>
                </a:lnTo>
                <a:lnTo>
                  <a:pt x="1994" y="1218"/>
                </a:lnTo>
                <a:lnTo>
                  <a:pt x="1980" y="1180"/>
                </a:lnTo>
                <a:lnTo>
                  <a:pt x="1966" y="1136"/>
                </a:lnTo>
                <a:lnTo>
                  <a:pt x="1952" y="1108"/>
                </a:lnTo>
                <a:lnTo>
                  <a:pt x="1944" y="1078"/>
                </a:lnTo>
                <a:lnTo>
                  <a:pt x="1934" y="1048"/>
                </a:lnTo>
                <a:lnTo>
                  <a:pt x="1922" y="1016"/>
                </a:lnTo>
                <a:lnTo>
                  <a:pt x="1910" y="982"/>
                </a:lnTo>
                <a:lnTo>
                  <a:pt x="1898" y="936"/>
                </a:lnTo>
                <a:lnTo>
                  <a:pt x="1886" y="896"/>
                </a:lnTo>
                <a:lnTo>
                  <a:pt x="1874" y="854"/>
                </a:lnTo>
                <a:lnTo>
                  <a:pt x="1864" y="818"/>
                </a:lnTo>
                <a:lnTo>
                  <a:pt x="1858" y="794"/>
                </a:lnTo>
                <a:lnTo>
                  <a:pt x="1840" y="744"/>
                </a:lnTo>
                <a:lnTo>
                  <a:pt x="1828" y="708"/>
                </a:lnTo>
                <a:lnTo>
                  <a:pt x="1808" y="654"/>
                </a:lnTo>
                <a:lnTo>
                  <a:pt x="1790" y="602"/>
                </a:lnTo>
                <a:lnTo>
                  <a:pt x="1774" y="560"/>
                </a:lnTo>
                <a:lnTo>
                  <a:pt x="1762" y="530"/>
                </a:lnTo>
                <a:lnTo>
                  <a:pt x="1750" y="494"/>
                </a:lnTo>
                <a:lnTo>
                  <a:pt x="1732" y="446"/>
                </a:lnTo>
                <a:lnTo>
                  <a:pt x="1716" y="408"/>
                </a:lnTo>
                <a:lnTo>
                  <a:pt x="1696" y="362"/>
                </a:lnTo>
                <a:lnTo>
                  <a:pt x="1706" y="384"/>
                </a:lnTo>
                <a:lnTo>
                  <a:pt x="1684" y="336"/>
                </a:lnTo>
                <a:lnTo>
                  <a:pt x="1672" y="300"/>
                </a:lnTo>
                <a:lnTo>
                  <a:pt x="1648" y="264"/>
                </a:lnTo>
                <a:lnTo>
                  <a:pt x="1636" y="224"/>
                </a:lnTo>
                <a:lnTo>
                  <a:pt x="1618" y="206"/>
                </a:lnTo>
                <a:lnTo>
                  <a:pt x="1596" y="162"/>
                </a:lnTo>
                <a:lnTo>
                  <a:pt x="1594" y="152"/>
                </a:lnTo>
                <a:lnTo>
                  <a:pt x="1576" y="136"/>
                </a:lnTo>
                <a:lnTo>
                  <a:pt x="1580" y="142"/>
                </a:lnTo>
                <a:lnTo>
                  <a:pt x="1610" y="188"/>
                </a:lnTo>
                <a:lnTo>
                  <a:pt x="1612" y="198"/>
                </a:lnTo>
                <a:lnTo>
                  <a:pt x="1600" y="172"/>
                </a:lnTo>
                <a:lnTo>
                  <a:pt x="1588" y="156"/>
                </a:lnTo>
                <a:lnTo>
                  <a:pt x="1564" y="114"/>
                </a:lnTo>
                <a:lnTo>
                  <a:pt x="1540" y="84"/>
                </a:lnTo>
                <a:lnTo>
                  <a:pt x="1516" y="56"/>
                </a:lnTo>
                <a:lnTo>
                  <a:pt x="1492" y="36"/>
                </a:lnTo>
                <a:lnTo>
                  <a:pt x="1474" y="18"/>
                </a:lnTo>
                <a:lnTo>
                  <a:pt x="1450" y="6"/>
                </a:lnTo>
                <a:lnTo>
                  <a:pt x="1424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10" name="Freeform 6"/>
          <p:cNvSpPr>
            <a:spLocks/>
          </p:cNvSpPr>
          <p:nvPr/>
        </p:nvSpPr>
        <p:spPr bwMode="auto">
          <a:xfrm>
            <a:off x="3835400" y="1963738"/>
            <a:ext cx="1484313" cy="3057525"/>
          </a:xfrm>
          <a:custGeom>
            <a:avLst/>
            <a:gdLst/>
            <a:ahLst/>
            <a:cxnLst>
              <a:cxn ang="0">
                <a:pos x="451" y="0"/>
              </a:cxn>
              <a:cxn ang="0">
                <a:pos x="485" y="5"/>
              </a:cxn>
              <a:cxn ang="0">
                <a:pos x="515" y="15"/>
              </a:cxn>
              <a:cxn ang="0">
                <a:pos x="549" y="45"/>
              </a:cxn>
              <a:cxn ang="0">
                <a:pos x="580" y="75"/>
              </a:cxn>
              <a:cxn ang="0">
                <a:pos x="606" y="109"/>
              </a:cxn>
              <a:cxn ang="0">
                <a:pos x="630" y="145"/>
              </a:cxn>
              <a:cxn ang="0">
                <a:pos x="648" y="175"/>
              </a:cxn>
              <a:cxn ang="0">
                <a:pos x="671" y="212"/>
              </a:cxn>
              <a:cxn ang="0">
                <a:pos x="692" y="249"/>
              </a:cxn>
              <a:cxn ang="0">
                <a:pos x="712" y="288"/>
              </a:cxn>
              <a:cxn ang="0">
                <a:pos x="730" y="329"/>
              </a:cxn>
              <a:cxn ang="0">
                <a:pos x="746" y="363"/>
              </a:cxn>
              <a:cxn ang="0">
                <a:pos x="760" y="396"/>
              </a:cxn>
              <a:cxn ang="0">
                <a:pos x="775" y="434"/>
              </a:cxn>
              <a:cxn ang="0">
                <a:pos x="787" y="465"/>
              </a:cxn>
              <a:cxn ang="0">
                <a:pos x="800" y="497"/>
              </a:cxn>
              <a:cxn ang="0">
                <a:pos x="812" y="530"/>
              </a:cxn>
              <a:cxn ang="0">
                <a:pos x="827" y="567"/>
              </a:cxn>
              <a:cxn ang="0">
                <a:pos x="841" y="606"/>
              </a:cxn>
              <a:cxn ang="0">
                <a:pos x="853" y="645"/>
              </a:cxn>
              <a:cxn ang="0">
                <a:pos x="866" y="681"/>
              </a:cxn>
              <a:cxn ang="0">
                <a:pos x="880" y="726"/>
              </a:cxn>
              <a:cxn ang="0">
                <a:pos x="889" y="756"/>
              </a:cxn>
              <a:cxn ang="0">
                <a:pos x="897" y="783"/>
              </a:cxn>
              <a:cxn ang="0">
                <a:pos x="910" y="822"/>
              </a:cxn>
              <a:cxn ang="0">
                <a:pos x="922" y="866"/>
              </a:cxn>
              <a:cxn ang="0">
                <a:pos x="931" y="899"/>
              </a:cxn>
              <a:cxn ang="0">
                <a:pos x="935" y="1926"/>
              </a:cxn>
              <a:cxn ang="0">
                <a:pos x="0" y="1923"/>
              </a:cxn>
              <a:cxn ang="0">
                <a:pos x="2" y="849"/>
              </a:cxn>
              <a:cxn ang="0">
                <a:pos x="19" y="797"/>
              </a:cxn>
              <a:cxn ang="0">
                <a:pos x="31" y="750"/>
              </a:cxn>
              <a:cxn ang="0">
                <a:pos x="43" y="713"/>
              </a:cxn>
              <a:cxn ang="0">
                <a:pos x="61" y="659"/>
              </a:cxn>
              <a:cxn ang="0">
                <a:pos x="76" y="609"/>
              </a:cxn>
              <a:cxn ang="0">
                <a:pos x="91" y="570"/>
              </a:cxn>
              <a:cxn ang="0">
                <a:pos x="101" y="536"/>
              </a:cxn>
              <a:cxn ang="0">
                <a:pos x="116" y="495"/>
              </a:cxn>
              <a:cxn ang="0">
                <a:pos x="130" y="461"/>
              </a:cxn>
              <a:cxn ang="0">
                <a:pos x="145" y="420"/>
              </a:cxn>
              <a:cxn ang="0">
                <a:pos x="170" y="365"/>
              </a:cxn>
              <a:cxn ang="0">
                <a:pos x="160" y="389"/>
              </a:cxn>
              <a:cxn ang="0">
                <a:pos x="182" y="336"/>
              </a:cxn>
              <a:cxn ang="0">
                <a:pos x="199" y="302"/>
              </a:cxn>
              <a:cxn ang="0">
                <a:pos x="212" y="275"/>
              </a:cxn>
              <a:cxn ang="0">
                <a:pos x="233" y="236"/>
              </a:cxn>
              <a:cxn ang="0">
                <a:pos x="244" y="213"/>
              </a:cxn>
              <a:cxn ang="0">
                <a:pos x="271" y="163"/>
              </a:cxn>
              <a:cxn ang="0">
                <a:pos x="280" y="152"/>
              </a:cxn>
              <a:cxn ang="0">
                <a:pos x="291" y="137"/>
              </a:cxn>
              <a:cxn ang="0">
                <a:pos x="287" y="143"/>
              </a:cxn>
              <a:cxn ang="0">
                <a:pos x="259" y="183"/>
              </a:cxn>
              <a:cxn ang="0">
                <a:pos x="251" y="200"/>
              </a:cxn>
              <a:cxn ang="0">
                <a:pos x="267" y="173"/>
              </a:cxn>
              <a:cxn ang="0">
                <a:pos x="274" y="158"/>
              </a:cxn>
              <a:cxn ang="0">
                <a:pos x="303" y="115"/>
              </a:cxn>
              <a:cxn ang="0">
                <a:pos x="327" y="85"/>
              </a:cxn>
              <a:cxn ang="0">
                <a:pos x="351" y="57"/>
              </a:cxn>
              <a:cxn ang="0">
                <a:pos x="373" y="36"/>
              </a:cxn>
              <a:cxn ang="0">
                <a:pos x="394" y="19"/>
              </a:cxn>
              <a:cxn ang="0">
                <a:pos x="418" y="7"/>
              </a:cxn>
              <a:cxn ang="0">
                <a:pos x="451" y="2"/>
              </a:cxn>
            </a:cxnLst>
            <a:rect l="0" t="0" r="r" b="b"/>
            <a:pathLst>
              <a:path w="935" h="1926">
                <a:moveTo>
                  <a:pt x="451" y="0"/>
                </a:moveTo>
                <a:lnTo>
                  <a:pt x="485" y="5"/>
                </a:lnTo>
                <a:lnTo>
                  <a:pt x="515" y="15"/>
                </a:lnTo>
                <a:lnTo>
                  <a:pt x="549" y="45"/>
                </a:lnTo>
                <a:lnTo>
                  <a:pt x="580" y="75"/>
                </a:lnTo>
                <a:lnTo>
                  <a:pt x="606" y="109"/>
                </a:lnTo>
                <a:lnTo>
                  <a:pt x="630" y="145"/>
                </a:lnTo>
                <a:lnTo>
                  <a:pt x="648" y="175"/>
                </a:lnTo>
                <a:lnTo>
                  <a:pt x="671" y="212"/>
                </a:lnTo>
                <a:lnTo>
                  <a:pt x="692" y="249"/>
                </a:lnTo>
                <a:lnTo>
                  <a:pt x="712" y="288"/>
                </a:lnTo>
                <a:lnTo>
                  <a:pt x="730" y="329"/>
                </a:lnTo>
                <a:lnTo>
                  <a:pt x="746" y="363"/>
                </a:lnTo>
                <a:lnTo>
                  <a:pt x="760" y="396"/>
                </a:lnTo>
                <a:lnTo>
                  <a:pt x="775" y="434"/>
                </a:lnTo>
                <a:lnTo>
                  <a:pt x="787" y="465"/>
                </a:lnTo>
                <a:lnTo>
                  <a:pt x="800" y="497"/>
                </a:lnTo>
                <a:lnTo>
                  <a:pt x="812" y="530"/>
                </a:lnTo>
                <a:lnTo>
                  <a:pt x="827" y="567"/>
                </a:lnTo>
                <a:lnTo>
                  <a:pt x="841" y="606"/>
                </a:lnTo>
                <a:lnTo>
                  <a:pt x="853" y="645"/>
                </a:lnTo>
                <a:lnTo>
                  <a:pt x="866" y="681"/>
                </a:lnTo>
                <a:lnTo>
                  <a:pt x="880" y="726"/>
                </a:lnTo>
                <a:lnTo>
                  <a:pt x="889" y="756"/>
                </a:lnTo>
                <a:lnTo>
                  <a:pt x="897" y="783"/>
                </a:lnTo>
                <a:lnTo>
                  <a:pt x="910" y="822"/>
                </a:lnTo>
                <a:lnTo>
                  <a:pt x="922" y="866"/>
                </a:lnTo>
                <a:lnTo>
                  <a:pt x="931" y="899"/>
                </a:lnTo>
                <a:lnTo>
                  <a:pt x="935" y="1926"/>
                </a:lnTo>
                <a:lnTo>
                  <a:pt x="0" y="1923"/>
                </a:lnTo>
                <a:lnTo>
                  <a:pt x="2" y="849"/>
                </a:lnTo>
                <a:lnTo>
                  <a:pt x="19" y="797"/>
                </a:lnTo>
                <a:lnTo>
                  <a:pt x="31" y="750"/>
                </a:lnTo>
                <a:lnTo>
                  <a:pt x="43" y="713"/>
                </a:lnTo>
                <a:lnTo>
                  <a:pt x="61" y="659"/>
                </a:lnTo>
                <a:lnTo>
                  <a:pt x="76" y="609"/>
                </a:lnTo>
                <a:lnTo>
                  <a:pt x="91" y="570"/>
                </a:lnTo>
                <a:lnTo>
                  <a:pt x="101" y="536"/>
                </a:lnTo>
                <a:lnTo>
                  <a:pt x="116" y="495"/>
                </a:lnTo>
                <a:lnTo>
                  <a:pt x="130" y="461"/>
                </a:lnTo>
                <a:lnTo>
                  <a:pt x="145" y="420"/>
                </a:lnTo>
                <a:lnTo>
                  <a:pt x="170" y="365"/>
                </a:lnTo>
                <a:lnTo>
                  <a:pt x="160" y="389"/>
                </a:lnTo>
                <a:lnTo>
                  <a:pt x="182" y="336"/>
                </a:lnTo>
                <a:lnTo>
                  <a:pt x="199" y="302"/>
                </a:lnTo>
                <a:lnTo>
                  <a:pt x="212" y="275"/>
                </a:lnTo>
                <a:lnTo>
                  <a:pt x="233" y="236"/>
                </a:lnTo>
                <a:lnTo>
                  <a:pt x="244" y="213"/>
                </a:lnTo>
                <a:lnTo>
                  <a:pt x="271" y="163"/>
                </a:lnTo>
                <a:lnTo>
                  <a:pt x="280" y="152"/>
                </a:lnTo>
                <a:lnTo>
                  <a:pt x="291" y="137"/>
                </a:lnTo>
                <a:lnTo>
                  <a:pt x="287" y="143"/>
                </a:lnTo>
                <a:lnTo>
                  <a:pt x="259" y="183"/>
                </a:lnTo>
                <a:lnTo>
                  <a:pt x="251" y="200"/>
                </a:lnTo>
                <a:lnTo>
                  <a:pt x="267" y="173"/>
                </a:lnTo>
                <a:lnTo>
                  <a:pt x="274" y="158"/>
                </a:lnTo>
                <a:lnTo>
                  <a:pt x="303" y="115"/>
                </a:lnTo>
                <a:lnTo>
                  <a:pt x="327" y="85"/>
                </a:lnTo>
                <a:lnTo>
                  <a:pt x="351" y="57"/>
                </a:lnTo>
                <a:lnTo>
                  <a:pt x="373" y="36"/>
                </a:lnTo>
                <a:lnTo>
                  <a:pt x="394" y="19"/>
                </a:lnTo>
                <a:lnTo>
                  <a:pt x="418" y="7"/>
                </a:lnTo>
                <a:lnTo>
                  <a:pt x="451" y="2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5005388" y="5135563"/>
            <a:ext cx="8688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1707</a:t>
            </a: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367088" y="5135563"/>
            <a:ext cx="8688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1687</a:t>
            </a: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4173538" y="5135563"/>
            <a:ext cx="8688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1697</a:t>
            </a:r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2087563" y="501491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 flipH="1">
            <a:off x="4887913" y="3954463"/>
            <a:ext cx="92075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24" name="Freeform 20"/>
          <p:cNvSpPr>
            <a:spLocks noChangeArrowheads="1"/>
          </p:cNvSpPr>
          <p:nvPr/>
        </p:nvSpPr>
        <p:spPr bwMode="auto">
          <a:xfrm flipH="1">
            <a:off x="4532313" y="492918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>
            <a:off x="5305425" y="3368675"/>
            <a:ext cx="0" cy="175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3832225" y="3321050"/>
            <a:ext cx="0" cy="179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5591175" y="3482975"/>
            <a:ext cx="19540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 = .4714</a:t>
            </a:r>
          </a:p>
        </p:txBody>
      </p:sp>
      <p:grpSp>
        <p:nvGrpSpPr>
          <p:cNvPr id="149974" name="Group 470"/>
          <p:cNvGrpSpPr>
            <a:grpSpLocks/>
          </p:cNvGrpSpPr>
          <p:nvPr/>
        </p:nvGrpSpPr>
        <p:grpSpPr bwMode="auto">
          <a:xfrm>
            <a:off x="2239963" y="1893888"/>
            <a:ext cx="4759325" cy="2952750"/>
            <a:chOff x="1195" y="1177"/>
            <a:chExt cx="2998" cy="1860"/>
          </a:xfrm>
        </p:grpSpPr>
        <p:sp>
          <p:nvSpPr>
            <p:cNvPr id="149975" name="Arc 471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976" name="Arc 472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977" name="Arc 473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978" name="Arc 474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979" name="Arc 475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980" name="Arc 476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9983" name="Rectangle 479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06"/>
              <p:cNvSpPr txBox="1">
                <a:spLocks noChangeArrowheads="1"/>
              </p:cNvSpPr>
              <p:nvPr/>
            </p:nvSpPr>
            <p:spPr bwMode="auto">
              <a:xfrm>
                <a:off x="1641101" y="1876425"/>
                <a:ext cx="1850185" cy="15696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for   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SAT Scores</a:t>
                </a:r>
              </a:p>
            </p:txBody>
          </p:sp>
        </mc:Choice>
        <mc:Fallback xmlns="">
          <p:sp>
            <p:nvSpPr>
              <p:cNvPr id="32" name="Text Box 6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101" y="1876425"/>
                <a:ext cx="1850185" cy="1569660"/>
              </a:xfrm>
              <a:prstGeom prst="rect">
                <a:avLst/>
              </a:prstGeom>
              <a:blipFill>
                <a:blip r:embed="rId3"/>
                <a:stretch>
                  <a:fillRect l="-4934" t="-2724" r="-1316" b="-856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73909" y="2328696"/>
                <a:ext cx="1530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= 15.96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09" y="2328696"/>
                <a:ext cx="1530548" cy="461665"/>
              </a:xfrm>
              <a:prstGeom prst="rect">
                <a:avLst/>
              </a:prstGeom>
              <a:blipFill>
                <a:blip r:embed="rId4"/>
                <a:stretch>
                  <a:fillRect t="-9211" r="-5179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170306" y="4775430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306" y="4775430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 r="-3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13"/>
              <p:cNvSpPr txBox="1">
                <a:spLocks noChangeArrowheads="1"/>
              </p:cNvSpPr>
              <p:nvPr/>
            </p:nvSpPr>
            <p:spPr bwMode="auto">
              <a:xfrm>
                <a:off x="978295" y="400337"/>
                <a:ext cx="7108036" cy="5232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for SAT Scores   </a:t>
                </a:r>
              </a:p>
            </p:txBody>
          </p:sp>
        </mc:Choice>
        <mc:Fallback xmlns="">
          <p:sp>
            <p:nvSpPr>
              <p:cNvPr id="2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8295" y="400337"/>
                <a:ext cx="7108036" cy="523220"/>
              </a:xfrm>
              <a:prstGeom prst="rect">
                <a:avLst/>
              </a:prstGeom>
              <a:blipFill>
                <a:blip r:embed="rId6"/>
                <a:stretch>
                  <a:fillRect l="-1715" t="-12791" r="-515" b="-31395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705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8040D8-8CD6-5EFE-293E-213859F2BE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for SAT Scores   </a:t>
                </a:r>
                <a:br>
                  <a:rPr lang="en-US" sz="3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8040D8-8CD6-5EFE-293E-213859F2B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32" r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A14A-83AA-C343-DF66-37680F2C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3394"/>
            <a:ext cx="7886700" cy="4351338"/>
          </a:xfrm>
        </p:spPr>
        <p:txBody>
          <a:bodyPr/>
          <a:lstStyle/>
          <a:p>
            <a:r>
              <a:rPr lang="en-US" dirty="0"/>
              <a:t>The probability that x-bar is between 1687 – 1707 is 0.4714</a:t>
            </a:r>
          </a:p>
          <a:p>
            <a:r>
              <a:rPr lang="en-US" dirty="0"/>
              <a:t>How would we interpret this information?</a:t>
            </a:r>
          </a:p>
          <a:p>
            <a:r>
              <a:rPr lang="en-US" dirty="0"/>
              <a:t>How can we improve this estimate? </a:t>
            </a:r>
          </a:p>
        </p:txBody>
      </p:sp>
    </p:spTree>
    <p:extLst>
      <p:ext uri="{BB962C8B-B14F-4D97-AF65-F5344CB8AC3E}">
        <p14:creationId xmlns:p14="http://schemas.microsoft.com/office/powerpoint/2010/main" val="414808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619" y="646528"/>
            <a:ext cx="7039362" cy="52850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9439" y="6475614"/>
            <a:ext cx="1720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/>
              <a:t>Google image</a:t>
            </a:r>
          </a:p>
        </p:txBody>
      </p:sp>
    </p:spTree>
    <p:extLst>
      <p:ext uri="{BB962C8B-B14F-4D97-AF65-F5344CB8AC3E}">
        <p14:creationId xmlns:p14="http://schemas.microsoft.com/office/powerpoint/2010/main" val="2121731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1466850" y="1604283"/>
            <a:ext cx="6267450" cy="43815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092" name="Freeform 28"/>
          <p:cNvSpPr>
            <a:spLocks/>
          </p:cNvSpPr>
          <p:nvPr/>
        </p:nvSpPr>
        <p:spPr bwMode="auto">
          <a:xfrm>
            <a:off x="3221484" y="1799546"/>
            <a:ext cx="2538756" cy="3697287"/>
          </a:xfrm>
          <a:custGeom>
            <a:avLst/>
            <a:gdLst/>
            <a:ahLst/>
            <a:cxnLst>
              <a:cxn ang="0">
                <a:pos x="1031" y="28"/>
              </a:cxn>
              <a:cxn ang="0">
                <a:pos x="974" y="139"/>
              </a:cxn>
              <a:cxn ang="0">
                <a:pos x="929" y="279"/>
              </a:cxn>
              <a:cxn ang="0">
                <a:pos x="894" y="418"/>
              </a:cxn>
              <a:cxn ang="0">
                <a:pos x="866" y="557"/>
              </a:cxn>
              <a:cxn ang="0">
                <a:pos x="842" y="683"/>
              </a:cxn>
              <a:cxn ang="0">
                <a:pos x="815" y="831"/>
              </a:cxn>
              <a:cxn ang="0">
                <a:pos x="789" y="976"/>
              </a:cxn>
              <a:cxn ang="0">
                <a:pos x="769" y="1113"/>
              </a:cxn>
              <a:cxn ang="0">
                <a:pos x="747" y="1250"/>
              </a:cxn>
              <a:cxn ang="0">
                <a:pos x="721" y="1393"/>
              </a:cxn>
              <a:cxn ang="0">
                <a:pos x="695" y="1534"/>
              </a:cxn>
              <a:cxn ang="0">
                <a:pos x="668" y="1661"/>
              </a:cxn>
              <a:cxn ang="0">
                <a:pos x="630" y="1812"/>
              </a:cxn>
              <a:cxn ang="0">
                <a:pos x="584" y="1961"/>
              </a:cxn>
              <a:cxn ang="0">
                <a:pos x="534" y="2073"/>
              </a:cxn>
              <a:cxn ang="0">
                <a:pos x="461" y="2179"/>
              </a:cxn>
              <a:cxn ang="0">
                <a:pos x="392" y="2253"/>
              </a:cxn>
              <a:cxn ang="0">
                <a:pos x="330" y="2302"/>
              </a:cxn>
              <a:cxn ang="0">
                <a:pos x="260" y="2347"/>
              </a:cxn>
              <a:cxn ang="0">
                <a:pos x="175" y="2396"/>
              </a:cxn>
              <a:cxn ang="0">
                <a:pos x="96" y="2436"/>
              </a:cxn>
              <a:cxn ang="0">
                <a:pos x="2166" y="2473"/>
              </a:cxn>
              <a:cxn ang="0">
                <a:pos x="2002" y="2412"/>
              </a:cxn>
              <a:cxn ang="0">
                <a:pos x="1940" y="2386"/>
              </a:cxn>
              <a:cxn ang="0">
                <a:pos x="1850" y="2334"/>
              </a:cxn>
              <a:cxn ang="0">
                <a:pos x="1767" y="2269"/>
              </a:cxn>
              <a:cxn ang="0">
                <a:pos x="1686" y="2181"/>
              </a:cxn>
              <a:cxn ang="0">
                <a:pos x="1659" y="2144"/>
              </a:cxn>
              <a:cxn ang="0">
                <a:pos x="1606" y="2053"/>
              </a:cxn>
              <a:cxn ang="0">
                <a:pos x="1559" y="1938"/>
              </a:cxn>
              <a:cxn ang="0">
                <a:pos x="1511" y="1784"/>
              </a:cxn>
              <a:cxn ang="0">
                <a:pos x="1488" y="1681"/>
              </a:cxn>
              <a:cxn ang="0">
                <a:pos x="1460" y="1542"/>
              </a:cxn>
              <a:cxn ang="0">
                <a:pos x="1439" y="1428"/>
              </a:cxn>
              <a:cxn ang="0">
                <a:pos x="1419" y="1312"/>
              </a:cxn>
              <a:cxn ang="0">
                <a:pos x="1394" y="1160"/>
              </a:cxn>
              <a:cxn ang="0">
                <a:pos x="1368" y="1022"/>
              </a:cxn>
              <a:cxn ang="0">
                <a:pos x="1334" y="844"/>
              </a:cxn>
              <a:cxn ang="0">
                <a:pos x="1303" y="683"/>
              </a:cxn>
              <a:cxn ang="0">
                <a:pos x="1273" y="531"/>
              </a:cxn>
              <a:cxn ang="0">
                <a:pos x="1251" y="432"/>
              </a:cxn>
              <a:cxn ang="0">
                <a:pos x="1221" y="314"/>
              </a:cxn>
              <a:cxn ang="0">
                <a:pos x="1203" y="249"/>
              </a:cxn>
              <a:cxn ang="0">
                <a:pos x="1184" y="189"/>
              </a:cxn>
              <a:cxn ang="0">
                <a:pos x="1172" y="149"/>
              </a:cxn>
              <a:cxn ang="0">
                <a:pos x="1141" y="66"/>
              </a:cxn>
              <a:cxn ang="0">
                <a:pos x="1095" y="6"/>
              </a:cxn>
            </a:cxnLst>
            <a:rect l="0" t="0" r="r" b="b"/>
            <a:pathLst>
              <a:path w="2166" h="2476">
                <a:moveTo>
                  <a:pt x="1068" y="2"/>
                </a:moveTo>
                <a:lnTo>
                  <a:pt x="1053" y="8"/>
                </a:lnTo>
                <a:lnTo>
                  <a:pt x="1031" y="28"/>
                </a:lnTo>
                <a:lnTo>
                  <a:pt x="1008" y="58"/>
                </a:lnTo>
                <a:lnTo>
                  <a:pt x="989" y="98"/>
                </a:lnTo>
                <a:lnTo>
                  <a:pt x="974" y="139"/>
                </a:lnTo>
                <a:lnTo>
                  <a:pt x="957" y="185"/>
                </a:lnTo>
                <a:lnTo>
                  <a:pt x="945" y="227"/>
                </a:lnTo>
                <a:lnTo>
                  <a:pt x="929" y="279"/>
                </a:lnTo>
                <a:lnTo>
                  <a:pt x="917" y="322"/>
                </a:lnTo>
                <a:lnTo>
                  <a:pt x="906" y="371"/>
                </a:lnTo>
                <a:lnTo>
                  <a:pt x="894" y="418"/>
                </a:lnTo>
                <a:lnTo>
                  <a:pt x="882" y="474"/>
                </a:lnTo>
                <a:lnTo>
                  <a:pt x="875" y="510"/>
                </a:lnTo>
                <a:lnTo>
                  <a:pt x="866" y="557"/>
                </a:lnTo>
                <a:lnTo>
                  <a:pt x="858" y="603"/>
                </a:lnTo>
                <a:lnTo>
                  <a:pt x="850" y="646"/>
                </a:lnTo>
                <a:lnTo>
                  <a:pt x="842" y="683"/>
                </a:lnTo>
                <a:lnTo>
                  <a:pt x="835" y="731"/>
                </a:lnTo>
                <a:lnTo>
                  <a:pt x="824" y="780"/>
                </a:lnTo>
                <a:lnTo>
                  <a:pt x="815" y="831"/>
                </a:lnTo>
                <a:lnTo>
                  <a:pt x="806" y="876"/>
                </a:lnTo>
                <a:lnTo>
                  <a:pt x="798" y="927"/>
                </a:lnTo>
                <a:lnTo>
                  <a:pt x="789" y="976"/>
                </a:lnTo>
                <a:lnTo>
                  <a:pt x="782" y="1023"/>
                </a:lnTo>
                <a:lnTo>
                  <a:pt x="774" y="1077"/>
                </a:lnTo>
                <a:lnTo>
                  <a:pt x="769" y="1113"/>
                </a:lnTo>
                <a:lnTo>
                  <a:pt x="762" y="1157"/>
                </a:lnTo>
                <a:lnTo>
                  <a:pt x="754" y="1205"/>
                </a:lnTo>
                <a:lnTo>
                  <a:pt x="747" y="1250"/>
                </a:lnTo>
                <a:lnTo>
                  <a:pt x="739" y="1295"/>
                </a:lnTo>
                <a:lnTo>
                  <a:pt x="731" y="1341"/>
                </a:lnTo>
                <a:lnTo>
                  <a:pt x="721" y="1393"/>
                </a:lnTo>
                <a:lnTo>
                  <a:pt x="713" y="1443"/>
                </a:lnTo>
                <a:lnTo>
                  <a:pt x="703" y="1496"/>
                </a:lnTo>
                <a:lnTo>
                  <a:pt x="695" y="1534"/>
                </a:lnTo>
                <a:lnTo>
                  <a:pt x="687" y="1574"/>
                </a:lnTo>
                <a:lnTo>
                  <a:pt x="677" y="1619"/>
                </a:lnTo>
                <a:lnTo>
                  <a:pt x="668" y="1661"/>
                </a:lnTo>
                <a:lnTo>
                  <a:pt x="656" y="1711"/>
                </a:lnTo>
                <a:lnTo>
                  <a:pt x="644" y="1761"/>
                </a:lnTo>
                <a:lnTo>
                  <a:pt x="630" y="1812"/>
                </a:lnTo>
                <a:lnTo>
                  <a:pt x="617" y="1864"/>
                </a:lnTo>
                <a:lnTo>
                  <a:pt x="602" y="1914"/>
                </a:lnTo>
                <a:lnTo>
                  <a:pt x="584" y="1961"/>
                </a:lnTo>
                <a:lnTo>
                  <a:pt x="567" y="2004"/>
                </a:lnTo>
                <a:lnTo>
                  <a:pt x="550" y="2038"/>
                </a:lnTo>
                <a:lnTo>
                  <a:pt x="534" y="2073"/>
                </a:lnTo>
                <a:lnTo>
                  <a:pt x="515" y="2103"/>
                </a:lnTo>
                <a:lnTo>
                  <a:pt x="492" y="2137"/>
                </a:lnTo>
                <a:lnTo>
                  <a:pt x="461" y="2179"/>
                </a:lnTo>
                <a:lnTo>
                  <a:pt x="432" y="2210"/>
                </a:lnTo>
                <a:lnTo>
                  <a:pt x="411" y="2231"/>
                </a:lnTo>
                <a:lnTo>
                  <a:pt x="392" y="2253"/>
                </a:lnTo>
                <a:lnTo>
                  <a:pt x="371" y="2269"/>
                </a:lnTo>
                <a:lnTo>
                  <a:pt x="351" y="2286"/>
                </a:lnTo>
                <a:lnTo>
                  <a:pt x="330" y="2302"/>
                </a:lnTo>
                <a:lnTo>
                  <a:pt x="313" y="2313"/>
                </a:lnTo>
                <a:lnTo>
                  <a:pt x="290" y="2327"/>
                </a:lnTo>
                <a:lnTo>
                  <a:pt x="260" y="2347"/>
                </a:lnTo>
                <a:lnTo>
                  <a:pt x="232" y="2362"/>
                </a:lnTo>
                <a:lnTo>
                  <a:pt x="203" y="2379"/>
                </a:lnTo>
                <a:lnTo>
                  <a:pt x="175" y="2396"/>
                </a:lnTo>
                <a:lnTo>
                  <a:pt x="149" y="2410"/>
                </a:lnTo>
                <a:lnTo>
                  <a:pt x="124" y="2422"/>
                </a:lnTo>
                <a:lnTo>
                  <a:pt x="96" y="2436"/>
                </a:lnTo>
                <a:lnTo>
                  <a:pt x="65" y="2453"/>
                </a:lnTo>
                <a:lnTo>
                  <a:pt x="0" y="2476"/>
                </a:lnTo>
                <a:lnTo>
                  <a:pt x="2166" y="2473"/>
                </a:lnTo>
                <a:lnTo>
                  <a:pt x="2088" y="2445"/>
                </a:lnTo>
                <a:lnTo>
                  <a:pt x="2039" y="2425"/>
                </a:lnTo>
                <a:lnTo>
                  <a:pt x="2002" y="2412"/>
                </a:lnTo>
                <a:lnTo>
                  <a:pt x="1971" y="2402"/>
                </a:lnTo>
                <a:lnTo>
                  <a:pt x="1954" y="2394"/>
                </a:lnTo>
                <a:lnTo>
                  <a:pt x="1940" y="2386"/>
                </a:lnTo>
                <a:lnTo>
                  <a:pt x="1911" y="2372"/>
                </a:lnTo>
                <a:lnTo>
                  <a:pt x="1880" y="2354"/>
                </a:lnTo>
                <a:lnTo>
                  <a:pt x="1850" y="2334"/>
                </a:lnTo>
                <a:lnTo>
                  <a:pt x="1819" y="2312"/>
                </a:lnTo>
                <a:lnTo>
                  <a:pt x="1795" y="2292"/>
                </a:lnTo>
                <a:lnTo>
                  <a:pt x="1767" y="2269"/>
                </a:lnTo>
                <a:lnTo>
                  <a:pt x="1740" y="2244"/>
                </a:lnTo>
                <a:lnTo>
                  <a:pt x="1711" y="2214"/>
                </a:lnTo>
                <a:lnTo>
                  <a:pt x="1686" y="2181"/>
                </a:lnTo>
                <a:lnTo>
                  <a:pt x="1672" y="2166"/>
                </a:lnTo>
                <a:lnTo>
                  <a:pt x="1667" y="2157"/>
                </a:lnTo>
                <a:lnTo>
                  <a:pt x="1659" y="2144"/>
                </a:lnTo>
                <a:lnTo>
                  <a:pt x="1642" y="2118"/>
                </a:lnTo>
                <a:lnTo>
                  <a:pt x="1626" y="2090"/>
                </a:lnTo>
                <a:lnTo>
                  <a:pt x="1606" y="2053"/>
                </a:lnTo>
                <a:lnTo>
                  <a:pt x="1589" y="2013"/>
                </a:lnTo>
                <a:lnTo>
                  <a:pt x="1573" y="1974"/>
                </a:lnTo>
                <a:lnTo>
                  <a:pt x="1559" y="1938"/>
                </a:lnTo>
                <a:lnTo>
                  <a:pt x="1542" y="1887"/>
                </a:lnTo>
                <a:lnTo>
                  <a:pt x="1526" y="1834"/>
                </a:lnTo>
                <a:lnTo>
                  <a:pt x="1511" y="1784"/>
                </a:lnTo>
                <a:lnTo>
                  <a:pt x="1502" y="1748"/>
                </a:lnTo>
                <a:lnTo>
                  <a:pt x="1496" y="1715"/>
                </a:lnTo>
                <a:lnTo>
                  <a:pt x="1488" y="1681"/>
                </a:lnTo>
                <a:lnTo>
                  <a:pt x="1479" y="1634"/>
                </a:lnTo>
                <a:lnTo>
                  <a:pt x="1469" y="1585"/>
                </a:lnTo>
                <a:lnTo>
                  <a:pt x="1460" y="1542"/>
                </a:lnTo>
                <a:lnTo>
                  <a:pt x="1451" y="1499"/>
                </a:lnTo>
                <a:lnTo>
                  <a:pt x="1445" y="1468"/>
                </a:lnTo>
                <a:lnTo>
                  <a:pt x="1439" y="1428"/>
                </a:lnTo>
                <a:lnTo>
                  <a:pt x="1431" y="1388"/>
                </a:lnTo>
                <a:lnTo>
                  <a:pt x="1425" y="1347"/>
                </a:lnTo>
                <a:lnTo>
                  <a:pt x="1419" y="1312"/>
                </a:lnTo>
                <a:lnTo>
                  <a:pt x="1410" y="1263"/>
                </a:lnTo>
                <a:lnTo>
                  <a:pt x="1403" y="1209"/>
                </a:lnTo>
                <a:lnTo>
                  <a:pt x="1394" y="1160"/>
                </a:lnTo>
                <a:lnTo>
                  <a:pt x="1383" y="1106"/>
                </a:lnTo>
                <a:lnTo>
                  <a:pt x="1375" y="1062"/>
                </a:lnTo>
                <a:lnTo>
                  <a:pt x="1368" y="1022"/>
                </a:lnTo>
                <a:lnTo>
                  <a:pt x="1356" y="964"/>
                </a:lnTo>
                <a:lnTo>
                  <a:pt x="1347" y="912"/>
                </a:lnTo>
                <a:lnTo>
                  <a:pt x="1334" y="844"/>
                </a:lnTo>
                <a:lnTo>
                  <a:pt x="1324" y="787"/>
                </a:lnTo>
                <a:lnTo>
                  <a:pt x="1311" y="721"/>
                </a:lnTo>
                <a:lnTo>
                  <a:pt x="1303" y="683"/>
                </a:lnTo>
                <a:lnTo>
                  <a:pt x="1293" y="630"/>
                </a:lnTo>
                <a:lnTo>
                  <a:pt x="1282" y="583"/>
                </a:lnTo>
                <a:lnTo>
                  <a:pt x="1273" y="531"/>
                </a:lnTo>
                <a:lnTo>
                  <a:pt x="1265" y="491"/>
                </a:lnTo>
                <a:lnTo>
                  <a:pt x="1258" y="460"/>
                </a:lnTo>
                <a:lnTo>
                  <a:pt x="1251" y="432"/>
                </a:lnTo>
                <a:lnTo>
                  <a:pt x="1241" y="391"/>
                </a:lnTo>
                <a:lnTo>
                  <a:pt x="1230" y="347"/>
                </a:lnTo>
                <a:lnTo>
                  <a:pt x="1221" y="314"/>
                </a:lnTo>
                <a:lnTo>
                  <a:pt x="1215" y="291"/>
                </a:lnTo>
                <a:lnTo>
                  <a:pt x="1209" y="270"/>
                </a:lnTo>
                <a:lnTo>
                  <a:pt x="1203" y="249"/>
                </a:lnTo>
                <a:lnTo>
                  <a:pt x="1196" y="227"/>
                </a:lnTo>
                <a:lnTo>
                  <a:pt x="1190" y="206"/>
                </a:lnTo>
                <a:lnTo>
                  <a:pt x="1184" y="189"/>
                </a:lnTo>
                <a:lnTo>
                  <a:pt x="1179" y="174"/>
                </a:lnTo>
                <a:lnTo>
                  <a:pt x="1175" y="159"/>
                </a:lnTo>
                <a:lnTo>
                  <a:pt x="1172" y="149"/>
                </a:lnTo>
                <a:lnTo>
                  <a:pt x="1164" y="128"/>
                </a:lnTo>
                <a:lnTo>
                  <a:pt x="1158" y="108"/>
                </a:lnTo>
                <a:lnTo>
                  <a:pt x="1141" y="66"/>
                </a:lnTo>
                <a:lnTo>
                  <a:pt x="1127" y="41"/>
                </a:lnTo>
                <a:lnTo>
                  <a:pt x="1112" y="21"/>
                </a:lnTo>
                <a:lnTo>
                  <a:pt x="1095" y="6"/>
                </a:lnTo>
                <a:lnTo>
                  <a:pt x="1071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094" name="Freeform 30"/>
          <p:cNvSpPr>
            <a:spLocks/>
          </p:cNvSpPr>
          <p:nvPr/>
        </p:nvSpPr>
        <p:spPr bwMode="auto">
          <a:xfrm>
            <a:off x="4486275" y="1818596"/>
            <a:ext cx="42863" cy="3732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92"/>
              </a:cxn>
            </a:cxnLst>
            <a:rect l="0" t="0" r="r" b="b"/>
            <a:pathLst>
              <a:path w="1" h="2492">
                <a:moveTo>
                  <a:pt x="0" y="0"/>
                </a:moveTo>
                <a:lnTo>
                  <a:pt x="0" y="249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098" name="Freeform 34"/>
          <p:cNvSpPr>
            <a:spLocks/>
          </p:cNvSpPr>
          <p:nvPr/>
        </p:nvSpPr>
        <p:spPr bwMode="auto">
          <a:xfrm>
            <a:off x="1968500" y="2844121"/>
            <a:ext cx="4972050" cy="2640012"/>
          </a:xfrm>
          <a:custGeom>
            <a:avLst/>
            <a:gdLst/>
            <a:ahLst/>
            <a:cxnLst>
              <a:cxn ang="0">
                <a:pos x="1524" y="17"/>
              </a:cxn>
              <a:cxn ang="0">
                <a:pos x="1430" y="93"/>
              </a:cxn>
              <a:cxn ang="0">
                <a:pos x="1365" y="186"/>
              </a:cxn>
              <a:cxn ang="0">
                <a:pos x="1311" y="280"/>
              </a:cxn>
              <a:cxn ang="0">
                <a:pos x="1265" y="373"/>
              </a:cxn>
              <a:cxn ang="0">
                <a:pos x="1230" y="461"/>
              </a:cxn>
              <a:cxn ang="0">
                <a:pos x="1186" y="562"/>
              </a:cxn>
              <a:cxn ang="0">
                <a:pos x="1148" y="657"/>
              </a:cxn>
              <a:cxn ang="0">
                <a:pos x="1111" y="753"/>
              </a:cxn>
              <a:cxn ang="0">
                <a:pos x="1079" y="841"/>
              </a:cxn>
              <a:cxn ang="0">
                <a:pos x="1045" y="938"/>
              </a:cxn>
              <a:cxn ang="0">
                <a:pos x="1004" y="1034"/>
              </a:cxn>
              <a:cxn ang="0">
                <a:pos x="965" y="1124"/>
              </a:cxn>
              <a:cxn ang="0">
                <a:pos x="904" y="1227"/>
              </a:cxn>
              <a:cxn ang="0">
                <a:pos x="823" y="1326"/>
              </a:cxn>
              <a:cxn ang="0">
                <a:pos x="747" y="1396"/>
              </a:cxn>
              <a:cxn ang="0">
                <a:pos x="639" y="1467"/>
              </a:cxn>
              <a:cxn ang="0">
                <a:pos x="534" y="1512"/>
              </a:cxn>
              <a:cxn ang="0">
                <a:pos x="422" y="1550"/>
              </a:cxn>
              <a:cxn ang="0">
                <a:pos x="326" y="1576"/>
              </a:cxn>
              <a:cxn ang="0">
                <a:pos x="196" y="1606"/>
              </a:cxn>
              <a:cxn ang="0">
                <a:pos x="94" y="1627"/>
              </a:cxn>
              <a:cxn ang="0">
                <a:pos x="3132" y="1663"/>
              </a:cxn>
              <a:cxn ang="0">
                <a:pos x="3019" y="1626"/>
              </a:cxn>
              <a:cxn ang="0">
                <a:pos x="2915" y="1604"/>
              </a:cxn>
              <a:cxn ang="0">
                <a:pos x="2803" y="1571"/>
              </a:cxn>
              <a:cxn ang="0">
                <a:pos x="2662" y="1521"/>
              </a:cxn>
              <a:cxn ang="0">
                <a:pos x="2540" y="1467"/>
              </a:cxn>
              <a:cxn ang="0">
                <a:pos x="2484" y="1436"/>
              </a:cxn>
              <a:cxn ang="0">
                <a:pos x="2413" y="1378"/>
              </a:cxn>
              <a:cxn ang="0">
                <a:pos x="2343" y="1302"/>
              </a:cxn>
              <a:cxn ang="0">
                <a:pos x="2275" y="1205"/>
              </a:cxn>
              <a:cxn ang="0">
                <a:pos x="2228" y="1128"/>
              </a:cxn>
              <a:cxn ang="0">
                <a:pos x="2187" y="1037"/>
              </a:cxn>
              <a:cxn ang="0">
                <a:pos x="2156" y="959"/>
              </a:cxn>
              <a:cxn ang="0">
                <a:pos x="2125" y="881"/>
              </a:cxn>
              <a:cxn ang="0">
                <a:pos x="2080" y="771"/>
              </a:cxn>
              <a:cxn ang="0">
                <a:pos x="2044" y="686"/>
              </a:cxn>
              <a:cxn ang="0">
                <a:pos x="1995" y="569"/>
              </a:cxn>
              <a:cxn ang="0">
                <a:pos x="1945" y="458"/>
              </a:cxn>
              <a:cxn ang="0">
                <a:pos x="1898" y="353"/>
              </a:cxn>
              <a:cxn ang="0">
                <a:pos x="1864" y="290"/>
              </a:cxn>
              <a:cxn ang="0">
                <a:pos x="1816" y="200"/>
              </a:cxn>
              <a:cxn ang="0">
                <a:pos x="1785" y="153"/>
              </a:cxn>
              <a:cxn ang="0">
                <a:pos x="1762" y="122"/>
              </a:cxn>
              <a:cxn ang="0">
                <a:pos x="1747" y="101"/>
              </a:cxn>
              <a:cxn ang="0">
                <a:pos x="1691" y="43"/>
              </a:cxn>
              <a:cxn ang="0">
                <a:pos x="1622" y="6"/>
              </a:cxn>
            </a:cxnLst>
            <a:rect l="0" t="0" r="r" b="b"/>
            <a:pathLst>
              <a:path w="3132" h="1663">
                <a:moveTo>
                  <a:pt x="1586" y="0"/>
                </a:moveTo>
                <a:lnTo>
                  <a:pt x="1564" y="3"/>
                </a:lnTo>
                <a:lnTo>
                  <a:pt x="1524" y="17"/>
                </a:lnTo>
                <a:lnTo>
                  <a:pt x="1486" y="38"/>
                </a:lnTo>
                <a:lnTo>
                  <a:pt x="1456" y="64"/>
                </a:lnTo>
                <a:lnTo>
                  <a:pt x="1430" y="93"/>
                </a:lnTo>
                <a:lnTo>
                  <a:pt x="1405" y="121"/>
                </a:lnTo>
                <a:lnTo>
                  <a:pt x="1386" y="151"/>
                </a:lnTo>
                <a:lnTo>
                  <a:pt x="1365" y="186"/>
                </a:lnTo>
                <a:lnTo>
                  <a:pt x="1349" y="212"/>
                </a:lnTo>
                <a:lnTo>
                  <a:pt x="1329" y="249"/>
                </a:lnTo>
                <a:lnTo>
                  <a:pt x="1311" y="280"/>
                </a:lnTo>
                <a:lnTo>
                  <a:pt x="1291" y="317"/>
                </a:lnTo>
                <a:lnTo>
                  <a:pt x="1280" y="341"/>
                </a:lnTo>
                <a:lnTo>
                  <a:pt x="1265" y="373"/>
                </a:lnTo>
                <a:lnTo>
                  <a:pt x="1254" y="401"/>
                </a:lnTo>
                <a:lnTo>
                  <a:pt x="1242" y="431"/>
                </a:lnTo>
                <a:lnTo>
                  <a:pt x="1230" y="461"/>
                </a:lnTo>
                <a:lnTo>
                  <a:pt x="1217" y="491"/>
                </a:lnTo>
                <a:lnTo>
                  <a:pt x="1199" y="531"/>
                </a:lnTo>
                <a:lnTo>
                  <a:pt x="1186" y="562"/>
                </a:lnTo>
                <a:lnTo>
                  <a:pt x="1177" y="586"/>
                </a:lnTo>
                <a:lnTo>
                  <a:pt x="1161" y="622"/>
                </a:lnTo>
                <a:lnTo>
                  <a:pt x="1148" y="657"/>
                </a:lnTo>
                <a:lnTo>
                  <a:pt x="1136" y="690"/>
                </a:lnTo>
                <a:lnTo>
                  <a:pt x="1121" y="725"/>
                </a:lnTo>
                <a:lnTo>
                  <a:pt x="1111" y="753"/>
                </a:lnTo>
                <a:lnTo>
                  <a:pt x="1101" y="780"/>
                </a:lnTo>
                <a:lnTo>
                  <a:pt x="1091" y="811"/>
                </a:lnTo>
                <a:lnTo>
                  <a:pt x="1079" y="841"/>
                </a:lnTo>
                <a:lnTo>
                  <a:pt x="1069" y="871"/>
                </a:lnTo>
                <a:lnTo>
                  <a:pt x="1058" y="900"/>
                </a:lnTo>
                <a:lnTo>
                  <a:pt x="1045" y="938"/>
                </a:lnTo>
                <a:lnTo>
                  <a:pt x="1030" y="972"/>
                </a:lnTo>
                <a:lnTo>
                  <a:pt x="1015" y="1007"/>
                </a:lnTo>
                <a:lnTo>
                  <a:pt x="1004" y="1034"/>
                </a:lnTo>
                <a:lnTo>
                  <a:pt x="992" y="1063"/>
                </a:lnTo>
                <a:lnTo>
                  <a:pt x="981" y="1088"/>
                </a:lnTo>
                <a:lnTo>
                  <a:pt x="965" y="1124"/>
                </a:lnTo>
                <a:lnTo>
                  <a:pt x="947" y="1158"/>
                </a:lnTo>
                <a:lnTo>
                  <a:pt x="927" y="1192"/>
                </a:lnTo>
                <a:lnTo>
                  <a:pt x="904" y="1227"/>
                </a:lnTo>
                <a:lnTo>
                  <a:pt x="881" y="1259"/>
                </a:lnTo>
                <a:lnTo>
                  <a:pt x="854" y="1290"/>
                </a:lnTo>
                <a:lnTo>
                  <a:pt x="823" y="1326"/>
                </a:lnTo>
                <a:lnTo>
                  <a:pt x="802" y="1347"/>
                </a:lnTo>
                <a:lnTo>
                  <a:pt x="777" y="1370"/>
                </a:lnTo>
                <a:lnTo>
                  <a:pt x="747" y="1396"/>
                </a:lnTo>
                <a:lnTo>
                  <a:pt x="722" y="1414"/>
                </a:lnTo>
                <a:lnTo>
                  <a:pt x="683" y="1443"/>
                </a:lnTo>
                <a:lnTo>
                  <a:pt x="639" y="1467"/>
                </a:lnTo>
                <a:lnTo>
                  <a:pt x="596" y="1487"/>
                </a:lnTo>
                <a:lnTo>
                  <a:pt x="564" y="1500"/>
                </a:lnTo>
                <a:lnTo>
                  <a:pt x="534" y="1512"/>
                </a:lnTo>
                <a:lnTo>
                  <a:pt x="497" y="1524"/>
                </a:lnTo>
                <a:lnTo>
                  <a:pt x="457" y="1538"/>
                </a:lnTo>
                <a:lnTo>
                  <a:pt x="422" y="1550"/>
                </a:lnTo>
                <a:lnTo>
                  <a:pt x="391" y="1558"/>
                </a:lnTo>
                <a:lnTo>
                  <a:pt x="357" y="1568"/>
                </a:lnTo>
                <a:lnTo>
                  <a:pt x="326" y="1576"/>
                </a:lnTo>
                <a:lnTo>
                  <a:pt x="285" y="1586"/>
                </a:lnTo>
                <a:lnTo>
                  <a:pt x="232" y="1598"/>
                </a:lnTo>
                <a:lnTo>
                  <a:pt x="196" y="1606"/>
                </a:lnTo>
                <a:lnTo>
                  <a:pt x="165" y="1613"/>
                </a:lnTo>
                <a:lnTo>
                  <a:pt x="138" y="1617"/>
                </a:lnTo>
                <a:lnTo>
                  <a:pt x="94" y="1627"/>
                </a:lnTo>
                <a:lnTo>
                  <a:pt x="46" y="1639"/>
                </a:lnTo>
                <a:lnTo>
                  <a:pt x="0" y="1663"/>
                </a:lnTo>
                <a:lnTo>
                  <a:pt x="3132" y="1663"/>
                </a:lnTo>
                <a:lnTo>
                  <a:pt x="3088" y="1643"/>
                </a:lnTo>
                <a:lnTo>
                  <a:pt x="3060" y="1635"/>
                </a:lnTo>
                <a:lnTo>
                  <a:pt x="3019" y="1626"/>
                </a:lnTo>
                <a:lnTo>
                  <a:pt x="2976" y="1619"/>
                </a:lnTo>
                <a:lnTo>
                  <a:pt x="2940" y="1611"/>
                </a:lnTo>
                <a:lnTo>
                  <a:pt x="2915" y="1604"/>
                </a:lnTo>
                <a:lnTo>
                  <a:pt x="2893" y="1598"/>
                </a:lnTo>
                <a:lnTo>
                  <a:pt x="2858" y="1588"/>
                </a:lnTo>
                <a:lnTo>
                  <a:pt x="2803" y="1571"/>
                </a:lnTo>
                <a:lnTo>
                  <a:pt x="2747" y="1553"/>
                </a:lnTo>
                <a:lnTo>
                  <a:pt x="2706" y="1538"/>
                </a:lnTo>
                <a:lnTo>
                  <a:pt x="2662" y="1521"/>
                </a:lnTo>
                <a:lnTo>
                  <a:pt x="2624" y="1507"/>
                </a:lnTo>
                <a:lnTo>
                  <a:pt x="2586" y="1489"/>
                </a:lnTo>
                <a:lnTo>
                  <a:pt x="2540" y="1467"/>
                </a:lnTo>
                <a:lnTo>
                  <a:pt x="2519" y="1457"/>
                </a:lnTo>
                <a:lnTo>
                  <a:pt x="2503" y="1446"/>
                </a:lnTo>
                <a:lnTo>
                  <a:pt x="2484" y="1436"/>
                </a:lnTo>
                <a:lnTo>
                  <a:pt x="2465" y="1424"/>
                </a:lnTo>
                <a:lnTo>
                  <a:pt x="2441" y="1403"/>
                </a:lnTo>
                <a:lnTo>
                  <a:pt x="2413" y="1378"/>
                </a:lnTo>
                <a:lnTo>
                  <a:pt x="2393" y="1359"/>
                </a:lnTo>
                <a:lnTo>
                  <a:pt x="2370" y="1334"/>
                </a:lnTo>
                <a:lnTo>
                  <a:pt x="2343" y="1302"/>
                </a:lnTo>
                <a:lnTo>
                  <a:pt x="2317" y="1268"/>
                </a:lnTo>
                <a:lnTo>
                  <a:pt x="2294" y="1235"/>
                </a:lnTo>
                <a:lnTo>
                  <a:pt x="2275" y="1205"/>
                </a:lnTo>
                <a:lnTo>
                  <a:pt x="2254" y="1174"/>
                </a:lnTo>
                <a:lnTo>
                  <a:pt x="2238" y="1148"/>
                </a:lnTo>
                <a:lnTo>
                  <a:pt x="2228" y="1128"/>
                </a:lnTo>
                <a:lnTo>
                  <a:pt x="2216" y="1103"/>
                </a:lnTo>
                <a:lnTo>
                  <a:pt x="2201" y="1068"/>
                </a:lnTo>
                <a:lnTo>
                  <a:pt x="2187" y="1037"/>
                </a:lnTo>
                <a:lnTo>
                  <a:pt x="2174" y="1006"/>
                </a:lnTo>
                <a:lnTo>
                  <a:pt x="2166" y="984"/>
                </a:lnTo>
                <a:lnTo>
                  <a:pt x="2156" y="959"/>
                </a:lnTo>
                <a:lnTo>
                  <a:pt x="2146" y="935"/>
                </a:lnTo>
                <a:lnTo>
                  <a:pt x="2137" y="912"/>
                </a:lnTo>
                <a:lnTo>
                  <a:pt x="2125" y="881"/>
                </a:lnTo>
                <a:lnTo>
                  <a:pt x="2113" y="851"/>
                </a:lnTo>
                <a:lnTo>
                  <a:pt x="2099" y="815"/>
                </a:lnTo>
                <a:lnTo>
                  <a:pt x="2080" y="771"/>
                </a:lnTo>
                <a:lnTo>
                  <a:pt x="2063" y="735"/>
                </a:lnTo>
                <a:lnTo>
                  <a:pt x="2053" y="707"/>
                </a:lnTo>
                <a:lnTo>
                  <a:pt x="2044" y="686"/>
                </a:lnTo>
                <a:lnTo>
                  <a:pt x="2026" y="643"/>
                </a:lnTo>
                <a:lnTo>
                  <a:pt x="2013" y="612"/>
                </a:lnTo>
                <a:lnTo>
                  <a:pt x="1995" y="569"/>
                </a:lnTo>
                <a:lnTo>
                  <a:pt x="1974" y="521"/>
                </a:lnTo>
                <a:lnTo>
                  <a:pt x="1957" y="484"/>
                </a:lnTo>
                <a:lnTo>
                  <a:pt x="1945" y="458"/>
                </a:lnTo>
                <a:lnTo>
                  <a:pt x="1930" y="424"/>
                </a:lnTo>
                <a:lnTo>
                  <a:pt x="1912" y="386"/>
                </a:lnTo>
                <a:lnTo>
                  <a:pt x="1898" y="353"/>
                </a:lnTo>
                <a:lnTo>
                  <a:pt x="1887" y="336"/>
                </a:lnTo>
                <a:lnTo>
                  <a:pt x="1879" y="317"/>
                </a:lnTo>
                <a:lnTo>
                  <a:pt x="1864" y="290"/>
                </a:lnTo>
                <a:lnTo>
                  <a:pt x="1849" y="259"/>
                </a:lnTo>
                <a:lnTo>
                  <a:pt x="1831" y="225"/>
                </a:lnTo>
                <a:lnTo>
                  <a:pt x="1816" y="200"/>
                </a:lnTo>
                <a:lnTo>
                  <a:pt x="1801" y="177"/>
                </a:lnTo>
                <a:lnTo>
                  <a:pt x="1795" y="167"/>
                </a:lnTo>
                <a:lnTo>
                  <a:pt x="1785" y="153"/>
                </a:lnTo>
                <a:lnTo>
                  <a:pt x="1778" y="144"/>
                </a:lnTo>
                <a:lnTo>
                  <a:pt x="1770" y="134"/>
                </a:lnTo>
                <a:lnTo>
                  <a:pt x="1762" y="122"/>
                </a:lnTo>
                <a:lnTo>
                  <a:pt x="1757" y="114"/>
                </a:lnTo>
                <a:lnTo>
                  <a:pt x="1751" y="108"/>
                </a:lnTo>
                <a:lnTo>
                  <a:pt x="1747" y="101"/>
                </a:lnTo>
                <a:lnTo>
                  <a:pt x="1737" y="89"/>
                </a:lnTo>
                <a:lnTo>
                  <a:pt x="1722" y="71"/>
                </a:lnTo>
                <a:lnTo>
                  <a:pt x="1691" y="43"/>
                </a:lnTo>
                <a:lnTo>
                  <a:pt x="1669" y="26"/>
                </a:lnTo>
                <a:lnTo>
                  <a:pt x="1647" y="16"/>
                </a:lnTo>
                <a:lnTo>
                  <a:pt x="1622" y="6"/>
                </a:lnTo>
                <a:lnTo>
                  <a:pt x="1592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100" name="Text Box 36"/>
              <p:cNvSpPr txBox="1">
                <a:spLocks noChangeArrowheads="1"/>
              </p:cNvSpPr>
              <p:nvPr/>
            </p:nvSpPr>
            <p:spPr bwMode="auto">
              <a:xfrm>
                <a:off x="5695182" y="3248703"/>
                <a:ext cx="1859805" cy="85068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n-US" sz="2400" i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= 30,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=15.96</m:t>
                      </m:r>
                    </m:oMath>
                  </m:oMathPara>
                </a14:m>
                <a:endPara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6100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5182" y="3248703"/>
                <a:ext cx="1859805" cy="850682"/>
              </a:xfrm>
              <a:prstGeom prst="rect">
                <a:avLst/>
              </a:prstGeom>
              <a:blipFill>
                <a:blip r:embed="rId3"/>
                <a:stretch>
                  <a:fillRect l="-4918" t="-5036" r="-2951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103" name="Text Box 39"/>
              <p:cNvSpPr txBox="1">
                <a:spLocks noChangeArrowheads="1"/>
              </p:cNvSpPr>
              <p:nvPr/>
            </p:nvSpPr>
            <p:spPr bwMode="auto">
              <a:xfrm>
                <a:off x="1802131" y="1940832"/>
                <a:ext cx="1989647" cy="85068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n-US" sz="2400" i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= 100,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=8.2</m:t>
                      </m:r>
                    </m:oMath>
                  </m:oMathPara>
                </a14:m>
                <a:endPara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6103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2131" y="1940832"/>
                <a:ext cx="1989647" cy="850682"/>
              </a:xfrm>
              <a:prstGeom prst="rect">
                <a:avLst/>
              </a:prstGeom>
              <a:blipFill>
                <a:blip r:embed="rId4"/>
                <a:stretch>
                  <a:fillRect l="-4908" t="-5000" r="-4601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104" name="Line 40"/>
          <p:cNvSpPr>
            <a:spLocks noChangeShapeType="1"/>
          </p:cNvSpPr>
          <p:nvPr/>
        </p:nvSpPr>
        <p:spPr bwMode="auto">
          <a:xfrm>
            <a:off x="3557588" y="2599646"/>
            <a:ext cx="465137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105" name="Line 41"/>
          <p:cNvSpPr>
            <a:spLocks noChangeShapeType="1"/>
          </p:cNvSpPr>
          <p:nvPr/>
        </p:nvSpPr>
        <p:spPr bwMode="auto">
          <a:xfrm flipH="1">
            <a:off x="5375275" y="3931558"/>
            <a:ext cx="363538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1843088" y="5492071"/>
            <a:ext cx="5240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253" name="Rectangle 189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70306" y="5225364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306" y="5225364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 r="-3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85085" y="5554896"/>
                <a:ext cx="18213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=1697</m:t>
                      </m:r>
                    </m:oMath>
                  </m:oMathPara>
                </a14:m>
                <a:endParaRPr lang="en-US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085" y="5554896"/>
                <a:ext cx="182139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>
                <a:spLocks noChangeArrowheads="1"/>
              </p:cNvSpPr>
              <p:nvPr/>
            </p:nvSpPr>
            <p:spPr bwMode="auto">
              <a:xfrm>
                <a:off x="685800" y="4604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Relationship Between the Sample Size and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280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6040"/>
                <a:ext cx="7772400" cy="814387"/>
              </a:xfrm>
              <a:prstGeom prst="rect">
                <a:avLst/>
              </a:prstGeom>
              <a:blipFill>
                <a:blip r:embed="rId7"/>
                <a:stretch>
                  <a:fillRect l="-1647" t="-16541" r="-706" b="-29323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166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017" name="Text Box 161"/>
              <p:cNvSpPr txBox="1">
                <a:spLocks noChangeArrowheads="1"/>
              </p:cNvSpPr>
              <p:nvPr/>
            </p:nvSpPr>
            <p:spPr bwMode="auto">
              <a:xfrm>
                <a:off x="990600" y="1905000"/>
                <a:ext cx="7758855" cy="16022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Char char="•"/>
                </a:pPr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Because the sampling distribution with </a:t>
                </a:r>
                <a:r>
                  <a:rPr lang="en-US" sz="2400" i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= 100 has a</a:t>
                </a:r>
              </a:p>
              <a:p>
                <a:pPr algn="l"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  smaller standard error, the values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have less</a:t>
                </a:r>
              </a:p>
              <a:p>
                <a:pPr algn="l"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  variability and tend to be closer to the population</a:t>
                </a:r>
              </a:p>
              <a:p>
                <a:pPr algn="l"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  mean than the values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with </a:t>
                </a:r>
                <a:r>
                  <a:rPr lang="en-US" sz="2400" i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= 30.</a:t>
                </a:r>
              </a:p>
            </p:txBody>
          </p:sp>
        </mc:Choice>
        <mc:Fallback xmlns="">
          <p:sp>
            <p:nvSpPr>
              <p:cNvPr id="250017" name="Text 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905000"/>
                <a:ext cx="7758855" cy="1602298"/>
              </a:xfrm>
              <a:prstGeom prst="rect">
                <a:avLst/>
              </a:prstGeom>
              <a:blipFill>
                <a:blip r:embed="rId3"/>
                <a:stretch>
                  <a:fillRect l="-1101" t="-2672" r="-79" b="-610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029" name="Rectangle 173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677863" y="160269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Relationship Between the Sample Size and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280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863" y="160269"/>
                <a:ext cx="7772400" cy="814387"/>
              </a:xfrm>
              <a:prstGeom prst="rect">
                <a:avLst/>
              </a:prstGeom>
              <a:blipFill>
                <a:blip r:embed="rId4"/>
                <a:stretch>
                  <a:fillRect l="-1569" t="-15672" r="-784" b="-29104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97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16" name="Rectangle 28"/>
          <p:cNvSpPr>
            <a:spLocks noChangeArrowheads="1"/>
          </p:cNvSpPr>
          <p:nvPr/>
        </p:nvSpPr>
        <p:spPr bwMode="auto">
          <a:xfrm>
            <a:off x="1466850" y="1580697"/>
            <a:ext cx="6267450" cy="44100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125" name="Freeform 37"/>
          <p:cNvSpPr>
            <a:spLocks/>
          </p:cNvSpPr>
          <p:nvPr/>
        </p:nvSpPr>
        <p:spPr bwMode="auto">
          <a:xfrm>
            <a:off x="2814638" y="1720397"/>
            <a:ext cx="3348037" cy="3771900"/>
          </a:xfrm>
          <a:custGeom>
            <a:avLst/>
            <a:gdLst/>
            <a:ahLst/>
            <a:cxnLst>
              <a:cxn ang="0">
                <a:pos x="1007" y="25"/>
              </a:cxn>
              <a:cxn ang="0">
                <a:pos x="956" y="125"/>
              </a:cxn>
              <a:cxn ang="0">
                <a:pos x="911" y="253"/>
              </a:cxn>
              <a:cxn ang="0">
                <a:pos x="872" y="402"/>
              </a:cxn>
              <a:cxn ang="0">
                <a:pos x="846" y="527"/>
              </a:cxn>
              <a:cxn ang="0">
                <a:pos x="819" y="655"/>
              </a:cxn>
              <a:cxn ang="0">
                <a:pos x="795" y="789"/>
              </a:cxn>
              <a:cxn ang="0">
                <a:pos x="772" y="918"/>
              </a:cxn>
              <a:cxn ang="0">
                <a:pos x="754" y="1063"/>
              </a:cxn>
              <a:cxn ang="0">
                <a:pos x="725" y="1213"/>
              </a:cxn>
              <a:cxn ang="0">
                <a:pos x="705" y="1343"/>
              </a:cxn>
              <a:cxn ang="0">
                <a:pos x="677" y="1471"/>
              </a:cxn>
              <a:cxn ang="0">
                <a:pos x="647" y="1602"/>
              </a:cxn>
              <a:cxn ang="0">
                <a:pos x="608" y="1743"/>
              </a:cxn>
              <a:cxn ang="0">
                <a:pos x="564" y="1878"/>
              </a:cxn>
              <a:cxn ang="0">
                <a:pos x="512" y="1992"/>
              </a:cxn>
              <a:cxn ang="0">
                <a:pos x="443" y="2087"/>
              </a:cxn>
              <a:cxn ang="0">
                <a:pos x="365" y="2169"/>
              </a:cxn>
              <a:cxn ang="0">
                <a:pos x="299" y="2215"/>
              </a:cxn>
              <a:cxn ang="0">
                <a:pos x="226" y="2259"/>
              </a:cxn>
              <a:cxn ang="0">
                <a:pos x="150" y="2303"/>
              </a:cxn>
              <a:cxn ang="0">
                <a:pos x="80" y="2336"/>
              </a:cxn>
              <a:cxn ang="0">
                <a:pos x="2109" y="2376"/>
              </a:cxn>
              <a:cxn ang="0">
                <a:pos x="2001" y="2326"/>
              </a:cxn>
              <a:cxn ang="0">
                <a:pos x="1896" y="2284"/>
              </a:cxn>
              <a:cxn ang="0">
                <a:pos x="1816" y="2238"/>
              </a:cxn>
              <a:cxn ang="0">
                <a:pos x="1726" y="2167"/>
              </a:cxn>
              <a:cxn ang="0">
                <a:pos x="1655" y="2096"/>
              </a:cxn>
              <a:cxn ang="0">
                <a:pos x="1618" y="2046"/>
              </a:cxn>
              <a:cxn ang="0">
                <a:pos x="1577" y="1966"/>
              </a:cxn>
              <a:cxn ang="0">
                <a:pos x="1518" y="1815"/>
              </a:cxn>
              <a:cxn ang="0">
                <a:pos x="1484" y="1704"/>
              </a:cxn>
              <a:cxn ang="0">
                <a:pos x="1457" y="1599"/>
              </a:cxn>
              <a:cxn ang="0">
                <a:pos x="1435" y="1498"/>
              </a:cxn>
              <a:cxn ang="0">
                <a:pos x="1408" y="1363"/>
              </a:cxn>
              <a:cxn ang="0">
                <a:pos x="1395" y="1251"/>
              </a:cxn>
              <a:cxn ang="0">
                <a:pos x="1363" y="1103"/>
              </a:cxn>
              <a:cxn ang="0">
                <a:pos x="1334" y="936"/>
              </a:cxn>
              <a:cxn ang="0">
                <a:pos x="1305" y="786"/>
              </a:cxn>
              <a:cxn ang="0">
                <a:pos x="1275" y="640"/>
              </a:cxn>
              <a:cxn ang="0">
                <a:pos x="1249" y="523"/>
              </a:cxn>
              <a:cxn ang="0">
                <a:pos x="1224" y="403"/>
              </a:cxn>
              <a:cxn ang="0">
                <a:pos x="1196" y="297"/>
              </a:cxn>
              <a:cxn ang="0">
                <a:pos x="1165" y="197"/>
              </a:cxn>
              <a:cxn ang="0">
                <a:pos x="1134" y="100"/>
              </a:cxn>
              <a:cxn ang="0">
                <a:pos x="1090" y="21"/>
              </a:cxn>
            </a:cxnLst>
            <a:rect l="0" t="0" r="r" b="b"/>
            <a:pathLst>
              <a:path w="2109" h="2376">
                <a:moveTo>
                  <a:pt x="1052" y="0"/>
                </a:moveTo>
                <a:lnTo>
                  <a:pt x="1026" y="4"/>
                </a:lnTo>
                <a:lnTo>
                  <a:pt x="1007" y="25"/>
                </a:lnTo>
                <a:lnTo>
                  <a:pt x="983" y="55"/>
                </a:lnTo>
                <a:lnTo>
                  <a:pt x="967" y="88"/>
                </a:lnTo>
                <a:lnTo>
                  <a:pt x="956" y="125"/>
                </a:lnTo>
                <a:lnTo>
                  <a:pt x="938" y="167"/>
                </a:lnTo>
                <a:lnTo>
                  <a:pt x="924" y="207"/>
                </a:lnTo>
                <a:lnTo>
                  <a:pt x="911" y="253"/>
                </a:lnTo>
                <a:lnTo>
                  <a:pt x="897" y="303"/>
                </a:lnTo>
                <a:lnTo>
                  <a:pt x="885" y="351"/>
                </a:lnTo>
                <a:lnTo>
                  <a:pt x="872" y="402"/>
                </a:lnTo>
                <a:lnTo>
                  <a:pt x="862" y="448"/>
                </a:lnTo>
                <a:lnTo>
                  <a:pt x="854" y="491"/>
                </a:lnTo>
                <a:lnTo>
                  <a:pt x="846" y="527"/>
                </a:lnTo>
                <a:lnTo>
                  <a:pt x="834" y="573"/>
                </a:lnTo>
                <a:lnTo>
                  <a:pt x="828" y="613"/>
                </a:lnTo>
                <a:lnTo>
                  <a:pt x="819" y="655"/>
                </a:lnTo>
                <a:lnTo>
                  <a:pt x="812" y="697"/>
                </a:lnTo>
                <a:lnTo>
                  <a:pt x="803" y="745"/>
                </a:lnTo>
                <a:lnTo>
                  <a:pt x="795" y="789"/>
                </a:lnTo>
                <a:lnTo>
                  <a:pt x="789" y="830"/>
                </a:lnTo>
                <a:lnTo>
                  <a:pt x="777" y="877"/>
                </a:lnTo>
                <a:lnTo>
                  <a:pt x="772" y="918"/>
                </a:lnTo>
                <a:lnTo>
                  <a:pt x="764" y="955"/>
                </a:lnTo>
                <a:lnTo>
                  <a:pt x="756" y="1009"/>
                </a:lnTo>
                <a:lnTo>
                  <a:pt x="754" y="1063"/>
                </a:lnTo>
                <a:lnTo>
                  <a:pt x="743" y="1113"/>
                </a:lnTo>
                <a:lnTo>
                  <a:pt x="735" y="1165"/>
                </a:lnTo>
                <a:lnTo>
                  <a:pt x="725" y="1213"/>
                </a:lnTo>
                <a:lnTo>
                  <a:pt x="719" y="1255"/>
                </a:lnTo>
                <a:lnTo>
                  <a:pt x="713" y="1293"/>
                </a:lnTo>
                <a:lnTo>
                  <a:pt x="705" y="1343"/>
                </a:lnTo>
                <a:lnTo>
                  <a:pt x="696" y="1383"/>
                </a:lnTo>
                <a:lnTo>
                  <a:pt x="687" y="1422"/>
                </a:lnTo>
                <a:lnTo>
                  <a:pt x="677" y="1471"/>
                </a:lnTo>
                <a:lnTo>
                  <a:pt x="668" y="1509"/>
                </a:lnTo>
                <a:lnTo>
                  <a:pt x="657" y="1558"/>
                </a:lnTo>
                <a:lnTo>
                  <a:pt x="647" y="1602"/>
                </a:lnTo>
                <a:lnTo>
                  <a:pt x="633" y="1651"/>
                </a:lnTo>
                <a:lnTo>
                  <a:pt x="620" y="1699"/>
                </a:lnTo>
                <a:lnTo>
                  <a:pt x="608" y="1743"/>
                </a:lnTo>
                <a:lnTo>
                  <a:pt x="596" y="1791"/>
                </a:lnTo>
                <a:lnTo>
                  <a:pt x="578" y="1831"/>
                </a:lnTo>
                <a:lnTo>
                  <a:pt x="564" y="1878"/>
                </a:lnTo>
                <a:lnTo>
                  <a:pt x="549" y="1918"/>
                </a:lnTo>
                <a:lnTo>
                  <a:pt x="533" y="1953"/>
                </a:lnTo>
                <a:lnTo>
                  <a:pt x="512" y="1992"/>
                </a:lnTo>
                <a:lnTo>
                  <a:pt x="494" y="2023"/>
                </a:lnTo>
                <a:lnTo>
                  <a:pt x="475" y="2052"/>
                </a:lnTo>
                <a:lnTo>
                  <a:pt x="443" y="2087"/>
                </a:lnTo>
                <a:lnTo>
                  <a:pt x="416" y="2117"/>
                </a:lnTo>
                <a:lnTo>
                  <a:pt x="393" y="2140"/>
                </a:lnTo>
                <a:lnTo>
                  <a:pt x="365" y="2169"/>
                </a:lnTo>
                <a:lnTo>
                  <a:pt x="338" y="2190"/>
                </a:lnTo>
                <a:lnTo>
                  <a:pt x="316" y="2204"/>
                </a:lnTo>
                <a:lnTo>
                  <a:pt x="299" y="2215"/>
                </a:lnTo>
                <a:lnTo>
                  <a:pt x="275" y="2228"/>
                </a:lnTo>
                <a:lnTo>
                  <a:pt x="248" y="2246"/>
                </a:lnTo>
                <a:lnTo>
                  <a:pt x="226" y="2259"/>
                </a:lnTo>
                <a:lnTo>
                  <a:pt x="203" y="2271"/>
                </a:lnTo>
                <a:lnTo>
                  <a:pt x="178" y="2288"/>
                </a:lnTo>
                <a:lnTo>
                  <a:pt x="150" y="2303"/>
                </a:lnTo>
                <a:lnTo>
                  <a:pt x="129" y="2313"/>
                </a:lnTo>
                <a:lnTo>
                  <a:pt x="99" y="2328"/>
                </a:lnTo>
                <a:lnTo>
                  <a:pt x="80" y="2336"/>
                </a:lnTo>
                <a:lnTo>
                  <a:pt x="62" y="2347"/>
                </a:lnTo>
                <a:lnTo>
                  <a:pt x="0" y="2373"/>
                </a:lnTo>
                <a:lnTo>
                  <a:pt x="2109" y="2376"/>
                </a:lnTo>
                <a:lnTo>
                  <a:pt x="2069" y="2359"/>
                </a:lnTo>
                <a:lnTo>
                  <a:pt x="2039" y="2343"/>
                </a:lnTo>
                <a:lnTo>
                  <a:pt x="2001" y="2326"/>
                </a:lnTo>
                <a:lnTo>
                  <a:pt x="1965" y="2313"/>
                </a:lnTo>
                <a:lnTo>
                  <a:pt x="1931" y="2297"/>
                </a:lnTo>
                <a:lnTo>
                  <a:pt x="1896" y="2284"/>
                </a:lnTo>
                <a:lnTo>
                  <a:pt x="1868" y="2269"/>
                </a:lnTo>
                <a:lnTo>
                  <a:pt x="1843" y="2255"/>
                </a:lnTo>
                <a:lnTo>
                  <a:pt x="1816" y="2238"/>
                </a:lnTo>
                <a:lnTo>
                  <a:pt x="1786" y="2213"/>
                </a:lnTo>
                <a:lnTo>
                  <a:pt x="1751" y="2188"/>
                </a:lnTo>
                <a:lnTo>
                  <a:pt x="1726" y="2167"/>
                </a:lnTo>
                <a:lnTo>
                  <a:pt x="1698" y="2144"/>
                </a:lnTo>
                <a:lnTo>
                  <a:pt x="1675" y="2119"/>
                </a:lnTo>
                <a:lnTo>
                  <a:pt x="1655" y="2096"/>
                </a:lnTo>
                <a:lnTo>
                  <a:pt x="1642" y="2081"/>
                </a:lnTo>
                <a:lnTo>
                  <a:pt x="1630" y="2064"/>
                </a:lnTo>
                <a:lnTo>
                  <a:pt x="1618" y="2046"/>
                </a:lnTo>
                <a:lnTo>
                  <a:pt x="1605" y="2027"/>
                </a:lnTo>
                <a:lnTo>
                  <a:pt x="1593" y="1997"/>
                </a:lnTo>
                <a:lnTo>
                  <a:pt x="1577" y="1966"/>
                </a:lnTo>
                <a:lnTo>
                  <a:pt x="1559" y="1922"/>
                </a:lnTo>
                <a:lnTo>
                  <a:pt x="1539" y="1868"/>
                </a:lnTo>
                <a:lnTo>
                  <a:pt x="1518" y="1815"/>
                </a:lnTo>
                <a:lnTo>
                  <a:pt x="1505" y="1776"/>
                </a:lnTo>
                <a:lnTo>
                  <a:pt x="1494" y="1738"/>
                </a:lnTo>
                <a:lnTo>
                  <a:pt x="1484" y="1704"/>
                </a:lnTo>
                <a:lnTo>
                  <a:pt x="1475" y="1669"/>
                </a:lnTo>
                <a:lnTo>
                  <a:pt x="1466" y="1633"/>
                </a:lnTo>
                <a:lnTo>
                  <a:pt x="1457" y="1599"/>
                </a:lnTo>
                <a:lnTo>
                  <a:pt x="1452" y="1566"/>
                </a:lnTo>
                <a:lnTo>
                  <a:pt x="1442" y="1531"/>
                </a:lnTo>
                <a:lnTo>
                  <a:pt x="1435" y="1498"/>
                </a:lnTo>
                <a:lnTo>
                  <a:pt x="1427" y="1452"/>
                </a:lnTo>
                <a:lnTo>
                  <a:pt x="1417" y="1398"/>
                </a:lnTo>
                <a:lnTo>
                  <a:pt x="1408" y="1363"/>
                </a:lnTo>
                <a:lnTo>
                  <a:pt x="1402" y="1327"/>
                </a:lnTo>
                <a:lnTo>
                  <a:pt x="1400" y="1290"/>
                </a:lnTo>
                <a:lnTo>
                  <a:pt x="1395" y="1251"/>
                </a:lnTo>
                <a:lnTo>
                  <a:pt x="1385" y="1210"/>
                </a:lnTo>
                <a:lnTo>
                  <a:pt x="1371" y="1152"/>
                </a:lnTo>
                <a:lnTo>
                  <a:pt x="1363" y="1103"/>
                </a:lnTo>
                <a:lnTo>
                  <a:pt x="1355" y="1045"/>
                </a:lnTo>
                <a:lnTo>
                  <a:pt x="1343" y="991"/>
                </a:lnTo>
                <a:lnTo>
                  <a:pt x="1334" y="936"/>
                </a:lnTo>
                <a:lnTo>
                  <a:pt x="1323" y="885"/>
                </a:lnTo>
                <a:lnTo>
                  <a:pt x="1314" y="835"/>
                </a:lnTo>
                <a:lnTo>
                  <a:pt x="1305" y="786"/>
                </a:lnTo>
                <a:lnTo>
                  <a:pt x="1298" y="739"/>
                </a:lnTo>
                <a:lnTo>
                  <a:pt x="1286" y="685"/>
                </a:lnTo>
                <a:lnTo>
                  <a:pt x="1275" y="640"/>
                </a:lnTo>
                <a:lnTo>
                  <a:pt x="1269" y="604"/>
                </a:lnTo>
                <a:lnTo>
                  <a:pt x="1262" y="576"/>
                </a:lnTo>
                <a:lnTo>
                  <a:pt x="1249" y="523"/>
                </a:lnTo>
                <a:lnTo>
                  <a:pt x="1236" y="444"/>
                </a:lnTo>
                <a:lnTo>
                  <a:pt x="1244" y="480"/>
                </a:lnTo>
                <a:lnTo>
                  <a:pt x="1224" y="403"/>
                </a:lnTo>
                <a:lnTo>
                  <a:pt x="1214" y="363"/>
                </a:lnTo>
                <a:lnTo>
                  <a:pt x="1203" y="325"/>
                </a:lnTo>
                <a:lnTo>
                  <a:pt x="1196" y="297"/>
                </a:lnTo>
                <a:lnTo>
                  <a:pt x="1186" y="268"/>
                </a:lnTo>
                <a:lnTo>
                  <a:pt x="1176" y="234"/>
                </a:lnTo>
                <a:lnTo>
                  <a:pt x="1165" y="197"/>
                </a:lnTo>
                <a:lnTo>
                  <a:pt x="1158" y="172"/>
                </a:lnTo>
                <a:lnTo>
                  <a:pt x="1147" y="140"/>
                </a:lnTo>
                <a:lnTo>
                  <a:pt x="1134" y="100"/>
                </a:lnTo>
                <a:lnTo>
                  <a:pt x="1122" y="70"/>
                </a:lnTo>
                <a:lnTo>
                  <a:pt x="1106" y="43"/>
                </a:lnTo>
                <a:lnTo>
                  <a:pt x="1090" y="21"/>
                </a:lnTo>
                <a:lnTo>
                  <a:pt x="1075" y="4"/>
                </a:lnTo>
                <a:lnTo>
                  <a:pt x="1052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4857750" y="5566910"/>
            <a:ext cx="8688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1707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3343275" y="5566910"/>
            <a:ext cx="8688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1687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4083050" y="5566910"/>
            <a:ext cx="8688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1697</a:t>
            </a:r>
          </a:p>
        </p:txBody>
      </p:sp>
      <p:sp>
        <p:nvSpPr>
          <p:cNvPr id="217107" name="Rectangle 19"/>
          <p:cNvSpPr>
            <a:spLocks noChangeArrowheads="1"/>
          </p:cNvSpPr>
          <p:nvPr/>
        </p:nvSpPr>
        <p:spPr bwMode="auto">
          <a:xfrm>
            <a:off x="5686425" y="3482522"/>
            <a:ext cx="19540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 = .7776</a:t>
            </a:r>
          </a:p>
        </p:txBody>
      </p:sp>
      <p:sp>
        <p:nvSpPr>
          <p:cNvPr id="217108" name="Freeform 20"/>
          <p:cNvSpPr>
            <a:spLocks noChangeArrowheads="1"/>
          </p:cNvSpPr>
          <p:nvPr/>
        </p:nvSpPr>
        <p:spPr bwMode="auto">
          <a:xfrm flipH="1">
            <a:off x="4446588" y="5395460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118" name="Line 30"/>
          <p:cNvSpPr>
            <a:spLocks noChangeShapeType="1"/>
          </p:cNvSpPr>
          <p:nvPr/>
        </p:nvSpPr>
        <p:spPr bwMode="auto">
          <a:xfrm>
            <a:off x="3733800" y="4584247"/>
            <a:ext cx="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101" name="Line 13"/>
          <p:cNvSpPr>
            <a:spLocks noChangeShapeType="1"/>
          </p:cNvSpPr>
          <p:nvPr/>
        </p:nvSpPr>
        <p:spPr bwMode="auto">
          <a:xfrm>
            <a:off x="2011363" y="5485947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273" name="Rectangle 185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p:sp>
        <p:nvSpPr>
          <p:cNvPr id="217094" name="Freeform 6"/>
          <p:cNvSpPr>
            <a:spLocks/>
          </p:cNvSpPr>
          <p:nvPr/>
        </p:nvSpPr>
        <p:spPr bwMode="auto">
          <a:xfrm>
            <a:off x="3740150" y="1707697"/>
            <a:ext cx="1495425" cy="3778250"/>
          </a:xfrm>
          <a:custGeom>
            <a:avLst/>
            <a:gdLst/>
            <a:ahLst/>
            <a:cxnLst>
              <a:cxn ang="0">
                <a:pos x="469" y="0"/>
              </a:cxn>
              <a:cxn ang="0">
                <a:pos x="490" y="9"/>
              </a:cxn>
              <a:cxn ang="0">
                <a:pos x="503" y="21"/>
              </a:cxn>
              <a:cxn ang="0">
                <a:pos x="521" y="45"/>
              </a:cxn>
              <a:cxn ang="0">
                <a:pos x="539" y="75"/>
              </a:cxn>
              <a:cxn ang="0">
                <a:pos x="551" y="110"/>
              </a:cxn>
              <a:cxn ang="0">
                <a:pos x="568" y="150"/>
              </a:cxn>
              <a:cxn ang="0">
                <a:pos x="580" y="191"/>
              </a:cxn>
              <a:cxn ang="0">
                <a:pos x="592" y="234"/>
              </a:cxn>
              <a:cxn ang="0">
                <a:pos x="607" y="286"/>
              </a:cxn>
              <a:cxn ang="0">
                <a:pos x="622" y="332"/>
              </a:cxn>
              <a:cxn ang="0">
                <a:pos x="634" y="378"/>
              </a:cxn>
              <a:cxn ang="0">
                <a:pos x="649" y="434"/>
              </a:cxn>
              <a:cxn ang="0">
                <a:pos x="658" y="486"/>
              </a:cxn>
              <a:cxn ang="0">
                <a:pos x="668" y="537"/>
              </a:cxn>
              <a:cxn ang="0">
                <a:pos x="679" y="584"/>
              </a:cxn>
              <a:cxn ang="0">
                <a:pos x="688" y="628"/>
              </a:cxn>
              <a:cxn ang="0">
                <a:pos x="697" y="674"/>
              </a:cxn>
              <a:cxn ang="0">
                <a:pos x="706" y="717"/>
              </a:cxn>
              <a:cxn ang="0">
                <a:pos x="714" y="764"/>
              </a:cxn>
              <a:cxn ang="0">
                <a:pos x="732" y="856"/>
              </a:cxn>
              <a:cxn ang="0">
                <a:pos x="755" y="971"/>
              </a:cxn>
              <a:cxn ang="0">
                <a:pos x="777" y="1090"/>
              </a:cxn>
              <a:cxn ang="0">
                <a:pos x="813" y="1287"/>
              </a:cxn>
              <a:cxn ang="0">
                <a:pos x="834" y="1409"/>
              </a:cxn>
              <a:cxn ang="0">
                <a:pos x="866" y="1574"/>
              </a:cxn>
              <a:cxn ang="0">
                <a:pos x="896" y="1713"/>
              </a:cxn>
              <a:cxn ang="0">
                <a:pos x="938" y="1846"/>
              </a:cxn>
              <a:cxn ang="0">
                <a:pos x="942" y="2378"/>
              </a:cxn>
              <a:cxn ang="0">
                <a:pos x="0" y="2380"/>
              </a:cxn>
              <a:cxn ang="0">
                <a:pos x="2" y="1817"/>
              </a:cxn>
              <a:cxn ang="0">
                <a:pos x="56" y="1617"/>
              </a:cxn>
              <a:cxn ang="0">
                <a:pos x="94" y="1469"/>
              </a:cxn>
              <a:cxn ang="0">
                <a:pos x="119" y="1329"/>
              </a:cxn>
              <a:cxn ang="0">
                <a:pos x="145" y="1197"/>
              </a:cxn>
              <a:cxn ang="0">
                <a:pos x="169" y="1043"/>
              </a:cxn>
              <a:cxn ang="0">
                <a:pos x="190" y="909"/>
              </a:cxn>
              <a:cxn ang="0">
                <a:pos x="214" y="785"/>
              </a:cxn>
              <a:cxn ang="0">
                <a:pos x="233" y="680"/>
              </a:cxn>
              <a:cxn ang="0">
                <a:pos x="242" y="633"/>
              </a:cxn>
              <a:cxn ang="0">
                <a:pos x="254" y="581"/>
              </a:cxn>
              <a:cxn ang="0">
                <a:pos x="259" y="545"/>
              </a:cxn>
              <a:cxn ang="0">
                <a:pos x="266" y="516"/>
              </a:cxn>
              <a:cxn ang="0">
                <a:pos x="277" y="467"/>
              </a:cxn>
              <a:cxn ang="0">
                <a:pos x="287" y="411"/>
              </a:cxn>
              <a:cxn ang="0">
                <a:pos x="304" y="353"/>
              </a:cxn>
              <a:cxn ang="0">
                <a:pos x="314" y="309"/>
              </a:cxn>
              <a:cxn ang="0">
                <a:pos x="320" y="276"/>
              </a:cxn>
              <a:cxn ang="0">
                <a:pos x="329" y="248"/>
              </a:cxn>
              <a:cxn ang="0">
                <a:pos x="341" y="215"/>
              </a:cxn>
              <a:cxn ang="0">
                <a:pos x="352" y="180"/>
              </a:cxn>
              <a:cxn ang="0">
                <a:pos x="362" y="152"/>
              </a:cxn>
              <a:cxn ang="0">
                <a:pos x="371" y="128"/>
              </a:cxn>
              <a:cxn ang="0">
                <a:pos x="382" y="104"/>
              </a:cxn>
              <a:cxn ang="0">
                <a:pos x="391" y="80"/>
              </a:cxn>
              <a:cxn ang="0">
                <a:pos x="403" y="60"/>
              </a:cxn>
              <a:cxn ang="0">
                <a:pos x="418" y="39"/>
              </a:cxn>
              <a:cxn ang="0">
                <a:pos x="427" y="24"/>
              </a:cxn>
              <a:cxn ang="0">
                <a:pos x="440" y="15"/>
              </a:cxn>
              <a:cxn ang="0">
                <a:pos x="457" y="6"/>
              </a:cxn>
            </a:cxnLst>
            <a:rect l="0" t="0" r="r" b="b"/>
            <a:pathLst>
              <a:path w="942" h="2380">
                <a:moveTo>
                  <a:pt x="469" y="0"/>
                </a:moveTo>
                <a:lnTo>
                  <a:pt x="490" y="9"/>
                </a:lnTo>
                <a:lnTo>
                  <a:pt x="503" y="21"/>
                </a:lnTo>
                <a:lnTo>
                  <a:pt x="521" y="45"/>
                </a:lnTo>
                <a:lnTo>
                  <a:pt x="539" y="75"/>
                </a:lnTo>
                <a:lnTo>
                  <a:pt x="551" y="110"/>
                </a:lnTo>
                <a:lnTo>
                  <a:pt x="568" y="150"/>
                </a:lnTo>
                <a:lnTo>
                  <a:pt x="580" y="191"/>
                </a:lnTo>
                <a:lnTo>
                  <a:pt x="592" y="234"/>
                </a:lnTo>
                <a:lnTo>
                  <a:pt x="607" y="286"/>
                </a:lnTo>
                <a:lnTo>
                  <a:pt x="622" y="332"/>
                </a:lnTo>
                <a:lnTo>
                  <a:pt x="634" y="378"/>
                </a:lnTo>
                <a:lnTo>
                  <a:pt x="649" y="434"/>
                </a:lnTo>
                <a:lnTo>
                  <a:pt x="658" y="486"/>
                </a:lnTo>
                <a:lnTo>
                  <a:pt x="668" y="537"/>
                </a:lnTo>
                <a:lnTo>
                  <a:pt x="679" y="584"/>
                </a:lnTo>
                <a:lnTo>
                  <a:pt x="688" y="628"/>
                </a:lnTo>
                <a:lnTo>
                  <a:pt x="697" y="674"/>
                </a:lnTo>
                <a:lnTo>
                  <a:pt x="706" y="717"/>
                </a:lnTo>
                <a:lnTo>
                  <a:pt x="714" y="764"/>
                </a:lnTo>
                <a:lnTo>
                  <a:pt x="732" y="856"/>
                </a:lnTo>
                <a:lnTo>
                  <a:pt x="755" y="971"/>
                </a:lnTo>
                <a:lnTo>
                  <a:pt x="777" y="1090"/>
                </a:lnTo>
                <a:lnTo>
                  <a:pt x="813" y="1287"/>
                </a:lnTo>
                <a:lnTo>
                  <a:pt x="834" y="1409"/>
                </a:lnTo>
                <a:lnTo>
                  <a:pt x="866" y="1574"/>
                </a:lnTo>
                <a:lnTo>
                  <a:pt x="896" y="1713"/>
                </a:lnTo>
                <a:lnTo>
                  <a:pt x="938" y="1846"/>
                </a:lnTo>
                <a:lnTo>
                  <a:pt x="942" y="2378"/>
                </a:lnTo>
                <a:lnTo>
                  <a:pt x="0" y="2380"/>
                </a:lnTo>
                <a:lnTo>
                  <a:pt x="2" y="1817"/>
                </a:lnTo>
                <a:lnTo>
                  <a:pt x="56" y="1617"/>
                </a:lnTo>
                <a:lnTo>
                  <a:pt x="94" y="1469"/>
                </a:lnTo>
                <a:lnTo>
                  <a:pt x="119" y="1329"/>
                </a:lnTo>
                <a:lnTo>
                  <a:pt x="145" y="1197"/>
                </a:lnTo>
                <a:lnTo>
                  <a:pt x="169" y="1043"/>
                </a:lnTo>
                <a:lnTo>
                  <a:pt x="190" y="909"/>
                </a:lnTo>
                <a:lnTo>
                  <a:pt x="214" y="785"/>
                </a:lnTo>
                <a:lnTo>
                  <a:pt x="233" y="680"/>
                </a:lnTo>
                <a:lnTo>
                  <a:pt x="242" y="633"/>
                </a:lnTo>
                <a:lnTo>
                  <a:pt x="254" y="581"/>
                </a:lnTo>
                <a:lnTo>
                  <a:pt x="259" y="545"/>
                </a:lnTo>
                <a:lnTo>
                  <a:pt x="266" y="516"/>
                </a:lnTo>
                <a:lnTo>
                  <a:pt x="277" y="467"/>
                </a:lnTo>
                <a:lnTo>
                  <a:pt x="287" y="411"/>
                </a:lnTo>
                <a:lnTo>
                  <a:pt x="304" y="353"/>
                </a:lnTo>
                <a:lnTo>
                  <a:pt x="314" y="309"/>
                </a:lnTo>
                <a:lnTo>
                  <a:pt x="320" y="276"/>
                </a:lnTo>
                <a:lnTo>
                  <a:pt x="329" y="248"/>
                </a:lnTo>
                <a:lnTo>
                  <a:pt x="341" y="215"/>
                </a:lnTo>
                <a:lnTo>
                  <a:pt x="352" y="180"/>
                </a:lnTo>
                <a:lnTo>
                  <a:pt x="362" y="152"/>
                </a:lnTo>
                <a:lnTo>
                  <a:pt x="371" y="128"/>
                </a:lnTo>
                <a:lnTo>
                  <a:pt x="382" y="104"/>
                </a:lnTo>
                <a:lnTo>
                  <a:pt x="391" y="80"/>
                </a:lnTo>
                <a:lnTo>
                  <a:pt x="403" y="60"/>
                </a:lnTo>
                <a:lnTo>
                  <a:pt x="418" y="39"/>
                </a:lnTo>
                <a:lnTo>
                  <a:pt x="427" y="24"/>
                </a:lnTo>
                <a:lnTo>
                  <a:pt x="440" y="15"/>
                </a:lnTo>
                <a:lnTo>
                  <a:pt x="457" y="6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115" name="Freeform 27"/>
          <p:cNvSpPr>
            <a:spLocks/>
          </p:cNvSpPr>
          <p:nvPr/>
        </p:nvSpPr>
        <p:spPr bwMode="auto">
          <a:xfrm>
            <a:off x="2786063" y="1710872"/>
            <a:ext cx="3395662" cy="3781425"/>
          </a:xfrm>
          <a:custGeom>
            <a:avLst/>
            <a:gdLst/>
            <a:ahLst/>
            <a:cxnLst>
              <a:cxn ang="0">
                <a:pos x="1025" y="28"/>
              </a:cxn>
              <a:cxn ang="0">
                <a:pos x="969" y="139"/>
              </a:cxn>
              <a:cxn ang="0">
                <a:pos x="924" y="279"/>
              </a:cxn>
              <a:cxn ang="0">
                <a:pos x="889" y="418"/>
              </a:cxn>
              <a:cxn ang="0">
                <a:pos x="861" y="557"/>
              </a:cxn>
              <a:cxn ang="0">
                <a:pos x="837" y="683"/>
              </a:cxn>
              <a:cxn ang="0">
                <a:pos x="810" y="831"/>
              </a:cxn>
              <a:cxn ang="0">
                <a:pos x="785" y="976"/>
              </a:cxn>
              <a:cxn ang="0">
                <a:pos x="765" y="1113"/>
              </a:cxn>
              <a:cxn ang="0">
                <a:pos x="743" y="1250"/>
              </a:cxn>
              <a:cxn ang="0">
                <a:pos x="717" y="1393"/>
              </a:cxn>
              <a:cxn ang="0">
                <a:pos x="691" y="1534"/>
              </a:cxn>
              <a:cxn ang="0">
                <a:pos x="664" y="1661"/>
              </a:cxn>
              <a:cxn ang="0">
                <a:pos x="627" y="1812"/>
              </a:cxn>
              <a:cxn ang="0">
                <a:pos x="581" y="1961"/>
              </a:cxn>
              <a:cxn ang="0">
                <a:pos x="531" y="2073"/>
              </a:cxn>
              <a:cxn ang="0">
                <a:pos x="458" y="2179"/>
              </a:cxn>
              <a:cxn ang="0">
                <a:pos x="390" y="2253"/>
              </a:cxn>
              <a:cxn ang="0">
                <a:pos x="328" y="2302"/>
              </a:cxn>
              <a:cxn ang="0">
                <a:pos x="259" y="2347"/>
              </a:cxn>
              <a:cxn ang="0">
                <a:pos x="174" y="2396"/>
              </a:cxn>
              <a:cxn ang="0">
                <a:pos x="95" y="2436"/>
              </a:cxn>
              <a:cxn ang="0">
                <a:pos x="2139" y="2478"/>
              </a:cxn>
              <a:cxn ang="0">
                <a:pos x="1991" y="2416"/>
              </a:cxn>
              <a:cxn ang="0">
                <a:pos x="1929" y="2386"/>
              </a:cxn>
              <a:cxn ang="0">
                <a:pos x="1840" y="2334"/>
              </a:cxn>
              <a:cxn ang="0">
                <a:pos x="1757" y="2269"/>
              </a:cxn>
              <a:cxn ang="0">
                <a:pos x="1673" y="2184"/>
              </a:cxn>
              <a:cxn ang="0">
                <a:pos x="1639" y="2140"/>
              </a:cxn>
              <a:cxn ang="0">
                <a:pos x="1593" y="2048"/>
              </a:cxn>
              <a:cxn ang="0">
                <a:pos x="1549" y="1936"/>
              </a:cxn>
              <a:cxn ang="0">
                <a:pos x="1503" y="1784"/>
              </a:cxn>
              <a:cxn ang="0">
                <a:pos x="1473" y="1664"/>
              </a:cxn>
              <a:cxn ang="0">
                <a:pos x="1447" y="1534"/>
              </a:cxn>
              <a:cxn ang="0">
                <a:pos x="1427" y="1420"/>
              </a:cxn>
              <a:cxn ang="0">
                <a:pos x="1411" y="1312"/>
              </a:cxn>
              <a:cxn ang="0">
                <a:pos x="1383" y="1158"/>
              </a:cxn>
              <a:cxn ang="0">
                <a:pos x="1357" y="1010"/>
              </a:cxn>
              <a:cxn ang="0">
                <a:pos x="1327" y="844"/>
              </a:cxn>
              <a:cxn ang="0">
                <a:pos x="1296" y="683"/>
              </a:cxn>
              <a:cxn ang="0">
                <a:pos x="1266" y="531"/>
              </a:cxn>
              <a:cxn ang="0">
                <a:pos x="1244" y="432"/>
              </a:cxn>
              <a:cxn ang="0">
                <a:pos x="1214" y="314"/>
              </a:cxn>
              <a:cxn ang="0">
                <a:pos x="1196" y="249"/>
              </a:cxn>
              <a:cxn ang="0">
                <a:pos x="1177" y="189"/>
              </a:cxn>
              <a:cxn ang="0">
                <a:pos x="1166" y="149"/>
              </a:cxn>
              <a:cxn ang="0">
                <a:pos x="1135" y="66"/>
              </a:cxn>
              <a:cxn ang="0">
                <a:pos x="1089" y="6"/>
              </a:cxn>
            </a:cxnLst>
            <a:rect l="0" t="0" r="r" b="b"/>
            <a:pathLst>
              <a:path w="2139" h="2478">
                <a:moveTo>
                  <a:pt x="1062" y="2"/>
                </a:moveTo>
                <a:lnTo>
                  <a:pt x="1047" y="8"/>
                </a:lnTo>
                <a:lnTo>
                  <a:pt x="1025" y="28"/>
                </a:lnTo>
                <a:lnTo>
                  <a:pt x="1002" y="58"/>
                </a:lnTo>
                <a:lnTo>
                  <a:pt x="984" y="98"/>
                </a:lnTo>
                <a:lnTo>
                  <a:pt x="969" y="139"/>
                </a:lnTo>
                <a:lnTo>
                  <a:pt x="952" y="185"/>
                </a:lnTo>
                <a:lnTo>
                  <a:pt x="939" y="228"/>
                </a:lnTo>
                <a:lnTo>
                  <a:pt x="924" y="279"/>
                </a:lnTo>
                <a:lnTo>
                  <a:pt x="912" y="322"/>
                </a:lnTo>
                <a:lnTo>
                  <a:pt x="901" y="371"/>
                </a:lnTo>
                <a:lnTo>
                  <a:pt x="889" y="418"/>
                </a:lnTo>
                <a:lnTo>
                  <a:pt x="877" y="474"/>
                </a:lnTo>
                <a:lnTo>
                  <a:pt x="870" y="510"/>
                </a:lnTo>
                <a:lnTo>
                  <a:pt x="861" y="557"/>
                </a:lnTo>
                <a:lnTo>
                  <a:pt x="853" y="603"/>
                </a:lnTo>
                <a:lnTo>
                  <a:pt x="845" y="646"/>
                </a:lnTo>
                <a:lnTo>
                  <a:pt x="837" y="683"/>
                </a:lnTo>
                <a:lnTo>
                  <a:pt x="829" y="728"/>
                </a:lnTo>
                <a:lnTo>
                  <a:pt x="819" y="780"/>
                </a:lnTo>
                <a:lnTo>
                  <a:pt x="810" y="831"/>
                </a:lnTo>
                <a:lnTo>
                  <a:pt x="802" y="876"/>
                </a:lnTo>
                <a:lnTo>
                  <a:pt x="794" y="927"/>
                </a:lnTo>
                <a:lnTo>
                  <a:pt x="785" y="976"/>
                </a:lnTo>
                <a:lnTo>
                  <a:pt x="778" y="1023"/>
                </a:lnTo>
                <a:lnTo>
                  <a:pt x="770" y="1077"/>
                </a:lnTo>
                <a:lnTo>
                  <a:pt x="765" y="1113"/>
                </a:lnTo>
                <a:lnTo>
                  <a:pt x="758" y="1157"/>
                </a:lnTo>
                <a:lnTo>
                  <a:pt x="750" y="1205"/>
                </a:lnTo>
                <a:lnTo>
                  <a:pt x="743" y="1250"/>
                </a:lnTo>
                <a:lnTo>
                  <a:pt x="735" y="1295"/>
                </a:lnTo>
                <a:lnTo>
                  <a:pt x="727" y="1341"/>
                </a:lnTo>
                <a:lnTo>
                  <a:pt x="717" y="1393"/>
                </a:lnTo>
                <a:lnTo>
                  <a:pt x="709" y="1443"/>
                </a:lnTo>
                <a:lnTo>
                  <a:pt x="699" y="1496"/>
                </a:lnTo>
                <a:lnTo>
                  <a:pt x="691" y="1534"/>
                </a:lnTo>
                <a:lnTo>
                  <a:pt x="683" y="1574"/>
                </a:lnTo>
                <a:lnTo>
                  <a:pt x="673" y="1619"/>
                </a:lnTo>
                <a:lnTo>
                  <a:pt x="664" y="1661"/>
                </a:lnTo>
                <a:lnTo>
                  <a:pt x="652" y="1711"/>
                </a:lnTo>
                <a:lnTo>
                  <a:pt x="640" y="1761"/>
                </a:lnTo>
                <a:lnTo>
                  <a:pt x="627" y="1812"/>
                </a:lnTo>
                <a:lnTo>
                  <a:pt x="614" y="1864"/>
                </a:lnTo>
                <a:lnTo>
                  <a:pt x="599" y="1914"/>
                </a:lnTo>
                <a:lnTo>
                  <a:pt x="581" y="1961"/>
                </a:lnTo>
                <a:lnTo>
                  <a:pt x="564" y="2004"/>
                </a:lnTo>
                <a:lnTo>
                  <a:pt x="547" y="2038"/>
                </a:lnTo>
                <a:lnTo>
                  <a:pt x="531" y="2073"/>
                </a:lnTo>
                <a:lnTo>
                  <a:pt x="512" y="2103"/>
                </a:lnTo>
                <a:lnTo>
                  <a:pt x="489" y="2137"/>
                </a:lnTo>
                <a:lnTo>
                  <a:pt x="458" y="2179"/>
                </a:lnTo>
                <a:lnTo>
                  <a:pt x="430" y="2210"/>
                </a:lnTo>
                <a:lnTo>
                  <a:pt x="409" y="2231"/>
                </a:lnTo>
                <a:lnTo>
                  <a:pt x="390" y="2253"/>
                </a:lnTo>
                <a:lnTo>
                  <a:pt x="369" y="2269"/>
                </a:lnTo>
                <a:lnTo>
                  <a:pt x="349" y="2286"/>
                </a:lnTo>
                <a:lnTo>
                  <a:pt x="328" y="2302"/>
                </a:lnTo>
                <a:lnTo>
                  <a:pt x="311" y="2313"/>
                </a:lnTo>
                <a:lnTo>
                  <a:pt x="288" y="2327"/>
                </a:lnTo>
                <a:lnTo>
                  <a:pt x="259" y="2347"/>
                </a:lnTo>
                <a:lnTo>
                  <a:pt x="231" y="2362"/>
                </a:lnTo>
                <a:lnTo>
                  <a:pt x="202" y="2379"/>
                </a:lnTo>
                <a:lnTo>
                  <a:pt x="174" y="2396"/>
                </a:lnTo>
                <a:lnTo>
                  <a:pt x="148" y="2410"/>
                </a:lnTo>
                <a:lnTo>
                  <a:pt x="123" y="2422"/>
                </a:lnTo>
                <a:lnTo>
                  <a:pt x="95" y="2436"/>
                </a:lnTo>
                <a:lnTo>
                  <a:pt x="65" y="2453"/>
                </a:lnTo>
                <a:lnTo>
                  <a:pt x="0" y="2476"/>
                </a:lnTo>
                <a:lnTo>
                  <a:pt x="2139" y="2478"/>
                </a:lnTo>
                <a:lnTo>
                  <a:pt x="2065" y="2450"/>
                </a:lnTo>
                <a:lnTo>
                  <a:pt x="2023" y="2430"/>
                </a:lnTo>
                <a:lnTo>
                  <a:pt x="1991" y="2416"/>
                </a:lnTo>
                <a:lnTo>
                  <a:pt x="1960" y="2402"/>
                </a:lnTo>
                <a:lnTo>
                  <a:pt x="1943" y="2394"/>
                </a:lnTo>
                <a:lnTo>
                  <a:pt x="1929" y="2386"/>
                </a:lnTo>
                <a:lnTo>
                  <a:pt x="1900" y="2372"/>
                </a:lnTo>
                <a:lnTo>
                  <a:pt x="1870" y="2354"/>
                </a:lnTo>
                <a:lnTo>
                  <a:pt x="1840" y="2334"/>
                </a:lnTo>
                <a:lnTo>
                  <a:pt x="1809" y="2312"/>
                </a:lnTo>
                <a:lnTo>
                  <a:pt x="1785" y="2292"/>
                </a:lnTo>
                <a:lnTo>
                  <a:pt x="1757" y="2269"/>
                </a:lnTo>
                <a:lnTo>
                  <a:pt x="1730" y="2244"/>
                </a:lnTo>
                <a:lnTo>
                  <a:pt x="1697" y="2212"/>
                </a:lnTo>
                <a:lnTo>
                  <a:pt x="1673" y="2184"/>
                </a:lnTo>
                <a:lnTo>
                  <a:pt x="1663" y="2172"/>
                </a:lnTo>
                <a:lnTo>
                  <a:pt x="1655" y="2160"/>
                </a:lnTo>
                <a:lnTo>
                  <a:pt x="1639" y="2140"/>
                </a:lnTo>
                <a:lnTo>
                  <a:pt x="1621" y="2108"/>
                </a:lnTo>
                <a:lnTo>
                  <a:pt x="1607" y="2082"/>
                </a:lnTo>
                <a:lnTo>
                  <a:pt x="1593" y="2048"/>
                </a:lnTo>
                <a:lnTo>
                  <a:pt x="1577" y="2010"/>
                </a:lnTo>
                <a:lnTo>
                  <a:pt x="1563" y="1972"/>
                </a:lnTo>
                <a:lnTo>
                  <a:pt x="1549" y="1936"/>
                </a:lnTo>
                <a:lnTo>
                  <a:pt x="1533" y="1887"/>
                </a:lnTo>
                <a:lnTo>
                  <a:pt x="1518" y="1834"/>
                </a:lnTo>
                <a:lnTo>
                  <a:pt x="1503" y="1784"/>
                </a:lnTo>
                <a:lnTo>
                  <a:pt x="1494" y="1748"/>
                </a:lnTo>
                <a:lnTo>
                  <a:pt x="1483" y="1706"/>
                </a:lnTo>
                <a:lnTo>
                  <a:pt x="1473" y="1664"/>
                </a:lnTo>
                <a:lnTo>
                  <a:pt x="1465" y="1620"/>
                </a:lnTo>
                <a:lnTo>
                  <a:pt x="1455" y="1578"/>
                </a:lnTo>
                <a:lnTo>
                  <a:pt x="1447" y="1534"/>
                </a:lnTo>
                <a:lnTo>
                  <a:pt x="1439" y="1498"/>
                </a:lnTo>
                <a:lnTo>
                  <a:pt x="1433" y="1458"/>
                </a:lnTo>
                <a:lnTo>
                  <a:pt x="1427" y="1420"/>
                </a:lnTo>
                <a:lnTo>
                  <a:pt x="1423" y="1388"/>
                </a:lnTo>
                <a:lnTo>
                  <a:pt x="1417" y="1347"/>
                </a:lnTo>
                <a:lnTo>
                  <a:pt x="1411" y="1312"/>
                </a:lnTo>
                <a:lnTo>
                  <a:pt x="1402" y="1263"/>
                </a:lnTo>
                <a:lnTo>
                  <a:pt x="1391" y="1208"/>
                </a:lnTo>
                <a:lnTo>
                  <a:pt x="1383" y="1158"/>
                </a:lnTo>
                <a:lnTo>
                  <a:pt x="1375" y="1106"/>
                </a:lnTo>
                <a:lnTo>
                  <a:pt x="1367" y="1062"/>
                </a:lnTo>
                <a:lnTo>
                  <a:pt x="1357" y="1010"/>
                </a:lnTo>
                <a:lnTo>
                  <a:pt x="1348" y="964"/>
                </a:lnTo>
                <a:lnTo>
                  <a:pt x="1337" y="904"/>
                </a:lnTo>
                <a:lnTo>
                  <a:pt x="1327" y="844"/>
                </a:lnTo>
                <a:lnTo>
                  <a:pt x="1317" y="787"/>
                </a:lnTo>
                <a:lnTo>
                  <a:pt x="1304" y="721"/>
                </a:lnTo>
                <a:lnTo>
                  <a:pt x="1296" y="683"/>
                </a:lnTo>
                <a:lnTo>
                  <a:pt x="1286" y="630"/>
                </a:lnTo>
                <a:lnTo>
                  <a:pt x="1275" y="583"/>
                </a:lnTo>
                <a:lnTo>
                  <a:pt x="1266" y="531"/>
                </a:lnTo>
                <a:lnTo>
                  <a:pt x="1258" y="491"/>
                </a:lnTo>
                <a:lnTo>
                  <a:pt x="1251" y="460"/>
                </a:lnTo>
                <a:lnTo>
                  <a:pt x="1244" y="432"/>
                </a:lnTo>
                <a:lnTo>
                  <a:pt x="1234" y="391"/>
                </a:lnTo>
                <a:lnTo>
                  <a:pt x="1223" y="347"/>
                </a:lnTo>
                <a:lnTo>
                  <a:pt x="1214" y="314"/>
                </a:lnTo>
                <a:lnTo>
                  <a:pt x="1208" y="291"/>
                </a:lnTo>
                <a:lnTo>
                  <a:pt x="1202" y="270"/>
                </a:lnTo>
                <a:lnTo>
                  <a:pt x="1196" y="249"/>
                </a:lnTo>
                <a:lnTo>
                  <a:pt x="1189" y="227"/>
                </a:lnTo>
                <a:lnTo>
                  <a:pt x="1183" y="206"/>
                </a:lnTo>
                <a:lnTo>
                  <a:pt x="1177" y="189"/>
                </a:lnTo>
                <a:lnTo>
                  <a:pt x="1172" y="174"/>
                </a:lnTo>
                <a:lnTo>
                  <a:pt x="1168" y="159"/>
                </a:lnTo>
                <a:lnTo>
                  <a:pt x="1166" y="149"/>
                </a:lnTo>
                <a:lnTo>
                  <a:pt x="1158" y="128"/>
                </a:lnTo>
                <a:lnTo>
                  <a:pt x="1152" y="108"/>
                </a:lnTo>
                <a:lnTo>
                  <a:pt x="1135" y="66"/>
                </a:lnTo>
                <a:lnTo>
                  <a:pt x="1121" y="41"/>
                </a:lnTo>
                <a:lnTo>
                  <a:pt x="1106" y="21"/>
                </a:lnTo>
                <a:lnTo>
                  <a:pt x="1089" y="6"/>
                </a:lnTo>
                <a:lnTo>
                  <a:pt x="106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 flipH="1" flipV="1">
            <a:off x="4621213" y="3703185"/>
            <a:ext cx="9969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272" name="Line 184"/>
          <p:cNvSpPr>
            <a:spLocks noChangeShapeType="1"/>
          </p:cNvSpPr>
          <p:nvPr/>
        </p:nvSpPr>
        <p:spPr bwMode="auto">
          <a:xfrm>
            <a:off x="5229225" y="4584247"/>
            <a:ext cx="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606"/>
              <p:cNvSpPr txBox="1">
                <a:spLocks noChangeArrowheads="1"/>
              </p:cNvSpPr>
              <p:nvPr/>
            </p:nvSpPr>
            <p:spPr bwMode="auto">
              <a:xfrm>
                <a:off x="1641101" y="1847397"/>
                <a:ext cx="1850185" cy="15696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for   </a:t>
                </a:r>
              </a:p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SAT Scores</a:t>
                </a:r>
              </a:p>
            </p:txBody>
          </p:sp>
        </mc:Choice>
        <mc:Fallback xmlns="">
          <p:sp>
            <p:nvSpPr>
              <p:cNvPr id="26" name="Text Box 6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101" y="1847397"/>
                <a:ext cx="1850185" cy="1569660"/>
              </a:xfrm>
              <a:prstGeom prst="rect">
                <a:avLst/>
              </a:prstGeom>
              <a:blipFill>
                <a:blip r:embed="rId3"/>
                <a:stretch>
                  <a:fillRect l="-4934" t="-2713" r="-1316" b="-814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41278" y="5225364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278" y="5225364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 r="-3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39"/>
              <p:cNvSpPr txBox="1">
                <a:spLocks noChangeArrowheads="1"/>
              </p:cNvSpPr>
              <p:nvPr/>
            </p:nvSpPr>
            <p:spPr bwMode="auto">
              <a:xfrm>
                <a:off x="5435489" y="2250396"/>
                <a:ext cx="1376659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=8.2</m:t>
                      </m:r>
                    </m:oMath>
                  </m:oMathPara>
                </a14:m>
                <a:endParaRPr lang="en-US" sz="240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489" y="2250396"/>
                <a:ext cx="137665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/>
              <p:cNvSpPr>
                <a:spLocks noChangeArrowheads="1"/>
              </p:cNvSpPr>
              <p:nvPr/>
            </p:nvSpPr>
            <p:spPr bwMode="auto">
              <a:xfrm>
                <a:off x="685800" y="4604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Relationship Between the Sample Size and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280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6040"/>
                <a:ext cx="7772400" cy="814387"/>
              </a:xfrm>
              <a:prstGeom prst="rect">
                <a:avLst/>
              </a:prstGeom>
              <a:blipFill>
                <a:blip r:embed="rId6"/>
                <a:stretch>
                  <a:fillRect l="-1647" t="-16541" r="-706" b="-29323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886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1568DF84-5CDC-CB54-FF10-ABEA987F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05550"/>
            <a:ext cx="765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7-</a:t>
            </a:r>
            <a:fld id="{255DAD19-269A-44D1-BA00-6E6CAE79BCFB}" type="slidenum">
              <a:rPr lang="en-US" altLang="en-US" smtClean="0"/>
              <a:pPr/>
              <a:t>33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33795" name="Rectangle 6">
            <a:extLst>
              <a:ext uri="{FF2B5EF4-FFF2-40B4-BE49-F238E27FC236}">
                <a16:creationId xmlns:a16="http://schemas.microsoft.com/office/drawing/2014/main" id="{3A6C7CC8-C112-7490-771A-7F317BD9EE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Minimum Variance Estimates</a:t>
            </a:r>
          </a:p>
        </p:txBody>
      </p:sp>
      <p:sp>
        <p:nvSpPr>
          <p:cNvPr id="33796" name="Rectangle 7">
            <a:extLst>
              <a:ext uri="{FF2B5EF4-FFF2-40B4-BE49-F238E27FC236}">
                <a16:creationId xmlns:a16="http://schemas.microsoft.com/office/drawing/2014/main" id="{C6A8D40F-130E-2C1A-5395-E2BC0932E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Want the sample statistic to have a small standard deviation</a:t>
            </a:r>
          </a:p>
          <a:p>
            <a:pPr lvl="1" eaLnBrk="1" hangingPunct="1"/>
            <a:r>
              <a:rPr lang="en-US" altLang="en-US" sz="2200" dirty="0"/>
              <a:t>All values of the sample statistic should be clustered around the population parameter</a:t>
            </a:r>
          </a:p>
          <a:p>
            <a:pPr lvl="2" eaLnBrk="1" hangingPunct="1"/>
            <a:r>
              <a:rPr lang="en-US" altLang="en-US" sz="2000" dirty="0"/>
              <a:t>Then, the statistic from any sample should be close to the population parameter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1B39-07C8-F3DC-8FFE-C53E15E0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27" y="18255"/>
            <a:ext cx="7886700" cy="1325563"/>
          </a:xfrm>
        </p:spPr>
        <p:txBody>
          <a:bodyPr/>
          <a:lstStyle/>
          <a:p>
            <a:r>
              <a:rPr lang="en-US" dirty="0"/>
              <a:t>Practice Problem # 1</a:t>
            </a:r>
            <a:br>
              <a:rPr lang="en-US" dirty="0"/>
            </a:br>
            <a:r>
              <a:rPr lang="en-US" dirty="0"/>
              <a:t>Sampling Distribution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1DC9-E9DA-CDB0-9907-BB06187E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27" y="1343818"/>
            <a:ext cx="8477642" cy="4833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an article in the Journal of Management, Joseph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Martocchio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studied and estimated the costs of employee absences. Based on a sample of 176 blue-collar workers,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Martocchio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estimated that the mean amount of paid time lost during a three-month period was 1.0 days per employee with a standard deviation of 1.4 days.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Martocchio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also estimated that the mean amount of unpaid time lost during a three-month period was 1.1 day per employee with a standard deviation of 1.7 days. Suppose we randomly select a sample of 100 blue-collar workers. Based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Martocchio’s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estimates: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probability that the average amount of paid time lost during a three-month period for the 100 blue-collar workers will exceed 1.5 days?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probability that the average amount of unpaid time lost during a three-month period for the 100 blue-collar workers will exceed 1.5 days?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Suppose we randomly select a sample of 100 blue-collar workers, and suppose the sample mean amount of unpaid time lost during a three-month period actually exceeds 1.5 days. Would it be reasonable to conclude that the mean amount of unpaid time lost has increased above the previously estimated 1.1 days?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28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854075" y="3973513"/>
            <a:ext cx="3336925" cy="14112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457200"/>
            <a:endParaRPr lang="en-US" sz="240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435" name="Oval 3"/>
          <p:cNvSpPr>
            <a:spLocks noChangeArrowheads="1"/>
          </p:cNvSpPr>
          <p:nvPr/>
        </p:nvSpPr>
        <p:spPr bwMode="auto">
          <a:xfrm>
            <a:off x="1285875" y="1847850"/>
            <a:ext cx="2509838" cy="1457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457200"/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4568825" y="1919288"/>
            <a:ext cx="3760788" cy="13319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457200"/>
            <a:endParaRPr lang="en-US" sz="240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437" name="Line 5"/>
          <p:cNvSpPr>
            <a:spLocks noChangeShapeType="1"/>
          </p:cNvSpPr>
          <p:nvPr/>
        </p:nvSpPr>
        <p:spPr bwMode="auto">
          <a:xfrm>
            <a:off x="3822700" y="2584450"/>
            <a:ext cx="739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438" name="Line 6"/>
          <p:cNvSpPr>
            <a:spLocks noChangeShapeType="1"/>
          </p:cNvSpPr>
          <p:nvPr/>
        </p:nvSpPr>
        <p:spPr bwMode="auto">
          <a:xfrm>
            <a:off x="6805613" y="3248025"/>
            <a:ext cx="0" cy="730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439" name="Line 7"/>
          <p:cNvSpPr>
            <a:spLocks noChangeShapeType="1"/>
          </p:cNvSpPr>
          <p:nvPr/>
        </p:nvSpPr>
        <p:spPr bwMode="auto">
          <a:xfrm flipH="1">
            <a:off x="4195763" y="4678363"/>
            <a:ext cx="731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440" name="Line 8"/>
          <p:cNvSpPr>
            <a:spLocks noChangeShapeType="1"/>
          </p:cNvSpPr>
          <p:nvPr/>
        </p:nvSpPr>
        <p:spPr bwMode="auto">
          <a:xfrm flipV="1">
            <a:off x="2533650" y="3308350"/>
            <a:ext cx="0" cy="676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4926013" y="3983038"/>
            <a:ext cx="3405187" cy="13985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457200">
              <a:lnSpc>
                <a:spcPct val="90000"/>
              </a:lnSpc>
            </a:pPr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4615409" y="1976438"/>
            <a:ext cx="362952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simple random sample</a:t>
            </a:r>
          </a:p>
          <a:p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elements is selected</a:t>
            </a:r>
          </a:p>
          <a:p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population.</a:t>
            </a:r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1616647" y="1949935"/>
            <a:ext cx="2206053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Population </a:t>
            </a:r>
          </a:p>
          <a:p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proportion</a:t>
            </a:r>
          </a:p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?</a:t>
            </a:r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448" name="Rectangle 16"/>
          <p:cNvSpPr>
            <a:spLocks noChangeArrowheads="1"/>
          </p:cNvSpPr>
          <p:nvPr/>
        </p:nvSpPr>
        <p:spPr bwMode="auto">
          <a:xfrm>
            <a:off x="677114" y="1105649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Inferences about a Population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450" name="Text Box 18"/>
              <p:cNvSpPr txBox="1">
                <a:spLocks noChangeArrowheads="1"/>
              </p:cNvSpPr>
              <p:nvPr/>
            </p:nvSpPr>
            <p:spPr bwMode="auto">
              <a:xfrm>
                <a:off x="4976813" y="4071938"/>
                <a:ext cx="3335337" cy="12445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sample data 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provide a value for the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445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6813" y="4071938"/>
                <a:ext cx="3335337" cy="1244508"/>
              </a:xfrm>
              <a:prstGeom prst="rect">
                <a:avLst/>
              </a:prstGeom>
              <a:blipFill rotWithShape="0">
                <a:blip r:embed="rId3"/>
                <a:stretch>
                  <a:fillRect l="-2737" t="-3431" b="-7353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453" name="Text Box 21"/>
              <p:cNvSpPr txBox="1">
                <a:spLocks noChangeArrowheads="1"/>
              </p:cNvSpPr>
              <p:nvPr/>
            </p:nvSpPr>
            <p:spPr bwMode="auto">
              <a:xfrm>
                <a:off x="909366" y="4065359"/>
                <a:ext cx="3170996" cy="12003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is used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make inferences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about the value of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74453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366" y="4065359"/>
                <a:ext cx="3170996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2885" t="-3553" r="-2308" b="-1116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456" name="Rectangle 24"/>
              <p:cNvSpPr>
                <a:spLocks noChangeArrowheads="1"/>
              </p:cNvSpPr>
              <p:nvPr/>
            </p:nvSpPr>
            <p:spPr bwMode="auto">
              <a:xfrm>
                <a:off x="729209" y="17954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4456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209" y="179540"/>
                <a:ext cx="7772400" cy="814387"/>
              </a:xfrm>
              <a:prstGeom prst="rect">
                <a:avLst/>
              </a:prstGeom>
              <a:blipFill rotWithShape="0">
                <a:blip r:embed="rId5"/>
                <a:stretch>
                  <a:fillRect l="-1647" b="-2985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881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3756025" y="3114675"/>
            <a:ext cx="1909763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2084388" y="3865563"/>
            <a:ext cx="50385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where: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the population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489" name="Text Box 9"/>
              <p:cNvSpPr txBox="1">
                <a:spLocks noChangeArrowheads="1"/>
              </p:cNvSpPr>
              <p:nvPr/>
            </p:nvSpPr>
            <p:spPr bwMode="auto">
              <a:xfrm>
                <a:off x="1106488" y="1098550"/>
                <a:ext cx="6537367" cy="12329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  <m:r>
                      <a:rPr lang="en-US" sz="2400" i="1">
                        <a:latin typeface="Cambria Math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 the probability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distribution of all possible values of the sample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648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488" y="1098550"/>
                <a:ext cx="6537367" cy="1232966"/>
              </a:xfrm>
              <a:prstGeom prst="rect">
                <a:avLst/>
              </a:prstGeom>
              <a:blipFill rotWithShape="0">
                <a:blip r:embed="rId3"/>
                <a:stretch>
                  <a:fillRect l="-1493" t="-37624" r="-560" b="-8416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495" name="Text Box 15"/>
              <p:cNvSpPr txBox="1">
                <a:spLocks noChangeArrowheads="1"/>
              </p:cNvSpPr>
              <p:nvPr/>
            </p:nvSpPr>
            <p:spPr bwMode="auto">
              <a:xfrm>
                <a:off x="889079" y="2446338"/>
                <a:ext cx="4328685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Expected Value or Mean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6495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079" y="2446338"/>
                <a:ext cx="43286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972" t="-9211" r="-6761" b="-30263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60543" y="3199910"/>
                <a:ext cx="8816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43" y="3199910"/>
                <a:ext cx="88165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4"/>
              <p:cNvSpPr>
                <a:spLocks noChangeArrowheads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blipFill rotWithShape="0">
                <a:blip r:embed="rId6"/>
                <a:stretch>
                  <a:fillRect l="-1647" b="-300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89973" y="3074217"/>
                <a:ext cx="349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973" y="3074217"/>
                <a:ext cx="34926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649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548272" y="2157554"/>
            <a:ext cx="3215429" cy="145210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5041672" y="2161949"/>
            <a:ext cx="2603821" cy="14521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531" name="Rectangle 3"/>
              <p:cNvSpPr>
                <a:spLocks noChangeArrowheads="1"/>
              </p:cNvSpPr>
              <p:nvPr/>
            </p:nvSpPr>
            <p:spPr bwMode="auto">
              <a:xfrm>
                <a:off x="1512501" y="2143316"/>
                <a:ext cx="3251200" cy="14457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853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2501" y="2143316"/>
                <a:ext cx="3251200" cy="14457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542" name="Text Box 14"/>
          <p:cNvSpPr txBox="1">
            <a:spLocks noChangeArrowheads="1"/>
          </p:cNvSpPr>
          <p:nvPr/>
        </p:nvSpPr>
        <p:spPr bwMode="auto">
          <a:xfrm>
            <a:off x="1824038" y="1643063"/>
            <a:ext cx="2524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Finite Population</a:t>
            </a:r>
          </a:p>
        </p:txBody>
      </p:sp>
      <p:sp>
        <p:nvSpPr>
          <p:cNvPr id="278543" name="Text Box 15"/>
          <p:cNvSpPr txBox="1">
            <a:spLocks noChangeArrowheads="1"/>
          </p:cNvSpPr>
          <p:nvPr/>
        </p:nvSpPr>
        <p:spPr bwMode="auto">
          <a:xfrm>
            <a:off x="4956175" y="1643063"/>
            <a:ext cx="2736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Infinite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546" name="Text Box 18"/>
              <p:cNvSpPr txBox="1">
                <a:spLocks noChangeArrowheads="1"/>
              </p:cNvSpPr>
              <p:nvPr/>
            </p:nvSpPr>
            <p:spPr bwMode="auto">
              <a:xfrm>
                <a:off x="1025525" y="1090613"/>
                <a:ext cx="3599640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Standard Deviation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854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5525" y="1090613"/>
                <a:ext cx="359964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200" t="-9211" r="-8460" b="-30263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1195677" y="4591992"/>
                <a:ext cx="7086600" cy="84388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is the </a:t>
                </a:r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finite population correction factor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5677" y="4591992"/>
                <a:ext cx="7086600" cy="843885"/>
              </a:xfrm>
              <a:prstGeom prst="rect">
                <a:avLst/>
              </a:prstGeom>
              <a:blipFill>
                <a:blip r:embed="rId5"/>
                <a:stretch>
                  <a:fillRect l="-111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06355" y="2274431"/>
                <a:ext cx="2451505" cy="118352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355" y="2274431"/>
                <a:ext cx="2451505" cy="11835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4"/>
              <p:cNvSpPr>
                <a:spLocks noChangeArrowheads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blipFill rotWithShape="0">
                <a:blip r:embed="rId7"/>
                <a:stretch>
                  <a:fillRect l="-1647" b="-300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188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06224" y="2291843"/>
                <a:ext cx="2451505" cy="118352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224" y="2291843"/>
                <a:ext cx="2451505" cy="1183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548272" y="2157554"/>
            <a:ext cx="3215429" cy="145210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546" name="Text Box 18"/>
              <p:cNvSpPr txBox="1">
                <a:spLocks noChangeArrowheads="1"/>
              </p:cNvSpPr>
              <p:nvPr/>
            </p:nvSpPr>
            <p:spPr bwMode="auto">
              <a:xfrm>
                <a:off x="1050249" y="1073084"/>
                <a:ext cx="3599640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Standard Deviation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854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0249" y="1073084"/>
                <a:ext cx="359964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200" t="-9211" r="-8460" b="-30263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auto">
              <a:xfrm>
                <a:off x="4921653" y="2275557"/>
                <a:ext cx="7912711" cy="12288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is referred to as 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standard error of the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proportion.</a:t>
                </a:r>
              </a:p>
            </p:txBody>
          </p:sp>
        </mc:Choice>
        <mc:Fallback xmlns="">
          <p:sp>
            <p:nvSpPr>
              <p:cNvPr id="23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1653" y="2275557"/>
                <a:ext cx="7912711" cy="1228863"/>
              </a:xfrm>
              <a:prstGeom prst="rect">
                <a:avLst/>
              </a:prstGeom>
              <a:blipFill rotWithShape="0">
                <a:blip r:embed="rId5"/>
                <a:stretch>
                  <a:fillRect l="-1156" t="-3960" b="-10396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4"/>
              <p:cNvSpPr>
                <a:spLocks noChangeArrowheads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blipFill rotWithShape="0">
                <a:blip r:embed="rId6"/>
                <a:stretch>
                  <a:fillRect l="-1647" b="-300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4113286"/>
                <a:ext cx="7467600" cy="9144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can be approximated by a normal distribution whenever the sample size  is large enough to satisfy the two conditions:</a:t>
                </a:r>
              </a:p>
              <a:p>
                <a:pPr>
                  <a:buNone/>
                </a:pPr>
                <a:r>
                  <a:rPr lang="en-US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  <a:cs typeface="Calibri" pitchFamily="34" charset="0"/>
                    <a:sym typeface="Symbol" pitchFamily="18" charset="2"/>
                  </a:rPr>
                  <a:t>       For large n, when </a:t>
                </a:r>
                <a:r>
                  <a:rPr lang="en-US" sz="24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  <a:cs typeface="Calibri" pitchFamily="34" charset="0"/>
                    <a:sym typeface="Symbol" pitchFamily="18" charset="2"/>
                  </a:rPr>
                  <a:t>np </a:t>
                </a:r>
                <a:r>
                  <a:rPr lang="en-US" sz="24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  <a:cs typeface="Calibri" pitchFamily="34" charset="0"/>
                    <a:sym typeface="Symbol"/>
                  </a:rPr>
                  <a:t>  5 </a:t>
                </a:r>
                <a:r>
                  <a:rPr lang="en-US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  <a:cs typeface="Calibri" pitchFamily="34" charset="0"/>
                    <a:sym typeface="Symbol"/>
                  </a:rPr>
                  <a:t>and </a:t>
                </a:r>
                <a:r>
                  <a:rPr lang="en-US" sz="2400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  <a:cs typeface="Calibri" pitchFamily="34" charset="0"/>
                    <a:sym typeface="Symbol"/>
                  </a:rPr>
                  <a:t>n(1-p)   5</a:t>
                </a:r>
                <a:endParaRPr 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cs typeface="Calibri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4113286"/>
                <a:ext cx="7467600" cy="914400"/>
              </a:xfrm>
              <a:blipFill rotWithShape="0">
                <a:blip r:embed="rId7"/>
                <a:stretch>
                  <a:fillRect l="-1143" t="-8667" b="-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2990587" y="5913863"/>
            <a:ext cx="5183081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cs typeface="Calibri" pitchFamily="34" charset="0"/>
                <a:sym typeface="Symbol" pitchFamily="18" charset="2"/>
              </a:rPr>
              <a:t>n = sample size</a:t>
            </a:r>
          </a:p>
          <a:p>
            <a:pPr fontAlgn="auto">
              <a:spcAft>
                <a:spcPts val="0"/>
              </a:spcAft>
            </a:pP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cs typeface="Calibri" pitchFamily="34" charset="0"/>
                <a:sym typeface="Symbol" pitchFamily="18" charset="2"/>
              </a:rPr>
              <a:t>p = probability of success on a single trial</a:t>
            </a:r>
          </a:p>
        </p:txBody>
      </p:sp>
    </p:spTree>
    <p:extLst>
      <p:ext uri="{BB962C8B-B14F-4D97-AF65-F5344CB8AC3E}">
        <p14:creationId xmlns:p14="http://schemas.microsoft.com/office/powerpoint/2010/main" val="341272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533400" y="1605321"/>
            <a:ext cx="7772400" cy="992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algn="l">
              <a:spcBef>
                <a:spcPts val="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results, w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know that 72% of the  prospective students applying to St. Andrew’s College desire on-campus housing.</a:t>
            </a:r>
          </a:p>
        </p:txBody>
      </p:sp>
      <p:sp>
        <p:nvSpPr>
          <p:cNvPr id="284933" name="Rectangle 261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p:sp>
        <p:nvSpPr>
          <p:cNvPr id="284937" name="Text Box 265"/>
          <p:cNvSpPr txBox="1">
            <a:spLocks noChangeArrowheads="1"/>
          </p:cNvSpPr>
          <p:nvPr/>
        </p:nvSpPr>
        <p:spPr bwMode="auto">
          <a:xfrm>
            <a:off x="941399" y="2578945"/>
            <a:ext cx="7516801" cy="28992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endParaRPr lang="en-US" sz="240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the probability that a simple random sample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30 applicants will provide an estimate of the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population proportion of applicant desiring on-campus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housing that is within plus or minus .05 of the actual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population proportion?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4"/>
              <p:cNvSpPr>
                <a:spLocks noChangeArrowheads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blipFill rotWithShape="0">
                <a:blip r:embed="rId3"/>
                <a:stretch>
                  <a:fillRect l="-1647" b="-300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37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marketing firm is interested in finding out the average yearly salary of all JHU students after completing MS degree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population</a:t>
            </a:r>
            <a:r>
              <a:rPr lang="en-US" dirty="0"/>
              <a:t> is the collection of all the salaries of MS degree students.</a:t>
            </a:r>
          </a:p>
          <a:p>
            <a:r>
              <a:rPr lang="en-US" dirty="0"/>
              <a:t>A </a:t>
            </a:r>
            <a:r>
              <a:rPr lang="en-US" b="1" dirty="0"/>
              <a:t>sample</a:t>
            </a:r>
            <a:r>
              <a:rPr lang="en-US" dirty="0"/>
              <a:t> includes a random selection of alumni.</a:t>
            </a:r>
          </a:p>
          <a:p>
            <a:r>
              <a:rPr lang="en-US" dirty="0"/>
              <a:t>The </a:t>
            </a:r>
            <a:r>
              <a:rPr lang="en-US" b="1" dirty="0"/>
              <a:t>parameter</a:t>
            </a:r>
            <a:r>
              <a:rPr lang="en-US" dirty="0"/>
              <a:t> is the </a:t>
            </a:r>
            <a:r>
              <a:rPr lang="en-US" i="1" dirty="0"/>
              <a:t>average salary </a:t>
            </a:r>
            <a:r>
              <a:rPr lang="en-US" dirty="0"/>
              <a:t>in the </a:t>
            </a:r>
            <a:r>
              <a:rPr lang="en-US" b="1" dirty="0"/>
              <a:t>population</a:t>
            </a:r>
          </a:p>
          <a:p>
            <a:r>
              <a:rPr lang="en-US" dirty="0"/>
              <a:t>The </a:t>
            </a:r>
            <a:r>
              <a:rPr lang="en-US" b="1" dirty="0"/>
              <a:t>statistic</a:t>
            </a:r>
            <a:r>
              <a:rPr lang="en-US" dirty="0"/>
              <a:t> is the average salary the </a:t>
            </a:r>
            <a:r>
              <a:rPr lang="en-US" b="1" dirty="0"/>
              <a:t>sample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52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1042988" y="1619250"/>
            <a:ext cx="7569200" cy="12271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For our example, with </a:t>
            </a:r>
            <a:r>
              <a:rPr lang="en-US" i="1" dirty="0"/>
              <a:t>n</a:t>
            </a:r>
            <a:r>
              <a:rPr lang="en-US" dirty="0"/>
              <a:t> = 30 and </a:t>
            </a:r>
            <a:r>
              <a:rPr lang="en-US" i="1" dirty="0"/>
              <a:t>p</a:t>
            </a:r>
            <a:r>
              <a:rPr lang="en-US" dirty="0"/>
              <a:t> = .72, the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normal distribution is an acceptable approximation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because:</a:t>
            </a:r>
          </a:p>
        </p:txBody>
      </p:sp>
      <p:sp>
        <p:nvSpPr>
          <p:cNvPr id="286866" name="Text Box 146"/>
          <p:cNvSpPr txBox="1">
            <a:spLocks noChangeArrowheads="1"/>
          </p:cNvSpPr>
          <p:nvPr/>
        </p:nvSpPr>
        <p:spPr bwMode="auto">
          <a:xfrm>
            <a:off x="2924175" y="4052888"/>
            <a:ext cx="380104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(1 - 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30(.28) = 8.4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286867" name="Text Box 147"/>
          <p:cNvSpPr txBox="1">
            <a:spLocks noChangeArrowheads="1"/>
          </p:cNvSpPr>
          <p:nvPr/>
        </p:nvSpPr>
        <p:spPr bwMode="auto">
          <a:xfrm>
            <a:off x="4438650" y="3519488"/>
            <a:ext cx="700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</p:txBody>
      </p:sp>
      <p:sp>
        <p:nvSpPr>
          <p:cNvPr id="286868" name="Text Box 148"/>
          <p:cNvSpPr txBox="1">
            <a:spLocks noChangeArrowheads="1"/>
          </p:cNvSpPr>
          <p:nvPr/>
        </p:nvSpPr>
        <p:spPr bwMode="auto">
          <a:xfrm>
            <a:off x="3031771" y="3024188"/>
            <a:ext cx="332334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30(.72) = 21.6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286874" name="Rectangle 154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4"/>
              <p:cNvSpPr>
                <a:spLocks noChangeArrowheads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blipFill rotWithShape="0">
                <a:blip r:embed="rId3"/>
                <a:stretch>
                  <a:fillRect l="-1647" b="-300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286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1454150" y="1714500"/>
            <a:ext cx="6343650" cy="40005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772" name="Freeform 4"/>
          <p:cNvSpPr>
            <a:spLocks/>
          </p:cNvSpPr>
          <p:nvPr/>
        </p:nvSpPr>
        <p:spPr bwMode="auto">
          <a:xfrm>
            <a:off x="2095500" y="2016125"/>
            <a:ext cx="4489450" cy="3063875"/>
          </a:xfrm>
          <a:custGeom>
            <a:avLst/>
            <a:gdLst/>
            <a:ahLst/>
            <a:cxnLst>
              <a:cxn ang="0">
                <a:pos x="1356" y="20"/>
              </a:cxn>
              <a:cxn ang="0">
                <a:pos x="1264" y="108"/>
              </a:cxn>
              <a:cxn ang="0">
                <a:pos x="1198" y="208"/>
              </a:cxn>
              <a:cxn ang="0">
                <a:pos x="1138" y="332"/>
              </a:cxn>
              <a:cxn ang="0">
                <a:pos x="1092" y="440"/>
              </a:cxn>
              <a:cxn ang="0">
                <a:pos x="1054" y="538"/>
              </a:cxn>
              <a:cxn ang="0">
                <a:pos x="1014" y="648"/>
              </a:cxn>
              <a:cxn ang="0">
                <a:pos x="978" y="760"/>
              </a:cxn>
              <a:cxn ang="0">
                <a:pos x="946" y="876"/>
              </a:cxn>
              <a:cxn ang="0">
                <a:pos x="922" y="978"/>
              </a:cxn>
              <a:cxn ang="0">
                <a:pos x="886" y="1082"/>
              </a:cxn>
              <a:cxn ang="0">
                <a:pos x="848" y="1198"/>
              </a:cxn>
              <a:cxn ang="0">
                <a:pos x="812" y="1292"/>
              </a:cxn>
              <a:cxn ang="0">
                <a:pos x="754" y="1410"/>
              </a:cxn>
              <a:cxn ang="0">
                <a:pos x="684" y="1520"/>
              </a:cxn>
              <a:cxn ang="0">
                <a:pos x="604" y="1620"/>
              </a:cxn>
              <a:cxn ang="0">
                <a:pos x="496" y="1694"/>
              </a:cxn>
              <a:cxn ang="0">
                <a:pos x="394" y="1742"/>
              </a:cxn>
              <a:cxn ang="0">
                <a:pos x="292" y="1788"/>
              </a:cxn>
              <a:cxn ang="0">
                <a:pos x="200" y="1824"/>
              </a:cxn>
              <a:cxn ang="0">
                <a:pos x="76" y="1864"/>
              </a:cxn>
              <a:cxn ang="0">
                <a:pos x="0" y="1880"/>
              </a:cxn>
              <a:cxn ang="0">
                <a:pos x="2824" y="1928"/>
              </a:cxn>
              <a:cxn ang="0">
                <a:pos x="2796" y="1874"/>
              </a:cxn>
              <a:cxn ang="0">
                <a:pos x="2710" y="1848"/>
              </a:cxn>
              <a:cxn ang="0">
                <a:pos x="2578" y="1808"/>
              </a:cxn>
              <a:cxn ang="0">
                <a:pos x="2464" y="1760"/>
              </a:cxn>
              <a:cxn ang="0">
                <a:pos x="2332" y="1694"/>
              </a:cxn>
              <a:cxn ang="0">
                <a:pos x="2296" y="1664"/>
              </a:cxn>
              <a:cxn ang="0">
                <a:pos x="2212" y="1596"/>
              </a:cxn>
              <a:cxn ang="0">
                <a:pos x="2130" y="1502"/>
              </a:cxn>
              <a:cxn ang="0">
                <a:pos x="2066" y="1398"/>
              </a:cxn>
              <a:cxn ang="0">
                <a:pos x="2022" y="1306"/>
              </a:cxn>
              <a:cxn ang="0">
                <a:pos x="1978" y="1204"/>
              </a:cxn>
              <a:cxn ang="0">
                <a:pos x="1948" y="1122"/>
              </a:cxn>
              <a:cxn ang="0">
                <a:pos x="1916" y="1026"/>
              </a:cxn>
              <a:cxn ang="0">
                <a:pos x="1884" y="902"/>
              </a:cxn>
              <a:cxn ang="0">
                <a:pos x="1846" y="774"/>
              </a:cxn>
              <a:cxn ang="0">
                <a:pos x="1806" y="654"/>
              </a:cxn>
              <a:cxn ang="0">
                <a:pos x="1762" y="530"/>
              </a:cxn>
              <a:cxn ang="0">
                <a:pos x="1716" y="408"/>
              </a:cxn>
              <a:cxn ang="0">
                <a:pos x="1684" y="336"/>
              </a:cxn>
              <a:cxn ang="0">
                <a:pos x="1634" y="238"/>
              </a:cxn>
              <a:cxn ang="0">
                <a:pos x="1576" y="138"/>
              </a:cxn>
              <a:cxn ang="0">
                <a:pos x="1604" y="182"/>
              </a:cxn>
              <a:cxn ang="0">
                <a:pos x="1588" y="156"/>
              </a:cxn>
              <a:cxn ang="0">
                <a:pos x="1510" y="54"/>
              </a:cxn>
              <a:cxn ang="0">
                <a:pos x="1450" y="6"/>
              </a:cxn>
            </a:cxnLst>
            <a:rect l="0" t="0" r="r" b="b"/>
            <a:pathLst>
              <a:path w="2828" h="1930">
                <a:moveTo>
                  <a:pt x="1424" y="0"/>
                </a:moveTo>
                <a:lnTo>
                  <a:pt x="1388" y="8"/>
                </a:lnTo>
                <a:lnTo>
                  <a:pt x="1356" y="20"/>
                </a:lnTo>
                <a:lnTo>
                  <a:pt x="1320" y="44"/>
                </a:lnTo>
                <a:lnTo>
                  <a:pt x="1292" y="72"/>
                </a:lnTo>
                <a:lnTo>
                  <a:pt x="1264" y="108"/>
                </a:lnTo>
                <a:lnTo>
                  <a:pt x="1240" y="144"/>
                </a:lnTo>
                <a:lnTo>
                  <a:pt x="1222" y="174"/>
                </a:lnTo>
                <a:lnTo>
                  <a:pt x="1198" y="208"/>
                </a:lnTo>
                <a:lnTo>
                  <a:pt x="1180" y="246"/>
                </a:lnTo>
                <a:lnTo>
                  <a:pt x="1156" y="292"/>
                </a:lnTo>
                <a:lnTo>
                  <a:pt x="1138" y="332"/>
                </a:lnTo>
                <a:lnTo>
                  <a:pt x="1120" y="372"/>
                </a:lnTo>
                <a:lnTo>
                  <a:pt x="1106" y="402"/>
                </a:lnTo>
                <a:lnTo>
                  <a:pt x="1092" y="440"/>
                </a:lnTo>
                <a:lnTo>
                  <a:pt x="1080" y="474"/>
                </a:lnTo>
                <a:lnTo>
                  <a:pt x="1064" y="506"/>
                </a:lnTo>
                <a:lnTo>
                  <a:pt x="1054" y="538"/>
                </a:lnTo>
                <a:lnTo>
                  <a:pt x="1040" y="576"/>
                </a:lnTo>
                <a:lnTo>
                  <a:pt x="1028" y="612"/>
                </a:lnTo>
                <a:lnTo>
                  <a:pt x="1014" y="648"/>
                </a:lnTo>
                <a:lnTo>
                  <a:pt x="1000" y="686"/>
                </a:lnTo>
                <a:lnTo>
                  <a:pt x="988" y="730"/>
                </a:lnTo>
                <a:lnTo>
                  <a:pt x="978" y="760"/>
                </a:lnTo>
                <a:lnTo>
                  <a:pt x="966" y="800"/>
                </a:lnTo>
                <a:lnTo>
                  <a:pt x="956" y="836"/>
                </a:lnTo>
                <a:lnTo>
                  <a:pt x="946" y="876"/>
                </a:lnTo>
                <a:lnTo>
                  <a:pt x="936" y="908"/>
                </a:lnTo>
                <a:lnTo>
                  <a:pt x="928" y="944"/>
                </a:lnTo>
                <a:lnTo>
                  <a:pt x="922" y="978"/>
                </a:lnTo>
                <a:lnTo>
                  <a:pt x="916" y="1008"/>
                </a:lnTo>
                <a:lnTo>
                  <a:pt x="904" y="1044"/>
                </a:lnTo>
                <a:lnTo>
                  <a:pt x="886" y="1082"/>
                </a:lnTo>
                <a:lnTo>
                  <a:pt x="874" y="1118"/>
                </a:lnTo>
                <a:lnTo>
                  <a:pt x="856" y="1172"/>
                </a:lnTo>
                <a:lnTo>
                  <a:pt x="848" y="1198"/>
                </a:lnTo>
                <a:lnTo>
                  <a:pt x="838" y="1226"/>
                </a:lnTo>
                <a:lnTo>
                  <a:pt x="824" y="1268"/>
                </a:lnTo>
                <a:lnTo>
                  <a:pt x="812" y="1292"/>
                </a:lnTo>
                <a:lnTo>
                  <a:pt x="790" y="1334"/>
                </a:lnTo>
                <a:lnTo>
                  <a:pt x="772" y="1370"/>
                </a:lnTo>
                <a:lnTo>
                  <a:pt x="754" y="1410"/>
                </a:lnTo>
                <a:lnTo>
                  <a:pt x="730" y="1448"/>
                </a:lnTo>
                <a:lnTo>
                  <a:pt x="708" y="1484"/>
                </a:lnTo>
                <a:lnTo>
                  <a:pt x="684" y="1520"/>
                </a:lnTo>
                <a:lnTo>
                  <a:pt x="660" y="1550"/>
                </a:lnTo>
                <a:lnTo>
                  <a:pt x="640" y="1584"/>
                </a:lnTo>
                <a:lnTo>
                  <a:pt x="604" y="1620"/>
                </a:lnTo>
                <a:lnTo>
                  <a:pt x="580" y="1638"/>
                </a:lnTo>
                <a:lnTo>
                  <a:pt x="550" y="1662"/>
                </a:lnTo>
                <a:lnTo>
                  <a:pt x="496" y="1694"/>
                </a:lnTo>
                <a:lnTo>
                  <a:pt x="458" y="1712"/>
                </a:lnTo>
                <a:lnTo>
                  <a:pt x="426" y="1726"/>
                </a:lnTo>
                <a:lnTo>
                  <a:pt x="394" y="1742"/>
                </a:lnTo>
                <a:lnTo>
                  <a:pt x="362" y="1758"/>
                </a:lnTo>
                <a:lnTo>
                  <a:pt x="328" y="1776"/>
                </a:lnTo>
                <a:lnTo>
                  <a:pt x="292" y="1788"/>
                </a:lnTo>
                <a:lnTo>
                  <a:pt x="266" y="1796"/>
                </a:lnTo>
                <a:lnTo>
                  <a:pt x="236" y="1808"/>
                </a:lnTo>
                <a:lnTo>
                  <a:pt x="200" y="1824"/>
                </a:lnTo>
                <a:lnTo>
                  <a:pt x="160" y="1836"/>
                </a:lnTo>
                <a:lnTo>
                  <a:pt x="110" y="1850"/>
                </a:lnTo>
                <a:lnTo>
                  <a:pt x="76" y="1864"/>
                </a:lnTo>
                <a:lnTo>
                  <a:pt x="44" y="1872"/>
                </a:lnTo>
                <a:lnTo>
                  <a:pt x="18" y="1878"/>
                </a:lnTo>
                <a:lnTo>
                  <a:pt x="0" y="1880"/>
                </a:lnTo>
                <a:lnTo>
                  <a:pt x="0" y="1906"/>
                </a:lnTo>
                <a:lnTo>
                  <a:pt x="0" y="1930"/>
                </a:lnTo>
                <a:lnTo>
                  <a:pt x="2824" y="1928"/>
                </a:lnTo>
                <a:lnTo>
                  <a:pt x="2828" y="1900"/>
                </a:lnTo>
                <a:lnTo>
                  <a:pt x="2824" y="1882"/>
                </a:lnTo>
                <a:lnTo>
                  <a:pt x="2796" y="1874"/>
                </a:lnTo>
                <a:lnTo>
                  <a:pt x="2764" y="1864"/>
                </a:lnTo>
                <a:lnTo>
                  <a:pt x="2736" y="1856"/>
                </a:lnTo>
                <a:lnTo>
                  <a:pt x="2710" y="1848"/>
                </a:lnTo>
                <a:lnTo>
                  <a:pt x="2672" y="1836"/>
                </a:lnTo>
                <a:lnTo>
                  <a:pt x="2636" y="1824"/>
                </a:lnTo>
                <a:lnTo>
                  <a:pt x="2578" y="1808"/>
                </a:lnTo>
                <a:lnTo>
                  <a:pt x="2536" y="1790"/>
                </a:lnTo>
                <a:lnTo>
                  <a:pt x="2506" y="1778"/>
                </a:lnTo>
                <a:lnTo>
                  <a:pt x="2464" y="1760"/>
                </a:lnTo>
                <a:lnTo>
                  <a:pt x="2428" y="1742"/>
                </a:lnTo>
                <a:lnTo>
                  <a:pt x="2380" y="1716"/>
                </a:lnTo>
                <a:lnTo>
                  <a:pt x="2332" y="1694"/>
                </a:lnTo>
                <a:lnTo>
                  <a:pt x="2312" y="1676"/>
                </a:lnTo>
                <a:lnTo>
                  <a:pt x="2304" y="1670"/>
                </a:lnTo>
                <a:lnTo>
                  <a:pt x="2296" y="1664"/>
                </a:lnTo>
                <a:lnTo>
                  <a:pt x="2268" y="1648"/>
                </a:lnTo>
                <a:lnTo>
                  <a:pt x="2238" y="1622"/>
                </a:lnTo>
                <a:lnTo>
                  <a:pt x="2212" y="1596"/>
                </a:lnTo>
                <a:lnTo>
                  <a:pt x="2186" y="1574"/>
                </a:lnTo>
                <a:lnTo>
                  <a:pt x="2156" y="1538"/>
                </a:lnTo>
                <a:lnTo>
                  <a:pt x="2130" y="1502"/>
                </a:lnTo>
                <a:lnTo>
                  <a:pt x="2106" y="1468"/>
                </a:lnTo>
                <a:lnTo>
                  <a:pt x="2086" y="1434"/>
                </a:lnTo>
                <a:lnTo>
                  <a:pt x="2066" y="1398"/>
                </a:lnTo>
                <a:lnTo>
                  <a:pt x="2048" y="1364"/>
                </a:lnTo>
                <a:lnTo>
                  <a:pt x="2034" y="1334"/>
                </a:lnTo>
                <a:lnTo>
                  <a:pt x="2022" y="1306"/>
                </a:lnTo>
                <a:lnTo>
                  <a:pt x="2006" y="1272"/>
                </a:lnTo>
                <a:lnTo>
                  <a:pt x="1994" y="1240"/>
                </a:lnTo>
                <a:lnTo>
                  <a:pt x="1978" y="1204"/>
                </a:lnTo>
                <a:lnTo>
                  <a:pt x="1966" y="1172"/>
                </a:lnTo>
                <a:lnTo>
                  <a:pt x="1956" y="1148"/>
                </a:lnTo>
                <a:lnTo>
                  <a:pt x="1948" y="1122"/>
                </a:lnTo>
                <a:lnTo>
                  <a:pt x="1938" y="1094"/>
                </a:lnTo>
                <a:lnTo>
                  <a:pt x="1928" y="1064"/>
                </a:lnTo>
                <a:lnTo>
                  <a:pt x="1916" y="1026"/>
                </a:lnTo>
                <a:lnTo>
                  <a:pt x="1904" y="982"/>
                </a:lnTo>
                <a:lnTo>
                  <a:pt x="1892" y="940"/>
                </a:lnTo>
                <a:lnTo>
                  <a:pt x="1884" y="902"/>
                </a:lnTo>
                <a:lnTo>
                  <a:pt x="1870" y="862"/>
                </a:lnTo>
                <a:lnTo>
                  <a:pt x="1858" y="812"/>
                </a:lnTo>
                <a:lnTo>
                  <a:pt x="1846" y="774"/>
                </a:lnTo>
                <a:lnTo>
                  <a:pt x="1840" y="744"/>
                </a:lnTo>
                <a:lnTo>
                  <a:pt x="1828" y="708"/>
                </a:lnTo>
                <a:lnTo>
                  <a:pt x="1806" y="654"/>
                </a:lnTo>
                <a:lnTo>
                  <a:pt x="1792" y="606"/>
                </a:lnTo>
                <a:lnTo>
                  <a:pt x="1774" y="560"/>
                </a:lnTo>
                <a:lnTo>
                  <a:pt x="1762" y="530"/>
                </a:lnTo>
                <a:lnTo>
                  <a:pt x="1750" y="494"/>
                </a:lnTo>
                <a:lnTo>
                  <a:pt x="1728" y="444"/>
                </a:lnTo>
                <a:lnTo>
                  <a:pt x="1716" y="408"/>
                </a:lnTo>
                <a:lnTo>
                  <a:pt x="1702" y="386"/>
                </a:lnTo>
                <a:lnTo>
                  <a:pt x="1696" y="364"/>
                </a:lnTo>
                <a:lnTo>
                  <a:pt x="1684" y="336"/>
                </a:lnTo>
                <a:lnTo>
                  <a:pt x="1666" y="298"/>
                </a:lnTo>
                <a:lnTo>
                  <a:pt x="1648" y="264"/>
                </a:lnTo>
                <a:lnTo>
                  <a:pt x="1634" y="238"/>
                </a:lnTo>
                <a:lnTo>
                  <a:pt x="1620" y="212"/>
                </a:lnTo>
                <a:lnTo>
                  <a:pt x="1600" y="176"/>
                </a:lnTo>
                <a:lnTo>
                  <a:pt x="1576" y="138"/>
                </a:lnTo>
                <a:lnTo>
                  <a:pt x="1582" y="146"/>
                </a:lnTo>
                <a:lnTo>
                  <a:pt x="1590" y="158"/>
                </a:lnTo>
                <a:lnTo>
                  <a:pt x="1604" y="182"/>
                </a:lnTo>
                <a:lnTo>
                  <a:pt x="1614" y="200"/>
                </a:lnTo>
                <a:lnTo>
                  <a:pt x="1598" y="170"/>
                </a:lnTo>
                <a:lnTo>
                  <a:pt x="1588" y="156"/>
                </a:lnTo>
                <a:lnTo>
                  <a:pt x="1564" y="114"/>
                </a:lnTo>
                <a:lnTo>
                  <a:pt x="1540" y="84"/>
                </a:lnTo>
                <a:lnTo>
                  <a:pt x="1510" y="54"/>
                </a:lnTo>
                <a:lnTo>
                  <a:pt x="1492" y="36"/>
                </a:lnTo>
                <a:lnTo>
                  <a:pt x="1474" y="18"/>
                </a:lnTo>
                <a:lnTo>
                  <a:pt x="1450" y="6"/>
                </a:lnTo>
                <a:lnTo>
                  <a:pt x="1424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773" name="Line 5"/>
          <p:cNvSpPr>
            <a:spLocks noChangeShapeType="1"/>
          </p:cNvSpPr>
          <p:nvPr/>
        </p:nvSpPr>
        <p:spPr bwMode="auto">
          <a:xfrm>
            <a:off x="1852613" y="508476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774" name="Freeform 6"/>
          <p:cNvSpPr>
            <a:spLocks noChangeArrowheads="1"/>
          </p:cNvSpPr>
          <p:nvPr/>
        </p:nvSpPr>
        <p:spPr bwMode="auto">
          <a:xfrm>
            <a:off x="4395788" y="4978400"/>
            <a:ext cx="1587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06"/>
              </a:cxn>
            </a:cxnLst>
            <a:rect l="0" t="0" r="r" b="b"/>
            <a:pathLst>
              <a:path w="1" h="106">
                <a:moveTo>
                  <a:pt x="0" y="0"/>
                </a:moveTo>
                <a:lnTo>
                  <a:pt x="1" y="10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8775" name="Group 7"/>
          <p:cNvGrpSpPr>
            <a:grpSpLocks/>
          </p:cNvGrpSpPr>
          <p:nvPr/>
        </p:nvGrpSpPr>
        <p:grpSpPr bwMode="auto">
          <a:xfrm>
            <a:off x="2001838" y="1949450"/>
            <a:ext cx="4668837" cy="2928938"/>
            <a:chOff x="1377" y="1060"/>
            <a:chExt cx="2941" cy="1845"/>
          </a:xfrm>
        </p:grpSpPr>
        <p:sp>
          <p:nvSpPr>
            <p:cNvPr id="288776" name="Arc 8"/>
            <p:cNvSpPr>
              <a:spLocks/>
            </p:cNvSpPr>
            <p:nvPr/>
          </p:nvSpPr>
          <p:spPr bwMode="auto">
            <a:xfrm rot="4593268">
              <a:off x="3142" y="2179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777" name="Arc 9"/>
            <p:cNvSpPr>
              <a:spLocks/>
            </p:cNvSpPr>
            <p:nvPr/>
          </p:nvSpPr>
          <p:spPr bwMode="auto">
            <a:xfrm rot="915113">
              <a:off x="3631" y="2739"/>
              <a:ext cx="687" cy="164"/>
            </a:xfrm>
            <a:custGeom>
              <a:avLst/>
              <a:gdLst>
                <a:gd name="G0" fmla="+- 20388 0 0"/>
                <a:gd name="G1" fmla="+- 0 0 0"/>
                <a:gd name="G2" fmla="+- 21600 0 0"/>
                <a:gd name="T0" fmla="*/ 19463 w 20388"/>
                <a:gd name="T1" fmla="*/ 21580 h 21580"/>
                <a:gd name="T2" fmla="*/ 0 w 20388"/>
                <a:gd name="T3" fmla="*/ 7132 h 21580"/>
                <a:gd name="T4" fmla="*/ 20388 w 20388"/>
                <a:gd name="T5" fmla="*/ 0 h 2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88" h="21580" fill="none" extrusionOk="0">
                  <a:moveTo>
                    <a:pt x="19462" y="21580"/>
                  </a:moveTo>
                  <a:cubicBezTo>
                    <a:pt x="10629" y="21201"/>
                    <a:pt x="2918" y="15477"/>
                    <a:pt x="-1" y="7132"/>
                  </a:cubicBezTo>
                </a:path>
                <a:path w="20388" h="21580" stroke="0" extrusionOk="0">
                  <a:moveTo>
                    <a:pt x="19462" y="21580"/>
                  </a:moveTo>
                  <a:cubicBezTo>
                    <a:pt x="10629" y="21201"/>
                    <a:pt x="2918" y="15477"/>
                    <a:pt x="-1" y="7132"/>
                  </a:cubicBezTo>
                  <a:lnTo>
                    <a:pt x="20388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778" name="Arc 10"/>
            <p:cNvSpPr>
              <a:spLocks/>
            </p:cNvSpPr>
            <p:nvPr/>
          </p:nvSpPr>
          <p:spPr bwMode="auto">
            <a:xfrm rot="6300000">
              <a:off x="2135" y="1428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779" name="Arc 11"/>
            <p:cNvSpPr>
              <a:spLocks/>
            </p:cNvSpPr>
            <p:nvPr/>
          </p:nvSpPr>
          <p:spPr bwMode="auto">
            <a:xfrm rot="16980000">
              <a:off x="1758" y="2188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780" name="Arc 12"/>
            <p:cNvSpPr>
              <a:spLocks/>
            </p:cNvSpPr>
            <p:nvPr/>
          </p:nvSpPr>
          <p:spPr bwMode="auto">
            <a:xfrm rot="15300000">
              <a:off x="2596" y="142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781" name="Arc 13"/>
            <p:cNvSpPr>
              <a:spLocks/>
            </p:cNvSpPr>
            <p:nvPr/>
          </p:nvSpPr>
          <p:spPr bwMode="auto">
            <a:xfrm rot="20700000">
              <a:off x="1377" y="2741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8928" name="Text Box 160"/>
              <p:cNvSpPr txBox="1">
                <a:spLocks noChangeArrowheads="1"/>
              </p:cNvSpPr>
              <p:nvPr/>
            </p:nvSpPr>
            <p:spPr bwMode="auto">
              <a:xfrm>
                <a:off x="1709166" y="1928813"/>
                <a:ext cx="1726755" cy="12329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8928" name="Text 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9166" y="1928813"/>
                <a:ext cx="1726755" cy="1232966"/>
              </a:xfrm>
              <a:prstGeom prst="rect">
                <a:avLst/>
              </a:prstGeom>
              <a:blipFill rotWithShape="0">
                <a:blip r:embed="rId3"/>
                <a:stretch>
                  <a:fillRect l="-5282" t="-3448" r="-4577" b="-7882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934" name="Rectangle 166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45618" y="4831704"/>
                <a:ext cx="444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618" y="4831704"/>
                <a:ext cx="444929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333" r="-4931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59276" y="5158397"/>
                <a:ext cx="1707326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=.72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276" y="5158397"/>
                <a:ext cx="1707326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316" b="-1052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52103" y="3067084"/>
                <a:ext cx="3160352" cy="84388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.72(1−.72)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30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j-lt"/>
                    <a:cs typeface="Arial" panose="020B0604020202020204" pitchFamily="34" charset="0"/>
                  </a:rPr>
                  <a:t>= .082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03" y="3067084"/>
                <a:ext cx="3160352" cy="8438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24"/>
              <p:cNvSpPr>
                <a:spLocks noChangeArrowheads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blipFill rotWithShape="0">
                <a:blip r:embed="rId7"/>
                <a:stretch>
                  <a:fillRect l="-1647" b="-300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391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65" name="Text Box 149"/>
          <p:cNvSpPr txBox="1">
            <a:spLocks noChangeArrowheads="1"/>
          </p:cNvSpPr>
          <p:nvPr/>
        </p:nvSpPr>
        <p:spPr bwMode="auto">
          <a:xfrm>
            <a:off x="1401747" y="1919439"/>
            <a:ext cx="714009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1:  Calculate the 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-value at the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endpoint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  of the interval.</a:t>
            </a:r>
          </a:p>
        </p:txBody>
      </p:sp>
      <p:sp>
        <p:nvSpPr>
          <p:cNvPr id="290966" name="Text Box 150"/>
          <p:cNvSpPr txBox="1">
            <a:spLocks noChangeArrowheads="1"/>
          </p:cNvSpPr>
          <p:nvPr/>
        </p:nvSpPr>
        <p:spPr bwMode="auto">
          <a:xfrm>
            <a:off x="3229972" y="2838544"/>
            <a:ext cx="348364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(.77 - .72)/.082 = .61</a:t>
            </a:r>
          </a:p>
        </p:txBody>
      </p:sp>
      <p:sp>
        <p:nvSpPr>
          <p:cNvPr id="290967" name="Text Box 151"/>
          <p:cNvSpPr txBox="1">
            <a:spLocks noChangeArrowheads="1"/>
          </p:cNvSpPr>
          <p:nvPr/>
        </p:nvSpPr>
        <p:spPr bwMode="auto">
          <a:xfrm>
            <a:off x="3229972" y="4395530"/>
            <a:ext cx="264687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.61) = .7291</a:t>
            </a:r>
          </a:p>
        </p:txBody>
      </p:sp>
      <p:sp>
        <p:nvSpPr>
          <p:cNvPr id="290968" name="Text Box 152"/>
          <p:cNvSpPr txBox="1">
            <a:spLocks noChangeArrowheads="1"/>
          </p:cNvSpPr>
          <p:nvPr/>
        </p:nvSpPr>
        <p:spPr bwMode="auto">
          <a:xfrm>
            <a:off x="1403350" y="3388317"/>
            <a:ext cx="713849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2:  Find the area under the curve to the left of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  the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endpoint.</a:t>
            </a:r>
          </a:p>
        </p:txBody>
      </p:sp>
      <p:sp>
        <p:nvSpPr>
          <p:cNvPr id="290972" name="Rectangle 156"/>
          <p:cNvSpPr>
            <a:spLocks noChangeArrowheads="1"/>
          </p:cNvSpPr>
          <p:nvPr/>
        </p:nvSpPr>
        <p:spPr bwMode="auto">
          <a:xfrm>
            <a:off x="1086396" y="1246886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4"/>
              <p:cNvSpPr>
                <a:spLocks noChangeArrowheads="1"/>
              </p:cNvSpPr>
              <p:nvPr/>
            </p:nvSpPr>
            <p:spPr bwMode="auto">
              <a:xfrm>
                <a:off x="304800" y="58552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8552"/>
                <a:ext cx="7772400" cy="814387"/>
              </a:xfrm>
              <a:prstGeom prst="rect">
                <a:avLst/>
              </a:prstGeom>
              <a:blipFill rotWithShape="0">
                <a:blip r:embed="rId3"/>
                <a:stretch>
                  <a:fillRect l="-1647" b="-300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894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/>
          <p:cNvGrpSpPr/>
          <p:nvPr/>
        </p:nvGrpSpPr>
        <p:grpSpPr>
          <a:xfrm>
            <a:off x="400050" y="2587625"/>
            <a:ext cx="8342313" cy="3173413"/>
            <a:chOff x="400050" y="2587625"/>
            <a:chExt cx="8342313" cy="3173413"/>
          </a:xfrm>
        </p:grpSpPr>
        <p:sp>
          <p:nvSpPr>
            <p:cNvPr id="27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0050" y="2587625"/>
              <a:ext cx="8342313" cy="3160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5"/>
            <p:cNvSpPr>
              <a:spLocks noChangeArrowheads="1"/>
            </p:cNvSpPr>
            <p:nvPr/>
          </p:nvSpPr>
          <p:spPr bwMode="auto">
            <a:xfrm>
              <a:off x="422275" y="2609850"/>
              <a:ext cx="8310563" cy="3128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9" name="Group 172"/>
            <p:cNvGrpSpPr>
              <a:grpSpLocks/>
            </p:cNvGrpSpPr>
            <p:nvPr/>
          </p:nvGrpSpPr>
          <p:grpSpPr bwMode="auto">
            <a:xfrm>
              <a:off x="409575" y="2597150"/>
              <a:ext cx="8310563" cy="3128963"/>
              <a:chOff x="258" y="1636"/>
              <a:chExt cx="5235" cy="1971"/>
            </a:xfr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grpSpPr>
          <p:sp>
            <p:nvSpPr>
              <p:cNvPr id="371" name="Rectangle 6"/>
              <p:cNvSpPr>
                <a:spLocks noChangeArrowheads="1"/>
              </p:cNvSpPr>
              <p:nvPr/>
            </p:nvSpPr>
            <p:spPr bwMode="auto">
              <a:xfrm>
                <a:off x="258" y="163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7"/>
              <p:cNvSpPr>
                <a:spLocks noChangeArrowheads="1"/>
              </p:cNvSpPr>
              <p:nvPr/>
            </p:nvSpPr>
            <p:spPr bwMode="auto">
              <a:xfrm>
                <a:off x="258" y="164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8"/>
              <p:cNvSpPr>
                <a:spLocks noChangeArrowheads="1"/>
              </p:cNvSpPr>
              <p:nvPr/>
            </p:nvSpPr>
            <p:spPr bwMode="auto">
              <a:xfrm>
                <a:off x="258" y="166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9"/>
              <p:cNvSpPr>
                <a:spLocks noChangeArrowheads="1"/>
              </p:cNvSpPr>
              <p:nvPr/>
            </p:nvSpPr>
            <p:spPr bwMode="auto">
              <a:xfrm>
                <a:off x="258" y="1672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10"/>
              <p:cNvSpPr>
                <a:spLocks noChangeArrowheads="1"/>
              </p:cNvSpPr>
              <p:nvPr/>
            </p:nvSpPr>
            <p:spPr bwMode="auto">
              <a:xfrm>
                <a:off x="258" y="168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11"/>
              <p:cNvSpPr>
                <a:spLocks noChangeArrowheads="1"/>
              </p:cNvSpPr>
              <p:nvPr/>
            </p:nvSpPr>
            <p:spPr bwMode="auto">
              <a:xfrm>
                <a:off x="258" y="169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12"/>
              <p:cNvSpPr>
                <a:spLocks noChangeArrowheads="1"/>
              </p:cNvSpPr>
              <p:nvPr/>
            </p:nvSpPr>
            <p:spPr bwMode="auto">
              <a:xfrm>
                <a:off x="258" y="170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13"/>
              <p:cNvSpPr>
                <a:spLocks noChangeArrowheads="1"/>
              </p:cNvSpPr>
              <p:nvPr/>
            </p:nvSpPr>
            <p:spPr bwMode="auto">
              <a:xfrm>
                <a:off x="258" y="171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14"/>
              <p:cNvSpPr>
                <a:spLocks noChangeArrowheads="1"/>
              </p:cNvSpPr>
              <p:nvPr/>
            </p:nvSpPr>
            <p:spPr bwMode="auto">
              <a:xfrm>
                <a:off x="258" y="173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15"/>
              <p:cNvSpPr>
                <a:spLocks noChangeArrowheads="1"/>
              </p:cNvSpPr>
              <p:nvPr/>
            </p:nvSpPr>
            <p:spPr bwMode="auto">
              <a:xfrm>
                <a:off x="258" y="174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16"/>
              <p:cNvSpPr>
                <a:spLocks noChangeArrowheads="1"/>
              </p:cNvSpPr>
              <p:nvPr/>
            </p:nvSpPr>
            <p:spPr bwMode="auto">
              <a:xfrm>
                <a:off x="258" y="175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17"/>
              <p:cNvSpPr>
                <a:spLocks noChangeArrowheads="1"/>
              </p:cNvSpPr>
              <p:nvPr/>
            </p:nvSpPr>
            <p:spPr bwMode="auto">
              <a:xfrm>
                <a:off x="258" y="1767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18"/>
              <p:cNvSpPr>
                <a:spLocks noChangeArrowheads="1"/>
              </p:cNvSpPr>
              <p:nvPr/>
            </p:nvSpPr>
            <p:spPr bwMode="auto">
              <a:xfrm>
                <a:off x="258" y="177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19"/>
              <p:cNvSpPr>
                <a:spLocks noChangeArrowheads="1"/>
              </p:cNvSpPr>
              <p:nvPr/>
            </p:nvSpPr>
            <p:spPr bwMode="auto">
              <a:xfrm>
                <a:off x="258" y="179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20"/>
              <p:cNvSpPr>
                <a:spLocks noChangeArrowheads="1"/>
              </p:cNvSpPr>
              <p:nvPr/>
            </p:nvSpPr>
            <p:spPr bwMode="auto">
              <a:xfrm>
                <a:off x="258" y="180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21"/>
              <p:cNvSpPr>
                <a:spLocks noChangeArrowheads="1"/>
              </p:cNvSpPr>
              <p:nvPr/>
            </p:nvSpPr>
            <p:spPr bwMode="auto">
              <a:xfrm>
                <a:off x="258" y="181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22"/>
              <p:cNvSpPr>
                <a:spLocks noChangeArrowheads="1"/>
              </p:cNvSpPr>
              <p:nvPr/>
            </p:nvSpPr>
            <p:spPr bwMode="auto">
              <a:xfrm>
                <a:off x="258" y="182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23"/>
              <p:cNvSpPr>
                <a:spLocks noChangeArrowheads="1"/>
              </p:cNvSpPr>
              <p:nvPr/>
            </p:nvSpPr>
            <p:spPr bwMode="auto">
              <a:xfrm>
                <a:off x="258" y="183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24"/>
              <p:cNvSpPr>
                <a:spLocks noChangeArrowheads="1"/>
              </p:cNvSpPr>
              <p:nvPr/>
            </p:nvSpPr>
            <p:spPr bwMode="auto">
              <a:xfrm>
                <a:off x="258" y="185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25"/>
              <p:cNvSpPr>
                <a:spLocks noChangeArrowheads="1"/>
              </p:cNvSpPr>
              <p:nvPr/>
            </p:nvSpPr>
            <p:spPr bwMode="auto">
              <a:xfrm>
                <a:off x="258" y="1862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26"/>
              <p:cNvSpPr>
                <a:spLocks noChangeArrowheads="1"/>
              </p:cNvSpPr>
              <p:nvPr/>
            </p:nvSpPr>
            <p:spPr bwMode="auto">
              <a:xfrm>
                <a:off x="258" y="187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27"/>
              <p:cNvSpPr>
                <a:spLocks noChangeArrowheads="1"/>
              </p:cNvSpPr>
              <p:nvPr/>
            </p:nvSpPr>
            <p:spPr bwMode="auto">
              <a:xfrm>
                <a:off x="258" y="188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28"/>
              <p:cNvSpPr>
                <a:spLocks noChangeArrowheads="1"/>
              </p:cNvSpPr>
              <p:nvPr/>
            </p:nvSpPr>
            <p:spPr bwMode="auto">
              <a:xfrm>
                <a:off x="258" y="189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29"/>
              <p:cNvSpPr>
                <a:spLocks noChangeArrowheads="1"/>
              </p:cNvSpPr>
              <p:nvPr/>
            </p:nvSpPr>
            <p:spPr bwMode="auto">
              <a:xfrm>
                <a:off x="258" y="190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30"/>
              <p:cNvSpPr>
                <a:spLocks noChangeArrowheads="1"/>
              </p:cNvSpPr>
              <p:nvPr/>
            </p:nvSpPr>
            <p:spPr bwMode="auto">
              <a:xfrm>
                <a:off x="258" y="192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31"/>
              <p:cNvSpPr>
                <a:spLocks noChangeArrowheads="1"/>
              </p:cNvSpPr>
              <p:nvPr/>
            </p:nvSpPr>
            <p:spPr bwMode="auto">
              <a:xfrm>
                <a:off x="258" y="193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32"/>
              <p:cNvSpPr>
                <a:spLocks noChangeArrowheads="1"/>
              </p:cNvSpPr>
              <p:nvPr/>
            </p:nvSpPr>
            <p:spPr bwMode="auto">
              <a:xfrm>
                <a:off x="258" y="194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33"/>
              <p:cNvSpPr>
                <a:spLocks noChangeArrowheads="1"/>
              </p:cNvSpPr>
              <p:nvPr/>
            </p:nvSpPr>
            <p:spPr bwMode="auto">
              <a:xfrm>
                <a:off x="258" y="1957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34"/>
              <p:cNvSpPr>
                <a:spLocks noChangeArrowheads="1"/>
              </p:cNvSpPr>
              <p:nvPr/>
            </p:nvSpPr>
            <p:spPr bwMode="auto">
              <a:xfrm>
                <a:off x="258" y="196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35"/>
              <p:cNvSpPr>
                <a:spLocks noChangeArrowheads="1"/>
              </p:cNvSpPr>
              <p:nvPr/>
            </p:nvSpPr>
            <p:spPr bwMode="auto">
              <a:xfrm>
                <a:off x="258" y="198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36"/>
              <p:cNvSpPr>
                <a:spLocks noChangeArrowheads="1"/>
              </p:cNvSpPr>
              <p:nvPr/>
            </p:nvSpPr>
            <p:spPr bwMode="auto">
              <a:xfrm>
                <a:off x="258" y="199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37"/>
              <p:cNvSpPr>
                <a:spLocks noChangeArrowheads="1"/>
              </p:cNvSpPr>
              <p:nvPr/>
            </p:nvSpPr>
            <p:spPr bwMode="auto">
              <a:xfrm>
                <a:off x="258" y="200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38"/>
              <p:cNvSpPr>
                <a:spLocks noChangeArrowheads="1"/>
              </p:cNvSpPr>
              <p:nvPr/>
            </p:nvSpPr>
            <p:spPr bwMode="auto">
              <a:xfrm>
                <a:off x="258" y="201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39"/>
              <p:cNvSpPr>
                <a:spLocks noChangeArrowheads="1"/>
              </p:cNvSpPr>
              <p:nvPr/>
            </p:nvSpPr>
            <p:spPr bwMode="auto">
              <a:xfrm>
                <a:off x="258" y="202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40"/>
              <p:cNvSpPr>
                <a:spLocks noChangeArrowheads="1"/>
              </p:cNvSpPr>
              <p:nvPr/>
            </p:nvSpPr>
            <p:spPr bwMode="auto">
              <a:xfrm>
                <a:off x="258" y="204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41"/>
              <p:cNvSpPr>
                <a:spLocks noChangeArrowheads="1"/>
              </p:cNvSpPr>
              <p:nvPr/>
            </p:nvSpPr>
            <p:spPr bwMode="auto">
              <a:xfrm>
                <a:off x="258" y="2052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42"/>
              <p:cNvSpPr>
                <a:spLocks noChangeArrowheads="1"/>
              </p:cNvSpPr>
              <p:nvPr/>
            </p:nvSpPr>
            <p:spPr bwMode="auto">
              <a:xfrm>
                <a:off x="258" y="206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43"/>
              <p:cNvSpPr>
                <a:spLocks noChangeArrowheads="1"/>
              </p:cNvSpPr>
              <p:nvPr/>
            </p:nvSpPr>
            <p:spPr bwMode="auto">
              <a:xfrm>
                <a:off x="258" y="207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44"/>
              <p:cNvSpPr>
                <a:spLocks noChangeArrowheads="1"/>
              </p:cNvSpPr>
              <p:nvPr/>
            </p:nvSpPr>
            <p:spPr bwMode="auto">
              <a:xfrm>
                <a:off x="258" y="208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45"/>
              <p:cNvSpPr>
                <a:spLocks noChangeArrowheads="1"/>
              </p:cNvSpPr>
              <p:nvPr/>
            </p:nvSpPr>
            <p:spPr bwMode="auto">
              <a:xfrm>
                <a:off x="258" y="209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46"/>
              <p:cNvSpPr>
                <a:spLocks noChangeArrowheads="1"/>
              </p:cNvSpPr>
              <p:nvPr/>
            </p:nvSpPr>
            <p:spPr bwMode="auto">
              <a:xfrm>
                <a:off x="258" y="211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47"/>
              <p:cNvSpPr>
                <a:spLocks noChangeArrowheads="1"/>
              </p:cNvSpPr>
              <p:nvPr/>
            </p:nvSpPr>
            <p:spPr bwMode="auto">
              <a:xfrm>
                <a:off x="258" y="212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48"/>
              <p:cNvSpPr>
                <a:spLocks noChangeArrowheads="1"/>
              </p:cNvSpPr>
              <p:nvPr/>
            </p:nvSpPr>
            <p:spPr bwMode="auto">
              <a:xfrm>
                <a:off x="258" y="213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49"/>
              <p:cNvSpPr>
                <a:spLocks noChangeArrowheads="1"/>
              </p:cNvSpPr>
              <p:nvPr/>
            </p:nvSpPr>
            <p:spPr bwMode="auto">
              <a:xfrm>
                <a:off x="258" y="2147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50"/>
              <p:cNvSpPr>
                <a:spLocks noChangeArrowheads="1"/>
              </p:cNvSpPr>
              <p:nvPr/>
            </p:nvSpPr>
            <p:spPr bwMode="auto">
              <a:xfrm>
                <a:off x="258" y="215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51"/>
              <p:cNvSpPr>
                <a:spLocks noChangeArrowheads="1"/>
              </p:cNvSpPr>
              <p:nvPr/>
            </p:nvSpPr>
            <p:spPr bwMode="auto">
              <a:xfrm>
                <a:off x="258" y="217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52"/>
              <p:cNvSpPr>
                <a:spLocks noChangeArrowheads="1"/>
              </p:cNvSpPr>
              <p:nvPr/>
            </p:nvSpPr>
            <p:spPr bwMode="auto">
              <a:xfrm>
                <a:off x="258" y="218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53"/>
              <p:cNvSpPr>
                <a:spLocks noChangeArrowheads="1"/>
              </p:cNvSpPr>
              <p:nvPr/>
            </p:nvSpPr>
            <p:spPr bwMode="auto">
              <a:xfrm>
                <a:off x="258" y="219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54"/>
              <p:cNvSpPr>
                <a:spLocks noChangeArrowheads="1"/>
              </p:cNvSpPr>
              <p:nvPr/>
            </p:nvSpPr>
            <p:spPr bwMode="auto">
              <a:xfrm>
                <a:off x="258" y="220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55"/>
              <p:cNvSpPr>
                <a:spLocks noChangeArrowheads="1"/>
              </p:cNvSpPr>
              <p:nvPr/>
            </p:nvSpPr>
            <p:spPr bwMode="auto">
              <a:xfrm>
                <a:off x="258" y="221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56"/>
              <p:cNvSpPr>
                <a:spLocks noChangeArrowheads="1"/>
              </p:cNvSpPr>
              <p:nvPr/>
            </p:nvSpPr>
            <p:spPr bwMode="auto">
              <a:xfrm>
                <a:off x="258" y="223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57"/>
              <p:cNvSpPr>
                <a:spLocks noChangeArrowheads="1"/>
              </p:cNvSpPr>
              <p:nvPr/>
            </p:nvSpPr>
            <p:spPr bwMode="auto">
              <a:xfrm>
                <a:off x="258" y="2242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58"/>
              <p:cNvSpPr>
                <a:spLocks noChangeArrowheads="1"/>
              </p:cNvSpPr>
              <p:nvPr/>
            </p:nvSpPr>
            <p:spPr bwMode="auto">
              <a:xfrm>
                <a:off x="258" y="225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59"/>
              <p:cNvSpPr>
                <a:spLocks noChangeArrowheads="1"/>
              </p:cNvSpPr>
              <p:nvPr/>
            </p:nvSpPr>
            <p:spPr bwMode="auto">
              <a:xfrm>
                <a:off x="258" y="226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60"/>
              <p:cNvSpPr>
                <a:spLocks noChangeArrowheads="1"/>
              </p:cNvSpPr>
              <p:nvPr/>
            </p:nvSpPr>
            <p:spPr bwMode="auto">
              <a:xfrm>
                <a:off x="258" y="227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61"/>
              <p:cNvSpPr>
                <a:spLocks noChangeArrowheads="1"/>
              </p:cNvSpPr>
              <p:nvPr/>
            </p:nvSpPr>
            <p:spPr bwMode="auto">
              <a:xfrm>
                <a:off x="258" y="228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62"/>
              <p:cNvSpPr>
                <a:spLocks noChangeArrowheads="1"/>
              </p:cNvSpPr>
              <p:nvPr/>
            </p:nvSpPr>
            <p:spPr bwMode="auto">
              <a:xfrm>
                <a:off x="258" y="230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63"/>
              <p:cNvSpPr>
                <a:spLocks noChangeArrowheads="1"/>
              </p:cNvSpPr>
              <p:nvPr/>
            </p:nvSpPr>
            <p:spPr bwMode="auto">
              <a:xfrm>
                <a:off x="258" y="231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64"/>
              <p:cNvSpPr>
                <a:spLocks noChangeArrowheads="1"/>
              </p:cNvSpPr>
              <p:nvPr/>
            </p:nvSpPr>
            <p:spPr bwMode="auto">
              <a:xfrm>
                <a:off x="258" y="232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65"/>
              <p:cNvSpPr>
                <a:spLocks noChangeArrowheads="1"/>
              </p:cNvSpPr>
              <p:nvPr/>
            </p:nvSpPr>
            <p:spPr bwMode="auto">
              <a:xfrm>
                <a:off x="258" y="2337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66"/>
              <p:cNvSpPr>
                <a:spLocks noChangeArrowheads="1"/>
              </p:cNvSpPr>
              <p:nvPr/>
            </p:nvSpPr>
            <p:spPr bwMode="auto">
              <a:xfrm>
                <a:off x="258" y="234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67"/>
              <p:cNvSpPr>
                <a:spLocks noChangeArrowheads="1"/>
              </p:cNvSpPr>
              <p:nvPr/>
            </p:nvSpPr>
            <p:spPr bwMode="auto">
              <a:xfrm>
                <a:off x="258" y="236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68"/>
              <p:cNvSpPr>
                <a:spLocks noChangeArrowheads="1"/>
              </p:cNvSpPr>
              <p:nvPr/>
            </p:nvSpPr>
            <p:spPr bwMode="auto">
              <a:xfrm>
                <a:off x="258" y="237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69"/>
              <p:cNvSpPr>
                <a:spLocks noChangeArrowheads="1"/>
              </p:cNvSpPr>
              <p:nvPr/>
            </p:nvSpPr>
            <p:spPr bwMode="auto">
              <a:xfrm>
                <a:off x="258" y="238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70"/>
              <p:cNvSpPr>
                <a:spLocks noChangeArrowheads="1"/>
              </p:cNvSpPr>
              <p:nvPr/>
            </p:nvSpPr>
            <p:spPr bwMode="auto">
              <a:xfrm>
                <a:off x="258" y="239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71"/>
              <p:cNvSpPr>
                <a:spLocks noChangeArrowheads="1"/>
              </p:cNvSpPr>
              <p:nvPr/>
            </p:nvSpPr>
            <p:spPr bwMode="auto">
              <a:xfrm>
                <a:off x="258" y="240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72"/>
              <p:cNvSpPr>
                <a:spLocks noChangeArrowheads="1"/>
              </p:cNvSpPr>
              <p:nvPr/>
            </p:nvSpPr>
            <p:spPr bwMode="auto">
              <a:xfrm>
                <a:off x="258" y="242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73"/>
              <p:cNvSpPr>
                <a:spLocks noChangeArrowheads="1"/>
              </p:cNvSpPr>
              <p:nvPr/>
            </p:nvSpPr>
            <p:spPr bwMode="auto">
              <a:xfrm>
                <a:off x="258" y="2432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74"/>
              <p:cNvSpPr>
                <a:spLocks noChangeArrowheads="1"/>
              </p:cNvSpPr>
              <p:nvPr/>
            </p:nvSpPr>
            <p:spPr bwMode="auto">
              <a:xfrm>
                <a:off x="258" y="244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75"/>
              <p:cNvSpPr>
                <a:spLocks noChangeArrowheads="1"/>
              </p:cNvSpPr>
              <p:nvPr/>
            </p:nvSpPr>
            <p:spPr bwMode="auto">
              <a:xfrm>
                <a:off x="258" y="245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76"/>
              <p:cNvSpPr>
                <a:spLocks noChangeArrowheads="1"/>
              </p:cNvSpPr>
              <p:nvPr/>
            </p:nvSpPr>
            <p:spPr bwMode="auto">
              <a:xfrm>
                <a:off x="258" y="246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77"/>
              <p:cNvSpPr>
                <a:spLocks noChangeArrowheads="1"/>
              </p:cNvSpPr>
              <p:nvPr/>
            </p:nvSpPr>
            <p:spPr bwMode="auto">
              <a:xfrm>
                <a:off x="258" y="247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78"/>
              <p:cNvSpPr>
                <a:spLocks noChangeArrowheads="1"/>
              </p:cNvSpPr>
              <p:nvPr/>
            </p:nvSpPr>
            <p:spPr bwMode="auto">
              <a:xfrm>
                <a:off x="258" y="249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79"/>
              <p:cNvSpPr>
                <a:spLocks noChangeArrowheads="1"/>
              </p:cNvSpPr>
              <p:nvPr/>
            </p:nvSpPr>
            <p:spPr bwMode="auto">
              <a:xfrm>
                <a:off x="258" y="250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80"/>
              <p:cNvSpPr>
                <a:spLocks noChangeArrowheads="1"/>
              </p:cNvSpPr>
              <p:nvPr/>
            </p:nvSpPr>
            <p:spPr bwMode="auto">
              <a:xfrm>
                <a:off x="258" y="251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81"/>
              <p:cNvSpPr>
                <a:spLocks noChangeArrowheads="1"/>
              </p:cNvSpPr>
              <p:nvPr/>
            </p:nvSpPr>
            <p:spPr bwMode="auto">
              <a:xfrm>
                <a:off x="258" y="2527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82"/>
              <p:cNvSpPr>
                <a:spLocks noChangeArrowheads="1"/>
              </p:cNvSpPr>
              <p:nvPr/>
            </p:nvSpPr>
            <p:spPr bwMode="auto">
              <a:xfrm>
                <a:off x="258" y="253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83"/>
              <p:cNvSpPr>
                <a:spLocks noChangeArrowheads="1"/>
              </p:cNvSpPr>
              <p:nvPr/>
            </p:nvSpPr>
            <p:spPr bwMode="auto">
              <a:xfrm>
                <a:off x="258" y="255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84"/>
              <p:cNvSpPr>
                <a:spLocks noChangeArrowheads="1"/>
              </p:cNvSpPr>
              <p:nvPr/>
            </p:nvSpPr>
            <p:spPr bwMode="auto">
              <a:xfrm>
                <a:off x="258" y="256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85"/>
              <p:cNvSpPr>
                <a:spLocks noChangeArrowheads="1"/>
              </p:cNvSpPr>
              <p:nvPr/>
            </p:nvSpPr>
            <p:spPr bwMode="auto">
              <a:xfrm>
                <a:off x="258" y="257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86"/>
              <p:cNvSpPr>
                <a:spLocks noChangeArrowheads="1"/>
              </p:cNvSpPr>
              <p:nvPr/>
            </p:nvSpPr>
            <p:spPr bwMode="auto">
              <a:xfrm>
                <a:off x="258" y="258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87"/>
              <p:cNvSpPr>
                <a:spLocks noChangeArrowheads="1"/>
              </p:cNvSpPr>
              <p:nvPr/>
            </p:nvSpPr>
            <p:spPr bwMode="auto">
              <a:xfrm>
                <a:off x="258" y="259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88"/>
              <p:cNvSpPr>
                <a:spLocks noChangeArrowheads="1"/>
              </p:cNvSpPr>
              <p:nvPr/>
            </p:nvSpPr>
            <p:spPr bwMode="auto">
              <a:xfrm>
                <a:off x="258" y="261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89"/>
              <p:cNvSpPr>
                <a:spLocks noChangeArrowheads="1"/>
              </p:cNvSpPr>
              <p:nvPr/>
            </p:nvSpPr>
            <p:spPr bwMode="auto">
              <a:xfrm>
                <a:off x="258" y="2622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90"/>
              <p:cNvSpPr>
                <a:spLocks noChangeArrowheads="1"/>
              </p:cNvSpPr>
              <p:nvPr/>
            </p:nvSpPr>
            <p:spPr bwMode="auto">
              <a:xfrm>
                <a:off x="258" y="263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91"/>
              <p:cNvSpPr>
                <a:spLocks noChangeArrowheads="1"/>
              </p:cNvSpPr>
              <p:nvPr/>
            </p:nvSpPr>
            <p:spPr bwMode="auto">
              <a:xfrm>
                <a:off x="258" y="264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92"/>
              <p:cNvSpPr>
                <a:spLocks noChangeArrowheads="1"/>
              </p:cNvSpPr>
              <p:nvPr/>
            </p:nvSpPr>
            <p:spPr bwMode="auto">
              <a:xfrm>
                <a:off x="258" y="265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Rectangle 93"/>
              <p:cNvSpPr>
                <a:spLocks noChangeArrowheads="1"/>
              </p:cNvSpPr>
              <p:nvPr/>
            </p:nvSpPr>
            <p:spPr bwMode="auto">
              <a:xfrm>
                <a:off x="258" y="266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94"/>
              <p:cNvSpPr>
                <a:spLocks noChangeArrowheads="1"/>
              </p:cNvSpPr>
              <p:nvPr/>
            </p:nvSpPr>
            <p:spPr bwMode="auto">
              <a:xfrm>
                <a:off x="258" y="268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95"/>
              <p:cNvSpPr>
                <a:spLocks noChangeArrowheads="1"/>
              </p:cNvSpPr>
              <p:nvPr/>
            </p:nvSpPr>
            <p:spPr bwMode="auto">
              <a:xfrm>
                <a:off x="258" y="269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96"/>
              <p:cNvSpPr>
                <a:spLocks noChangeArrowheads="1"/>
              </p:cNvSpPr>
              <p:nvPr/>
            </p:nvSpPr>
            <p:spPr bwMode="auto">
              <a:xfrm>
                <a:off x="258" y="2705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97"/>
              <p:cNvSpPr>
                <a:spLocks noChangeArrowheads="1"/>
              </p:cNvSpPr>
              <p:nvPr/>
            </p:nvSpPr>
            <p:spPr bwMode="auto">
              <a:xfrm>
                <a:off x="258" y="271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98"/>
              <p:cNvSpPr>
                <a:spLocks noChangeArrowheads="1"/>
              </p:cNvSpPr>
              <p:nvPr/>
            </p:nvSpPr>
            <p:spPr bwMode="auto">
              <a:xfrm>
                <a:off x="258" y="272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99"/>
              <p:cNvSpPr>
                <a:spLocks noChangeArrowheads="1"/>
              </p:cNvSpPr>
              <p:nvPr/>
            </p:nvSpPr>
            <p:spPr bwMode="auto">
              <a:xfrm>
                <a:off x="258" y="274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100"/>
              <p:cNvSpPr>
                <a:spLocks noChangeArrowheads="1"/>
              </p:cNvSpPr>
              <p:nvPr/>
            </p:nvSpPr>
            <p:spPr bwMode="auto">
              <a:xfrm>
                <a:off x="258" y="275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101"/>
              <p:cNvSpPr>
                <a:spLocks noChangeArrowheads="1"/>
              </p:cNvSpPr>
              <p:nvPr/>
            </p:nvSpPr>
            <p:spPr bwMode="auto">
              <a:xfrm>
                <a:off x="258" y="276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02"/>
              <p:cNvSpPr>
                <a:spLocks noChangeArrowheads="1"/>
              </p:cNvSpPr>
              <p:nvPr/>
            </p:nvSpPr>
            <p:spPr bwMode="auto">
              <a:xfrm>
                <a:off x="258" y="277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03"/>
              <p:cNvSpPr>
                <a:spLocks noChangeArrowheads="1"/>
              </p:cNvSpPr>
              <p:nvPr/>
            </p:nvSpPr>
            <p:spPr bwMode="auto">
              <a:xfrm>
                <a:off x="258" y="278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04"/>
              <p:cNvSpPr>
                <a:spLocks noChangeArrowheads="1"/>
              </p:cNvSpPr>
              <p:nvPr/>
            </p:nvSpPr>
            <p:spPr bwMode="auto">
              <a:xfrm>
                <a:off x="258" y="2800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05"/>
              <p:cNvSpPr>
                <a:spLocks noChangeArrowheads="1"/>
              </p:cNvSpPr>
              <p:nvPr/>
            </p:nvSpPr>
            <p:spPr bwMode="auto">
              <a:xfrm>
                <a:off x="258" y="281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06"/>
              <p:cNvSpPr>
                <a:spLocks noChangeArrowheads="1"/>
              </p:cNvSpPr>
              <p:nvPr/>
            </p:nvSpPr>
            <p:spPr bwMode="auto">
              <a:xfrm>
                <a:off x="258" y="282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07"/>
              <p:cNvSpPr>
                <a:spLocks noChangeArrowheads="1"/>
              </p:cNvSpPr>
              <p:nvPr/>
            </p:nvSpPr>
            <p:spPr bwMode="auto">
              <a:xfrm>
                <a:off x="258" y="283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08"/>
              <p:cNvSpPr>
                <a:spLocks noChangeArrowheads="1"/>
              </p:cNvSpPr>
              <p:nvPr/>
            </p:nvSpPr>
            <p:spPr bwMode="auto">
              <a:xfrm>
                <a:off x="258" y="284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09"/>
              <p:cNvSpPr>
                <a:spLocks noChangeArrowheads="1"/>
              </p:cNvSpPr>
              <p:nvPr/>
            </p:nvSpPr>
            <p:spPr bwMode="auto">
              <a:xfrm>
                <a:off x="258" y="285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Rectangle 110"/>
              <p:cNvSpPr>
                <a:spLocks noChangeArrowheads="1"/>
              </p:cNvSpPr>
              <p:nvPr/>
            </p:nvSpPr>
            <p:spPr bwMode="auto">
              <a:xfrm>
                <a:off x="258" y="287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11"/>
              <p:cNvSpPr>
                <a:spLocks noChangeArrowheads="1"/>
              </p:cNvSpPr>
              <p:nvPr/>
            </p:nvSpPr>
            <p:spPr bwMode="auto">
              <a:xfrm>
                <a:off x="258" y="288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12"/>
              <p:cNvSpPr>
                <a:spLocks noChangeArrowheads="1"/>
              </p:cNvSpPr>
              <p:nvPr/>
            </p:nvSpPr>
            <p:spPr bwMode="auto">
              <a:xfrm>
                <a:off x="258" y="2895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13"/>
              <p:cNvSpPr>
                <a:spLocks noChangeArrowheads="1"/>
              </p:cNvSpPr>
              <p:nvPr/>
            </p:nvSpPr>
            <p:spPr bwMode="auto">
              <a:xfrm>
                <a:off x="258" y="290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Rectangle 114"/>
              <p:cNvSpPr>
                <a:spLocks noChangeArrowheads="1"/>
              </p:cNvSpPr>
              <p:nvPr/>
            </p:nvSpPr>
            <p:spPr bwMode="auto">
              <a:xfrm>
                <a:off x="258" y="291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115"/>
              <p:cNvSpPr>
                <a:spLocks noChangeArrowheads="1"/>
              </p:cNvSpPr>
              <p:nvPr/>
            </p:nvSpPr>
            <p:spPr bwMode="auto">
              <a:xfrm>
                <a:off x="258" y="293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Rectangle 116"/>
              <p:cNvSpPr>
                <a:spLocks noChangeArrowheads="1"/>
              </p:cNvSpPr>
              <p:nvPr/>
            </p:nvSpPr>
            <p:spPr bwMode="auto">
              <a:xfrm>
                <a:off x="258" y="294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17"/>
              <p:cNvSpPr>
                <a:spLocks noChangeArrowheads="1"/>
              </p:cNvSpPr>
              <p:nvPr/>
            </p:nvSpPr>
            <p:spPr bwMode="auto">
              <a:xfrm>
                <a:off x="258" y="295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118"/>
              <p:cNvSpPr>
                <a:spLocks noChangeArrowheads="1"/>
              </p:cNvSpPr>
              <p:nvPr/>
            </p:nvSpPr>
            <p:spPr bwMode="auto">
              <a:xfrm>
                <a:off x="258" y="296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119"/>
              <p:cNvSpPr>
                <a:spLocks noChangeArrowheads="1"/>
              </p:cNvSpPr>
              <p:nvPr/>
            </p:nvSpPr>
            <p:spPr bwMode="auto">
              <a:xfrm>
                <a:off x="258" y="297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Rectangle 120"/>
              <p:cNvSpPr>
                <a:spLocks noChangeArrowheads="1"/>
              </p:cNvSpPr>
              <p:nvPr/>
            </p:nvSpPr>
            <p:spPr bwMode="auto">
              <a:xfrm>
                <a:off x="258" y="2990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121"/>
              <p:cNvSpPr>
                <a:spLocks noChangeArrowheads="1"/>
              </p:cNvSpPr>
              <p:nvPr/>
            </p:nvSpPr>
            <p:spPr bwMode="auto">
              <a:xfrm>
                <a:off x="258" y="300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122"/>
              <p:cNvSpPr>
                <a:spLocks noChangeArrowheads="1"/>
              </p:cNvSpPr>
              <p:nvPr/>
            </p:nvSpPr>
            <p:spPr bwMode="auto">
              <a:xfrm>
                <a:off x="258" y="301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123"/>
              <p:cNvSpPr>
                <a:spLocks noChangeArrowheads="1"/>
              </p:cNvSpPr>
              <p:nvPr/>
            </p:nvSpPr>
            <p:spPr bwMode="auto">
              <a:xfrm>
                <a:off x="258" y="302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124"/>
              <p:cNvSpPr>
                <a:spLocks noChangeArrowheads="1"/>
              </p:cNvSpPr>
              <p:nvPr/>
            </p:nvSpPr>
            <p:spPr bwMode="auto">
              <a:xfrm>
                <a:off x="258" y="303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Rectangle 125"/>
              <p:cNvSpPr>
                <a:spLocks noChangeArrowheads="1"/>
              </p:cNvSpPr>
              <p:nvPr/>
            </p:nvSpPr>
            <p:spPr bwMode="auto">
              <a:xfrm>
                <a:off x="258" y="304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Rectangle 126"/>
              <p:cNvSpPr>
                <a:spLocks noChangeArrowheads="1"/>
              </p:cNvSpPr>
              <p:nvPr/>
            </p:nvSpPr>
            <p:spPr bwMode="auto">
              <a:xfrm>
                <a:off x="258" y="306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127"/>
              <p:cNvSpPr>
                <a:spLocks noChangeArrowheads="1"/>
              </p:cNvSpPr>
              <p:nvPr/>
            </p:nvSpPr>
            <p:spPr bwMode="auto">
              <a:xfrm>
                <a:off x="258" y="307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128"/>
              <p:cNvSpPr>
                <a:spLocks noChangeArrowheads="1"/>
              </p:cNvSpPr>
              <p:nvPr/>
            </p:nvSpPr>
            <p:spPr bwMode="auto">
              <a:xfrm>
                <a:off x="258" y="3085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129"/>
              <p:cNvSpPr>
                <a:spLocks noChangeArrowheads="1"/>
              </p:cNvSpPr>
              <p:nvPr/>
            </p:nvSpPr>
            <p:spPr bwMode="auto">
              <a:xfrm>
                <a:off x="258" y="309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Rectangle 130"/>
              <p:cNvSpPr>
                <a:spLocks noChangeArrowheads="1"/>
              </p:cNvSpPr>
              <p:nvPr/>
            </p:nvSpPr>
            <p:spPr bwMode="auto">
              <a:xfrm>
                <a:off x="258" y="310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131"/>
              <p:cNvSpPr>
                <a:spLocks noChangeArrowheads="1"/>
              </p:cNvSpPr>
              <p:nvPr/>
            </p:nvSpPr>
            <p:spPr bwMode="auto">
              <a:xfrm>
                <a:off x="258" y="312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132"/>
              <p:cNvSpPr>
                <a:spLocks noChangeArrowheads="1"/>
              </p:cNvSpPr>
              <p:nvPr/>
            </p:nvSpPr>
            <p:spPr bwMode="auto">
              <a:xfrm>
                <a:off x="258" y="313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133"/>
              <p:cNvSpPr>
                <a:spLocks noChangeArrowheads="1"/>
              </p:cNvSpPr>
              <p:nvPr/>
            </p:nvSpPr>
            <p:spPr bwMode="auto">
              <a:xfrm>
                <a:off x="258" y="314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134"/>
              <p:cNvSpPr>
                <a:spLocks noChangeArrowheads="1"/>
              </p:cNvSpPr>
              <p:nvPr/>
            </p:nvSpPr>
            <p:spPr bwMode="auto">
              <a:xfrm>
                <a:off x="258" y="315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Rectangle 135"/>
              <p:cNvSpPr>
                <a:spLocks noChangeArrowheads="1"/>
              </p:cNvSpPr>
              <p:nvPr/>
            </p:nvSpPr>
            <p:spPr bwMode="auto">
              <a:xfrm>
                <a:off x="258" y="316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136"/>
              <p:cNvSpPr>
                <a:spLocks noChangeArrowheads="1"/>
              </p:cNvSpPr>
              <p:nvPr/>
            </p:nvSpPr>
            <p:spPr bwMode="auto">
              <a:xfrm>
                <a:off x="258" y="3180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Rectangle 137"/>
              <p:cNvSpPr>
                <a:spLocks noChangeArrowheads="1"/>
              </p:cNvSpPr>
              <p:nvPr/>
            </p:nvSpPr>
            <p:spPr bwMode="auto">
              <a:xfrm>
                <a:off x="258" y="319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Rectangle 138"/>
              <p:cNvSpPr>
                <a:spLocks noChangeArrowheads="1"/>
              </p:cNvSpPr>
              <p:nvPr/>
            </p:nvSpPr>
            <p:spPr bwMode="auto">
              <a:xfrm>
                <a:off x="258" y="320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Rectangle 139"/>
              <p:cNvSpPr>
                <a:spLocks noChangeArrowheads="1"/>
              </p:cNvSpPr>
              <p:nvPr/>
            </p:nvSpPr>
            <p:spPr bwMode="auto">
              <a:xfrm>
                <a:off x="258" y="321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Rectangle 140"/>
              <p:cNvSpPr>
                <a:spLocks noChangeArrowheads="1"/>
              </p:cNvSpPr>
              <p:nvPr/>
            </p:nvSpPr>
            <p:spPr bwMode="auto">
              <a:xfrm>
                <a:off x="258" y="322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Rectangle 141"/>
              <p:cNvSpPr>
                <a:spLocks noChangeArrowheads="1"/>
              </p:cNvSpPr>
              <p:nvPr/>
            </p:nvSpPr>
            <p:spPr bwMode="auto">
              <a:xfrm>
                <a:off x="258" y="323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42"/>
              <p:cNvSpPr>
                <a:spLocks noChangeArrowheads="1"/>
              </p:cNvSpPr>
              <p:nvPr/>
            </p:nvSpPr>
            <p:spPr bwMode="auto">
              <a:xfrm>
                <a:off x="258" y="325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Rectangle 143"/>
              <p:cNvSpPr>
                <a:spLocks noChangeArrowheads="1"/>
              </p:cNvSpPr>
              <p:nvPr/>
            </p:nvSpPr>
            <p:spPr bwMode="auto">
              <a:xfrm>
                <a:off x="258" y="326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Rectangle 144"/>
              <p:cNvSpPr>
                <a:spLocks noChangeArrowheads="1"/>
              </p:cNvSpPr>
              <p:nvPr/>
            </p:nvSpPr>
            <p:spPr bwMode="auto">
              <a:xfrm>
                <a:off x="258" y="3275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145"/>
              <p:cNvSpPr>
                <a:spLocks noChangeArrowheads="1"/>
              </p:cNvSpPr>
              <p:nvPr/>
            </p:nvSpPr>
            <p:spPr bwMode="auto">
              <a:xfrm>
                <a:off x="258" y="328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146"/>
              <p:cNvSpPr>
                <a:spLocks noChangeArrowheads="1"/>
              </p:cNvSpPr>
              <p:nvPr/>
            </p:nvSpPr>
            <p:spPr bwMode="auto">
              <a:xfrm>
                <a:off x="258" y="329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Rectangle 147"/>
              <p:cNvSpPr>
                <a:spLocks noChangeArrowheads="1"/>
              </p:cNvSpPr>
              <p:nvPr/>
            </p:nvSpPr>
            <p:spPr bwMode="auto">
              <a:xfrm>
                <a:off x="258" y="331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Rectangle 148"/>
              <p:cNvSpPr>
                <a:spLocks noChangeArrowheads="1"/>
              </p:cNvSpPr>
              <p:nvPr/>
            </p:nvSpPr>
            <p:spPr bwMode="auto">
              <a:xfrm>
                <a:off x="258" y="332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149"/>
              <p:cNvSpPr>
                <a:spLocks noChangeArrowheads="1"/>
              </p:cNvSpPr>
              <p:nvPr/>
            </p:nvSpPr>
            <p:spPr bwMode="auto">
              <a:xfrm>
                <a:off x="258" y="333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150"/>
              <p:cNvSpPr>
                <a:spLocks noChangeArrowheads="1"/>
              </p:cNvSpPr>
              <p:nvPr/>
            </p:nvSpPr>
            <p:spPr bwMode="auto">
              <a:xfrm>
                <a:off x="258" y="334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Rectangle 151"/>
              <p:cNvSpPr>
                <a:spLocks noChangeArrowheads="1"/>
              </p:cNvSpPr>
              <p:nvPr/>
            </p:nvSpPr>
            <p:spPr bwMode="auto">
              <a:xfrm>
                <a:off x="258" y="335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Rectangle 152"/>
              <p:cNvSpPr>
                <a:spLocks noChangeArrowheads="1"/>
              </p:cNvSpPr>
              <p:nvPr/>
            </p:nvSpPr>
            <p:spPr bwMode="auto">
              <a:xfrm>
                <a:off x="258" y="3370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153"/>
              <p:cNvSpPr>
                <a:spLocks noChangeArrowheads="1"/>
              </p:cNvSpPr>
              <p:nvPr/>
            </p:nvSpPr>
            <p:spPr bwMode="auto">
              <a:xfrm>
                <a:off x="258" y="338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154"/>
              <p:cNvSpPr>
                <a:spLocks noChangeArrowheads="1"/>
              </p:cNvSpPr>
              <p:nvPr/>
            </p:nvSpPr>
            <p:spPr bwMode="auto">
              <a:xfrm>
                <a:off x="258" y="339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155"/>
              <p:cNvSpPr>
                <a:spLocks noChangeArrowheads="1"/>
              </p:cNvSpPr>
              <p:nvPr/>
            </p:nvSpPr>
            <p:spPr bwMode="auto">
              <a:xfrm>
                <a:off x="258" y="340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56"/>
              <p:cNvSpPr>
                <a:spLocks noChangeArrowheads="1"/>
              </p:cNvSpPr>
              <p:nvPr/>
            </p:nvSpPr>
            <p:spPr bwMode="auto">
              <a:xfrm>
                <a:off x="258" y="3417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157"/>
              <p:cNvSpPr>
                <a:spLocks noChangeArrowheads="1"/>
              </p:cNvSpPr>
              <p:nvPr/>
            </p:nvSpPr>
            <p:spPr bwMode="auto">
              <a:xfrm>
                <a:off x="258" y="3429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158"/>
              <p:cNvSpPr>
                <a:spLocks noChangeArrowheads="1"/>
              </p:cNvSpPr>
              <p:nvPr/>
            </p:nvSpPr>
            <p:spPr bwMode="auto">
              <a:xfrm>
                <a:off x="258" y="344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59"/>
              <p:cNvSpPr>
                <a:spLocks noChangeArrowheads="1"/>
              </p:cNvSpPr>
              <p:nvPr/>
            </p:nvSpPr>
            <p:spPr bwMode="auto">
              <a:xfrm>
                <a:off x="258" y="345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160"/>
              <p:cNvSpPr>
                <a:spLocks noChangeArrowheads="1"/>
              </p:cNvSpPr>
              <p:nvPr/>
            </p:nvSpPr>
            <p:spPr bwMode="auto">
              <a:xfrm>
                <a:off x="258" y="3465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161"/>
              <p:cNvSpPr>
                <a:spLocks noChangeArrowheads="1"/>
              </p:cNvSpPr>
              <p:nvPr/>
            </p:nvSpPr>
            <p:spPr bwMode="auto">
              <a:xfrm>
                <a:off x="258" y="347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162"/>
              <p:cNvSpPr>
                <a:spLocks noChangeArrowheads="1"/>
              </p:cNvSpPr>
              <p:nvPr/>
            </p:nvSpPr>
            <p:spPr bwMode="auto">
              <a:xfrm>
                <a:off x="258" y="348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163"/>
              <p:cNvSpPr>
                <a:spLocks noChangeArrowheads="1"/>
              </p:cNvSpPr>
              <p:nvPr/>
            </p:nvSpPr>
            <p:spPr bwMode="auto">
              <a:xfrm>
                <a:off x="258" y="3500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Rectangle 164"/>
              <p:cNvSpPr>
                <a:spLocks noChangeArrowheads="1"/>
              </p:cNvSpPr>
              <p:nvPr/>
            </p:nvSpPr>
            <p:spPr bwMode="auto">
              <a:xfrm>
                <a:off x="258" y="3512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Rectangle 165"/>
              <p:cNvSpPr>
                <a:spLocks noChangeArrowheads="1"/>
              </p:cNvSpPr>
              <p:nvPr/>
            </p:nvSpPr>
            <p:spPr bwMode="auto">
              <a:xfrm>
                <a:off x="258" y="3524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Rectangle 166"/>
              <p:cNvSpPr>
                <a:spLocks noChangeArrowheads="1"/>
              </p:cNvSpPr>
              <p:nvPr/>
            </p:nvSpPr>
            <p:spPr bwMode="auto">
              <a:xfrm>
                <a:off x="258" y="3536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167"/>
              <p:cNvSpPr>
                <a:spLocks noChangeArrowheads="1"/>
              </p:cNvSpPr>
              <p:nvPr/>
            </p:nvSpPr>
            <p:spPr bwMode="auto">
              <a:xfrm>
                <a:off x="258" y="3548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168"/>
              <p:cNvSpPr>
                <a:spLocks noChangeArrowheads="1"/>
              </p:cNvSpPr>
              <p:nvPr/>
            </p:nvSpPr>
            <p:spPr bwMode="auto">
              <a:xfrm>
                <a:off x="258" y="3560"/>
                <a:ext cx="5235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169"/>
              <p:cNvSpPr>
                <a:spLocks noChangeArrowheads="1"/>
              </p:cNvSpPr>
              <p:nvPr/>
            </p:nvSpPr>
            <p:spPr bwMode="auto">
              <a:xfrm>
                <a:off x="258" y="3571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170"/>
              <p:cNvSpPr>
                <a:spLocks noChangeArrowheads="1"/>
              </p:cNvSpPr>
              <p:nvPr/>
            </p:nvSpPr>
            <p:spPr bwMode="auto">
              <a:xfrm>
                <a:off x="258" y="3583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171"/>
              <p:cNvSpPr>
                <a:spLocks noChangeArrowheads="1"/>
              </p:cNvSpPr>
              <p:nvPr/>
            </p:nvSpPr>
            <p:spPr bwMode="auto">
              <a:xfrm>
                <a:off x="258" y="3595"/>
                <a:ext cx="5235" cy="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Rectangle 173"/>
            <p:cNvSpPr>
              <a:spLocks noChangeArrowheads="1"/>
            </p:cNvSpPr>
            <p:nvPr/>
          </p:nvSpPr>
          <p:spPr bwMode="auto">
            <a:xfrm>
              <a:off x="593725" y="2646363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itchFamily="34" charset="0"/>
                </a:rPr>
                <a:t>z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1" name="Rectangle 174"/>
            <p:cNvSpPr>
              <a:spLocks noChangeArrowheads="1"/>
            </p:cNvSpPr>
            <p:nvPr/>
          </p:nvSpPr>
          <p:spPr bwMode="auto">
            <a:xfrm>
              <a:off x="1157288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" name="Rectangle 175"/>
            <p:cNvSpPr>
              <a:spLocks noChangeArrowheads="1"/>
            </p:cNvSpPr>
            <p:nvPr/>
          </p:nvSpPr>
          <p:spPr bwMode="auto">
            <a:xfrm>
              <a:off x="1935163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Rectangle 176"/>
            <p:cNvSpPr>
              <a:spLocks noChangeArrowheads="1"/>
            </p:cNvSpPr>
            <p:nvPr/>
          </p:nvSpPr>
          <p:spPr bwMode="auto">
            <a:xfrm>
              <a:off x="2713038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4" name="Rectangle 177"/>
            <p:cNvSpPr>
              <a:spLocks noChangeArrowheads="1"/>
            </p:cNvSpPr>
            <p:nvPr/>
          </p:nvSpPr>
          <p:spPr bwMode="auto">
            <a:xfrm>
              <a:off x="3489325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Rectangle 178"/>
            <p:cNvSpPr>
              <a:spLocks noChangeArrowheads="1"/>
            </p:cNvSpPr>
            <p:nvPr/>
          </p:nvSpPr>
          <p:spPr bwMode="auto">
            <a:xfrm>
              <a:off x="4267200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Rectangle 179"/>
            <p:cNvSpPr>
              <a:spLocks noChangeArrowheads="1"/>
            </p:cNvSpPr>
            <p:nvPr/>
          </p:nvSpPr>
          <p:spPr bwMode="auto">
            <a:xfrm>
              <a:off x="5045075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" name="Rectangle 180"/>
            <p:cNvSpPr>
              <a:spLocks noChangeArrowheads="1"/>
            </p:cNvSpPr>
            <p:nvPr/>
          </p:nvSpPr>
          <p:spPr bwMode="auto">
            <a:xfrm>
              <a:off x="5821363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" name="Rectangle 181"/>
            <p:cNvSpPr>
              <a:spLocks noChangeArrowheads="1"/>
            </p:cNvSpPr>
            <p:nvPr/>
          </p:nvSpPr>
          <p:spPr bwMode="auto">
            <a:xfrm>
              <a:off x="6599238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" name="Rectangle 182"/>
            <p:cNvSpPr>
              <a:spLocks noChangeArrowheads="1"/>
            </p:cNvSpPr>
            <p:nvPr/>
          </p:nvSpPr>
          <p:spPr bwMode="auto">
            <a:xfrm>
              <a:off x="7377113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" name="Rectangle 183"/>
            <p:cNvSpPr>
              <a:spLocks noChangeArrowheads="1"/>
            </p:cNvSpPr>
            <p:nvPr/>
          </p:nvSpPr>
          <p:spPr bwMode="auto">
            <a:xfrm>
              <a:off x="8153400" y="2625725"/>
              <a:ext cx="355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.09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" name="Rectangle 184"/>
            <p:cNvSpPr>
              <a:spLocks noChangeArrowheads="1"/>
            </p:cNvSpPr>
            <p:nvPr/>
          </p:nvSpPr>
          <p:spPr bwMode="auto">
            <a:xfrm>
              <a:off x="652463" y="3013075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" name="Rectangle 185"/>
            <p:cNvSpPr>
              <a:spLocks noChangeArrowheads="1"/>
            </p:cNvSpPr>
            <p:nvPr/>
          </p:nvSpPr>
          <p:spPr bwMode="auto">
            <a:xfrm>
              <a:off x="1293813" y="3013075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" name="Rectangle 186"/>
            <p:cNvSpPr>
              <a:spLocks noChangeArrowheads="1"/>
            </p:cNvSpPr>
            <p:nvPr/>
          </p:nvSpPr>
          <p:spPr bwMode="auto">
            <a:xfrm>
              <a:off x="2071688" y="3013075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Rectangle 187"/>
            <p:cNvSpPr>
              <a:spLocks noChangeArrowheads="1"/>
            </p:cNvSpPr>
            <p:nvPr/>
          </p:nvSpPr>
          <p:spPr bwMode="auto">
            <a:xfrm>
              <a:off x="2847975" y="3013075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Rectangle 188"/>
            <p:cNvSpPr>
              <a:spLocks noChangeArrowheads="1"/>
            </p:cNvSpPr>
            <p:nvPr/>
          </p:nvSpPr>
          <p:spPr bwMode="auto">
            <a:xfrm>
              <a:off x="3625850" y="3013075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Rectangle 189"/>
            <p:cNvSpPr>
              <a:spLocks noChangeArrowheads="1"/>
            </p:cNvSpPr>
            <p:nvPr/>
          </p:nvSpPr>
          <p:spPr bwMode="auto">
            <a:xfrm>
              <a:off x="4403725" y="3013075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Rectangle 190"/>
            <p:cNvSpPr>
              <a:spLocks noChangeArrowheads="1"/>
            </p:cNvSpPr>
            <p:nvPr/>
          </p:nvSpPr>
          <p:spPr bwMode="auto">
            <a:xfrm>
              <a:off x="5180013" y="3013075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Rectangle 191"/>
            <p:cNvSpPr>
              <a:spLocks noChangeArrowheads="1"/>
            </p:cNvSpPr>
            <p:nvPr/>
          </p:nvSpPr>
          <p:spPr bwMode="auto">
            <a:xfrm>
              <a:off x="5957888" y="3013075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Rectangle 192"/>
            <p:cNvSpPr>
              <a:spLocks noChangeArrowheads="1"/>
            </p:cNvSpPr>
            <p:nvPr/>
          </p:nvSpPr>
          <p:spPr bwMode="auto">
            <a:xfrm>
              <a:off x="6735763" y="3013075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Rectangle 193"/>
            <p:cNvSpPr>
              <a:spLocks noChangeArrowheads="1"/>
            </p:cNvSpPr>
            <p:nvPr/>
          </p:nvSpPr>
          <p:spPr bwMode="auto">
            <a:xfrm>
              <a:off x="7512050" y="3013075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Rectangle 194"/>
            <p:cNvSpPr>
              <a:spLocks noChangeArrowheads="1"/>
            </p:cNvSpPr>
            <p:nvPr/>
          </p:nvSpPr>
          <p:spPr bwMode="auto">
            <a:xfrm>
              <a:off x="8289925" y="3013075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Rectangle 195"/>
            <p:cNvSpPr>
              <a:spLocks noChangeArrowheads="1"/>
            </p:cNvSpPr>
            <p:nvPr/>
          </p:nvSpPr>
          <p:spPr bwMode="auto">
            <a:xfrm>
              <a:off x="593725" y="3400425"/>
              <a:ext cx="213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3" name="Rectangle 196"/>
            <p:cNvSpPr>
              <a:spLocks noChangeArrowheads="1"/>
            </p:cNvSpPr>
            <p:nvPr/>
          </p:nvSpPr>
          <p:spPr bwMode="auto">
            <a:xfrm>
              <a:off x="1060450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.6915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Rectangle 197"/>
            <p:cNvSpPr>
              <a:spLocks noChangeArrowheads="1"/>
            </p:cNvSpPr>
            <p:nvPr/>
          </p:nvSpPr>
          <p:spPr bwMode="auto">
            <a:xfrm>
              <a:off x="1838325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.6950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Rectangle 198"/>
            <p:cNvSpPr>
              <a:spLocks noChangeArrowheads="1"/>
            </p:cNvSpPr>
            <p:nvPr/>
          </p:nvSpPr>
          <p:spPr bwMode="auto">
            <a:xfrm>
              <a:off x="2614613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.6985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Rectangle 199"/>
            <p:cNvSpPr>
              <a:spLocks noChangeArrowheads="1"/>
            </p:cNvSpPr>
            <p:nvPr/>
          </p:nvSpPr>
          <p:spPr bwMode="auto">
            <a:xfrm>
              <a:off x="3392488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.7019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Rectangle 200"/>
            <p:cNvSpPr>
              <a:spLocks noChangeArrowheads="1"/>
            </p:cNvSpPr>
            <p:nvPr/>
          </p:nvSpPr>
          <p:spPr bwMode="auto">
            <a:xfrm>
              <a:off x="4170363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.7054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Rectangle 201"/>
            <p:cNvSpPr>
              <a:spLocks noChangeArrowheads="1"/>
            </p:cNvSpPr>
            <p:nvPr/>
          </p:nvSpPr>
          <p:spPr bwMode="auto">
            <a:xfrm>
              <a:off x="4946650" y="3437776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.7088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Rectangle 202"/>
            <p:cNvSpPr>
              <a:spLocks noChangeArrowheads="1"/>
            </p:cNvSpPr>
            <p:nvPr/>
          </p:nvSpPr>
          <p:spPr bwMode="auto">
            <a:xfrm>
              <a:off x="5724525" y="3437776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.7123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Rectangle 203"/>
            <p:cNvSpPr>
              <a:spLocks noChangeArrowheads="1"/>
            </p:cNvSpPr>
            <p:nvPr/>
          </p:nvSpPr>
          <p:spPr bwMode="auto">
            <a:xfrm>
              <a:off x="6502400" y="3448050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.7157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Rectangle 204"/>
            <p:cNvSpPr>
              <a:spLocks noChangeArrowheads="1"/>
            </p:cNvSpPr>
            <p:nvPr/>
          </p:nvSpPr>
          <p:spPr bwMode="auto">
            <a:xfrm>
              <a:off x="7278688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.7190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Rectangle 205"/>
            <p:cNvSpPr>
              <a:spLocks noChangeArrowheads="1"/>
            </p:cNvSpPr>
            <p:nvPr/>
          </p:nvSpPr>
          <p:spPr bwMode="auto">
            <a:xfrm>
              <a:off x="8036015" y="34194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.7224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Rectangle 206"/>
            <p:cNvSpPr>
              <a:spLocks noChangeArrowheads="1"/>
            </p:cNvSpPr>
            <p:nvPr/>
          </p:nvSpPr>
          <p:spPr bwMode="auto">
            <a:xfrm>
              <a:off x="593725" y="3787775"/>
              <a:ext cx="213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Rectangle 207"/>
            <p:cNvSpPr>
              <a:spLocks noChangeArrowheads="1"/>
            </p:cNvSpPr>
            <p:nvPr/>
          </p:nvSpPr>
          <p:spPr bwMode="auto">
            <a:xfrm>
              <a:off x="1060450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.7257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Rectangle 208"/>
            <p:cNvSpPr>
              <a:spLocks noChangeArrowheads="1"/>
            </p:cNvSpPr>
            <p:nvPr/>
          </p:nvSpPr>
          <p:spPr bwMode="auto">
            <a:xfrm>
              <a:off x="1838325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.7291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Rectangle 209"/>
            <p:cNvSpPr>
              <a:spLocks noChangeArrowheads="1"/>
            </p:cNvSpPr>
            <p:nvPr/>
          </p:nvSpPr>
          <p:spPr bwMode="auto">
            <a:xfrm>
              <a:off x="2614613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.7324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Rectangle 210"/>
            <p:cNvSpPr>
              <a:spLocks noChangeArrowheads="1"/>
            </p:cNvSpPr>
            <p:nvPr/>
          </p:nvSpPr>
          <p:spPr bwMode="auto">
            <a:xfrm>
              <a:off x="3392488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.7357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Rectangle 211"/>
            <p:cNvSpPr>
              <a:spLocks noChangeArrowheads="1"/>
            </p:cNvSpPr>
            <p:nvPr/>
          </p:nvSpPr>
          <p:spPr bwMode="auto">
            <a:xfrm>
              <a:off x="4170363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.7389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" name="Rectangle 212"/>
            <p:cNvSpPr>
              <a:spLocks noChangeArrowheads="1"/>
            </p:cNvSpPr>
            <p:nvPr/>
          </p:nvSpPr>
          <p:spPr bwMode="auto">
            <a:xfrm>
              <a:off x="4946650" y="3825126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.7422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Rectangle 213"/>
            <p:cNvSpPr>
              <a:spLocks noChangeArrowheads="1"/>
            </p:cNvSpPr>
            <p:nvPr/>
          </p:nvSpPr>
          <p:spPr bwMode="auto">
            <a:xfrm>
              <a:off x="5724525" y="3825126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.7454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Rectangle 214"/>
            <p:cNvSpPr>
              <a:spLocks noChangeArrowheads="1"/>
            </p:cNvSpPr>
            <p:nvPr/>
          </p:nvSpPr>
          <p:spPr bwMode="auto">
            <a:xfrm>
              <a:off x="6502400" y="3835400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.7486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" name="Rectangle 215"/>
            <p:cNvSpPr>
              <a:spLocks noChangeArrowheads="1"/>
            </p:cNvSpPr>
            <p:nvPr/>
          </p:nvSpPr>
          <p:spPr bwMode="auto">
            <a:xfrm>
              <a:off x="7278688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.7517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Rectangle 216"/>
            <p:cNvSpPr>
              <a:spLocks noChangeArrowheads="1"/>
            </p:cNvSpPr>
            <p:nvPr/>
          </p:nvSpPr>
          <p:spPr bwMode="auto">
            <a:xfrm>
              <a:off x="8036015" y="38068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.7549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Rectangle 217"/>
            <p:cNvSpPr>
              <a:spLocks noChangeArrowheads="1"/>
            </p:cNvSpPr>
            <p:nvPr/>
          </p:nvSpPr>
          <p:spPr bwMode="auto">
            <a:xfrm>
              <a:off x="593725" y="4175125"/>
              <a:ext cx="213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218"/>
            <p:cNvSpPr>
              <a:spLocks noChangeArrowheads="1"/>
            </p:cNvSpPr>
            <p:nvPr/>
          </p:nvSpPr>
          <p:spPr bwMode="auto">
            <a:xfrm>
              <a:off x="1060450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.7580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Rectangle 219"/>
            <p:cNvSpPr>
              <a:spLocks noChangeArrowheads="1"/>
            </p:cNvSpPr>
            <p:nvPr/>
          </p:nvSpPr>
          <p:spPr bwMode="auto">
            <a:xfrm>
              <a:off x="1838325" y="4194175"/>
              <a:ext cx="6221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.7611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Rectangle 220"/>
            <p:cNvSpPr>
              <a:spLocks noChangeArrowheads="1"/>
            </p:cNvSpPr>
            <p:nvPr/>
          </p:nvSpPr>
          <p:spPr bwMode="auto">
            <a:xfrm>
              <a:off x="2614613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.7642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221"/>
            <p:cNvSpPr>
              <a:spLocks noChangeArrowheads="1"/>
            </p:cNvSpPr>
            <p:nvPr/>
          </p:nvSpPr>
          <p:spPr bwMode="auto">
            <a:xfrm>
              <a:off x="3392488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.7673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Rectangle 222"/>
            <p:cNvSpPr>
              <a:spLocks noChangeArrowheads="1"/>
            </p:cNvSpPr>
            <p:nvPr/>
          </p:nvSpPr>
          <p:spPr bwMode="auto">
            <a:xfrm>
              <a:off x="4170363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.7704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Rectangle 223"/>
            <p:cNvSpPr>
              <a:spLocks noChangeArrowheads="1"/>
            </p:cNvSpPr>
            <p:nvPr/>
          </p:nvSpPr>
          <p:spPr bwMode="auto">
            <a:xfrm>
              <a:off x="4946650" y="4212476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.7734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Rectangle 224"/>
            <p:cNvSpPr>
              <a:spLocks noChangeArrowheads="1"/>
            </p:cNvSpPr>
            <p:nvPr/>
          </p:nvSpPr>
          <p:spPr bwMode="auto">
            <a:xfrm>
              <a:off x="5724525" y="4212476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.7764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Rectangle 225"/>
            <p:cNvSpPr>
              <a:spLocks noChangeArrowheads="1"/>
            </p:cNvSpPr>
            <p:nvPr/>
          </p:nvSpPr>
          <p:spPr bwMode="auto">
            <a:xfrm>
              <a:off x="6502400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.7794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Rectangle 226"/>
            <p:cNvSpPr>
              <a:spLocks noChangeArrowheads="1"/>
            </p:cNvSpPr>
            <p:nvPr/>
          </p:nvSpPr>
          <p:spPr bwMode="auto">
            <a:xfrm>
              <a:off x="7278688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.7823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Rectangle 227"/>
            <p:cNvSpPr>
              <a:spLocks noChangeArrowheads="1"/>
            </p:cNvSpPr>
            <p:nvPr/>
          </p:nvSpPr>
          <p:spPr bwMode="auto">
            <a:xfrm>
              <a:off x="8036015" y="41941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.7852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" name="Rectangle 228"/>
            <p:cNvSpPr>
              <a:spLocks noChangeArrowheads="1"/>
            </p:cNvSpPr>
            <p:nvPr/>
          </p:nvSpPr>
          <p:spPr bwMode="auto">
            <a:xfrm>
              <a:off x="593725" y="4562475"/>
              <a:ext cx="213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Rectangle 229"/>
            <p:cNvSpPr>
              <a:spLocks noChangeArrowheads="1"/>
            </p:cNvSpPr>
            <p:nvPr/>
          </p:nvSpPr>
          <p:spPr bwMode="auto">
            <a:xfrm>
              <a:off x="1060450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.7881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230"/>
            <p:cNvSpPr>
              <a:spLocks noChangeArrowheads="1"/>
            </p:cNvSpPr>
            <p:nvPr/>
          </p:nvSpPr>
          <p:spPr bwMode="auto">
            <a:xfrm>
              <a:off x="1838325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.7910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231"/>
            <p:cNvSpPr>
              <a:spLocks noChangeArrowheads="1"/>
            </p:cNvSpPr>
            <p:nvPr/>
          </p:nvSpPr>
          <p:spPr bwMode="auto">
            <a:xfrm>
              <a:off x="2614613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.7939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Rectangle 232"/>
            <p:cNvSpPr>
              <a:spLocks noChangeArrowheads="1"/>
            </p:cNvSpPr>
            <p:nvPr/>
          </p:nvSpPr>
          <p:spPr bwMode="auto">
            <a:xfrm>
              <a:off x="3392488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.7967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Rectangle 233"/>
            <p:cNvSpPr>
              <a:spLocks noChangeArrowheads="1"/>
            </p:cNvSpPr>
            <p:nvPr/>
          </p:nvSpPr>
          <p:spPr bwMode="auto">
            <a:xfrm>
              <a:off x="4170363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.7995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Rectangle 234"/>
            <p:cNvSpPr>
              <a:spLocks noChangeArrowheads="1"/>
            </p:cNvSpPr>
            <p:nvPr/>
          </p:nvSpPr>
          <p:spPr bwMode="auto">
            <a:xfrm>
              <a:off x="4946650" y="4599826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.8023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Rectangle 235"/>
            <p:cNvSpPr>
              <a:spLocks noChangeArrowheads="1"/>
            </p:cNvSpPr>
            <p:nvPr/>
          </p:nvSpPr>
          <p:spPr bwMode="auto">
            <a:xfrm>
              <a:off x="5724525" y="4599826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.8051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236"/>
            <p:cNvSpPr>
              <a:spLocks noChangeArrowheads="1"/>
            </p:cNvSpPr>
            <p:nvPr/>
          </p:nvSpPr>
          <p:spPr bwMode="auto">
            <a:xfrm>
              <a:off x="6502400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.8078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237"/>
            <p:cNvSpPr>
              <a:spLocks noChangeArrowheads="1"/>
            </p:cNvSpPr>
            <p:nvPr/>
          </p:nvSpPr>
          <p:spPr bwMode="auto">
            <a:xfrm>
              <a:off x="7278688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.8106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238"/>
            <p:cNvSpPr>
              <a:spLocks noChangeArrowheads="1"/>
            </p:cNvSpPr>
            <p:nvPr/>
          </p:nvSpPr>
          <p:spPr bwMode="auto">
            <a:xfrm>
              <a:off x="8036015" y="458152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.8133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239"/>
            <p:cNvSpPr>
              <a:spLocks noChangeArrowheads="1"/>
            </p:cNvSpPr>
            <p:nvPr/>
          </p:nvSpPr>
          <p:spPr bwMode="auto">
            <a:xfrm>
              <a:off x="593725" y="4948238"/>
              <a:ext cx="213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240"/>
            <p:cNvSpPr>
              <a:spLocks noChangeArrowheads="1"/>
            </p:cNvSpPr>
            <p:nvPr/>
          </p:nvSpPr>
          <p:spPr bwMode="auto">
            <a:xfrm>
              <a:off x="1060450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.8159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241"/>
            <p:cNvSpPr>
              <a:spLocks noChangeArrowheads="1"/>
            </p:cNvSpPr>
            <p:nvPr/>
          </p:nvSpPr>
          <p:spPr bwMode="auto">
            <a:xfrm>
              <a:off x="1838325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.8186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Rectangle 242"/>
            <p:cNvSpPr>
              <a:spLocks noChangeArrowheads="1"/>
            </p:cNvSpPr>
            <p:nvPr/>
          </p:nvSpPr>
          <p:spPr bwMode="auto">
            <a:xfrm>
              <a:off x="2614613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.8212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Rectangle 243"/>
            <p:cNvSpPr>
              <a:spLocks noChangeArrowheads="1"/>
            </p:cNvSpPr>
            <p:nvPr/>
          </p:nvSpPr>
          <p:spPr bwMode="auto">
            <a:xfrm>
              <a:off x="3392488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.8238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Rectangle 244"/>
            <p:cNvSpPr>
              <a:spLocks noChangeArrowheads="1"/>
            </p:cNvSpPr>
            <p:nvPr/>
          </p:nvSpPr>
          <p:spPr bwMode="auto">
            <a:xfrm>
              <a:off x="4170363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.8264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" name="Rectangle 245"/>
            <p:cNvSpPr>
              <a:spLocks noChangeArrowheads="1"/>
            </p:cNvSpPr>
            <p:nvPr/>
          </p:nvSpPr>
          <p:spPr bwMode="auto">
            <a:xfrm>
              <a:off x="4946650" y="4987176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.8289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Rectangle 246"/>
            <p:cNvSpPr>
              <a:spLocks noChangeArrowheads="1"/>
            </p:cNvSpPr>
            <p:nvPr/>
          </p:nvSpPr>
          <p:spPr bwMode="auto">
            <a:xfrm>
              <a:off x="5724525" y="4987176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.8315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Rectangle 247"/>
            <p:cNvSpPr>
              <a:spLocks noChangeArrowheads="1"/>
            </p:cNvSpPr>
            <p:nvPr/>
          </p:nvSpPr>
          <p:spPr bwMode="auto">
            <a:xfrm>
              <a:off x="6502400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.8340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248"/>
            <p:cNvSpPr>
              <a:spLocks noChangeArrowheads="1"/>
            </p:cNvSpPr>
            <p:nvPr/>
          </p:nvSpPr>
          <p:spPr bwMode="auto">
            <a:xfrm>
              <a:off x="7278688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.8365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249"/>
            <p:cNvSpPr>
              <a:spLocks noChangeArrowheads="1"/>
            </p:cNvSpPr>
            <p:nvPr/>
          </p:nvSpPr>
          <p:spPr bwMode="auto">
            <a:xfrm>
              <a:off x="8036015" y="4968875"/>
              <a:ext cx="6412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.8389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250"/>
            <p:cNvSpPr>
              <a:spLocks noChangeArrowheads="1"/>
            </p:cNvSpPr>
            <p:nvPr/>
          </p:nvSpPr>
          <p:spPr bwMode="auto">
            <a:xfrm>
              <a:off x="652463" y="5335588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Rectangle 251"/>
            <p:cNvSpPr>
              <a:spLocks noChangeArrowheads="1"/>
            </p:cNvSpPr>
            <p:nvPr/>
          </p:nvSpPr>
          <p:spPr bwMode="auto">
            <a:xfrm>
              <a:off x="1293813" y="5335588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252"/>
            <p:cNvSpPr>
              <a:spLocks noChangeArrowheads="1"/>
            </p:cNvSpPr>
            <p:nvPr/>
          </p:nvSpPr>
          <p:spPr bwMode="auto">
            <a:xfrm>
              <a:off x="2071688" y="5335588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Rectangle 253"/>
            <p:cNvSpPr>
              <a:spLocks noChangeArrowheads="1"/>
            </p:cNvSpPr>
            <p:nvPr/>
          </p:nvSpPr>
          <p:spPr bwMode="auto">
            <a:xfrm>
              <a:off x="2847975" y="5335588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Rectangle 254"/>
            <p:cNvSpPr>
              <a:spLocks noChangeArrowheads="1"/>
            </p:cNvSpPr>
            <p:nvPr/>
          </p:nvSpPr>
          <p:spPr bwMode="auto">
            <a:xfrm>
              <a:off x="3625850" y="5335588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" name="Rectangle 255"/>
            <p:cNvSpPr>
              <a:spLocks noChangeArrowheads="1"/>
            </p:cNvSpPr>
            <p:nvPr/>
          </p:nvSpPr>
          <p:spPr bwMode="auto">
            <a:xfrm>
              <a:off x="4403725" y="5335588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3" name="Rectangle 256"/>
            <p:cNvSpPr>
              <a:spLocks noChangeArrowheads="1"/>
            </p:cNvSpPr>
            <p:nvPr/>
          </p:nvSpPr>
          <p:spPr bwMode="auto">
            <a:xfrm>
              <a:off x="5180013" y="5335588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Rectangle 257"/>
            <p:cNvSpPr>
              <a:spLocks noChangeArrowheads="1"/>
            </p:cNvSpPr>
            <p:nvPr/>
          </p:nvSpPr>
          <p:spPr bwMode="auto">
            <a:xfrm>
              <a:off x="5957888" y="5335588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5" name="Rectangle 258"/>
            <p:cNvSpPr>
              <a:spLocks noChangeArrowheads="1"/>
            </p:cNvSpPr>
            <p:nvPr/>
          </p:nvSpPr>
          <p:spPr bwMode="auto">
            <a:xfrm>
              <a:off x="6735763" y="5335588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6" name="Rectangle 259"/>
            <p:cNvSpPr>
              <a:spLocks noChangeArrowheads="1"/>
            </p:cNvSpPr>
            <p:nvPr/>
          </p:nvSpPr>
          <p:spPr bwMode="auto">
            <a:xfrm>
              <a:off x="7512050" y="5335588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7" name="Rectangle 260"/>
            <p:cNvSpPr>
              <a:spLocks noChangeArrowheads="1"/>
            </p:cNvSpPr>
            <p:nvPr/>
          </p:nvSpPr>
          <p:spPr bwMode="auto">
            <a:xfrm>
              <a:off x="8289925" y="5335588"/>
              <a:ext cx="17462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ook Antiqua" pitchFamily="18" charset="0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" name="Line 261"/>
            <p:cNvSpPr>
              <a:spLocks noChangeShapeType="1"/>
            </p:cNvSpPr>
            <p:nvPr/>
          </p:nvSpPr>
          <p:spPr bwMode="auto">
            <a:xfrm>
              <a:off x="419100" y="2994025"/>
              <a:ext cx="8297863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262"/>
            <p:cNvSpPr>
              <a:spLocks noChangeArrowheads="1"/>
            </p:cNvSpPr>
            <p:nvPr/>
          </p:nvSpPr>
          <p:spPr bwMode="auto">
            <a:xfrm>
              <a:off x="419100" y="2994025"/>
              <a:ext cx="8297863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263"/>
            <p:cNvSpPr>
              <a:spLocks noChangeArrowheads="1"/>
            </p:cNvSpPr>
            <p:nvPr/>
          </p:nvSpPr>
          <p:spPr bwMode="auto">
            <a:xfrm>
              <a:off x="409575" y="2597150"/>
              <a:ext cx="8312150" cy="3130550"/>
            </a:xfrm>
            <a:prstGeom prst="rect">
              <a:avLst/>
            </a:prstGeom>
            <a:noFill/>
            <a:ln w="8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2095500" y="1634672"/>
            <a:ext cx="4972050" cy="8953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058988" y="1739447"/>
            <a:ext cx="4953000" cy="928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Cumulative Probabilities for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Standard Normal Distribution</a:t>
            </a:r>
          </a:p>
        </p:txBody>
      </p:sp>
      <p:sp>
        <p:nvSpPr>
          <p:cNvPr id="293012" name="Rectangle 148"/>
          <p:cNvSpPr>
            <a:spLocks noChangeArrowheads="1"/>
          </p:cNvSpPr>
          <p:nvPr/>
        </p:nvSpPr>
        <p:spPr bwMode="auto">
          <a:xfrm>
            <a:off x="502113" y="3732013"/>
            <a:ext cx="381000" cy="4191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013" name="Rectangle 149"/>
          <p:cNvSpPr>
            <a:spLocks noChangeArrowheads="1"/>
          </p:cNvSpPr>
          <p:nvPr/>
        </p:nvSpPr>
        <p:spPr bwMode="auto">
          <a:xfrm>
            <a:off x="1752600" y="3734725"/>
            <a:ext cx="781050" cy="4191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014" name="Rectangle 150"/>
          <p:cNvSpPr>
            <a:spLocks noChangeArrowheads="1"/>
          </p:cNvSpPr>
          <p:nvPr/>
        </p:nvSpPr>
        <p:spPr bwMode="auto">
          <a:xfrm>
            <a:off x="1847850" y="2584250"/>
            <a:ext cx="476250" cy="4000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021" name="Rectangle 157"/>
          <p:cNvSpPr>
            <a:spLocks noChangeArrowheads="1"/>
          </p:cNvSpPr>
          <p:nvPr/>
        </p:nvSpPr>
        <p:spPr bwMode="auto">
          <a:xfrm>
            <a:off x="685800" y="879477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4"/>
              <p:cNvSpPr>
                <a:spLocks noChangeArrowheads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1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blipFill rotWithShape="0">
                <a:blip r:embed="rId3"/>
                <a:stretch>
                  <a:fillRect l="-1647" b="-300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751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1428750" y="1689100"/>
            <a:ext cx="6343650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4881563" y="5180013"/>
            <a:ext cx="69570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.77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4271963" y="5180013"/>
            <a:ext cx="6107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.72</a:t>
            </a:r>
          </a:p>
        </p:txBody>
      </p:sp>
      <p:sp>
        <p:nvSpPr>
          <p:cNvPr id="294917" name="Line 5"/>
          <p:cNvSpPr>
            <a:spLocks noChangeShapeType="1"/>
          </p:cNvSpPr>
          <p:nvPr/>
        </p:nvSpPr>
        <p:spPr bwMode="auto">
          <a:xfrm>
            <a:off x="2087563" y="504666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1547813" y="3656013"/>
            <a:ext cx="19540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 = .7291</a:t>
            </a:r>
          </a:p>
        </p:txBody>
      </p:sp>
      <p:sp>
        <p:nvSpPr>
          <p:cNvPr id="295067" name="Freeform 155"/>
          <p:cNvSpPr>
            <a:spLocks/>
          </p:cNvSpPr>
          <p:nvPr/>
        </p:nvSpPr>
        <p:spPr bwMode="auto">
          <a:xfrm>
            <a:off x="2336800" y="1971675"/>
            <a:ext cx="4489450" cy="3063875"/>
          </a:xfrm>
          <a:custGeom>
            <a:avLst/>
            <a:gdLst/>
            <a:ahLst/>
            <a:cxnLst>
              <a:cxn ang="0">
                <a:pos x="1356" y="20"/>
              </a:cxn>
              <a:cxn ang="0">
                <a:pos x="1264" y="108"/>
              </a:cxn>
              <a:cxn ang="0">
                <a:pos x="1198" y="208"/>
              </a:cxn>
              <a:cxn ang="0">
                <a:pos x="1138" y="332"/>
              </a:cxn>
              <a:cxn ang="0">
                <a:pos x="1092" y="440"/>
              </a:cxn>
              <a:cxn ang="0">
                <a:pos x="1054" y="538"/>
              </a:cxn>
              <a:cxn ang="0">
                <a:pos x="1014" y="648"/>
              </a:cxn>
              <a:cxn ang="0">
                <a:pos x="978" y="760"/>
              </a:cxn>
              <a:cxn ang="0">
                <a:pos x="946" y="876"/>
              </a:cxn>
              <a:cxn ang="0">
                <a:pos x="922" y="978"/>
              </a:cxn>
              <a:cxn ang="0">
                <a:pos x="886" y="1082"/>
              </a:cxn>
              <a:cxn ang="0">
                <a:pos x="848" y="1198"/>
              </a:cxn>
              <a:cxn ang="0">
                <a:pos x="812" y="1292"/>
              </a:cxn>
              <a:cxn ang="0">
                <a:pos x="754" y="1410"/>
              </a:cxn>
              <a:cxn ang="0">
                <a:pos x="684" y="1520"/>
              </a:cxn>
              <a:cxn ang="0">
                <a:pos x="604" y="1620"/>
              </a:cxn>
              <a:cxn ang="0">
                <a:pos x="496" y="1694"/>
              </a:cxn>
              <a:cxn ang="0">
                <a:pos x="394" y="1742"/>
              </a:cxn>
              <a:cxn ang="0">
                <a:pos x="292" y="1788"/>
              </a:cxn>
              <a:cxn ang="0">
                <a:pos x="200" y="1824"/>
              </a:cxn>
              <a:cxn ang="0">
                <a:pos x="76" y="1864"/>
              </a:cxn>
              <a:cxn ang="0">
                <a:pos x="0" y="1880"/>
              </a:cxn>
              <a:cxn ang="0">
                <a:pos x="2824" y="1928"/>
              </a:cxn>
              <a:cxn ang="0">
                <a:pos x="2796" y="1874"/>
              </a:cxn>
              <a:cxn ang="0">
                <a:pos x="2710" y="1848"/>
              </a:cxn>
              <a:cxn ang="0">
                <a:pos x="2578" y="1808"/>
              </a:cxn>
              <a:cxn ang="0">
                <a:pos x="2464" y="1760"/>
              </a:cxn>
              <a:cxn ang="0">
                <a:pos x="2332" y="1694"/>
              </a:cxn>
              <a:cxn ang="0">
                <a:pos x="2296" y="1664"/>
              </a:cxn>
              <a:cxn ang="0">
                <a:pos x="2212" y="1596"/>
              </a:cxn>
              <a:cxn ang="0">
                <a:pos x="2130" y="1502"/>
              </a:cxn>
              <a:cxn ang="0">
                <a:pos x="2066" y="1398"/>
              </a:cxn>
              <a:cxn ang="0">
                <a:pos x="2022" y="1306"/>
              </a:cxn>
              <a:cxn ang="0">
                <a:pos x="1978" y="1204"/>
              </a:cxn>
              <a:cxn ang="0">
                <a:pos x="1948" y="1122"/>
              </a:cxn>
              <a:cxn ang="0">
                <a:pos x="1916" y="1026"/>
              </a:cxn>
              <a:cxn ang="0">
                <a:pos x="1884" y="902"/>
              </a:cxn>
              <a:cxn ang="0">
                <a:pos x="1846" y="774"/>
              </a:cxn>
              <a:cxn ang="0">
                <a:pos x="1806" y="654"/>
              </a:cxn>
              <a:cxn ang="0">
                <a:pos x="1762" y="530"/>
              </a:cxn>
              <a:cxn ang="0">
                <a:pos x="1716" y="408"/>
              </a:cxn>
              <a:cxn ang="0">
                <a:pos x="1684" y="336"/>
              </a:cxn>
              <a:cxn ang="0">
                <a:pos x="1634" y="238"/>
              </a:cxn>
              <a:cxn ang="0">
                <a:pos x="1576" y="138"/>
              </a:cxn>
              <a:cxn ang="0">
                <a:pos x="1604" y="182"/>
              </a:cxn>
              <a:cxn ang="0">
                <a:pos x="1588" y="156"/>
              </a:cxn>
              <a:cxn ang="0">
                <a:pos x="1510" y="54"/>
              </a:cxn>
              <a:cxn ang="0">
                <a:pos x="1450" y="6"/>
              </a:cxn>
            </a:cxnLst>
            <a:rect l="0" t="0" r="r" b="b"/>
            <a:pathLst>
              <a:path w="2828" h="1930">
                <a:moveTo>
                  <a:pt x="1424" y="0"/>
                </a:moveTo>
                <a:lnTo>
                  <a:pt x="1388" y="8"/>
                </a:lnTo>
                <a:lnTo>
                  <a:pt x="1356" y="20"/>
                </a:lnTo>
                <a:lnTo>
                  <a:pt x="1320" y="44"/>
                </a:lnTo>
                <a:lnTo>
                  <a:pt x="1292" y="72"/>
                </a:lnTo>
                <a:lnTo>
                  <a:pt x="1264" y="108"/>
                </a:lnTo>
                <a:lnTo>
                  <a:pt x="1240" y="144"/>
                </a:lnTo>
                <a:lnTo>
                  <a:pt x="1222" y="174"/>
                </a:lnTo>
                <a:lnTo>
                  <a:pt x="1198" y="208"/>
                </a:lnTo>
                <a:lnTo>
                  <a:pt x="1180" y="246"/>
                </a:lnTo>
                <a:lnTo>
                  <a:pt x="1156" y="292"/>
                </a:lnTo>
                <a:lnTo>
                  <a:pt x="1138" y="332"/>
                </a:lnTo>
                <a:lnTo>
                  <a:pt x="1120" y="372"/>
                </a:lnTo>
                <a:lnTo>
                  <a:pt x="1106" y="402"/>
                </a:lnTo>
                <a:lnTo>
                  <a:pt x="1092" y="440"/>
                </a:lnTo>
                <a:lnTo>
                  <a:pt x="1080" y="474"/>
                </a:lnTo>
                <a:lnTo>
                  <a:pt x="1064" y="506"/>
                </a:lnTo>
                <a:lnTo>
                  <a:pt x="1054" y="538"/>
                </a:lnTo>
                <a:lnTo>
                  <a:pt x="1040" y="576"/>
                </a:lnTo>
                <a:lnTo>
                  <a:pt x="1028" y="612"/>
                </a:lnTo>
                <a:lnTo>
                  <a:pt x="1014" y="648"/>
                </a:lnTo>
                <a:lnTo>
                  <a:pt x="1000" y="686"/>
                </a:lnTo>
                <a:lnTo>
                  <a:pt x="988" y="730"/>
                </a:lnTo>
                <a:lnTo>
                  <a:pt x="978" y="760"/>
                </a:lnTo>
                <a:lnTo>
                  <a:pt x="966" y="800"/>
                </a:lnTo>
                <a:lnTo>
                  <a:pt x="956" y="836"/>
                </a:lnTo>
                <a:lnTo>
                  <a:pt x="946" y="876"/>
                </a:lnTo>
                <a:lnTo>
                  <a:pt x="936" y="908"/>
                </a:lnTo>
                <a:lnTo>
                  <a:pt x="928" y="944"/>
                </a:lnTo>
                <a:lnTo>
                  <a:pt x="922" y="978"/>
                </a:lnTo>
                <a:lnTo>
                  <a:pt x="916" y="1008"/>
                </a:lnTo>
                <a:lnTo>
                  <a:pt x="904" y="1044"/>
                </a:lnTo>
                <a:lnTo>
                  <a:pt x="886" y="1082"/>
                </a:lnTo>
                <a:lnTo>
                  <a:pt x="874" y="1118"/>
                </a:lnTo>
                <a:lnTo>
                  <a:pt x="856" y="1172"/>
                </a:lnTo>
                <a:lnTo>
                  <a:pt x="848" y="1198"/>
                </a:lnTo>
                <a:lnTo>
                  <a:pt x="838" y="1226"/>
                </a:lnTo>
                <a:lnTo>
                  <a:pt x="824" y="1268"/>
                </a:lnTo>
                <a:lnTo>
                  <a:pt x="812" y="1292"/>
                </a:lnTo>
                <a:lnTo>
                  <a:pt x="790" y="1334"/>
                </a:lnTo>
                <a:lnTo>
                  <a:pt x="772" y="1370"/>
                </a:lnTo>
                <a:lnTo>
                  <a:pt x="754" y="1410"/>
                </a:lnTo>
                <a:lnTo>
                  <a:pt x="730" y="1448"/>
                </a:lnTo>
                <a:lnTo>
                  <a:pt x="708" y="1484"/>
                </a:lnTo>
                <a:lnTo>
                  <a:pt x="684" y="1520"/>
                </a:lnTo>
                <a:lnTo>
                  <a:pt x="660" y="1550"/>
                </a:lnTo>
                <a:lnTo>
                  <a:pt x="640" y="1584"/>
                </a:lnTo>
                <a:lnTo>
                  <a:pt x="604" y="1620"/>
                </a:lnTo>
                <a:lnTo>
                  <a:pt x="580" y="1638"/>
                </a:lnTo>
                <a:lnTo>
                  <a:pt x="550" y="1662"/>
                </a:lnTo>
                <a:lnTo>
                  <a:pt x="496" y="1694"/>
                </a:lnTo>
                <a:lnTo>
                  <a:pt x="458" y="1712"/>
                </a:lnTo>
                <a:lnTo>
                  <a:pt x="426" y="1726"/>
                </a:lnTo>
                <a:lnTo>
                  <a:pt x="394" y="1742"/>
                </a:lnTo>
                <a:lnTo>
                  <a:pt x="362" y="1758"/>
                </a:lnTo>
                <a:lnTo>
                  <a:pt x="328" y="1776"/>
                </a:lnTo>
                <a:lnTo>
                  <a:pt x="292" y="1788"/>
                </a:lnTo>
                <a:lnTo>
                  <a:pt x="266" y="1796"/>
                </a:lnTo>
                <a:lnTo>
                  <a:pt x="236" y="1808"/>
                </a:lnTo>
                <a:lnTo>
                  <a:pt x="200" y="1824"/>
                </a:lnTo>
                <a:lnTo>
                  <a:pt x="160" y="1836"/>
                </a:lnTo>
                <a:lnTo>
                  <a:pt x="110" y="1850"/>
                </a:lnTo>
                <a:lnTo>
                  <a:pt x="76" y="1864"/>
                </a:lnTo>
                <a:lnTo>
                  <a:pt x="44" y="1872"/>
                </a:lnTo>
                <a:lnTo>
                  <a:pt x="18" y="1878"/>
                </a:lnTo>
                <a:lnTo>
                  <a:pt x="0" y="1880"/>
                </a:lnTo>
                <a:lnTo>
                  <a:pt x="0" y="1906"/>
                </a:lnTo>
                <a:lnTo>
                  <a:pt x="0" y="1930"/>
                </a:lnTo>
                <a:lnTo>
                  <a:pt x="2824" y="1928"/>
                </a:lnTo>
                <a:lnTo>
                  <a:pt x="2828" y="1900"/>
                </a:lnTo>
                <a:lnTo>
                  <a:pt x="2824" y="1882"/>
                </a:lnTo>
                <a:lnTo>
                  <a:pt x="2796" y="1874"/>
                </a:lnTo>
                <a:lnTo>
                  <a:pt x="2764" y="1864"/>
                </a:lnTo>
                <a:lnTo>
                  <a:pt x="2736" y="1856"/>
                </a:lnTo>
                <a:lnTo>
                  <a:pt x="2710" y="1848"/>
                </a:lnTo>
                <a:lnTo>
                  <a:pt x="2672" y="1836"/>
                </a:lnTo>
                <a:lnTo>
                  <a:pt x="2636" y="1824"/>
                </a:lnTo>
                <a:lnTo>
                  <a:pt x="2578" y="1808"/>
                </a:lnTo>
                <a:lnTo>
                  <a:pt x="2536" y="1790"/>
                </a:lnTo>
                <a:lnTo>
                  <a:pt x="2506" y="1778"/>
                </a:lnTo>
                <a:lnTo>
                  <a:pt x="2464" y="1760"/>
                </a:lnTo>
                <a:lnTo>
                  <a:pt x="2428" y="1742"/>
                </a:lnTo>
                <a:lnTo>
                  <a:pt x="2380" y="1716"/>
                </a:lnTo>
                <a:lnTo>
                  <a:pt x="2332" y="1694"/>
                </a:lnTo>
                <a:lnTo>
                  <a:pt x="2312" y="1676"/>
                </a:lnTo>
                <a:lnTo>
                  <a:pt x="2304" y="1670"/>
                </a:lnTo>
                <a:lnTo>
                  <a:pt x="2296" y="1664"/>
                </a:lnTo>
                <a:lnTo>
                  <a:pt x="2268" y="1648"/>
                </a:lnTo>
                <a:lnTo>
                  <a:pt x="2238" y="1622"/>
                </a:lnTo>
                <a:lnTo>
                  <a:pt x="2212" y="1596"/>
                </a:lnTo>
                <a:lnTo>
                  <a:pt x="2186" y="1574"/>
                </a:lnTo>
                <a:lnTo>
                  <a:pt x="2156" y="1538"/>
                </a:lnTo>
                <a:lnTo>
                  <a:pt x="2130" y="1502"/>
                </a:lnTo>
                <a:lnTo>
                  <a:pt x="2106" y="1468"/>
                </a:lnTo>
                <a:lnTo>
                  <a:pt x="2086" y="1434"/>
                </a:lnTo>
                <a:lnTo>
                  <a:pt x="2066" y="1398"/>
                </a:lnTo>
                <a:lnTo>
                  <a:pt x="2048" y="1364"/>
                </a:lnTo>
                <a:lnTo>
                  <a:pt x="2034" y="1334"/>
                </a:lnTo>
                <a:lnTo>
                  <a:pt x="2022" y="1306"/>
                </a:lnTo>
                <a:lnTo>
                  <a:pt x="2006" y="1272"/>
                </a:lnTo>
                <a:lnTo>
                  <a:pt x="1994" y="1240"/>
                </a:lnTo>
                <a:lnTo>
                  <a:pt x="1978" y="1204"/>
                </a:lnTo>
                <a:lnTo>
                  <a:pt x="1966" y="1172"/>
                </a:lnTo>
                <a:lnTo>
                  <a:pt x="1956" y="1148"/>
                </a:lnTo>
                <a:lnTo>
                  <a:pt x="1948" y="1122"/>
                </a:lnTo>
                <a:lnTo>
                  <a:pt x="1938" y="1094"/>
                </a:lnTo>
                <a:lnTo>
                  <a:pt x="1928" y="1064"/>
                </a:lnTo>
                <a:lnTo>
                  <a:pt x="1916" y="1026"/>
                </a:lnTo>
                <a:lnTo>
                  <a:pt x="1904" y="982"/>
                </a:lnTo>
                <a:lnTo>
                  <a:pt x="1892" y="940"/>
                </a:lnTo>
                <a:lnTo>
                  <a:pt x="1884" y="902"/>
                </a:lnTo>
                <a:lnTo>
                  <a:pt x="1870" y="862"/>
                </a:lnTo>
                <a:lnTo>
                  <a:pt x="1858" y="812"/>
                </a:lnTo>
                <a:lnTo>
                  <a:pt x="1846" y="774"/>
                </a:lnTo>
                <a:lnTo>
                  <a:pt x="1840" y="744"/>
                </a:lnTo>
                <a:lnTo>
                  <a:pt x="1828" y="708"/>
                </a:lnTo>
                <a:lnTo>
                  <a:pt x="1806" y="654"/>
                </a:lnTo>
                <a:lnTo>
                  <a:pt x="1792" y="606"/>
                </a:lnTo>
                <a:lnTo>
                  <a:pt x="1774" y="560"/>
                </a:lnTo>
                <a:lnTo>
                  <a:pt x="1762" y="530"/>
                </a:lnTo>
                <a:lnTo>
                  <a:pt x="1750" y="494"/>
                </a:lnTo>
                <a:lnTo>
                  <a:pt x="1728" y="444"/>
                </a:lnTo>
                <a:lnTo>
                  <a:pt x="1716" y="408"/>
                </a:lnTo>
                <a:lnTo>
                  <a:pt x="1702" y="386"/>
                </a:lnTo>
                <a:lnTo>
                  <a:pt x="1696" y="364"/>
                </a:lnTo>
                <a:lnTo>
                  <a:pt x="1684" y="336"/>
                </a:lnTo>
                <a:lnTo>
                  <a:pt x="1666" y="298"/>
                </a:lnTo>
                <a:lnTo>
                  <a:pt x="1648" y="264"/>
                </a:lnTo>
                <a:lnTo>
                  <a:pt x="1634" y="238"/>
                </a:lnTo>
                <a:lnTo>
                  <a:pt x="1620" y="212"/>
                </a:lnTo>
                <a:lnTo>
                  <a:pt x="1600" y="176"/>
                </a:lnTo>
                <a:lnTo>
                  <a:pt x="1576" y="138"/>
                </a:lnTo>
                <a:lnTo>
                  <a:pt x="1582" y="146"/>
                </a:lnTo>
                <a:lnTo>
                  <a:pt x="1590" y="158"/>
                </a:lnTo>
                <a:lnTo>
                  <a:pt x="1604" y="182"/>
                </a:lnTo>
                <a:lnTo>
                  <a:pt x="1614" y="200"/>
                </a:lnTo>
                <a:lnTo>
                  <a:pt x="1598" y="170"/>
                </a:lnTo>
                <a:lnTo>
                  <a:pt x="1588" y="156"/>
                </a:lnTo>
                <a:lnTo>
                  <a:pt x="1564" y="114"/>
                </a:lnTo>
                <a:lnTo>
                  <a:pt x="1540" y="84"/>
                </a:lnTo>
                <a:lnTo>
                  <a:pt x="1510" y="54"/>
                </a:lnTo>
                <a:lnTo>
                  <a:pt x="1492" y="36"/>
                </a:lnTo>
                <a:lnTo>
                  <a:pt x="1474" y="18"/>
                </a:lnTo>
                <a:lnTo>
                  <a:pt x="1450" y="6"/>
                </a:lnTo>
                <a:lnTo>
                  <a:pt x="1424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068" name="Freeform 156"/>
          <p:cNvSpPr>
            <a:spLocks/>
          </p:cNvSpPr>
          <p:nvPr/>
        </p:nvSpPr>
        <p:spPr bwMode="auto">
          <a:xfrm>
            <a:off x="2336800" y="1976438"/>
            <a:ext cx="2946400" cy="3065462"/>
          </a:xfrm>
          <a:custGeom>
            <a:avLst/>
            <a:gdLst/>
            <a:ahLst/>
            <a:cxnLst>
              <a:cxn ang="0">
                <a:pos x="1379" y="5"/>
              </a:cxn>
              <a:cxn ang="0">
                <a:pos x="1314" y="45"/>
              </a:cxn>
              <a:cxn ang="0">
                <a:pos x="1258" y="109"/>
              </a:cxn>
              <a:cxn ang="0">
                <a:pos x="1216" y="176"/>
              </a:cxn>
              <a:cxn ang="0">
                <a:pos x="1177" y="250"/>
              </a:cxn>
              <a:cxn ang="0">
                <a:pos x="1137" y="333"/>
              </a:cxn>
              <a:cxn ang="0">
                <a:pos x="1107" y="398"/>
              </a:cxn>
              <a:cxn ang="0">
                <a:pos x="1080" y="469"/>
              </a:cxn>
              <a:cxn ang="0">
                <a:pos x="1056" y="533"/>
              </a:cxn>
              <a:cxn ang="0">
                <a:pos x="1026" y="614"/>
              </a:cxn>
              <a:cxn ang="0">
                <a:pos x="1000" y="686"/>
              </a:cxn>
              <a:cxn ang="0">
                <a:pos x="979" y="756"/>
              </a:cxn>
              <a:cxn ang="0">
                <a:pos x="958" y="824"/>
              </a:cxn>
              <a:cxn ang="0">
                <a:pos x="938" y="901"/>
              </a:cxn>
              <a:cxn ang="0">
                <a:pos x="917" y="979"/>
              </a:cxn>
              <a:cxn ang="0">
                <a:pos x="899" y="1048"/>
              </a:cxn>
              <a:cxn ang="0">
                <a:pos x="872" y="1132"/>
              </a:cxn>
              <a:cxn ang="0">
                <a:pos x="843" y="1207"/>
              </a:cxn>
              <a:cxn ang="0">
                <a:pos x="815" y="1274"/>
              </a:cxn>
              <a:cxn ang="0">
                <a:pos x="787" y="1338"/>
              </a:cxn>
              <a:cxn ang="0">
                <a:pos x="748" y="1421"/>
              </a:cxn>
              <a:cxn ang="0">
                <a:pos x="703" y="1495"/>
              </a:cxn>
              <a:cxn ang="0">
                <a:pos x="657" y="1557"/>
              </a:cxn>
              <a:cxn ang="0">
                <a:pos x="592" y="1627"/>
              </a:cxn>
              <a:cxn ang="0">
                <a:pos x="530" y="1667"/>
              </a:cxn>
              <a:cxn ang="0">
                <a:pos x="450" y="1715"/>
              </a:cxn>
              <a:cxn ang="0">
                <a:pos x="376" y="1753"/>
              </a:cxn>
              <a:cxn ang="0">
                <a:pos x="298" y="1781"/>
              </a:cxn>
              <a:cxn ang="0">
                <a:pos x="240" y="1805"/>
              </a:cxn>
              <a:cxn ang="0">
                <a:pos x="174" y="1829"/>
              </a:cxn>
              <a:cxn ang="0">
                <a:pos x="94" y="1855"/>
              </a:cxn>
              <a:cxn ang="0">
                <a:pos x="22" y="1875"/>
              </a:cxn>
              <a:cxn ang="0">
                <a:pos x="4" y="1893"/>
              </a:cxn>
              <a:cxn ang="0">
                <a:pos x="0" y="1929"/>
              </a:cxn>
              <a:cxn ang="0">
                <a:pos x="1846" y="785"/>
              </a:cxn>
              <a:cxn ang="0">
                <a:pos x="1840" y="746"/>
              </a:cxn>
              <a:cxn ang="0">
                <a:pos x="1811" y="657"/>
              </a:cxn>
              <a:cxn ang="0">
                <a:pos x="1779" y="563"/>
              </a:cxn>
              <a:cxn ang="0">
                <a:pos x="1750" y="490"/>
              </a:cxn>
              <a:cxn ang="0">
                <a:pos x="1717" y="412"/>
              </a:cxn>
              <a:cxn ang="0">
                <a:pos x="1708" y="388"/>
              </a:cxn>
              <a:cxn ang="0">
                <a:pos x="1669" y="302"/>
              </a:cxn>
              <a:cxn ang="0">
                <a:pos x="1633" y="226"/>
              </a:cxn>
              <a:cxn ang="0">
                <a:pos x="1592" y="164"/>
              </a:cxn>
              <a:cxn ang="0">
                <a:pos x="1572" y="138"/>
              </a:cxn>
              <a:cxn ang="0">
                <a:pos x="1605" y="186"/>
              </a:cxn>
              <a:cxn ang="0">
                <a:pos x="1596" y="174"/>
              </a:cxn>
              <a:cxn ang="0">
                <a:pos x="1560" y="115"/>
              </a:cxn>
              <a:cxn ang="0">
                <a:pos x="1512" y="57"/>
              </a:cxn>
              <a:cxn ang="0">
                <a:pos x="1469" y="19"/>
              </a:cxn>
              <a:cxn ang="0">
                <a:pos x="1412" y="2"/>
              </a:cxn>
            </a:cxnLst>
            <a:rect l="0" t="0" r="r" b="b"/>
            <a:pathLst>
              <a:path w="1856" h="1931">
                <a:moveTo>
                  <a:pt x="1412" y="0"/>
                </a:moveTo>
                <a:lnTo>
                  <a:pt x="1379" y="5"/>
                </a:lnTo>
                <a:lnTo>
                  <a:pt x="1349" y="15"/>
                </a:lnTo>
                <a:lnTo>
                  <a:pt x="1314" y="45"/>
                </a:lnTo>
                <a:lnTo>
                  <a:pt x="1288" y="75"/>
                </a:lnTo>
                <a:lnTo>
                  <a:pt x="1258" y="109"/>
                </a:lnTo>
                <a:lnTo>
                  <a:pt x="1234" y="146"/>
                </a:lnTo>
                <a:lnTo>
                  <a:pt x="1216" y="176"/>
                </a:lnTo>
                <a:lnTo>
                  <a:pt x="1195" y="219"/>
                </a:lnTo>
                <a:lnTo>
                  <a:pt x="1177" y="250"/>
                </a:lnTo>
                <a:lnTo>
                  <a:pt x="1157" y="292"/>
                </a:lnTo>
                <a:lnTo>
                  <a:pt x="1137" y="333"/>
                </a:lnTo>
                <a:lnTo>
                  <a:pt x="1121" y="367"/>
                </a:lnTo>
                <a:lnTo>
                  <a:pt x="1107" y="398"/>
                </a:lnTo>
                <a:lnTo>
                  <a:pt x="1092" y="437"/>
                </a:lnTo>
                <a:lnTo>
                  <a:pt x="1080" y="469"/>
                </a:lnTo>
                <a:lnTo>
                  <a:pt x="1068" y="500"/>
                </a:lnTo>
                <a:lnTo>
                  <a:pt x="1056" y="533"/>
                </a:lnTo>
                <a:lnTo>
                  <a:pt x="1041" y="572"/>
                </a:lnTo>
                <a:lnTo>
                  <a:pt x="1026" y="614"/>
                </a:lnTo>
                <a:lnTo>
                  <a:pt x="1014" y="648"/>
                </a:lnTo>
                <a:lnTo>
                  <a:pt x="1000" y="686"/>
                </a:lnTo>
                <a:lnTo>
                  <a:pt x="986" y="732"/>
                </a:lnTo>
                <a:lnTo>
                  <a:pt x="979" y="756"/>
                </a:lnTo>
                <a:lnTo>
                  <a:pt x="968" y="786"/>
                </a:lnTo>
                <a:lnTo>
                  <a:pt x="958" y="824"/>
                </a:lnTo>
                <a:lnTo>
                  <a:pt x="946" y="870"/>
                </a:lnTo>
                <a:lnTo>
                  <a:pt x="938" y="901"/>
                </a:lnTo>
                <a:lnTo>
                  <a:pt x="928" y="943"/>
                </a:lnTo>
                <a:lnTo>
                  <a:pt x="917" y="979"/>
                </a:lnTo>
                <a:lnTo>
                  <a:pt x="908" y="1013"/>
                </a:lnTo>
                <a:lnTo>
                  <a:pt x="899" y="1048"/>
                </a:lnTo>
                <a:lnTo>
                  <a:pt x="887" y="1088"/>
                </a:lnTo>
                <a:lnTo>
                  <a:pt x="872" y="1132"/>
                </a:lnTo>
                <a:lnTo>
                  <a:pt x="857" y="1174"/>
                </a:lnTo>
                <a:lnTo>
                  <a:pt x="843" y="1207"/>
                </a:lnTo>
                <a:lnTo>
                  <a:pt x="831" y="1241"/>
                </a:lnTo>
                <a:lnTo>
                  <a:pt x="815" y="1274"/>
                </a:lnTo>
                <a:lnTo>
                  <a:pt x="804" y="1304"/>
                </a:lnTo>
                <a:lnTo>
                  <a:pt x="787" y="1338"/>
                </a:lnTo>
                <a:lnTo>
                  <a:pt x="766" y="1380"/>
                </a:lnTo>
                <a:cubicBezTo>
                  <a:pt x="760" y="1394"/>
                  <a:pt x="754" y="1409"/>
                  <a:pt x="748" y="1421"/>
                </a:cubicBezTo>
                <a:cubicBezTo>
                  <a:pt x="742" y="1433"/>
                  <a:pt x="737" y="1440"/>
                  <a:pt x="730" y="1452"/>
                </a:cubicBezTo>
                <a:cubicBezTo>
                  <a:pt x="723" y="1464"/>
                  <a:pt x="711" y="1483"/>
                  <a:pt x="703" y="1495"/>
                </a:cubicBezTo>
                <a:cubicBezTo>
                  <a:pt x="695" y="1507"/>
                  <a:pt x="688" y="1514"/>
                  <a:pt x="681" y="1524"/>
                </a:cubicBezTo>
                <a:cubicBezTo>
                  <a:pt x="674" y="1534"/>
                  <a:pt x="665" y="1546"/>
                  <a:pt x="657" y="1557"/>
                </a:cubicBezTo>
                <a:lnTo>
                  <a:pt x="630" y="1592"/>
                </a:lnTo>
                <a:lnTo>
                  <a:pt x="592" y="1627"/>
                </a:lnTo>
                <a:lnTo>
                  <a:pt x="568" y="1645"/>
                </a:lnTo>
                <a:lnTo>
                  <a:pt x="530" y="1667"/>
                </a:lnTo>
                <a:lnTo>
                  <a:pt x="486" y="1695"/>
                </a:lnTo>
                <a:lnTo>
                  <a:pt x="450" y="1715"/>
                </a:lnTo>
                <a:lnTo>
                  <a:pt x="408" y="1735"/>
                </a:lnTo>
                <a:lnTo>
                  <a:pt x="376" y="1753"/>
                </a:lnTo>
                <a:lnTo>
                  <a:pt x="338" y="1767"/>
                </a:lnTo>
                <a:lnTo>
                  <a:pt x="298" y="1781"/>
                </a:lnTo>
                <a:lnTo>
                  <a:pt x="268" y="1797"/>
                </a:lnTo>
                <a:lnTo>
                  <a:pt x="240" y="1805"/>
                </a:lnTo>
                <a:lnTo>
                  <a:pt x="212" y="1815"/>
                </a:lnTo>
                <a:lnTo>
                  <a:pt x="174" y="1829"/>
                </a:lnTo>
                <a:lnTo>
                  <a:pt x="136" y="1843"/>
                </a:lnTo>
                <a:lnTo>
                  <a:pt x="94" y="1855"/>
                </a:lnTo>
                <a:lnTo>
                  <a:pt x="62" y="1865"/>
                </a:lnTo>
                <a:lnTo>
                  <a:pt x="22" y="1875"/>
                </a:lnTo>
                <a:lnTo>
                  <a:pt x="4" y="1881"/>
                </a:lnTo>
                <a:lnTo>
                  <a:pt x="4" y="1893"/>
                </a:lnTo>
                <a:lnTo>
                  <a:pt x="2" y="1909"/>
                </a:lnTo>
                <a:lnTo>
                  <a:pt x="0" y="1929"/>
                </a:lnTo>
                <a:lnTo>
                  <a:pt x="1856" y="1931"/>
                </a:lnTo>
                <a:lnTo>
                  <a:pt x="1846" y="785"/>
                </a:lnTo>
                <a:lnTo>
                  <a:pt x="1848" y="779"/>
                </a:lnTo>
                <a:lnTo>
                  <a:pt x="1840" y="746"/>
                </a:lnTo>
                <a:lnTo>
                  <a:pt x="1828" y="707"/>
                </a:lnTo>
                <a:lnTo>
                  <a:pt x="1811" y="657"/>
                </a:lnTo>
                <a:lnTo>
                  <a:pt x="1793" y="605"/>
                </a:lnTo>
                <a:lnTo>
                  <a:pt x="1779" y="563"/>
                </a:lnTo>
                <a:lnTo>
                  <a:pt x="1765" y="529"/>
                </a:lnTo>
                <a:lnTo>
                  <a:pt x="1750" y="490"/>
                </a:lnTo>
                <a:lnTo>
                  <a:pt x="1734" y="449"/>
                </a:lnTo>
                <a:lnTo>
                  <a:pt x="1717" y="412"/>
                </a:lnTo>
                <a:lnTo>
                  <a:pt x="1698" y="367"/>
                </a:lnTo>
                <a:lnTo>
                  <a:pt x="1708" y="388"/>
                </a:lnTo>
                <a:lnTo>
                  <a:pt x="1686" y="336"/>
                </a:lnTo>
                <a:lnTo>
                  <a:pt x="1669" y="302"/>
                </a:lnTo>
                <a:lnTo>
                  <a:pt x="1648" y="259"/>
                </a:lnTo>
                <a:lnTo>
                  <a:pt x="1633" y="226"/>
                </a:lnTo>
                <a:lnTo>
                  <a:pt x="1620" y="208"/>
                </a:lnTo>
                <a:lnTo>
                  <a:pt x="1592" y="164"/>
                </a:lnTo>
                <a:lnTo>
                  <a:pt x="1583" y="153"/>
                </a:lnTo>
                <a:lnTo>
                  <a:pt x="1572" y="138"/>
                </a:lnTo>
                <a:lnTo>
                  <a:pt x="1576" y="144"/>
                </a:lnTo>
                <a:lnTo>
                  <a:pt x="1605" y="186"/>
                </a:lnTo>
                <a:lnTo>
                  <a:pt x="1614" y="199"/>
                </a:lnTo>
                <a:lnTo>
                  <a:pt x="1596" y="174"/>
                </a:lnTo>
                <a:lnTo>
                  <a:pt x="1589" y="159"/>
                </a:lnTo>
                <a:lnTo>
                  <a:pt x="1560" y="115"/>
                </a:lnTo>
                <a:lnTo>
                  <a:pt x="1536" y="85"/>
                </a:lnTo>
                <a:lnTo>
                  <a:pt x="1512" y="57"/>
                </a:lnTo>
                <a:lnTo>
                  <a:pt x="1491" y="36"/>
                </a:lnTo>
                <a:lnTo>
                  <a:pt x="1469" y="19"/>
                </a:lnTo>
                <a:lnTo>
                  <a:pt x="1445" y="7"/>
                </a:lnTo>
                <a:lnTo>
                  <a:pt x="1412" y="2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5069" name="Group 157"/>
          <p:cNvGrpSpPr>
            <a:grpSpLocks/>
          </p:cNvGrpSpPr>
          <p:nvPr/>
        </p:nvGrpSpPr>
        <p:grpSpPr bwMode="auto">
          <a:xfrm>
            <a:off x="2243138" y="1905000"/>
            <a:ext cx="4668837" cy="2928938"/>
            <a:chOff x="1377" y="1060"/>
            <a:chExt cx="2941" cy="1845"/>
          </a:xfrm>
        </p:grpSpPr>
        <p:sp>
          <p:nvSpPr>
            <p:cNvPr id="295070" name="Arc 158"/>
            <p:cNvSpPr>
              <a:spLocks/>
            </p:cNvSpPr>
            <p:nvPr/>
          </p:nvSpPr>
          <p:spPr bwMode="auto">
            <a:xfrm rot="4593268">
              <a:off x="3142" y="2179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071" name="Arc 159"/>
            <p:cNvSpPr>
              <a:spLocks/>
            </p:cNvSpPr>
            <p:nvPr/>
          </p:nvSpPr>
          <p:spPr bwMode="auto">
            <a:xfrm rot="915113">
              <a:off x="3631" y="2739"/>
              <a:ext cx="687" cy="164"/>
            </a:xfrm>
            <a:custGeom>
              <a:avLst/>
              <a:gdLst>
                <a:gd name="G0" fmla="+- 20388 0 0"/>
                <a:gd name="G1" fmla="+- 0 0 0"/>
                <a:gd name="G2" fmla="+- 21600 0 0"/>
                <a:gd name="T0" fmla="*/ 19463 w 20388"/>
                <a:gd name="T1" fmla="*/ 21580 h 21580"/>
                <a:gd name="T2" fmla="*/ 0 w 20388"/>
                <a:gd name="T3" fmla="*/ 7132 h 21580"/>
                <a:gd name="T4" fmla="*/ 20388 w 20388"/>
                <a:gd name="T5" fmla="*/ 0 h 2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88" h="21580" fill="none" extrusionOk="0">
                  <a:moveTo>
                    <a:pt x="19462" y="21580"/>
                  </a:moveTo>
                  <a:cubicBezTo>
                    <a:pt x="10629" y="21201"/>
                    <a:pt x="2918" y="15477"/>
                    <a:pt x="-1" y="7132"/>
                  </a:cubicBezTo>
                </a:path>
                <a:path w="20388" h="21580" stroke="0" extrusionOk="0">
                  <a:moveTo>
                    <a:pt x="19462" y="21580"/>
                  </a:moveTo>
                  <a:cubicBezTo>
                    <a:pt x="10629" y="21201"/>
                    <a:pt x="2918" y="15477"/>
                    <a:pt x="-1" y="7132"/>
                  </a:cubicBezTo>
                  <a:lnTo>
                    <a:pt x="20388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072" name="Arc 160"/>
            <p:cNvSpPr>
              <a:spLocks/>
            </p:cNvSpPr>
            <p:nvPr/>
          </p:nvSpPr>
          <p:spPr bwMode="auto">
            <a:xfrm rot="6300000">
              <a:off x="2135" y="1428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073" name="Arc 161"/>
            <p:cNvSpPr>
              <a:spLocks/>
            </p:cNvSpPr>
            <p:nvPr/>
          </p:nvSpPr>
          <p:spPr bwMode="auto">
            <a:xfrm rot="16980000">
              <a:off x="1758" y="2188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074" name="Arc 162"/>
            <p:cNvSpPr>
              <a:spLocks/>
            </p:cNvSpPr>
            <p:nvPr/>
          </p:nvSpPr>
          <p:spPr bwMode="auto">
            <a:xfrm rot="15300000">
              <a:off x="2596" y="142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075" name="Arc 163"/>
            <p:cNvSpPr>
              <a:spLocks/>
            </p:cNvSpPr>
            <p:nvPr/>
          </p:nvSpPr>
          <p:spPr bwMode="auto">
            <a:xfrm rot="20700000">
              <a:off x="1377" y="2741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5076" name="Freeform 164"/>
          <p:cNvSpPr>
            <a:spLocks noChangeArrowheads="1"/>
          </p:cNvSpPr>
          <p:nvPr/>
        </p:nvSpPr>
        <p:spPr bwMode="auto">
          <a:xfrm>
            <a:off x="5276850" y="3241675"/>
            <a:ext cx="1588" cy="1946275"/>
          </a:xfrm>
          <a:custGeom>
            <a:avLst/>
            <a:gdLst/>
            <a:ahLst/>
            <a:cxnLst>
              <a:cxn ang="0">
                <a:pos x="0" y="1226"/>
              </a:cxn>
              <a:cxn ang="0">
                <a:pos x="0" y="0"/>
              </a:cxn>
            </a:cxnLst>
            <a:rect l="0" t="0" r="r" b="b"/>
            <a:pathLst>
              <a:path w="1" h="1226">
                <a:moveTo>
                  <a:pt x="0" y="122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077" name="Freeform 165"/>
          <p:cNvSpPr>
            <a:spLocks noChangeArrowheads="1"/>
          </p:cNvSpPr>
          <p:nvPr/>
        </p:nvSpPr>
        <p:spPr bwMode="auto">
          <a:xfrm flipH="1">
            <a:off x="4551363" y="498633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079" name="Line 167"/>
          <p:cNvSpPr>
            <a:spLocks noChangeShapeType="1"/>
          </p:cNvSpPr>
          <p:nvPr/>
        </p:nvSpPr>
        <p:spPr bwMode="auto">
          <a:xfrm>
            <a:off x="3486150" y="3860800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083" name="Rectangle 171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60"/>
              <p:cNvSpPr txBox="1">
                <a:spLocks noChangeArrowheads="1"/>
              </p:cNvSpPr>
              <p:nvPr/>
            </p:nvSpPr>
            <p:spPr bwMode="auto">
              <a:xfrm>
                <a:off x="1709166" y="1928813"/>
                <a:ext cx="1726755" cy="12003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 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9166" y="1928813"/>
                <a:ext cx="1726755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5282" t="-3553" r="-4577" b="-1116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119786" y="4788162"/>
                <a:ext cx="444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786" y="4788162"/>
                <a:ext cx="444929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316" r="-4794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759960" y="2515553"/>
                <a:ext cx="1332544" cy="46499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sz="2000" b="1" i="1" smtClean="0">
                        <a:solidFill>
                          <a:schemeClr val="accent1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  <a:effectLst/>
                    <a:latin typeface="+mj-lt"/>
                    <a:cs typeface="Arial" panose="020B0604020202020204" pitchFamily="34" charset="0"/>
                  </a:rPr>
                  <a:t>= .082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960" y="2515553"/>
                <a:ext cx="1332544" cy="464999"/>
              </a:xfrm>
              <a:prstGeom prst="rect">
                <a:avLst/>
              </a:prstGeom>
              <a:blipFill rotWithShape="0">
                <a:blip r:embed="rId5"/>
                <a:stretch>
                  <a:fillRect t="-82895" r="-4587" b="-9736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blipFill rotWithShape="0">
                <a:blip r:embed="rId6"/>
                <a:stretch>
                  <a:fillRect l="-1647" b="-300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22061" y="3524607"/>
                <a:ext cx="1321259" cy="63799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12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061" y="3524607"/>
                <a:ext cx="1321259" cy="6379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 bwMode="auto">
          <a:xfrm flipH="1" flipV="1">
            <a:off x="6829849" y="3005752"/>
            <a:ext cx="344353" cy="4645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0041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5" name="Text Box 145"/>
          <p:cNvSpPr txBox="1">
            <a:spLocks noChangeArrowheads="1"/>
          </p:cNvSpPr>
          <p:nvPr/>
        </p:nvSpPr>
        <p:spPr bwMode="auto">
          <a:xfrm>
            <a:off x="1035050" y="1601788"/>
            <a:ext cx="744787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3:  Calculate the 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-value at the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endpoint of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  the interval.</a:t>
            </a:r>
          </a:p>
        </p:txBody>
      </p:sp>
      <p:sp>
        <p:nvSpPr>
          <p:cNvPr id="297106" name="Text Box 146"/>
          <p:cNvSpPr txBox="1">
            <a:spLocks noChangeArrowheads="1"/>
          </p:cNvSpPr>
          <p:nvPr/>
        </p:nvSpPr>
        <p:spPr bwMode="auto">
          <a:xfrm>
            <a:off x="1022350" y="2840038"/>
            <a:ext cx="757290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4:  Find the area under the curve to the left of the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 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endpoint.</a:t>
            </a:r>
          </a:p>
        </p:txBody>
      </p:sp>
      <p:sp>
        <p:nvSpPr>
          <p:cNvPr id="297107" name="Text Box 147"/>
          <p:cNvSpPr txBox="1">
            <a:spLocks noChangeArrowheads="1"/>
          </p:cNvSpPr>
          <p:nvPr/>
        </p:nvSpPr>
        <p:spPr bwMode="auto">
          <a:xfrm>
            <a:off x="2928938" y="2401888"/>
            <a:ext cx="367119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(.67 - .72)/.082 = - .61</a:t>
            </a:r>
          </a:p>
        </p:txBody>
      </p:sp>
      <p:sp>
        <p:nvSpPr>
          <p:cNvPr id="297108" name="Text Box 148"/>
          <p:cNvSpPr txBox="1">
            <a:spLocks noChangeArrowheads="1"/>
          </p:cNvSpPr>
          <p:nvPr/>
        </p:nvSpPr>
        <p:spPr bwMode="auto">
          <a:xfrm>
            <a:off x="2903538" y="3659188"/>
            <a:ext cx="283443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-.61) = .2709 </a:t>
            </a:r>
          </a:p>
        </p:txBody>
      </p:sp>
      <p:sp>
        <p:nvSpPr>
          <p:cNvPr id="297119" name="Rectangle 159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4"/>
              <p:cNvSpPr>
                <a:spLocks noChangeArrowheads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blipFill rotWithShape="0">
                <a:blip r:embed="rId3"/>
                <a:stretch>
                  <a:fillRect l="-1647" b="-300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869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1428750" y="1676400"/>
            <a:ext cx="6343650" cy="40005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3599771" y="5129213"/>
            <a:ext cx="6107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.67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4329113" y="5129213"/>
            <a:ext cx="6107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.72</a:t>
            </a: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>
            <a:off x="2087563" y="500856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1700213" y="3472769"/>
            <a:ext cx="19540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 = .2709</a:t>
            </a:r>
          </a:p>
        </p:txBody>
      </p:sp>
      <p:sp>
        <p:nvSpPr>
          <p:cNvPr id="299015" name="Freeform 7"/>
          <p:cNvSpPr>
            <a:spLocks/>
          </p:cNvSpPr>
          <p:nvPr/>
        </p:nvSpPr>
        <p:spPr bwMode="auto">
          <a:xfrm>
            <a:off x="2341563" y="1939925"/>
            <a:ext cx="4503737" cy="3063875"/>
          </a:xfrm>
          <a:custGeom>
            <a:avLst/>
            <a:gdLst/>
            <a:ahLst/>
            <a:cxnLst>
              <a:cxn ang="0">
                <a:pos x="1335" y="22"/>
              </a:cxn>
              <a:cxn ang="0">
                <a:pos x="1248" y="112"/>
              </a:cxn>
              <a:cxn ang="0">
                <a:pos x="1187" y="216"/>
              </a:cxn>
              <a:cxn ang="0">
                <a:pos x="1127" y="330"/>
              </a:cxn>
              <a:cxn ang="0">
                <a:pos x="1083" y="434"/>
              </a:cxn>
              <a:cxn ang="0">
                <a:pos x="1041" y="538"/>
              </a:cxn>
              <a:cxn ang="0">
                <a:pos x="1003" y="650"/>
              </a:cxn>
              <a:cxn ang="0">
                <a:pos x="967" y="758"/>
              </a:cxn>
              <a:cxn ang="0">
                <a:pos x="939" y="870"/>
              </a:cxn>
              <a:cxn ang="0">
                <a:pos x="911" y="980"/>
              </a:cxn>
              <a:cxn ang="0">
                <a:pos x="879" y="1082"/>
              </a:cxn>
              <a:cxn ang="0">
                <a:pos x="837" y="1200"/>
              </a:cxn>
              <a:cxn ang="0">
                <a:pos x="796" y="1296"/>
              </a:cxn>
              <a:cxn ang="0">
                <a:pos x="738" y="1414"/>
              </a:cxn>
              <a:cxn ang="0">
                <a:pos x="672" y="1527"/>
              </a:cxn>
              <a:cxn ang="0">
                <a:pos x="588" y="1624"/>
              </a:cxn>
              <a:cxn ang="0">
                <a:pos x="480" y="1698"/>
              </a:cxn>
              <a:cxn ang="0">
                <a:pos x="379" y="1750"/>
              </a:cxn>
              <a:cxn ang="0">
                <a:pos x="276" y="1792"/>
              </a:cxn>
              <a:cxn ang="0">
                <a:pos x="184" y="1828"/>
              </a:cxn>
              <a:cxn ang="0">
                <a:pos x="60" y="1868"/>
              </a:cxn>
              <a:cxn ang="0">
                <a:pos x="1" y="1904"/>
              </a:cxn>
              <a:cxn ang="0">
                <a:pos x="2837" y="1928"/>
              </a:cxn>
              <a:cxn ang="0">
                <a:pos x="2783" y="1864"/>
              </a:cxn>
              <a:cxn ang="0">
                <a:pos x="2715" y="1848"/>
              </a:cxn>
              <a:cxn ang="0">
                <a:pos x="2573" y="1802"/>
              </a:cxn>
              <a:cxn ang="0">
                <a:pos x="2449" y="1758"/>
              </a:cxn>
              <a:cxn ang="0">
                <a:pos x="2331" y="1700"/>
              </a:cxn>
              <a:cxn ang="0">
                <a:pos x="2280" y="1668"/>
              </a:cxn>
              <a:cxn ang="0">
                <a:pos x="2197" y="1594"/>
              </a:cxn>
              <a:cxn ang="0">
                <a:pos x="2131" y="1504"/>
              </a:cxn>
              <a:cxn ang="0">
                <a:pos x="2069" y="1404"/>
              </a:cxn>
              <a:cxn ang="0">
                <a:pos x="2035" y="1336"/>
              </a:cxn>
              <a:cxn ang="0">
                <a:pos x="1975" y="1206"/>
              </a:cxn>
              <a:cxn ang="0">
                <a:pos x="1941" y="1118"/>
              </a:cxn>
              <a:cxn ang="0">
                <a:pos x="1913" y="1028"/>
              </a:cxn>
              <a:cxn ang="0">
                <a:pos x="1875" y="903"/>
              </a:cxn>
              <a:cxn ang="0">
                <a:pos x="1842" y="798"/>
              </a:cxn>
              <a:cxn ang="0">
                <a:pos x="1797" y="660"/>
              </a:cxn>
              <a:cxn ang="0">
                <a:pos x="1753" y="526"/>
              </a:cxn>
              <a:cxn ang="0">
                <a:pos x="1709" y="412"/>
              </a:cxn>
              <a:cxn ang="0">
                <a:pos x="1673" y="332"/>
              </a:cxn>
              <a:cxn ang="0">
                <a:pos x="1620" y="228"/>
              </a:cxn>
              <a:cxn ang="0">
                <a:pos x="1578" y="156"/>
              </a:cxn>
              <a:cxn ang="0">
                <a:pos x="1601" y="190"/>
              </a:cxn>
              <a:cxn ang="0">
                <a:pos x="1565" y="136"/>
              </a:cxn>
              <a:cxn ang="0">
                <a:pos x="1499" y="56"/>
              </a:cxn>
              <a:cxn ang="0">
                <a:pos x="1433" y="6"/>
              </a:cxn>
            </a:cxnLst>
            <a:rect l="0" t="0" r="r" b="b"/>
            <a:pathLst>
              <a:path w="2837" h="1930">
                <a:moveTo>
                  <a:pt x="1407" y="0"/>
                </a:moveTo>
                <a:lnTo>
                  <a:pt x="1371" y="2"/>
                </a:lnTo>
                <a:lnTo>
                  <a:pt x="1335" y="22"/>
                </a:lnTo>
                <a:lnTo>
                  <a:pt x="1304" y="48"/>
                </a:lnTo>
                <a:lnTo>
                  <a:pt x="1279" y="74"/>
                </a:lnTo>
                <a:lnTo>
                  <a:pt x="1248" y="112"/>
                </a:lnTo>
                <a:lnTo>
                  <a:pt x="1224" y="148"/>
                </a:lnTo>
                <a:lnTo>
                  <a:pt x="1206" y="178"/>
                </a:lnTo>
                <a:lnTo>
                  <a:pt x="1187" y="216"/>
                </a:lnTo>
                <a:lnTo>
                  <a:pt x="1164" y="250"/>
                </a:lnTo>
                <a:lnTo>
                  <a:pt x="1149" y="290"/>
                </a:lnTo>
                <a:lnTo>
                  <a:pt x="1127" y="330"/>
                </a:lnTo>
                <a:lnTo>
                  <a:pt x="1111" y="370"/>
                </a:lnTo>
                <a:lnTo>
                  <a:pt x="1097" y="404"/>
                </a:lnTo>
                <a:lnTo>
                  <a:pt x="1083" y="434"/>
                </a:lnTo>
                <a:lnTo>
                  <a:pt x="1069" y="466"/>
                </a:lnTo>
                <a:lnTo>
                  <a:pt x="1055" y="502"/>
                </a:lnTo>
                <a:lnTo>
                  <a:pt x="1041" y="538"/>
                </a:lnTo>
                <a:lnTo>
                  <a:pt x="1027" y="580"/>
                </a:lnTo>
                <a:lnTo>
                  <a:pt x="1013" y="614"/>
                </a:lnTo>
                <a:lnTo>
                  <a:pt x="1003" y="650"/>
                </a:lnTo>
                <a:lnTo>
                  <a:pt x="989" y="686"/>
                </a:lnTo>
                <a:lnTo>
                  <a:pt x="977" y="724"/>
                </a:lnTo>
                <a:lnTo>
                  <a:pt x="967" y="758"/>
                </a:lnTo>
                <a:lnTo>
                  <a:pt x="957" y="792"/>
                </a:lnTo>
                <a:lnTo>
                  <a:pt x="949" y="830"/>
                </a:lnTo>
                <a:lnTo>
                  <a:pt x="939" y="870"/>
                </a:lnTo>
                <a:lnTo>
                  <a:pt x="931" y="904"/>
                </a:lnTo>
                <a:lnTo>
                  <a:pt x="921" y="942"/>
                </a:lnTo>
                <a:lnTo>
                  <a:pt x="911" y="980"/>
                </a:lnTo>
                <a:lnTo>
                  <a:pt x="903" y="1012"/>
                </a:lnTo>
                <a:lnTo>
                  <a:pt x="891" y="1050"/>
                </a:lnTo>
                <a:lnTo>
                  <a:pt x="879" y="1082"/>
                </a:lnTo>
                <a:lnTo>
                  <a:pt x="864" y="1131"/>
                </a:lnTo>
                <a:lnTo>
                  <a:pt x="849" y="1168"/>
                </a:lnTo>
                <a:lnTo>
                  <a:pt x="837" y="1200"/>
                </a:lnTo>
                <a:lnTo>
                  <a:pt x="821" y="1236"/>
                </a:lnTo>
                <a:lnTo>
                  <a:pt x="808" y="1272"/>
                </a:lnTo>
                <a:lnTo>
                  <a:pt x="796" y="1296"/>
                </a:lnTo>
                <a:lnTo>
                  <a:pt x="777" y="1336"/>
                </a:lnTo>
                <a:lnTo>
                  <a:pt x="761" y="1374"/>
                </a:lnTo>
                <a:lnTo>
                  <a:pt x="738" y="1414"/>
                </a:lnTo>
                <a:lnTo>
                  <a:pt x="719" y="1454"/>
                </a:lnTo>
                <a:lnTo>
                  <a:pt x="696" y="1492"/>
                </a:lnTo>
                <a:lnTo>
                  <a:pt x="672" y="1527"/>
                </a:lnTo>
                <a:lnTo>
                  <a:pt x="645" y="1557"/>
                </a:lnTo>
                <a:lnTo>
                  <a:pt x="624" y="1588"/>
                </a:lnTo>
                <a:lnTo>
                  <a:pt x="588" y="1624"/>
                </a:lnTo>
                <a:lnTo>
                  <a:pt x="567" y="1641"/>
                </a:lnTo>
                <a:lnTo>
                  <a:pt x="534" y="1666"/>
                </a:lnTo>
                <a:lnTo>
                  <a:pt x="480" y="1698"/>
                </a:lnTo>
                <a:lnTo>
                  <a:pt x="441" y="1722"/>
                </a:lnTo>
                <a:lnTo>
                  <a:pt x="411" y="1736"/>
                </a:lnTo>
                <a:lnTo>
                  <a:pt x="379" y="1750"/>
                </a:lnTo>
                <a:lnTo>
                  <a:pt x="345" y="1766"/>
                </a:lnTo>
                <a:lnTo>
                  <a:pt x="312" y="1780"/>
                </a:lnTo>
                <a:lnTo>
                  <a:pt x="276" y="1792"/>
                </a:lnTo>
                <a:lnTo>
                  <a:pt x="255" y="1797"/>
                </a:lnTo>
                <a:lnTo>
                  <a:pt x="225" y="1809"/>
                </a:lnTo>
                <a:lnTo>
                  <a:pt x="184" y="1828"/>
                </a:lnTo>
                <a:lnTo>
                  <a:pt x="144" y="1840"/>
                </a:lnTo>
                <a:lnTo>
                  <a:pt x="97" y="1856"/>
                </a:lnTo>
                <a:lnTo>
                  <a:pt x="60" y="1868"/>
                </a:lnTo>
                <a:lnTo>
                  <a:pt x="27" y="1876"/>
                </a:lnTo>
                <a:lnTo>
                  <a:pt x="3" y="1884"/>
                </a:lnTo>
                <a:lnTo>
                  <a:pt x="1" y="1904"/>
                </a:lnTo>
                <a:lnTo>
                  <a:pt x="0" y="1926"/>
                </a:lnTo>
                <a:lnTo>
                  <a:pt x="1" y="1930"/>
                </a:lnTo>
                <a:lnTo>
                  <a:pt x="2837" y="1928"/>
                </a:lnTo>
                <a:lnTo>
                  <a:pt x="2835" y="1902"/>
                </a:lnTo>
                <a:lnTo>
                  <a:pt x="2835" y="1880"/>
                </a:lnTo>
                <a:lnTo>
                  <a:pt x="2783" y="1864"/>
                </a:lnTo>
                <a:lnTo>
                  <a:pt x="2745" y="1856"/>
                </a:lnTo>
                <a:lnTo>
                  <a:pt x="2689" y="1838"/>
                </a:lnTo>
                <a:lnTo>
                  <a:pt x="2715" y="1848"/>
                </a:lnTo>
                <a:lnTo>
                  <a:pt x="2653" y="1830"/>
                </a:lnTo>
                <a:lnTo>
                  <a:pt x="2617" y="1818"/>
                </a:lnTo>
                <a:lnTo>
                  <a:pt x="2573" y="1802"/>
                </a:lnTo>
                <a:lnTo>
                  <a:pt x="2525" y="1786"/>
                </a:lnTo>
                <a:lnTo>
                  <a:pt x="2481" y="1768"/>
                </a:lnTo>
                <a:lnTo>
                  <a:pt x="2449" y="1758"/>
                </a:lnTo>
                <a:lnTo>
                  <a:pt x="2409" y="1740"/>
                </a:lnTo>
                <a:lnTo>
                  <a:pt x="2370" y="1722"/>
                </a:lnTo>
                <a:lnTo>
                  <a:pt x="2331" y="1700"/>
                </a:lnTo>
                <a:lnTo>
                  <a:pt x="2311" y="1686"/>
                </a:lnTo>
                <a:lnTo>
                  <a:pt x="2295" y="1676"/>
                </a:lnTo>
                <a:lnTo>
                  <a:pt x="2280" y="1668"/>
                </a:lnTo>
                <a:lnTo>
                  <a:pt x="2257" y="1648"/>
                </a:lnTo>
                <a:lnTo>
                  <a:pt x="2232" y="1624"/>
                </a:lnTo>
                <a:lnTo>
                  <a:pt x="2197" y="1594"/>
                </a:lnTo>
                <a:lnTo>
                  <a:pt x="2179" y="1570"/>
                </a:lnTo>
                <a:lnTo>
                  <a:pt x="2159" y="1542"/>
                </a:lnTo>
                <a:lnTo>
                  <a:pt x="2131" y="1504"/>
                </a:lnTo>
                <a:lnTo>
                  <a:pt x="2112" y="1468"/>
                </a:lnTo>
                <a:lnTo>
                  <a:pt x="2088" y="1432"/>
                </a:lnTo>
                <a:lnTo>
                  <a:pt x="2069" y="1404"/>
                </a:lnTo>
                <a:lnTo>
                  <a:pt x="2051" y="1364"/>
                </a:lnTo>
                <a:lnTo>
                  <a:pt x="2019" y="1308"/>
                </a:lnTo>
                <a:lnTo>
                  <a:pt x="2035" y="1336"/>
                </a:lnTo>
                <a:lnTo>
                  <a:pt x="2004" y="1278"/>
                </a:lnTo>
                <a:lnTo>
                  <a:pt x="1992" y="1240"/>
                </a:lnTo>
                <a:lnTo>
                  <a:pt x="1975" y="1206"/>
                </a:lnTo>
                <a:lnTo>
                  <a:pt x="1965" y="1172"/>
                </a:lnTo>
                <a:lnTo>
                  <a:pt x="1951" y="1144"/>
                </a:lnTo>
                <a:lnTo>
                  <a:pt x="1941" y="1118"/>
                </a:lnTo>
                <a:lnTo>
                  <a:pt x="1935" y="1096"/>
                </a:lnTo>
                <a:lnTo>
                  <a:pt x="1925" y="1064"/>
                </a:lnTo>
                <a:lnTo>
                  <a:pt x="1913" y="1028"/>
                </a:lnTo>
                <a:lnTo>
                  <a:pt x="1899" y="986"/>
                </a:lnTo>
                <a:lnTo>
                  <a:pt x="1887" y="940"/>
                </a:lnTo>
                <a:lnTo>
                  <a:pt x="1875" y="903"/>
                </a:lnTo>
                <a:lnTo>
                  <a:pt x="1861" y="862"/>
                </a:lnTo>
                <a:lnTo>
                  <a:pt x="1849" y="824"/>
                </a:lnTo>
                <a:lnTo>
                  <a:pt x="1842" y="798"/>
                </a:lnTo>
                <a:lnTo>
                  <a:pt x="1829" y="754"/>
                </a:lnTo>
                <a:lnTo>
                  <a:pt x="1815" y="710"/>
                </a:lnTo>
                <a:lnTo>
                  <a:pt x="1797" y="660"/>
                </a:lnTo>
                <a:lnTo>
                  <a:pt x="1779" y="603"/>
                </a:lnTo>
                <a:lnTo>
                  <a:pt x="1765" y="562"/>
                </a:lnTo>
                <a:lnTo>
                  <a:pt x="1753" y="526"/>
                </a:lnTo>
                <a:lnTo>
                  <a:pt x="1737" y="484"/>
                </a:lnTo>
                <a:lnTo>
                  <a:pt x="1722" y="453"/>
                </a:lnTo>
                <a:lnTo>
                  <a:pt x="1709" y="412"/>
                </a:lnTo>
                <a:lnTo>
                  <a:pt x="1695" y="390"/>
                </a:lnTo>
                <a:lnTo>
                  <a:pt x="1685" y="362"/>
                </a:lnTo>
                <a:lnTo>
                  <a:pt x="1673" y="332"/>
                </a:lnTo>
                <a:lnTo>
                  <a:pt x="1656" y="304"/>
                </a:lnTo>
                <a:lnTo>
                  <a:pt x="1637" y="264"/>
                </a:lnTo>
                <a:lnTo>
                  <a:pt x="1620" y="228"/>
                </a:lnTo>
                <a:lnTo>
                  <a:pt x="1609" y="208"/>
                </a:lnTo>
                <a:lnTo>
                  <a:pt x="1583" y="162"/>
                </a:lnTo>
                <a:lnTo>
                  <a:pt x="1578" y="156"/>
                </a:lnTo>
                <a:lnTo>
                  <a:pt x="1569" y="142"/>
                </a:lnTo>
                <a:lnTo>
                  <a:pt x="1569" y="140"/>
                </a:lnTo>
                <a:lnTo>
                  <a:pt x="1601" y="190"/>
                </a:lnTo>
                <a:lnTo>
                  <a:pt x="1593" y="186"/>
                </a:lnTo>
                <a:lnTo>
                  <a:pt x="1589" y="170"/>
                </a:lnTo>
                <a:lnTo>
                  <a:pt x="1565" y="136"/>
                </a:lnTo>
                <a:lnTo>
                  <a:pt x="1548" y="118"/>
                </a:lnTo>
                <a:lnTo>
                  <a:pt x="1525" y="86"/>
                </a:lnTo>
                <a:lnTo>
                  <a:pt x="1499" y="56"/>
                </a:lnTo>
                <a:lnTo>
                  <a:pt x="1477" y="36"/>
                </a:lnTo>
                <a:lnTo>
                  <a:pt x="1458" y="22"/>
                </a:lnTo>
                <a:lnTo>
                  <a:pt x="1433" y="6"/>
                </a:lnTo>
                <a:lnTo>
                  <a:pt x="1408" y="4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016" name="Freeform 8"/>
          <p:cNvSpPr>
            <a:spLocks noChangeArrowheads="1"/>
          </p:cNvSpPr>
          <p:nvPr/>
        </p:nvSpPr>
        <p:spPr bwMode="auto">
          <a:xfrm flipH="1">
            <a:off x="4551363" y="493553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017" name="Freeform 9"/>
          <p:cNvSpPr>
            <a:spLocks/>
          </p:cNvSpPr>
          <p:nvPr/>
        </p:nvSpPr>
        <p:spPr bwMode="auto">
          <a:xfrm>
            <a:off x="2333625" y="3109913"/>
            <a:ext cx="1566863" cy="1895475"/>
          </a:xfrm>
          <a:custGeom>
            <a:avLst/>
            <a:gdLst/>
            <a:ahLst/>
            <a:cxnLst>
              <a:cxn ang="0">
                <a:pos x="987" y="270"/>
              </a:cxn>
              <a:cxn ang="0">
                <a:pos x="987" y="1023"/>
              </a:cxn>
              <a:cxn ang="0">
                <a:pos x="987" y="1047"/>
              </a:cxn>
              <a:cxn ang="0">
                <a:pos x="987" y="1083"/>
              </a:cxn>
              <a:cxn ang="0">
                <a:pos x="987" y="1107"/>
              </a:cxn>
              <a:cxn ang="0">
                <a:pos x="987" y="1131"/>
              </a:cxn>
              <a:cxn ang="0">
                <a:pos x="987" y="1149"/>
              </a:cxn>
              <a:cxn ang="0">
                <a:pos x="987" y="1173"/>
              </a:cxn>
              <a:cxn ang="0">
                <a:pos x="987" y="1194"/>
              </a:cxn>
              <a:cxn ang="0">
                <a:pos x="6" y="1194"/>
              </a:cxn>
              <a:cxn ang="0">
                <a:pos x="3" y="1185"/>
              </a:cxn>
              <a:cxn ang="0">
                <a:pos x="3" y="1179"/>
              </a:cxn>
              <a:cxn ang="0">
                <a:pos x="0" y="1170"/>
              </a:cxn>
              <a:cxn ang="0">
                <a:pos x="0" y="1152"/>
              </a:cxn>
              <a:cxn ang="0">
                <a:pos x="0" y="1158"/>
              </a:cxn>
              <a:cxn ang="0">
                <a:pos x="3" y="1158"/>
              </a:cxn>
              <a:cxn ang="0">
                <a:pos x="9" y="1149"/>
              </a:cxn>
              <a:cxn ang="0">
                <a:pos x="27" y="1140"/>
              </a:cxn>
              <a:cxn ang="0">
                <a:pos x="42" y="1137"/>
              </a:cxn>
              <a:cxn ang="0">
                <a:pos x="87" y="1125"/>
              </a:cxn>
              <a:cxn ang="0">
                <a:pos x="189" y="1089"/>
              </a:cxn>
              <a:cxn ang="0">
                <a:pos x="273" y="1062"/>
              </a:cxn>
              <a:cxn ang="0">
                <a:pos x="387" y="1011"/>
              </a:cxn>
              <a:cxn ang="0">
                <a:pos x="495" y="957"/>
              </a:cxn>
              <a:cxn ang="0">
                <a:pos x="597" y="885"/>
              </a:cxn>
              <a:cxn ang="0">
                <a:pos x="678" y="798"/>
              </a:cxn>
              <a:cxn ang="0">
                <a:pos x="747" y="678"/>
              </a:cxn>
              <a:cxn ang="0">
                <a:pos x="816" y="540"/>
              </a:cxn>
              <a:cxn ang="0">
                <a:pos x="870" y="402"/>
              </a:cxn>
              <a:cxn ang="0">
                <a:pos x="900" y="306"/>
              </a:cxn>
              <a:cxn ang="0">
                <a:pos x="933" y="201"/>
              </a:cxn>
              <a:cxn ang="0">
                <a:pos x="954" y="99"/>
              </a:cxn>
              <a:cxn ang="0">
                <a:pos x="987" y="0"/>
              </a:cxn>
            </a:cxnLst>
            <a:rect l="0" t="0" r="r" b="b"/>
            <a:pathLst>
              <a:path w="987" h="1194">
                <a:moveTo>
                  <a:pt x="987" y="270"/>
                </a:moveTo>
                <a:lnTo>
                  <a:pt x="987" y="1023"/>
                </a:lnTo>
                <a:lnTo>
                  <a:pt x="987" y="1047"/>
                </a:lnTo>
                <a:lnTo>
                  <a:pt x="987" y="1083"/>
                </a:lnTo>
                <a:lnTo>
                  <a:pt x="987" y="1107"/>
                </a:lnTo>
                <a:lnTo>
                  <a:pt x="987" y="1131"/>
                </a:lnTo>
                <a:lnTo>
                  <a:pt x="987" y="1149"/>
                </a:lnTo>
                <a:lnTo>
                  <a:pt x="987" y="1173"/>
                </a:lnTo>
                <a:lnTo>
                  <a:pt x="987" y="1194"/>
                </a:lnTo>
                <a:lnTo>
                  <a:pt x="6" y="1194"/>
                </a:lnTo>
                <a:lnTo>
                  <a:pt x="3" y="1185"/>
                </a:lnTo>
                <a:lnTo>
                  <a:pt x="3" y="1179"/>
                </a:lnTo>
                <a:lnTo>
                  <a:pt x="0" y="1170"/>
                </a:lnTo>
                <a:lnTo>
                  <a:pt x="0" y="1152"/>
                </a:lnTo>
                <a:lnTo>
                  <a:pt x="0" y="1158"/>
                </a:lnTo>
                <a:lnTo>
                  <a:pt x="3" y="1158"/>
                </a:lnTo>
                <a:lnTo>
                  <a:pt x="9" y="1149"/>
                </a:lnTo>
                <a:lnTo>
                  <a:pt x="27" y="1140"/>
                </a:lnTo>
                <a:lnTo>
                  <a:pt x="42" y="1137"/>
                </a:lnTo>
                <a:lnTo>
                  <a:pt x="87" y="1125"/>
                </a:lnTo>
                <a:lnTo>
                  <a:pt x="189" y="1089"/>
                </a:lnTo>
                <a:lnTo>
                  <a:pt x="273" y="1062"/>
                </a:lnTo>
                <a:lnTo>
                  <a:pt x="387" y="1011"/>
                </a:lnTo>
                <a:lnTo>
                  <a:pt x="495" y="957"/>
                </a:lnTo>
                <a:lnTo>
                  <a:pt x="597" y="885"/>
                </a:lnTo>
                <a:lnTo>
                  <a:pt x="678" y="798"/>
                </a:lnTo>
                <a:lnTo>
                  <a:pt x="747" y="678"/>
                </a:lnTo>
                <a:lnTo>
                  <a:pt x="816" y="540"/>
                </a:lnTo>
                <a:lnTo>
                  <a:pt x="870" y="402"/>
                </a:lnTo>
                <a:lnTo>
                  <a:pt x="900" y="306"/>
                </a:lnTo>
                <a:lnTo>
                  <a:pt x="933" y="201"/>
                </a:lnTo>
                <a:lnTo>
                  <a:pt x="954" y="99"/>
                </a:lnTo>
                <a:lnTo>
                  <a:pt x="987" y="0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9018" name="Group 10"/>
          <p:cNvGrpSpPr>
            <a:grpSpLocks/>
          </p:cNvGrpSpPr>
          <p:nvPr/>
        </p:nvGrpSpPr>
        <p:grpSpPr bwMode="auto">
          <a:xfrm>
            <a:off x="2239963" y="1868488"/>
            <a:ext cx="4759325" cy="2952750"/>
            <a:chOff x="1195" y="1177"/>
            <a:chExt cx="2998" cy="1860"/>
          </a:xfrm>
        </p:grpSpPr>
        <p:sp>
          <p:nvSpPr>
            <p:cNvPr id="299019" name="Arc 11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020" name="Arc 12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021" name="Arc 13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022" name="Arc 14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023" name="Arc 15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024" name="Arc 16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9025" name="Freeform 17"/>
          <p:cNvSpPr>
            <a:spLocks noChangeArrowheads="1"/>
          </p:cNvSpPr>
          <p:nvPr/>
        </p:nvSpPr>
        <p:spPr bwMode="auto">
          <a:xfrm>
            <a:off x="3902075" y="3076575"/>
            <a:ext cx="42863" cy="2003425"/>
          </a:xfrm>
          <a:custGeom>
            <a:avLst/>
            <a:gdLst/>
            <a:ahLst/>
            <a:cxnLst>
              <a:cxn ang="0">
                <a:pos x="0" y="1226"/>
              </a:cxn>
              <a:cxn ang="0">
                <a:pos x="0" y="0"/>
              </a:cxn>
            </a:cxnLst>
            <a:rect l="0" t="0" r="r" b="b"/>
            <a:pathLst>
              <a:path w="1" h="1226">
                <a:moveTo>
                  <a:pt x="0" y="122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026" name="Line 18"/>
          <p:cNvSpPr>
            <a:spLocks noChangeShapeType="1"/>
          </p:cNvSpPr>
          <p:nvPr/>
        </p:nvSpPr>
        <p:spPr bwMode="auto">
          <a:xfrm>
            <a:off x="3206750" y="3905250"/>
            <a:ext cx="33020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179" name="Rectangle 171"/>
          <p:cNvSpPr>
            <a:spLocks noChangeArrowheads="1"/>
          </p:cNvSpPr>
          <p:nvPr/>
        </p:nvSpPr>
        <p:spPr bwMode="auto">
          <a:xfrm>
            <a:off x="685800" y="1071562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60"/>
              <p:cNvSpPr txBox="1">
                <a:spLocks noChangeArrowheads="1"/>
              </p:cNvSpPr>
              <p:nvPr/>
            </p:nvSpPr>
            <p:spPr bwMode="auto">
              <a:xfrm>
                <a:off x="1709166" y="1928813"/>
                <a:ext cx="1726755" cy="12329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 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9166" y="1928813"/>
                <a:ext cx="1726755" cy="1232966"/>
              </a:xfrm>
              <a:prstGeom prst="rect">
                <a:avLst/>
              </a:prstGeom>
              <a:blipFill rotWithShape="0">
                <a:blip r:embed="rId3"/>
                <a:stretch>
                  <a:fillRect l="-5282" t="-3448" r="-4577" b="-7882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119786" y="4744620"/>
                <a:ext cx="444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786" y="4744620"/>
                <a:ext cx="444929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316" r="-4794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803502" y="2501039"/>
                <a:ext cx="1331711" cy="49019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j-lt"/>
                    <a:cs typeface="Arial" panose="020B0604020202020204" pitchFamily="34" charset="0"/>
                  </a:rPr>
                  <a:t>= .082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02" y="2501039"/>
                <a:ext cx="1331711" cy="490199"/>
              </a:xfrm>
              <a:prstGeom prst="rect">
                <a:avLst/>
              </a:prstGeom>
              <a:blipFill rotWithShape="0">
                <a:blip r:embed="rId5"/>
                <a:stretch>
                  <a:fillRect t="-95062" r="-5963" b="-11728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blipFill rotWithShape="0">
                <a:blip r:embed="rId6"/>
                <a:stretch>
                  <a:fillRect l="-1647" b="-300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281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49" name="Rectangle 145"/>
          <p:cNvSpPr>
            <a:spLocks noChangeArrowheads="1"/>
          </p:cNvSpPr>
          <p:nvPr/>
        </p:nvSpPr>
        <p:spPr bwMode="auto">
          <a:xfrm>
            <a:off x="1428750" y="1689100"/>
            <a:ext cx="6343650" cy="40005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250" name="Freeform 146"/>
          <p:cNvSpPr>
            <a:spLocks/>
          </p:cNvSpPr>
          <p:nvPr/>
        </p:nvSpPr>
        <p:spPr bwMode="auto">
          <a:xfrm>
            <a:off x="2347913" y="1952625"/>
            <a:ext cx="4484687" cy="3048000"/>
          </a:xfrm>
          <a:custGeom>
            <a:avLst/>
            <a:gdLst/>
            <a:ahLst/>
            <a:cxnLst>
              <a:cxn ang="0">
                <a:pos x="1335" y="15"/>
              </a:cxn>
              <a:cxn ang="0">
                <a:pos x="1245" y="108"/>
              </a:cxn>
              <a:cxn ang="0">
                <a:pos x="1184" y="213"/>
              </a:cxn>
              <a:cxn ang="0">
                <a:pos x="1128" y="317"/>
              </a:cxn>
              <a:cxn ang="0">
                <a:pos x="1079" y="431"/>
              </a:cxn>
              <a:cxn ang="0">
                <a:pos x="1041" y="531"/>
              </a:cxn>
              <a:cxn ang="0">
                <a:pos x="1005" y="635"/>
              </a:cxn>
              <a:cxn ang="0">
                <a:pos x="968" y="747"/>
              </a:cxn>
              <a:cxn ang="0">
                <a:pos x="931" y="866"/>
              </a:cxn>
              <a:cxn ang="0">
                <a:pos x="905" y="982"/>
              </a:cxn>
              <a:cxn ang="0">
                <a:pos x="877" y="1074"/>
              </a:cxn>
              <a:cxn ang="0">
                <a:pos x="837" y="1194"/>
              </a:cxn>
              <a:cxn ang="0">
                <a:pos x="793" y="1292"/>
              </a:cxn>
              <a:cxn ang="0">
                <a:pos x="737" y="1414"/>
              </a:cxn>
              <a:cxn ang="0">
                <a:pos x="667" y="1524"/>
              </a:cxn>
              <a:cxn ang="0">
                <a:pos x="585" y="1620"/>
              </a:cxn>
              <a:cxn ang="0">
                <a:pos x="489" y="1686"/>
              </a:cxn>
              <a:cxn ang="0">
                <a:pos x="373" y="1748"/>
              </a:cxn>
              <a:cxn ang="0">
                <a:pos x="273" y="1788"/>
              </a:cxn>
              <a:cxn ang="0">
                <a:pos x="181" y="1824"/>
              </a:cxn>
              <a:cxn ang="0">
                <a:pos x="57" y="1864"/>
              </a:cxn>
              <a:cxn ang="0">
                <a:pos x="0" y="1889"/>
              </a:cxn>
              <a:cxn ang="0">
                <a:pos x="2825" y="1890"/>
              </a:cxn>
              <a:cxn ang="0">
                <a:pos x="2745" y="1852"/>
              </a:cxn>
              <a:cxn ang="0">
                <a:pos x="2649" y="1824"/>
              </a:cxn>
              <a:cxn ang="0">
                <a:pos x="2517" y="1778"/>
              </a:cxn>
              <a:cxn ang="0">
                <a:pos x="2389" y="1726"/>
              </a:cxn>
              <a:cxn ang="0">
                <a:pos x="2297" y="1678"/>
              </a:cxn>
              <a:cxn ang="0">
                <a:pos x="2245" y="1638"/>
              </a:cxn>
              <a:cxn ang="0">
                <a:pos x="2175" y="1568"/>
              </a:cxn>
              <a:cxn ang="0">
                <a:pos x="2096" y="1454"/>
              </a:cxn>
              <a:cxn ang="0">
                <a:pos x="2045" y="1362"/>
              </a:cxn>
              <a:cxn ang="0">
                <a:pos x="2003" y="1276"/>
              </a:cxn>
              <a:cxn ang="0">
                <a:pos x="1961" y="1180"/>
              </a:cxn>
              <a:cxn ang="0">
                <a:pos x="1925" y="1078"/>
              </a:cxn>
              <a:cxn ang="0">
                <a:pos x="1891" y="982"/>
              </a:cxn>
              <a:cxn ang="0">
                <a:pos x="1855" y="854"/>
              </a:cxn>
              <a:cxn ang="0">
                <a:pos x="1821" y="744"/>
              </a:cxn>
              <a:cxn ang="0">
                <a:pos x="1776" y="596"/>
              </a:cxn>
              <a:cxn ang="0">
                <a:pos x="1728" y="471"/>
              </a:cxn>
              <a:cxn ang="0">
                <a:pos x="1682" y="357"/>
              </a:cxn>
              <a:cxn ang="0">
                <a:pos x="1653" y="300"/>
              </a:cxn>
              <a:cxn ang="0">
                <a:pos x="1605" y="200"/>
              </a:cxn>
              <a:cxn ang="0">
                <a:pos x="1559" y="131"/>
              </a:cxn>
              <a:cxn ang="0">
                <a:pos x="1500" y="54"/>
              </a:cxn>
              <a:cxn ang="0">
                <a:pos x="1431" y="6"/>
              </a:cxn>
            </a:cxnLst>
            <a:rect l="0" t="0" r="r" b="b"/>
            <a:pathLst>
              <a:path w="2825" h="1920">
                <a:moveTo>
                  <a:pt x="1405" y="0"/>
                </a:moveTo>
                <a:lnTo>
                  <a:pt x="1371" y="0"/>
                </a:lnTo>
                <a:lnTo>
                  <a:pt x="1335" y="15"/>
                </a:lnTo>
                <a:lnTo>
                  <a:pt x="1301" y="44"/>
                </a:lnTo>
                <a:lnTo>
                  <a:pt x="1274" y="74"/>
                </a:lnTo>
                <a:lnTo>
                  <a:pt x="1245" y="108"/>
                </a:lnTo>
                <a:lnTo>
                  <a:pt x="1221" y="144"/>
                </a:lnTo>
                <a:lnTo>
                  <a:pt x="1203" y="174"/>
                </a:lnTo>
                <a:lnTo>
                  <a:pt x="1184" y="213"/>
                </a:lnTo>
                <a:lnTo>
                  <a:pt x="1164" y="246"/>
                </a:lnTo>
                <a:lnTo>
                  <a:pt x="1149" y="279"/>
                </a:lnTo>
                <a:lnTo>
                  <a:pt x="1128" y="317"/>
                </a:lnTo>
                <a:lnTo>
                  <a:pt x="1113" y="356"/>
                </a:lnTo>
                <a:lnTo>
                  <a:pt x="1095" y="395"/>
                </a:lnTo>
                <a:lnTo>
                  <a:pt x="1079" y="431"/>
                </a:lnTo>
                <a:lnTo>
                  <a:pt x="1067" y="467"/>
                </a:lnTo>
                <a:lnTo>
                  <a:pt x="1053" y="500"/>
                </a:lnTo>
                <a:lnTo>
                  <a:pt x="1041" y="531"/>
                </a:lnTo>
                <a:lnTo>
                  <a:pt x="1029" y="563"/>
                </a:lnTo>
                <a:lnTo>
                  <a:pt x="1016" y="602"/>
                </a:lnTo>
                <a:lnTo>
                  <a:pt x="1005" y="635"/>
                </a:lnTo>
                <a:lnTo>
                  <a:pt x="992" y="671"/>
                </a:lnTo>
                <a:lnTo>
                  <a:pt x="980" y="710"/>
                </a:lnTo>
                <a:lnTo>
                  <a:pt x="968" y="747"/>
                </a:lnTo>
                <a:lnTo>
                  <a:pt x="959" y="780"/>
                </a:lnTo>
                <a:lnTo>
                  <a:pt x="948" y="821"/>
                </a:lnTo>
                <a:lnTo>
                  <a:pt x="931" y="866"/>
                </a:lnTo>
                <a:lnTo>
                  <a:pt x="927" y="902"/>
                </a:lnTo>
                <a:lnTo>
                  <a:pt x="915" y="942"/>
                </a:lnTo>
                <a:lnTo>
                  <a:pt x="905" y="982"/>
                </a:lnTo>
                <a:lnTo>
                  <a:pt x="893" y="1014"/>
                </a:lnTo>
                <a:lnTo>
                  <a:pt x="885" y="1044"/>
                </a:lnTo>
                <a:lnTo>
                  <a:pt x="877" y="1074"/>
                </a:lnTo>
                <a:lnTo>
                  <a:pt x="865" y="1112"/>
                </a:lnTo>
                <a:lnTo>
                  <a:pt x="851" y="1154"/>
                </a:lnTo>
                <a:lnTo>
                  <a:pt x="837" y="1194"/>
                </a:lnTo>
                <a:lnTo>
                  <a:pt x="825" y="1226"/>
                </a:lnTo>
                <a:lnTo>
                  <a:pt x="805" y="1268"/>
                </a:lnTo>
                <a:lnTo>
                  <a:pt x="793" y="1292"/>
                </a:lnTo>
                <a:lnTo>
                  <a:pt x="777" y="1334"/>
                </a:lnTo>
                <a:lnTo>
                  <a:pt x="755" y="1376"/>
                </a:lnTo>
                <a:lnTo>
                  <a:pt x="737" y="1414"/>
                </a:lnTo>
                <a:lnTo>
                  <a:pt x="715" y="1454"/>
                </a:lnTo>
                <a:lnTo>
                  <a:pt x="693" y="1488"/>
                </a:lnTo>
                <a:lnTo>
                  <a:pt x="667" y="1524"/>
                </a:lnTo>
                <a:lnTo>
                  <a:pt x="641" y="1558"/>
                </a:lnTo>
                <a:lnTo>
                  <a:pt x="621" y="1584"/>
                </a:lnTo>
                <a:lnTo>
                  <a:pt x="585" y="1620"/>
                </a:lnTo>
                <a:lnTo>
                  <a:pt x="559" y="1638"/>
                </a:lnTo>
                <a:lnTo>
                  <a:pt x="531" y="1662"/>
                </a:lnTo>
                <a:lnTo>
                  <a:pt x="489" y="1686"/>
                </a:lnTo>
                <a:lnTo>
                  <a:pt x="443" y="1714"/>
                </a:lnTo>
                <a:lnTo>
                  <a:pt x="403" y="1732"/>
                </a:lnTo>
                <a:lnTo>
                  <a:pt x="373" y="1748"/>
                </a:lnTo>
                <a:lnTo>
                  <a:pt x="345" y="1764"/>
                </a:lnTo>
                <a:lnTo>
                  <a:pt x="309" y="1776"/>
                </a:lnTo>
                <a:lnTo>
                  <a:pt x="273" y="1788"/>
                </a:lnTo>
                <a:lnTo>
                  <a:pt x="251" y="1798"/>
                </a:lnTo>
                <a:lnTo>
                  <a:pt x="219" y="1806"/>
                </a:lnTo>
                <a:lnTo>
                  <a:pt x="181" y="1824"/>
                </a:lnTo>
                <a:lnTo>
                  <a:pt x="141" y="1836"/>
                </a:lnTo>
                <a:lnTo>
                  <a:pt x="93" y="1852"/>
                </a:lnTo>
                <a:lnTo>
                  <a:pt x="57" y="1864"/>
                </a:lnTo>
                <a:lnTo>
                  <a:pt x="27" y="1872"/>
                </a:lnTo>
                <a:lnTo>
                  <a:pt x="1" y="1878"/>
                </a:lnTo>
                <a:lnTo>
                  <a:pt x="0" y="1889"/>
                </a:lnTo>
                <a:lnTo>
                  <a:pt x="0" y="1920"/>
                </a:lnTo>
                <a:lnTo>
                  <a:pt x="2825" y="1918"/>
                </a:lnTo>
                <a:lnTo>
                  <a:pt x="2825" y="1890"/>
                </a:lnTo>
                <a:lnTo>
                  <a:pt x="2823" y="1874"/>
                </a:lnTo>
                <a:lnTo>
                  <a:pt x="2775" y="1862"/>
                </a:lnTo>
                <a:lnTo>
                  <a:pt x="2745" y="1852"/>
                </a:lnTo>
                <a:lnTo>
                  <a:pt x="2715" y="1846"/>
                </a:lnTo>
                <a:lnTo>
                  <a:pt x="2679" y="1834"/>
                </a:lnTo>
                <a:lnTo>
                  <a:pt x="2649" y="1824"/>
                </a:lnTo>
                <a:lnTo>
                  <a:pt x="2611" y="1814"/>
                </a:lnTo>
                <a:lnTo>
                  <a:pt x="2559" y="1796"/>
                </a:lnTo>
                <a:lnTo>
                  <a:pt x="2517" y="1778"/>
                </a:lnTo>
                <a:lnTo>
                  <a:pt x="2473" y="1764"/>
                </a:lnTo>
                <a:lnTo>
                  <a:pt x="2425" y="1742"/>
                </a:lnTo>
                <a:lnTo>
                  <a:pt x="2389" y="1726"/>
                </a:lnTo>
                <a:lnTo>
                  <a:pt x="2349" y="1708"/>
                </a:lnTo>
                <a:lnTo>
                  <a:pt x="2319" y="1694"/>
                </a:lnTo>
                <a:lnTo>
                  <a:pt x="2297" y="1678"/>
                </a:lnTo>
                <a:lnTo>
                  <a:pt x="2281" y="1670"/>
                </a:lnTo>
                <a:lnTo>
                  <a:pt x="2261" y="1656"/>
                </a:lnTo>
                <a:lnTo>
                  <a:pt x="2245" y="1638"/>
                </a:lnTo>
                <a:lnTo>
                  <a:pt x="2225" y="1620"/>
                </a:lnTo>
                <a:lnTo>
                  <a:pt x="2201" y="1598"/>
                </a:lnTo>
                <a:lnTo>
                  <a:pt x="2175" y="1568"/>
                </a:lnTo>
                <a:lnTo>
                  <a:pt x="2142" y="1526"/>
                </a:lnTo>
                <a:lnTo>
                  <a:pt x="2120" y="1491"/>
                </a:lnTo>
                <a:lnTo>
                  <a:pt x="2096" y="1454"/>
                </a:lnTo>
                <a:lnTo>
                  <a:pt x="2077" y="1424"/>
                </a:lnTo>
                <a:lnTo>
                  <a:pt x="2059" y="1390"/>
                </a:lnTo>
                <a:lnTo>
                  <a:pt x="2045" y="1362"/>
                </a:lnTo>
                <a:lnTo>
                  <a:pt x="2033" y="1338"/>
                </a:lnTo>
                <a:lnTo>
                  <a:pt x="2015" y="1308"/>
                </a:lnTo>
                <a:lnTo>
                  <a:pt x="2003" y="1276"/>
                </a:lnTo>
                <a:lnTo>
                  <a:pt x="1989" y="1248"/>
                </a:lnTo>
                <a:lnTo>
                  <a:pt x="1975" y="1218"/>
                </a:lnTo>
                <a:lnTo>
                  <a:pt x="1961" y="1180"/>
                </a:lnTo>
                <a:lnTo>
                  <a:pt x="1947" y="1136"/>
                </a:lnTo>
                <a:lnTo>
                  <a:pt x="1933" y="1108"/>
                </a:lnTo>
                <a:lnTo>
                  <a:pt x="1925" y="1078"/>
                </a:lnTo>
                <a:lnTo>
                  <a:pt x="1915" y="1048"/>
                </a:lnTo>
                <a:lnTo>
                  <a:pt x="1903" y="1016"/>
                </a:lnTo>
                <a:lnTo>
                  <a:pt x="1891" y="982"/>
                </a:lnTo>
                <a:lnTo>
                  <a:pt x="1879" y="936"/>
                </a:lnTo>
                <a:lnTo>
                  <a:pt x="1867" y="896"/>
                </a:lnTo>
                <a:lnTo>
                  <a:pt x="1855" y="854"/>
                </a:lnTo>
                <a:lnTo>
                  <a:pt x="1845" y="818"/>
                </a:lnTo>
                <a:lnTo>
                  <a:pt x="1839" y="794"/>
                </a:lnTo>
                <a:lnTo>
                  <a:pt x="1821" y="744"/>
                </a:lnTo>
                <a:lnTo>
                  <a:pt x="1809" y="708"/>
                </a:lnTo>
                <a:lnTo>
                  <a:pt x="1790" y="639"/>
                </a:lnTo>
                <a:lnTo>
                  <a:pt x="1776" y="596"/>
                </a:lnTo>
                <a:lnTo>
                  <a:pt x="1760" y="554"/>
                </a:lnTo>
                <a:lnTo>
                  <a:pt x="1745" y="515"/>
                </a:lnTo>
                <a:lnTo>
                  <a:pt x="1728" y="471"/>
                </a:lnTo>
                <a:lnTo>
                  <a:pt x="1713" y="426"/>
                </a:lnTo>
                <a:lnTo>
                  <a:pt x="1701" y="404"/>
                </a:lnTo>
                <a:lnTo>
                  <a:pt x="1682" y="357"/>
                </a:lnTo>
                <a:lnTo>
                  <a:pt x="1691" y="378"/>
                </a:lnTo>
                <a:lnTo>
                  <a:pt x="1668" y="327"/>
                </a:lnTo>
                <a:lnTo>
                  <a:pt x="1653" y="300"/>
                </a:lnTo>
                <a:lnTo>
                  <a:pt x="1632" y="257"/>
                </a:lnTo>
                <a:lnTo>
                  <a:pt x="1617" y="224"/>
                </a:lnTo>
                <a:lnTo>
                  <a:pt x="1605" y="200"/>
                </a:lnTo>
                <a:lnTo>
                  <a:pt x="1590" y="174"/>
                </a:lnTo>
                <a:lnTo>
                  <a:pt x="1581" y="159"/>
                </a:lnTo>
                <a:lnTo>
                  <a:pt x="1559" y="131"/>
                </a:lnTo>
                <a:lnTo>
                  <a:pt x="1545" y="107"/>
                </a:lnTo>
                <a:lnTo>
                  <a:pt x="1521" y="77"/>
                </a:lnTo>
                <a:lnTo>
                  <a:pt x="1500" y="54"/>
                </a:lnTo>
                <a:lnTo>
                  <a:pt x="1476" y="32"/>
                </a:lnTo>
                <a:lnTo>
                  <a:pt x="1455" y="18"/>
                </a:lnTo>
                <a:lnTo>
                  <a:pt x="1431" y="6"/>
                </a:lnTo>
                <a:lnTo>
                  <a:pt x="1405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251" name="Freeform 147"/>
          <p:cNvSpPr>
            <a:spLocks/>
          </p:cNvSpPr>
          <p:nvPr/>
        </p:nvSpPr>
        <p:spPr bwMode="auto">
          <a:xfrm>
            <a:off x="3835400" y="1951038"/>
            <a:ext cx="1484313" cy="3057525"/>
          </a:xfrm>
          <a:custGeom>
            <a:avLst/>
            <a:gdLst/>
            <a:ahLst/>
            <a:cxnLst>
              <a:cxn ang="0">
                <a:pos x="451" y="0"/>
              </a:cxn>
              <a:cxn ang="0">
                <a:pos x="485" y="5"/>
              </a:cxn>
              <a:cxn ang="0">
                <a:pos x="515" y="15"/>
              </a:cxn>
              <a:cxn ang="0">
                <a:pos x="549" y="45"/>
              </a:cxn>
              <a:cxn ang="0">
                <a:pos x="580" y="75"/>
              </a:cxn>
              <a:cxn ang="0">
                <a:pos x="606" y="109"/>
              </a:cxn>
              <a:cxn ang="0">
                <a:pos x="630" y="145"/>
              </a:cxn>
              <a:cxn ang="0">
                <a:pos x="648" y="175"/>
              </a:cxn>
              <a:cxn ang="0">
                <a:pos x="671" y="212"/>
              </a:cxn>
              <a:cxn ang="0">
                <a:pos x="692" y="249"/>
              </a:cxn>
              <a:cxn ang="0">
                <a:pos x="712" y="288"/>
              </a:cxn>
              <a:cxn ang="0">
                <a:pos x="730" y="329"/>
              </a:cxn>
              <a:cxn ang="0">
                <a:pos x="746" y="363"/>
              </a:cxn>
              <a:cxn ang="0">
                <a:pos x="760" y="396"/>
              </a:cxn>
              <a:cxn ang="0">
                <a:pos x="775" y="434"/>
              </a:cxn>
              <a:cxn ang="0">
                <a:pos x="787" y="465"/>
              </a:cxn>
              <a:cxn ang="0">
                <a:pos x="800" y="497"/>
              </a:cxn>
              <a:cxn ang="0">
                <a:pos x="812" y="530"/>
              </a:cxn>
              <a:cxn ang="0">
                <a:pos x="827" y="567"/>
              </a:cxn>
              <a:cxn ang="0">
                <a:pos x="841" y="606"/>
              </a:cxn>
              <a:cxn ang="0">
                <a:pos x="853" y="645"/>
              </a:cxn>
              <a:cxn ang="0">
                <a:pos x="866" y="681"/>
              </a:cxn>
              <a:cxn ang="0">
                <a:pos x="880" y="726"/>
              </a:cxn>
              <a:cxn ang="0">
                <a:pos x="889" y="756"/>
              </a:cxn>
              <a:cxn ang="0">
                <a:pos x="897" y="783"/>
              </a:cxn>
              <a:cxn ang="0">
                <a:pos x="910" y="822"/>
              </a:cxn>
              <a:cxn ang="0">
                <a:pos x="922" y="866"/>
              </a:cxn>
              <a:cxn ang="0">
                <a:pos x="931" y="899"/>
              </a:cxn>
              <a:cxn ang="0">
                <a:pos x="935" y="1926"/>
              </a:cxn>
              <a:cxn ang="0">
                <a:pos x="0" y="1923"/>
              </a:cxn>
              <a:cxn ang="0">
                <a:pos x="2" y="849"/>
              </a:cxn>
              <a:cxn ang="0">
                <a:pos x="19" y="797"/>
              </a:cxn>
              <a:cxn ang="0">
                <a:pos x="31" y="750"/>
              </a:cxn>
              <a:cxn ang="0">
                <a:pos x="43" y="713"/>
              </a:cxn>
              <a:cxn ang="0">
                <a:pos x="61" y="659"/>
              </a:cxn>
              <a:cxn ang="0">
                <a:pos x="76" y="609"/>
              </a:cxn>
              <a:cxn ang="0">
                <a:pos x="91" y="570"/>
              </a:cxn>
              <a:cxn ang="0">
                <a:pos x="101" y="536"/>
              </a:cxn>
              <a:cxn ang="0">
                <a:pos x="116" y="495"/>
              </a:cxn>
              <a:cxn ang="0">
                <a:pos x="130" y="461"/>
              </a:cxn>
              <a:cxn ang="0">
                <a:pos x="145" y="420"/>
              </a:cxn>
              <a:cxn ang="0">
                <a:pos x="170" y="365"/>
              </a:cxn>
              <a:cxn ang="0">
                <a:pos x="160" y="389"/>
              </a:cxn>
              <a:cxn ang="0">
                <a:pos x="182" y="336"/>
              </a:cxn>
              <a:cxn ang="0">
                <a:pos x="199" y="302"/>
              </a:cxn>
              <a:cxn ang="0">
                <a:pos x="212" y="275"/>
              </a:cxn>
              <a:cxn ang="0">
                <a:pos x="233" y="236"/>
              </a:cxn>
              <a:cxn ang="0">
                <a:pos x="244" y="213"/>
              </a:cxn>
              <a:cxn ang="0">
                <a:pos x="271" y="163"/>
              </a:cxn>
              <a:cxn ang="0">
                <a:pos x="280" y="152"/>
              </a:cxn>
              <a:cxn ang="0">
                <a:pos x="291" y="137"/>
              </a:cxn>
              <a:cxn ang="0">
                <a:pos x="287" y="143"/>
              </a:cxn>
              <a:cxn ang="0">
                <a:pos x="259" y="183"/>
              </a:cxn>
              <a:cxn ang="0">
                <a:pos x="251" y="200"/>
              </a:cxn>
              <a:cxn ang="0">
                <a:pos x="267" y="173"/>
              </a:cxn>
              <a:cxn ang="0">
                <a:pos x="274" y="158"/>
              </a:cxn>
              <a:cxn ang="0">
                <a:pos x="303" y="115"/>
              </a:cxn>
              <a:cxn ang="0">
                <a:pos x="327" y="85"/>
              </a:cxn>
              <a:cxn ang="0">
                <a:pos x="351" y="57"/>
              </a:cxn>
              <a:cxn ang="0">
                <a:pos x="373" y="36"/>
              </a:cxn>
              <a:cxn ang="0">
                <a:pos x="394" y="19"/>
              </a:cxn>
              <a:cxn ang="0">
                <a:pos x="418" y="7"/>
              </a:cxn>
              <a:cxn ang="0">
                <a:pos x="451" y="2"/>
              </a:cxn>
            </a:cxnLst>
            <a:rect l="0" t="0" r="r" b="b"/>
            <a:pathLst>
              <a:path w="935" h="1926">
                <a:moveTo>
                  <a:pt x="451" y="0"/>
                </a:moveTo>
                <a:lnTo>
                  <a:pt x="485" y="5"/>
                </a:lnTo>
                <a:lnTo>
                  <a:pt x="515" y="15"/>
                </a:lnTo>
                <a:lnTo>
                  <a:pt x="549" y="45"/>
                </a:lnTo>
                <a:lnTo>
                  <a:pt x="580" y="75"/>
                </a:lnTo>
                <a:lnTo>
                  <a:pt x="606" y="109"/>
                </a:lnTo>
                <a:lnTo>
                  <a:pt x="630" y="145"/>
                </a:lnTo>
                <a:lnTo>
                  <a:pt x="648" y="175"/>
                </a:lnTo>
                <a:lnTo>
                  <a:pt x="671" y="212"/>
                </a:lnTo>
                <a:lnTo>
                  <a:pt x="692" y="249"/>
                </a:lnTo>
                <a:lnTo>
                  <a:pt x="712" y="288"/>
                </a:lnTo>
                <a:lnTo>
                  <a:pt x="730" y="329"/>
                </a:lnTo>
                <a:lnTo>
                  <a:pt x="746" y="363"/>
                </a:lnTo>
                <a:lnTo>
                  <a:pt x="760" y="396"/>
                </a:lnTo>
                <a:lnTo>
                  <a:pt x="775" y="434"/>
                </a:lnTo>
                <a:lnTo>
                  <a:pt x="787" y="465"/>
                </a:lnTo>
                <a:lnTo>
                  <a:pt x="800" y="497"/>
                </a:lnTo>
                <a:lnTo>
                  <a:pt x="812" y="530"/>
                </a:lnTo>
                <a:lnTo>
                  <a:pt x="827" y="567"/>
                </a:lnTo>
                <a:lnTo>
                  <a:pt x="841" y="606"/>
                </a:lnTo>
                <a:lnTo>
                  <a:pt x="853" y="645"/>
                </a:lnTo>
                <a:lnTo>
                  <a:pt x="866" y="681"/>
                </a:lnTo>
                <a:lnTo>
                  <a:pt x="880" y="726"/>
                </a:lnTo>
                <a:lnTo>
                  <a:pt x="889" y="756"/>
                </a:lnTo>
                <a:lnTo>
                  <a:pt x="897" y="783"/>
                </a:lnTo>
                <a:lnTo>
                  <a:pt x="910" y="822"/>
                </a:lnTo>
                <a:lnTo>
                  <a:pt x="922" y="866"/>
                </a:lnTo>
                <a:lnTo>
                  <a:pt x="931" y="899"/>
                </a:lnTo>
                <a:lnTo>
                  <a:pt x="935" y="1926"/>
                </a:lnTo>
                <a:lnTo>
                  <a:pt x="0" y="1923"/>
                </a:lnTo>
                <a:lnTo>
                  <a:pt x="2" y="849"/>
                </a:lnTo>
                <a:lnTo>
                  <a:pt x="19" y="797"/>
                </a:lnTo>
                <a:lnTo>
                  <a:pt x="31" y="750"/>
                </a:lnTo>
                <a:lnTo>
                  <a:pt x="43" y="713"/>
                </a:lnTo>
                <a:lnTo>
                  <a:pt x="61" y="659"/>
                </a:lnTo>
                <a:lnTo>
                  <a:pt x="76" y="609"/>
                </a:lnTo>
                <a:lnTo>
                  <a:pt x="91" y="570"/>
                </a:lnTo>
                <a:lnTo>
                  <a:pt x="101" y="536"/>
                </a:lnTo>
                <a:lnTo>
                  <a:pt x="116" y="495"/>
                </a:lnTo>
                <a:lnTo>
                  <a:pt x="130" y="461"/>
                </a:lnTo>
                <a:lnTo>
                  <a:pt x="145" y="420"/>
                </a:lnTo>
                <a:lnTo>
                  <a:pt x="170" y="365"/>
                </a:lnTo>
                <a:lnTo>
                  <a:pt x="160" y="389"/>
                </a:lnTo>
                <a:lnTo>
                  <a:pt x="182" y="336"/>
                </a:lnTo>
                <a:lnTo>
                  <a:pt x="199" y="302"/>
                </a:lnTo>
                <a:lnTo>
                  <a:pt x="212" y="275"/>
                </a:lnTo>
                <a:lnTo>
                  <a:pt x="233" y="236"/>
                </a:lnTo>
                <a:lnTo>
                  <a:pt x="244" y="213"/>
                </a:lnTo>
                <a:lnTo>
                  <a:pt x="271" y="163"/>
                </a:lnTo>
                <a:lnTo>
                  <a:pt x="280" y="152"/>
                </a:lnTo>
                <a:lnTo>
                  <a:pt x="291" y="137"/>
                </a:lnTo>
                <a:lnTo>
                  <a:pt x="287" y="143"/>
                </a:lnTo>
                <a:lnTo>
                  <a:pt x="259" y="183"/>
                </a:lnTo>
                <a:lnTo>
                  <a:pt x="251" y="200"/>
                </a:lnTo>
                <a:lnTo>
                  <a:pt x="267" y="173"/>
                </a:lnTo>
                <a:lnTo>
                  <a:pt x="274" y="158"/>
                </a:lnTo>
                <a:lnTo>
                  <a:pt x="303" y="115"/>
                </a:lnTo>
                <a:lnTo>
                  <a:pt x="327" y="85"/>
                </a:lnTo>
                <a:lnTo>
                  <a:pt x="351" y="57"/>
                </a:lnTo>
                <a:lnTo>
                  <a:pt x="373" y="36"/>
                </a:lnTo>
                <a:lnTo>
                  <a:pt x="394" y="19"/>
                </a:lnTo>
                <a:lnTo>
                  <a:pt x="418" y="7"/>
                </a:lnTo>
                <a:lnTo>
                  <a:pt x="451" y="2"/>
                </a:lnTo>
              </a:path>
            </a:pathLst>
          </a:custGeom>
          <a:solidFill>
            <a:schemeClr val="bg1">
              <a:lumMod val="7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252" name="Rectangle 148"/>
          <p:cNvSpPr>
            <a:spLocks noChangeArrowheads="1"/>
          </p:cNvSpPr>
          <p:nvPr/>
        </p:nvSpPr>
        <p:spPr bwMode="auto">
          <a:xfrm>
            <a:off x="5024438" y="5122863"/>
            <a:ext cx="6107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.77</a:t>
            </a:r>
          </a:p>
        </p:txBody>
      </p:sp>
      <p:sp>
        <p:nvSpPr>
          <p:cNvPr id="303253" name="Rectangle 149"/>
          <p:cNvSpPr>
            <a:spLocks noChangeArrowheads="1"/>
          </p:cNvSpPr>
          <p:nvPr/>
        </p:nvSpPr>
        <p:spPr bwMode="auto">
          <a:xfrm>
            <a:off x="3557588" y="5122863"/>
            <a:ext cx="6107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.67</a:t>
            </a:r>
          </a:p>
        </p:txBody>
      </p:sp>
      <p:sp>
        <p:nvSpPr>
          <p:cNvPr id="303254" name="Rectangle 150"/>
          <p:cNvSpPr>
            <a:spLocks noChangeArrowheads="1"/>
          </p:cNvSpPr>
          <p:nvPr/>
        </p:nvSpPr>
        <p:spPr bwMode="auto">
          <a:xfrm>
            <a:off x="4300538" y="5122863"/>
            <a:ext cx="6107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.72</a:t>
            </a:r>
          </a:p>
        </p:txBody>
      </p:sp>
      <p:sp>
        <p:nvSpPr>
          <p:cNvPr id="303255" name="Line 151"/>
          <p:cNvSpPr>
            <a:spLocks noChangeShapeType="1"/>
          </p:cNvSpPr>
          <p:nvPr/>
        </p:nvSpPr>
        <p:spPr bwMode="auto">
          <a:xfrm>
            <a:off x="2087563" y="500221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256" name="Line 152"/>
          <p:cNvSpPr>
            <a:spLocks noChangeShapeType="1"/>
          </p:cNvSpPr>
          <p:nvPr/>
        </p:nvSpPr>
        <p:spPr bwMode="auto">
          <a:xfrm flipH="1">
            <a:off x="4887913" y="3941763"/>
            <a:ext cx="92075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257" name="Freeform 153"/>
          <p:cNvSpPr>
            <a:spLocks noChangeArrowheads="1"/>
          </p:cNvSpPr>
          <p:nvPr/>
        </p:nvSpPr>
        <p:spPr bwMode="auto">
          <a:xfrm flipH="1">
            <a:off x="4532313" y="491648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258" name="Line 154"/>
          <p:cNvSpPr>
            <a:spLocks noChangeShapeType="1"/>
          </p:cNvSpPr>
          <p:nvPr/>
        </p:nvSpPr>
        <p:spPr bwMode="auto">
          <a:xfrm>
            <a:off x="5305425" y="3355975"/>
            <a:ext cx="0" cy="175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259" name="Line 155"/>
          <p:cNvSpPr>
            <a:spLocks noChangeShapeType="1"/>
          </p:cNvSpPr>
          <p:nvPr/>
        </p:nvSpPr>
        <p:spPr bwMode="auto">
          <a:xfrm>
            <a:off x="3832225" y="3308350"/>
            <a:ext cx="0" cy="179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260" name="Rectangle 156"/>
          <p:cNvSpPr>
            <a:spLocks noChangeArrowheads="1"/>
          </p:cNvSpPr>
          <p:nvPr/>
        </p:nvSpPr>
        <p:spPr bwMode="auto">
          <a:xfrm>
            <a:off x="5591175" y="3470275"/>
            <a:ext cx="19540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 = .4582</a:t>
            </a:r>
          </a:p>
        </p:txBody>
      </p:sp>
      <p:grpSp>
        <p:nvGrpSpPr>
          <p:cNvPr id="303261" name="Group 157"/>
          <p:cNvGrpSpPr>
            <a:grpSpLocks/>
          </p:cNvGrpSpPr>
          <p:nvPr/>
        </p:nvGrpSpPr>
        <p:grpSpPr bwMode="auto">
          <a:xfrm>
            <a:off x="2239963" y="1881188"/>
            <a:ext cx="4759325" cy="2952750"/>
            <a:chOff x="1195" y="1177"/>
            <a:chExt cx="2998" cy="1860"/>
          </a:xfrm>
        </p:grpSpPr>
        <p:sp>
          <p:nvSpPr>
            <p:cNvPr id="303262" name="Arc 158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263" name="Arc 159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264" name="Arc 160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265" name="Arc 161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266" name="Arc 162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267" name="Arc 163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3277" name="Rectangle 173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60"/>
              <p:cNvSpPr txBox="1">
                <a:spLocks noChangeArrowheads="1"/>
              </p:cNvSpPr>
              <p:nvPr/>
            </p:nvSpPr>
            <p:spPr bwMode="auto">
              <a:xfrm>
                <a:off x="1709166" y="1928813"/>
                <a:ext cx="1726755" cy="12003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 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9166" y="1928813"/>
                <a:ext cx="1726755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5282" t="-3553" r="-4577" b="-1116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19786" y="4744620"/>
                <a:ext cx="444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786" y="4744620"/>
                <a:ext cx="444929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316" r="-4794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03502" y="2501039"/>
                <a:ext cx="1324850" cy="46499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j-lt"/>
                    <a:cs typeface="Arial" panose="020B0604020202020204" pitchFamily="34" charset="0"/>
                  </a:rPr>
                  <a:t>= .082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02" y="2501039"/>
                <a:ext cx="1324850" cy="464999"/>
              </a:xfrm>
              <a:prstGeom prst="rect">
                <a:avLst/>
              </a:prstGeom>
              <a:blipFill rotWithShape="0">
                <a:blip r:embed="rId5"/>
                <a:stretch>
                  <a:fillRect t="-80519" r="-5069" b="-961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blipFill rotWithShape="0">
                <a:blip r:embed="rId6"/>
                <a:stretch>
                  <a:fillRect l="-1647" b="-300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131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2819400" y="4995863"/>
            <a:ext cx="3752850" cy="6492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060" name="Text Box 4"/>
              <p:cNvSpPr txBox="1">
                <a:spLocks noChangeArrowheads="1"/>
              </p:cNvSpPr>
              <p:nvPr/>
            </p:nvSpPr>
            <p:spPr bwMode="auto">
              <a:xfrm>
                <a:off x="2964219" y="5087943"/>
                <a:ext cx="3428118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(.67 </a:t>
                </a:r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&lt;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  <m:r>
                      <a:rPr lang="en-US" sz="2400" i="1">
                        <a:latin typeface="Cambria Math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&lt;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.77) = .4582</a:t>
                </a:r>
              </a:p>
            </p:txBody>
          </p:sp>
        </mc:Choice>
        <mc:Fallback xmlns="">
          <p:sp>
            <p:nvSpPr>
              <p:cNvPr id="30106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4219" y="5087943"/>
                <a:ext cx="342811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664" t="-102667" r="-1776" b="-13600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205" name="Text Box 149"/>
          <p:cNvSpPr txBox="1">
            <a:spLocks noChangeArrowheads="1"/>
          </p:cNvSpPr>
          <p:nvPr/>
        </p:nvSpPr>
        <p:spPr bwMode="auto">
          <a:xfrm>
            <a:off x="1039813" y="1582738"/>
            <a:ext cx="755687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5:  Calculate the area under the curve between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  the lower and upper endpoints of the interval.</a:t>
            </a:r>
          </a:p>
        </p:txBody>
      </p:sp>
      <p:sp>
        <p:nvSpPr>
          <p:cNvPr id="301206" name="Text Box 150"/>
          <p:cNvSpPr txBox="1">
            <a:spLocks noChangeArrowheads="1"/>
          </p:cNvSpPr>
          <p:nvPr/>
        </p:nvSpPr>
        <p:spPr bwMode="auto">
          <a:xfrm>
            <a:off x="2325688" y="2439988"/>
            <a:ext cx="581441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(-.61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.61) = 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.61) - 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-.61)</a:t>
            </a:r>
          </a:p>
        </p:txBody>
      </p:sp>
      <p:sp>
        <p:nvSpPr>
          <p:cNvPr id="301207" name="Text Box 151"/>
          <p:cNvSpPr txBox="1">
            <a:spLocks noChangeArrowheads="1"/>
          </p:cNvSpPr>
          <p:nvPr/>
        </p:nvSpPr>
        <p:spPr bwMode="auto">
          <a:xfrm>
            <a:off x="4476750" y="2878138"/>
            <a:ext cx="22637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.7291 - .2709</a:t>
            </a:r>
          </a:p>
        </p:txBody>
      </p:sp>
      <p:sp>
        <p:nvSpPr>
          <p:cNvPr id="301208" name="Text Box 152"/>
          <p:cNvSpPr txBox="1">
            <a:spLocks noChangeArrowheads="1"/>
          </p:cNvSpPr>
          <p:nvPr/>
        </p:nvSpPr>
        <p:spPr bwMode="auto">
          <a:xfrm>
            <a:off x="4483100" y="3278188"/>
            <a:ext cx="130516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 .4582</a:t>
            </a:r>
          </a:p>
        </p:txBody>
      </p:sp>
      <p:sp>
        <p:nvSpPr>
          <p:cNvPr id="301209" name="Text Box 153"/>
          <p:cNvSpPr txBox="1">
            <a:spLocks noChangeArrowheads="1"/>
          </p:cNvSpPr>
          <p:nvPr/>
        </p:nvSpPr>
        <p:spPr bwMode="auto">
          <a:xfrm>
            <a:off x="971550" y="3716338"/>
            <a:ext cx="7851829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probability that the sample proportion of applicants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wanting on-campus housing will be within +/-.05 of the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actual population proportion :</a:t>
            </a:r>
          </a:p>
        </p:txBody>
      </p:sp>
      <p:sp>
        <p:nvSpPr>
          <p:cNvPr id="301215" name="Rectangle 159"/>
          <p:cNvSpPr>
            <a:spLocks noChangeArrowheads="1"/>
          </p:cNvSpPr>
          <p:nvPr/>
        </p:nvSpPr>
        <p:spPr bwMode="auto">
          <a:xfrm>
            <a:off x="687388" y="10953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 St. Andrew’s College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4"/>
              <p:cNvSpPr>
                <a:spLocks noChangeArrowheads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5090"/>
                <a:ext cx="7772400" cy="814387"/>
              </a:xfrm>
              <a:prstGeom prst="rect">
                <a:avLst/>
              </a:prstGeom>
              <a:blipFill rotWithShape="0">
                <a:blip r:embed="rId4"/>
                <a:stretch>
                  <a:fillRect l="-1647" b="-300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63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711B271E-13F3-F6EB-BDA1-F72CCE90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05550"/>
            <a:ext cx="765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7-</a:t>
            </a:r>
            <a:fld id="{255DAD19-269A-44D1-BA00-6E6CAE79BCFB}" type="slidenum">
              <a:rPr lang="en-US" altLang="en-US" smtClean="0"/>
              <a:pPr/>
              <a:t>49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39939" name="Rectangle 7">
            <a:extLst>
              <a:ext uri="{FF2B5EF4-FFF2-40B4-BE49-F238E27FC236}">
                <a16:creationId xmlns:a16="http://schemas.microsoft.com/office/drawing/2014/main" id="{6C628116-E3C7-E145-06EE-FF8FDC8B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4" y="18255"/>
            <a:ext cx="7886700" cy="1325563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Errors Occurring in Surveys</a:t>
            </a:r>
          </a:p>
        </p:txBody>
      </p:sp>
      <p:sp>
        <p:nvSpPr>
          <p:cNvPr id="39940" name="Rectangle 8">
            <a:extLst>
              <a:ext uri="{FF2B5EF4-FFF2-40B4-BE49-F238E27FC236}">
                <a16:creationId xmlns:a16="http://schemas.microsoft.com/office/drawing/2014/main" id="{8AA62C40-2A10-2C07-939A-EC929DAE1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343818"/>
            <a:ext cx="7886700" cy="43513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500"/>
              <a:t>Must be well designed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Target population: entire population of interest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Sample frame: a list of sampling elements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Sampling error: difference between population and sample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/>
              <a:t>Random sampling should eliminate bias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/>
              <a:t>Random sample may not be representative: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Under-coverage: too few sampled units or some of the population was excluded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Non-response: when a sampled unit cannot be contacted or refuses to participate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Response bias: responses of selected units are not truthful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D60F-373D-C8F2-FDE0-B0BD5E12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B4DB5-D3F0-8E9A-14E6-4E991E8421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603203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77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A4A0-77B4-AA14-DB9E-3C52775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Population Distributions</a:t>
            </a:r>
          </a:p>
        </p:txBody>
      </p:sp>
      <p:pic>
        <p:nvPicPr>
          <p:cNvPr id="10" name="Content Placeholder 9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04604289-2F48-CADB-844B-1447D446A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058" y="1690689"/>
            <a:ext cx="7848905" cy="2955452"/>
          </a:xfrm>
        </p:spPr>
      </p:pic>
    </p:spTree>
    <p:extLst>
      <p:ext uri="{BB962C8B-B14F-4D97-AF65-F5344CB8AC3E}">
        <p14:creationId xmlns:p14="http://schemas.microsoft.com/office/powerpoint/2010/main" val="162095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03225" y="1524000"/>
            <a:ext cx="876300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latin typeface="Calibri" charset="0"/>
                <a:ea typeface="Calibri" charset="0"/>
                <a:cs typeface="Calibri" charset="0"/>
              </a:rPr>
              <a:t>Sampling Distribution 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of the Mean</a:t>
            </a:r>
          </a:p>
          <a:p>
            <a:pPr lvl="1">
              <a:buClrTx/>
              <a:buFont typeface="Courier New" charset="0"/>
              <a:buChar char="o"/>
              <a:defRPr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Each random sample of size 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drawn from the population provides an estimate of 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  <a:sym typeface="Symbol"/>
              </a:rPr>
              <a:t>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—the sample mean     .</a:t>
            </a:r>
          </a:p>
          <a:p>
            <a:pPr lvl="1">
              <a:buClrTx/>
              <a:buFont typeface="Courier New" charset="0"/>
              <a:buChar char="o"/>
              <a:defRPr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Drawing many samples of size 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results in many different sample means, one for each sample.</a:t>
            </a:r>
          </a:p>
          <a:p>
            <a:pPr lvl="1">
              <a:buClrTx/>
              <a:buFont typeface="Courier New" charset="0"/>
              <a:buChar char="o"/>
              <a:defRPr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 sampling distribution of the mean is the frequency or probability distribution of these sample means.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2239" name="Objec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924017"/>
              </p:ext>
            </p:extLst>
          </p:nvPr>
        </p:nvGraphicFramePr>
        <p:xfrm>
          <a:off x="6750699" y="1524000"/>
          <a:ext cx="4810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646" imgH="190335" progId="Equation.DSMT4">
                  <p:embed/>
                </p:oleObj>
              </mc:Choice>
              <mc:Fallback>
                <p:oleObj name="Equation" r:id="rId3" imgW="177646" imgH="190335" progId="Equation.DSMT4">
                  <p:embed/>
                  <p:pic>
                    <p:nvPicPr>
                      <p:cNvPr id="2239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699" y="1524000"/>
                        <a:ext cx="481012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68340"/>
              </p:ext>
            </p:extLst>
          </p:nvPr>
        </p:nvGraphicFramePr>
        <p:xfrm>
          <a:off x="2133600" y="3048000"/>
          <a:ext cx="2984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579" imgH="164957" progId="Equation.DSMT4">
                  <p:embed/>
                </p:oleObj>
              </mc:Choice>
              <mc:Fallback>
                <p:oleObj name="Equation" r:id="rId5" imgW="139579" imgH="164957" progId="Equation.DSMT4">
                  <p:embed/>
                  <p:pic>
                    <p:nvPicPr>
                      <p:cNvPr id="10" name="Object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2984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4850" y="6372100"/>
            <a:ext cx="1432950" cy="357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/>
              <a:t>LO 7.3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3620" y="107158"/>
            <a:ext cx="9109454" cy="13255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/>
              <a:t>The Sampling Distribution </a:t>
            </a:r>
            <a:br>
              <a:rPr lang="en-US" sz="3600"/>
            </a:br>
            <a:r>
              <a:rPr lang="en-US" sz="3600"/>
              <a:t>of the 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15257" y="1383632"/>
            <a:ext cx="876300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Example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247900"/>
          <a:ext cx="4953001" cy="3848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7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8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Random Variable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 X</a:t>
                      </a:r>
                      <a:r>
                        <a:rPr lang="en-US" sz="1200" u="none" strike="noStrike" baseline="-2500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X</a:t>
                      </a:r>
                      <a:r>
                        <a:rPr lang="en-US" sz="1200" u="none" strike="noStrike" baseline="-2500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X</a:t>
                      </a:r>
                      <a:r>
                        <a:rPr lang="en-US" sz="1200" u="none" strike="noStrike" baseline="-2500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X</a:t>
                      </a:r>
                      <a:r>
                        <a:rPr lang="en-US" sz="1200" u="none" strike="noStrike" baseline="-25000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Mean of 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27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Means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990600" y="1447800"/>
            <a:ext cx="8083550" cy="4419600"/>
            <a:chOff x="990600" y="1447800"/>
            <a:chExt cx="8083550" cy="4419600"/>
          </a:xfrm>
        </p:grpSpPr>
        <p:sp>
          <p:nvSpPr>
            <p:cNvPr id="11" name="Rectangle 10"/>
            <p:cNvSpPr/>
            <p:nvPr/>
          </p:nvSpPr>
          <p:spPr>
            <a:xfrm>
              <a:off x="990600" y="2667000"/>
              <a:ext cx="838200" cy="32004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364" name="TextBox 11"/>
            <p:cNvSpPr txBox="1">
              <a:spLocks noChangeArrowheads="1"/>
            </p:cNvSpPr>
            <p:nvPr/>
          </p:nvSpPr>
          <p:spPr bwMode="auto">
            <a:xfrm>
              <a:off x="5590268" y="1447800"/>
              <a:ext cx="3483882" cy="1446550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200"/>
                <a:t>One simple random sample drawn from the population—a single </a:t>
              </a:r>
              <a:r>
                <a:rPr lang="en-US" sz="2200" i="1"/>
                <a:t>distribution</a:t>
              </a:r>
              <a:r>
                <a:rPr lang="en-US" sz="2200"/>
                <a:t> </a:t>
              </a:r>
              <a:r>
                <a:rPr lang="en-US" sz="2200" i="1"/>
                <a:t>of</a:t>
              </a:r>
              <a:r>
                <a:rPr lang="en-US" sz="2200"/>
                <a:t> </a:t>
              </a:r>
              <a:r>
                <a:rPr lang="en-US" sz="2200" i="1"/>
                <a:t>values</a:t>
              </a:r>
              <a:r>
                <a:rPr lang="en-US" sz="2200"/>
                <a:t> of </a:t>
              </a:r>
              <a:r>
                <a:rPr lang="en-US" sz="2200" i="1"/>
                <a:t>X</a:t>
              </a:r>
              <a:r>
                <a:rPr lang="en-US" sz="2200"/>
                <a:t>.</a:t>
              </a:r>
            </a:p>
          </p:txBody>
        </p:sp>
        <p:cxnSp>
          <p:nvCxnSpPr>
            <p:cNvPr id="18" name="Straight Arrow Connector 17"/>
            <p:cNvCxnSpPr>
              <a:stCxn id="49364" idx="1"/>
              <a:endCxn id="11" idx="3"/>
            </p:cNvCxnSpPr>
            <p:nvPr/>
          </p:nvCxnSpPr>
          <p:spPr>
            <a:xfrm flipH="1">
              <a:off x="1828800" y="2171075"/>
              <a:ext cx="3761468" cy="209612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457200" y="4988006"/>
            <a:ext cx="8763000" cy="1122287"/>
            <a:chOff x="457201" y="4988335"/>
            <a:chExt cx="8616949" cy="1122179"/>
          </a:xfrm>
        </p:grpSpPr>
        <p:sp>
          <p:nvSpPr>
            <p:cNvPr id="21" name="Rectangle 20"/>
            <p:cNvSpPr/>
            <p:nvPr/>
          </p:nvSpPr>
          <p:spPr>
            <a:xfrm>
              <a:off x="457201" y="5839077"/>
              <a:ext cx="4190999" cy="27143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361" name="TextBox 21"/>
            <p:cNvSpPr txBox="1">
              <a:spLocks noChangeArrowheads="1"/>
            </p:cNvSpPr>
            <p:nvPr/>
          </p:nvSpPr>
          <p:spPr bwMode="auto">
            <a:xfrm>
              <a:off x="5579382" y="4988335"/>
              <a:ext cx="3494768" cy="1107890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200"/>
                <a:t>Means from each distribution (random draw) from the population.</a:t>
              </a:r>
            </a:p>
          </p:txBody>
        </p:sp>
        <p:cxnSp>
          <p:nvCxnSpPr>
            <p:cNvPr id="23" name="Straight Arrow Connector 22"/>
            <p:cNvCxnSpPr>
              <a:stCxn id="49361" idx="1"/>
              <a:endCxn id="21" idx="3"/>
            </p:cNvCxnSpPr>
            <p:nvPr/>
          </p:nvCxnSpPr>
          <p:spPr>
            <a:xfrm flipH="1">
              <a:off x="4648200" y="5542281"/>
              <a:ext cx="931182" cy="43251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2588217" y="2514601"/>
            <a:ext cx="6485933" cy="3324225"/>
            <a:chOff x="2588218" y="2514300"/>
            <a:chExt cx="6485932" cy="3324071"/>
          </a:xfrm>
        </p:grpSpPr>
        <p:grpSp>
          <p:nvGrpSpPr>
            <p:cNvPr id="49355" name="Group 30"/>
            <p:cNvGrpSpPr>
              <a:grpSpLocks/>
            </p:cNvGrpSpPr>
            <p:nvPr/>
          </p:nvGrpSpPr>
          <p:grpSpPr bwMode="auto">
            <a:xfrm>
              <a:off x="4648201" y="2514300"/>
              <a:ext cx="4425949" cy="3309785"/>
              <a:chOff x="1104901" y="2500513"/>
              <a:chExt cx="4425949" cy="330978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104901" y="2500513"/>
                <a:ext cx="838200" cy="3309785"/>
              </a:xfrm>
              <a:prstGeom prst="rect">
                <a:avLst/>
              </a:prstGeom>
              <a:noFill/>
              <a:ln w="38100">
                <a:solidFill>
                  <a:srgbClr val="FD8E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358" name="TextBox 32"/>
              <p:cNvSpPr txBox="1">
                <a:spLocks noChangeArrowheads="1"/>
              </p:cNvSpPr>
              <p:nvPr/>
            </p:nvSpPr>
            <p:spPr bwMode="auto">
              <a:xfrm>
                <a:off x="2150836" y="3339923"/>
                <a:ext cx="3380014" cy="1446483"/>
              </a:xfrm>
              <a:prstGeom prst="rect">
                <a:avLst/>
              </a:prstGeom>
              <a:noFill/>
              <a:ln w="38100">
                <a:solidFill>
                  <a:srgbClr val="FD8E7B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200"/>
                  <a:t>A </a:t>
                </a:r>
                <a:r>
                  <a:rPr lang="en-US" sz="2200" i="1"/>
                  <a:t>distribution of means</a:t>
                </a:r>
                <a:r>
                  <a:rPr lang="en-US" sz="2200"/>
                  <a:t> from each random draw from the population—a </a:t>
                </a:r>
                <a:r>
                  <a:rPr lang="en-US" sz="2200" i="1"/>
                  <a:t>sampling distribution</a:t>
                </a:r>
                <a:r>
                  <a:rPr lang="en-US" sz="2200"/>
                  <a:t>.</a:t>
                </a:r>
              </a:p>
            </p:txBody>
          </p:sp>
          <p:cxnSp>
            <p:nvCxnSpPr>
              <p:cNvPr id="34" name="Straight Arrow Connector 33"/>
              <p:cNvCxnSpPr>
                <a:stCxn id="49358" idx="1"/>
              </p:cNvCxnSpPr>
              <p:nvPr/>
            </p:nvCxnSpPr>
            <p:spPr>
              <a:xfrm flipH="1" flipV="1">
                <a:off x="1943101" y="3643459"/>
                <a:ext cx="207735" cy="419706"/>
              </a:xfrm>
              <a:prstGeom prst="straightConnector1">
                <a:avLst/>
              </a:prstGeom>
              <a:ln w="38100">
                <a:solidFill>
                  <a:srgbClr val="FD8E7B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>
              <a:stCxn id="21" idx="0"/>
              <a:endCxn id="32" idx="1"/>
            </p:cNvCxnSpPr>
            <p:nvPr/>
          </p:nvCxnSpPr>
          <p:spPr>
            <a:xfrm flipV="1">
              <a:off x="2588218" y="4169192"/>
              <a:ext cx="2059983" cy="1669179"/>
            </a:xfrm>
            <a:prstGeom prst="straightConnector1">
              <a:avLst/>
            </a:prstGeom>
            <a:ln w="38100">
              <a:solidFill>
                <a:srgbClr val="FD8E7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4850" y="6372100"/>
            <a:ext cx="1432950" cy="357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/>
              <a:t>LO 7.3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37124" y="-29537"/>
            <a:ext cx="7269480" cy="1325562"/>
          </a:xfrm>
        </p:spPr>
        <p:txBody>
          <a:bodyPr>
            <a:noAutofit/>
          </a:bodyPr>
          <a:lstStyle/>
          <a:p>
            <a:pPr eaLnBrk="1" hangingPunct="1"/>
            <a:r>
              <a:rPr lang="en-US"/>
              <a:t>The Sampling Distribution </a:t>
            </a:r>
            <a:br>
              <a:rPr lang="en-US"/>
            </a:br>
            <a:r>
              <a:rPr lang="en-US"/>
              <a:t>of the 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24" y="0"/>
            <a:ext cx="7269480" cy="1325562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96" y="1447800"/>
            <a:ext cx="6446520" cy="4351337"/>
          </a:xfrm>
        </p:spPr>
        <p:txBody>
          <a:bodyPr>
            <a:normAutofit/>
          </a:bodyPr>
          <a:lstStyle/>
          <a:p>
            <a:r>
              <a:rPr lang="en-US" sz="2000"/>
              <a:t>There are 1000 machines in a factory that produce product A. We calculate the number of A’s per machine produced in one hour.</a:t>
            </a:r>
          </a:p>
          <a:p>
            <a:r>
              <a:rPr lang="en-US" sz="2000"/>
              <a:t>Data (pop mean = 75, pop </a:t>
            </a:r>
            <a:r>
              <a:rPr lang="en-US" sz="2000" err="1"/>
              <a:t>stdev</a:t>
            </a:r>
            <a:r>
              <a:rPr lang="en-US" sz="2000"/>
              <a:t> = 15)</a:t>
            </a:r>
          </a:p>
          <a:p>
            <a:pPr>
              <a:buNone/>
            </a:pPr>
            <a:endParaRPr lang="en-US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43885"/>
              </p:ext>
            </p:extLst>
          </p:nvPr>
        </p:nvGraphicFramePr>
        <p:xfrm>
          <a:off x="1219016" y="333375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A’s in 1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9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 - &amp;quot;Chapter 7 Learning Objectives (LOs)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Chapter 7 Learning Objectives (LOs)&amp;quot;&quot;/&gt;&lt;property id=&quot;20307&quot; value=&quot;381&quot;/&gt;&lt;/object&gt;&lt;object type=&quot;3&quot; unique_id=&quot;10007&quot;&gt;&lt;property id=&quot;20148&quot; value=&quot;5&quot;/&gt;&lt;property id=&quot;20300&quot; value=&quot;Slide 4 - &amp;quot;Marketing Iced Coffee&amp;quot;&quot;/&gt;&lt;property id=&quot;20307&quot; value=&quot;297&quot;/&gt;&lt;/object&gt;&lt;object type=&quot;3&quot; unique_id=&quot;10008&quot;&gt;&lt;property id=&quot;20148&quot; value=&quot;5&quot;/&gt;&lt;property id=&quot;20300&quot; value=&quot;Slide 5 - &amp;quot;Marketing Iced Coffee&amp;quot;&quot;/&gt;&lt;property id=&quot;20307&quot; value=&quot;463&quot;/&gt;&lt;/object&gt;&lt;object type=&quot;3&quot; unique_id=&quot;10009&quot;&gt;&lt;property id=&quot;20148&quot; value=&quot;5&quot;/&gt;&lt;property id=&quot;20300&quot; value=&quot;Slide 6 - &amp;quot;7.1 Sampling&amp;quot;&quot;/&gt;&lt;property id=&quot;20307&quot; value=&quot;299&quot;/&gt;&lt;/object&gt;&lt;object type=&quot;3&quot; unique_id=&quot;10010&quot;&gt;&lt;property id=&quot;20148&quot; value=&quot;5&quot;/&gt;&lt;property id=&quot;20300&quot; value=&quot;Slide 7 - &amp;quot;7.1 Sampling&amp;quot;&quot;/&gt;&lt;property id=&quot;20307&quot; value=&quot;415&quot;/&gt;&lt;/object&gt;&lt;object type=&quot;3&quot; unique_id=&quot;10011&quot;&gt;&lt;property id=&quot;20148&quot; value=&quot;5&quot;/&gt;&lt;property id=&quot;20300&quot; value=&quot;Slide 8 - &amp;quot;        7.1 Sampling&amp;quot;&quot;/&gt;&lt;property id=&quot;20307&quot; value=&quot;464&quot;/&gt;&lt;/object&gt;&lt;object type=&quot;3&quot; unique_id=&quot;10012&quot;&gt;&lt;property id=&quot;20148&quot; value=&quot;5&quot;/&gt;&lt;property id=&quot;20300&quot; value=&quot;Slide 9 - &amp;quot;7.1 Sampling&amp;quot;&quot;/&gt;&lt;property id=&quot;20307&quot; value=&quot;417&quot;/&gt;&lt;/object&gt;&lt;object type=&quot;3&quot; unique_id=&quot;10013&quot;&gt;&lt;property id=&quot;20148&quot; value=&quot;5&quot;/&gt;&lt;property id=&quot;20300&quot; value=&quot;Slide 10 - &amp;quot;         7.1 Sampling&amp;quot;&quot;/&gt;&lt;property id=&quot;20307&quot; value=&quot;493&quot;/&gt;&lt;/object&gt;&lt;object type=&quot;3&quot; unique_id=&quot;10014&quot;&gt;&lt;property id=&quot;20148&quot; value=&quot;5&quot;/&gt;&lt;property id=&quot;20300&quot; value=&quot;Slide 11 - &amp;quot;7.1 Sampling&amp;quot;&quot;/&gt;&lt;property id=&quot;20307&quot; value=&quot;419&quot;/&gt;&lt;/object&gt;&lt;object type=&quot;3&quot; unique_id=&quot;10015&quot;&gt;&lt;property id=&quot;20148&quot; value=&quot;5&quot;/&gt;&lt;property id=&quot;20300&quot; value=&quot;Slide 12 - &amp;quot;        7.1 Sampling&amp;quot;&quot;/&gt;&lt;property id=&quot;20307&quot; value=&quot;467&quot;/&gt;&lt;/object&gt;&lt;object type=&quot;3&quot; unique_id=&quot;10016&quot;&gt;&lt;property id=&quot;20148&quot; value=&quot;5&quot;/&gt;&lt;property id=&quot;20300&quot; value=&quot;Slide 13 - &amp;quot;        7.1 Sampling&amp;quot;&quot;/&gt;&lt;property id=&quot;20307&quot; value=&quot;475&quot;/&gt;&lt;/object&gt;&lt;object type=&quot;3&quot; unique_id=&quot;10017&quot;&gt;&lt;property id=&quot;20148&quot; value=&quot;5&quot;/&gt;&lt;property id=&quot;20300&quot; value=&quot;Slide 14 - &amp;quot;7.2 The Sampling Distribution of the Means&amp;quot;&quot;/&gt;&lt;property id=&quot;20307&quot; value=&quot;421&quot;/&gt;&lt;/object&gt;&lt;object type=&quot;3&quot; unique_id=&quot;10018&quot;&gt;&lt;property id=&quot;20148&quot; value=&quot;5&quot;/&gt;&lt;property id=&quot;20300&quot; value=&quot;Slide 15 - &amp;quot;         7.2 The Sampling Distribution of the Sample Mean&amp;quot;&quot;/&gt;&lt;property id=&quot;20307&quot; value=&quot;476&quot;/&gt;&lt;/object&gt;&lt;object type=&quot;3&quot; unique_id=&quot;10019&quot;&gt;&lt;property id=&quot;20148&quot; value=&quot;5&quot;/&gt;&lt;property id=&quot;20300&quot; value=&quot;Slide 16 - &amp;quot;         7.2 The Sampling Distribution of the Sample Mean&amp;quot;&quot;/&gt;&lt;property id=&quot;20307&quot; value=&quot;477&quot;/&gt;&lt;/object&gt;&lt;object type=&quot;3&quot; unique_id=&quot;10020&quot;&gt;&lt;property id=&quot;20148&quot; value=&quot;5&quot;/&gt;&lt;property id=&quot;20300&quot; value=&quot;Slide 17 - &amp;quot;         7.2 The Sampling Distribution of the Sample Mean&amp;quot;&quot;/&gt;&lt;property id=&quot;20307&quot; value=&quot;478&quot;/&gt;&lt;/object&gt;&lt;object type=&quot;3&quot; unique_id=&quot;10021&quot;&gt;&lt;property id=&quot;20148&quot; value=&quot;5&quot;/&gt;&lt;property id=&quot;20300&quot; value=&quot;Slide 18 - &amp;quot;         7.2 The Sampling Distribution of the Sample Mean&amp;quot;&quot;/&gt;&lt;property id=&quot;20307&quot; value=&quot;479&quot;/&gt;&lt;/object&gt;&lt;object type=&quot;3&quot; unique_id=&quot;10022&quot;&gt;&lt;property id=&quot;20148&quot; value=&quot;5&quot;/&gt;&lt;property id=&quot;20300&quot; value=&quot;Slide 19 - &amp;quot;         7.2 The Sampling Distribution of the Sample Mean&amp;quot;&quot;/&gt;&lt;property id=&quot;20307&quot; value=&quot;480&quot;/&gt;&lt;/object&gt;&lt;object type=&quot;3&quot; unique_id=&quot;10023&quot;&gt;&lt;property id=&quot;20148&quot; value=&quot;5&quot;/&gt;&lt;property id=&quot;20300&quot; value=&quot;Slide 20 - &amp;quot;         7.2 The Sampling Distribution of the Sample Mean&amp;quot;&quot;/&gt;&lt;property id=&quot;20307&quot; value=&quot;494&quot;/&gt;&lt;/object&gt;&lt;object type=&quot;3&quot; unique_id=&quot;10024&quot;&gt;&lt;property id=&quot;20148&quot; value=&quot;5&quot;/&gt;&lt;property id=&quot;20300&quot; value=&quot;Slide 21 - &amp;quot;         7.2 The Sampling Distribution of the Sample Mean&amp;quot;&quot;/&gt;&lt;property id=&quot;20307&quot; value=&quot;481&quot;/&gt;&lt;/object&gt;&lt;object type=&quot;3&quot; unique_id=&quot;10025&quot;&gt;&lt;property id=&quot;20148&quot; value=&quot;5&quot;/&gt;&lt;property id=&quot;20300&quot; value=&quot;Slide 22 - &amp;quot;         7.2 The Sampling Distribution of the Sample Mean&amp;quot;&quot;/&gt;&lt;property id=&quot;20307&quot; value=&quot;482&quot;/&gt;&lt;/object&gt;&lt;object type=&quot;3&quot; unique_id=&quot;10026&quot;&gt;&lt;property id=&quot;20148&quot; value=&quot;5&quot;/&gt;&lt;property id=&quot;20300&quot; value=&quot;Slide 23 - &amp;quot;         7.2 The Sampling Distribution of the Sample Mean&amp;quot;&quot;/&gt;&lt;property id=&quot;20307&quot; value=&quot;495&quot;/&gt;&lt;/object&gt;&lt;object type=&quot;3&quot; unique_id=&quot;10027&quot;&gt;&lt;property id=&quot;20148&quot; value=&quot;5&quot;/&gt;&lt;property id=&quot;20300&quot; value=&quot;Slide 24 - &amp;quot;7.2 The Sampling Distribution of the Sample Mean&amp;quot;&quot;/&gt;&lt;property id=&quot;20307&quot; value=&quot;423&quot;/&gt;&lt;/object&gt;&lt;object type=&quot;3&quot; unique_id=&quot;10028&quot;&gt;&lt;property id=&quot;20148&quot; value=&quot;5&quot;/&gt;&lt;property id=&quot;20300&quot; value=&quot;Slide 25 - &amp;quot;         7.2 The Sampling Distribution of the Sample Mean&amp;quot;&quot;/&gt;&lt;property id=&quot;20307&quot; value=&quot;424&quot;/&gt;&lt;/object&gt;&lt;object type=&quot;3&quot; unique_id=&quot;10029&quot;&gt;&lt;property id=&quot;20148&quot; value=&quot;5&quot;/&gt;&lt;property id=&quot;20300&quot; value=&quot;Slide 26 - &amp;quot;         7.2 The Sampling Distribution of the Sample Mean&amp;quot;&quot;/&gt;&lt;property id=&quot;20307&quot; value=&quot;496&quot;/&gt;&lt;/object&gt;&lt;object type=&quot;3&quot; unique_id=&quot;10030&quot;&gt;&lt;property id=&quot;20148&quot; value=&quot;5&quot;/&gt;&lt;property id=&quot;20300&quot; value=&quot;Slide 27 - &amp;quot;7.3 The Sampling Distribution of the Sample Proportion&amp;quot;&quot;/&gt;&lt;property id=&quot;20307&quot; value=&quot;446&quot;/&gt;&lt;/object&gt;&lt;object type=&quot;3&quot; unique_id=&quot;10031&quot;&gt;&lt;property id=&quot;20148&quot; value=&quot;5&quot;/&gt;&lt;property id=&quot;20300&quot; value=&quot;Slide 28 - &amp;quot;         7.3 The Sampling Distribution of the Sample Proportion&amp;quot;&quot;/&gt;&lt;property id=&quot;20307&quot; value=&quot;447&quot;/&gt;&lt;/object&gt;&lt;object type=&quot;3&quot; unique_id=&quot;10032&quot;&gt;&lt;property id=&quot;20148&quot; value=&quot;5&quot;/&gt;&lt;property id=&quot;20300&quot; value=&quot;Slide 29 - &amp;quot;         7.3 The Sampling Distribution of the Sample Proportion&amp;quot;&quot;/&gt;&lt;property id=&quot;20307&quot; value=&quot;483&quot;/&gt;&lt;/object&gt;&lt;object type=&quot;3&quot; unique_id=&quot;10033&quot;&gt;&lt;property id=&quot;20148&quot; value=&quot;5&quot;/&gt;&lt;property id=&quot;20300&quot; value=&quot;Slide 30 - &amp;quot;         7.3 The Sampling Distribution of the Sample Proportion&amp;quot;&quot;/&gt;&lt;property id=&quot;20307&quot; value=&quot;484&quot;/&gt;&lt;/object&gt;&lt;object type=&quot;3&quot; unique_id=&quot;10034&quot;&gt;&lt;property id=&quot;20148&quot; value=&quot;5&quot;/&gt;&lt;property id=&quot;20300&quot; value=&quot;Slide 31 - &amp;quot;         7.3 The Sampling Distribution of the Sample Proportion&amp;quot;&quot;/&gt;&lt;property id=&quot;20307&quot; value=&quot;485&quot;/&gt;&lt;/object&gt;&lt;object type=&quot;3&quot; unique_id=&quot;10035&quot;&gt;&lt;property id=&quot;20148&quot; value=&quot;5&quot;/&gt;&lt;property id=&quot;20300&quot; value=&quot;Slide 32 - &amp;quot;         7.3 The Sampling Distribution of the Sample Proportion&amp;quot;&quot;/&gt;&lt;property id=&quot;20307&quot; value=&quot;497&quot;/&gt;&lt;/object&gt;&lt;object type=&quot;3&quot; unique_id=&quot;10036&quot;&gt;&lt;property id=&quot;20148&quot; value=&quot;5&quot;/&gt;&lt;property id=&quot;20300&quot; value=&quot;Slide 33 - &amp;quot;         7.3 The Sampling Distribution of the Sample Proportion&amp;quot;&quot;/&gt;&lt;property id=&quot;20307&quot; value=&quot;498&quot;/&gt;&lt;/object&gt;&lt;object type=&quot;3&quot; unique_id=&quot;10037&quot;&gt;&lt;property id=&quot;20148&quot; value=&quot;5&quot;/&gt;&lt;property id=&quot;20300&quot; value=&quot;Slide 34 - &amp;quot;7.4 The Finite Population Correction Factor&amp;quot;&quot;/&gt;&lt;property id=&quot;20307&quot; value=&quot;469&quot;/&gt;&lt;/object&gt;&lt;object type=&quot;3&quot; unique_id=&quot;10038&quot;&gt;&lt;property id=&quot;20148&quot; value=&quot;5&quot;/&gt;&lt;property id=&quot;20300&quot; value=&quot;Slide 35 - &amp;quot;         7.4 The Finite Population Correction Factor&amp;quot;&quot;/&gt;&lt;property id=&quot;20307&quot; value=&quot;470&quot;/&gt;&lt;/object&gt;&lt;object type=&quot;3&quot; unique_id=&quot;10039&quot;&gt;&lt;property id=&quot;20148&quot; value=&quot;5&quot;/&gt;&lt;property id=&quot;20300&quot; value=&quot;Slide 36 - &amp;quot;         7.4 The Finite Population Correction Factor&amp;quot;&quot;/&gt;&lt;property id=&quot;20307&quot; value=&quot;499&quot;/&gt;&lt;/object&gt;&lt;object type=&quot;3&quot; unique_id=&quot;10040&quot;&gt;&lt;property id=&quot;20148&quot; value=&quot;5&quot;/&gt;&lt;property id=&quot;20300&quot; value=&quot;Slide 37 - &amp;quot;7.5 Statistical Quality Control&amp;quot;&quot;/&gt;&lt;property id=&quot;20307&quot; value=&quot;471&quot;/&gt;&lt;/object&gt;&lt;object type=&quot;3&quot; unique_id=&quot;10041&quot;&gt;&lt;property id=&quot;20148&quot; value=&quot;5&quot;/&gt;&lt;property id=&quot;20300&quot; value=&quot;Slide 38 - &amp;quot;         7.5 Statistical Quality Control&amp;quot;&quot;/&gt;&lt;property id=&quot;20307&quot; value=&quot;472&quot;/&gt;&lt;/object&gt;&lt;object type=&quot;3&quot; unique_id=&quot;10042&quot;&gt;&lt;property id=&quot;20148&quot; value=&quot;5&quot;/&gt;&lt;property id=&quot;20300&quot; value=&quot;Slide 39 - &amp;quot;         7.5 Statistical Quality Control&amp;quot;&quot;/&gt;&lt;property id=&quot;20307&quot; value=&quot;486&quot;/&gt;&lt;/object&gt;&lt;object type=&quot;3&quot; unique_id=&quot;10043&quot;&gt;&lt;property id=&quot;20148&quot; value=&quot;5&quot;/&gt;&lt;property id=&quot;20300&quot; value=&quot;Slide 40 - &amp;quot;         7.5 Statistical Quality Control&amp;quot;&quot;/&gt;&lt;property id=&quot;20307&quot; value=&quot;487&quot;/&gt;&lt;/object&gt;&lt;object type=&quot;3&quot; unique_id=&quot;10044&quot;&gt;&lt;property id=&quot;20148&quot; value=&quot;5&quot;/&gt;&lt;property id=&quot;20300&quot; value=&quot;Slide 41 - &amp;quot;         7.5 Statistical Quality Control&amp;quot;&quot;/&gt;&lt;property id=&quot;20307&quot; value=&quot;488&quot;/&gt;&lt;/object&gt;&lt;object type=&quot;3&quot; unique_id=&quot;10045&quot;&gt;&lt;property id=&quot;20148&quot; value=&quot;5&quot;/&gt;&lt;property id=&quot;20300&quot; value=&quot;Slide 42 - &amp;quot;         7.5 Statistical Quality Control&amp;quot;&quot;/&gt;&lt;property id=&quot;20307&quot; value=&quot;489&quot;/&gt;&lt;/object&gt;&lt;object type=&quot;3&quot; unique_id=&quot;10046&quot;&gt;&lt;property id=&quot;20148&quot; value=&quot;5&quot;/&gt;&lt;property id=&quot;20300&quot; value=&quot;Slide 43 - &amp;quot;         7.5 Statistical Quality Control&amp;quot;&quot;/&gt;&lt;property id=&quot;20307&quot; value=&quot;490&quot;/&gt;&lt;/object&gt;&lt;object type=&quot;3&quot; unique_id=&quot;10047&quot;&gt;&lt;property id=&quot;20148&quot; value=&quot;5&quot;/&gt;&lt;property id=&quot;20300&quot; value=&quot;Slide 44 - &amp;quot;         7.5 Statistical Quality Control&amp;quot;&quot;/&gt;&lt;property id=&quot;20307&quot; value=&quot;491&quot;/&gt;&lt;/object&gt;&lt;object type=&quot;3&quot; unique_id=&quot;10048&quot;&gt;&lt;property id=&quot;20148&quot; value=&quot;5&quot;/&gt;&lt;property id=&quot;20300&quot; value=&quot;Slide 45 - &amp;quot;         7.5 Statistical Quality Control&amp;quot;&quot;/&gt;&lt;property id=&quot;20307&quot; value=&quot;49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B50DB5C2D9049A455B65F50A91513" ma:contentTypeVersion="15" ma:contentTypeDescription="Create a new document." ma:contentTypeScope="" ma:versionID="1c2ba9aa2e0b5ce969317adc224d38f7">
  <xsd:schema xmlns:xsd="http://www.w3.org/2001/XMLSchema" xmlns:xs="http://www.w3.org/2001/XMLSchema" xmlns:p="http://schemas.microsoft.com/office/2006/metadata/properties" xmlns:ns1="http://schemas.microsoft.com/sharepoint/v3" xmlns:ns3="5b1983e9-55b4-4f9e-a196-30376d2238aa" xmlns:ns4="eeef5ad7-d6de-419e-9305-cd9bdd8d89a9" targetNamespace="http://schemas.microsoft.com/office/2006/metadata/properties" ma:root="true" ma:fieldsID="398998983b96dd5ef9f262d06e1deefc" ns1:_="" ns3:_="" ns4:_="">
    <xsd:import namespace="http://schemas.microsoft.com/sharepoint/v3"/>
    <xsd:import namespace="5b1983e9-55b4-4f9e-a196-30376d2238aa"/>
    <xsd:import namespace="eeef5ad7-d6de-419e-9305-cd9bdd8d89a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1983e9-55b4-4f9e-a196-30376d223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f5ad7-d6de-419e-9305-cd9bdd8d89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400F05-64CD-4D3A-BBCD-EE1E6A9D199F}">
  <ds:schemaRefs>
    <ds:schemaRef ds:uri="5b1983e9-55b4-4f9e-a196-30376d2238aa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eeef5ad7-d6de-419e-9305-cd9bdd8d89a9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521570C-AA50-4608-80B4-9E9EF56F8B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b1983e9-55b4-4f9e-a196-30376d2238aa"/>
    <ds:schemaRef ds:uri="eeef5ad7-d6de-419e-9305-cd9bdd8d89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31F222-7FB0-4658-AF44-E7C3656885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</TotalTime>
  <Words>2750</Words>
  <Application>Microsoft Office PowerPoint</Application>
  <PresentationFormat>On-screen Show (4:3)</PresentationFormat>
  <Paragraphs>630</Paragraphs>
  <Slides>49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Arial</vt:lpstr>
      <vt:lpstr>Book Antiqua</vt:lpstr>
      <vt:lpstr>Calibri</vt:lpstr>
      <vt:lpstr>Calibri Light</vt:lpstr>
      <vt:lpstr>Cambria Math</vt:lpstr>
      <vt:lpstr>Courier New</vt:lpstr>
      <vt:lpstr>Monotype Sorts</vt:lpstr>
      <vt:lpstr>MS Reference 1</vt:lpstr>
      <vt:lpstr>Symbol</vt:lpstr>
      <vt:lpstr>Times New Roman</vt:lpstr>
      <vt:lpstr>Wingdings</vt:lpstr>
      <vt:lpstr>Office Theme</vt:lpstr>
      <vt:lpstr>Equation</vt:lpstr>
      <vt:lpstr>Week 3: Sampling Distributions </vt:lpstr>
      <vt:lpstr>Common Definitions</vt:lpstr>
      <vt:lpstr>PowerPoint Presentation</vt:lpstr>
      <vt:lpstr>An Example</vt:lpstr>
      <vt:lpstr>Sampling Distributions </vt:lpstr>
      <vt:lpstr>Different Population Distributions</vt:lpstr>
      <vt:lpstr>The Sampling Distribution  of the Means</vt:lpstr>
      <vt:lpstr>The Sampling Distribution  of the Means</vt:lpstr>
      <vt:lpstr>Example 1</vt:lpstr>
      <vt:lpstr>Example 2 - Population</vt:lpstr>
      <vt:lpstr>Central Limit Theorem</vt:lpstr>
      <vt:lpstr>Example 2</vt:lpstr>
      <vt:lpstr>Example 2: Sampling Distribution of the Sample Means</vt:lpstr>
      <vt:lpstr>Effects of Sample Size</vt:lpstr>
      <vt:lpstr>Sampling Error  Difference between sample average  and population average</vt:lpstr>
      <vt:lpstr>Properties of the Sampling Distribution of the Sample Means</vt:lpstr>
      <vt:lpstr>Properties of the Sampling Distribution of the Sample Means</vt:lpstr>
      <vt:lpstr>Normal Distribution</vt:lpstr>
      <vt:lpstr>Normal Distribution to Standard Normal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Sampling Distribution of x ̅ for SAT Scores    </vt:lpstr>
      <vt:lpstr>PowerPoint Presentation</vt:lpstr>
      <vt:lpstr>PowerPoint Presentation</vt:lpstr>
      <vt:lpstr>PowerPoint Presentation</vt:lpstr>
      <vt:lpstr>Minimum Variance Estimates</vt:lpstr>
      <vt:lpstr>Practice Problem # 1 Sampling Distribution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Errors Occurring in 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Continued</dc:title>
  <dc:creator>CBS-DC212</dc:creator>
  <cp:lastModifiedBy>Frye, Raquel M.</cp:lastModifiedBy>
  <cp:revision>29</cp:revision>
  <cp:lastPrinted>2018-02-02T15:15:46Z</cp:lastPrinted>
  <dcterms:modified xsi:type="dcterms:W3CDTF">2024-09-11T16:04:17Z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0x010100FB6B50DB5C2D9049A455B65F50A91513</vt:lpwstr>
  </property>
</Properties>
</file>