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4"/>
  </p:notesMasterIdLst>
  <p:sldIdLst>
    <p:sldId id="367" r:id="rId5"/>
    <p:sldId id="368" r:id="rId6"/>
    <p:sldId id="366" r:id="rId7"/>
    <p:sldId id="258" r:id="rId8"/>
    <p:sldId id="259" r:id="rId9"/>
    <p:sldId id="261" r:id="rId10"/>
    <p:sldId id="262" r:id="rId11"/>
    <p:sldId id="263" r:id="rId12"/>
    <p:sldId id="264" r:id="rId13"/>
    <p:sldId id="266" r:id="rId14"/>
    <p:sldId id="283" r:id="rId15"/>
    <p:sldId id="284" r:id="rId16"/>
    <p:sldId id="285" r:id="rId17"/>
    <p:sldId id="288" r:id="rId18"/>
    <p:sldId id="289" r:id="rId19"/>
    <p:sldId id="290" r:id="rId20"/>
    <p:sldId id="291" r:id="rId21"/>
    <p:sldId id="292" r:id="rId22"/>
    <p:sldId id="293" r:id="rId23"/>
    <p:sldId id="276" r:id="rId24"/>
    <p:sldId id="277" r:id="rId25"/>
    <p:sldId id="279" r:id="rId26"/>
    <p:sldId id="278" r:id="rId27"/>
    <p:sldId id="294" r:id="rId28"/>
    <p:sldId id="280" r:id="rId29"/>
    <p:sldId id="281" r:id="rId30"/>
    <p:sldId id="295" r:id="rId31"/>
    <p:sldId id="296" r:id="rId32"/>
    <p:sldId id="297" r:id="rId33"/>
    <p:sldId id="299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65" r:id="rId42"/>
    <p:sldId id="310" r:id="rId43"/>
    <p:sldId id="311" r:id="rId44"/>
    <p:sldId id="318" r:id="rId45"/>
    <p:sldId id="319" r:id="rId46"/>
    <p:sldId id="313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8" r:id="rId70"/>
    <p:sldId id="349" r:id="rId71"/>
    <p:sldId id="350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3" r:id="rId81"/>
    <p:sldId id="316" r:id="rId82"/>
    <p:sldId id="317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A30A6-5645-9746-8C44-F15F531956F5}" v="1" dt="2024-09-20T01:28:59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48"/>
  </p:normalViewPr>
  <p:slideViewPr>
    <p:cSldViewPr snapToGrid="0">
      <p:cViewPr varScale="1">
        <p:scale>
          <a:sx n="97" d="100"/>
          <a:sy n="97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microsoft.com/office/2015/10/relationships/revisionInfo" Target="revisionInfo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ye, Raquel M." userId="74ad8915-a870-41ea-9cce-915b13d8a747" providerId="ADAL" clId="{757663CC-5523-4BEE-A1E6-661D5DD839B9}"/>
    <pc:docChg chg="custSel delSld modSld">
      <pc:chgData name="Frye, Raquel M." userId="74ad8915-a870-41ea-9cce-915b13d8a747" providerId="ADAL" clId="{757663CC-5523-4BEE-A1E6-661D5DD839B9}" dt="2024-09-18T17:38:56.029" v="8" actId="478"/>
      <pc:docMkLst>
        <pc:docMk/>
      </pc:docMkLst>
      <pc:sldChg chg="delSp mod">
        <pc:chgData name="Frye, Raquel M." userId="74ad8915-a870-41ea-9cce-915b13d8a747" providerId="ADAL" clId="{757663CC-5523-4BEE-A1E6-661D5DD839B9}" dt="2024-09-18T17:38:29.356" v="2" actId="478"/>
        <pc:sldMkLst>
          <pc:docMk/>
          <pc:sldMk cId="2929130449" sldId="275"/>
        </pc:sldMkLst>
        <pc:inkChg chg="del">
          <ac:chgData name="Frye, Raquel M." userId="74ad8915-a870-41ea-9cce-915b13d8a747" providerId="ADAL" clId="{757663CC-5523-4BEE-A1E6-661D5DD839B9}" dt="2024-09-18T17:38:29.356" v="2" actId="478"/>
          <ac:inkMkLst>
            <pc:docMk/>
            <pc:sldMk cId="2929130449" sldId="275"/>
            <ac:inkMk id="195" creationId="{568D45E2-C73C-2B1E-B61E-CB5D478D80A8}"/>
          </ac:inkMkLst>
        </pc:inkChg>
      </pc:sldChg>
      <pc:sldChg chg="delSp mod">
        <pc:chgData name="Frye, Raquel M." userId="74ad8915-a870-41ea-9cce-915b13d8a747" providerId="ADAL" clId="{757663CC-5523-4BEE-A1E6-661D5DD839B9}" dt="2024-09-18T17:38:39.371" v="3" actId="478"/>
        <pc:sldMkLst>
          <pc:docMk/>
          <pc:sldMk cId="2224723661" sldId="278"/>
        </pc:sldMkLst>
        <pc:inkChg chg="del">
          <ac:chgData name="Frye, Raquel M." userId="74ad8915-a870-41ea-9cce-915b13d8a747" providerId="ADAL" clId="{757663CC-5523-4BEE-A1E6-661D5DD839B9}" dt="2024-09-18T17:38:39.371" v="3" actId="478"/>
          <ac:inkMkLst>
            <pc:docMk/>
            <pc:sldMk cId="2224723661" sldId="278"/>
            <ac:inkMk id="10" creationId="{267799A0-AB59-659D-BE6C-2FD529BC0419}"/>
          </ac:inkMkLst>
        </pc:inkChg>
      </pc:sldChg>
      <pc:sldChg chg="del">
        <pc:chgData name="Frye, Raquel M." userId="74ad8915-a870-41ea-9cce-915b13d8a747" providerId="ADAL" clId="{757663CC-5523-4BEE-A1E6-661D5DD839B9}" dt="2024-09-18T17:38:11.306" v="0" actId="47"/>
        <pc:sldMkLst>
          <pc:docMk/>
          <pc:sldMk cId="1740792936" sldId="286"/>
        </pc:sldMkLst>
      </pc:sldChg>
      <pc:sldChg chg="del">
        <pc:chgData name="Frye, Raquel M." userId="74ad8915-a870-41ea-9cce-915b13d8a747" providerId="ADAL" clId="{757663CC-5523-4BEE-A1E6-661D5DD839B9}" dt="2024-09-18T17:38:12.152" v="1" actId="47"/>
        <pc:sldMkLst>
          <pc:docMk/>
          <pc:sldMk cId="1738663871" sldId="287"/>
        </pc:sldMkLst>
      </pc:sldChg>
      <pc:sldChg chg="delSp mod">
        <pc:chgData name="Frye, Raquel M." userId="74ad8915-a870-41ea-9cce-915b13d8a747" providerId="ADAL" clId="{757663CC-5523-4BEE-A1E6-661D5DD839B9}" dt="2024-09-18T17:38:42.410" v="4" actId="478"/>
        <pc:sldMkLst>
          <pc:docMk/>
          <pc:sldMk cId="2557043975" sldId="294"/>
        </pc:sldMkLst>
        <pc:inkChg chg="del">
          <ac:chgData name="Frye, Raquel M." userId="74ad8915-a870-41ea-9cce-915b13d8a747" providerId="ADAL" clId="{757663CC-5523-4BEE-A1E6-661D5DD839B9}" dt="2024-09-18T17:38:42.410" v="4" actId="478"/>
          <ac:inkMkLst>
            <pc:docMk/>
            <pc:sldMk cId="2557043975" sldId="294"/>
            <ac:inkMk id="2" creationId="{290F8EAD-5304-E3BF-EC1B-34C4F9DC021E}"/>
          </ac:inkMkLst>
        </pc:inkChg>
      </pc:sldChg>
      <pc:sldChg chg="delSp mod">
        <pc:chgData name="Frye, Raquel M." userId="74ad8915-a870-41ea-9cce-915b13d8a747" providerId="ADAL" clId="{757663CC-5523-4BEE-A1E6-661D5DD839B9}" dt="2024-09-18T17:38:50.443" v="5" actId="478"/>
        <pc:sldMkLst>
          <pc:docMk/>
          <pc:sldMk cId="3820606857" sldId="310"/>
        </pc:sldMkLst>
        <pc:inkChg chg="del">
          <ac:chgData name="Frye, Raquel M." userId="74ad8915-a870-41ea-9cce-915b13d8a747" providerId="ADAL" clId="{757663CC-5523-4BEE-A1E6-661D5DD839B9}" dt="2024-09-18T17:38:50.443" v="5" actId="478"/>
          <ac:inkMkLst>
            <pc:docMk/>
            <pc:sldMk cId="3820606857" sldId="310"/>
            <ac:inkMk id="2" creationId="{91FF2F59-0CD7-4F2E-8F34-5869E062F34E}"/>
          </ac:inkMkLst>
        </pc:inkChg>
      </pc:sldChg>
      <pc:sldChg chg="delSp mod">
        <pc:chgData name="Frye, Raquel M." userId="74ad8915-a870-41ea-9cce-915b13d8a747" providerId="ADAL" clId="{757663CC-5523-4BEE-A1E6-661D5DD839B9}" dt="2024-09-18T17:38:52.938" v="6" actId="478"/>
        <pc:sldMkLst>
          <pc:docMk/>
          <pc:sldMk cId="2424300372" sldId="311"/>
        </pc:sldMkLst>
        <pc:inkChg chg="del">
          <ac:chgData name="Frye, Raquel M." userId="74ad8915-a870-41ea-9cce-915b13d8a747" providerId="ADAL" clId="{757663CC-5523-4BEE-A1E6-661D5DD839B9}" dt="2024-09-18T17:38:52.938" v="6" actId="478"/>
          <ac:inkMkLst>
            <pc:docMk/>
            <pc:sldMk cId="2424300372" sldId="311"/>
            <ac:inkMk id="2" creationId="{B5640F25-7B33-4869-C7E5-8C83B4AC8ABC}"/>
          </ac:inkMkLst>
        </pc:inkChg>
      </pc:sldChg>
      <pc:sldChg chg="delSp mod">
        <pc:chgData name="Frye, Raquel M." userId="74ad8915-a870-41ea-9cce-915b13d8a747" providerId="ADAL" clId="{757663CC-5523-4BEE-A1E6-661D5DD839B9}" dt="2024-09-18T17:38:54.730" v="7" actId="478"/>
        <pc:sldMkLst>
          <pc:docMk/>
          <pc:sldMk cId="3650165417" sldId="318"/>
        </pc:sldMkLst>
        <pc:inkChg chg="del">
          <ac:chgData name="Frye, Raquel M." userId="74ad8915-a870-41ea-9cce-915b13d8a747" providerId="ADAL" clId="{757663CC-5523-4BEE-A1E6-661D5DD839B9}" dt="2024-09-18T17:38:54.730" v="7" actId="478"/>
          <ac:inkMkLst>
            <pc:docMk/>
            <pc:sldMk cId="3650165417" sldId="318"/>
            <ac:inkMk id="2" creationId="{E5BFA3BE-12A2-9F64-A4C1-411CFA7F13C9}"/>
          </ac:inkMkLst>
        </pc:inkChg>
      </pc:sldChg>
      <pc:sldChg chg="delSp mod">
        <pc:chgData name="Frye, Raquel M." userId="74ad8915-a870-41ea-9cce-915b13d8a747" providerId="ADAL" clId="{757663CC-5523-4BEE-A1E6-661D5DD839B9}" dt="2024-09-18T17:38:56.029" v="8" actId="478"/>
        <pc:sldMkLst>
          <pc:docMk/>
          <pc:sldMk cId="3520395662" sldId="319"/>
        </pc:sldMkLst>
        <pc:inkChg chg="del">
          <ac:chgData name="Frye, Raquel M." userId="74ad8915-a870-41ea-9cce-915b13d8a747" providerId="ADAL" clId="{757663CC-5523-4BEE-A1E6-661D5DD839B9}" dt="2024-09-18T17:38:56.029" v="8" actId="478"/>
          <ac:inkMkLst>
            <pc:docMk/>
            <pc:sldMk cId="3520395662" sldId="319"/>
            <ac:inkMk id="3" creationId="{D95D249B-553A-CC98-A31F-B2A1855CFFE9}"/>
          </ac:inkMkLst>
        </pc:inkChg>
      </pc:sldChg>
    </pc:docChg>
  </pc:docChgLst>
  <pc:docChgLst>
    <pc:chgData name="Frye, Raquel M." userId="74ad8915-a870-41ea-9cce-915b13d8a747" providerId="ADAL" clId="{CC5A30A6-5645-9746-8C44-F15F531956F5}"/>
    <pc:docChg chg="custSel delSld modSld">
      <pc:chgData name="Frye, Raquel M." userId="74ad8915-a870-41ea-9cce-915b13d8a747" providerId="ADAL" clId="{CC5A30A6-5645-9746-8C44-F15F531956F5}" dt="2024-09-20T01:29:12.084" v="14" actId="478"/>
      <pc:docMkLst>
        <pc:docMk/>
      </pc:docMkLst>
      <pc:sldChg chg="del">
        <pc:chgData name="Frye, Raquel M." userId="74ad8915-a870-41ea-9cce-915b13d8a747" providerId="ADAL" clId="{CC5A30A6-5645-9746-8C44-F15F531956F5}" dt="2024-09-20T01:23:58.757" v="0" actId="2696"/>
        <pc:sldMkLst>
          <pc:docMk/>
          <pc:sldMk cId="1335168707" sldId="273"/>
        </pc:sldMkLst>
      </pc:sldChg>
      <pc:sldChg chg="del">
        <pc:chgData name="Frye, Raquel M." userId="74ad8915-a870-41ea-9cce-915b13d8a747" providerId="ADAL" clId="{CC5A30A6-5645-9746-8C44-F15F531956F5}" dt="2024-09-20T01:23:59.601" v="1" actId="2696"/>
        <pc:sldMkLst>
          <pc:docMk/>
          <pc:sldMk cId="556465693" sldId="274"/>
        </pc:sldMkLst>
      </pc:sldChg>
      <pc:sldChg chg="del">
        <pc:chgData name="Frye, Raquel M." userId="74ad8915-a870-41ea-9cce-915b13d8a747" providerId="ADAL" clId="{CC5A30A6-5645-9746-8C44-F15F531956F5}" dt="2024-09-20T01:24:00.678" v="2" actId="2696"/>
        <pc:sldMkLst>
          <pc:docMk/>
          <pc:sldMk cId="2929130449" sldId="275"/>
        </pc:sldMkLst>
      </pc:sldChg>
      <pc:sldChg chg="delSp modSp mod">
        <pc:chgData name="Frye, Raquel M." userId="74ad8915-a870-41ea-9cce-915b13d8a747" providerId="ADAL" clId="{CC5A30A6-5645-9746-8C44-F15F531956F5}" dt="2024-09-20T01:29:04.817" v="10" actId="478"/>
        <pc:sldMkLst>
          <pc:docMk/>
          <pc:sldMk cId="2224723661" sldId="278"/>
        </pc:sldMkLst>
        <pc:inkChg chg="del">
          <ac:chgData name="Frye, Raquel M." userId="74ad8915-a870-41ea-9cce-915b13d8a747" providerId="ADAL" clId="{CC5A30A6-5645-9746-8C44-F15F531956F5}" dt="2024-09-20T01:29:03.898" v="9" actId="478"/>
          <ac:inkMkLst>
            <pc:docMk/>
            <pc:sldMk cId="2224723661" sldId="278"/>
            <ac:inkMk id="4" creationId="{6DBA3615-DD61-3436-FDDE-9617457DC50A}"/>
          </ac:inkMkLst>
        </pc:inkChg>
        <pc:inkChg chg="del">
          <ac:chgData name="Frye, Raquel M." userId="74ad8915-a870-41ea-9cce-915b13d8a747" providerId="ADAL" clId="{CC5A30A6-5645-9746-8C44-F15F531956F5}" dt="2024-09-20T01:29:01.098" v="7" actId="478"/>
          <ac:inkMkLst>
            <pc:docMk/>
            <pc:sldMk cId="2224723661" sldId="278"/>
            <ac:inkMk id="5" creationId="{EC286149-DA35-AD2F-26A3-3273FB56986B}"/>
          </ac:inkMkLst>
        </pc:inkChg>
        <pc:inkChg chg="del mod">
          <ac:chgData name="Frye, Raquel M." userId="74ad8915-a870-41ea-9cce-915b13d8a747" providerId="ADAL" clId="{CC5A30A6-5645-9746-8C44-F15F531956F5}" dt="2024-09-20T01:29:00.198" v="6" actId="478"/>
          <ac:inkMkLst>
            <pc:docMk/>
            <pc:sldMk cId="2224723661" sldId="278"/>
            <ac:inkMk id="6" creationId="{959A95D6-8733-2A3D-D4AB-78F5C5786DFE}"/>
          </ac:inkMkLst>
        </pc:inkChg>
        <pc:inkChg chg="del">
          <ac:chgData name="Frye, Raquel M." userId="74ad8915-a870-41ea-9cce-915b13d8a747" providerId="ADAL" clId="{CC5A30A6-5645-9746-8C44-F15F531956F5}" dt="2024-09-20T01:29:01.951" v="8" actId="478"/>
          <ac:inkMkLst>
            <pc:docMk/>
            <pc:sldMk cId="2224723661" sldId="278"/>
            <ac:inkMk id="7" creationId="{14FB8465-D9F8-AE0F-369C-8A3957100CD7}"/>
          </ac:inkMkLst>
        </pc:inkChg>
        <pc:inkChg chg="del">
          <ac:chgData name="Frye, Raquel M." userId="74ad8915-a870-41ea-9cce-915b13d8a747" providerId="ADAL" clId="{CC5A30A6-5645-9746-8C44-F15F531956F5}" dt="2024-09-20T01:29:04.817" v="10" actId="478"/>
          <ac:inkMkLst>
            <pc:docMk/>
            <pc:sldMk cId="2224723661" sldId="278"/>
            <ac:inkMk id="8" creationId="{11B25341-55F9-8367-51F8-91E5A6559455}"/>
          </ac:inkMkLst>
        </pc:inkChg>
      </pc:sldChg>
      <pc:sldChg chg="delSp mod">
        <pc:chgData name="Frye, Raquel M." userId="74ad8915-a870-41ea-9cce-915b13d8a747" providerId="ADAL" clId="{CC5A30A6-5645-9746-8C44-F15F531956F5}" dt="2024-09-20T01:29:12.084" v="14" actId="478"/>
        <pc:sldMkLst>
          <pc:docMk/>
          <pc:sldMk cId="2471077128" sldId="279"/>
        </pc:sldMkLst>
        <pc:inkChg chg="del">
          <ac:chgData name="Frye, Raquel M." userId="74ad8915-a870-41ea-9cce-915b13d8a747" providerId="ADAL" clId="{CC5A30A6-5645-9746-8C44-F15F531956F5}" dt="2024-09-20T01:29:08.362" v="11" actId="478"/>
          <ac:inkMkLst>
            <pc:docMk/>
            <pc:sldMk cId="2471077128" sldId="279"/>
            <ac:inkMk id="2" creationId="{146E653C-5C77-DFE5-594D-02CD662FA267}"/>
          </ac:inkMkLst>
        </pc:inkChg>
        <pc:inkChg chg="del">
          <ac:chgData name="Frye, Raquel M." userId="74ad8915-a870-41ea-9cce-915b13d8a747" providerId="ADAL" clId="{CC5A30A6-5645-9746-8C44-F15F531956F5}" dt="2024-09-20T01:29:10.618" v="13" actId="478"/>
          <ac:inkMkLst>
            <pc:docMk/>
            <pc:sldMk cId="2471077128" sldId="279"/>
            <ac:inkMk id="3" creationId="{DD15B914-BAF2-933D-341E-300007B9AD71}"/>
          </ac:inkMkLst>
        </pc:inkChg>
        <pc:inkChg chg="del">
          <ac:chgData name="Frye, Raquel M." userId="74ad8915-a870-41ea-9cce-915b13d8a747" providerId="ADAL" clId="{CC5A30A6-5645-9746-8C44-F15F531956F5}" dt="2024-09-20T01:29:12.084" v="14" actId="478"/>
          <ac:inkMkLst>
            <pc:docMk/>
            <pc:sldMk cId="2471077128" sldId="279"/>
            <ac:inkMk id="4" creationId="{C214A388-E981-5FD3-28A1-B3C5CA5B565B}"/>
          </ac:inkMkLst>
        </pc:inkChg>
        <pc:inkChg chg="del">
          <ac:chgData name="Frye, Raquel M." userId="74ad8915-a870-41ea-9cce-915b13d8a747" providerId="ADAL" clId="{CC5A30A6-5645-9746-8C44-F15F531956F5}" dt="2024-09-20T01:29:09.280" v="12" actId="478"/>
          <ac:inkMkLst>
            <pc:docMk/>
            <pc:sldMk cId="2471077128" sldId="279"/>
            <ac:inkMk id="5" creationId="{F9014A8B-C8D7-8C38-5C98-25A2C68F2020}"/>
          </ac:inkMkLst>
        </pc:inkChg>
      </pc:sldChg>
      <pc:sldChg chg="modSp mod">
        <pc:chgData name="Frye, Raquel M." userId="74ad8915-a870-41ea-9cce-915b13d8a747" providerId="ADAL" clId="{CC5A30A6-5645-9746-8C44-F15F531956F5}" dt="2024-09-20T01:28:46.522" v="4" actId="1036"/>
        <pc:sldMkLst>
          <pc:docMk/>
          <pc:sldMk cId="906955798" sldId="292"/>
        </pc:sldMkLst>
        <pc:spChg chg="mod">
          <ac:chgData name="Frye, Raquel M." userId="74ad8915-a870-41ea-9cce-915b13d8a747" providerId="ADAL" clId="{CC5A30A6-5645-9746-8C44-F15F531956F5}" dt="2024-09-20T01:28:46.522" v="4" actId="1036"/>
          <ac:spMkLst>
            <pc:docMk/>
            <pc:sldMk cId="906955798" sldId="292"/>
            <ac:spMk id="18008" creationId="{00000000-0000-0000-0000-000000000000}"/>
          </ac:spMkLst>
        </pc:spChg>
      </pc:sldChg>
      <pc:sldChg chg="modSp mod">
        <pc:chgData name="Frye, Raquel M." userId="74ad8915-a870-41ea-9cce-915b13d8a747" providerId="ADAL" clId="{CC5A30A6-5645-9746-8C44-F15F531956F5}" dt="2024-09-20T01:24:58.042" v="3" actId="313"/>
        <pc:sldMkLst>
          <pc:docMk/>
          <pc:sldMk cId="3496147178" sldId="368"/>
        </pc:sldMkLst>
        <pc:spChg chg="mod">
          <ac:chgData name="Frye, Raquel M." userId="74ad8915-a870-41ea-9cce-915b13d8a747" providerId="ADAL" clId="{CC5A30A6-5645-9746-8C44-F15F531956F5}" dt="2024-09-20T01:24:58.042" v="3" actId="313"/>
          <ac:spMkLst>
            <pc:docMk/>
            <pc:sldMk cId="3496147178" sldId="368"/>
            <ac:spMk id="3" creationId="{DBE6403F-38B8-3F96-8CDF-C603007874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68F2-518F-416D-B72D-0D25C3D19EFB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53DB5-ED93-48C6-8F2D-449F4C4C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1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6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0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4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8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1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2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4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13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4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16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1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5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8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6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0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7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6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5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2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92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30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0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1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03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5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94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056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96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6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86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45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7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30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30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40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04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21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87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81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38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99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41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5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80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07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89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378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9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6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7C50-7E16-4441-A813-6EA7335542B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DF01-C868-45DC-BF4C-725F4B0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0.png"/><Relationship Id="rId4" Type="http://schemas.openxmlformats.org/officeDocument/2006/relationships/image" Target="../media/image2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1.png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3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unset silhouette of scaffolding in construction site">
            <a:extLst>
              <a:ext uri="{FF2B5EF4-FFF2-40B4-BE49-F238E27FC236}">
                <a16:creationId xmlns:a16="http://schemas.microsoft.com/office/drawing/2014/main" id="{44AAEDC7-4FAE-4332-02E8-365DD717C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3579C-3E98-54F1-83C6-CBB76795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31" y="700674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We have been building....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91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2362200" y="1085850"/>
                <a:ext cx="7505700" cy="2057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marL="342900" indent="-342900"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Because 90% of all the intervals constructed using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u="sng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1.645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will contain the population mean,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we say we are 90% confident that the interval      </a:t>
                </a:r>
              </a:p>
              <a:p>
                <a:pPr marL="342900" indent="-228600"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u="sng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1.645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includes the population mean </a:t>
                </a:r>
                <a:r>
                  <a:rPr lang="en-US" sz="2400" i="1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m</a:t>
                </a:r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 </a:t>
                </a:r>
              </a:p>
              <a:p>
                <a:pPr algn="l"/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085850"/>
                <a:ext cx="7505700" cy="2057400"/>
              </a:xfrm>
              <a:prstGeom prst="rect">
                <a:avLst/>
              </a:prstGeom>
              <a:blipFill>
                <a:blip r:embed="rId2"/>
                <a:stretch>
                  <a:fillRect b="-872"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500" y="254793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Meaning of Confidence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62200" y="3390900"/>
            <a:ext cx="7505700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We say that this interval has been established at the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90%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level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62200" y="4622800"/>
            <a:ext cx="7505700" cy="1117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value .90 is referred to as the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u="sng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4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26" name="Rectangle 166"/>
          <p:cNvSpPr>
            <a:spLocks noChangeArrowheads="1"/>
          </p:cNvSpPr>
          <p:nvPr/>
        </p:nvSpPr>
        <p:spPr bwMode="auto">
          <a:xfrm>
            <a:off x="2227263" y="104489"/>
            <a:ext cx="7772400" cy="81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Interval Estimate of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727" name="Rectangle 167"/>
          <p:cNvSpPr>
            <a:spLocks noChangeArrowheads="1"/>
          </p:cNvSpPr>
          <p:nvPr/>
        </p:nvSpPr>
        <p:spPr bwMode="auto">
          <a:xfrm>
            <a:off x="2227263" y="1114425"/>
            <a:ext cx="603885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Discount Sounds</a:t>
            </a:r>
          </a:p>
        </p:txBody>
      </p:sp>
      <p:sp>
        <p:nvSpPr>
          <p:cNvPr id="66728" name="Rectangle 168"/>
          <p:cNvSpPr>
            <a:spLocks noChangeArrowheads="1"/>
          </p:cNvSpPr>
          <p:nvPr/>
        </p:nvSpPr>
        <p:spPr bwMode="auto">
          <a:xfrm>
            <a:off x="2601913" y="1620838"/>
            <a:ext cx="75565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Sounds has 260 retail outlets throughout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United States.  The firm is evaluating a potential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for a new outlet, based in part, on the mean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income of the individuals in the marketing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the new location.</a:t>
            </a:r>
          </a:p>
        </p:txBody>
      </p:sp>
      <p:sp>
        <p:nvSpPr>
          <p:cNvPr id="66729" name="Rectangle 169"/>
          <p:cNvSpPr>
            <a:spLocks noChangeArrowheads="1"/>
          </p:cNvSpPr>
          <p:nvPr/>
        </p:nvSpPr>
        <p:spPr bwMode="auto">
          <a:xfrm>
            <a:off x="2589213" y="3519488"/>
            <a:ext cx="74422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sample of size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36 was taken; the sample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income is $41,100.  The population is not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believed to be highly skewed.  The population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deviation is estimated to be $4,500, and the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coefficient to be used in the interval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is 0.95.</a:t>
            </a:r>
          </a:p>
        </p:txBody>
      </p:sp>
    </p:spTree>
    <p:extLst>
      <p:ext uri="{BB962C8B-B14F-4D97-AF65-F5344CB8AC3E}">
        <p14:creationId xmlns:p14="http://schemas.microsoft.com/office/powerpoint/2010/main" val="138401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58" name="Rectangle 174"/>
          <p:cNvSpPr>
            <a:spLocks noChangeArrowheads="1"/>
          </p:cNvSpPr>
          <p:nvPr/>
        </p:nvSpPr>
        <p:spPr bwMode="auto">
          <a:xfrm>
            <a:off x="3965171" y="4419600"/>
            <a:ext cx="43180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748" name="Rectangle 164"/>
              <p:cNvSpPr>
                <a:spLocks noChangeArrowheads="1"/>
              </p:cNvSpPr>
              <p:nvPr/>
            </p:nvSpPr>
            <p:spPr bwMode="auto">
              <a:xfrm>
                <a:off x="2597150" y="1568450"/>
                <a:ext cx="7334250" cy="11620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spcBef>
                    <a:spcPct val="20000"/>
                  </a:spcBef>
                  <a:buSzPct val="80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95% of the sample means that can be observed</a:t>
                </a:r>
              </a:p>
              <a:p>
                <a:pPr algn="l">
                  <a:spcBef>
                    <a:spcPct val="20000"/>
                  </a:spcBef>
                  <a:buSzPct val="80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 within </a:t>
                </a:r>
                <a:r>
                  <a:rPr lang="en-US" sz="2400" u="sng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1.96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of the population mean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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748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150" y="1568450"/>
                <a:ext cx="7334250" cy="1162050"/>
              </a:xfrm>
              <a:prstGeom prst="rect">
                <a:avLst/>
              </a:prstGeom>
              <a:blipFill rotWithShape="1">
                <a:blip r:embed="rId3"/>
                <a:stretch>
                  <a:fillRect l="-1247" b="-104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749" name="Rectangle 165"/>
          <p:cNvSpPr>
            <a:spLocks noChangeArrowheads="1"/>
          </p:cNvSpPr>
          <p:nvPr/>
        </p:nvSpPr>
        <p:spPr bwMode="auto">
          <a:xfrm>
            <a:off x="2616200" y="2692400"/>
            <a:ext cx="466725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margin of error is: </a:t>
            </a: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747" name="Rectangle 163"/>
          <p:cNvSpPr>
            <a:spLocks noChangeArrowheads="1"/>
          </p:cNvSpPr>
          <p:nvPr/>
        </p:nvSpPr>
        <p:spPr bwMode="auto">
          <a:xfrm>
            <a:off x="4041371" y="4514850"/>
            <a:ext cx="4241800" cy="971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Thus, at 95% confidence,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margin of error is $1,470. </a:t>
            </a:r>
          </a:p>
          <a:p>
            <a:pPr algn="l">
              <a:lnSpc>
                <a:spcPct val="110000"/>
              </a:lnSpc>
            </a:pPr>
            <a:endParaRPr 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754" name="Oval 170"/>
          <p:cNvSpPr>
            <a:spLocks noChangeArrowheads="1"/>
          </p:cNvSpPr>
          <p:nvPr/>
        </p:nvSpPr>
        <p:spPr bwMode="auto">
          <a:xfrm>
            <a:off x="7410450" y="3448050"/>
            <a:ext cx="1085850" cy="55245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67"/>
          <p:cNvSpPr>
            <a:spLocks noChangeArrowheads="1"/>
          </p:cNvSpPr>
          <p:nvPr/>
        </p:nvSpPr>
        <p:spPr bwMode="auto">
          <a:xfrm>
            <a:off x="2227263" y="1114425"/>
            <a:ext cx="603885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Discount Sounds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6919" y="3263900"/>
                <a:ext cx="4640181" cy="92217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=1.96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4,500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36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  1,470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18" y="3263900"/>
                <a:ext cx="4640181" cy="9221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66"/>
          <p:cNvSpPr>
            <a:spLocks noChangeArrowheads="1"/>
          </p:cNvSpPr>
          <p:nvPr/>
        </p:nvSpPr>
        <p:spPr bwMode="auto">
          <a:xfrm>
            <a:off x="2209800" y="71438"/>
            <a:ext cx="7772400" cy="81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Interval Estimate of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492922" y="2681947"/>
            <a:ext cx="3028950" cy="1562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6399" y="205228"/>
            <a:ext cx="8884644" cy="8175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Interval Estimate of a Population Mean:</a:t>
            </a:r>
            <a:br>
              <a:rPr lang="en-US" dirty="0"/>
            </a:br>
            <a:r>
              <a:rPr lang="en-US" i="1" dirty="0">
                <a:latin typeface="Symbol" pitchFamily="18" charset="2"/>
              </a:rPr>
              <a:t></a:t>
            </a:r>
            <a:r>
              <a:rPr lang="en-US" dirty="0"/>
              <a:t>  Known</a:t>
            </a:r>
            <a:endParaRPr lang="en-US" i="1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994692" y="2014000"/>
            <a:ext cx="5503863" cy="58578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interval estimate of </a:t>
            </a:r>
            <a:r>
              <a:rPr lang="en-US" i="1" dirty="0">
                <a:latin typeface="Symbol" panose="05050102010706020507" pitchFamily="18" charset="2"/>
              </a:rPr>
              <a:t></a:t>
            </a:r>
            <a:r>
              <a:rPr lang="en-US" dirty="0"/>
              <a:t>  is:</a:t>
            </a:r>
          </a:p>
        </p:txBody>
      </p:sp>
      <p:sp>
        <p:nvSpPr>
          <p:cNvPr id="63655" name="Rectangle 167"/>
          <p:cNvSpPr>
            <a:spLocks noChangeArrowheads="1"/>
          </p:cNvSpPr>
          <p:nvPr/>
        </p:nvSpPr>
        <p:spPr bwMode="auto">
          <a:xfrm>
            <a:off x="2639210" y="4610417"/>
            <a:ext cx="7200900" cy="108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95% confident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the interval contains the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mean.</a:t>
            </a:r>
          </a:p>
        </p:txBody>
      </p:sp>
      <p:sp>
        <p:nvSpPr>
          <p:cNvPr id="63656" name="Rectangle 168"/>
          <p:cNvSpPr>
            <a:spLocks noChangeArrowheads="1"/>
          </p:cNvSpPr>
          <p:nvPr/>
        </p:nvSpPr>
        <p:spPr bwMode="auto">
          <a:xfrm>
            <a:off x="4645322" y="2777197"/>
            <a:ext cx="287655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$41,100 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$1,470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$39,630  to  $42,570</a:t>
            </a:r>
          </a:p>
        </p:txBody>
      </p:sp>
      <p:sp>
        <p:nvSpPr>
          <p:cNvPr id="9" name="Rectangle 167"/>
          <p:cNvSpPr>
            <a:spLocks noChangeArrowheads="1"/>
          </p:cNvSpPr>
          <p:nvPr/>
        </p:nvSpPr>
        <p:spPr bwMode="auto">
          <a:xfrm>
            <a:off x="2187750" y="1567742"/>
            <a:ext cx="603885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Discount Sounds</a:t>
            </a:r>
          </a:p>
        </p:txBody>
      </p:sp>
    </p:spTree>
    <p:extLst>
      <p:ext uri="{BB962C8B-B14F-4D97-AF65-F5344CB8AC3E}">
        <p14:creationId xmlns:p14="http://schemas.microsoft.com/office/powerpoint/2010/main" val="5927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19639" y="474921"/>
            <a:ext cx="8660792" cy="8175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Interval Estimate of a Population Mean:</a:t>
            </a:r>
            <a:br>
              <a:rPr lang="en-US" dirty="0"/>
            </a:br>
            <a:r>
              <a:rPr lang="en-US" i="1" dirty="0">
                <a:latin typeface="Symbol" pitchFamily="18" charset="2"/>
              </a:rPr>
              <a:t></a:t>
            </a:r>
            <a:r>
              <a:rPr lang="en-US" dirty="0"/>
              <a:t>  Known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475276" y="2683984"/>
            <a:ext cx="68961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8728" y="3608545"/>
            <a:ext cx="98008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      90%             1,234         $39,866  to $42,334                 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9576" y="2747486"/>
            <a:ext cx="768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Confidence        Margin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Level            of Error         Interval Estimate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754676" y="3636484"/>
            <a:ext cx="63627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427016" y="3970749"/>
            <a:ext cx="883767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      95%             1,470         $39,630  to $42,570            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8728" y="4381721"/>
            <a:ext cx="7277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      99%             1,932         $39,168  to  $43,032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ectangle 167"/>
          <p:cNvSpPr>
            <a:spLocks noChangeArrowheads="1"/>
          </p:cNvSpPr>
          <p:nvPr/>
        </p:nvSpPr>
        <p:spPr bwMode="auto">
          <a:xfrm>
            <a:off x="1819639" y="2083909"/>
            <a:ext cx="603885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Discount Sounds</a:t>
            </a:r>
          </a:p>
        </p:txBody>
      </p:sp>
      <p:sp>
        <p:nvSpPr>
          <p:cNvPr id="12" name="Rectangle 167"/>
          <p:cNvSpPr>
            <a:spLocks noChangeArrowheads="1"/>
          </p:cNvSpPr>
          <p:nvPr/>
        </p:nvSpPr>
        <p:spPr bwMode="auto">
          <a:xfrm>
            <a:off x="2373676" y="5262084"/>
            <a:ext cx="7200900" cy="108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In order to have a higher degree of confidence,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 margin of error and thus the width of the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confidence interval must be larger.</a:t>
            </a:r>
          </a:p>
        </p:txBody>
      </p:sp>
    </p:spTree>
    <p:extLst>
      <p:ext uri="{BB962C8B-B14F-4D97-AF65-F5344CB8AC3E}">
        <p14:creationId xmlns:p14="http://schemas.microsoft.com/office/powerpoint/2010/main" val="69302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2101850" y="0"/>
            <a:ext cx="7772400" cy="9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Interval Estimate of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2235200" y="1117121"/>
            <a:ext cx="7810500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 estimate of the population standard deviation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cannot be developed prior to sampling, we use the sample standard deviation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estimate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2235200" y="2336321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</a:t>
            </a:r>
            <a:r>
              <a:rPr lang="en-US" sz="2400" i="1" u="sng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case.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2235200" y="2831621"/>
            <a:ext cx="78105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case, the interval estimate for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based on the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distribution.</a:t>
            </a: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2235200" y="3688871"/>
            <a:ext cx="78105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(We’ll assume for now that the population is normally distributed.)</a:t>
            </a:r>
          </a:p>
        </p:txBody>
      </p:sp>
    </p:spTree>
    <p:extLst>
      <p:ext uri="{BB962C8B-B14F-4D97-AF65-F5344CB8AC3E}">
        <p14:creationId xmlns:p14="http://schemas.microsoft.com/office/powerpoint/2010/main" val="20277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2476501" y="1145216"/>
            <a:ext cx="737552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en-US" sz="2400" i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family of similar probability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distributions.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2209800" y="155575"/>
            <a:ext cx="7772400" cy="604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Distribution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2476501" y="2173916"/>
            <a:ext cx="7375525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specific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distribution depends on a parameter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known as the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degrees of freedom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2476501" y="3202616"/>
            <a:ext cx="7375525" cy="13335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Degrees of freedom refer to the number of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independent pieces of information that go into the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computation of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16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35200" y="1108075"/>
            <a:ext cx="5276850" cy="609600"/>
          </a:xfrm>
          <a:noFill/>
          <a:ln/>
        </p:spPr>
        <p:txBody>
          <a:bodyPr/>
          <a:lstStyle/>
          <a:p>
            <a:r>
              <a:rPr lang="en-US"/>
              <a:t>Interval Estimate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137150" y="1697038"/>
            <a:ext cx="1968500" cy="10652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Rectangle 6"/>
              <p:cNvSpPr>
                <a:spLocks noChangeArrowheads="1"/>
              </p:cNvSpPr>
              <p:nvPr/>
            </p:nvSpPr>
            <p:spPr bwMode="auto">
              <a:xfrm>
                <a:off x="2514600" y="2973975"/>
                <a:ext cx="7524750" cy="29696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where: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the sample mean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1 -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= the confidence coefficient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	   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i="1" baseline="-25000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i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/2 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value providing an area of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    in the upper tail of a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distribution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    with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- 1 degrees of freedom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= the sample standard deviation</a:t>
                </a:r>
              </a:p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= the sample size</a:t>
                </a: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9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973974"/>
                <a:ext cx="7524750" cy="2969625"/>
              </a:xfrm>
              <a:prstGeom prst="rect">
                <a:avLst/>
              </a:prstGeom>
              <a:blipFill rotWithShape="1">
                <a:blip r:embed="rId3"/>
                <a:stretch>
                  <a:fillRect l="-1297" t="-411" b="-2669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209800" y="79375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Interval Estimate of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51331" y="1843059"/>
                <a:ext cx="1790938" cy="79380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±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31" y="1843058"/>
                <a:ext cx="1790938" cy="7938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02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44763" y="1600200"/>
            <a:ext cx="7604252" cy="229235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reporter for a student newspaper is writing an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article on the cost of off-campus housing.  A sample of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one-bedroom apartments within a half-mile of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campus resulted in a sample mean of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$750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 month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sample standard deviation of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$55.</a:t>
            </a:r>
            <a:endParaRPr lang="en-US" dirty="0">
              <a:highlight>
                <a:srgbClr val="FFFF00"/>
              </a:highligh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006" name="Rectangle 598"/>
          <p:cNvSpPr>
            <a:spLocks noChangeArrowheads="1"/>
          </p:cNvSpPr>
          <p:nvPr/>
        </p:nvSpPr>
        <p:spPr bwMode="auto">
          <a:xfrm>
            <a:off x="1125728" y="1108075"/>
            <a:ext cx="10171938" cy="603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t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Example:  Apartment Rents –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FIND EXCEL TITLED  Rents</a:t>
            </a:r>
          </a:p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08" name="Rectangle 600"/>
          <p:cNvSpPr>
            <a:spLocks noChangeArrowheads="1"/>
          </p:cNvSpPr>
          <p:nvPr/>
        </p:nvSpPr>
        <p:spPr bwMode="auto">
          <a:xfrm>
            <a:off x="2551113" y="3833586"/>
            <a:ext cx="7597903" cy="229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provide a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95% confidence interval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mean rent per month for the population of one-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bedroom apartments within a half-mile of campus.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assume this population to be 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normally 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distributed.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209800" y="79375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Interval Estimate of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highlight>
                  <a:srgbClr val="FFFF00"/>
                </a:highlight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</p:txBody>
      </p:sp>
    </p:spTree>
    <p:extLst>
      <p:ext uri="{BB962C8B-B14F-4D97-AF65-F5344CB8AC3E}">
        <p14:creationId xmlns:p14="http://schemas.microsoft.com/office/powerpoint/2010/main" val="90695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26" name="Rectangle 1198"/>
          <p:cNvSpPr>
            <a:spLocks noChangeArrowheads="1"/>
          </p:cNvSpPr>
          <p:nvPr/>
        </p:nvSpPr>
        <p:spPr bwMode="auto">
          <a:xfrm>
            <a:off x="2438400" y="3905250"/>
            <a:ext cx="7708900" cy="1447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51712" name="Rectangle 1184"/>
          <p:cNvSpPr>
            <a:spLocks noChangeArrowheads="1"/>
          </p:cNvSpPr>
          <p:nvPr/>
        </p:nvSpPr>
        <p:spPr bwMode="auto">
          <a:xfrm>
            <a:off x="5086350" y="1657350"/>
            <a:ext cx="20193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51713" name="Rectangle 1185"/>
          <p:cNvSpPr>
            <a:spLocks noChangeArrowheads="1"/>
          </p:cNvSpPr>
          <p:nvPr/>
        </p:nvSpPr>
        <p:spPr bwMode="auto">
          <a:xfrm>
            <a:off x="2495550" y="3924300"/>
            <a:ext cx="75057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We are 95% confident that the mean rent per month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population of one-bedroom apartments within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half-mile of campus is between $720.70 and $779.30.</a:t>
            </a:r>
          </a:p>
        </p:txBody>
      </p:sp>
      <p:sp>
        <p:nvSpPr>
          <p:cNvPr id="151714" name="Rectangle 1186"/>
          <p:cNvSpPr>
            <a:spLocks noChangeArrowheads="1"/>
          </p:cNvSpPr>
          <p:nvPr/>
        </p:nvSpPr>
        <p:spPr bwMode="auto">
          <a:xfrm>
            <a:off x="2235200" y="1114425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 Estimate</a:t>
            </a:r>
          </a:p>
        </p:txBody>
      </p:sp>
      <p:sp>
        <p:nvSpPr>
          <p:cNvPr id="151731" name="AutoShape 1203"/>
          <p:cNvSpPr>
            <a:spLocks noChangeArrowheads="1"/>
          </p:cNvSpPr>
          <p:nvPr/>
        </p:nvSpPr>
        <p:spPr bwMode="auto">
          <a:xfrm>
            <a:off x="8039100" y="1887538"/>
            <a:ext cx="1404938" cy="800100"/>
          </a:xfrm>
          <a:prstGeom prst="wedgeRoundRectCallout">
            <a:avLst>
              <a:gd name="adj1" fmla="val -43674"/>
              <a:gd name="adj2" fmla="val 96429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Error</a:t>
            </a:r>
          </a:p>
        </p:txBody>
      </p:sp>
      <p:sp>
        <p:nvSpPr>
          <p:cNvPr id="151732" name="Line 1204"/>
          <p:cNvSpPr>
            <a:spLocks noChangeShapeType="1"/>
          </p:cNvSpPr>
          <p:nvPr/>
        </p:nvSpPr>
        <p:spPr bwMode="auto">
          <a:xfrm>
            <a:off x="7459663" y="3468688"/>
            <a:ext cx="7413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38750" y="1798609"/>
                <a:ext cx="1789336" cy="79380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±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.025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1798608"/>
                <a:ext cx="1789336" cy="7938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02363" y="2939414"/>
                <a:ext cx="4073616" cy="64357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750 </a:t>
                </a:r>
                <a:r>
                  <a:rPr lang="en-US" sz="2400" u="sng" dirty="0">
                    <a:solidFill>
                      <a:srgbClr val="000000"/>
                    </a:solidFill>
                  </a:rPr>
                  <a:t>+</a:t>
                </a:r>
                <a:r>
                  <a:rPr lang="en-US" sz="2400" dirty="0">
                    <a:solidFill>
                      <a:srgbClr val="000000"/>
                    </a:solidFill>
                  </a:rPr>
                  <a:t> 2.131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55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  = 750 </a:t>
                </a:r>
                <a:r>
                  <a:rPr lang="en-US" sz="2400" u="sng" dirty="0">
                    <a:solidFill>
                      <a:srgbClr val="000000"/>
                    </a:solidFill>
                  </a:rPr>
                  <a:t>+</a:t>
                </a:r>
                <a:r>
                  <a:rPr lang="en-US" sz="2400" dirty="0">
                    <a:solidFill>
                      <a:srgbClr val="000000"/>
                    </a:solidFill>
                  </a:rPr>
                  <a:t> 29.30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63" y="2939414"/>
                <a:ext cx="4073616" cy="643574"/>
              </a:xfrm>
              <a:prstGeom prst="rect">
                <a:avLst/>
              </a:prstGeom>
              <a:blipFill rotWithShape="1">
                <a:blip r:embed="rId4"/>
                <a:stretch>
                  <a:fillRect l="-1794" r="-1794" b="-660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09800" y="79375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Interval Estimate of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</p:txBody>
      </p:sp>
    </p:spTree>
    <p:extLst>
      <p:ext uri="{BB962C8B-B14F-4D97-AF65-F5344CB8AC3E}">
        <p14:creationId xmlns:p14="http://schemas.microsoft.com/office/powerpoint/2010/main" val="41344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322F-9686-A959-013F-03CE2002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09" y="262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The Foundation: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403F-38B8-3F96-8CDF-C6030078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3" y="1204189"/>
            <a:ext cx="11033463" cy="5505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öhne"/>
                <a:ea typeface="Söhne"/>
                <a:cs typeface="Söhne"/>
              </a:rPr>
              <a:t>A sampling distribution helps you understand how a sample relates to the whole population. It does this by showing all the different outcomes when repeating your sampling process.</a:t>
            </a:r>
          </a:p>
          <a:p>
            <a:r>
              <a:rPr lang="en-US" sz="2800" dirty="0">
                <a:latin typeface="Calibri"/>
                <a:cs typeface="Calibri"/>
              </a:rPr>
              <a:t>The probabilities that we calculate </a:t>
            </a:r>
            <a:r>
              <a:rPr lang="en-US" sz="2800" dirty="0">
                <a:cs typeface="Calibri"/>
              </a:rPr>
              <a:t>describe the likelihood of various outcomes or events. </a:t>
            </a:r>
          </a:p>
          <a:p>
            <a:pPr lvl="1"/>
            <a:r>
              <a:rPr lang="en-US" sz="2800" dirty="0">
                <a:cs typeface="Calibri"/>
              </a:rPr>
              <a:t>The probability of seeing a certain statistic (x-bar or mu) helps us to determine the likelihood of drawing a sample of that value from the population.</a:t>
            </a:r>
          </a:p>
          <a:p>
            <a:pPr lvl="2"/>
            <a:r>
              <a:rPr lang="en-US" sz="2400" dirty="0">
                <a:cs typeface="Calibri"/>
              </a:rPr>
              <a:t>If the probability of that value is low: unlikely that it's a true representation of the population parameter (mu or p) </a:t>
            </a:r>
          </a:p>
          <a:p>
            <a:pPr marL="457200" lvl="1" indent="0">
              <a:buNone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14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2476501" y="1238250"/>
            <a:ext cx="737552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Let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the desired margin of error.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476501" y="1962150"/>
            <a:ext cx="7375525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amount added to and subtracted from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point estimate to obtain an interval estimate.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217760" y="182306"/>
            <a:ext cx="7772400" cy="74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Sample Size for an Interval Estimate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of a Population Mean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2476501" y="3054350"/>
            <a:ext cx="7375525" cy="13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 a desired margin of error is selected prior to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sampling, the sample size necessary to satisfy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margin of error can be determined.</a:t>
            </a:r>
          </a:p>
        </p:txBody>
      </p:sp>
    </p:spTree>
    <p:extLst>
      <p:ext uri="{BB962C8B-B14F-4D97-AF65-F5344CB8AC3E}">
        <p14:creationId xmlns:p14="http://schemas.microsoft.com/office/powerpoint/2010/main" val="157959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5106430" y="2095459"/>
            <a:ext cx="2462213" cy="123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408669" y="285709"/>
            <a:ext cx="9588843" cy="74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Sample Size for an Interval Estimate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of a Population Mean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5106430" y="4000459"/>
            <a:ext cx="2462213" cy="123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2350529" y="1595395"/>
            <a:ext cx="52959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of Error 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2350529" y="3481345"/>
            <a:ext cx="60960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Sample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27518" y="2280897"/>
                <a:ext cx="1990673" cy="84965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518" y="2280897"/>
                <a:ext cx="1990673" cy="849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26454" y="4222565"/>
                <a:ext cx="1996765" cy="78778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800" i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n-US" sz="28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454" y="4222565"/>
                <a:ext cx="1996765" cy="787780"/>
              </a:xfrm>
              <a:prstGeom prst="rect">
                <a:avLst/>
              </a:prstGeom>
              <a:blipFill>
                <a:blip r:embed="rId4"/>
                <a:stretch>
                  <a:fillRect l="-6422" b="-852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672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633663" y="1590675"/>
            <a:ext cx="7493000" cy="1773238"/>
          </a:xfrm>
          <a:noFill/>
          <a:ln/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Discount Sounds is evaluating 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location for a new retail outlet, based 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part, on the mean annual income of the individuals in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marketing area of the new location.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594" name="Rectangle 90"/>
          <p:cNvSpPr>
            <a:spLocks noChangeArrowheads="1"/>
          </p:cNvSpPr>
          <p:nvPr/>
        </p:nvSpPr>
        <p:spPr bwMode="auto">
          <a:xfrm>
            <a:off x="2227263" y="150813"/>
            <a:ext cx="7772400" cy="74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Sample Size for an Interval Estimate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of a Population Mean</a:t>
            </a:r>
          </a:p>
        </p:txBody>
      </p:sp>
      <p:sp>
        <p:nvSpPr>
          <p:cNvPr id="21596" name="Rectangle 92"/>
          <p:cNvSpPr>
            <a:spLocks noChangeArrowheads="1"/>
          </p:cNvSpPr>
          <p:nvPr/>
        </p:nvSpPr>
        <p:spPr bwMode="auto">
          <a:xfrm>
            <a:off x="2227263" y="1114425"/>
            <a:ext cx="603885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Discount Sounds</a:t>
            </a:r>
          </a:p>
        </p:txBody>
      </p:sp>
      <p:sp>
        <p:nvSpPr>
          <p:cNvPr id="21597" name="Rectangle 93"/>
          <p:cNvSpPr>
            <a:spLocks noChangeArrowheads="1"/>
          </p:cNvSpPr>
          <p:nvPr/>
        </p:nvSpPr>
        <p:spPr bwMode="auto">
          <a:xfrm>
            <a:off x="2573338" y="3363913"/>
            <a:ext cx="8042025" cy="173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that Discount Sounds’ management team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wants an estimate of the population mean such that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.95 probability that the sampling error is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$500 or less when population standard deviation is 4,500.</a:t>
            </a:r>
          </a:p>
        </p:txBody>
      </p:sp>
      <p:sp>
        <p:nvSpPr>
          <p:cNvPr id="21598" name="Rectangle 94"/>
          <p:cNvSpPr>
            <a:spLocks noChangeArrowheads="1"/>
          </p:cNvSpPr>
          <p:nvPr/>
        </p:nvSpPr>
        <p:spPr bwMode="auto">
          <a:xfrm>
            <a:off x="2633663" y="5388033"/>
            <a:ext cx="7493000" cy="808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large a sample size is needed to meet the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 precision?</a:t>
            </a:r>
          </a:p>
        </p:txBody>
      </p:sp>
    </p:spTree>
    <p:extLst>
      <p:ext uri="{BB962C8B-B14F-4D97-AF65-F5344CB8AC3E}">
        <p14:creationId xmlns:p14="http://schemas.microsoft.com/office/powerpoint/2010/main" val="247107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7" name="Rectangle 99"/>
          <p:cNvSpPr>
            <a:spLocks noChangeArrowheads="1"/>
          </p:cNvSpPr>
          <p:nvPr/>
        </p:nvSpPr>
        <p:spPr bwMode="auto">
          <a:xfrm>
            <a:off x="2495550" y="3848100"/>
            <a:ext cx="7200900" cy="1123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24089"/>
            <a:ext cx="8210550" cy="585787"/>
          </a:xfrm>
          <a:noFill/>
          <a:ln/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	At 95% confidence, </a:t>
            </a:r>
            <a:r>
              <a:rPr lang="en-US" i="1"/>
              <a:t>z</a:t>
            </a:r>
            <a:r>
              <a:rPr lang="en-US" baseline="-25000"/>
              <a:t>.025</a:t>
            </a:r>
            <a:r>
              <a:rPr lang="en-US"/>
              <a:t> = 1.96.  Recall that </a:t>
            </a:r>
            <a:r>
              <a:rPr lang="en-US" i="1">
                <a:latin typeface="Symbol" panose="05050102010706020507" pitchFamily="18" charset="2"/>
              </a:rPr>
              <a:t></a:t>
            </a:r>
            <a:r>
              <a:rPr lang="en-US"/>
              <a:t>= 4,500.</a:t>
            </a:r>
          </a:p>
        </p:txBody>
      </p:sp>
      <p:sp>
        <p:nvSpPr>
          <p:cNvPr id="22622" name="Rectangle 94"/>
          <p:cNvSpPr>
            <a:spLocks noChangeArrowheads="1"/>
          </p:cNvSpPr>
          <p:nvPr/>
        </p:nvSpPr>
        <p:spPr bwMode="auto">
          <a:xfrm>
            <a:off x="2552700" y="3829050"/>
            <a:ext cx="7696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sample of size 312 is needed to reach a desired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precision of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$500 at 95% confidence</a:t>
            </a: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626" name="Oval 98"/>
          <p:cNvSpPr>
            <a:spLocks noChangeArrowheads="1"/>
          </p:cNvSpPr>
          <p:nvPr/>
        </p:nvSpPr>
        <p:spPr bwMode="auto">
          <a:xfrm>
            <a:off x="7880350" y="3054350"/>
            <a:ext cx="857250" cy="4191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49140" y="2789018"/>
                <a:ext cx="5303247" cy="89896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(1.96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(4,500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(500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=311.17⋍  312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40" y="2789018"/>
                <a:ext cx="5303247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9006" y="1237820"/>
                <a:ext cx="2153988" cy="79143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=500</m:t>
                      </m:r>
                    </m:oMath>
                  </m:oMathPara>
                </a14:m>
                <a:endParaRPr lang="en-US" sz="2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06" y="1237820"/>
                <a:ext cx="2153988" cy="791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0"/>
          <p:cNvSpPr>
            <a:spLocks noChangeArrowheads="1"/>
          </p:cNvSpPr>
          <p:nvPr/>
        </p:nvSpPr>
        <p:spPr bwMode="auto">
          <a:xfrm>
            <a:off x="2209800" y="113870"/>
            <a:ext cx="7772400" cy="74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Sample Size for an Interval Estimate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of a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222472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381250" y="11906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Summary of Interval Estimation Procedures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a Population Mean</a:t>
            </a:r>
          </a:p>
        </p:txBody>
      </p:sp>
      <p:sp>
        <p:nvSpPr>
          <p:cNvPr id="92163" name="AutoShape 3"/>
          <p:cNvSpPr>
            <a:spLocks noChangeArrowheads="1"/>
          </p:cNvSpPr>
          <p:nvPr/>
        </p:nvSpPr>
        <p:spPr bwMode="auto">
          <a:xfrm>
            <a:off x="3829050" y="1219200"/>
            <a:ext cx="4533900" cy="21336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the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standard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deviation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be assumed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known ?</a:t>
            </a:r>
          </a:p>
          <a:p>
            <a:endParaRPr 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3378201" y="1703203"/>
            <a:ext cx="5610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8226425" y="1703203"/>
            <a:ext cx="47961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92206" name="AutoShape 46"/>
          <p:cNvCxnSpPr>
            <a:cxnSpLocks noChangeShapeType="1"/>
            <a:stCxn id="92163" idx="1"/>
            <a:endCxn id="92222" idx="0"/>
          </p:cNvCxnSpPr>
          <p:nvPr/>
        </p:nvCxnSpPr>
        <p:spPr bwMode="auto">
          <a:xfrm rot="10800000" flipV="1">
            <a:off x="3495677" y="2286000"/>
            <a:ext cx="333375" cy="22669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</p:cxnSp>
      <p:cxnSp>
        <p:nvCxnSpPr>
          <p:cNvPr id="92207" name="AutoShape 47"/>
          <p:cNvCxnSpPr>
            <a:cxnSpLocks noChangeShapeType="1"/>
            <a:stCxn id="92163" idx="3"/>
            <a:endCxn id="92167" idx="0"/>
          </p:cNvCxnSpPr>
          <p:nvPr/>
        </p:nvCxnSpPr>
        <p:spPr bwMode="auto">
          <a:xfrm>
            <a:off x="8362951" y="2286000"/>
            <a:ext cx="333375" cy="7048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lg" len="med"/>
          </a:ln>
          <a:effectLst/>
        </p:spPr>
      </p:cxnSp>
      <p:cxnSp>
        <p:nvCxnSpPr>
          <p:cNvPr id="92221" name="AutoShape 61"/>
          <p:cNvCxnSpPr>
            <a:cxnSpLocks noChangeShapeType="1"/>
            <a:endCxn id="92184" idx="0"/>
          </p:cNvCxnSpPr>
          <p:nvPr/>
        </p:nvCxnSpPr>
        <p:spPr bwMode="auto">
          <a:xfrm>
            <a:off x="8696325" y="4064000"/>
            <a:ext cx="0" cy="488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92223" name="Text Box 63"/>
          <p:cNvSpPr txBox="1">
            <a:spLocks noChangeArrowheads="1"/>
          </p:cNvSpPr>
          <p:nvPr/>
        </p:nvSpPr>
        <p:spPr bwMode="auto">
          <a:xfrm>
            <a:off x="3566927" y="3776663"/>
            <a:ext cx="1483098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92224" name="Text Box 64"/>
          <p:cNvSpPr txBox="1">
            <a:spLocks noChangeArrowheads="1"/>
          </p:cNvSpPr>
          <p:nvPr/>
        </p:nvSpPr>
        <p:spPr bwMode="auto">
          <a:xfrm>
            <a:off x="5663943" y="4900613"/>
            <a:ext cx="1826142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7277100" y="2990850"/>
            <a:ext cx="2838450" cy="12763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sample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to estimate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2222" name="Rectangle 62"/>
          <p:cNvSpPr>
            <a:spLocks noChangeArrowheads="1"/>
          </p:cNvSpPr>
          <p:nvPr/>
        </p:nvSpPr>
        <p:spPr bwMode="auto">
          <a:xfrm>
            <a:off x="2381250" y="4552950"/>
            <a:ext cx="222885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  <a:p>
            <a:endParaRPr lang="en-US" sz="4800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94595" y="5002214"/>
                <a:ext cx="1802160" cy="79143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±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95" y="5002213"/>
                <a:ext cx="1802160" cy="7914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7581900" y="4552950"/>
            <a:ext cx="222885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  <a:p>
            <a:endParaRPr 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38956" y="5014914"/>
                <a:ext cx="1790938" cy="79380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 ±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56" y="5014913"/>
                <a:ext cx="1790938" cy="7938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04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0902" y="145858"/>
            <a:ext cx="7772400" cy="814387"/>
          </a:xfrm>
          <a:noFill/>
          <a:ln/>
        </p:spPr>
        <p:txBody>
          <a:bodyPr>
            <a:noAutofit/>
          </a:bodyPr>
          <a:lstStyle/>
          <a:p>
            <a:r>
              <a:rPr lang="en-US" sz="3200"/>
              <a:t>Interval Estimate</a:t>
            </a:r>
            <a:br>
              <a:rPr lang="en-US" sz="3200"/>
            </a:br>
            <a:r>
              <a:rPr lang="en-US" sz="3200"/>
              <a:t>of a Population Proportion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35200" y="1114425"/>
            <a:ext cx="6000750" cy="495300"/>
          </a:xfrm>
          <a:noFill/>
          <a:ln/>
          <a:effectLst/>
        </p:spPr>
        <p:txBody>
          <a:bodyPr/>
          <a:lstStyle/>
          <a:p>
            <a:r>
              <a:rPr lang="en-US"/>
              <a:t>Interval Estimate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76776" y="1616531"/>
            <a:ext cx="3082925" cy="14108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60" name="Rectangle 8"/>
              <p:cNvSpPr>
                <a:spLocks noChangeArrowheads="1"/>
              </p:cNvSpPr>
              <p:nvPr/>
            </p:nvSpPr>
            <p:spPr bwMode="auto">
              <a:xfrm>
                <a:off x="2571750" y="3149600"/>
                <a:ext cx="7397750" cy="23241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where:    1 -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is the confidence coefficient,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sz="2400" i="1" baseline="-25000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i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/2   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 providing an area of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  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/2 in the upper tail of the standard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   normal probability distribution, and</a:t>
                </a:r>
              </a:p>
              <a:p>
                <a:pPr algn="l"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sample proportion</a:t>
                </a:r>
              </a:p>
            </p:txBody>
          </p:sp>
        </mc:Choice>
        <mc:Fallback xmlns="">
          <p:sp>
            <p:nvSpPr>
              <p:cNvPr id="2356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1750" y="3149600"/>
                <a:ext cx="7397750" cy="2324100"/>
              </a:xfrm>
              <a:prstGeom prst="rect">
                <a:avLst/>
              </a:prstGeom>
              <a:blipFill rotWithShape="0">
                <a:blip r:embed="rId3"/>
                <a:stretch>
                  <a:fillRect l="-1319" b="-393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53825" y="1730183"/>
                <a:ext cx="2914196" cy="118352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825" y="1730183"/>
                <a:ext cx="2914196" cy="11835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7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3105150" y="2990850"/>
            <a:ext cx="683895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for the necessary sample size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get</a:t>
            </a:r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4699001" y="1629678"/>
            <a:ext cx="2843213" cy="123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235200" y="1117600"/>
            <a:ext cx="7772400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715" name="Text Box 19"/>
              <p:cNvSpPr txBox="1">
                <a:spLocks noChangeArrowheads="1"/>
              </p:cNvSpPr>
              <p:nvPr/>
            </p:nvSpPr>
            <p:spPr bwMode="auto">
              <a:xfrm>
                <a:off x="3094038" y="4457701"/>
                <a:ext cx="6711950" cy="12329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will not be known until after we have selected the sample.  We will use the planning value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7715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038" y="4457701"/>
                <a:ext cx="6711950" cy="1232966"/>
              </a:xfrm>
              <a:prstGeom prst="rect">
                <a:avLst/>
              </a:prstGeom>
              <a:blipFill rotWithShape="0">
                <a:blip r:embed="rId3"/>
                <a:stretch>
                  <a:fillRect l="-1453" t="-3448" r="-2361" b="-7882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87762" y="1394542"/>
                <a:ext cx="2587760" cy="130664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endParaRPr lang="en-US" sz="26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6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60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62" y="1394542"/>
                <a:ext cx="2587760" cy="1306640"/>
              </a:xfrm>
              <a:prstGeom prst="rect">
                <a:avLst/>
              </a:prstGeom>
              <a:blipFill rotWithShape="0">
                <a:blip r:embed="rId4"/>
                <a:stretch>
                  <a:fillRect l="-424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9"/>
          <p:cNvSpPr txBox="1">
            <a:spLocks noChangeArrowheads="1"/>
          </p:cNvSpPr>
          <p:nvPr/>
        </p:nvSpPr>
        <p:spPr>
          <a:xfrm>
            <a:off x="2171700" y="47174"/>
            <a:ext cx="7772400" cy="814387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kern="0">
                <a:solidFill>
                  <a:schemeClr val="tx1"/>
                </a:solidFill>
              </a:rPr>
              <a:t>Sample Size for an Interval Estimate</a:t>
            </a:r>
            <a:br>
              <a:rPr lang="en-US" kern="0">
                <a:solidFill>
                  <a:schemeClr val="tx1"/>
                </a:solidFill>
              </a:rPr>
            </a:br>
            <a:r>
              <a:rPr lang="en-US" kern="0">
                <a:solidFill>
                  <a:schemeClr val="tx1"/>
                </a:solidFill>
              </a:rPr>
              <a:t>of a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5029" y="3469850"/>
                <a:ext cx="2947153" cy="9370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29" y="3469850"/>
                <a:ext cx="2947153" cy="9370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007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2476500" y="1238250"/>
            <a:ext cx="75057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general form of an interval estimate of 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population proportion is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2209800" y="19526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Interval Estimate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084" name="Rectangle 4"/>
              <p:cNvSpPr>
                <a:spLocks noChangeArrowheads="1"/>
              </p:cNvSpPr>
              <p:nvPr/>
            </p:nvSpPr>
            <p:spPr bwMode="auto">
              <a:xfrm>
                <a:off x="3041616" y="2152650"/>
                <a:ext cx="3677238" cy="6290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408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1616" y="2152650"/>
                <a:ext cx="3677238" cy="62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593392" y="2236338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Margin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Error</a:t>
            </a:r>
          </a:p>
        </p:txBody>
      </p:sp>
    </p:spTree>
    <p:extLst>
      <p:ext uri="{BB962C8B-B14F-4D97-AF65-F5344CB8AC3E}">
        <p14:creationId xmlns:p14="http://schemas.microsoft.com/office/powerpoint/2010/main" val="3233880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8418" name="Rectangle 2"/>
              <p:cNvSpPr>
                <a:spLocks noChangeArrowheads="1"/>
              </p:cNvSpPr>
              <p:nvPr/>
            </p:nvSpPr>
            <p:spPr bwMode="auto">
              <a:xfrm>
                <a:off x="2476501" y="1238250"/>
                <a:ext cx="7375525" cy="1371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plays a key role in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computing the margin of error for this interval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estimate.</a:t>
                </a:r>
              </a:p>
            </p:txBody>
          </p:sp>
        </mc:Choice>
        <mc:Fallback xmlns="">
          <p:sp>
            <p:nvSpPr>
              <p:cNvPr id="18841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6501" y="1238250"/>
                <a:ext cx="7375525" cy="1371600"/>
              </a:xfrm>
              <a:prstGeom prst="rect">
                <a:avLst/>
              </a:prstGeom>
              <a:blipFill rotWithShape="0">
                <a:blip r:embed="rId3"/>
                <a:stretch>
                  <a:fillRect l="-986" t="-25000" b="-2155"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420" name="Rectangle 4"/>
              <p:cNvSpPr>
                <a:spLocks noChangeArrowheads="1"/>
              </p:cNvSpPr>
              <p:nvPr/>
            </p:nvSpPr>
            <p:spPr bwMode="auto">
              <a:xfrm>
                <a:off x="2476501" y="2762250"/>
                <a:ext cx="7375525" cy="1447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approximated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 a normal distribution whenever </a:t>
                </a:r>
                <a:r>
                  <a:rPr lang="en-US" sz="2400" i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np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u="sng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5 and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 –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400" u="sng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5.</a:t>
                </a:r>
              </a:p>
            </p:txBody>
          </p:sp>
        </mc:Choice>
        <mc:Fallback xmlns="">
          <p:sp>
            <p:nvSpPr>
              <p:cNvPr id="18842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6501" y="2762250"/>
                <a:ext cx="7375525" cy="1447800"/>
              </a:xfrm>
              <a:prstGeom prst="rect">
                <a:avLst/>
              </a:prstGeom>
              <a:blipFill rotWithShape="0">
                <a:blip r:embed="rId4"/>
                <a:stretch>
                  <a:fillRect l="-986"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198783" y="0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Interval Estimate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 Population Proportion</a:t>
            </a:r>
          </a:p>
        </p:txBody>
      </p:sp>
    </p:spTree>
    <p:extLst>
      <p:ext uri="{BB962C8B-B14F-4D97-AF65-F5344CB8AC3E}">
        <p14:creationId xmlns:p14="http://schemas.microsoft.com/office/powerpoint/2010/main" val="3073198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93" name="Rectangle 53"/>
          <p:cNvSpPr>
            <a:spLocks noChangeArrowheads="1"/>
          </p:cNvSpPr>
          <p:nvPr/>
        </p:nvSpPr>
        <p:spPr bwMode="auto">
          <a:xfrm>
            <a:off x="3200400" y="1657350"/>
            <a:ext cx="5867400" cy="42481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42" name="Freeform 2"/>
          <p:cNvSpPr>
            <a:spLocks/>
          </p:cNvSpPr>
          <p:nvPr/>
        </p:nvSpPr>
        <p:spPr bwMode="auto">
          <a:xfrm>
            <a:off x="3800476" y="1835150"/>
            <a:ext cx="4403725" cy="3055938"/>
          </a:xfrm>
          <a:custGeom>
            <a:avLst/>
            <a:gdLst/>
            <a:ahLst/>
            <a:cxnLst>
              <a:cxn ang="0">
                <a:pos x="1318" y="18"/>
              </a:cxn>
              <a:cxn ang="0">
                <a:pos x="1234" y="108"/>
              </a:cxn>
              <a:cxn ang="0">
                <a:pos x="1176" y="208"/>
              </a:cxn>
              <a:cxn ang="0">
                <a:pos x="1114" y="334"/>
              </a:cxn>
              <a:cxn ang="0">
                <a:pos x="1068" y="438"/>
              </a:cxn>
              <a:cxn ang="0">
                <a:pos x="1030" y="542"/>
              </a:cxn>
              <a:cxn ang="0">
                <a:pos x="996" y="649"/>
              </a:cxn>
              <a:cxn ang="0">
                <a:pos x="962" y="755"/>
              </a:cxn>
              <a:cxn ang="0">
                <a:pos x="930" y="861"/>
              </a:cxn>
              <a:cxn ang="0">
                <a:pos x="901" y="975"/>
              </a:cxn>
              <a:cxn ang="0">
                <a:pos x="869" y="1082"/>
              </a:cxn>
              <a:cxn ang="0">
                <a:pos x="825" y="1195"/>
              </a:cxn>
              <a:cxn ang="0">
                <a:pos x="786" y="1293"/>
              </a:cxn>
              <a:cxn ang="0">
                <a:pos x="732" y="1399"/>
              </a:cxn>
              <a:cxn ang="0">
                <a:pos x="662" y="1513"/>
              </a:cxn>
              <a:cxn ang="0">
                <a:pos x="587" y="1600"/>
              </a:cxn>
              <a:cxn ang="0">
                <a:pos x="490" y="1683"/>
              </a:cxn>
              <a:cxn ang="0">
                <a:pos x="388" y="1743"/>
              </a:cxn>
              <a:cxn ang="0">
                <a:pos x="295" y="1787"/>
              </a:cxn>
              <a:cxn ang="0">
                <a:pos x="193" y="1826"/>
              </a:cxn>
              <a:cxn ang="0">
                <a:pos x="79" y="1865"/>
              </a:cxn>
              <a:cxn ang="0">
                <a:pos x="6" y="1883"/>
              </a:cxn>
              <a:cxn ang="0">
                <a:pos x="2774" y="1922"/>
              </a:cxn>
              <a:cxn ang="0">
                <a:pos x="2726" y="1877"/>
              </a:cxn>
              <a:cxn ang="0">
                <a:pos x="2622" y="1845"/>
              </a:cxn>
              <a:cxn ang="0">
                <a:pos x="2510" y="1803"/>
              </a:cxn>
              <a:cxn ang="0">
                <a:pos x="2396" y="1755"/>
              </a:cxn>
              <a:cxn ang="0">
                <a:pos x="2278" y="1693"/>
              </a:cxn>
              <a:cxn ang="0">
                <a:pos x="2220" y="1655"/>
              </a:cxn>
              <a:cxn ang="0">
                <a:pos x="2156" y="1589"/>
              </a:cxn>
              <a:cxn ang="0">
                <a:pos x="2082" y="1503"/>
              </a:cxn>
              <a:cxn ang="0">
                <a:pos x="2022" y="1398"/>
              </a:cxn>
              <a:cxn ang="0">
                <a:pos x="1970" y="1298"/>
              </a:cxn>
              <a:cxn ang="0">
                <a:pos x="1928" y="1200"/>
              </a:cxn>
              <a:cxn ang="0">
                <a:pos x="1892" y="1100"/>
              </a:cxn>
              <a:cxn ang="0">
                <a:pos x="1862" y="1010"/>
              </a:cxn>
              <a:cxn ang="0">
                <a:pos x="1830" y="900"/>
              </a:cxn>
              <a:cxn ang="0">
                <a:pos x="1798" y="782"/>
              </a:cxn>
              <a:cxn ang="0">
                <a:pos x="1760" y="656"/>
              </a:cxn>
              <a:cxn ang="0">
                <a:pos x="1712" y="524"/>
              </a:cxn>
              <a:cxn ang="0">
                <a:pos x="1670" y="410"/>
              </a:cxn>
              <a:cxn ang="0">
                <a:pos x="1632" y="328"/>
              </a:cxn>
              <a:cxn ang="0">
                <a:pos x="1590" y="232"/>
              </a:cxn>
              <a:cxn ang="0">
                <a:pos x="1546" y="156"/>
              </a:cxn>
              <a:cxn ang="0">
                <a:pos x="1570" y="194"/>
              </a:cxn>
              <a:cxn ang="0">
                <a:pos x="1550" y="156"/>
              </a:cxn>
              <a:cxn ang="0">
                <a:pos x="1476" y="56"/>
              </a:cxn>
              <a:cxn ang="0">
                <a:pos x="1413" y="8"/>
              </a:cxn>
            </a:cxnLst>
            <a:rect l="0" t="0" r="r" b="b"/>
            <a:pathLst>
              <a:path w="2774" h="1925">
                <a:moveTo>
                  <a:pt x="1390" y="0"/>
                </a:moveTo>
                <a:lnTo>
                  <a:pt x="1350" y="0"/>
                </a:lnTo>
                <a:lnTo>
                  <a:pt x="1318" y="18"/>
                </a:lnTo>
                <a:lnTo>
                  <a:pt x="1289" y="40"/>
                </a:lnTo>
                <a:lnTo>
                  <a:pt x="1261" y="70"/>
                </a:lnTo>
                <a:lnTo>
                  <a:pt x="1234" y="108"/>
                </a:lnTo>
                <a:lnTo>
                  <a:pt x="1211" y="144"/>
                </a:lnTo>
                <a:lnTo>
                  <a:pt x="1193" y="173"/>
                </a:lnTo>
                <a:lnTo>
                  <a:pt x="1176" y="208"/>
                </a:lnTo>
                <a:lnTo>
                  <a:pt x="1152" y="256"/>
                </a:lnTo>
                <a:lnTo>
                  <a:pt x="1132" y="296"/>
                </a:lnTo>
                <a:lnTo>
                  <a:pt x="1114" y="334"/>
                </a:lnTo>
                <a:lnTo>
                  <a:pt x="1094" y="378"/>
                </a:lnTo>
                <a:lnTo>
                  <a:pt x="1082" y="410"/>
                </a:lnTo>
                <a:lnTo>
                  <a:pt x="1068" y="438"/>
                </a:lnTo>
                <a:lnTo>
                  <a:pt x="1052" y="482"/>
                </a:lnTo>
                <a:lnTo>
                  <a:pt x="1040" y="514"/>
                </a:lnTo>
                <a:lnTo>
                  <a:pt x="1030" y="542"/>
                </a:lnTo>
                <a:lnTo>
                  <a:pt x="1022" y="570"/>
                </a:lnTo>
                <a:lnTo>
                  <a:pt x="1008" y="606"/>
                </a:lnTo>
                <a:lnTo>
                  <a:pt x="996" y="649"/>
                </a:lnTo>
                <a:lnTo>
                  <a:pt x="984" y="688"/>
                </a:lnTo>
                <a:lnTo>
                  <a:pt x="972" y="724"/>
                </a:lnTo>
                <a:lnTo>
                  <a:pt x="962" y="755"/>
                </a:lnTo>
                <a:lnTo>
                  <a:pt x="949" y="786"/>
                </a:lnTo>
                <a:lnTo>
                  <a:pt x="940" y="829"/>
                </a:lnTo>
                <a:lnTo>
                  <a:pt x="930" y="861"/>
                </a:lnTo>
                <a:lnTo>
                  <a:pt x="922" y="902"/>
                </a:lnTo>
                <a:lnTo>
                  <a:pt x="908" y="942"/>
                </a:lnTo>
                <a:lnTo>
                  <a:pt x="901" y="975"/>
                </a:lnTo>
                <a:lnTo>
                  <a:pt x="891" y="1007"/>
                </a:lnTo>
                <a:lnTo>
                  <a:pt x="883" y="1041"/>
                </a:lnTo>
                <a:lnTo>
                  <a:pt x="869" y="1082"/>
                </a:lnTo>
                <a:lnTo>
                  <a:pt x="852" y="1123"/>
                </a:lnTo>
                <a:lnTo>
                  <a:pt x="836" y="1168"/>
                </a:lnTo>
                <a:lnTo>
                  <a:pt x="825" y="1195"/>
                </a:lnTo>
                <a:lnTo>
                  <a:pt x="816" y="1223"/>
                </a:lnTo>
                <a:lnTo>
                  <a:pt x="800" y="1263"/>
                </a:lnTo>
                <a:lnTo>
                  <a:pt x="786" y="1293"/>
                </a:lnTo>
                <a:lnTo>
                  <a:pt x="768" y="1331"/>
                </a:lnTo>
                <a:lnTo>
                  <a:pt x="750" y="1367"/>
                </a:lnTo>
                <a:lnTo>
                  <a:pt x="732" y="1399"/>
                </a:lnTo>
                <a:lnTo>
                  <a:pt x="708" y="1437"/>
                </a:lnTo>
                <a:lnTo>
                  <a:pt x="686" y="1477"/>
                </a:lnTo>
                <a:lnTo>
                  <a:pt x="662" y="1513"/>
                </a:lnTo>
                <a:lnTo>
                  <a:pt x="634" y="1551"/>
                </a:lnTo>
                <a:lnTo>
                  <a:pt x="614" y="1573"/>
                </a:lnTo>
                <a:lnTo>
                  <a:pt x="587" y="1600"/>
                </a:lnTo>
                <a:lnTo>
                  <a:pt x="558" y="1633"/>
                </a:lnTo>
                <a:lnTo>
                  <a:pt x="536" y="1653"/>
                </a:lnTo>
                <a:lnTo>
                  <a:pt x="490" y="1683"/>
                </a:lnTo>
                <a:lnTo>
                  <a:pt x="452" y="1706"/>
                </a:lnTo>
                <a:lnTo>
                  <a:pt x="416" y="1723"/>
                </a:lnTo>
                <a:lnTo>
                  <a:pt x="388" y="1743"/>
                </a:lnTo>
                <a:lnTo>
                  <a:pt x="357" y="1759"/>
                </a:lnTo>
                <a:lnTo>
                  <a:pt x="327" y="1772"/>
                </a:lnTo>
                <a:lnTo>
                  <a:pt x="295" y="1787"/>
                </a:lnTo>
                <a:lnTo>
                  <a:pt x="263" y="1799"/>
                </a:lnTo>
                <a:lnTo>
                  <a:pt x="231" y="1808"/>
                </a:lnTo>
                <a:lnTo>
                  <a:pt x="193" y="1826"/>
                </a:lnTo>
                <a:lnTo>
                  <a:pt x="158" y="1838"/>
                </a:lnTo>
                <a:lnTo>
                  <a:pt x="117" y="1853"/>
                </a:lnTo>
                <a:lnTo>
                  <a:pt x="79" y="1865"/>
                </a:lnTo>
                <a:lnTo>
                  <a:pt x="44" y="1874"/>
                </a:lnTo>
                <a:lnTo>
                  <a:pt x="29" y="1877"/>
                </a:lnTo>
                <a:lnTo>
                  <a:pt x="6" y="1883"/>
                </a:lnTo>
                <a:lnTo>
                  <a:pt x="3" y="1907"/>
                </a:lnTo>
                <a:lnTo>
                  <a:pt x="0" y="1925"/>
                </a:lnTo>
                <a:lnTo>
                  <a:pt x="2774" y="1922"/>
                </a:lnTo>
                <a:lnTo>
                  <a:pt x="2772" y="1891"/>
                </a:lnTo>
                <a:lnTo>
                  <a:pt x="2750" y="1881"/>
                </a:lnTo>
                <a:lnTo>
                  <a:pt x="2726" y="1877"/>
                </a:lnTo>
                <a:lnTo>
                  <a:pt x="2684" y="1865"/>
                </a:lnTo>
                <a:lnTo>
                  <a:pt x="2654" y="1855"/>
                </a:lnTo>
                <a:lnTo>
                  <a:pt x="2622" y="1845"/>
                </a:lnTo>
                <a:lnTo>
                  <a:pt x="2596" y="1835"/>
                </a:lnTo>
                <a:lnTo>
                  <a:pt x="2558" y="1825"/>
                </a:lnTo>
                <a:lnTo>
                  <a:pt x="2510" y="1803"/>
                </a:lnTo>
                <a:lnTo>
                  <a:pt x="2468" y="1789"/>
                </a:lnTo>
                <a:lnTo>
                  <a:pt x="2432" y="1775"/>
                </a:lnTo>
                <a:lnTo>
                  <a:pt x="2396" y="1755"/>
                </a:lnTo>
                <a:lnTo>
                  <a:pt x="2362" y="1737"/>
                </a:lnTo>
                <a:lnTo>
                  <a:pt x="2316" y="1715"/>
                </a:lnTo>
                <a:lnTo>
                  <a:pt x="2278" y="1693"/>
                </a:lnTo>
                <a:lnTo>
                  <a:pt x="2258" y="1681"/>
                </a:lnTo>
                <a:lnTo>
                  <a:pt x="2240" y="1671"/>
                </a:lnTo>
                <a:lnTo>
                  <a:pt x="2220" y="1655"/>
                </a:lnTo>
                <a:lnTo>
                  <a:pt x="2206" y="1643"/>
                </a:lnTo>
                <a:lnTo>
                  <a:pt x="2181" y="1615"/>
                </a:lnTo>
                <a:lnTo>
                  <a:pt x="2156" y="1589"/>
                </a:lnTo>
                <a:lnTo>
                  <a:pt x="2129" y="1563"/>
                </a:lnTo>
                <a:lnTo>
                  <a:pt x="2105" y="1531"/>
                </a:lnTo>
                <a:lnTo>
                  <a:pt x="2082" y="1503"/>
                </a:lnTo>
                <a:lnTo>
                  <a:pt x="2057" y="1461"/>
                </a:lnTo>
                <a:lnTo>
                  <a:pt x="2039" y="1432"/>
                </a:lnTo>
                <a:lnTo>
                  <a:pt x="2022" y="1398"/>
                </a:lnTo>
                <a:lnTo>
                  <a:pt x="2004" y="1364"/>
                </a:lnTo>
                <a:lnTo>
                  <a:pt x="1986" y="1332"/>
                </a:lnTo>
                <a:lnTo>
                  <a:pt x="1970" y="1298"/>
                </a:lnTo>
                <a:lnTo>
                  <a:pt x="1956" y="1270"/>
                </a:lnTo>
                <a:lnTo>
                  <a:pt x="1944" y="1240"/>
                </a:lnTo>
                <a:lnTo>
                  <a:pt x="1928" y="1200"/>
                </a:lnTo>
                <a:lnTo>
                  <a:pt x="1914" y="1158"/>
                </a:lnTo>
                <a:lnTo>
                  <a:pt x="1904" y="1132"/>
                </a:lnTo>
                <a:lnTo>
                  <a:pt x="1892" y="1100"/>
                </a:lnTo>
                <a:lnTo>
                  <a:pt x="1882" y="1072"/>
                </a:lnTo>
                <a:lnTo>
                  <a:pt x="1872" y="1044"/>
                </a:lnTo>
                <a:lnTo>
                  <a:pt x="1862" y="1010"/>
                </a:lnTo>
                <a:lnTo>
                  <a:pt x="1852" y="976"/>
                </a:lnTo>
                <a:lnTo>
                  <a:pt x="1840" y="932"/>
                </a:lnTo>
                <a:lnTo>
                  <a:pt x="1830" y="900"/>
                </a:lnTo>
                <a:lnTo>
                  <a:pt x="1818" y="854"/>
                </a:lnTo>
                <a:lnTo>
                  <a:pt x="1808" y="818"/>
                </a:lnTo>
                <a:lnTo>
                  <a:pt x="1798" y="782"/>
                </a:lnTo>
                <a:lnTo>
                  <a:pt x="1788" y="744"/>
                </a:lnTo>
                <a:lnTo>
                  <a:pt x="1778" y="710"/>
                </a:lnTo>
                <a:lnTo>
                  <a:pt x="1760" y="656"/>
                </a:lnTo>
                <a:lnTo>
                  <a:pt x="1742" y="598"/>
                </a:lnTo>
                <a:lnTo>
                  <a:pt x="1726" y="560"/>
                </a:lnTo>
                <a:lnTo>
                  <a:pt x="1712" y="524"/>
                </a:lnTo>
                <a:lnTo>
                  <a:pt x="1702" y="494"/>
                </a:lnTo>
                <a:lnTo>
                  <a:pt x="1686" y="450"/>
                </a:lnTo>
                <a:lnTo>
                  <a:pt x="1670" y="410"/>
                </a:lnTo>
                <a:lnTo>
                  <a:pt x="1648" y="354"/>
                </a:lnTo>
                <a:lnTo>
                  <a:pt x="1660" y="384"/>
                </a:lnTo>
                <a:lnTo>
                  <a:pt x="1632" y="328"/>
                </a:lnTo>
                <a:lnTo>
                  <a:pt x="1622" y="298"/>
                </a:lnTo>
                <a:lnTo>
                  <a:pt x="1608" y="266"/>
                </a:lnTo>
                <a:lnTo>
                  <a:pt x="1590" y="232"/>
                </a:lnTo>
                <a:lnTo>
                  <a:pt x="1559" y="178"/>
                </a:lnTo>
                <a:lnTo>
                  <a:pt x="1560" y="178"/>
                </a:lnTo>
                <a:lnTo>
                  <a:pt x="1546" y="156"/>
                </a:lnTo>
                <a:lnTo>
                  <a:pt x="1530" y="128"/>
                </a:lnTo>
                <a:lnTo>
                  <a:pt x="1542" y="144"/>
                </a:lnTo>
                <a:lnTo>
                  <a:pt x="1570" y="194"/>
                </a:lnTo>
                <a:lnTo>
                  <a:pt x="1580" y="214"/>
                </a:lnTo>
                <a:lnTo>
                  <a:pt x="1554" y="169"/>
                </a:lnTo>
                <a:lnTo>
                  <a:pt x="1550" y="156"/>
                </a:lnTo>
                <a:lnTo>
                  <a:pt x="1518" y="110"/>
                </a:lnTo>
                <a:lnTo>
                  <a:pt x="1498" y="84"/>
                </a:lnTo>
                <a:lnTo>
                  <a:pt x="1476" y="56"/>
                </a:lnTo>
                <a:lnTo>
                  <a:pt x="1456" y="36"/>
                </a:lnTo>
                <a:lnTo>
                  <a:pt x="1434" y="22"/>
                </a:lnTo>
                <a:lnTo>
                  <a:pt x="1413" y="8"/>
                </a:lnTo>
                <a:lnTo>
                  <a:pt x="139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43" name="Freeform 3"/>
          <p:cNvSpPr>
            <a:spLocks noChangeArrowheads="1"/>
          </p:cNvSpPr>
          <p:nvPr/>
        </p:nvSpPr>
        <p:spPr bwMode="auto">
          <a:xfrm>
            <a:off x="5957889" y="4776788"/>
            <a:ext cx="1587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429000" y="3600450"/>
            <a:ext cx="63318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7824788" y="3600450"/>
            <a:ext cx="63318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138250" name="Freeform 10"/>
          <p:cNvSpPr>
            <a:spLocks/>
          </p:cNvSpPr>
          <p:nvPr/>
        </p:nvSpPr>
        <p:spPr bwMode="auto">
          <a:xfrm>
            <a:off x="3703638" y="4595814"/>
            <a:ext cx="677862" cy="293687"/>
          </a:xfrm>
          <a:custGeom>
            <a:avLst/>
            <a:gdLst/>
            <a:ahLst/>
            <a:cxnLst>
              <a:cxn ang="0">
                <a:pos x="427" y="27"/>
              </a:cxn>
              <a:cxn ang="0">
                <a:pos x="427" y="12"/>
              </a:cxn>
              <a:cxn ang="0">
                <a:pos x="426" y="44"/>
              </a:cxn>
              <a:cxn ang="0">
                <a:pos x="426" y="66"/>
              </a:cxn>
              <a:cxn ang="0">
                <a:pos x="426" y="86"/>
              </a:cxn>
              <a:cxn ang="0">
                <a:pos x="427" y="113"/>
              </a:cxn>
              <a:cxn ang="0">
                <a:pos x="426" y="137"/>
              </a:cxn>
              <a:cxn ang="0">
                <a:pos x="426" y="164"/>
              </a:cxn>
              <a:cxn ang="0">
                <a:pos x="426" y="183"/>
              </a:cxn>
              <a:cxn ang="0">
                <a:pos x="0" y="185"/>
              </a:cxn>
              <a:cxn ang="0">
                <a:pos x="1" y="167"/>
              </a:cxn>
              <a:cxn ang="0">
                <a:pos x="1" y="176"/>
              </a:cxn>
              <a:cxn ang="0">
                <a:pos x="1" y="156"/>
              </a:cxn>
              <a:cxn ang="0">
                <a:pos x="19" y="153"/>
              </a:cxn>
              <a:cxn ang="0">
                <a:pos x="43" y="144"/>
              </a:cxn>
              <a:cxn ang="0">
                <a:pos x="70" y="138"/>
              </a:cxn>
              <a:cxn ang="0">
                <a:pos x="94" y="129"/>
              </a:cxn>
              <a:cxn ang="0">
                <a:pos x="118" y="123"/>
              </a:cxn>
              <a:cxn ang="0">
                <a:pos x="142" y="117"/>
              </a:cxn>
              <a:cxn ang="0">
                <a:pos x="167" y="106"/>
              </a:cxn>
              <a:cxn ang="0">
                <a:pos x="191" y="98"/>
              </a:cxn>
              <a:cxn ang="0">
                <a:pos x="217" y="90"/>
              </a:cxn>
              <a:cxn ang="0">
                <a:pos x="241" y="81"/>
              </a:cxn>
              <a:cxn ang="0">
                <a:pos x="263" y="74"/>
              </a:cxn>
              <a:cxn ang="0">
                <a:pos x="283" y="63"/>
              </a:cxn>
              <a:cxn ang="0">
                <a:pos x="310" y="51"/>
              </a:cxn>
              <a:cxn ang="0">
                <a:pos x="335" y="42"/>
              </a:cxn>
              <a:cxn ang="0">
                <a:pos x="360" y="32"/>
              </a:cxn>
              <a:cxn ang="0">
                <a:pos x="381" y="21"/>
              </a:cxn>
              <a:cxn ang="0">
                <a:pos x="407" y="10"/>
              </a:cxn>
              <a:cxn ang="0">
                <a:pos x="427" y="0"/>
              </a:cxn>
              <a:cxn ang="0">
                <a:pos x="427" y="0"/>
              </a:cxn>
            </a:cxnLst>
            <a:rect l="0" t="0" r="r" b="b"/>
            <a:pathLst>
              <a:path w="427" h="185">
                <a:moveTo>
                  <a:pt x="427" y="27"/>
                </a:moveTo>
                <a:lnTo>
                  <a:pt x="427" y="12"/>
                </a:lnTo>
                <a:lnTo>
                  <a:pt x="426" y="44"/>
                </a:lnTo>
                <a:lnTo>
                  <a:pt x="426" y="66"/>
                </a:lnTo>
                <a:lnTo>
                  <a:pt x="426" y="86"/>
                </a:lnTo>
                <a:lnTo>
                  <a:pt x="427" y="113"/>
                </a:lnTo>
                <a:lnTo>
                  <a:pt x="426" y="137"/>
                </a:lnTo>
                <a:lnTo>
                  <a:pt x="426" y="164"/>
                </a:lnTo>
                <a:lnTo>
                  <a:pt x="426" y="183"/>
                </a:lnTo>
                <a:lnTo>
                  <a:pt x="0" y="185"/>
                </a:lnTo>
                <a:lnTo>
                  <a:pt x="1" y="167"/>
                </a:lnTo>
                <a:lnTo>
                  <a:pt x="1" y="176"/>
                </a:lnTo>
                <a:lnTo>
                  <a:pt x="1" y="156"/>
                </a:lnTo>
                <a:lnTo>
                  <a:pt x="19" y="153"/>
                </a:lnTo>
                <a:lnTo>
                  <a:pt x="43" y="144"/>
                </a:lnTo>
                <a:lnTo>
                  <a:pt x="70" y="138"/>
                </a:lnTo>
                <a:lnTo>
                  <a:pt x="94" y="129"/>
                </a:lnTo>
                <a:lnTo>
                  <a:pt x="118" y="123"/>
                </a:lnTo>
                <a:lnTo>
                  <a:pt x="142" y="117"/>
                </a:lnTo>
                <a:lnTo>
                  <a:pt x="167" y="106"/>
                </a:lnTo>
                <a:lnTo>
                  <a:pt x="191" y="98"/>
                </a:lnTo>
                <a:lnTo>
                  <a:pt x="217" y="90"/>
                </a:lnTo>
                <a:lnTo>
                  <a:pt x="241" y="81"/>
                </a:lnTo>
                <a:lnTo>
                  <a:pt x="263" y="74"/>
                </a:lnTo>
                <a:lnTo>
                  <a:pt x="283" y="63"/>
                </a:lnTo>
                <a:lnTo>
                  <a:pt x="310" y="51"/>
                </a:lnTo>
                <a:lnTo>
                  <a:pt x="335" y="42"/>
                </a:lnTo>
                <a:lnTo>
                  <a:pt x="360" y="32"/>
                </a:lnTo>
                <a:lnTo>
                  <a:pt x="381" y="21"/>
                </a:lnTo>
                <a:lnTo>
                  <a:pt x="407" y="10"/>
                </a:lnTo>
                <a:lnTo>
                  <a:pt x="427" y="0"/>
                </a:lnTo>
                <a:lnTo>
                  <a:pt x="427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1" name="Freeform 11"/>
          <p:cNvSpPr>
            <a:spLocks/>
          </p:cNvSpPr>
          <p:nvPr/>
        </p:nvSpPr>
        <p:spPr bwMode="auto">
          <a:xfrm>
            <a:off x="7572376" y="4627564"/>
            <a:ext cx="631825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"/>
              </a:cxn>
              <a:cxn ang="0">
                <a:pos x="2" y="24"/>
              </a:cxn>
              <a:cxn ang="0">
                <a:pos x="2" y="52"/>
              </a:cxn>
              <a:cxn ang="0">
                <a:pos x="1" y="77"/>
              </a:cxn>
              <a:cxn ang="0">
                <a:pos x="1" y="99"/>
              </a:cxn>
              <a:cxn ang="0">
                <a:pos x="1" y="122"/>
              </a:cxn>
              <a:cxn ang="0">
                <a:pos x="1" y="144"/>
              </a:cxn>
              <a:cxn ang="0">
                <a:pos x="2" y="166"/>
              </a:cxn>
              <a:cxn ang="0">
                <a:pos x="398" y="165"/>
              </a:cxn>
              <a:cxn ang="0">
                <a:pos x="398" y="153"/>
              </a:cxn>
              <a:cxn ang="0">
                <a:pos x="396" y="138"/>
              </a:cxn>
              <a:cxn ang="0">
                <a:pos x="396" y="142"/>
              </a:cxn>
              <a:cxn ang="0">
                <a:pos x="388" y="136"/>
              </a:cxn>
              <a:cxn ang="0">
                <a:pos x="372" y="130"/>
              </a:cxn>
              <a:cxn ang="0">
                <a:pos x="350" y="124"/>
              </a:cxn>
              <a:cxn ang="0">
                <a:pos x="328" y="118"/>
              </a:cxn>
              <a:cxn ang="0">
                <a:pos x="308" y="112"/>
              </a:cxn>
              <a:cxn ang="0">
                <a:pos x="280" y="104"/>
              </a:cxn>
              <a:cxn ang="0">
                <a:pos x="258" y="96"/>
              </a:cxn>
              <a:cxn ang="0">
                <a:pos x="234" y="88"/>
              </a:cxn>
              <a:cxn ang="0">
                <a:pos x="208" y="80"/>
              </a:cxn>
              <a:cxn ang="0">
                <a:pos x="178" y="68"/>
              </a:cxn>
              <a:cxn ang="0">
                <a:pos x="148" y="58"/>
              </a:cxn>
              <a:cxn ang="0">
                <a:pos x="128" y="50"/>
              </a:cxn>
              <a:cxn ang="0">
                <a:pos x="111" y="43"/>
              </a:cxn>
              <a:cxn ang="0">
                <a:pos x="90" y="34"/>
              </a:cxn>
              <a:cxn ang="0">
                <a:pos x="64" y="24"/>
              </a:cxn>
              <a:cxn ang="0">
                <a:pos x="36" y="14"/>
              </a:cxn>
              <a:cxn ang="0">
                <a:pos x="15" y="4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98" h="166">
                <a:moveTo>
                  <a:pt x="0" y="0"/>
                </a:moveTo>
                <a:lnTo>
                  <a:pt x="3" y="2"/>
                </a:lnTo>
                <a:lnTo>
                  <a:pt x="2" y="24"/>
                </a:lnTo>
                <a:lnTo>
                  <a:pt x="2" y="52"/>
                </a:lnTo>
                <a:lnTo>
                  <a:pt x="1" y="77"/>
                </a:lnTo>
                <a:lnTo>
                  <a:pt x="1" y="99"/>
                </a:lnTo>
                <a:lnTo>
                  <a:pt x="1" y="122"/>
                </a:lnTo>
                <a:lnTo>
                  <a:pt x="1" y="144"/>
                </a:lnTo>
                <a:lnTo>
                  <a:pt x="2" y="166"/>
                </a:lnTo>
                <a:lnTo>
                  <a:pt x="398" y="165"/>
                </a:lnTo>
                <a:lnTo>
                  <a:pt x="398" y="153"/>
                </a:lnTo>
                <a:lnTo>
                  <a:pt x="396" y="138"/>
                </a:lnTo>
                <a:lnTo>
                  <a:pt x="396" y="142"/>
                </a:lnTo>
                <a:lnTo>
                  <a:pt x="388" y="136"/>
                </a:lnTo>
                <a:lnTo>
                  <a:pt x="372" y="130"/>
                </a:lnTo>
                <a:lnTo>
                  <a:pt x="350" y="124"/>
                </a:lnTo>
                <a:lnTo>
                  <a:pt x="328" y="118"/>
                </a:lnTo>
                <a:lnTo>
                  <a:pt x="308" y="112"/>
                </a:lnTo>
                <a:lnTo>
                  <a:pt x="280" y="104"/>
                </a:lnTo>
                <a:lnTo>
                  <a:pt x="258" y="96"/>
                </a:lnTo>
                <a:lnTo>
                  <a:pt x="234" y="88"/>
                </a:lnTo>
                <a:lnTo>
                  <a:pt x="208" y="80"/>
                </a:lnTo>
                <a:lnTo>
                  <a:pt x="178" y="68"/>
                </a:lnTo>
                <a:lnTo>
                  <a:pt x="148" y="58"/>
                </a:lnTo>
                <a:lnTo>
                  <a:pt x="128" y="50"/>
                </a:lnTo>
                <a:lnTo>
                  <a:pt x="111" y="43"/>
                </a:lnTo>
                <a:lnTo>
                  <a:pt x="90" y="34"/>
                </a:lnTo>
                <a:lnTo>
                  <a:pt x="64" y="24"/>
                </a:lnTo>
                <a:lnTo>
                  <a:pt x="36" y="14"/>
                </a:lnTo>
                <a:lnTo>
                  <a:pt x="15" y="4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3905250" y="4146550"/>
            <a:ext cx="209550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 flipH="1">
            <a:off x="7835901" y="4144963"/>
            <a:ext cx="2571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4378325" y="4433888"/>
            <a:ext cx="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7573963" y="4408488"/>
            <a:ext cx="0" cy="1212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60" name="Line 20"/>
          <p:cNvSpPr>
            <a:spLocks noChangeShapeType="1"/>
          </p:cNvSpPr>
          <p:nvPr/>
        </p:nvSpPr>
        <p:spPr bwMode="auto">
          <a:xfrm>
            <a:off x="3487738" y="4889500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8261" name="Group 21"/>
          <p:cNvGrpSpPr>
            <a:grpSpLocks/>
          </p:cNvGrpSpPr>
          <p:nvPr/>
        </p:nvGrpSpPr>
        <p:grpSpPr bwMode="auto">
          <a:xfrm>
            <a:off x="3640139" y="1760538"/>
            <a:ext cx="4683125" cy="2959100"/>
            <a:chOff x="1078" y="789"/>
            <a:chExt cx="2947" cy="1852"/>
          </a:xfrm>
        </p:grpSpPr>
        <p:sp>
          <p:nvSpPr>
            <p:cNvPr id="138262" name="Arc 22"/>
            <p:cNvSpPr>
              <a:spLocks/>
            </p:cNvSpPr>
            <p:nvPr/>
          </p:nvSpPr>
          <p:spPr bwMode="auto">
            <a:xfrm rot="6300000">
              <a:off x="185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3" name="Arc 23"/>
            <p:cNvSpPr>
              <a:spLocks/>
            </p:cNvSpPr>
            <p:nvPr/>
          </p:nvSpPr>
          <p:spPr bwMode="auto">
            <a:xfrm rot="17057622">
              <a:off x="1474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4" name="Arc 24"/>
            <p:cNvSpPr>
              <a:spLocks/>
            </p:cNvSpPr>
            <p:nvPr/>
          </p:nvSpPr>
          <p:spPr bwMode="auto">
            <a:xfrm rot="20700000">
              <a:off x="1078" y="2475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5" name="Arc 25"/>
            <p:cNvSpPr>
              <a:spLocks/>
            </p:cNvSpPr>
            <p:nvPr/>
          </p:nvSpPr>
          <p:spPr bwMode="auto">
            <a:xfrm rot="15300000" flipH="1">
              <a:off x="229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6" name="Arc 26"/>
            <p:cNvSpPr>
              <a:spLocks/>
            </p:cNvSpPr>
            <p:nvPr/>
          </p:nvSpPr>
          <p:spPr bwMode="auto">
            <a:xfrm rot="4542378" flipH="1">
              <a:off x="2841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67" name="Arc 27"/>
            <p:cNvSpPr>
              <a:spLocks/>
            </p:cNvSpPr>
            <p:nvPr/>
          </p:nvSpPr>
          <p:spPr bwMode="auto">
            <a:xfrm rot="900000" flipH="1">
              <a:off x="3328" y="247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8269" name="Freeform 29"/>
          <p:cNvSpPr>
            <a:spLocks noChangeArrowheads="1"/>
          </p:cNvSpPr>
          <p:nvPr/>
        </p:nvSpPr>
        <p:spPr bwMode="auto">
          <a:xfrm>
            <a:off x="5962651" y="5386388"/>
            <a:ext cx="42863" cy="247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278" name="Rectangle 38"/>
              <p:cNvSpPr>
                <a:spLocks noChangeArrowheads="1"/>
              </p:cNvSpPr>
              <p:nvPr/>
            </p:nvSpPr>
            <p:spPr bwMode="auto">
              <a:xfrm>
                <a:off x="2226155" y="1117600"/>
                <a:ext cx="7935912" cy="5667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/>
              <a:lstStyle/>
              <a:p>
                <a:pPr marL="342900" indent="-342900">
                  <a:spcBef>
                    <a:spcPct val="20000"/>
                  </a:spcBef>
                  <a:buSzPct val="75000"/>
                  <a:buFont typeface="Monotype Sorts" pitchFamily="2" charset="2"/>
                  <a:buChar char="n"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 Approximation of 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8278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6155" y="1117600"/>
                <a:ext cx="7935912" cy="566738"/>
              </a:xfrm>
              <a:prstGeom prst="rect">
                <a:avLst/>
              </a:prstGeom>
              <a:blipFill rotWithShape="0">
                <a:blip r:embed="rId3"/>
                <a:stretch>
                  <a:fillRect l="-307" t="-7527" b="-6452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283" name="Rectangle 43"/>
              <p:cNvSpPr>
                <a:spLocks noChangeArrowheads="1"/>
              </p:cNvSpPr>
              <p:nvPr/>
            </p:nvSpPr>
            <p:spPr bwMode="auto">
              <a:xfrm>
                <a:off x="3487738" y="1916113"/>
                <a:ext cx="1673536" cy="12419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Sampling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828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7738" y="1916113"/>
                <a:ext cx="1673536" cy="1241943"/>
              </a:xfrm>
              <a:prstGeom prst="rect">
                <a:avLst/>
              </a:prstGeom>
              <a:blipFill rotWithShape="0">
                <a:blip r:embed="rId4"/>
                <a:stretch>
                  <a:fillRect l="-5818" t="-3431" r="-4727" b="-735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287" name="Rectangle 47"/>
          <p:cNvSpPr>
            <a:spLocks noChangeArrowheads="1"/>
          </p:cNvSpPr>
          <p:nvPr/>
        </p:nvSpPr>
        <p:spPr bwMode="auto">
          <a:xfrm>
            <a:off x="5805488" y="4891088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484339" y="4671797"/>
                <a:ext cx="444929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339" y="4671797"/>
                <a:ext cx="444929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316" r="-47945" b="-1052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81075" y="5244178"/>
                <a:ext cx="1822486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75" y="5244178"/>
                <a:ext cx="1822486" cy="494815"/>
              </a:xfrm>
              <a:prstGeom prst="rect">
                <a:avLst/>
              </a:prstGeom>
              <a:blipFill rotWithShape="0">
                <a:blip r:embed="rId6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05838" y="5251438"/>
                <a:ext cx="1822486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38" y="5251438"/>
                <a:ext cx="1822486" cy="494815"/>
              </a:xfrm>
              <a:prstGeom prst="rect">
                <a:avLst/>
              </a:prstGeom>
              <a:blipFill rotWithShape="0"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9"/>
              <p:cNvSpPr>
                <a:spLocks noChangeArrowheads="1"/>
              </p:cNvSpPr>
              <p:nvPr/>
            </p:nvSpPr>
            <p:spPr bwMode="auto">
              <a:xfrm>
                <a:off x="5147587" y="3574391"/>
                <a:ext cx="1678346" cy="8284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1 -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of all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values</a:t>
                </a:r>
              </a:p>
            </p:txBody>
          </p:sp>
        </mc:Choice>
        <mc:Fallback xmlns="">
          <p:sp>
            <p:nvSpPr>
              <p:cNvPr id="45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587" y="3574391"/>
                <a:ext cx="1678346" cy="828432"/>
              </a:xfrm>
              <a:prstGeom prst="rect">
                <a:avLst/>
              </a:prstGeom>
              <a:blipFill rotWithShape="1">
                <a:blip r:embed="rId8"/>
                <a:stretch>
                  <a:fillRect l="-5435" t="-5882" r="-3261" b="-16912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75204" y="1962986"/>
                <a:ext cx="485068" cy="390748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204" y="1962986"/>
                <a:ext cx="485068" cy="390748"/>
              </a:xfrm>
              <a:prstGeom prst="rect">
                <a:avLst/>
              </a:prstGeom>
              <a:blipFill rotWithShape="0">
                <a:blip r:embed="rId9"/>
                <a:stretch>
                  <a:fillRect r="-26250" b="-468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247900" y="132600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Interval Estimate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a Population Proportion</a:t>
            </a:r>
          </a:p>
        </p:txBody>
      </p:sp>
    </p:spTree>
    <p:extLst>
      <p:ext uri="{BB962C8B-B14F-4D97-AF65-F5344CB8AC3E}">
        <p14:creationId xmlns:p14="http://schemas.microsoft.com/office/powerpoint/2010/main" val="377682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Walls: </a:t>
            </a:r>
            <a:br>
              <a:rPr lang="en-US" dirty="0"/>
            </a:br>
            <a:r>
              <a:rPr lang="en-US" dirty="0"/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919744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733063"/>
            <a:ext cx="7742237" cy="2763838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Political Science, Inc. (PSI) specializes in voter polls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surveys designed to keep political office seekers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informed of their position in a race.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telephone surveys, PSI interviewers ask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registered voters who they would vote for if the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election were held that day. 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749" name="Rectangle 173"/>
          <p:cNvSpPr>
            <a:spLocks noChangeArrowheads="1"/>
          </p:cNvSpPr>
          <p:nvPr/>
        </p:nvSpPr>
        <p:spPr bwMode="auto">
          <a:xfrm>
            <a:off x="2110047" y="1668073"/>
            <a:ext cx="6137931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Political Science, Inc.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637" y="412838"/>
            <a:ext cx="7772400" cy="8143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Interval Estimate</a:t>
            </a:r>
            <a:br>
              <a:rPr lang="en-US" dirty="0"/>
            </a:br>
            <a:r>
              <a:rPr lang="en-US" dirty="0"/>
              <a:t>of a Population Proportion</a:t>
            </a:r>
          </a:p>
        </p:txBody>
      </p:sp>
    </p:spTree>
    <p:extLst>
      <p:ext uri="{BB962C8B-B14F-4D97-AF65-F5344CB8AC3E}">
        <p14:creationId xmlns:p14="http://schemas.microsoft.com/office/powerpoint/2010/main" val="1436560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94" name="Rectangle 46"/>
          <p:cNvSpPr>
            <a:spLocks noChangeArrowheads="1"/>
          </p:cNvSpPr>
          <p:nvPr/>
        </p:nvSpPr>
        <p:spPr bwMode="auto">
          <a:xfrm>
            <a:off x="2137128" y="2373896"/>
            <a:ext cx="7653338" cy="2789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current election campaign, PSI has just found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220 registered voters, out of 500 contacted, favor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particular candidate.  PSI wants to develop a 95%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 interval estimate for the proportion of the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of registered voters that favor the</a:t>
            </a:r>
          </a:p>
          <a:p>
            <a:pPr marL="342900" indent="-342900">
              <a:spcBef>
                <a:spcPct val="20000"/>
              </a:spcBef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candidate.</a:t>
            </a:r>
          </a:p>
        </p:txBody>
      </p:sp>
      <p:sp>
        <p:nvSpPr>
          <p:cNvPr id="155696" name="Rectangle 48"/>
          <p:cNvSpPr>
            <a:spLocks noChangeArrowheads="1"/>
          </p:cNvSpPr>
          <p:nvPr/>
        </p:nvSpPr>
        <p:spPr bwMode="auto">
          <a:xfrm>
            <a:off x="2137128" y="1400864"/>
            <a:ext cx="600075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Political Science, Inc.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77596" y="108745"/>
            <a:ext cx="8873169" cy="814387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kern="0" dirty="0">
                <a:solidFill>
                  <a:schemeClr val="tx1"/>
                </a:solidFill>
              </a:rPr>
              <a:t>Interval Estimate of a Population Proportion</a:t>
            </a:r>
          </a:p>
        </p:txBody>
      </p:sp>
    </p:spTree>
    <p:extLst>
      <p:ext uri="{BB962C8B-B14F-4D97-AF65-F5344CB8AC3E}">
        <p14:creationId xmlns:p14="http://schemas.microsoft.com/office/powerpoint/2010/main" val="3818984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3" name="Rectangle 193"/>
          <p:cNvSpPr>
            <a:spLocks noChangeArrowheads="1"/>
          </p:cNvSpPr>
          <p:nvPr/>
        </p:nvSpPr>
        <p:spPr bwMode="auto">
          <a:xfrm>
            <a:off x="2198095" y="4955984"/>
            <a:ext cx="74485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83" name="Rectangle 183"/>
              <p:cNvSpPr>
                <a:spLocks noChangeArrowheads="1"/>
              </p:cNvSpPr>
              <p:nvPr/>
            </p:nvSpPr>
            <p:spPr bwMode="auto">
              <a:xfrm>
                <a:off x="2464795" y="3222434"/>
                <a:ext cx="6858000" cy="6096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where:  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500,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220/500 = .44,  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sz="2400" i="1" baseline="-25000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i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/2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1.96</a:t>
                </a: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783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4795" y="3222434"/>
                <a:ext cx="6858000" cy="609600"/>
              </a:xfrm>
              <a:prstGeom prst="rect">
                <a:avLst/>
              </a:prstGeom>
              <a:blipFill rotWithShape="0">
                <a:blip r:embed="rId3"/>
                <a:stretch>
                  <a:fillRect l="-1333" r="-267" b="-1100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81" name="Rectangle 181"/>
          <p:cNvSpPr>
            <a:spLocks noChangeArrowheads="1"/>
          </p:cNvSpPr>
          <p:nvPr/>
        </p:nvSpPr>
        <p:spPr bwMode="auto">
          <a:xfrm>
            <a:off x="2306045" y="5063934"/>
            <a:ext cx="737235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 is 95% confident that the proportion of all voters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favor the candidate is between .3965 and .4835.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42539" y="3946335"/>
                <a:ext cx="4312013" cy="84388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.44±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1.96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.44(1−.44)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500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=.44 ± .0435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9" y="3946335"/>
                <a:ext cx="4312013" cy="843885"/>
              </a:xfrm>
              <a:prstGeom prst="rect">
                <a:avLst/>
              </a:prstGeom>
              <a:blipFill rotWithShape="0">
                <a:blip r:embed="rId4"/>
                <a:stretch>
                  <a:fillRect r="-56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39721" y="2045599"/>
                <a:ext cx="2457211" cy="84388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21" y="2045599"/>
                <a:ext cx="2457211" cy="843885"/>
              </a:xfrm>
              <a:prstGeom prst="rect">
                <a:avLst/>
              </a:prstGeom>
              <a:blipFill rotWithShape="0">
                <a:blip r:embed="rId5"/>
                <a:stretch>
                  <a:fillRect l="-397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995" y="269293"/>
            <a:ext cx="7772400" cy="8143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Interval Estimate</a:t>
            </a:r>
            <a:br>
              <a:rPr lang="en-US" dirty="0"/>
            </a:br>
            <a:r>
              <a:rPr lang="en-US" dirty="0"/>
              <a:t>of a Population Proportion</a:t>
            </a:r>
          </a:p>
        </p:txBody>
      </p:sp>
    </p:spTree>
    <p:extLst>
      <p:ext uri="{BB962C8B-B14F-4D97-AF65-F5344CB8AC3E}">
        <p14:creationId xmlns:p14="http://schemas.microsoft.com/office/powerpoint/2010/main" val="3676602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3105150" y="2990850"/>
            <a:ext cx="683895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for the necessary sample size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get</a:t>
            </a:r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4699001" y="1629678"/>
            <a:ext cx="2843213" cy="123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235200" y="1117600"/>
            <a:ext cx="7772400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715" name="Text Box 19"/>
              <p:cNvSpPr txBox="1">
                <a:spLocks noChangeArrowheads="1"/>
              </p:cNvSpPr>
              <p:nvPr/>
            </p:nvSpPr>
            <p:spPr bwMode="auto">
              <a:xfrm>
                <a:off x="3094038" y="4457701"/>
                <a:ext cx="6711950" cy="124450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20000"/>
                  </a:spcBef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will not be known until after we have selected the sample.  We will use the planning value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7715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038" y="4457701"/>
                <a:ext cx="6711950" cy="1244508"/>
              </a:xfrm>
              <a:prstGeom prst="rect">
                <a:avLst/>
              </a:prstGeom>
              <a:blipFill rotWithShape="0">
                <a:blip r:embed="rId3"/>
                <a:stretch>
                  <a:fillRect l="-1453" t="-3431" r="-2361" b="-735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87762" y="1394542"/>
                <a:ext cx="2520177" cy="130664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endParaRPr lang="en-US" sz="26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6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60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(1−</m:t>
                            </m:r>
                            <m:r>
                              <a:rPr lang="en-US" sz="26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62" y="1394542"/>
                <a:ext cx="2520177" cy="1306640"/>
              </a:xfrm>
              <a:prstGeom prst="rect">
                <a:avLst/>
              </a:prstGeom>
              <a:blipFill rotWithShape="0">
                <a:blip r:embed="rId4"/>
                <a:stretch>
                  <a:fillRect l="-435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9"/>
          <p:cNvSpPr txBox="1">
            <a:spLocks noChangeArrowheads="1"/>
          </p:cNvSpPr>
          <p:nvPr/>
        </p:nvSpPr>
        <p:spPr>
          <a:xfrm>
            <a:off x="2171700" y="63713"/>
            <a:ext cx="7772400" cy="814387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Sample Size for an Interval Estimate</a:t>
            </a:r>
            <a:br>
              <a:rPr lang="en-US" kern="0" dirty="0">
                <a:solidFill>
                  <a:schemeClr val="tx1"/>
                </a:solidFill>
              </a:rPr>
            </a:br>
            <a:r>
              <a:rPr lang="en-US" kern="0" dirty="0">
                <a:solidFill>
                  <a:schemeClr val="tx1"/>
                </a:solidFill>
              </a:rPr>
              <a:t>of a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5029" y="3469850"/>
                <a:ext cx="2947153" cy="9370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29" y="3469850"/>
                <a:ext cx="2947153" cy="9370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32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4197822" y="1648580"/>
            <a:ext cx="3777778" cy="123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2895600" y="2997200"/>
            <a:ext cx="6838950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planning value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chosen by:</a:t>
            </a:r>
          </a:p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Using the sample proportion from a previous sample of the same or similar units, or</a:t>
            </a:r>
          </a:p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Selecting a preliminary sample and using the</a:t>
            </a:r>
          </a:p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sample proportion from this sample.</a:t>
            </a:r>
          </a:p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Use judgment or a “best guess” for a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value.</a:t>
            </a:r>
          </a:p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Otherwise, use .50 as the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value.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2235200" y="1117600"/>
            <a:ext cx="7772400" cy="666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Sample Size</a:t>
            </a:r>
          </a:p>
        </p:txBody>
      </p:sp>
      <p:sp>
        <p:nvSpPr>
          <p:cNvPr id="7" name="Rectangle 99"/>
          <p:cNvSpPr txBox="1">
            <a:spLocks noChangeArrowheads="1"/>
          </p:cNvSpPr>
          <p:nvPr/>
        </p:nvSpPr>
        <p:spPr>
          <a:xfrm>
            <a:off x="2235200" y="37723"/>
            <a:ext cx="7772400" cy="814387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Sample Size for an Interval Estimate</a:t>
            </a:r>
            <a:br>
              <a:rPr lang="en-US" kern="0" dirty="0">
                <a:solidFill>
                  <a:schemeClr val="tx1"/>
                </a:solidFill>
              </a:rPr>
            </a:br>
            <a:r>
              <a:rPr lang="en-US" kern="0" dirty="0">
                <a:solidFill>
                  <a:schemeClr val="tx1"/>
                </a:solidFill>
              </a:rPr>
              <a:t>of a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46043" y="1777373"/>
                <a:ext cx="3201517" cy="937051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042" y="1777372"/>
                <a:ext cx="3201517" cy="9370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17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7" name="Rectangle 99"/>
          <p:cNvSpPr>
            <a:spLocks noGrp="1" noChangeArrowheads="1"/>
          </p:cNvSpPr>
          <p:nvPr>
            <p:ph type="title"/>
          </p:nvPr>
        </p:nvSpPr>
        <p:spPr>
          <a:xfrm>
            <a:off x="1934253" y="620789"/>
            <a:ext cx="7772400" cy="8143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Sample Size for an Interval Estimate</a:t>
            </a:r>
            <a:br>
              <a:rPr lang="en-US" dirty="0"/>
            </a:br>
            <a:r>
              <a:rPr lang="en-US" dirty="0"/>
              <a:t>of a Population Proportion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2608263" y="2379642"/>
            <a:ext cx="7442200" cy="2776251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PSI would like a .99 probability that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sample proportion is within + .03 of the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proportion.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large a sample size is needed to meet the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precision?  (A previous sample of similar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units yielded .44 for the sample proportion.)</a:t>
            </a:r>
            <a:endParaRPr lang="en-US" dirty="0"/>
          </a:p>
        </p:txBody>
      </p:sp>
      <p:sp>
        <p:nvSpPr>
          <p:cNvPr id="27791" name="Rectangle 143"/>
          <p:cNvSpPr>
            <a:spLocks noChangeArrowheads="1"/>
          </p:cNvSpPr>
          <p:nvPr/>
        </p:nvSpPr>
        <p:spPr bwMode="auto">
          <a:xfrm>
            <a:off x="2323335" y="1676285"/>
            <a:ext cx="600075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Political Science, Inc.</a:t>
            </a:r>
          </a:p>
        </p:txBody>
      </p:sp>
    </p:spTree>
    <p:extLst>
      <p:ext uri="{BB962C8B-B14F-4D97-AF65-F5344CB8AC3E}">
        <p14:creationId xmlns:p14="http://schemas.microsoft.com/office/powerpoint/2010/main" val="700802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2209800" y="2300289"/>
            <a:ext cx="82105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At 99% confidence,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.005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2.576.  Recall that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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.44.</a:t>
            </a:r>
          </a:p>
        </p:txBody>
      </p:sp>
      <p:sp>
        <p:nvSpPr>
          <p:cNvPr id="158778" name="Rectangle 58"/>
          <p:cNvSpPr>
            <a:spLocks noChangeArrowheads="1"/>
          </p:cNvSpPr>
          <p:nvPr/>
        </p:nvSpPr>
        <p:spPr bwMode="auto">
          <a:xfrm>
            <a:off x="2514600" y="4032250"/>
            <a:ext cx="7143750" cy="1162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727" name="Oval 7"/>
          <p:cNvSpPr>
            <a:spLocks noChangeArrowheads="1"/>
          </p:cNvSpPr>
          <p:nvPr/>
        </p:nvSpPr>
        <p:spPr bwMode="auto">
          <a:xfrm>
            <a:off x="8801100" y="3238900"/>
            <a:ext cx="1193800" cy="4381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2552700" y="4032250"/>
            <a:ext cx="73279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sample of size 1817 is needed to reach a desired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precision of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.03 at 99% confidence.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42567" y="1116760"/>
                <a:ext cx="3306867" cy="118352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 .03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66" y="1116759"/>
                <a:ext cx="3306867" cy="11835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9"/>
          <p:cNvSpPr txBox="1">
            <a:spLocks noChangeArrowheads="1"/>
          </p:cNvSpPr>
          <p:nvPr/>
        </p:nvSpPr>
        <p:spPr>
          <a:xfrm>
            <a:off x="2330450" y="12868"/>
            <a:ext cx="7772400" cy="814387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Sample Size for an Interval Estimate</a:t>
            </a:r>
            <a:br>
              <a:rPr lang="en-US" kern="0" dirty="0">
                <a:solidFill>
                  <a:schemeClr val="tx1"/>
                </a:solidFill>
              </a:rPr>
            </a:br>
            <a:r>
              <a:rPr lang="en-US" kern="0" dirty="0">
                <a:solidFill>
                  <a:schemeClr val="tx1"/>
                </a:solidFill>
              </a:rPr>
              <a:t>of a Population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2700" y="2879299"/>
                <a:ext cx="7402924" cy="100495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2.576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(.44)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.56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(.03)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   .1817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879298"/>
                <a:ext cx="7402924" cy="1004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2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2000479" y="1842800"/>
            <a:ext cx="7772400" cy="2705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endParaRPr 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Note:  We used .44 as the best estimate of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preceding expression.  If no information is available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about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.5 is often assumed because it provides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highest possible sample size.  If we had used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.5, the recommended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would have been 1843.</a:t>
            </a:r>
          </a:p>
        </p:txBody>
      </p:sp>
      <p:sp>
        <p:nvSpPr>
          <p:cNvPr id="4" name="Rectangle 99"/>
          <p:cNvSpPr txBox="1">
            <a:spLocks noChangeArrowheads="1"/>
          </p:cNvSpPr>
          <p:nvPr/>
        </p:nvSpPr>
        <p:spPr>
          <a:xfrm>
            <a:off x="2000479" y="708924"/>
            <a:ext cx="9115539" cy="814387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pPr algn="l"/>
            <a:r>
              <a:rPr lang="en-US" kern="0" dirty="0">
                <a:solidFill>
                  <a:schemeClr val="tx1"/>
                </a:solidFill>
              </a:rPr>
              <a:t>Sample Size for an Interval Estimate of a Population Proportion</a:t>
            </a:r>
          </a:p>
        </p:txBody>
      </p:sp>
    </p:spTree>
    <p:extLst>
      <p:ext uri="{BB962C8B-B14F-4D97-AF65-F5344CB8AC3E}">
        <p14:creationId xmlns:p14="http://schemas.microsoft.com/office/powerpoint/2010/main" val="1963862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C29A-3264-4ACA-A749-4277E2990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939682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8316" y="411117"/>
            <a:ext cx="7772400" cy="814388"/>
          </a:xfrm>
          <a:noFill/>
          <a:ln/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Hypothesis Testing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096499" y="1674994"/>
            <a:ext cx="6761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Developing Null and Alternative Hypotheses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104437" y="3724454"/>
            <a:ext cx="40417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Type I and Type II Errors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104437" y="2159975"/>
            <a:ext cx="45164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Population Mean: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104437" y="2681468"/>
            <a:ext cx="4879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Population Mean: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104437" y="3202961"/>
            <a:ext cx="3663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Population Proportion</a:t>
            </a:r>
          </a:p>
        </p:txBody>
      </p:sp>
    </p:spTree>
    <p:extLst>
      <p:ext uri="{BB962C8B-B14F-4D97-AF65-F5344CB8AC3E}">
        <p14:creationId xmlns:p14="http://schemas.microsoft.com/office/powerpoint/2010/main" val="38206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2371876" y="1654834"/>
            <a:ext cx="77724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Point Estimator (Chapter 7)</a:t>
            </a:r>
            <a:endParaRPr lang="en-US" sz="2800" dirty="0">
              <a:solidFill>
                <a:srgbClr val="000000"/>
              </a:solidFill>
              <a:latin typeface="Arial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71876" y="2789260"/>
                <a:ext cx="791671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best predictor for </a:t>
                </a:r>
                <a:r>
                  <a:rPr lang="en-US" sz="3200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m,</a:t>
                </a:r>
                <a:r>
                  <a:rPr lang="en-US" sz="2800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but it’s not perfect!</a:t>
                </a:r>
              </a:p>
              <a:p>
                <a:endParaRPr 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76" y="2789260"/>
                <a:ext cx="7916719" cy="1015663"/>
              </a:xfrm>
              <a:prstGeom prst="rect">
                <a:avLst/>
              </a:prstGeom>
              <a:blipFill>
                <a:blip r:embed="rId3"/>
                <a:stretch>
                  <a:fillRect t="-7229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92206" y="4483327"/>
            <a:ext cx="790369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point estimator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expected to provide the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 value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population parameter in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case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82058"/>
            <a:ext cx="10515600" cy="144409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do we </a:t>
            </a:r>
            <a:r>
              <a:rPr lang="en-US" sz="5400" b="1" dirty="0"/>
              <a:t>need </a:t>
            </a:r>
            <a:r>
              <a:rPr lang="en-US" dirty="0"/>
              <a:t>confidence intervals? 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09636" y="2167847"/>
            <a:ext cx="195209" cy="57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02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17250"/>
            <a:ext cx="7772400" cy="6429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171700" y="1092200"/>
            <a:ext cx="8058150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determine whether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 statement about the value of a population parameter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should or should not be rejected.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171700" y="2254250"/>
            <a:ext cx="80391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denoted by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tentative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assumption about a population parameter.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190750" y="3092450"/>
            <a:ext cx="8001000" cy="100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hypothesis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by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is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opposite of what is stated in the null hypothesis.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2190750" y="3956050"/>
            <a:ext cx="80010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hypothesis testing procedure uses data from a </a:t>
            </a:r>
          </a:p>
          <a:p>
            <a:pPr algn="l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sample to test the two competing statements</a:t>
            </a:r>
          </a:p>
          <a:p>
            <a:pPr algn="l"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indicated by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300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54848" y="1796099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Monotype Sorts" pitchFamily="2" charset="2"/>
              <a:buChar char="n"/>
              <a:defRPr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Hypothesis as a Research Hypothesis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6041" y="371319"/>
            <a:ext cx="7772400" cy="6429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51710" y="2248535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12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Example:  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 new teaching method is developed that is 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believed to be better than the current method.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51710" y="3474085"/>
            <a:ext cx="7315200" cy="111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12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Alternative Hypothesis:  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The new teaching method is better.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51710" y="4464685"/>
            <a:ext cx="7315200" cy="104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12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Null Hypothesis:  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The new method is no better than the old method.</a:t>
            </a:r>
          </a:p>
        </p:txBody>
      </p:sp>
    </p:spTree>
    <p:extLst>
      <p:ext uri="{BB962C8B-B14F-4D97-AF65-F5344CB8AC3E}">
        <p14:creationId xmlns:p14="http://schemas.microsoft.com/office/powerpoint/2010/main" val="3650165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98688" y="1125539"/>
            <a:ext cx="8008937" cy="574675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Monotype Sorts" pitchFamily="2" charset="2"/>
              <a:buChar char="n"/>
              <a:defRPr/>
            </a:pPr>
            <a:r>
              <a:rPr lang="en-US" sz="2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Hypothesis as a Research Hypothesis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5" y="1587500"/>
            <a:ext cx="73533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12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Example:  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 new drug is developed with the goal of lowering 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blood pressure more than the existing drug.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05075" y="2901950"/>
            <a:ext cx="7315200" cy="1289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12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Alternative Hypothesis:  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The new drug lowers blood pressure more than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the existing drug.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05075" y="4108450"/>
            <a:ext cx="73152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12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Null Hypothesis:  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The new drug does not lower blood pressure more</a:t>
            </a:r>
          </a:p>
          <a:p>
            <a:pPr algn="l">
              <a:buSzPct val="125000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than the existing drug.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37393" y="203203"/>
            <a:ext cx="8820981" cy="642937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sz="3600" kern="0" dirty="0">
                <a:solidFill>
                  <a:schemeClr val="tx1"/>
                </a:solidFill>
                <a:latin typeface="+mj-lt"/>
              </a:rPr>
              <a:t>Developing Null and Alternative Hypotheses</a:t>
            </a:r>
            <a:endParaRPr 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95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3286845" y="5100639"/>
            <a:ext cx="162416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One-tailed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(lower-tail)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5224140" y="5100639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One-tailed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(upper-tail)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7229250" y="5100639"/>
            <a:ext cx="158953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Two-tailed</a:t>
            </a: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1490133" y="99560"/>
            <a:ext cx="9572977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 dirty="0">
                <a:latin typeface="+mj-lt"/>
                <a:cs typeface="Arial" panose="020B0604020202020204" pitchFamily="34" charset="0"/>
              </a:rPr>
              <a:t>Summary of Forms for Null and Alternative Hypotheses about a Population Mean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2190750" y="1130300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equality part of the hypotheses always appears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 the null hypothesis.</a:t>
            </a: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2171700" y="2057400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 general, a hypothesis test about the value of 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population mean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take one of the following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three forms (where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hypothesized value of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the population mean).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228975" y="3829050"/>
            <a:ext cx="1822450" cy="118903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7940" y="3932877"/>
                <a:ext cx="1524520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+mj-lt"/>
                    <a:ea typeface="Cambria Math"/>
                  </a:rPr>
                  <a:t>≥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940" y="3932876"/>
                <a:ext cx="152452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00" t="-9211" b="-3026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86104" y="4380028"/>
                <a:ext cx="1558824" cy="461665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+mj-lt"/>
                    <a:ea typeface="Cambria Math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104" y="4380027"/>
                <a:ext cx="155882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86" t="-2830"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5172075" y="3814537"/>
            <a:ext cx="1822450" cy="11922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99609" y="3928206"/>
                <a:ext cx="1524520" cy="461665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+mj-lt"/>
                    <a:ea typeface="Cambria Math"/>
                  </a:rPr>
                  <a:t>≤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609" y="3928205"/>
                <a:ext cx="152452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95" t="-3774"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34050" y="4409474"/>
                <a:ext cx="1558824" cy="461665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+mj-lt"/>
                    <a:ea typeface="Cambria Math"/>
                  </a:rPr>
                  <a:t>&gt;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50" y="4409473"/>
                <a:ext cx="155882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86" t="-3774"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7115175" y="3800023"/>
            <a:ext cx="1822450" cy="119221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85486" y="3913691"/>
                <a:ext cx="1542153" cy="461665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+mj-lt"/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85" y="3913690"/>
                <a:ext cx="154215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91" t="-2830"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85486" y="4385697"/>
                <a:ext cx="1541191" cy="461665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+mj-lt"/>
                    <a:ea typeface="Cambria Math"/>
                  </a:rPr>
                  <a:t>≠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85" y="4385696"/>
                <a:ext cx="154119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91" t="-3774"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63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2171700" y="0"/>
            <a:ext cx="7772400" cy="96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-Value Approach to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Hypothesis Testing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2171700" y="4146550"/>
            <a:ext cx="4343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the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2171700" y="1177926"/>
            <a:ext cx="74676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</a:t>
            </a:r>
            <a:r>
              <a:rPr lang="en-US" sz="2400" i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probability, computed using the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test statistic, that measures the support (or lack of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support) provided by the sample for the null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hypothesis.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2171700" y="2927350"/>
            <a:ext cx="78105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If the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is less than or equal to the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significance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value of the test statistic is in the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rejection region.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62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2663825" y="1616089"/>
            <a:ext cx="6877050" cy="43270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192339" y="1128713"/>
            <a:ext cx="43322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Approach</a:t>
            </a:r>
            <a:endParaRPr lang="en-US" sz="2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268" name="Freeform 4"/>
          <p:cNvSpPr>
            <a:spLocks/>
          </p:cNvSpPr>
          <p:nvPr/>
        </p:nvSpPr>
        <p:spPr bwMode="auto">
          <a:xfrm>
            <a:off x="4057650" y="1771981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2919414" y="3373768"/>
            <a:ext cx="1218283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</a:p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.0721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H="1">
            <a:off x="4425950" y="230220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6153151" y="5169230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900613" y="5164468"/>
            <a:ext cx="969818" cy="7545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i="1" baseline="-25000" dirty="0" err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-1.28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3300414" y="2078368"/>
            <a:ext cx="115416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.10</a:t>
            </a:r>
            <a:endParaRPr lang="en-US" sz="2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>
            <a:off x="3821113" y="4822236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8920163" y="4612018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119564" y="5164468"/>
            <a:ext cx="884859" cy="7545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-1.46</a:t>
            </a:r>
          </a:p>
        </p:txBody>
      </p:sp>
      <p:sp>
        <p:nvSpPr>
          <p:cNvPr id="267278" name="Freeform 14"/>
          <p:cNvSpPr>
            <a:spLocks noChangeArrowheads="1"/>
          </p:cNvSpPr>
          <p:nvPr/>
        </p:nvSpPr>
        <p:spPr bwMode="auto">
          <a:xfrm>
            <a:off x="6316664" y="4708856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9" name="Freeform 35"/>
          <p:cNvSpPr>
            <a:spLocks/>
          </p:cNvSpPr>
          <p:nvPr/>
        </p:nvSpPr>
        <p:spPr bwMode="auto">
          <a:xfrm>
            <a:off x="4054476" y="4496130"/>
            <a:ext cx="703263" cy="330200"/>
          </a:xfrm>
          <a:custGeom>
            <a:avLst/>
            <a:gdLst/>
            <a:ahLst/>
            <a:cxnLst>
              <a:cxn ang="0">
                <a:pos x="438" y="10"/>
              </a:cxn>
              <a:cxn ang="0">
                <a:pos x="438" y="25"/>
              </a:cxn>
              <a:cxn ang="0">
                <a:pos x="439" y="52"/>
              </a:cxn>
              <a:cxn ang="0">
                <a:pos x="439" y="71"/>
              </a:cxn>
              <a:cxn ang="0">
                <a:pos x="438" y="91"/>
              </a:cxn>
              <a:cxn ang="0">
                <a:pos x="438" y="108"/>
              </a:cxn>
              <a:cxn ang="0">
                <a:pos x="438" y="124"/>
              </a:cxn>
              <a:cxn ang="0">
                <a:pos x="438" y="141"/>
              </a:cxn>
              <a:cxn ang="0">
                <a:pos x="438" y="200"/>
              </a:cxn>
              <a:cxn ang="0">
                <a:pos x="0" y="198"/>
              </a:cxn>
              <a:cxn ang="0">
                <a:pos x="0" y="184"/>
              </a:cxn>
              <a:cxn ang="0">
                <a:pos x="0" y="166"/>
              </a:cxn>
              <a:cxn ang="0">
                <a:pos x="2" y="154"/>
              </a:cxn>
              <a:cxn ang="0">
                <a:pos x="30" y="144"/>
              </a:cxn>
              <a:cxn ang="0">
                <a:pos x="56" y="138"/>
              </a:cxn>
              <a:cxn ang="0">
                <a:pos x="90" y="127"/>
              </a:cxn>
              <a:cxn ang="0">
                <a:pos x="122" y="118"/>
              </a:cxn>
              <a:cxn ang="0">
                <a:pos x="152" y="106"/>
              </a:cxn>
              <a:cxn ang="0">
                <a:pos x="174" y="102"/>
              </a:cxn>
              <a:cxn ang="0">
                <a:pos x="206" y="92"/>
              </a:cxn>
              <a:cxn ang="0">
                <a:pos x="246" y="78"/>
              </a:cxn>
              <a:cxn ang="0">
                <a:pos x="272" y="72"/>
              </a:cxn>
              <a:cxn ang="0">
                <a:pos x="290" y="61"/>
              </a:cxn>
              <a:cxn ang="0">
                <a:pos x="310" y="56"/>
              </a:cxn>
              <a:cxn ang="0">
                <a:pos x="326" y="50"/>
              </a:cxn>
              <a:cxn ang="0">
                <a:pos x="342" y="42"/>
              </a:cxn>
              <a:cxn ang="0">
                <a:pos x="362" y="32"/>
              </a:cxn>
              <a:cxn ang="0">
                <a:pos x="377" y="28"/>
              </a:cxn>
              <a:cxn ang="0">
                <a:pos x="400" y="13"/>
              </a:cxn>
              <a:cxn ang="0">
                <a:pos x="420" y="6"/>
              </a:cxn>
              <a:cxn ang="0">
                <a:pos x="436" y="0"/>
              </a:cxn>
              <a:cxn ang="0">
                <a:pos x="436" y="2"/>
              </a:cxn>
            </a:cxnLst>
            <a:rect l="0" t="0" r="r" b="b"/>
            <a:pathLst>
              <a:path w="439" h="200">
                <a:moveTo>
                  <a:pt x="438" y="10"/>
                </a:moveTo>
                <a:lnTo>
                  <a:pt x="438" y="25"/>
                </a:lnTo>
                <a:lnTo>
                  <a:pt x="439" y="52"/>
                </a:lnTo>
                <a:lnTo>
                  <a:pt x="439" y="71"/>
                </a:lnTo>
                <a:lnTo>
                  <a:pt x="438" y="91"/>
                </a:lnTo>
                <a:lnTo>
                  <a:pt x="438" y="108"/>
                </a:lnTo>
                <a:lnTo>
                  <a:pt x="438" y="124"/>
                </a:lnTo>
                <a:lnTo>
                  <a:pt x="438" y="141"/>
                </a:lnTo>
                <a:lnTo>
                  <a:pt x="438" y="200"/>
                </a:lnTo>
                <a:lnTo>
                  <a:pt x="0" y="198"/>
                </a:lnTo>
                <a:lnTo>
                  <a:pt x="0" y="184"/>
                </a:lnTo>
                <a:lnTo>
                  <a:pt x="0" y="166"/>
                </a:lnTo>
                <a:lnTo>
                  <a:pt x="2" y="154"/>
                </a:lnTo>
                <a:lnTo>
                  <a:pt x="30" y="144"/>
                </a:lnTo>
                <a:lnTo>
                  <a:pt x="56" y="138"/>
                </a:lnTo>
                <a:lnTo>
                  <a:pt x="90" y="127"/>
                </a:lnTo>
                <a:lnTo>
                  <a:pt x="122" y="118"/>
                </a:lnTo>
                <a:lnTo>
                  <a:pt x="152" y="106"/>
                </a:lnTo>
                <a:lnTo>
                  <a:pt x="174" y="102"/>
                </a:lnTo>
                <a:lnTo>
                  <a:pt x="206" y="92"/>
                </a:lnTo>
                <a:lnTo>
                  <a:pt x="246" y="78"/>
                </a:lnTo>
                <a:lnTo>
                  <a:pt x="272" y="72"/>
                </a:lnTo>
                <a:lnTo>
                  <a:pt x="290" y="61"/>
                </a:lnTo>
                <a:lnTo>
                  <a:pt x="310" y="56"/>
                </a:lnTo>
                <a:lnTo>
                  <a:pt x="326" y="50"/>
                </a:lnTo>
                <a:lnTo>
                  <a:pt x="342" y="42"/>
                </a:lnTo>
                <a:lnTo>
                  <a:pt x="362" y="32"/>
                </a:lnTo>
                <a:lnTo>
                  <a:pt x="377" y="28"/>
                </a:lnTo>
                <a:lnTo>
                  <a:pt x="400" y="13"/>
                </a:lnTo>
                <a:lnTo>
                  <a:pt x="420" y="6"/>
                </a:lnTo>
                <a:lnTo>
                  <a:pt x="436" y="0"/>
                </a:lnTo>
                <a:lnTo>
                  <a:pt x="436" y="2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7279" name="Group 15"/>
          <p:cNvGrpSpPr>
            <a:grpSpLocks/>
          </p:cNvGrpSpPr>
          <p:nvPr/>
        </p:nvGrpSpPr>
        <p:grpSpPr bwMode="auto">
          <a:xfrm>
            <a:off x="3957638" y="1705306"/>
            <a:ext cx="4773612" cy="2936875"/>
            <a:chOff x="981" y="1178"/>
            <a:chExt cx="3007" cy="1850"/>
          </a:xfrm>
        </p:grpSpPr>
        <p:sp>
          <p:nvSpPr>
            <p:cNvPr id="267280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1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2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3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286" name="Group 22"/>
          <p:cNvGrpSpPr>
            <a:grpSpLocks/>
          </p:cNvGrpSpPr>
          <p:nvPr/>
        </p:nvGrpSpPr>
        <p:grpSpPr bwMode="auto">
          <a:xfrm flipH="1">
            <a:off x="4662488" y="3416630"/>
            <a:ext cx="176212" cy="1765300"/>
            <a:chOff x="3645" y="2256"/>
            <a:chExt cx="111" cy="1112"/>
          </a:xfrm>
          <a:effectLst/>
        </p:grpSpPr>
        <p:sp>
          <p:nvSpPr>
            <p:cNvPr id="267287" name="Freeform 23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8" name="Line 24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7289" name="Group 25"/>
          <p:cNvGrpSpPr>
            <a:grpSpLocks/>
          </p:cNvGrpSpPr>
          <p:nvPr/>
        </p:nvGrpSpPr>
        <p:grpSpPr bwMode="auto">
          <a:xfrm flipH="1">
            <a:off x="5060950" y="2118056"/>
            <a:ext cx="101600" cy="3076575"/>
            <a:chOff x="3380" y="1438"/>
            <a:chExt cx="64" cy="1938"/>
          </a:xfrm>
        </p:grpSpPr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292" name="Line 28"/>
          <p:cNvSpPr>
            <a:spLocks noChangeShapeType="1"/>
          </p:cNvSpPr>
          <p:nvPr/>
        </p:nvSpPr>
        <p:spPr bwMode="auto">
          <a:xfrm flipH="1">
            <a:off x="4121150" y="3616655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Rectangle 31"/>
          <p:cNvSpPr>
            <a:spLocks noChangeArrowheads="1"/>
          </p:cNvSpPr>
          <p:nvPr/>
        </p:nvSpPr>
        <p:spPr bwMode="auto">
          <a:xfrm>
            <a:off x="2216150" y="129397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Lower-Tailed Test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 (sample)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300" name="AutoShape 36"/>
          <p:cNvSpPr>
            <a:spLocks noChangeArrowheads="1"/>
          </p:cNvSpPr>
          <p:nvPr/>
        </p:nvSpPr>
        <p:spPr bwMode="auto">
          <a:xfrm>
            <a:off x="7072564" y="1054768"/>
            <a:ext cx="2133600" cy="800100"/>
          </a:xfrm>
          <a:prstGeom prst="wedgeRoundRectCallout">
            <a:avLst>
              <a:gd name="adj1" fmla="val -191369"/>
              <a:gd name="adj2" fmla="val 253501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reject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7297" name="Rectangle 33"/>
          <p:cNvSpPr>
            <a:spLocks noChangeArrowheads="1"/>
          </p:cNvSpPr>
          <p:nvPr/>
        </p:nvSpPr>
        <p:spPr bwMode="auto">
          <a:xfrm>
            <a:off x="7497763" y="2094244"/>
            <a:ext cx="1673536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Sampling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</a:p>
          <a:p>
            <a:pPr algn="l"/>
            <a:endParaRPr 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71282" y="2773987"/>
                <a:ext cx="1295226" cy="655757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82" y="2773986"/>
                <a:ext cx="1540229" cy="7809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30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2667000" y="1564773"/>
            <a:ext cx="6877050" cy="44116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2192339" y="1128713"/>
            <a:ext cx="47386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Approach</a:t>
            </a:r>
            <a:endParaRPr lang="en-US" sz="2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172" name="Freeform 4"/>
          <p:cNvSpPr>
            <a:spLocks/>
          </p:cNvSpPr>
          <p:nvPr/>
        </p:nvSpPr>
        <p:spPr bwMode="auto">
          <a:xfrm>
            <a:off x="3181350" y="1875923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63"/>
              </a:cxn>
              <a:cxn ang="0">
                <a:pos x="2694" y="1834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2" y="1867"/>
                </a:lnTo>
                <a:lnTo>
                  <a:pt x="2796" y="1863"/>
                </a:lnTo>
                <a:lnTo>
                  <a:pt x="2754" y="1863"/>
                </a:lnTo>
                <a:lnTo>
                  <a:pt x="2718" y="1837"/>
                </a:lnTo>
                <a:lnTo>
                  <a:pt x="2694" y="1834"/>
                </a:lnTo>
                <a:lnTo>
                  <a:pt x="2670" y="1828"/>
                </a:lnTo>
                <a:lnTo>
                  <a:pt x="2622" y="1810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8158163" y="3458660"/>
            <a:ext cx="1222708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</a:p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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.011</a:t>
            </a:r>
          </a:p>
        </p:txBody>
      </p:sp>
      <p:sp>
        <p:nvSpPr>
          <p:cNvPr id="263174" name="Freeform 6"/>
          <p:cNvSpPr>
            <a:spLocks/>
          </p:cNvSpPr>
          <p:nvPr/>
        </p:nvSpPr>
        <p:spPr bwMode="auto">
          <a:xfrm>
            <a:off x="7385050" y="4742947"/>
            <a:ext cx="311150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6" y="72"/>
              </a:cxn>
              <a:cxn ang="0">
                <a:pos x="180" y="60"/>
              </a:cxn>
              <a:cxn ang="0">
                <a:pos x="166" y="58"/>
              </a:cxn>
              <a:cxn ang="0">
                <a:pos x="156" y="52"/>
              </a:cxn>
              <a:cxn ang="0">
                <a:pos x="144" y="52"/>
              </a:cxn>
              <a:cxn ang="0">
                <a:pos x="136" y="52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6" y="40"/>
              </a:cxn>
              <a:cxn ang="0">
                <a:pos x="86" y="37"/>
              </a:cxn>
              <a:cxn ang="0">
                <a:pos x="77" y="33"/>
              </a:cxn>
              <a:cxn ang="0">
                <a:pos x="72" y="32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6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6" y="72"/>
                </a:lnTo>
                <a:lnTo>
                  <a:pt x="180" y="60"/>
                </a:lnTo>
                <a:lnTo>
                  <a:pt x="166" y="58"/>
                </a:lnTo>
                <a:lnTo>
                  <a:pt x="156" y="52"/>
                </a:lnTo>
                <a:lnTo>
                  <a:pt x="144" y="52"/>
                </a:lnTo>
                <a:lnTo>
                  <a:pt x="136" y="52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6" y="40"/>
                </a:lnTo>
                <a:lnTo>
                  <a:pt x="86" y="37"/>
                </a:lnTo>
                <a:lnTo>
                  <a:pt x="77" y="33"/>
                </a:lnTo>
                <a:lnTo>
                  <a:pt x="72" y="32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6940550" y="2406147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5273676" y="5273172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6176963" y="5230310"/>
            <a:ext cx="867226" cy="7545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i="1" baseline="-25000" dirty="0" err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1.75</a:t>
            </a:r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7662864" y="2163260"/>
            <a:ext cx="115416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.04</a:t>
            </a:r>
            <a:endParaRPr lang="en-US" sz="2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2944813" y="4938210"/>
            <a:ext cx="5002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8043863" y="471596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7319963" y="5230310"/>
            <a:ext cx="782266" cy="7545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2.29</a:t>
            </a:r>
          </a:p>
        </p:txBody>
      </p:sp>
      <p:sp>
        <p:nvSpPr>
          <p:cNvPr id="263182" name="Freeform 14"/>
          <p:cNvSpPr>
            <a:spLocks noChangeArrowheads="1"/>
          </p:cNvSpPr>
          <p:nvPr/>
        </p:nvSpPr>
        <p:spPr bwMode="auto">
          <a:xfrm>
            <a:off x="5428332" y="4812798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183" name="Group 15"/>
          <p:cNvGrpSpPr>
            <a:grpSpLocks/>
          </p:cNvGrpSpPr>
          <p:nvPr/>
        </p:nvGrpSpPr>
        <p:grpSpPr bwMode="auto">
          <a:xfrm>
            <a:off x="3081338" y="1809248"/>
            <a:ext cx="4773612" cy="2936875"/>
            <a:chOff x="981" y="1178"/>
            <a:chExt cx="3007" cy="1850"/>
          </a:xfrm>
        </p:grpSpPr>
        <p:sp>
          <p:nvSpPr>
            <p:cNvPr id="263184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6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7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8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9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3292" name="Group 124"/>
          <p:cNvGrpSpPr>
            <a:grpSpLocks/>
          </p:cNvGrpSpPr>
          <p:nvPr/>
        </p:nvGrpSpPr>
        <p:grpSpPr bwMode="auto">
          <a:xfrm>
            <a:off x="7310438" y="3520572"/>
            <a:ext cx="176212" cy="1765300"/>
            <a:chOff x="3645" y="2256"/>
            <a:chExt cx="111" cy="1112"/>
          </a:xfrm>
          <a:effectLst/>
        </p:grpSpPr>
        <p:sp>
          <p:nvSpPr>
            <p:cNvPr id="263293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4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3295" name="Group 127"/>
          <p:cNvGrpSpPr>
            <a:grpSpLocks/>
          </p:cNvGrpSpPr>
          <p:nvPr/>
        </p:nvGrpSpPr>
        <p:grpSpPr bwMode="auto">
          <a:xfrm>
            <a:off x="6813550" y="2221998"/>
            <a:ext cx="101600" cy="3076575"/>
            <a:chOff x="3380" y="1438"/>
            <a:chExt cx="64" cy="1938"/>
          </a:xfrm>
        </p:grpSpPr>
        <p:sp>
          <p:nvSpPr>
            <p:cNvPr id="263296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97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3298" name="Line 130"/>
          <p:cNvSpPr>
            <a:spLocks noChangeShapeType="1"/>
          </p:cNvSpPr>
          <p:nvPr/>
        </p:nvSpPr>
        <p:spPr bwMode="auto">
          <a:xfrm>
            <a:off x="7397750" y="3720597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301" name="Rectangle 133"/>
          <p:cNvSpPr>
            <a:spLocks noChangeArrowheads="1"/>
          </p:cNvSpPr>
          <p:nvPr/>
        </p:nvSpPr>
        <p:spPr bwMode="auto">
          <a:xfrm>
            <a:off x="2219325" y="14567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Upper-Tailed Test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 (sample)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306" name="AutoShape 138"/>
          <p:cNvSpPr>
            <a:spLocks noChangeArrowheads="1"/>
          </p:cNvSpPr>
          <p:nvPr/>
        </p:nvSpPr>
        <p:spPr bwMode="auto">
          <a:xfrm>
            <a:off x="8220611" y="1132312"/>
            <a:ext cx="2002233" cy="800100"/>
          </a:xfrm>
          <a:prstGeom prst="wedgeRoundRectCallout">
            <a:avLst>
              <a:gd name="adj1" fmla="val 1849"/>
              <a:gd name="adj2" fmla="val 256756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reject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3304" name="Rectangle 136"/>
          <p:cNvSpPr>
            <a:spLocks noChangeArrowheads="1"/>
          </p:cNvSpPr>
          <p:nvPr/>
        </p:nvSpPr>
        <p:spPr bwMode="auto">
          <a:xfrm>
            <a:off x="2887663" y="1645736"/>
            <a:ext cx="1673536" cy="1290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Sampling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</a:p>
          <a:p>
            <a:pPr algn="l"/>
            <a:endParaRPr 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44087" y="2328398"/>
                <a:ext cx="1295226" cy="655757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87" y="2328397"/>
                <a:ext cx="1540229" cy="7809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78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2193925" y="0"/>
            <a:ext cx="7772400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Critical Value Approach to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Hypothesis Testing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2171701" y="1145950"/>
            <a:ext cx="773000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test statistic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a standard normal probability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distribution.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171700" y="1965100"/>
            <a:ext cx="761365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We can use the standard normal probability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distribution table to find the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with an area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of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lower (or upper) tail of the distribution.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171701" y="3184300"/>
            <a:ext cx="7294817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value of the test statistic that established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boundary of the rejection region is called the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test.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2193925" y="4451125"/>
            <a:ext cx="4982454" cy="1239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rejection rule is: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Lower tail: 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i="1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  <a:endParaRPr lang="en-US" sz="2400" dirty="0">
              <a:solidFill>
                <a:srgbClr val="000000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SzPct val="7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Upper tail: 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i="1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  <a:endParaRPr lang="en-US" dirty="0">
              <a:solidFill>
                <a:srgbClr val="000000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2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2743200" y="1638300"/>
            <a:ext cx="6724650" cy="4273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5219" name="Freeform 3"/>
          <p:cNvSpPr>
            <a:spLocks/>
          </p:cNvSpPr>
          <p:nvPr/>
        </p:nvSpPr>
        <p:spPr bwMode="auto">
          <a:xfrm>
            <a:off x="4033839" y="203676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0" name="Freeform 4"/>
          <p:cNvSpPr>
            <a:spLocks/>
          </p:cNvSpPr>
          <p:nvPr/>
        </p:nvSpPr>
        <p:spPr bwMode="auto">
          <a:xfrm>
            <a:off x="4025900" y="4559300"/>
            <a:ext cx="1004888" cy="51435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624" y="41"/>
              </a:cxn>
              <a:cxn ang="0">
                <a:pos x="633" y="102"/>
              </a:cxn>
              <a:cxn ang="0">
                <a:pos x="633" y="130"/>
              </a:cxn>
              <a:cxn ang="0">
                <a:pos x="632" y="161"/>
              </a:cxn>
              <a:cxn ang="0">
                <a:pos x="632" y="186"/>
              </a:cxn>
              <a:cxn ang="0">
                <a:pos x="632" y="210"/>
              </a:cxn>
              <a:cxn ang="0">
                <a:pos x="632" y="235"/>
              </a:cxn>
              <a:cxn ang="0">
                <a:pos x="632" y="324"/>
              </a:cxn>
              <a:cxn ang="0">
                <a:pos x="4" y="324"/>
              </a:cxn>
              <a:cxn ang="0">
                <a:pos x="0" y="303"/>
              </a:cxn>
              <a:cxn ang="0">
                <a:pos x="4" y="283"/>
              </a:cxn>
              <a:cxn ang="0">
                <a:pos x="40" y="271"/>
              </a:cxn>
              <a:cxn ang="0">
                <a:pos x="80" y="267"/>
              </a:cxn>
              <a:cxn ang="0">
                <a:pos x="124" y="250"/>
              </a:cxn>
              <a:cxn ang="0">
                <a:pos x="164" y="238"/>
              </a:cxn>
              <a:cxn ang="0">
                <a:pos x="196" y="226"/>
              </a:cxn>
              <a:cxn ang="0">
                <a:pos x="236" y="213"/>
              </a:cxn>
              <a:cxn ang="0">
                <a:pos x="276" y="197"/>
              </a:cxn>
              <a:cxn ang="0">
                <a:pos x="352" y="168"/>
              </a:cxn>
              <a:cxn ang="0">
                <a:pos x="388" y="156"/>
              </a:cxn>
              <a:cxn ang="0">
                <a:pos x="412" y="144"/>
              </a:cxn>
              <a:cxn ang="0">
                <a:pos x="440" y="127"/>
              </a:cxn>
              <a:cxn ang="0">
                <a:pos x="464" y="115"/>
              </a:cxn>
              <a:cxn ang="0">
                <a:pos x="480" y="111"/>
              </a:cxn>
              <a:cxn ang="0">
                <a:pos x="500" y="98"/>
              </a:cxn>
              <a:cxn ang="0">
                <a:pos x="528" y="82"/>
              </a:cxn>
              <a:cxn ang="0">
                <a:pos x="548" y="66"/>
              </a:cxn>
              <a:cxn ang="0">
                <a:pos x="580" y="45"/>
              </a:cxn>
              <a:cxn ang="0">
                <a:pos x="600" y="25"/>
              </a:cxn>
              <a:cxn ang="0">
                <a:pos x="624" y="0"/>
              </a:cxn>
              <a:cxn ang="0">
                <a:pos x="616" y="12"/>
              </a:cxn>
            </a:cxnLst>
            <a:rect l="0" t="0" r="r" b="b"/>
            <a:pathLst>
              <a:path w="633" h="324">
                <a:moveTo>
                  <a:pt x="624" y="0"/>
                </a:moveTo>
                <a:lnTo>
                  <a:pt x="624" y="41"/>
                </a:lnTo>
                <a:lnTo>
                  <a:pt x="633" y="102"/>
                </a:lnTo>
                <a:lnTo>
                  <a:pt x="633" y="130"/>
                </a:lnTo>
                <a:lnTo>
                  <a:pt x="632" y="161"/>
                </a:lnTo>
                <a:lnTo>
                  <a:pt x="632" y="186"/>
                </a:lnTo>
                <a:lnTo>
                  <a:pt x="632" y="210"/>
                </a:lnTo>
                <a:lnTo>
                  <a:pt x="632" y="235"/>
                </a:lnTo>
                <a:lnTo>
                  <a:pt x="632" y="324"/>
                </a:lnTo>
                <a:lnTo>
                  <a:pt x="4" y="324"/>
                </a:lnTo>
                <a:lnTo>
                  <a:pt x="0" y="303"/>
                </a:lnTo>
                <a:lnTo>
                  <a:pt x="4" y="283"/>
                </a:lnTo>
                <a:lnTo>
                  <a:pt x="40" y="271"/>
                </a:lnTo>
                <a:lnTo>
                  <a:pt x="80" y="267"/>
                </a:lnTo>
                <a:lnTo>
                  <a:pt x="124" y="250"/>
                </a:lnTo>
                <a:lnTo>
                  <a:pt x="164" y="238"/>
                </a:lnTo>
                <a:lnTo>
                  <a:pt x="196" y="226"/>
                </a:lnTo>
                <a:lnTo>
                  <a:pt x="236" y="213"/>
                </a:lnTo>
                <a:lnTo>
                  <a:pt x="276" y="197"/>
                </a:lnTo>
                <a:lnTo>
                  <a:pt x="352" y="168"/>
                </a:lnTo>
                <a:lnTo>
                  <a:pt x="388" y="156"/>
                </a:lnTo>
                <a:lnTo>
                  <a:pt x="412" y="144"/>
                </a:lnTo>
                <a:lnTo>
                  <a:pt x="440" y="127"/>
                </a:lnTo>
                <a:lnTo>
                  <a:pt x="464" y="115"/>
                </a:lnTo>
                <a:lnTo>
                  <a:pt x="480" y="111"/>
                </a:lnTo>
                <a:lnTo>
                  <a:pt x="500" y="98"/>
                </a:lnTo>
                <a:lnTo>
                  <a:pt x="528" y="82"/>
                </a:lnTo>
                <a:lnTo>
                  <a:pt x="548" y="66"/>
                </a:lnTo>
                <a:lnTo>
                  <a:pt x="580" y="45"/>
                </a:lnTo>
                <a:lnTo>
                  <a:pt x="600" y="25"/>
                </a:lnTo>
                <a:lnTo>
                  <a:pt x="624" y="0"/>
                </a:lnTo>
                <a:lnTo>
                  <a:pt x="616" y="12"/>
                </a:lnTo>
              </a:path>
            </a:pathLst>
          </a:custGeom>
          <a:solidFill>
            <a:schemeClr val="bg1">
              <a:lumMod val="5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3795714" y="3851275"/>
            <a:ext cx="11766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1</a:t>
            </a:r>
          </a:p>
        </p:txBody>
      </p:sp>
      <p:sp>
        <p:nvSpPr>
          <p:cNvPr id="265222" name="Line 6"/>
          <p:cNvSpPr>
            <a:spLocks noChangeShapeType="1"/>
          </p:cNvSpPr>
          <p:nvPr/>
        </p:nvSpPr>
        <p:spPr bwMode="auto">
          <a:xfrm>
            <a:off x="5017168" y="309086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>
            <a:off x="4387850" y="333216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4692650" y="434816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6180139" y="5280025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3852863" y="5260975"/>
            <a:ext cx="17408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i="1" baseline="-25000" dirty="0" err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-1.28</a:t>
            </a:r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>
            <a:off x="5022850" y="43418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2938463" y="3127375"/>
            <a:ext cx="14779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6196013" y="4117975"/>
            <a:ext cx="24974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8815911" y="4811714"/>
            <a:ext cx="351378" cy="492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65235" name="Line 19"/>
          <p:cNvSpPr>
            <a:spLocks noChangeShapeType="1"/>
          </p:cNvSpPr>
          <p:nvPr/>
        </p:nvSpPr>
        <p:spPr bwMode="auto">
          <a:xfrm>
            <a:off x="3802063" y="508317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236" name="Group 20"/>
          <p:cNvGrpSpPr>
            <a:grpSpLocks/>
          </p:cNvGrpSpPr>
          <p:nvPr/>
        </p:nvGrpSpPr>
        <p:grpSpPr bwMode="auto">
          <a:xfrm>
            <a:off x="3929063" y="1971676"/>
            <a:ext cx="4722812" cy="2917825"/>
            <a:chOff x="1515" y="1218"/>
            <a:chExt cx="2975" cy="1838"/>
          </a:xfrm>
        </p:grpSpPr>
        <p:sp>
          <p:nvSpPr>
            <p:cNvPr id="265237" name="Arc 21"/>
            <p:cNvSpPr>
              <a:spLocks/>
            </p:cNvSpPr>
            <p:nvPr/>
          </p:nvSpPr>
          <p:spPr bwMode="auto">
            <a:xfrm rot="4500000">
              <a:off x="3304" y="2322"/>
              <a:ext cx="766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8" name="Arc 22"/>
            <p:cNvSpPr>
              <a:spLocks/>
            </p:cNvSpPr>
            <p:nvPr/>
          </p:nvSpPr>
          <p:spPr bwMode="auto">
            <a:xfrm rot="6300000">
              <a:off x="2275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9" name="Arc 23"/>
            <p:cNvSpPr>
              <a:spLocks/>
            </p:cNvSpPr>
            <p:nvPr/>
          </p:nvSpPr>
          <p:spPr bwMode="auto">
            <a:xfrm rot="16980000">
              <a:off x="1897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0" name="Arc 24"/>
            <p:cNvSpPr>
              <a:spLocks/>
            </p:cNvSpPr>
            <p:nvPr/>
          </p:nvSpPr>
          <p:spPr bwMode="auto">
            <a:xfrm rot="15300000">
              <a:off x="2739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1" name="Arc 25"/>
            <p:cNvSpPr>
              <a:spLocks/>
            </p:cNvSpPr>
            <p:nvPr/>
          </p:nvSpPr>
          <p:spPr bwMode="auto">
            <a:xfrm rot="844471">
              <a:off x="3764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42" name="Arc 26"/>
            <p:cNvSpPr>
              <a:spLocks/>
            </p:cNvSpPr>
            <p:nvPr/>
          </p:nvSpPr>
          <p:spPr bwMode="auto">
            <a:xfrm rot="20760000">
              <a:off x="1515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5245" name="Line 29"/>
          <p:cNvSpPr>
            <a:spLocks noChangeShapeType="1"/>
          </p:cNvSpPr>
          <p:nvPr/>
        </p:nvSpPr>
        <p:spPr bwMode="auto">
          <a:xfrm>
            <a:off x="6345238" y="4843463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2219325" y="13801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Lower-Tailed Test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 (sample)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2192339" y="1128713"/>
            <a:ext cx="54244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 Approach</a:t>
            </a:r>
            <a:endParaRPr lang="en-US" sz="2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77112" y="1927227"/>
            <a:ext cx="1700812" cy="1325275"/>
            <a:chOff x="5853112" y="1927226"/>
            <a:chExt cx="1700812" cy="1325275"/>
          </a:xfrm>
          <a:effectLst/>
        </p:grpSpPr>
        <p:sp>
          <p:nvSpPr>
            <p:cNvPr id="265232" name="Rectangle 16"/>
            <p:cNvSpPr>
              <a:spLocks noChangeArrowheads="1"/>
            </p:cNvSpPr>
            <p:nvPr/>
          </p:nvSpPr>
          <p:spPr bwMode="auto">
            <a:xfrm>
              <a:off x="5853112" y="1927226"/>
              <a:ext cx="1673536" cy="12900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Sampling</a:t>
              </a: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</a:t>
              </a:r>
            </a:p>
            <a:p>
              <a:pPr algn="l"/>
              <a:endPara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247476" y="2596744"/>
                  <a:ext cx="1306448" cy="655757"/>
                </a:xfrm>
                <a:prstGeom prst="rect">
                  <a:avLst/>
                </a:prstGeom>
                <a:noFill/>
                <a:effectLst>
                  <a:outerShdw dist="25400" dir="3000000" algn="ctr" rotWithShape="0">
                    <a:schemeClr val="bg1"/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476" y="2596744"/>
                  <a:ext cx="1540229" cy="7809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effectLst>
                  <a:outerShdw dist="25400" dir="3000000" algn="ctr" rotWithShape="0">
                    <a:schemeClr val="bg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9182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2743200" y="1638301"/>
            <a:ext cx="6724650" cy="42656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66243" name="Freeform 3"/>
          <p:cNvSpPr>
            <a:spLocks/>
          </p:cNvSpPr>
          <p:nvPr/>
        </p:nvSpPr>
        <p:spPr bwMode="auto">
          <a:xfrm>
            <a:off x="3386139" y="20558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 flipH="1">
            <a:off x="5668964" y="4849814"/>
            <a:ext cx="1587" cy="41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5" name="Freeform 5"/>
          <p:cNvSpPr>
            <a:spLocks/>
          </p:cNvSpPr>
          <p:nvPr/>
        </p:nvSpPr>
        <p:spPr bwMode="auto">
          <a:xfrm>
            <a:off x="7221539" y="47958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7415214" y="3870325"/>
            <a:ext cx="11269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Symbol" pitchFamily="18" charset="2"/>
              </a:rPr>
              <a:t></a:t>
            </a:r>
            <a:r>
              <a:rPr lang="en-US" sz="2400" dirty="0">
                <a:solidFill>
                  <a:srgbClr val="000000"/>
                </a:solidFill>
                <a:latin typeface="Symbol" pitchFamily="18" charset="2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.05</a:t>
            </a: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7219950" y="3109913"/>
            <a:ext cx="0" cy="2139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7226300" y="3351213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>
            <a:off x="7626350" y="4367213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5503863" y="5299075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0</a:t>
            </a: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6234113" y="5280025"/>
            <a:ext cx="179055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   </a:t>
            </a:r>
            <a:r>
              <a:rPr lang="en-US" sz="2400" i="1" dirty="0" err="1">
                <a:solidFill>
                  <a:srgbClr val="000000"/>
                </a:solidFill>
                <a:latin typeface="Book Antiqua" pitchFamily="18" charset="0"/>
              </a:rPr>
              <a:t>z</a:t>
            </a:r>
            <a:r>
              <a:rPr lang="en-US" sz="2400" i="1" baseline="-25000" dirty="0" err="1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1.645</a:t>
            </a:r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6070600" y="418038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7910513" y="3146425"/>
            <a:ext cx="14779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3555081" y="3920449"/>
            <a:ext cx="24974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266255" name="Group 15"/>
          <p:cNvGrpSpPr>
            <a:grpSpLocks/>
          </p:cNvGrpSpPr>
          <p:nvPr/>
        </p:nvGrpSpPr>
        <p:grpSpPr bwMode="auto">
          <a:xfrm>
            <a:off x="3281363" y="1990726"/>
            <a:ext cx="4722812" cy="2917825"/>
            <a:chOff x="1107" y="1218"/>
            <a:chExt cx="2975" cy="1838"/>
          </a:xfrm>
        </p:grpSpPr>
        <p:sp>
          <p:nvSpPr>
            <p:cNvPr id="266256" name="Arc 16"/>
            <p:cNvSpPr>
              <a:spLocks/>
            </p:cNvSpPr>
            <p:nvPr/>
          </p:nvSpPr>
          <p:spPr bwMode="auto">
            <a:xfrm rot="4500000">
              <a:off x="2893" y="2320"/>
              <a:ext cx="77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7" name="Arc 17"/>
            <p:cNvSpPr>
              <a:spLocks/>
            </p:cNvSpPr>
            <p:nvPr/>
          </p:nvSpPr>
          <p:spPr bwMode="auto">
            <a:xfrm rot="6300000">
              <a:off x="1867" y="1585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8" name="Arc 18"/>
            <p:cNvSpPr>
              <a:spLocks/>
            </p:cNvSpPr>
            <p:nvPr/>
          </p:nvSpPr>
          <p:spPr bwMode="auto">
            <a:xfrm rot="16980000">
              <a:off x="1489" y="2343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59" name="Arc 19"/>
            <p:cNvSpPr>
              <a:spLocks/>
            </p:cNvSpPr>
            <p:nvPr/>
          </p:nvSpPr>
          <p:spPr bwMode="auto">
            <a:xfrm rot="20760000">
              <a:off x="1107" y="2892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Arc 20"/>
            <p:cNvSpPr>
              <a:spLocks/>
            </p:cNvSpPr>
            <p:nvPr/>
          </p:nvSpPr>
          <p:spPr bwMode="auto">
            <a:xfrm rot="15300000">
              <a:off x="2331" y="1584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Arc 21"/>
            <p:cNvSpPr>
              <a:spLocks/>
            </p:cNvSpPr>
            <p:nvPr/>
          </p:nvSpPr>
          <p:spPr bwMode="auto">
            <a:xfrm rot="844471">
              <a:off x="3356" y="2858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3154363" y="5102225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8168211" y="4830764"/>
            <a:ext cx="351378" cy="4924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66270" name="Rectangle 30"/>
          <p:cNvSpPr>
            <a:spLocks noChangeArrowheads="1"/>
          </p:cNvSpPr>
          <p:nvPr/>
        </p:nvSpPr>
        <p:spPr bwMode="auto">
          <a:xfrm>
            <a:off x="2214563" y="69097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Upper-Tailed Test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 (sample)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1" name="Rectangle 31"/>
          <p:cNvSpPr>
            <a:spLocks noChangeArrowheads="1"/>
          </p:cNvSpPr>
          <p:nvPr/>
        </p:nvSpPr>
        <p:spPr bwMode="auto">
          <a:xfrm>
            <a:off x="2192339" y="1128713"/>
            <a:ext cx="55768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 Approach</a:t>
            </a:r>
            <a:endParaRPr lang="en-US" sz="2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4813" y="2106613"/>
            <a:ext cx="1673536" cy="1327520"/>
            <a:chOff x="1420813" y="2106613"/>
            <a:chExt cx="1673536" cy="1327520"/>
          </a:xfrm>
          <a:effectLst/>
        </p:grpSpPr>
        <p:sp>
          <p:nvSpPr>
            <p:cNvPr id="266265" name="Rectangle 25"/>
            <p:cNvSpPr>
              <a:spLocks noChangeArrowheads="1"/>
            </p:cNvSpPr>
            <p:nvPr/>
          </p:nvSpPr>
          <p:spPr bwMode="auto">
            <a:xfrm>
              <a:off x="1420813" y="2106613"/>
              <a:ext cx="1673536" cy="12900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Book Antiqua" pitchFamily="18" charset="0"/>
                </a:rPr>
                <a:t>  </a:t>
              </a:r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Sampling</a:t>
              </a: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</a:t>
              </a:r>
            </a:p>
            <a:p>
              <a:pPr algn="l"/>
              <a:endPara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760458" y="2778376"/>
                  <a:ext cx="1295226" cy="655757"/>
                </a:xfrm>
                <a:prstGeom prst="rect">
                  <a:avLst/>
                </a:prstGeom>
                <a:noFill/>
                <a:effectLst>
                  <a:outerShdw dist="25400" dir="3000000" algn="ctr" rotWithShape="0">
                    <a:schemeClr val="bg1"/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458" y="2778376"/>
                  <a:ext cx="1540229" cy="7809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effectLst>
                  <a:outerShdw dist="25400" dir="3000000" algn="ctr" rotWithShape="0">
                    <a:schemeClr val="bg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77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49282" y="1113790"/>
            <a:ext cx="7505700" cy="18478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 estimate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computed by adding and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subtracting a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 of error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point estimate.</a:t>
            </a:r>
          </a:p>
          <a:p>
            <a:pPr algn="l"/>
            <a:endParaRPr 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  <a:p>
            <a:pPr algn="l"/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3391290" y="2175164"/>
            <a:ext cx="5410200" cy="666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3535948" y="2286000"/>
            <a:ext cx="51228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Estimate  +/-  Margin of Error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2306467" y="3590925"/>
            <a:ext cx="7524750" cy="14097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purpose of an interval estimate is to provide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about how close the point estimate is to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value of the parameter.</a:t>
            </a:r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1806145" y="143484"/>
            <a:ext cx="77724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Margin of Error and the Interval Estimate</a:t>
            </a:r>
          </a:p>
        </p:txBody>
      </p:sp>
    </p:spTree>
    <p:extLst>
      <p:ext uri="{BB962C8B-B14F-4D97-AF65-F5344CB8AC3E}">
        <p14:creationId xmlns:p14="http://schemas.microsoft.com/office/powerpoint/2010/main" val="1115035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2208213" y="228628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Steps of Hypothesis Testing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2320926" y="1165226"/>
            <a:ext cx="7343677" cy="4255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1. Develop the null and alternative hypotheses.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335214" y="1611314"/>
            <a:ext cx="600997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 Specify the level of significance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335213" y="2109789"/>
            <a:ext cx="787908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28700" indent="-10287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3. Collect the sample data and compute the value  of the test statistic.</a:t>
            </a:r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2316163" y="3138488"/>
            <a:ext cx="2660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Approach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2335213" y="3671889"/>
            <a:ext cx="787908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028700" indent="-10287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4. Use the value of the test statistic to compute the</a:t>
            </a:r>
          </a:p>
          <a:p>
            <a:pPr marL="1028700" indent="-10287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-value.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2335213" y="4567238"/>
            <a:ext cx="721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5.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627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335213" y="1138238"/>
            <a:ext cx="3473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 Approach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319339" y="1611314"/>
            <a:ext cx="734377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28700" indent="-10287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4. Use the level of significance to determine the critical value and the rejection rule.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2324100" y="2509839"/>
            <a:ext cx="81153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28700" indent="-10287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5. Use the value of the test statistic and the rejection</a:t>
            </a:r>
          </a:p>
          <a:p>
            <a:pPr marL="1028700" indent="-10287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rule to determine whether to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2208213" y="87314"/>
            <a:ext cx="7772400" cy="738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Steps of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481622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10" name="Rectangle 166"/>
          <p:cNvSpPr>
            <a:spLocks noChangeArrowheads="1"/>
          </p:cNvSpPr>
          <p:nvPr/>
        </p:nvSpPr>
        <p:spPr bwMode="auto">
          <a:xfrm>
            <a:off x="2195513" y="1163639"/>
            <a:ext cx="4876800" cy="49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Example:  Metro EMS</a:t>
            </a:r>
          </a:p>
        </p:txBody>
      </p:sp>
      <p:sp>
        <p:nvSpPr>
          <p:cNvPr id="185511" name="Text Box 167"/>
          <p:cNvSpPr txBox="1">
            <a:spLocks noChangeArrowheads="1"/>
          </p:cNvSpPr>
          <p:nvPr/>
        </p:nvSpPr>
        <p:spPr bwMode="auto">
          <a:xfrm>
            <a:off x="2619376" y="3561131"/>
            <a:ext cx="7321550" cy="14957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EMS director wants to perform a hypothesis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test, with a .05 level of significance, to determine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service goal of 12 minutes or less is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 achieved.</a:t>
            </a:r>
          </a:p>
        </p:txBody>
      </p:sp>
      <p:sp>
        <p:nvSpPr>
          <p:cNvPr id="185512" name="Text Box 168"/>
          <p:cNvSpPr txBox="1">
            <a:spLocks noChangeArrowheads="1"/>
          </p:cNvSpPr>
          <p:nvPr/>
        </p:nvSpPr>
        <p:spPr bwMode="auto">
          <a:xfrm>
            <a:off x="2619376" y="1614488"/>
            <a:ext cx="7275513" cy="14957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response times for a random sample of 40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emergencies were tabulated. 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is 13.25 minutes.  The population standard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deviation is believed to be 3.2 minutes.</a:t>
            </a:r>
          </a:p>
        </p:txBody>
      </p:sp>
      <p:sp>
        <p:nvSpPr>
          <p:cNvPr id="185515" name="Rectangle 171"/>
          <p:cNvSpPr>
            <a:spLocks noChangeArrowheads="1"/>
          </p:cNvSpPr>
          <p:nvPr/>
        </p:nvSpPr>
        <p:spPr bwMode="auto">
          <a:xfrm>
            <a:off x="2200275" y="123827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45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33" name="Rectangle 109"/>
          <p:cNvSpPr>
            <a:spLocks noChangeArrowheads="1"/>
          </p:cNvSpPr>
          <p:nvPr/>
        </p:nvSpPr>
        <p:spPr bwMode="auto">
          <a:xfrm>
            <a:off x="2705100" y="1733550"/>
            <a:ext cx="40005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334" name="Text Box 110"/>
          <p:cNvSpPr txBox="1">
            <a:spLocks noChangeArrowheads="1"/>
          </p:cNvSpPr>
          <p:nvPr/>
        </p:nvSpPr>
        <p:spPr bwMode="auto">
          <a:xfrm>
            <a:off x="2740025" y="1785939"/>
            <a:ext cx="40014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Develop the hypotheses.</a:t>
            </a:r>
          </a:p>
        </p:txBody>
      </p:sp>
      <p:sp>
        <p:nvSpPr>
          <p:cNvPr id="180335" name="Rectangle 111"/>
          <p:cNvSpPr>
            <a:spLocks noChangeArrowheads="1"/>
          </p:cNvSpPr>
          <p:nvPr/>
        </p:nvSpPr>
        <p:spPr bwMode="auto">
          <a:xfrm>
            <a:off x="2705100" y="2876550"/>
            <a:ext cx="49530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2743200" y="2928939"/>
            <a:ext cx="497604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Specify the level of significance.</a:t>
            </a:r>
          </a:p>
        </p:txBody>
      </p:sp>
      <p:sp>
        <p:nvSpPr>
          <p:cNvPr id="180339" name="Text Box 115"/>
          <p:cNvSpPr txBox="1">
            <a:spLocks noChangeArrowheads="1"/>
          </p:cNvSpPr>
          <p:nvPr/>
        </p:nvSpPr>
        <p:spPr bwMode="auto">
          <a:xfrm>
            <a:off x="7744810" y="2925764"/>
            <a:ext cx="124104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</a:t>
            </a:r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6881813" y="1820864"/>
            <a:ext cx="155363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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</a:t>
            </a:r>
          </a:p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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12</a:t>
            </a:r>
          </a:p>
        </p:txBody>
      </p:sp>
      <p:sp>
        <p:nvSpPr>
          <p:cNvPr id="180351" name="Text Box 127"/>
          <p:cNvSpPr txBox="1">
            <a:spLocks noChangeArrowheads="1"/>
          </p:cNvSpPr>
          <p:nvPr/>
        </p:nvSpPr>
        <p:spPr bwMode="auto">
          <a:xfrm>
            <a:off x="2174875" y="1141413"/>
            <a:ext cx="5899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-Value and Critical Value Approaches</a:t>
            </a:r>
          </a:p>
        </p:txBody>
      </p:sp>
      <p:sp>
        <p:nvSpPr>
          <p:cNvPr id="180357" name="Rectangle 133"/>
          <p:cNvSpPr>
            <a:spLocks noChangeArrowheads="1"/>
          </p:cNvSpPr>
          <p:nvPr/>
        </p:nvSpPr>
        <p:spPr bwMode="auto">
          <a:xfrm>
            <a:off x="2705100" y="3676650"/>
            <a:ext cx="58483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358" name="Text Box 134"/>
          <p:cNvSpPr txBox="1">
            <a:spLocks noChangeArrowheads="1"/>
          </p:cNvSpPr>
          <p:nvPr/>
        </p:nvSpPr>
        <p:spPr bwMode="auto">
          <a:xfrm>
            <a:off x="2779713" y="3729039"/>
            <a:ext cx="582723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Compute the value of the test statistic.</a:t>
            </a:r>
          </a:p>
        </p:txBody>
      </p:sp>
      <p:sp>
        <p:nvSpPr>
          <p:cNvPr id="180360" name="Oval 136"/>
          <p:cNvSpPr>
            <a:spLocks noChangeArrowheads="1"/>
          </p:cNvSpPr>
          <p:nvPr/>
        </p:nvSpPr>
        <p:spPr bwMode="auto">
          <a:xfrm>
            <a:off x="7073048" y="4508260"/>
            <a:ext cx="838200" cy="5143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61428" y="4393544"/>
                <a:ext cx="4137223" cy="763735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lin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13.25−12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3.2/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40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2.47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27" y="4393543"/>
                <a:ext cx="4137223" cy="7637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71"/>
          <p:cNvSpPr>
            <a:spLocks noChangeArrowheads="1"/>
          </p:cNvSpPr>
          <p:nvPr/>
        </p:nvSpPr>
        <p:spPr bwMode="auto">
          <a:xfrm>
            <a:off x="2214563" y="57065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04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32" name="Rectangle 104"/>
          <p:cNvSpPr>
            <a:spLocks noChangeArrowheads="1"/>
          </p:cNvSpPr>
          <p:nvPr/>
        </p:nvSpPr>
        <p:spPr bwMode="auto">
          <a:xfrm>
            <a:off x="2705100" y="3602454"/>
            <a:ext cx="49339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633" name="Text Box 105"/>
          <p:cNvSpPr txBox="1">
            <a:spLocks noChangeArrowheads="1"/>
          </p:cNvSpPr>
          <p:nvPr/>
        </p:nvSpPr>
        <p:spPr bwMode="auto">
          <a:xfrm>
            <a:off x="2779714" y="3654843"/>
            <a:ext cx="490070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Determine whether to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8636" name="Text Box 108"/>
          <p:cNvSpPr txBox="1">
            <a:spLocks noChangeArrowheads="1"/>
          </p:cNvSpPr>
          <p:nvPr/>
        </p:nvSpPr>
        <p:spPr bwMode="auto">
          <a:xfrm>
            <a:off x="2174876" y="1141413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 Approach</a:t>
            </a:r>
          </a:p>
        </p:txBody>
      </p:sp>
      <p:sp>
        <p:nvSpPr>
          <p:cNvPr id="278641" name="Rectangle 113"/>
          <p:cNvSpPr>
            <a:spLocks noChangeArrowheads="1"/>
          </p:cNvSpPr>
          <p:nvPr/>
        </p:nvSpPr>
        <p:spPr bwMode="auto">
          <a:xfrm>
            <a:off x="2705100" y="1733550"/>
            <a:ext cx="37719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642" name="Text Box 114"/>
          <p:cNvSpPr txBox="1">
            <a:spLocks noChangeArrowheads="1"/>
          </p:cNvSpPr>
          <p:nvPr/>
        </p:nvSpPr>
        <p:spPr bwMode="auto">
          <a:xfrm>
            <a:off x="2760663" y="1778921"/>
            <a:ext cx="3709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Compute the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–value.</a:t>
            </a:r>
          </a:p>
        </p:txBody>
      </p:sp>
      <p:sp>
        <p:nvSpPr>
          <p:cNvPr id="278644" name="Text Box 116"/>
          <p:cNvSpPr txBox="1">
            <a:spLocks noChangeArrowheads="1"/>
          </p:cNvSpPr>
          <p:nvPr/>
        </p:nvSpPr>
        <p:spPr bwMode="auto">
          <a:xfrm>
            <a:off x="3173011" y="2376489"/>
            <a:ext cx="6123792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2.47, cumulative probability = .9932.</a:t>
            </a:r>
          </a:p>
          <a:p>
            <a:endParaRPr 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= 1 - .9932 =  .0068</a:t>
            </a:r>
          </a:p>
        </p:txBody>
      </p:sp>
      <p:sp>
        <p:nvSpPr>
          <p:cNvPr id="278645" name="Oval 117"/>
          <p:cNvSpPr>
            <a:spLocks noChangeArrowheads="1"/>
          </p:cNvSpPr>
          <p:nvPr/>
        </p:nvSpPr>
        <p:spPr bwMode="auto">
          <a:xfrm>
            <a:off x="6100763" y="2858563"/>
            <a:ext cx="952500" cy="4953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646" name="Text Box 118"/>
          <p:cNvSpPr txBox="1">
            <a:spLocks noChangeArrowheads="1"/>
          </p:cNvSpPr>
          <p:nvPr/>
        </p:nvSpPr>
        <p:spPr bwMode="auto">
          <a:xfrm>
            <a:off x="3101975" y="4223168"/>
            <a:ext cx="687720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= .0068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.05, we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8647" name="Rectangle 119"/>
          <p:cNvSpPr>
            <a:spLocks noChangeArrowheads="1"/>
          </p:cNvSpPr>
          <p:nvPr/>
        </p:nvSpPr>
        <p:spPr bwMode="auto">
          <a:xfrm>
            <a:off x="3449639" y="4791492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infer that Metro EMS is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response goal of 12 minutes.</a:t>
            </a:r>
          </a:p>
        </p:txBody>
      </p:sp>
      <p:sp>
        <p:nvSpPr>
          <p:cNvPr id="12" name="Rectangle 171"/>
          <p:cNvSpPr>
            <a:spLocks noChangeArrowheads="1"/>
          </p:cNvSpPr>
          <p:nvPr/>
        </p:nvSpPr>
        <p:spPr bwMode="auto">
          <a:xfrm>
            <a:off x="2214563" y="57065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7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2654300" y="1600200"/>
            <a:ext cx="6877050" cy="43542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192339" y="1130527"/>
            <a:ext cx="46497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–Value Approach</a:t>
            </a:r>
            <a:endParaRPr lang="en-US" sz="2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556" name="Freeform 4"/>
          <p:cNvSpPr>
            <a:spLocks/>
          </p:cNvSpPr>
          <p:nvPr/>
        </p:nvSpPr>
        <p:spPr bwMode="auto">
          <a:xfrm>
            <a:off x="3181350" y="1771651"/>
            <a:ext cx="4508500" cy="3059113"/>
          </a:xfrm>
          <a:custGeom>
            <a:avLst/>
            <a:gdLst/>
            <a:ahLst/>
            <a:cxnLst>
              <a:cxn ang="0">
                <a:pos x="1356" y="8"/>
              </a:cxn>
              <a:cxn ang="0">
                <a:pos x="1262" y="96"/>
              </a:cxn>
              <a:cxn ang="0">
                <a:pos x="1203" y="196"/>
              </a:cxn>
              <a:cxn ang="0">
                <a:pos x="1144" y="304"/>
              </a:cxn>
              <a:cxn ang="0">
                <a:pos x="1098" y="406"/>
              </a:cxn>
              <a:cxn ang="0">
                <a:pos x="1059" y="508"/>
              </a:cxn>
              <a:cxn ang="0">
                <a:pos x="1014" y="625"/>
              </a:cxn>
              <a:cxn ang="0">
                <a:pos x="975" y="748"/>
              </a:cxn>
              <a:cxn ang="0">
                <a:pos x="948" y="853"/>
              </a:cxn>
              <a:cxn ang="0">
                <a:pos x="922" y="965"/>
              </a:cxn>
              <a:cxn ang="0">
                <a:pos x="885" y="1072"/>
              </a:cxn>
              <a:cxn ang="0">
                <a:pos x="844" y="1177"/>
              </a:cxn>
              <a:cxn ang="0">
                <a:pos x="812" y="1282"/>
              </a:cxn>
              <a:cxn ang="0">
                <a:pos x="748" y="1402"/>
              </a:cxn>
              <a:cxn ang="0">
                <a:pos x="677" y="1516"/>
              </a:cxn>
              <a:cxn ang="0">
                <a:pos x="605" y="1613"/>
              </a:cxn>
              <a:cxn ang="0">
                <a:pos x="504" y="1686"/>
              </a:cxn>
              <a:cxn ang="0">
                <a:pos x="396" y="1740"/>
              </a:cxn>
              <a:cxn ang="0">
                <a:pos x="293" y="1783"/>
              </a:cxn>
              <a:cxn ang="0">
                <a:pos x="204" y="1813"/>
              </a:cxn>
              <a:cxn ang="0">
                <a:pos x="81" y="1849"/>
              </a:cxn>
              <a:cxn ang="0">
                <a:pos x="2" y="1876"/>
              </a:cxn>
              <a:cxn ang="0">
                <a:pos x="2840" y="1924"/>
              </a:cxn>
              <a:cxn ang="0">
                <a:pos x="2796" y="1856"/>
              </a:cxn>
              <a:cxn ang="0">
                <a:pos x="2692" y="1826"/>
              </a:cxn>
              <a:cxn ang="0">
                <a:pos x="2574" y="1792"/>
              </a:cxn>
              <a:cxn ang="0">
                <a:pos x="2460" y="1744"/>
              </a:cxn>
              <a:cxn ang="0">
                <a:pos x="2342" y="1688"/>
              </a:cxn>
              <a:cxn ang="0">
                <a:pos x="2293" y="1658"/>
              </a:cxn>
              <a:cxn ang="0">
                <a:pos x="2212" y="1584"/>
              </a:cxn>
              <a:cxn ang="0">
                <a:pos x="2140" y="1500"/>
              </a:cxn>
              <a:cxn ang="0">
                <a:pos x="2078" y="1402"/>
              </a:cxn>
              <a:cxn ang="0">
                <a:pos x="2024" y="1300"/>
              </a:cxn>
              <a:cxn ang="0">
                <a:pos x="1978" y="1200"/>
              </a:cxn>
              <a:cxn ang="0">
                <a:pos x="1942" y="1106"/>
              </a:cxn>
              <a:cxn ang="0">
                <a:pos x="1910" y="1012"/>
              </a:cxn>
              <a:cxn ang="0">
                <a:pos x="1870" y="890"/>
              </a:cxn>
              <a:cxn ang="0">
                <a:pos x="1840" y="776"/>
              </a:cxn>
              <a:cxn ang="0">
                <a:pos x="1798" y="640"/>
              </a:cxn>
              <a:cxn ang="0">
                <a:pos x="1748" y="507"/>
              </a:cxn>
              <a:cxn ang="0">
                <a:pos x="1704" y="396"/>
              </a:cxn>
              <a:cxn ang="0">
                <a:pos x="1672" y="318"/>
              </a:cxn>
              <a:cxn ang="0">
                <a:pos x="1630" y="232"/>
              </a:cxn>
              <a:cxn ang="0">
                <a:pos x="1598" y="180"/>
              </a:cxn>
              <a:cxn ang="0">
                <a:pos x="1560" y="124"/>
              </a:cxn>
              <a:cxn ang="0">
                <a:pos x="1546" y="106"/>
              </a:cxn>
              <a:cxn ang="0">
                <a:pos x="1490" y="42"/>
              </a:cxn>
              <a:cxn ang="0">
                <a:pos x="1448" y="8"/>
              </a:cxn>
            </a:cxnLst>
            <a:rect l="0" t="0" r="r" b="b"/>
            <a:pathLst>
              <a:path w="2840" h="1927">
                <a:moveTo>
                  <a:pt x="1416" y="0"/>
                </a:moveTo>
                <a:lnTo>
                  <a:pt x="1384" y="0"/>
                </a:lnTo>
                <a:lnTo>
                  <a:pt x="1356" y="8"/>
                </a:lnTo>
                <a:lnTo>
                  <a:pt x="1324" y="30"/>
                </a:lnTo>
                <a:lnTo>
                  <a:pt x="1299" y="55"/>
                </a:lnTo>
                <a:lnTo>
                  <a:pt x="1262" y="96"/>
                </a:lnTo>
                <a:lnTo>
                  <a:pt x="1242" y="128"/>
                </a:lnTo>
                <a:lnTo>
                  <a:pt x="1218" y="162"/>
                </a:lnTo>
                <a:lnTo>
                  <a:pt x="1203" y="196"/>
                </a:lnTo>
                <a:lnTo>
                  <a:pt x="1185" y="232"/>
                </a:lnTo>
                <a:lnTo>
                  <a:pt x="1164" y="268"/>
                </a:lnTo>
                <a:lnTo>
                  <a:pt x="1144" y="304"/>
                </a:lnTo>
                <a:lnTo>
                  <a:pt x="1128" y="343"/>
                </a:lnTo>
                <a:lnTo>
                  <a:pt x="1112" y="372"/>
                </a:lnTo>
                <a:lnTo>
                  <a:pt x="1098" y="406"/>
                </a:lnTo>
                <a:lnTo>
                  <a:pt x="1086" y="439"/>
                </a:lnTo>
                <a:lnTo>
                  <a:pt x="1071" y="475"/>
                </a:lnTo>
                <a:lnTo>
                  <a:pt x="1059" y="508"/>
                </a:lnTo>
                <a:lnTo>
                  <a:pt x="1041" y="547"/>
                </a:lnTo>
                <a:lnTo>
                  <a:pt x="1026" y="589"/>
                </a:lnTo>
                <a:lnTo>
                  <a:pt x="1014" y="625"/>
                </a:lnTo>
                <a:lnTo>
                  <a:pt x="1002" y="664"/>
                </a:lnTo>
                <a:lnTo>
                  <a:pt x="990" y="709"/>
                </a:lnTo>
                <a:lnTo>
                  <a:pt x="975" y="748"/>
                </a:lnTo>
                <a:lnTo>
                  <a:pt x="966" y="784"/>
                </a:lnTo>
                <a:lnTo>
                  <a:pt x="954" y="823"/>
                </a:lnTo>
                <a:lnTo>
                  <a:pt x="948" y="853"/>
                </a:lnTo>
                <a:lnTo>
                  <a:pt x="936" y="892"/>
                </a:lnTo>
                <a:lnTo>
                  <a:pt x="927" y="931"/>
                </a:lnTo>
                <a:lnTo>
                  <a:pt x="922" y="965"/>
                </a:lnTo>
                <a:lnTo>
                  <a:pt x="909" y="1003"/>
                </a:lnTo>
                <a:lnTo>
                  <a:pt x="897" y="1036"/>
                </a:lnTo>
                <a:lnTo>
                  <a:pt x="885" y="1072"/>
                </a:lnTo>
                <a:lnTo>
                  <a:pt x="873" y="1108"/>
                </a:lnTo>
                <a:lnTo>
                  <a:pt x="860" y="1144"/>
                </a:lnTo>
                <a:lnTo>
                  <a:pt x="844" y="1177"/>
                </a:lnTo>
                <a:lnTo>
                  <a:pt x="832" y="1218"/>
                </a:lnTo>
                <a:lnTo>
                  <a:pt x="822" y="1246"/>
                </a:lnTo>
                <a:lnTo>
                  <a:pt x="812" y="1282"/>
                </a:lnTo>
                <a:lnTo>
                  <a:pt x="789" y="1324"/>
                </a:lnTo>
                <a:lnTo>
                  <a:pt x="768" y="1363"/>
                </a:lnTo>
                <a:lnTo>
                  <a:pt x="748" y="1402"/>
                </a:lnTo>
                <a:lnTo>
                  <a:pt x="730" y="1437"/>
                </a:lnTo>
                <a:lnTo>
                  <a:pt x="708" y="1478"/>
                </a:lnTo>
                <a:lnTo>
                  <a:pt x="677" y="1516"/>
                </a:lnTo>
                <a:lnTo>
                  <a:pt x="653" y="1547"/>
                </a:lnTo>
                <a:lnTo>
                  <a:pt x="632" y="1578"/>
                </a:lnTo>
                <a:lnTo>
                  <a:pt x="605" y="1613"/>
                </a:lnTo>
                <a:lnTo>
                  <a:pt x="580" y="1632"/>
                </a:lnTo>
                <a:lnTo>
                  <a:pt x="551" y="1656"/>
                </a:lnTo>
                <a:lnTo>
                  <a:pt x="504" y="1686"/>
                </a:lnTo>
                <a:lnTo>
                  <a:pt x="458" y="1710"/>
                </a:lnTo>
                <a:lnTo>
                  <a:pt x="424" y="1726"/>
                </a:lnTo>
                <a:lnTo>
                  <a:pt x="396" y="1740"/>
                </a:lnTo>
                <a:lnTo>
                  <a:pt x="364" y="1752"/>
                </a:lnTo>
                <a:lnTo>
                  <a:pt x="328" y="1768"/>
                </a:lnTo>
                <a:lnTo>
                  <a:pt x="293" y="1783"/>
                </a:lnTo>
                <a:lnTo>
                  <a:pt x="264" y="1789"/>
                </a:lnTo>
                <a:lnTo>
                  <a:pt x="237" y="1801"/>
                </a:lnTo>
                <a:lnTo>
                  <a:pt x="204" y="1813"/>
                </a:lnTo>
                <a:lnTo>
                  <a:pt x="160" y="1826"/>
                </a:lnTo>
                <a:lnTo>
                  <a:pt x="114" y="1843"/>
                </a:lnTo>
                <a:lnTo>
                  <a:pt x="81" y="1849"/>
                </a:lnTo>
                <a:lnTo>
                  <a:pt x="48" y="1861"/>
                </a:lnTo>
                <a:lnTo>
                  <a:pt x="21" y="1867"/>
                </a:lnTo>
                <a:lnTo>
                  <a:pt x="2" y="1876"/>
                </a:lnTo>
                <a:lnTo>
                  <a:pt x="0" y="1927"/>
                </a:lnTo>
                <a:lnTo>
                  <a:pt x="0" y="1924"/>
                </a:lnTo>
                <a:lnTo>
                  <a:pt x="2840" y="1924"/>
                </a:lnTo>
                <a:lnTo>
                  <a:pt x="2838" y="1886"/>
                </a:lnTo>
                <a:lnTo>
                  <a:pt x="2838" y="1868"/>
                </a:lnTo>
                <a:lnTo>
                  <a:pt x="2796" y="1856"/>
                </a:lnTo>
                <a:lnTo>
                  <a:pt x="2754" y="1846"/>
                </a:lnTo>
                <a:lnTo>
                  <a:pt x="2724" y="1834"/>
                </a:lnTo>
                <a:lnTo>
                  <a:pt x="2692" y="1826"/>
                </a:lnTo>
                <a:lnTo>
                  <a:pt x="2670" y="1820"/>
                </a:lnTo>
                <a:lnTo>
                  <a:pt x="2620" y="1804"/>
                </a:lnTo>
                <a:lnTo>
                  <a:pt x="2574" y="1792"/>
                </a:lnTo>
                <a:lnTo>
                  <a:pt x="2535" y="1774"/>
                </a:lnTo>
                <a:lnTo>
                  <a:pt x="2499" y="1759"/>
                </a:lnTo>
                <a:lnTo>
                  <a:pt x="2460" y="1744"/>
                </a:lnTo>
                <a:lnTo>
                  <a:pt x="2424" y="1730"/>
                </a:lnTo>
                <a:lnTo>
                  <a:pt x="2379" y="1708"/>
                </a:lnTo>
                <a:lnTo>
                  <a:pt x="2342" y="1688"/>
                </a:lnTo>
                <a:lnTo>
                  <a:pt x="2322" y="1676"/>
                </a:lnTo>
                <a:lnTo>
                  <a:pt x="2308" y="1666"/>
                </a:lnTo>
                <a:lnTo>
                  <a:pt x="2293" y="1658"/>
                </a:lnTo>
                <a:lnTo>
                  <a:pt x="2266" y="1636"/>
                </a:lnTo>
                <a:lnTo>
                  <a:pt x="2245" y="1613"/>
                </a:lnTo>
                <a:lnTo>
                  <a:pt x="2212" y="1584"/>
                </a:lnTo>
                <a:lnTo>
                  <a:pt x="2191" y="1565"/>
                </a:lnTo>
                <a:lnTo>
                  <a:pt x="2161" y="1528"/>
                </a:lnTo>
                <a:lnTo>
                  <a:pt x="2140" y="1500"/>
                </a:lnTo>
                <a:lnTo>
                  <a:pt x="2120" y="1466"/>
                </a:lnTo>
                <a:lnTo>
                  <a:pt x="2098" y="1434"/>
                </a:lnTo>
                <a:lnTo>
                  <a:pt x="2078" y="1402"/>
                </a:lnTo>
                <a:lnTo>
                  <a:pt x="2058" y="1362"/>
                </a:lnTo>
                <a:lnTo>
                  <a:pt x="2042" y="1332"/>
                </a:lnTo>
                <a:lnTo>
                  <a:pt x="2024" y="1300"/>
                </a:lnTo>
                <a:lnTo>
                  <a:pt x="2006" y="1270"/>
                </a:lnTo>
                <a:lnTo>
                  <a:pt x="1996" y="1238"/>
                </a:lnTo>
                <a:lnTo>
                  <a:pt x="1978" y="1200"/>
                </a:lnTo>
                <a:lnTo>
                  <a:pt x="1964" y="1164"/>
                </a:lnTo>
                <a:lnTo>
                  <a:pt x="1952" y="1134"/>
                </a:lnTo>
                <a:lnTo>
                  <a:pt x="1942" y="1106"/>
                </a:lnTo>
                <a:lnTo>
                  <a:pt x="1934" y="1080"/>
                </a:lnTo>
                <a:lnTo>
                  <a:pt x="1924" y="1058"/>
                </a:lnTo>
                <a:lnTo>
                  <a:pt x="1910" y="1012"/>
                </a:lnTo>
                <a:lnTo>
                  <a:pt x="1896" y="970"/>
                </a:lnTo>
                <a:lnTo>
                  <a:pt x="1884" y="930"/>
                </a:lnTo>
                <a:lnTo>
                  <a:pt x="1870" y="890"/>
                </a:lnTo>
                <a:lnTo>
                  <a:pt x="1862" y="850"/>
                </a:lnTo>
                <a:lnTo>
                  <a:pt x="1852" y="814"/>
                </a:lnTo>
                <a:lnTo>
                  <a:pt x="1840" y="776"/>
                </a:lnTo>
                <a:lnTo>
                  <a:pt x="1828" y="734"/>
                </a:lnTo>
                <a:lnTo>
                  <a:pt x="1816" y="694"/>
                </a:lnTo>
                <a:lnTo>
                  <a:pt x="1798" y="640"/>
                </a:lnTo>
                <a:lnTo>
                  <a:pt x="1784" y="598"/>
                </a:lnTo>
                <a:lnTo>
                  <a:pt x="1766" y="550"/>
                </a:lnTo>
                <a:lnTo>
                  <a:pt x="1748" y="507"/>
                </a:lnTo>
                <a:lnTo>
                  <a:pt x="1734" y="474"/>
                </a:lnTo>
                <a:lnTo>
                  <a:pt x="1722" y="432"/>
                </a:lnTo>
                <a:lnTo>
                  <a:pt x="1704" y="396"/>
                </a:lnTo>
                <a:lnTo>
                  <a:pt x="1686" y="348"/>
                </a:lnTo>
                <a:lnTo>
                  <a:pt x="1698" y="372"/>
                </a:lnTo>
                <a:lnTo>
                  <a:pt x="1672" y="318"/>
                </a:lnTo>
                <a:lnTo>
                  <a:pt x="1654" y="284"/>
                </a:lnTo>
                <a:lnTo>
                  <a:pt x="1642" y="256"/>
                </a:lnTo>
                <a:lnTo>
                  <a:pt x="1630" y="232"/>
                </a:lnTo>
                <a:lnTo>
                  <a:pt x="1612" y="206"/>
                </a:lnTo>
                <a:lnTo>
                  <a:pt x="1606" y="196"/>
                </a:lnTo>
                <a:lnTo>
                  <a:pt x="1598" y="180"/>
                </a:lnTo>
                <a:lnTo>
                  <a:pt x="1586" y="160"/>
                </a:lnTo>
                <a:lnTo>
                  <a:pt x="1574" y="142"/>
                </a:lnTo>
                <a:lnTo>
                  <a:pt x="1560" y="124"/>
                </a:lnTo>
                <a:lnTo>
                  <a:pt x="1552" y="114"/>
                </a:lnTo>
                <a:lnTo>
                  <a:pt x="1568" y="136"/>
                </a:lnTo>
                <a:lnTo>
                  <a:pt x="1546" y="106"/>
                </a:lnTo>
                <a:lnTo>
                  <a:pt x="1530" y="86"/>
                </a:lnTo>
                <a:lnTo>
                  <a:pt x="1512" y="62"/>
                </a:lnTo>
                <a:lnTo>
                  <a:pt x="1490" y="42"/>
                </a:lnTo>
                <a:lnTo>
                  <a:pt x="1476" y="28"/>
                </a:lnTo>
                <a:lnTo>
                  <a:pt x="1464" y="16"/>
                </a:lnTo>
                <a:lnTo>
                  <a:pt x="1448" y="8"/>
                </a:lnTo>
                <a:lnTo>
                  <a:pt x="1432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8158164" y="3354388"/>
            <a:ext cx="1194239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</a:p>
          <a:p>
            <a:pPr algn="l"/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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</a:t>
            </a:r>
          </a:p>
        </p:txBody>
      </p:sp>
      <p:sp>
        <p:nvSpPr>
          <p:cNvPr id="279558" name="Freeform 6"/>
          <p:cNvSpPr>
            <a:spLocks/>
          </p:cNvSpPr>
          <p:nvPr/>
        </p:nvSpPr>
        <p:spPr bwMode="auto">
          <a:xfrm>
            <a:off x="7385051" y="4641850"/>
            <a:ext cx="307975" cy="190500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" y="0"/>
              </a:cxn>
              <a:cxn ang="0">
                <a:pos x="4" y="15"/>
              </a:cxn>
              <a:cxn ang="0">
                <a:pos x="4" y="26"/>
              </a:cxn>
              <a:cxn ang="0">
                <a:pos x="4" y="42"/>
              </a:cxn>
              <a:cxn ang="0">
                <a:pos x="4" y="54"/>
              </a:cxn>
              <a:cxn ang="0">
                <a:pos x="4" y="68"/>
              </a:cxn>
              <a:cxn ang="0">
                <a:pos x="4" y="90"/>
              </a:cxn>
              <a:cxn ang="0">
                <a:pos x="6" y="118"/>
              </a:cxn>
              <a:cxn ang="0">
                <a:pos x="192" y="120"/>
              </a:cxn>
              <a:cxn ang="0">
                <a:pos x="194" y="64"/>
              </a:cxn>
              <a:cxn ang="0">
                <a:pos x="184" y="58"/>
              </a:cxn>
              <a:cxn ang="0">
                <a:pos x="170" y="54"/>
              </a:cxn>
              <a:cxn ang="0">
                <a:pos x="156" y="52"/>
              </a:cxn>
              <a:cxn ang="0">
                <a:pos x="146" y="50"/>
              </a:cxn>
              <a:cxn ang="0">
                <a:pos x="140" y="48"/>
              </a:cxn>
              <a:cxn ang="0">
                <a:pos x="130" y="46"/>
              </a:cxn>
              <a:cxn ang="0">
                <a:pos x="104" y="38"/>
              </a:cxn>
              <a:cxn ang="0">
                <a:pos x="116" y="44"/>
              </a:cxn>
              <a:cxn ang="0">
                <a:pos x="110" y="42"/>
              </a:cxn>
              <a:cxn ang="0">
                <a:pos x="98" y="38"/>
              </a:cxn>
              <a:cxn ang="0">
                <a:pos x="90" y="34"/>
              </a:cxn>
              <a:cxn ang="0">
                <a:pos x="78" y="30"/>
              </a:cxn>
              <a:cxn ang="0">
                <a:pos x="70" y="28"/>
              </a:cxn>
              <a:cxn ang="0">
                <a:pos x="59" y="26"/>
              </a:cxn>
              <a:cxn ang="0">
                <a:pos x="50" y="22"/>
              </a:cxn>
              <a:cxn ang="0">
                <a:pos x="40" y="19"/>
              </a:cxn>
              <a:cxn ang="0">
                <a:pos x="31" y="15"/>
              </a:cxn>
              <a:cxn ang="0">
                <a:pos x="22" y="7"/>
              </a:cxn>
              <a:cxn ang="0">
                <a:pos x="13" y="4"/>
              </a:cxn>
              <a:cxn ang="0">
                <a:pos x="0" y="4"/>
              </a:cxn>
              <a:cxn ang="0">
                <a:pos x="8" y="8"/>
              </a:cxn>
            </a:cxnLst>
            <a:rect l="0" t="0" r="r" b="b"/>
            <a:pathLst>
              <a:path w="194" h="120">
                <a:moveTo>
                  <a:pt x="6" y="6"/>
                </a:moveTo>
                <a:lnTo>
                  <a:pt x="1" y="0"/>
                </a:lnTo>
                <a:lnTo>
                  <a:pt x="4" y="15"/>
                </a:lnTo>
                <a:lnTo>
                  <a:pt x="4" y="26"/>
                </a:lnTo>
                <a:lnTo>
                  <a:pt x="4" y="42"/>
                </a:lnTo>
                <a:lnTo>
                  <a:pt x="4" y="54"/>
                </a:lnTo>
                <a:lnTo>
                  <a:pt x="4" y="68"/>
                </a:lnTo>
                <a:lnTo>
                  <a:pt x="4" y="90"/>
                </a:lnTo>
                <a:lnTo>
                  <a:pt x="6" y="118"/>
                </a:lnTo>
                <a:lnTo>
                  <a:pt x="192" y="120"/>
                </a:lnTo>
                <a:lnTo>
                  <a:pt x="194" y="64"/>
                </a:lnTo>
                <a:lnTo>
                  <a:pt x="184" y="58"/>
                </a:lnTo>
                <a:lnTo>
                  <a:pt x="170" y="54"/>
                </a:lnTo>
                <a:lnTo>
                  <a:pt x="156" y="52"/>
                </a:lnTo>
                <a:lnTo>
                  <a:pt x="146" y="50"/>
                </a:lnTo>
                <a:lnTo>
                  <a:pt x="140" y="48"/>
                </a:lnTo>
                <a:lnTo>
                  <a:pt x="130" y="46"/>
                </a:lnTo>
                <a:lnTo>
                  <a:pt x="104" y="38"/>
                </a:lnTo>
                <a:lnTo>
                  <a:pt x="116" y="44"/>
                </a:lnTo>
                <a:lnTo>
                  <a:pt x="110" y="42"/>
                </a:lnTo>
                <a:lnTo>
                  <a:pt x="98" y="38"/>
                </a:lnTo>
                <a:lnTo>
                  <a:pt x="90" y="34"/>
                </a:lnTo>
                <a:lnTo>
                  <a:pt x="78" y="30"/>
                </a:lnTo>
                <a:lnTo>
                  <a:pt x="70" y="28"/>
                </a:lnTo>
                <a:lnTo>
                  <a:pt x="59" y="26"/>
                </a:lnTo>
                <a:lnTo>
                  <a:pt x="50" y="22"/>
                </a:lnTo>
                <a:lnTo>
                  <a:pt x="40" y="19"/>
                </a:lnTo>
                <a:lnTo>
                  <a:pt x="31" y="15"/>
                </a:lnTo>
                <a:lnTo>
                  <a:pt x="22" y="7"/>
                </a:lnTo>
                <a:lnTo>
                  <a:pt x="13" y="4"/>
                </a:lnTo>
                <a:lnTo>
                  <a:pt x="0" y="4"/>
                </a:lnTo>
                <a:lnTo>
                  <a:pt x="8" y="8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6940550" y="23018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5276850" y="5164138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0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6176964" y="5126038"/>
            <a:ext cx="875241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2400" i="1">
                <a:solidFill>
                  <a:srgbClr val="000000"/>
                </a:solidFill>
                <a:latin typeface="Book Antiqua" pitchFamily="18" charset="0"/>
              </a:rPr>
              <a:t>z</a:t>
            </a:r>
            <a:r>
              <a:rPr lang="en-US" sz="2400" i="1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1.645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7662864" y="2058988"/>
            <a:ext cx="1101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 = .05</a:t>
            </a:r>
            <a:endParaRPr lang="en-US" sz="2400" baseline="-2500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2944813" y="48339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8043864" y="4611688"/>
            <a:ext cx="31899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Book Antiqua" pitchFamily="18" charset="0"/>
              </a:rPr>
              <a:t>z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7319963" y="5126038"/>
            <a:ext cx="72135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Book Antiqua" pitchFamily="18" charset="0"/>
              </a:rPr>
              <a:t> z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 =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2.47</a:t>
            </a:r>
          </a:p>
        </p:txBody>
      </p:sp>
      <p:sp>
        <p:nvSpPr>
          <p:cNvPr id="279566" name="Freeform 14"/>
          <p:cNvSpPr>
            <a:spLocks noChangeArrowheads="1"/>
          </p:cNvSpPr>
          <p:nvPr/>
        </p:nvSpPr>
        <p:spPr bwMode="auto">
          <a:xfrm>
            <a:off x="5440364" y="4708526"/>
            <a:ext cx="1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70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1" y="27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567" name="Group 15"/>
          <p:cNvGrpSpPr>
            <a:grpSpLocks/>
          </p:cNvGrpSpPr>
          <p:nvPr/>
        </p:nvGrpSpPr>
        <p:grpSpPr bwMode="auto">
          <a:xfrm>
            <a:off x="3081338" y="1704976"/>
            <a:ext cx="4773612" cy="2936875"/>
            <a:chOff x="981" y="1178"/>
            <a:chExt cx="3007" cy="1850"/>
          </a:xfrm>
        </p:grpSpPr>
        <p:sp>
          <p:nvSpPr>
            <p:cNvPr id="279568" name="Arc 16"/>
            <p:cNvSpPr>
              <a:spLocks/>
            </p:cNvSpPr>
            <p:nvPr/>
          </p:nvSpPr>
          <p:spPr bwMode="auto">
            <a:xfrm rot="4500000">
              <a:off x="2754" y="2296"/>
              <a:ext cx="790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9428 w 19428"/>
                <a:gd name="T1" fmla="*/ 9440 h 21600"/>
                <a:gd name="T2" fmla="*/ 0 w 19428"/>
                <a:gd name="T3" fmla="*/ 21600 h 21600"/>
                <a:gd name="T4" fmla="*/ 0 w 1942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69" name="Arc 17"/>
            <p:cNvSpPr>
              <a:spLocks/>
            </p:cNvSpPr>
            <p:nvPr/>
          </p:nvSpPr>
          <p:spPr bwMode="auto">
            <a:xfrm rot="6300000">
              <a:off x="1738" y="1544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0" name="Arc 18"/>
            <p:cNvSpPr>
              <a:spLocks/>
            </p:cNvSpPr>
            <p:nvPr/>
          </p:nvSpPr>
          <p:spPr bwMode="auto">
            <a:xfrm rot="16980000">
              <a:off x="1362" y="2302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1" name="Arc 19"/>
            <p:cNvSpPr>
              <a:spLocks/>
            </p:cNvSpPr>
            <p:nvPr/>
          </p:nvSpPr>
          <p:spPr bwMode="auto">
            <a:xfrm rot="20760000">
              <a:off x="981" y="2854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Arc 20"/>
            <p:cNvSpPr>
              <a:spLocks/>
            </p:cNvSpPr>
            <p:nvPr/>
          </p:nvSpPr>
          <p:spPr bwMode="auto">
            <a:xfrm rot="15300000">
              <a:off x="2199" y="1546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Arc 21"/>
            <p:cNvSpPr>
              <a:spLocks/>
            </p:cNvSpPr>
            <p:nvPr/>
          </p:nvSpPr>
          <p:spPr bwMode="auto">
            <a:xfrm rot="720000">
              <a:off x="3252" y="2824"/>
              <a:ext cx="736" cy="204"/>
            </a:xfrm>
            <a:custGeom>
              <a:avLst/>
              <a:gdLst>
                <a:gd name="G0" fmla="+- 20480 0 0"/>
                <a:gd name="G1" fmla="+- 0 0 0"/>
                <a:gd name="G2" fmla="+- 21600 0 0"/>
                <a:gd name="T0" fmla="*/ 18341 w 20480"/>
                <a:gd name="T1" fmla="*/ 21494 h 21494"/>
                <a:gd name="T2" fmla="*/ 0 w 20480"/>
                <a:gd name="T3" fmla="*/ 6865 h 21494"/>
                <a:gd name="T4" fmla="*/ 20480 w 20480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480" h="21494" fill="none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</a:path>
                <a:path w="20480" h="21494" stroke="0" extrusionOk="0">
                  <a:moveTo>
                    <a:pt x="18341" y="21493"/>
                  </a:moveTo>
                  <a:cubicBezTo>
                    <a:pt x="9881" y="20651"/>
                    <a:pt x="2701" y="14925"/>
                    <a:pt x="-1" y="6865"/>
                  </a:cubicBezTo>
                  <a:lnTo>
                    <a:pt x="2048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9676" name="Group 124"/>
          <p:cNvGrpSpPr>
            <a:grpSpLocks/>
          </p:cNvGrpSpPr>
          <p:nvPr/>
        </p:nvGrpSpPr>
        <p:grpSpPr bwMode="auto">
          <a:xfrm>
            <a:off x="7310438" y="3416300"/>
            <a:ext cx="176212" cy="1765300"/>
            <a:chOff x="3645" y="2256"/>
            <a:chExt cx="111" cy="1112"/>
          </a:xfrm>
        </p:grpSpPr>
        <p:sp>
          <p:nvSpPr>
            <p:cNvPr id="279677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78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679" name="Group 127"/>
          <p:cNvGrpSpPr>
            <a:grpSpLocks/>
          </p:cNvGrpSpPr>
          <p:nvPr/>
        </p:nvGrpSpPr>
        <p:grpSpPr bwMode="auto">
          <a:xfrm>
            <a:off x="6813550" y="2117726"/>
            <a:ext cx="101600" cy="3076575"/>
            <a:chOff x="3380" y="1438"/>
            <a:chExt cx="64" cy="1938"/>
          </a:xfrm>
        </p:grpSpPr>
        <p:sp>
          <p:nvSpPr>
            <p:cNvPr id="279680" name="Line 128"/>
            <p:cNvSpPr>
              <a:spLocks noChangeShapeType="1"/>
            </p:cNvSpPr>
            <p:nvPr/>
          </p:nvSpPr>
          <p:spPr bwMode="auto">
            <a:xfrm>
              <a:off x="3444" y="1438"/>
              <a:ext cx="0" cy="1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681" name="Line 129"/>
            <p:cNvSpPr>
              <a:spLocks noChangeShapeType="1"/>
            </p:cNvSpPr>
            <p:nvPr/>
          </p:nvSpPr>
          <p:spPr bwMode="auto">
            <a:xfrm flipH="1">
              <a:off x="3380" y="3224"/>
              <a:ext cx="64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682" name="Line 130"/>
          <p:cNvSpPr>
            <a:spLocks noChangeShapeType="1"/>
          </p:cNvSpPr>
          <p:nvPr/>
        </p:nvSpPr>
        <p:spPr bwMode="auto">
          <a:xfrm>
            <a:off x="7397750" y="3616325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138"/>
          <p:cNvSpPr>
            <a:spLocks noChangeArrowheads="1"/>
          </p:cNvSpPr>
          <p:nvPr/>
        </p:nvSpPr>
        <p:spPr bwMode="auto">
          <a:xfrm>
            <a:off x="8031597" y="866694"/>
            <a:ext cx="1878422" cy="800100"/>
          </a:xfrm>
          <a:prstGeom prst="wedgeRoundRectCallout">
            <a:avLst>
              <a:gd name="adj1" fmla="val 1087"/>
              <a:gd name="adj2" fmla="val 267568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reject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39585" y="1723798"/>
            <a:ext cx="1673536" cy="1341671"/>
            <a:chOff x="1344613" y="1636713"/>
            <a:chExt cx="1673536" cy="1341671"/>
          </a:xfrm>
          <a:effectLst/>
        </p:grpSpPr>
        <p:sp>
          <p:nvSpPr>
            <p:cNvPr id="279687" name="Rectangle 135"/>
            <p:cNvSpPr>
              <a:spLocks noChangeArrowheads="1"/>
            </p:cNvSpPr>
            <p:nvPr/>
          </p:nvSpPr>
          <p:spPr bwMode="auto">
            <a:xfrm>
              <a:off x="1344613" y="1636713"/>
              <a:ext cx="1673536" cy="12900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Book Antiqua" pitchFamily="18" charset="0"/>
                </a:rPr>
                <a:t>  </a:t>
              </a:r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Sampling</a:t>
              </a: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</a:t>
              </a:r>
            </a:p>
            <a:p>
              <a:pPr algn="l"/>
              <a:endPara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687444" y="2322627"/>
                  <a:ext cx="1295226" cy="655757"/>
                </a:xfrm>
                <a:prstGeom prst="rect">
                  <a:avLst/>
                </a:prstGeom>
                <a:noFill/>
                <a:effectLst>
                  <a:outerShdw dist="25400" dir="3000000" algn="ctr" rotWithShape="0">
                    <a:schemeClr val="bg1"/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444" y="2322627"/>
                  <a:ext cx="1540229" cy="7809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effectLst>
                  <a:outerShdw dist="25400" dir="3000000" algn="ctr" rotWithShape="0">
                    <a:schemeClr val="bg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71"/>
          <p:cNvSpPr>
            <a:spLocks noChangeArrowheads="1"/>
          </p:cNvSpPr>
          <p:nvPr/>
        </p:nvSpPr>
        <p:spPr bwMode="auto">
          <a:xfrm>
            <a:off x="2214563" y="57065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695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83" name="Rectangle 111"/>
          <p:cNvSpPr>
            <a:spLocks noChangeArrowheads="1"/>
          </p:cNvSpPr>
          <p:nvPr/>
        </p:nvSpPr>
        <p:spPr bwMode="auto">
          <a:xfrm>
            <a:off x="2705100" y="3638550"/>
            <a:ext cx="49339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384" name="Text Box 112"/>
          <p:cNvSpPr txBox="1">
            <a:spLocks noChangeArrowheads="1"/>
          </p:cNvSpPr>
          <p:nvPr/>
        </p:nvSpPr>
        <p:spPr bwMode="auto">
          <a:xfrm>
            <a:off x="2779714" y="3690939"/>
            <a:ext cx="490070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Determine whether to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2386" name="Rectangle 114"/>
          <p:cNvSpPr>
            <a:spLocks noChangeArrowheads="1"/>
          </p:cNvSpPr>
          <p:nvPr/>
        </p:nvSpPr>
        <p:spPr bwMode="auto">
          <a:xfrm>
            <a:off x="3449639" y="4827588"/>
            <a:ext cx="5597525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sufficient statistical evidence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infer that Metro EMS is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meeting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response goal of 12 minutes.</a:t>
            </a:r>
          </a:p>
        </p:txBody>
      </p:sp>
      <p:sp>
        <p:nvSpPr>
          <p:cNvPr id="182387" name="Text Box 115"/>
          <p:cNvSpPr txBox="1">
            <a:spLocks noChangeArrowheads="1"/>
          </p:cNvSpPr>
          <p:nvPr/>
        </p:nvSpPr>
        <p:spPr bwMode="auto">
          <a:xfrm>
            <a:off x="3887788" y="4281489"/>
            <a:ext cx="50978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2.47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1.645, we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2388" name="Text Box 116"/>
          <p:cNvSpPr txBox="1">
            <a:spLocks noChangeArrowheads="1"/>
          </p:cNvSpPr>
          <p:nvPr/>
        </p:nvSpPr>
        <p:spPr bwMode="auto">
          <a:xfrm>
            <a:off x="2174876" y="1141413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Critical Value Approach</a:t>
            </a:r>
          </a:p>
        </p:txBody>
      </p:sp>
      <p:sp>
        <p:nvSpPr>
          <p:cNvPr id="182393" name="Text Box 121"/>
          <p:cNvSpPr txBox="1">
            <a:spLocks noChangeArrowheads="1"/>
          </p:cNvSpPr>
          <p:nvPr/>
        </p:nvSpPr>
        <p:spPr bwMode="auto">
          <a:xfrm>
            <a:off x="4426355" y="2392364"/>
            <a:ext cx="34948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.05,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.05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1.645</a:t>
            </a:r>
          </a:p>
        </p:txBody>
      </p:sp>
      <p:sp>
        <p:nvSpPr>
          <p:cNvPr id="182394" name="Rectangle 122"/>
          <p:cNvSpPr>
            <a:spLocks noChangeArrowheads="1"/>
          </p:cNvSpPr>
          <p:nvPr/>
        </p:nvSpPr>
        <p:spPr bwMode="auto">
          <a:xfrm>
            <a:off x="2705100" y="1733550"/>
            <a:ext cx="69342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395" name="Text Box 123"/>
          <p:cNvSpPr txBox="1">
            <a:spLocks noChangeArrowheads="1"/>
          </p:cNvSpPr>
          <p:nvPr/>
        </p:nvSpPr>
        <p:spPr bwMode="auto">
          <a:xfrm>
            <a:off x="2760664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Determine the critical value and rejection rule.</a:t>
            </a:r>
          </a:p>
        </p:txBody>
      </p:sp>
      <p:sp>
        <p:nvSpPr>
          <p:cNvPr id="182397" name="Text Box 125"/>
          <p:cNvSpPr txBox="1">
            <a:spLocks noChangeArrowheads="1"/>
          </p:cNvSpPr>
          <p:nvPr/>
        </p:nvSpPr>
        <p:spPr bwMode="auto">
          <a:xfrm>
            <a:off x="4637127" y="2947989"/>
            <a:ext cx="307808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1.645</a:t>
            </a:r>
          </a:p>
        </p:txBody>
      </p:sp>
      <p:sp>
        <p:nvSpPr>
          <p:cNvPr id="12" name="Rectangle 171"/>
          <p:cNvSpPr>
            <a:spLocks noChangeArrowheads="1"/>
          </p:cNvSpPr>
          <p:nvPr/>
        </p:nvSpPr>
        <p:spPr bwMode="auto">
          <a:xfrm>
            <a:off x="2214563" y="57065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09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197101" y="1122364"/>
            <a:ext cx="5110163" cy="541337"/>
          </a:xfrm>
          <a:noFill/>
          <a:ln/>
        </p:spPr>
        <p:txBody>
          <a:bodyPr/>
          <a:lstStyle/>
          <a:p>
            <a:r>
              <a:rPr lang="en-US" dirty="0"/>
              <a:t>Example:  Glow Toothpaste </a:t>
            </a:r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2482851" y="3556736"/>
            <a:ext cx="7568030" cy="18651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assurance procedures call for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continuation of the filling process if the sample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are consistent with the assumption that the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filling weight for the population of toothpaste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tubes is 6 oz.; otherwise the process will be adjusted.</a:t>
            </a: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2482851" y="1805171"/>
            <a:ext cx="7200900" cy="14957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production line for Glow toothpaste is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to fill tubes with a mean weight of 6 oz.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Periodically, a sample of 30 tubes will be selected in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to check the filling process.</a:t>
            </a:r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2197101" y="138765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336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03" name="Text Box 195"/>
          <p:cNvSpPr txBox="1">
            <a:spLocks noChangeArrowheads="1"/>
          </p:cNvSpPr>
          <p:nvPr/>
        </p:nvSpPr>
        <p:spPr bwMode="auto">
          <a:xfrm>
            <a:off x="2543175" y="3235503"/>
            <a:ext cx="7378700" cy="1643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 hypothesis test, at the .03 level of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significance, to help determine whether the filling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should continue operating or be stopped and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corrected.</a:t>
            </a:r>
          </a:p>
        </p:txBody>
      </p:sp>
      <p:sp>
        <p:nvSpPr>
          <p:cNvPr id="196804" name="Text Box 196"/>
          <p:cNvSpPr txBox="1">
            <a:spLocks noChangeArrowheads="1"/>
          </p:cNvSpPr>
          <p:nvPr/>
        </p:nvSpPr>
        <p:spPr bwMode="auto">
          <a:xfrm>
            <a:off x="2543175" y="1636713"/>
            <a:ext cx="7234238" cy="1237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a sample of 30 toothpaste tubes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sample mean of 6.1 oz.  The population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deviation is believed to be 0.2 oz.</a:t>
            </a:r>
          </a:p>
        </p:txBody>
      </p:sp>
      <p:sp>
        <p:nvSpPr>
          <p:cNvPr id="196806" name="Rectangle 198"/>
          <p:cNvSpPr>
            <a:spLocks noChangeArrowheads="1"/>
          </p:cNvSpPr>
          <p:nvPr/>
        </p:nvSpPr>
        <p:spPr bwMode="auto">
          <a:xfrm>
            <a:off x="2197101" y="1122364"/>
            <a:ext cx="5110163" cy="541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Glow Toothpaste </a:t>
            </a:r>
          </a:p>
        </p:txBody>
      </p:sp>
      <p:sp>
        <p:nvSpPr>
          <p:cNvPr id="6" name="Rectangle 73"/>
          <p:cNvSpPr>
            <a:spLocks noChangeArrowheads="1"/>
          </p:cNvSpPr>
          <p:nvPr/>
        </p:nvSpPr>
        <p:spPr bwMode="auto">
          <a:xfrm>
            <a:off x="2214563" y="69097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03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11895" y="4408078"/>
                <a:ext cx="4240456" cy="76373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lin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6.1−6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2/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 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2.74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895" y="4408078"/>
                <a:ext cx="4240456" cy="763735"/>
              </a:xfrm>
              <a:prstGeom prst="rect">
                <a:avLst/>
              </a:prstGeom>
              <a:blipFill rotWithShape="0">
                <a:blip r:embed="rId3"/>
                <a:stretch>
                  <a:fillRect b="-16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2705100" y="1733550"/>
            <a:ext cx="42672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740026" y="1785939"/>
            <a:ext cx="429155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Determine the hypotheses.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2705100" y="2876550"/>
            <a:ext cx="49530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743200" y="2928939"/>
            <a:ext cx="497604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Specify the level of significance.</a:t>
            </a: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2705100" y="3714750"/>
            <a:ext cx="58293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2760663" y="3767139"/>
            <a:ext cx="582723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Compute the value of the test statistic.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7725760" y="2925764"/>
            <a:ext cx="124104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.03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2174875" y="11445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 and Critical Value Approaches</a:t>
            </a:r>
          </a:p>
        </p:txBody>
      </p:sp>
      <p:sp>
        <p:nvSpPr>
          <p:cNvPr id="285752" name="Oval 56"/>
          <p:cNvSpPr>
            <a:spLocks noChangeArrowheads="1"/>
          </p:cNvSpPr>
          <p:nvPr/>
        </p:nvSpPr>
        <p:spPr bwMode="auto">
          <a:xfrm>
            <a:off x="7112004" y="4553493"/>
            <a:ext cx="952500" cy="4953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12005" y="1779395"/>
                <a:ext cx="1401154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6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5" y="1779394"/>
                <a:ext cx="140115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70" t="-9211" b="-3026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12004" y="2251401"/>
                <a:ext cx="1400192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≠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6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4" y="2251400"/>
                <a:ext cx="140019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310" t="-9211" r="-437" b="-3026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2174875" y="140346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1900582" y="154782"/>
            <a:ext cx="8372001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Interval Estimate of a Population Mean: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2209800" y="1114426"/>
            <a:ext cx="7772400" cy="419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t"/>
          <a:lstStyle/>
          <a:p>
            <a:pPr>
              <a:spcBef>
                <a:spcPct val="20000"/>
              </a:spcBef>
              <a:buSzPct val="75000"/>
            </a:pPr>
            <a:endParaRPr lang="en-US" sz="2400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2256961" y="1117600"/>
            <a:ext cx="7727950" cy="2114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develop an interval estimate of a population mean, the margin of error must be computed using either:</a:t>
            </a:r>
          </a:p>
          <a:p>
            <a:pPr marL="742950" lvl="1" indent="-285750">
              <a:spcBef>
                <a:spcPct val="20000"/>
              </a:spcBef>
              <a:buSzPct val="125000"/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population standard deviation </a:t>
            </a:r>
            <a:r>
              <a:rPr lang="en-US" sz="2400" i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or</a:t>
            </a:r>
          </a:p>
          <a:p>
            <a:pPr marL="742950" lvl="1" indent="-285750">
              <a:spcBef>
                <a:spcPct val="20000"/>
              </a:spcBef>
              <a:buSzPct val="125000"/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sample standard deviation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2238375" y="3175000"/>
            <a:ext cx="7727950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rarely known exactly, but often a good estimate can be obtained based on historical data or other information.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2238375" y="4337050"/>
            <a:ext cx="772795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refer to such cases as the </a:t>
            </a:r>
            <a:r>
              <a:rPr lang="en-US" sz="2400" i="1" u="sng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case. </a:t>
            </a:r>
          </a:p>
        </p:txBody>
      </p:sp>
    </p:spTree>
    <p:extLst>
      <p:ext uri="{BB962C8B-B14F-4D97-AF65-F5344CB8AC3E}">
        <p14:creationId xmlns:p14="http://schemas.microsoft.com/office/powerpoint/2010/main" val="3108921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6" name="Rectangle 36"/>
          <p:cNvSpPr>
            <a:spLocks noChangeArrowheads="1"/>
          </p:cNvSpPr>
          <p:nvPr/>
        </p:nvSpPr>
        <p:spPr bwMode="auto">
          <a:xfrm>
            <a:off x="2705100" y="3600450"/>
            <a:ext cx="49339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7" name="Text Box 37"/>
          <p:cNvSpPr txBox="1">
            <a:spLocks noChangeArrowheads="1"/>
          </p:cNvSpPr>
          <p:nvPr/>
        </p:nvSpPr>
        <p:spPr bwMode="auto">
          <a:xfrm>
            <a:off x="2779714" y="3652839"/>
            <a:ext cx="490070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Determine whether to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86759" name="Text Box 39"/>
          <p:cNvSpPr txBox="1">
            <a:spLocks noChangeArrowheads="1"/>
          </p:cNvSpPr>
          <p:nvPr/>
        </p:nvSpPr>
        <p:spPr bwMode="auto">
          <a:xfrm>
            <a:off x="2171701" y="11445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 Approach</a:t>
            </a:r>
          </a:p>
        </p:txBody>
      </p:sp>
      <p:sp>
        <p:nvSpPr>
          <p:cNvPr id="286762" name="Rectangle 42"/>
          <p:cNvSpPr>
            <a:spLocks noChangeArrowheads="1"/>
          </p:cNvSpPr>
          <p:nvPr/>
        </p:nvSpPr>
        <p:spPr bwMode="auto">
          <a:xfrm>
            <a:off x="2705100" y="1733550"/>
            <a:ext cx="37719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2760663" y="1766889"/>
            <a:ext cx="3709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Compute the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–value.</a:t>
            </a:r>
          </a:p>
        </p:txBody>
      </p: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3190644" y="2376489"/>
            <a:ext cx="608852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2.74, cumulative probability = .9969</a:t>
            </a:r>
          </a:p>
          <a:p>
            <a:endParaRPr 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= 2(1 - .9969) =  .0062</a:t>
            </a:r>
          </a:p>
        </p:txBody>
      </p:sp>
      <p:sp>
        <p:nvSpPr>
          <p:cNvPr id="286765" name="Oval 45"/>
          <p:cNvSpPr>
            <a:spLocks noChangeArrowheads="1"/>
          </p:cNvSpPr>
          <p:nvPr/>
        </p:nvSpPr>
        <p:spPr bwMode="auto">
          <a:xfrm>
            <a:off x="6540577" y="2853542"/>
            <a:ext cx="1019175" cy="4953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6" name="Text Box 46"/>
          <p:cNvSpPr txBox="1">
            <a:spLocks noChangeArrowheads="1"/>
          </p:cNvSpPr>
          <p:nvPr/>
        </p:nvSpPr>
        <p:spPr bwMode="auto">
          <a:xfrm>
            <a:off x="3101975" y="4221164"/>
            <a:ext cx="687720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= .0062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.03, we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86767" name="Rectangle 47"/>
          <p:cNvSpPr>
            <a:spLocks noChangeArrowheads="1"/>
          </p:cNvSpPr>
          <p:nvPr/>
        </p:nvSpPr>
        <p:spPr bwMode="auto">
          <a:xfrm>
            <a:off x="2895600" y="4751388"/>
            <a:ext cx="6743700" cy="1306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(i.e. the mean filling weight is not 6 ounces).</a:t>
            </a:r>
          </a:p>
        </p:txBody>
      </p:sp>
      <p:sp>
        <p:nvSpPr>
          <p:cNvPr id="12" name="Rectangle 73"/>
          <p:cNvSpPr>
            <a:spLocks noChangeArrowheads="1"/>
          </p:cNvSpPr>
          <p:nvPr/>
        </p:nvSpPr>
        <p:spPr bwMode="auto">
          <a:xfrm>
            <a:off x="2206779" y="95222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44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80" name="Rectangle 36"/>
          <p:cNvSpPr>
            <a:spLocks noChangeArrowheads="1"/>
          </p:cNvSpPr>
          <p:nvPr/>
        </p:nvSpPr>
        <p:spPr bwMode="auto">
          <a:xfrm>
            <a:off x="2343150" y="1631950"/>
            <a:ext cx="7562850" cy="43497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87781" name="Freeform 37"/>
          <p:cNvSpPr>
            <a:spLocks/>
          </p:cNvSpPr>
          <p:nvPr/>
        </p:nvSpPr>
        <p:spPr bwMode="auto">
          <a:xfrm>
            <a:off x="3832225" y="1839914"/>
            <a:ext cx="4514850" cy="3057525"/>
          </a:xfrm>
          <a:custGeom>
            <a:avLst/>
            <a:gdLst/>
            <a:ahLst/>
            <a:cxnLst>
              <a:cxn ang="0">
                <a:pos x="1339" y="18"/>
              </a:cxn>
              <a:cxn ang="0">
                <a:pos x="1258" y="99"/>
              </a:cxn>
              <a:cxn ang="0">
                <a:pos x="1192" y="202"/>
              </a:cxn>
              <a:cxn ang="0">
                <a:pos x="1138" y="310"/>
              </a:cxn>
              <a:cxn ang="0">
                <a:pos x="1096" y="418"/>
              </a:cxn>
              <a:cxn ang="0">
                <a:pos x="1051" y="513"/>
              </a:cxn>
              <a:cxn ang="0">
                <a:pos x="1006" y="639"/>
              </a:cxn>
              <a:cxn ang="0">
                <a:pos x="970" y="747"/>
              </a:cxn>
              <a:cxn ang="0">
                <a:pos x="946" y="850"/>
              </a:cxn>
              <a:cxn ang="0">
                <a:pos x="910" y="964"/>
              </a:cxn>
              <a:cxn ang="0">
                <a:pos x="877" y="1068"/>
              </a:cxn>
              <a:cxn ang="0">
                <a:pos x="844" y="1176"/>
              </a:cxn>
              <a:cxn ang="0">
                <a:pos x="800" y="1278"/>
              </a:cxn>
              <a:cxn ang="0">
                <a:pos x="742" y="1396"/>
              </a:cxn>
              <a:cxn ang="0">
                <a:pos x="679" y="1515"/>
              </a:cxn>
              <a:cxn ang="0">
                <a:pos x="595" y="1614"/>
              </a:cxn>
              <a:cxn ang="0">
                <a:pos x="496" y="1689"/>
              </a:cxn>
              <a:cxn ang="0">
                <a:pos x="382" y="1746"/>
              </a:cxn>
              <a:cxn ang="0">
                <a:pos x="298" y="1782"/>
              </a:cxn>
              <a:cxn ang="0">
                <a:pos x="193" y="1820"/>
              </a:cxn>
              <a:cxn ang="0">
                <a:pos x="67" y="1857"/>
              </a:cxn>
              <a:cxn ang="0">
                <a:pos x="1" y="1877"/>
              </a:cxn>
              <a:cxn ang="0">
                <a:pos x="2844" y="1920"/>
              </a:cxn>
              <a:cxn ang="0">
                <a:pos x="2776" y="1859"/>
              </a:cxn>
              <a:cxn ang="0">
                <a:pos x="2683" y="1833"/>
              </a:cxn>
              <a:cxn ang="0">
                <a:pos x="2566" y="1794"/>
              </a:cxn>
              <a:cxn ang="0">
                <a:pos x="2452" y="1746"/>
              </a:cxn>
              <a:cxn ang="0">
                <a:pos x="2320" y="1680"/>
              </a:cxn>
              <a:cxn ang="0">
                <a:pos x="2275" y="1650"/>
              </a:cxn>
              <a:cxn ang="0">
                <a:pos x="2200" y="1582"/>
              </a:cxn>
              <a:cxn ang="0">
                <a:pos x="2125" y="1485"/>
              </a:cxn>
              <a:cxn ang="0">
                <a:pos x="2062" y="1386"/>
              </a:cxn>
              <a:cxn ang="0">
                <a:pos x="2029" y="1326"/>
              </a:cxn>
              <a:cxn ang="0">
                <a:pos x="1963" y="1191"/>
              </a:cxn>
              <a:cxn ang="0">
                <a:pos x="1936" y="1107"/>
              </a:cxn>
              <a:cxn ang="0">
                <a:pos x="1903" y="1011"/>
              </a:cxn>
              <a:cxn ang="0">
                <a:pos x="1867" y="891"/>
              </a:cxn>
              <a:cxn ang="0">
                <a:pos x="1831" y="771"/>
              </a:cxn>
              <a:cxn ang="0">
                <a:pos x="1792" y="642"/>
              </a:cxn>
              <a:cxn ang="0">
                <a:pos x="1741" y="504"/>
              </a:cxn>
              <a:cxn ang="0">
                <a:pos x="1699" y="399"/>
              </a:cxn>
              <a:cxn ang="0">
                <a:pos x="1657" y="312"/>
              </a:cxn>
              <a:cxn ang="0">
                <a:pos x="1621" y="228"/>
              </a:cxn>
              <a:cxn ang="0">
                <a:pos x="1564" y="135"/>
              </a:cxn>
              <a:cxn ang="0">
                <a:pos x="1588" y="174"/>
              </a:cxn>
              <a:cxn ang="0">
                <a:pos x="1552" y="129"/>
              </a:cxn>
              <a:cxn ang="0">
                <a:pos x="1501" y="57"/>
              </a:cxn>
              <a:cxn ang="0">
                <a:pos x="1432" y="6"/>
              </a:cxn>
            </a:cxnLst>
            <a:rect l="0" t="0" r="r" b="b"/>
            <a:pathLst>
              <a:path w="2844" h="1926">
                <a:moveTo>
                  <a:pt x="1399" y="3"/>
                </a:moveTo>
                <a:lnTo>
                  <a:pt x="1372" y="6"/>
                </a:lnTo>
                <a:lnTo>
                  <a:pt x="1339" y="18"/>
                </a:lnTo>
                <a:lnTo>
                  <a:pt x="1308" y="30"/>
                </a:lnTo>
                <a:lnTo>
                  <a:pt x="1288" y="62"/>
                </a:lnTo>
                <a:lnTo>
                  <a:pt x="1258" y="99"/>
                </a:lnTo>
                <a:lnTo>
                  <a:pt x="1228" y="130"/>
                </a:lnTo>
                <a:lnTo>
                  <a:pt x="1210" y="160"/>
                </a:lnTo>
                <a:lnTo>
                  <a:pt x="1192" y="202"/>
                </a:lnTo>
                <a:lnTo>
                  <a:pt x="1168" y="232"/>
                </a:lnTo>
                <a:lnTo>
                  <a:pt x="1156" y="274"/>
                </a:lnTo>
                <a:lnTo>
                  <a:pt x="1138" y="310"/>
                </a:lnTo>
                <a:lnTo>
                  <a:pt x="1120" y="354"/>
                </a:lnTo>
                <a:lnTo>
                  <a:pt x="1108" y="382"/>
                </a:lnTo>
                <a:lnTo>
                  <a:pt x="1096" y="418"/>
                </a:lnTo>
                <a:lnTo>
                  <a:pt x="1078" y="447"/>
                </a:lnTo>
                <a:lnTo>
                  <a:pt x="1063" y="483"/>
                </a:lnTo>
                <a:lnTo>
                  <a:pt x="1051" y="513"/>
                </a:lnTo>
                <a:lnTo>
                  <a:pt x="1036" y="552"/>
                </a:lnTo>
                <a:lnTo>
                  <a:pt x="1021" y="594"/>
                </a:lnTo>
                <a:lnTo>
                  <a:pt x="1006" y="639"/>
                </a:lnTo>
                <a:lnTo>
                  <a:pt x="997" y="678"/>
                </a:lnTo>
                <a:lnTo>
                  <a:pt x="982" y="714"/>
                </a:lnTo>
                <a:lnTo>
                  <a:pt x="970" y="747"/>
                </a:lnTo>
                <a:lnTo>
                  <a:pt x="961" y="783"/>
                </a:lnTo>
                <a:lnTo>
                  <a:pt x="952" y="819"/>
                </a:lnTo>
                <a:lnTo>
                  <a:pt x="946" y="850"/>
                </a:lnTo>
                <a:lnTo>
                  <a:pt x="940" y="886"/>
                </a:lnTo>
                <a:lnTo>
                  <a:pt x="928" y="922"/>
                </a:lnTo>
                <a:lnTo>
                  <a:pt x="910" y="964"/>
                </a:lnTo>
                <a:lnTo>
                  <a:pt x="904" y="994"/>
                </a:lnTo>
                <a:lnTo>
                  <a:pt x="892" y="1030"/>
                </a:lnTo>
                <a:lnTo>
                  <a:pt x="877" y="1068"/>
                </a:lnTo>
                <a:lnTo>
                  <a:pt x="868" y="1098"/>
                </a:lnTo>
                <a:lnTo>
                  <a:pt x="856" y="1134"/>
                </a:lnTo>
                <a:lnTo>
                  <a:pt x="844" y="1176"/>
                </a:lnTo>
                <a:lnTo>
                  <a:pt x="829" y="1215"/>
                </a:lnTo>
                <a:lnTo>
                  <a:pt x="812" y="1254"/>
                </a:lnTo>
                <a:lnTo>
                  <a:pt x="800" y="1278"/>
                </a:lnTo>
                <a:lnTo>
                  <a:pt x="793" y="1311"/>
                </a:lnTo>
                <a:lnTo>
                  <a:pt x="772" y="1359"/>
                </a:lnTo>
                <a:lnTo>
                  <a:pt x="742" y="1396"/>
                </a:lnTo>
                <a:lnTo>
                  <a:pt x="721" y="1446"/>
                </a:lnTo>
                <a:lnTo>
                  <a:pt x="703" y="1479"/>
                </a:lnTo>
                <a:lnTo>
                  <a:pt x="679" y="1515"/>
                </a:lnTo>
                <a:lnTo>
                  <a:pt x="655" y="1545"/>
                </a:lnTo>
                <a:lnTo>
                  <a:pt x="628" y="1584"/>
                </a:lnTo>
                <a:lnTo>
                  <a:pt x="595" y="1614"/>
                </a:lnTo>
                <a:lnTo>
                  <a:pt x="571" y="1635"/>
                </a:lnTo>
                <a:lnTo>
                  <a:pt x="532" y="1665"/>
                </a:lnTo>
                <a:lnTo>
                  <a:pt x="496" y="1689"/>
                </a:lnTo>
                <a:lnTo>
                  <a:pt x="462" y="1710"/>
                </a:lnTo>
                <a:lnTo>
                  <a:pt x="423" y="1728"/>
                </a:lnTo>
                <a:lnTo>
                  <a:pt x="382" y="1746"/>
                </a:lnTo>
                <a:lnTo>
                  <a:pt x="355" y="1758"/>
                </a:lnTo>
                <a:lnTo>
                  <a:pt x="324" y="1770"/>
                </a:lnTo>
                <a:lnTo>
                  <a:pt x="298" y="1782"/>
                </a:lnTo>
                <a:lnTo>
                  <a:pt x="264" y="1794"/>
                </a:lnTo>
                <a:lnTo>
                  <a:pt x="232" y="1808"/>
                </a:lnTo>
                <a:lnTo>
                  <a:pt x="193" y="1820"/>
                </a:lnTo>
                <a:lnTo>
                  <a:pt x="154" y="1832"/>
                </a:lnTo>
                <a:lnTo>
                  <a:pt x="109" y="1847"/>
                </a:lnTo>
                <a:lnTo>
                  <a:pt x="67" y="1857"/>
                </a:lnTo>
                <a:lnTo>
                  <a:pt x="31" y="1869"/>
                </a:lnTo>
                <a:lnTo>
                  <a:pt x="12" y="1874"/>
                </a:lnTo>
                <a:lnTo>
                  <a:pt x="1" y="1877"/>
                </a:lnTo>
                <a:lnTo>
                  <a:pt x="1" y="1926"/>
                </a:lnTo>
                <a:lnTo>
                  <a:pt x="0" y="1920"/>
                </a:lnTo>
                <a:lnTo>
                  <a:pt x="2844" y="1920"/>
                </a:lnTo>
                <a:lnTo>
                  <a:pt x="2842" y="1874"/>
                </a:lnTo>
                <a:lnTo>
                  <a:pt x="2809" y="1868"/>
                </a:lnTo>
                <a:lnTo>
                  <a:pt x="2776" y="1859"/>
                </a:lnTo>
                <a:lnTo>
                  <a:pt x="2748" y="1850"/>
                </a:lnTo>
                <a:lnTo>
                  <a:pt x="2712" y="1839"/>
                </a:lnTo>
                <a:lnTo>
                  <a:pt x="2683" y="1833"/>
                </a:lnTo>
                <a:lnTo>
                  <a:pt x="2650" y="1821"/>
                </a:lnTo>
                <a:lnTo>
                  <a:pt x="2608" y="1806"/>
                </a:lnTo>
                <a:lnTo>
                  <a:pt x="2566" y="1794"/>
                </a:lnTo>
                <a:lnTo>
                  <a:pt x="2524" y="1776"/>
                </a:lnTo>
                <a:lnTo>
                  <a:pt x="2494" y="1764"/>
                </a:lnTo>
                <a:lnTo>
                  <a:pt x="2452" y="1746"/>
                </a:lnTo>
                <a:lnTo>
                  <a:pt x="2416" y="1728"/>
                </a:lnTo>
                <a:lnTo>
                  <a:pt x="2365" y="1704"/>
                </a:lnTo>
                <a:lnTo>
                  <a:pt x="2320" y="1680"/>
                </a:lnTo>
                <a:lnTo>
                  <a:pt x="2307" y="1670"/>
                </a:lnTo>
                <a:lnTo>
                  <a:pt x="2290" y="1662"/>
                </a:lnTo>
                <a:lnTo>
                  <a:pt x="2275" y="1650"/>
                </a:lnTo>
                <a:lnTo>
                  <a:pt x="2256" y="1634"/>
                </a:lnTo>
                <a:lnTo>
                  <a:pt x="2221" y="1611"/>
                </a:lnTo>
                <a:lnTo>
                  <a:pt x="2200" y="1582"/>
                </a:lnTo>
                <a:lnTo>
                  <a:pt x="2182" y="1558"/>
                </a:lnTo>
                <a:lnTo>
                  <a:pt x="2152" y="1522"/>
                </a:lnTo>
                <a:lnTo>
                  <a:pt x="2125" y="1485"/>
                </a:lnTo>
                <a:lnTo>
                  <a:pt x="2101" y="1452"/>
                </a:lnTo>
                <a:lnTo>
                  <a:pt x="2080" y="1419"/>
                </a:lnTo>
                <a:lnTo>
                  <a:pt x="2062" y="1386"/>
                </a:lnTo>
                <a:lnTo>
                  <a:pt x="2047" y="1356"/>
                </a:lnTo>
                <a:lnTo>
                  <a:pt x="2011" y="1293"/>
                </a:lnTo>
                <a:lnTo>
                  <a:pt x="2029" y="1326"/>
                </a:lnTo>
                <a:lnTo>
                  <a:pt x="1996" y="1257"/>
                </a:lnTo>
                <a:lnTo>
                  <a:pt x="1975" y="1218"/>
                </a:lnTo>
                <a:lnTo>
                  <a:pt x="1963" y="1191"/>
                </a:lnTo>
                <a:lnTo>
                  <a:pt x="1954" y="1161"/>
                </a:lnTo>
                <a:lnTo>
                  <a:pt x="1942" y="1140"/>
                </a:lnTo>
                <a:lnTo>
                  <a:pt x="1936" y="1107"/>
                </a:lnTo>
                <a:lnTo>
                  <a:pt x="1924" y="1083"/>
                </a:lnTo>
                <a:lnTo>
                  <a:pt x="1915" y="1053"/>
                </a:lnTo>
                <a:lnTo>
                  <a:pt x="1903" y="1011"/>
                </a:lnTo>
                <a:lnTo>
                  <a:pt x="1888" y="978"/>
                </a:lnTo>
                <a:lnTo>
                  <a:pt x="1873" y="930"/>
                </a:lnTo>
                <a:lnTo>
                  <a:pt x="1867" y="891"/>
                </a:lnTo>
                <a:lnTo>
                  <a:pt x="1855" y="852"/>
                </a:lnTo>
                <a:lnTo>
                  <a:pt x="1846" y="819"/>
                </a:lnTo>
                <a:lnTo>
                  <a:pt x="1831" y="771"/>
                </a:lnTo>
                <a:lnTo>
                  <a:pt x="1819" y="729"/>
                </a:lnTo>
                <a:lnTo>
                  <a:pt x="1801" y="681"/>
                </a:lnTo>
                <a:lnTo>
                  <a:pt x="1792" y="642"/>
                </a:lnTo>
                <a:lnTo>
                  <a:pt x="1774" y="600"/>
                </a:lnTo>
                <a:lnTo>
                  <a:pt x="1762" y="546"/>
                </a:lnTo>
                <a:lnTo>
                  <a:pt x="1741" y="504"/>
                </a:lnTo>
                <a:lnTo>
                  <a:pt x="1726" y="465"/>
                </a:lnTo>
                <a:lnTo>
                  <a:pt x="1714" y="432"/>
                </a:lnTo>
                <a:lnTo>
                  <a:pt x="1699" y="399"/>
                </a:lnTo>
                <a:lnTo>
                  <a:pt x="1675" y="345"/>
                </a:lnTo>
                <a:lnTo>
                  <a:pt x="1687" y="375"/>
                </a:lnTo>
                <a:lnTo>
                  <a:pt x="1657" y="312"/>
                </a:lnTo>
                <a:lnTo>
                  <a:pt x="1645" y="285"/>
                </a:lnTo>
                <a:lnTo>
                  <a:pt x="1630" y="252"/>
                </a:lnTo>
                <a:lnTo>
                  <a:pt x="1621" y="228"/>
                </a:lnTo>
                <a:lnTo>
                  <a:pt x="1609" y="207"/>
                </a:lnTo>
                <a:lnTo>
                  <a:pt x="1579" y="156"/>
                </a:lnTo>
                <a:lnTo>
                  <a:pt x="1564" y="135"/>
                </a:lnTo>
                <a:lnTo>
                  <a:pt x="1564" y="141"/>
                </a:lnTo>
                <a:lnTo>
                  <a:pt x="1573" y="144"/>
                </a:lnTo>
                <a:lnTo>
                  <a:pt x="1588" y="174"/>
                </a:lnTo>
                <a:lnTo>
                  <a:pt x="1594" y="192"/>
                </a:lnTo>
                <a:lnTo>
                  <a:pt x="1579" y="156"/>
                </a:lnTo>
                <a:lnTo>
                  <a:pt x="1552" y="129"/>
                </a:lnTo>
                <a:lnTo>
                  <a:pt x="1540" y="105"/>
                </a:lnTo>
                <a:lnTo>
                  <a:pt x="1519" y="81"/>
                </a:lnTo>
                <a:lnTo>
                  <a:pt x="1501" y="57"/>
                </a:lnTo>
                <a:lnTo>
                  <a:pt x="1480" y="39"/>
                </a:lnTo>
                <a:lnTo>
                  <a:pt x="1456" y="18"/>
                </a:lnTo>
                <a:lnTo>
                  <a:pt x="1432" y="6"/>
                </a:lnTo>
                <a:lnTo>
                  <a:pt x="1417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2" name="Rectangle 38"/>
          <p:cNvSpPr>
            <a:spLocks noChangeArrowheads="1"/>
          </p:cNvSpPr>
          <p:nvPr/>
        </p:nvSpPr>
        <p:spPr bwMode="auto">
          <a:xfrm>
            <a:off x="8615363" y="3516313"/>
            <a:ext cx="979436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/2 =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  .015</a:t>
            </a:r>
            <a:endParaRPr lang="en-US" sz="24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287783" name="Freeform 39"/>
          <p:cNvSpPr>
            <a:spLocks/>
          </p:cNvSpPr>
          <p:nvPr/>
        </p:nvSpPr>
        <p:spPr bwMode="auto">
          <a:xfrm>
            <a:off x="7639051" y="4560889"/>
            <a:ext cx="709613" cy="32702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18"/>
              </a:cxn>
              <a:cxn ang="0">
                <a:pos x="0" y="39"/>
              </a:cxn>
              <a:cxn ang="0">
                <a:pos x="0" y="66"/>
              </a:cxn>
              <a:cxn ang="0">
                <a:pos x="1" y="95"/>
              </a:cxn>
              <a:cxn ang="0">
                <a:pos x="1" y="119"/>
              </a:cxn>
              <a:cxn ang="0">
                <a:pos x="1" y="143"/>
              </a:cxn>
              <a:cxn ang="0">
                <a:pos x="1" y="167"/>
              </a:cxn>
              <a:cxn ang="0">
                <a:pos x="0" y="198"/>
              </a:cxn>
              <a:cxn ang="0">
                <a:pos x="447" y="198"/>
              </a:cxn>
              <a:cxn ang="0">
                <a:pos x="447" y="150"/>
              </a:cxn>
              <a:cxn ang="0">
                <a:pos x="444" y="153"/>
              </a:cxn>
              <a:cxn ang="0">
                <a:pos x="425" y="143"/>
              </a:cxn>
              <a:cxn ang="0">
                <a:pos x="401" y="143"/>
              </a:cxn>
              <a:cxn ang="0">
                <a:pos x="377" y="135"/>
              </a:cxn>
              <a:cxn ang="0">
                <a:pos x="353" y="135"/>
              </a:cxn>
              <a:cxn ang="0">
                <a:pos x="329" y="127"/>
              </a:cxn>
              <a:cxn ang="0">
                <a:pos x="305" y="119"/>
              </a:cxn>
              <a:cxn ang="0">
                <a:pos x="281" y="111"/>
              </a:cxn>
              <a:cxn ang="0">
                <a:pos x="258" y="102"/>
              </a:cxn>
              <a:cxn ang="0">
                <a:pos x="234" y="96"/>
              </a:cxn>
              <a:cxn ang="0">
                <a:pos x="209" y="87"/>
              </a:cxn>
              <a:cxn ang="0">
                <a:pos x="185" y="79"/>
              </a:cxn>
              <a:cxn ang="0">
                <a:pos x="162" y="69"/>
              </a:cxn>
              <a:cxn ang="0">
                <a:pos x="135" y="60"/>
              </a:cxn>
              <a:cxn ang="0">
                <a:pos x="111" y="54"/>
              </a:cxn>
              <a:cxn ang="0">
                <a:pos x="87" y="42"/>
              </a:cxn>
              <a:cxn ang="0">
                <a:pos x="63" y="30"/>
              </a:cxn>
              <a:cxn ang="0">
                <a:pos x="41" y="23"/>
              </a:cxn>
              <a:cxn ang="0">
                <a:pos x="17" y="15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447" h="198">
                <a:moveTo>
                  <a:pt x="0" y="3"/>
                </a:moveTo>
                <a:lnTo>
                  <a:pt x="0" y="18"/>
                </a:lnTo>
                <a:lnTo>
                  <a:pt x="0" y="39"/>
                </a:lnTo>
                <a:lnTo>
                  <a:pt x="0" y="66"/>
                </a:lnTo>
                <a:lnTo>
                  <a:pt x="1" y="95"/>
                </a:lnTo>
                <a:lnTo>
                  <a:pt x="1" y="119"/>
                </a:lnTo>
                <a:lnTo>
                  <a:pt x="1" y="143"/>
                </a:lnTo>
                <a:lnTo>
                  <a:pt x="1" y="167"/>
                </a:lnTo>
                <a:lnTo>
                  <a:pt x="0" y="198"/>
                </a:lnTo>
                <a:lnTo>
                  <a:pt x="447" y="198"/>
                </a:lnTo>
                <a:lnTo>
                  <a:pt x="447" y="150"/>
                </a:lnTo>
                <a:lnTo>
                  <a:pt x="444" y="153"/>
                </a:lnTo>
                <a:lnTo>
                  <a:pt x="425" y="143"/>
                </a:lnTo>
                <a:lnTo>
                  <a:pt x="401" y="143"/>
                </a:lnTo>
                <a:lnTo>
                  <a:pt x="377" y="135"/>
                </a:lnTo>
                <a:lnTo>
                  <a:pt x="353" y="135"/>
                </a:lnTo>
                <a:lnTo>
                  <a:pt x="329" y="127"/>
                </a:lnTo>
                <a:lnTo>
                  <a:pt x="305" y="119"/>
                </a:lnTo>
                <a:lnTo>
                  <a:pt x="281" y="111"/>
                </a:lnTo>
                <a:lnTo>
                  <a:pt x="258" y="102"/>
                </a:lnTo>
                <a:lnTo>
                  <a:pt x="234" y="96"/>
                </a:lnTo>
                <a:lnTo>
                  <a:pt x="209" y="87"/>
                </a:lnTo>
                <a:lnTo>
                  <a:pt x="185" y="79"/>
                </a:lnTo>
                <a:lnTo>
                  <a:pt x="162" y="69"/>
                </a:lnTo>
                <a:lnTo>
                  <a:pt x="135" y="60"/>
                </a:lnTo>
                <a:lnTo>
                  <a:pt x="111" y="54"/>
                </a:lnTo>
                <a:lnTo>
                  <a:pt x="87" y="42"/>
                </a:lnTo>
                <a:lnTo>
                  <a:pt x="63" y="30"/>
                </a:lnTo>
                <a:lnTo>
                  <a:pt x="41" y="23"/>
                </a:lnTo>
                <a:lnTo>
                  <a:pt x="17" y="15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chemeClr val="bg1">
              <a:lumMod val="5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7654925" y="3754438"/>
            <a:ext cx="95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85" name="Rectangle 41"/>
          <p:cNvSpPr>
            <a:spLocks noChangeArrowheads="1"/>
          </p:cNvSpPr>
          <p:nvPr/>
        </p:nvSpPr>
        <p:spPr bwMode="auto">
          <a:xfrm>
            <a:off x="5926138" y="5083175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0</a:t>
            </a:r>
          </a:p>
        </p:txBody>
      </p:sp>
      <p:sp>
        <p:nvSpPr>
          <p:cNvPr id="287786" name="Rectangle 42"/>
          <p:cNvSpPr>
            <a:spLocks noChangeArrowheads="1"/>
          </p:cNvSpPr>
          <p:nvPr/>
        </p:nvSpPr>
        <p:spPr bwMode="auto">
          <a:xfrm>
            <a:off x="6853238" y="5397500"/>
            <a:ext cx="155491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Book Antiqua" pitchFamily="18" charset="0"/>
              </a:rPr>
              <a:t>z</a:t>
            </a:r>
            <a:r>
              <a:rPr lang="en-US" sz="2400" i="1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 baseline="-25000">
                <a:solidFill>
                  <a:srgbClr val="000000"/>
                </a:solidFill>
                <a:latin typeface="Book Antiqua" pitchFamily="18" charset="0"/>
              </a:rPr>
              <a:t>/2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 = 2.17</a:t>
            </a:r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8624888" y="4625975"/>
            <a:ext cx="33022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600" i="1">
                <a:solidFill>
                  <a:srgbClr val="000000"/>
                </a:solidFill>
                <a:latin typeface="Book Antiqua" pitchFamily="18" charset="0"/>
              </a:rPr>
              <a:t>z</a:t>
            </a:r>
          </a:p>
        </p:txBody>
      </p:sp>
      <p:sp>
        <p:nvSpPr>
          <p:cNvPr id="287788" name="Freeform 44"/>
          <p:cNvSpPr>
            <a:spLocks/>
          </p:cNvSpPr>
          <p:nvPr/>
        </p:nvSpPr>
        <p:spPr bwMode="auto">
          <a:xfrm>
            <a:off x="3829050" y="4546600"/>
            <a:ext cx="738188" cy="350838"/>
          </a:xfrm>
          <a:custGeom>
            <a:avLst/>
            <a:gdLst/>
            <a:ahLst/>
            <a:cxnLst>
              <a:cxn ang="0">
                <a:pos x="462" y="0"/>
              </a:cxn>
              <a:cxn ang="0">
                <a:pos x="462" y="25"/>
              </a:cxn>
              <a:cxn ang="0">
                <a:pos x="462" y="47"/>
              </a:cxn>
              <a:cxn ang="0">
                <a:pos x="462" y="72"/>
              </a:cxn>
              <a:cxn ang="0">
                <a:pos x="463" y="96"/>
              </a:cxn>
              <a:cxn ang="0">
                <a:pos x="463" y="121"/>
              </a:cxn>
              <a:cxn ang="0">
                <a:pos x="463" y="145"/>
              </a:cxn>
              <a:cxn ang="0">
                <a:pos x="463" y="170"/>
              </a:cxn>
              <a:cxn ang="0">
                <a:pos x="462" y="218"/>
              </a:cxn>
              <a:cxn ang="0">
                <a:pos x="0" y="221"/>
              </a:cxn>
              <a:cxn ang="0">
                <a:pos x="0" y="171"/>
              </a:cxn>
              <a:cxn ang="0">
                <a:pos x="17" y="170"/>
              </a:cxn>
              <a:cxn ang="0">
                <a:pos x="35" y="163"/>
              </a:cxn>
              <a:cxn ang="0">
                <a:pos x="54" y="157"/>
              </a:cxn>
              <a:cxn ang="0">
                <a:pos x="86" y="148"/>
              </a:cxn>
              <a:cxn ang="0">
                <a:pos x="110" y="142"/>
              </a:cxn>
              <a:cxn ang="0">
                <a:pos x="132" y="133"/>
              </a:cxn>
              <a:cxn ang="0">
                <a:pos x="159" y="127"/>
              </a:cxn>
              <a:cxn ang="0">
                <a:pos x="182" y="118"/>
              </a:cxn>
              <a:cxn ang="0">
                <a:pos x="207" y="112"/>
              </a:cxn>
              <a:cxn ang="0">
                <a:pos x="231" y="104"/>
              </a:cxn>
              <a:cxn ang="0">
                <a:pos x="252" y="94"/>
              </a:cxn>
              <a:cxn ang="0">
                <a:pos x="279" y="84"/>
              </a:cxn>
              <a:cxn ang="0">
                <a:pos x="303" y="76"/>
              </a:cxn>
              <a:cxn ang="0">
                <a:pos x="327" y="66"/>
              </a:cxn>
              <a:cxn ang="0">
                <a:pos x="351" y="53"/>
              </a:cxn>
              <a:cxn ang="0">
                <a:pos x="375" y="46"/>
              </a:cxn>
              <a:cxn ang="0">
                <a:pos x="399" y="37"/>
              </a:cxn>
              <a:cxn ang="0">
                <a:pos x="423" y="21"/>
              </a:cxn>
              <a:cxn ang="0">
                <a:pos x="447" y="13"/>
              </a:cxn>
              <a:cxn ang="0">
                <a:pos x="464" y="2"/>
              </a:cxn>
              <a:cxn ang="0">
                <a:pos x="465" y="2"/>
              </a:cxn>
            </a:cxnLst>
            <a:rect l="0" t="0" r="r" b="b"/>
            <a:pathLst>
              <a:path w="465" h="221">
                <a:moveTo>
                  <a:pt x="462" y="0"/>
                </a:moveTo>
                <a:lnTo>
                  <a:pt x="462" y="25"/>
                </a:lnTo>
                <a:lnTo>
                  <a:pt x="462" y="47"/>
                </a:lnTo>
                <a:lnTo>
                  <a:pt x="462" y="72"/>
                </a:lnTo>
                <a:lnTo>
                  <a:pt x="463" y="96"/>
                </a:lnTo>
                <a:lnTo>
                  <a:pt x="463" y="121"/>
                </a:lnTo>
                <a:lnTo>
                  <a:pt x="463" y="145"/>
                </a:lnTo>
                <a:lnTo>
                  <a:pt x="463" y="170"/>
                </a:lnTo>
                <a:lnTo>
                  <a:pt x="462" y="218"/>
                </a:lnTo>
                <a:lnTo>
                  <a:pt x="0" y="221"/>
                </a:lnTo>
                <a:lnTo>
                  <a:pt x="0" y="171"/>
                </a:lnTo>
                <a:lnTo>
                  <a:pt x="17" y="170"/>
                </a:lnTo>
                <a:lnTo>
                  <a:pt x="35" y="163"/>
                </a:lnTo>
                <a:lnTo>
                  <a:pt x="54" y="157"/>
                </a:lnTo>
                <a:lnTo>
                  <a:pt x="86" y="148"/>
                </a:lnTo>
                <a:lnTo>
                  <a:pt x="110" y="142"/>
                </a:lnTo>
                <a:lnTo>
                  <a:pt x="132" y="133"/>
                </a:lnTo>
                <a:lnTo>
                  <a:pt x="159" y="127"/>
                </a:lnTo>
                <a:lnTo>
                  <a:pt x="182" y="118"/>
                </a:lnTo>
                <a:lnTo>
                  <a:pt x="207" y="112"/>
                </a:lnTo>
                <a:lnTo>
                  <a:pt x="231" y="104"/>
                </a:lnTo>
                <a:lnTo>
                  <a:pt x="252" y="94"/>
                </a:lnTo>
                <a:lnTo>
                  <a:pt x="279" y="84"/>
                </a:lnTo>
                <a:lnTo>
                  <a:pt x="303" y="76"/>
                </a:lnTo>
                <a:lnTo>
                  <a:pt x="327" y="66"/>
                </a:lnTo>
                <a:lnTo>
                  <a:pt x="351" y="53"/>
                </a:lnTo>
                <a:lnTo>
                  <a:pt x="375" y="46"/>
                </a:lnTo>
                <a:lnTo>
                  <a:pt x="399" y="37"/>
                </a:lnTo>
                <a:lnTo>
                  <a:pt x="423" y="21"/>
                </a:lnTo>
                <a:lnTo>
                  <a:pt x="447" y="13"/>
                </a:lnTo>
                <a:lnTo>
                  <a:pt x="464" y="2"/>
                </a:lnTo>
                <a:lnTo>
                  <a:pt x="465" y="2"/>
                </a:lnTo>
              </a:path>
            </a:pathLst>
          </a:custGeom>
          <a:solidFill>
            <a:schemeClr val="bg1">
              <a:lumMod val="5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 flipH="1">
            <a:off x="3603625" y="3754438"/>
            <a:ext cx="95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3582988" y="4881563"/>
            <a:ext cx="5002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791" name="Group 47"/>
          <p:cNvGrpSpPr>
            <a:grpSpLocks/>
          </p:cNvGrpSpPr>
          <p:nvPr/>
        </p:nvGrpSpPr>
        <p:grpSpPr bwMode="auto">
          <a:xfrm>
            <a:off x="3714751" y="1776414"/>
            <a:ext cx="4835525" cy="2941637"/>
            <a:chOff x="1380" y="1175"/>
            <a:chExt cx="3046" cy="1853"/>
          </a:xfrm>
        </p:grpSpPr>
        <p:sp>
          <p:nvSpPr>
            <p:cNvPr id="287792" name="Arc 48"/>
            <p:cNvSpPr>
              <a:spLocks/>
            </p:cNvSpPr>
            <p:nvPr/>
          </p:nvSpPr>
          <p:spPr bwMode="auto">
            <a:xfrm rot="4500000">
              <a:off x="3168" y="2280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3" name="Arc 49"/>
            <p:cNvSpPr>
              <a:spLocks/>
            </p:cNvSpPr>
            <p:nvPr/>
          </p:nvSpPr>
          <p:spPr bwMode="auto">
            <a:xfrm rot="6300000">
              <a:off x="2143" y="1541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4" name="Arc 50"/>
            <p:cNvSpPr>
              <a:spLocks/>
            </p:cNvSpPr>
            <p:nvPr/>
          </p:nvSpPr>
          <p:spPr bwMode="auto">
            <a:xfrm rot="16980000">
              <a:off x="1764" y="2305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5" name="Arc 51"/>
            <p:cNvSpPr>
              <a:spLocks/>
            </p:cNvSpPr>
            <p:nvPr/>
          </p:nvSpPr>
          <p:spPr bwMode="auto">
            <a:xfrm rot="15300000">
              <a:off x="2604" y="1543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6" name="Arc 52"/>
            <p:cNvSpPr>
              <a:spLocks/>
            </p:cNvSpPr>
            <p:nvPr/>
          </p:nvSpPr>
          <p:spPr bwMode="auto">
            <a:xfrm rot="720000">
              <a:off x="3619" y="2807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97" name="Arc 53"/>
            <p:cNvSpPr>
              <a:spLocks/>
            </p:cNvSpPr>
            <p:nvPr/>
          </p:nvSpPr>
          <p:spPr bwMode="auto">
            <a:xfrm rot="20760000">
              <a:off x="1380" y="285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2624138" y="3525838"/>
            <a:ext cx="979436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/2 =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  .015</a:t>
            </a:r>
          </a:p>
        </p:txBody>
      </p:sp>
      <p:sp>
        <p:nvSpPr>
          <p:cNvPr id="287799" name="Line 55"/>
          <p:cNvSpPr>
            <a:spLocks noChangeShapeType="1"/>
          </p:cNvSpPr>
          <p:nvPr/>
        </p:nvSpPr>
        <p:spPr bwMode="auto">
          <a:xfrm>
            <a:off x="6091238" y="4811714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800" name="Line 56"/>
          <p:cNvSpPr>
            <a:spLocks noChangeShapeType="1"/>
          </p:cNvSpPr>
          <p:nvPr/>
        </p:nvSpPr>
        <p:spPr bwMode="auto">
          <a:xfrm>
            <a:off x="4562475" y="3243264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2174876" y="1143000"/>
            <a:ext cx="3021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Approach</a:t>
            </a:r>
          </a:p>
        </p:txBody>
      </p:sp>
      <p:sp>
        <p:nvSpPr>
          <p:cNvPr id="287802" name="Rectangle 58"/>
          <p:cNvSpPr>
            <a:spLocks noChangeArrowheads="1"/>
          </p:cNvSpPr>
          <p:nvPr/>
        </p:nvSpPr>
        <p:spPr bwMode="auto">
          <a:xfrm>
            <a:off x="3671888" y="5397500"/>
            <a:ext cx="176009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-</a:t>
            </a:r>
            <a:r>
              <a:rPr lang="en-US" sz="2400" i="1">
                <a:solidFill>
                  <a:srgbClr val="000000"/>
                </a:solidFill>
                <a:latin typeface="Book Antiqua" pitchFamily="18" charset="0"/>
              </a:rPr>
              <a:t>z</a:t>
            </a:r>
            <a:r>
              <a:rPr lang="en-US" sz="2400" i="1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 baseline="-25000">
                <a:solidFill>
                  <a:srgbClr val="000000"/>
                </a:solidFill>
                <a:latin typeface="Book Antiqua" pitchFamily="18" charset="0"/>
              </a:rPr>
              <a:t>/2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 = -2.17</a:t>
            </a:r>
          </a:p>
        </p:txBody>
      </p:sp>
      <p:grpSp>
        <p:nvGrpSpPr>
          <p:cNvPr id="287803" name="Group 59"/>
          <p:cNvGrpSpPr>
            <a:grpSpLocks/>
          </p:cNvGrpSpPr>
          <p:nvPr/>
        </p:nvGrpSpPr>
        <p:grpSpPr bwMode="auto">
          <a:xfrm>
            <a:off x="3933826" y="1838325"/>
            <a:ext cx="104775" cy="3378200"/>
            <a:chOff x="1458" y="1214"/>
            <a:chExt cx="66" cy="2128"/>
          </a:xfrm>
        </p:grpSpPr>
        <p:sp>
          <p:nvSpPr>
            <p:cNvPr id="287804" name="Line 60"/>
            <p:cNvSpPr>
              <a:spLocks noChangeShapeType="1"/>
            </p:cNvSpPr>
            <p:nvPr/>
          </p:nvSpPr>
          <p:spPr bwMode="auto">
            <a:xfrm>
              <a:off x="1524" y="1214"/>
              <a:ext cx="0" cy="2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5" name="Line 61"/>
            <p:cNvSpPr>
              <a:spLocks noChangeShapeType="1"/>
            </p:cNvSpPr>
            <p:nvPr/>
          </p:nvSpPr>
          <p:spPr bwMode="auto">
            <a:xfrm flipH="1">
              <a:off x="1458" y="3276"/>
              <a:ext cx="66" cy="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806" name="Group 62"/>
          <p:cNvGrpSpPr>
            <a:grpSpLocks/>
          </p:cNvGrpSpPr>
          <p:nvPr/>
        </p:nvGrpSpPr>
        <p:grpSpPr bwMode="auto">
          <a:xfrm>
            <a:off x="8153401" y="1857376"/>
            <a:ext cx="104775" cy="3349625"/>
            <a:chOff x="4236" y="1226"/>
            <a:chExt cx="66" cy="2110"/>
          </a:xfrm>
        </p:grpSpPr>
        <p:sp>
          <p:nvSpPr>
            <p:cNvPr id="287807" name="Line 63"/>
            <p:cNvSpPr>
              <a:spLocks noChangeShapeType="1"/>
            </p:cNvSpPr>
            <p:nvPr/>
          </p:nvSpPr>
          <p:spPr bwMode="auto">
            <a:xfrm>
              <a:off x="4236" y="1226"/>
              <a:ext cx="0" cy="20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8" name="Line 64"/>
            <p:cNvSpPr>
              <a:spLocks noChangeShapeType="1"/>
            </p:cNvSpPr>
            <p:nvPr/>
          </p:nvSpPr>
          <p:spPr bwMode="auto">
            <a:xfrm>
              <a:off x="4236" y="3270"/>
              <a:ext cx="66" cy="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809" name="Rectangle 65"/>
          <p:cNvSpPr>
            <a:spLocks noChangeArrowheads="1"/>
          </p:cNvSpPr>
          <p:nvPr/>
        </p:nvSpPr>
        <p:spPr bwMode="auto">
          <a:xfrm>
            <a:off x="8234364" y="5083175"/>
            <a:ext cx="11397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cs typeface="Arial" panose="020B0604020202020204" pitchFamily="34" charset="0"/>
              </a:rPr>
              <a:t> = 2.74</a:t>
            </a:r>
          </a:p>
        </p:txBody>
      </p:sp>
      <p:sp>
        <p:nvSpPr>
          <p:cNvPr id="287810" name="Rectangle 66"/>
          <p:cNvSpPr>
            <a:spLocks noChangeArrowheads="1"/>
          </p:cNvSpPr>
          <p:nvPr/>
        </p:nvSpPr>
        <p:spPr bwMode="auto">
          <a:xfrm>
            <a:off x="2624139" y="5083175"/>
            <a:ext cx="12343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= -2.74</a:t>
            </a:r>
          </a:p>
        </p:txBody>
      </p:sp>
      <p:sp>
        <p:nvSpPr>
          <p:cNvPr id="287811" name="Line 67"/>
          <p:cNvSpPr>
            <a:spLocks noChangeShapeType="1"/>
          </p:cNvSpPr>
          <p:nvPr/>
        </p:nvSpPr>
        <p:spPr bwMode="auto">
          <a:xfrm>
            <a:off x="8150225" y="2020888"/>
            <a:ext cx="361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8367714" y="1844675"/>
            <a:ext cx="1218283" cy="10869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1/2</a:t>
            </a:r>
          </a:p>
          <a:p>
            <a:pPr algn="l"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.0031</a:t>
            </a:r>
          </a:p>
        </p:txBody>
      </p:sp>
      <p:sp>
        <p:nvSpPr>
          <p:cNvPr id="287813" name="Rectangle 69"/>
          <p:cNvSpPr>
            <a:spLocks noChangeArrowheads="1"/>
          </p:cNvSpPr>
          <p:nvPr/>
        </p:nvSpPr>
        <p:spPr bwMode="auto">
          <a:xfrm>
            <a:off x="2690814" y="1863725"/>
            <a:ext cx="1218283" cy="10869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1/2</a:t>
            </a:r>
          </a:p>
          <a:p>
            <a:pPr algn="l"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.0031</a:t>
            </a:r>
          </a:p>
        </p:txBody>
      </p:sp>
      <p:sp>
        <p:nvSpPr>
          <p:cNvPr id="287814" name="Line 70"/>
          <p:cNvSpPr>
            <a:spLocks noChangeShapeType="1"/>
          </p:cNvSpPr>
          <p:nvPr/>
        </p:nvSpPr>
        <p:spPr bwMode="auto">
          <a:xfrm flipH="1">
            <a:off x="3673475" y="2020888"/>
            <a:ext cx="361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817" name="Line 73"/>
          <p:cNvSpPr>
            <a:spLocks noChangeShapeType="1"/>
          </p:cNvSpPr>
          <p:nvPr/>
        </p:nvSpPr>
        <p:spPr bwMode="auto">
          <a:xfrm>
            <a:off x="7629525" y="3243264"/>
            <a:ext cx="0" cy="2162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3"/>
          <p:cNvSpPr>
            <a:spLocks noChangeArrowheads="1"/>
          </p:cNvSpPr>
          <p:nvPr/>
        </p:nvSpPr>
        <p:spPr bwMode="auto">
          <a:xfrm>
            <a:off x="2214563" y="69097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08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2171701" y="11445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Critical Value Approach</a:t>
            </a:r>
          </a:p>
        </p:txBody>
      </p:sp>
      <p:sp>
        <p:nvSpPr>
          <p:cNvPr id="197689" name="Rectangle 57"/>
          <p:cNvSpPr>
            <a:spLocks noChangeArrowheads="1"/>
          </p:cNvSpPr>
          <p:nvPr/>
        </p:nvSpPr>
        <p:spPr bwMode="auto">
          <a:xfrm>
            <a:off x="2705100" y="3638550"/>
            <a:ext cx="49339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690" name="Text Box 58"/>
          <p:cNvSpPr txBox="1">
            <a:spLocks noChangeArrowheads="1"/>
          </p:cNvSpPr>
          <p:nvPr/>
        </p:nvSpPr>
        <p:spPr bwMode="auto">
          <a:xfrm>
            <a:off x="2779714" y="3690939"/>
            <a:ext cx="490070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Determine whether to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7691" name="Rectangle 59"/>
          <p:cNvSpPr>
            <a:spLocks noChangeArrowheads="1"/>
          </p:cNvSpPr>
          <p:nvPr/>
        </p:nvSpPr>
        <p:spPr bwMode="auto">
          <a:xfrm>
            <a:off x="2952750" y="4756150"/>
            <a:ext cx="6381750" cy="1277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sufficient statistical evidence to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 that the alternative hypothesis is true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(i.e. the mean filling weight is not 6 ounces).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3873501" y="4281489"/>
            <a:ext cx="492634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2.74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2.17, we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7695" name="Text Box 63"/>
          <p:cNvSpPr txBox="1">
            <a:spLocks noChangeArrowheads="1"/>
          </p:cNvSpPr>
          <p:nvPr/>
        </p:nvSpPr>
        <p:spPr bwMode="auto">
          <a:xfrm>
            <a:off x="3724239" y="2392364"/>
            <a:ext cx="489909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 = .03/2 = .015,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.015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2.17</a:t>
            </a:r>
          </a:p>
        </p:txBody>
      </p:sp>
      <p:sp>
        <p:nvSpPr>
          <p:cNvPr id="197696" name="Rectangle 64"/>
          <p:cNvSpPr>
            <a:spLocks noChangeArrowheads="1"/>
          </p:cNvSpPr>
          <p:nvPr/>
        </p:nvSpPr>
        <p:spPr bwMode="auto">
          <a:xfrm>
            <a:off x="2705100" y="1733550"/>
            <a:ext cx="69342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697" name="Text Box 65"/>
          <p:cNvSpPr txBox="1">
            <a:spLocks noChangeArrowheads="1"/>
          </p:cNvSpPr>
          <p:nvPr/>
        </p:nvSpPr>
        <p:spPr bwMode="auto">
          <a:xfrm>
            <a:off x="2760664" y="17668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Determine the critical value and rejection rule.</a:t>
            </a: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3794132" y="2928939"/>
            <a:ext cx="472597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-2.17  or 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2.17</a:t>
            </a:r>
          </a:p>
        </p:txBody>
      </p:sp>
      <p:sp>
        <p:nvSpPr>
          <p:cNvPr id="12" name="Rectangle 73"/>
          <p:cNvSpPr>
            <a:spLocks noChangeArrowheads="1"/>
          </p:cNvSpPr>
          <p:nvPr/>
        </p:nvSpPr>
        <p:spPr bwMode="auto">
          <a:xfrm>
            <a:off x="2214563" y="69097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7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3" name="Rectangle 141"/>
          <p:cNvSpPr>
            <a:spLocks noChangeArrowheads="1"/>
          </p:cNvSpPr>
          <p:nvPr/>
        </p:nvSpPr>
        <p:spPr bwMode="auto">
          <a:xfrm>
            <a:off x="2343150" y="1714500"/>
            <a:ext cx="7562850" cy="40957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3832225" y="1990726"/>
            <a:ext cx="4510088" cy="3052763"/>
          </a:xfrm>
          <a:custGeom>
            <a:avLst/>
            <a:gdLst/>
            <a:ahLst/>
            <a:cxnLst>
              <a:cxn ang="0">
                <a:pos x="1339" y="15"/>
              </a:cxn>
              <a:cxn ang="0">
                <a:pos x="1258" y="96"/>
              </a:cxn>
              <a:cxn ang="0">
                <a:pos x="1192" y="199"/>
              </a:cxn>
              <a:cxn ang="0">
                <a:pos x="1138" y="307"/>
              </a:cxn>
              <a:cxn ang="0">
                <a:pos x="1092" y="408"/>
              </a:cxn>
              <a:cxn ang="0">
                <a:pos x="1051" y="510"/>
              </a:cxn>
              <a:cxn ang="0">
                <a:pos x="1006" y="636"/>
              </a:cxn>
              <a:cxn ang="0">
                <a:pos x="970" y="744"/>
              </a:cxn>
              <a:cxn ang="0">
                <a:pos x="943" y="846"/>
              </a:cxn>
              <a:cxn ang="0">
                <a:pos x="910" y="961"/>
              </a:cxn>
              <a:cxn ang="0">
                <a:pos x="883" y="1062"/>
              </a:cxn>
              <a:cxn ang="0">
                <a:pos x="844" y="1173"/>
              </a:cxn>
              <a:cxn ang="0">
                <a:pos x="805" y="1277"/>
              </a:cxn>
              <a:cxn ang="0">
                <a:pos x="751" y="1392"/>
              </a:cxn>
              <a:cxn ang="0">
                <a:pos x="679" y="1512"/>
              </a:cxn>
              <a:cxn ang="0">
                <a:pos x="597" y="1613"/>
              </a:cxn>
              <a:cxn ang="0">
                <a:pos x="496" y="1686"/>
              </a:cxn>
              <a:cxn ang="0">
                <a:pos x="382" y="1743"/>
              </a:cxn>
              <a:cxn ang="0">
                <a:pos x="298" y="1779"/>
              </a:cxn>
              <a:cxn ang="0">
                <a:pos x="196" y="1818"/>
              </a:cxn>
              <a:cxn ang="0">
                <a:pos x="67" y="1854"/>
              </a:cxn>
              <a:cxn ang="0">
                <a:pos x="0" y="1875"/>
              </a:cxn>
              <a:cxn ang="0">
                <a:pos x="2841" y="1916"/>
              </a:cxn>
              <a:cxn ang="0">
                <a:pos x="2779" y="1854"/>
              </a:cxn>
              <a:cxn ang="0">
                <a:pos x="2671" y="1823"/>
              </a:cxn>
              <a:cxn ang="0">
                <a:pos x="2566" y="1791"/>
              </a:cxn>
              <a:cxn ang="0">
                <a:pos x="2452" y="1743"/>
              </a:cxn>
              <a:cxn ang="0">
                <a:pos x="2341" y="1688"/>
              </a:cxn>
              <a:cxn ang="0">
                <a:pos x="2274" y="1646"/>
              </a:cxn>
              <a:cxn ang="0">
                <a:pos x="2200" y="1579"/>
              </a:cxn>
              <a:cxn ang="0">
                <a:pos x="2125" y="1482"/>
              </a:cxn>
              <a:cxn ang="0">
                <a:pos x="2062" y="1383"/>
              </a:cxn>
              <a:cxn ang="0">
                <a:pos x="2029" y="1323"/>
              </a:cxn>
              <a:cxn ang="0">
                <a:pos x="1963" y="1188"/>
              </a:cxn>
              <a:cxn ang="0">
                <a:pos x="1936" y="1104"/>
              </a:cxn>
              <a:cxn ang="0">
                <a:pos x="1903" y="1008"/>
              </a:cxn>
              <a:cxn ang="0">
                <a:pos x="1867" y="888"/>
              </a:cxn>
              <a:cxn ang="0">
                <a:pos x="1831" y="768"/>
              </a:cxn>
              <a:cxn ang="0">
                <a:pos x="1792" y="639"/>
              </a:cxn>
              <a:cxn ang="0">
                <a:pos x="1741" y="501"/>
              </a:cxn>
              <a:cxn ang="0">
                <a:pos x="1699" y="396"/>
              </a:cxn>
              <a:cxn ang="0">
                <a:pos x="1657" y="309"/>
              </a:cxn>
              <a:cxn ang="0">
                <a:pos x="1621" y="225"/>
              </a:cxn>
              <a:cxn ang="0">
                <a:pos x="1558" y="126"/>
              </a:cxn>
              <a:cxn ang="0">
                <a:pos x="1588" y="171"/>
              </a:cxn>
              <a:cxn ang="0">
                <a:pos x="1549" y="114"/>
              </a:cxn>
              <a:cxn ang="0">
                <a:pos x="1501" y="54"/>
              </a:cxn>
              <a:cxn ang="0">
                <a:pos x="1432" y="3"/>
              </a:cxn>
            </a:cxnLst>
            <a:rect l="0" t="0" r="r" b="b"/>
            <a:pathLst>
              <a:path w="2841" h="1923">
                <a:moveTo>
                  <a:pt x="1399" y="0"/>
                </a:moveTo>
                <a:lnTo>
                  <a:pt x="1372" y="3"/>
                </a:lnTo>
                <a:lnTo>
                  <a:pt x="1339" y="15"/>
                </a:lnTo>
                <a:lnTo>
                  <a:pt x="1312" y="35"/>
                </a:lnTo>
                <a:lnTo>
                  <a:pt x="1288" y="59"/>
                </a:lnTo>
                <a:lnTo>
                  <a:pt x="1258" y="96"/>
                </a:lnTo>
                <a:lnTo>
                  <a:pt x="1236" y="126"/>
                </a:lnTo>
                <a:lnTo>
                  <a:pt x="1213" y="161"/>
                </a:lnTo>
                <a:lnTo>
                  <a:pt x="1192" y="199"/>
                </a:lnTo>
                <a:lnTo>
                  <a:pt x="1176" y="227"/>
                </a:lnTo>
                <a:lnTo>
                  <a:pt x="1156" y="271"/>
                </a:lnTo>
                <a:lnTo>
                  <a:pt x="1138" y="307"/>
                </a:lnTo>
                <a:lnTo>
                  <a:pt x="1119" y="348"/>
                </a:lnTo>
                <a:lnTo>
                  <a:pt x="1105" y="380"/>
                </a:lnTo>
                <a:lnTo>
                  <a:pt x="1092" y="408"/>
                </a:lnTo>
                <a:lnTo>
                  <a:pt x="1078" y="444"/>
                </a:lnTo>
                <a:lnTo>
                  <a:pt x="1063" y="480"/>
                </a:lnTo>
                <a:lnTo>
                  <a:pt x="1051" y="510"/>
                </a:lnTo>
                <a:lnTo>
                  <a:pt x="1036" y="549"/>
                </a:lnTo>
                <a:lnTo>
                  <a:pt x="1021" y="591"/>
                </a:lnTo>
                <a:lnTo>
                  <a:pt x="1006" y="636"/>
                </a:lnTo>
                <a:lnTo>
                  <a:pt x="993" y="674"/>
                </a:lnTo>
                <a:lnTo>
                  <a:pt x="982" y="711"/>
                </a:lnTo>
                <a:lnTo>
                  <a:pt x="970" y="744"/>
                </a:lnTo>
                <a:lnTo>
                  <a:pt x="961" y="780"/>
                </a:lnTo>
                <a:lnTo>
                  <a:pt x="952" y="816"/>
                </a:lnTo>
                <a:lnTo>
                  <a:pt x="943" y="846"/>
                </a:lnTo>
                <a:lnTo>
                  <a:pt x="934" y="882"/>
                </a:lnTo>
                <a:lnTo>
                  <a:pt x="924" y="920"/>
                </a:lnTo>
                <a:lnTo>
                  <a:pt x="910" y="961"/>
                </a:lnTo>
                <a:lnTo>
                  <a:pt x="904" y="991"/>
                </a:lnTo>
                <a:lnTo>
                  <a:pt x="892" y="1027"/>
                </a:lnTo>
                <a:lnTo>
                  <a:pt x="883" y="1062"/>
                </a:lnTo>
                <a:lnTo>
                  <a:pt x="873" y="1094"/>
                </a:lnTo>
                <a:lnTo>
                  <a:pt x="861" y="1130"/>
                </a:lnTo>
                <a:lnTo>
                  <a:pt x="844" y="1173"/>
                </a:lnTo>
                <a:lnTo>
                  <a:pt x="832" y="1211"/>
                </a:lnTo>
                <a:lnTo>
                  <a:pt x="817" y="1250"/>
                </a:lnTo>
                <a:lnTo>
                  <a:pt x="805" y="1277"/>
                </a:lnTo>
                <a:lnTo>
                  <a:pt x="793" y="1308"/>
                </a:lnTo>
                <a:lnTo>
                  <a:pt x="772" y="1350"/>
                </a:lnTo>
                <a:lnTo>
                  <a:pt x="751" y="1392"/>
                </a:lnTo>
                <a:lnTo>
                  <a:pt x="726" y="1442"/>
                </a:lnTo>
                <a:lnTo>
                  <a:pt x="703" y="1479"/>
                </a:lnTo>
                <a:lnTo>
                  <a:pt x="679" y="1512"/>
                </a:lnTo>
                <a:lnTo>
                  <a:pt x="657" y="1544"/>
                </a:lnTo>
                <a:lnTo>
                  <a:pt x="628" y="1581"/>
                </a:lnTo>
                <a:lnTo>
                  <a:pt x="597" y="1613"/>
                </a:lnTo>
                <a:lnTo>
                  <a:pt x="570" y="1641"/>
                </a:lnTo>
                <a:lnTo>
                  <a:pt x="532" y="1662"/>
                </a:lnTo>
                <a:lnTo>
                  <a:pt x="496" y="1686"/>
                </a:lnTo>
                <a:lnTo>
                  <a:pt x="459" y="1709"/>
                </a:lnTo>
                <a:lnTo>
                  <a:pt x="424" y="1727"/>
                </a:lnTo>
                <a:lnTo>
                  <a:pt x="382" y="1743"/>
                </a:lnTo>
                <a:lnTo>
                  <a:pt x="355" y="1755"/>
                </a:lnTo>
                <a:lnTo>
                  <a:pt x="322" y="1767"/>
                </a:lnTo>
                <a:lnTo>
                  <a:pt x="298" y="1779"/>
                </a:lnTo>
                <a:lnTo>
                  <a:pt x="265" y="1791"/>
                </a:lnTo>
                <a:lnTo>
                  <a:pt x="234" y="1803"/>
                </a:lnTo>
                <a:lnTo>
                  <a:pt x="196" y="1818"/>
                </a:lnTo>
                <a:lnTo>
                  <a:pt x="153" y="1830"/>
                </a:lnTo>
                <a:lnTo>
                  <a:pt x="109" y="1845"/>
                </a:lnTo>
                <a:lnTo>
                  <a:pt x="67" y="1854"/>
                </a:lnTo>
                <a:lnTo>
                  <a:pt x="46" y="1860"/>
                </a:lnTo>
                <a:lnTo>
                  <a:pt x="24" y="1869"/>
                </a:lnTo>
                <a:lnTo>
                  <a:pt x="0" y="1875"/>
                </a:lnTo>
                <a:lnTo>
                  <a:pt x="1" y="1923"/>
                </a:lnTo>
                <a:lnTo>
                  <a:pt x="1" y="1919"/>
                </a:lnTo>
                <a:lnTo>
                  <a:pt x="2841" y="1916"/>
                </a:lnTo>
                <a:lnTo>
                  <a:pt x="2839" y="1872"/>
                </a:lnTo>
                <a:lnTo>
                  <a:pt x="2805" y="1863"/>
                </a:lnTo>
                <a:lnTo>
                  <a:pt x="2779" y="1854"/>
                </a:lnTo>
                <a:lnTo>
                  <a:pt x="2734" y="1842"/>
                </a:lnTo>
                <a:lnTo>
                  <a:pt x="2703" y="1835"/>
                </a:lnTo>
                <a:lnTo>
                  <a:pt x="2671" y="1823"/>
                </a:lnTo>
                <a:lnTo>
                  <a:pt x="2650" y="1818"/>
                </a:lnTo>
                <a:lnTo>
                  <a:pt x="2608" y="1803"/>
                </a:lnTo>
                <a:lnTo>
                  <a:pt x="2566" y="1791"/>
                </a:lnTo>
                <a:lnTo>
                  <a:pt x="2524" y="1773"/>
                </a:lnTo>
                <a:lnTo>
                  <a:pt x="2494" y="1761"/>
                </a:lnTo>
                <a:lnTo>
                  <a:pt x="2452" y="1743"/>
                </a:lnTo>
                <a:lnTo>
                  <a:pt x="2416" y="1725"/>
                </a:lnTo>
                <a:lnTo>
                  <a:pt x="2370" y="1706"/>
                </a:lnTo>
                <a:lnTo>
                  <a:pt x="2341" y="1688"/>
                </a:lnTo>
                <a:lnTo>
                  <a:pt x="2317" y="1674"/>
                </a:lnTo>
                <a:lnTo>
                  <a:pt x="2290" y="1659"/>
                </a:lnTo>
                <a:lnTo>
                  <a:pt x="2274" y="1646"/>
                </a:lnTo>
                <a:lnTo>
                  <a:pt x="2256" y="1631"/>
                </a:lnTo>
                <a:lnTo>
                  <a:pt x="2218" y="1604"/>
                </a:lnTo>
                <a:lnTo>
                  <a:pt x="2200" y="1579"/>
                </a:lnTo>
                <a:lnTo>
                  <a:pt x="2182" y="1555"/>
                </a:lnTo>
                <a:lnTo>
                  <a:pt x="2152" y="1519"/>
                </a:lnTo>
                <a:lnTo>
                  <a:pt x="2125" y="1482"/>
                </a:lnTo>
                <a:lnTo>
                  <a:pt x="2101" y="1449"/>
                </a:lnTo>
                <a:lnTo>
                  <a:pt x="2080" y="1416"/>
                </a:lnTo>
                <a:lnTo>
                  <a:pt x="2062" y="1383"/>
                </a:lnTo>
                <a:lnTo>
                  <a:pt x="2047" y="1353"/>
                </a:lnTo>
                <a:lnTo>
                  <a:pt x="2011" y="1290"/>
                </a:lnTo>
                <a:lnTo>
                  <a:pt x="2029" y="1323"/>
                </a:lnTo>
                <a:lnTo>
                  <a:pt x="1996" y="1254"/>
                </a:lnTo>
                <a:lnTo>
                  <a:pt x="1975" y="1215"/>
                </a:lnTo>
                <a:lnTo>
                  <a:pt x="1963" y="1188"/>
                </a:lnTo>
                <a:lnTo>
                  <a:pt x="1954" y="1158"/>
                </a:lnTo>
                <a:lnTo>
                  <a:pt x="1947" y="1136"/>
                </a:lnTo>
                <a:lnTo>
                  <a:pt x="1936" y="1104"/>
                </a:lnTo>
                <a:lnTo>
                  <a:pt x="1924" y="1080"/>
                </a:lnTo>
                <a:lnTo>
                  <a:pt x="1915" y="1050"/>
                </a:lnTo>
                <a:lnTo>
                  <a:pt x="1903" y="1008"/>
                </a:lnTo>
                <a:lnTo>
                  <a:pt x="1888" y="975"/>
                </a:lnTo>
                <a:lnTo>
                  <a:pt x="1876" y="923"/>
                </a:lnTo>
                <a:lnTo>
                  <a:pt x="1867" y="888"/>
                </a:lnTo>
                <a:lnTo>
                  <a:pt x="1855" y="849"/>
                </a:lnTo>
                <a:lnTo>
                  <a:pt x="1846" y="816"/>
                </a:lnTo>
                <a:lnTo>
                  <a:pt x="1831" y="768"/>
                </a:lnTo>
                <a:lnTo>
                  <a:pt x="1819" y="726"/>
                </a:lnTo>
                <a:lnTo>
                  <a:pt x="1804" y="675"/>
                </a:lnTo>
                <a:lnTo>
                  <a:pt x="1792" y="639"/>
                </a:lnTo>
                <a:lnTo>
                  <a:pt x="1774" y="597"/>
                </a:lnTo>
                <a:lnTo>
                  <a:pt x="1758" y="540"/>
                </a:lnTo>
                <a:lnTo>
                  <a:pt x="1741" y="501"/>
                </a:lnTo>
                <a:lnTo>
                  <a:pt x="1726" y="462"/>
                </a:lnTo>
                <a:lnTo>
                  <a:pt x="1714" y="429"/>
                </a:lnTo>
                <a:lnTo>
                  <a:pt x="1699" y="396"/>
                </a:lnTo>
                <a:lnTo>
                  <a:pt x="1675" y="342"/>
                </a:lnTo>
                <a:lnTo>
                  <a:pt x="1687" y="372"/>
                </a:lnTo>
                <a:lnTo>
                  <a:pt x="1657" y="309"/>
                </a:lnTo>
                <a:lnTo>
                  <a:pt x="1645" y="282"/>
                </a:lnTo>
                <a:lnTo>
                  <a:pt x="1630" y="249"/>
                </a:lnTo>
                <a:lnTo>
                  <a:pt x="1621" y="225"/>
                </a:lnTo>
                <a:lnTo>
                  <a:pt x="1609" y="204"/>
                </a:lnTo>
                <a:lnTo>
                  <a:pt x="1579" y="153"/>
                </a:lnTo>
                <a:lnTo>
                  <a:pt x="1558" y="126"/>
                </a:lnTo>
                <a:lnTo>
                  <a:pt x="1564" y="138"/>
                </a:lnTo>
                <a:lnTo>
                  <a:pt x="1573" y="141"/>
                </a:lnTo>
                <a:lnTo>
                  <a:pt x="1588" y="171"/>
                </a:lnTo>
                <a:lnTo>
                  <a:pt x="1596" y="188"/>
                </a:lnTo>
                <a:lnTo>
                  <a:pt x="1579" y="153"/>
                </a:lnTo>
                <a:lnTo>
                  <a:pt x="1549" y="114"/>
                </a:lnTo>
                <a:lnTo>
                  <a:pt x="1540" y="102"/>
                </a:lnTo>
                <a:lnTo>
                  <a:pt x="1521" y="77"/>
                </a:lnTo>
                <a:lnTo>
                  <a:pt x="1501" y="54"/>
                </a:lnTo>
                <a:lnTo>
                  <a:pt x="1480" y="36"/>
                </a:lnTo>
                <a:lnTo>
                  <a:pt x="1456" y="15"/>
                </a:lnTo>
                <a:lnTo>
                  <a:pt x="1432" y="3"/>
                </a:lnTo>
                <a:lnTo>
                  <a:pt x="1416" y="2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7643814" y="4081463"/>
            <a:ext cx="159498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/2 = .015</a:t>
            </a:r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7618413" y="4699001"/>
            <a:ext cx="730250" cy="334963"/>
          </a:xfrm>
          <a:custGeom>
            <a:avLst/>
            <a:gdLst/>
            <a:ahLst/>
            <a:cxnLst>
              <a:cxn ang="0">
                <a:pos x="1" y="4"/>
              </a:cxn>
              <a:cxn ang="0">
                <a:pos x="1" y="14"/>
              </a:cxn>
              <a:cxn ang="0">
                <a:pos x="1" y="37"/>
              </a:cxn>
              <a:cxn ang="0">
                <a:pos x="1" y="66"/>
              </a:cxn>
              <a:cxn ang="0">
                <a:pos x="2" y="98"/>
              </a:cxn>
              <a:cxn ang="0">
                <a:pos x="2" y="124"/>
              </a:cxn>
              <a:cxn ang="0">
                <a:pos x="2" y="151"/>
              </a:cxn>
              <a:cxn ang="0">
                <a:pos x="2" y="177"/>
              </a:cxn>
              <a:cxn ang="0">
                <a:pos x="1" y="211"/>
              </a:cxn>
              <a:cxn ang="0">
                <a:pos x="460" y="211"/>
              </a:cxn>
              <a:cxn ang="0">
                <a:pos x="459" y="165"/>
              </a:cxn>
              <a:cxn ang="0">
                <a:pos x="457" y="162"/>
              </a:cxn>
              <a:cxn ang="0">
                <a:pos x="432" y="159"/>
              </a:cxn>
              <a:cxn ang="0">
                <a:pos x="411" y="153"/>
              </a:cxn>
              <a:cxn ang="0">
                <a:pos x="387" y="147"/>
              </a:cxn>
              <a:cxn ang="0">
                <a:pos x="363" y="142"/>
              </a:cxn>
              <a:cxn ang="0">
                <a:pos x="339" y="133"/>
              </a:cxn>
              <a:cxn ang="0">
                <a:pos x="314" y="124"/>
              </a:cxn>
              <a:cxn ang="0">
                <a:pos x="290" y="116"/>
              </a:cxn>
              <a:cxn ang="0">
                <a:pos x="267" y="111"/>
              </a:cxn>
              <a:cxn ang="0">
                <a:pos x="238" y="105"/>
              </a:cxn>
              <a:cxn ang="0">
                <a:pos x="214" y="94"/>
              </a:cxn>
              <a:cxn ang="0">
                <a:pos x="190" y="84"/>
              </a:cxn>
              <a:cxn ang="0">
                <a:pos x="168" y="76"/>
              </a:cxn>
              <a:cxn ang="0">
                <a:pos x="141" y="66"/>
              </a:cxn>
              <a:cxn ang="0">
                <a:pos x="115" y="53"/>
              </a:cxn>
              <a:cxn ang="0">
                <a:pos x="90" y="45"/>
              </a:cxn>
              <a:cxn ang="0">
                <a:pos x="64" y="33"/>
              </a:cxn>
              <a:cxn ang="0">
                <a:pos x="43" y="25"/>
              </a:cxn>
              <a:cxn ang="0">
                <a:pos x="18" y="10"/>
              </a:cxn>
              <a:cxn ang="0">
                <a:pos x="1" y="1"/>
              </a:cxn>
              <a:cxn ang="0">
                <a:pos x="0" y="0"/>
              </a:cxn>
            </a:cxnLst>
            <a:rect l="0" t="0" r="r" b="b"/>
            <a:pathLst>
              <a:path w="460" h="211">
                <a:moveTo>
                  <a:pt x="1" y="4"/>
                </a:moveTo>
                <a:lnTo>
                  <a:pt x="1" y="14"/>
                </a:lnTo>
                <a:lnTo>
                  <a:pt x="1" y="37"/>
                </a:lnTo>
                <a:lnTo>
                  <a:pt x="1" y="66"/>
                </a:lnTo>
                <a:lnTo>
                  <a:pt x="2" y="98"/>
                </a:lnTo>
                <a:lnTo>
                  <a:pt x="2" y="124"/>
                </a:lnTo>
                <a:lnTo>
                  <a:pt x="2" y="151"/>
                </a:lnTo>
                <a:lnTo>
                  <a:pt x="2" y="177"/>
                </a:lnTo>
                <a:lnTo>
                  <a:pt x="1" y="211"/>
                </a:lnTo>
                <a:lnTo>
                  <a:pt x="460" y="211"/>
                </a:lnTo>
                <a:lnTo>
                  <a:pt x="459" y="165"/>
                </a:lnTo>
                <a:lnTo>
                  <a:pt x="457" y="162"/>
                </a:lnTo>
                <a:lnTo>
                  <a:pt x="432" y="159"/>
                </a:lnTo>
                <a:lnTo>
                  <a:pt x="411" y="153"/>
                </a:lnTo>
                <a:lnTo>
                  <a:pt x="387" y="147"/>
                </a:lnTo>
                <a:lnTo>
                  <a:pt x="363" y="142"/>
                </a:lnTo>
                <a:lnTo>
                  <a:pt x="339" y="133"/>
                </a:lnTo>
                <a:lnTo>
                  <a:pt x="314" y="124"/>
                </a:lnTo>
                <a:lnTo>
                  <a:pt x="290" y="116"/>
                </a:lnTo>
                <a:lnTo>
                  <a:pt x="267" y="111"/>
                </a:lnTo>
                <a:lnTo>
                  <a:pt x="238" y="105"/>
                </a:lnTo>
                <a:lnTo>
                  <a:pt x="214" y="94"/>
                </a:lnTo>
                <a:lnTo>
                  <a:pt x="190" y="84"/>
                </a:lnTo>
                <a:lnTo>
                  <a:pt x="168" y="76"/>
                </a:lnTo>
                <a:lnTo>
                  <a:pt x="141" y="66"/>
                </a:lnTo>
                <a:lnTo>
                  <a:pt x="115" y="53"/>
                </a:lnTo>
                <a:lnTo>
                  <a:pt x="90" y="45"/>
                </a:lnTo>
                <a:lnTo>
                  <a:pt x="64" y="33"/>
                </a:lnTo>
                <a:lnTo>
                  <a:pt x="43" y="25"/>
                </a:lnTo>
                <a:lnTo>
                  <a:pt x="18" y="1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7616825" y="38052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7839075" y="4546600"/>
            <a:ext cx="0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926139" y="5181600"/>
            <a:ext cx="35426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986589" y="5181600"/>
            <a:ext cx="112210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2.17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8301038" y="3600450"/>
            <a:ext cx="14779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4852988" y="3619500"/>
            <a:ext cx="24974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8701088" y="4819650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509838" y="3619500"/>
            <a:ext cx="14779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3817938" y="4691064"/>
            <a:ext cx="749300" cy="350837"/>
          </a:xfrm>
          <a:custGeom>
            <a:avLst/>
            <a:gdLst/>
            <a:ahLst/>
            <a:cxnLst>
              <a:cxn ang="0">
                <a:pos x="469" y="6"/>
              </a:cxn>
              <a:cxn ang="0">
                <a:pos x="469" y="30"/>
              </a:cxn>
              <a:cxn ang="0">
                <a:pos x="469" y="52"/>
              </a:cxn>
              <a:cxn ang="0">
                <a:pos x="469" y="76"/>
              </a:cxn>
              <a:cxn ang="0">
                <a:pos x="470" y="99"/>
              </a:cxn>
              <a:cxn ang="0">
                <a:pos x="470" y="124"/>
              </a:cxn>
              <a:cxn ang="0">
                <a:pos x="470" y="148"/>
              </a:cxn>
              <a:cxn ang="0">
                <a:pos x="470" y="172"/>
              </a:cxn>
              <a:cxn ang="0">
                <a:pos x="469" y="219"/>
              </a:cxn>
              <a:cxn ang="0">
                <a:pos x="0" y="221"/>
              </a:cxn>
              <a:cxn ang="0">
                <a:pos x="0" y="174"/>
              </a:cxn>
              <a:cxn ang="0">
                <a:pos x="25" y="170"/>
              </a:cxn>
              <a:cxn ang="0">
                <a:pos x="45" y="164"/>
              </a:cxn>
              <a:cxn ang="0">
                <a:pos x="72" y="158"/>
              </a:cxn>
              <a:cxn ang="0">
                <a:pos x="96" y="149"/>
              </a:cxn>
              <a:cxn ang="0">
                <a:pos x="117" y="143"/>
              </a:cxn>
              <a:cxn ang="0">
                <a:pos x="142" y="137"/>
              </a:cxn>
              <a:cxn ang="0">
                <a:pos x="166" y="129"/>
              </a:cxn>
              <a:cxn ang="0">
                <a:pos x="190" y="119"/>
              </a:cxn>
              <a:cxn ang="0">
                <a:pos x="214" y="111"/>
              </a:cxn>
              <a:cxn ang="0">
                <a:pos x="237" y="102"/>
              </a:cxn>
              <a:cxn ang="0">
                <a:pos x="262" y="98"/>
              </a:cxn>
              <a:cxn ang="0">
                <a:pos x="286" y="88"/>
              </a:cxn>
              <a:cxn ang="0">
                <a:pos x="310" y="78"/>
              </a:cxn>
              <a:cxn ang="0">
                <a:pos x="334" y="70"/>
              </a:cxn>
              <a:cxn ang="0">
                <a:pos x="358" y="58"/>
              </a:cxn>
              <a:cxn ang="0">
                <a:pos x="381" y="48"/>
              </a:cxn>
              <a:cxn ang="0">
                <a:pos x="406" y="38"/>
              </a:cxn>
              <a:cxn ang="0">
                <a:pos x="430" y="26"/>
              </a:cxn>
              <a:cxn ang="0">
                <a:pos x="454" y="15"/>
              </a:cxn>
              <a:cxn ang="0">
                <a:pos x="472" y="2"/>
              </a:cxn>
              <a:cxn ang="0">
                <a:pos x="472" y="0"/>
              </a:cxn>
            </a:cxnLst>
            <a:rect l="0" t="0" r="r" b="b"/>
            <a:pathLst>
              <a:path w="472" h="221">
                <a:moveTo>
                  <a:pt x="469" y="6"/>
                </a:moveTo>
                <a:lnTo>
                  <a:pt x="469" y="30"/>
                </a:lnTo>
                <a:lnTo>
                  <a:pt x="469" y="52"/>
                </a:lnTo>
                <a:lnTo>
                  <a:pt x="469" y="76"/>
                </a:lnTo>
                <a:lnTo>
                  <a:pt x="470" y="99"/>
                </a:lnTo>
                <a:lnTo>
                  <a:pt x="470" y="124"/>
                </a:lnTo>
                <a:lnTo>
                  <a:pt x="470" y="148"/>
                </a:lnTo>
                <a:lnTo>
                  <a:pt x="470" y="172"/>
                </a:lnTo>
                <a:lnTo>
                  <a:pt x="469" y="219"/>
                </a:lnTo>
                <a:lnTo>
                  <a:pt x="0" y="221"/>
                </a:lnTo>
                <a:lnTo>
                  <a:pt x="0" y="174"/>
                </a:lnTo>
                <a:lnTo>
                  <a:pt x="25" y="170"/>
                </a:lnTo>
                <a:lnTo>
                  <a:pt x="45" y="164"/>
                </a:lnTo>
                <a:lnTo>
                  <a:pt x="72" y="158"/>
                </a:lnTo>
                <a:lnTo>
                  <a:pt x="96" y="149"/>
                </a:lnTo>
                <a:lnTo>
                  <a:pt x="117" y="143"/>
                </a:lnTo>
                <a:lnTo>
                  <a:pt x="142" y="137"/>
                </a:lnTo>
                <a:lnTo>
                  <a:pt x="166" y="129"/>
                </a:lnTo>
                <a:lnTo>
                  <a:pt x="190" y="119"/>
                </a:lnTo>
                <a:lnTo>
                  <a:pt x="214" y="111"/>
                </a:lnTo>
                <a:lnTo>
                  <a:pt x="237" y="102"/>
                </a:lnTo>
                <a:lnTo>
                  <a:pt x="262" y="98"/>
                </a:lnTo>
                <a:lnTo>
                  <a:pt x="286" y="88"/>
                </a:lnTo>
                <a:lnTo>
                  <a:pt x="310" y="78"/>
                </a:lnTo>
                <a:lnTo>
                  <a:pt x="334" y="70"/>
                </a:lnTo>
                <a:lnTo>
                  <a:pt x="358" y="58"/>
                </a:lnTo>
                <a:lnTo>
                  <a:pt x="381" y="48"/>
                </a:lnTo>
                <a:lnTo>
                  <a:pt x="406" y="38"/>
                </a:lnTo>
                <a:lnTo>
                  <a:pt x="430" y="26"/>
                </a:lnTo>
                <a:lnTo>
                  <a:pt x="454" y="15"/>
                </a:lnTo>
                <a:lnTo>
                  <a:pt x="472" y="2"/>
                </a:lnTo>
                <a:lnTo>
                  <a:pt x="472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3881439" y="5200650"/>
            <a:ext cx="122469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-2.17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3889375" y="3843338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582988" y="5037138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6" name="Group 144"/>
          <p:cNvGrpSpPr>
            <a:grpSpLocks/>
          </p:cNvGrpSpPr>
          <p:nvPr/>
        </p:nvGrpSpPr>
        <p:grpSpPr bwMode="auto">
          <a:xfrm>
            <a:off x="3714751" y="1922464"/>
            <a:ext cx="4835525" cy="2941637"/>
            <a:chOff x="1380" y="1247"/>
            <a:chExt cx="3046" cy="1853"/>
          </a:xfrm>
        </p:grpSpPr>
        <p:sp>
          <p:nvSpPr>
            <p:cNvPr id="23559" name="Arc 7"/>
            <p:cNvSpPr>
              <a:spLocks/>
            </p:cNvSpPr>
            <p:nvPr/>
          </p:nvSpPr>
          <p:spPr bwMode="auto">
            <a:xfrm rot="4500000">
              <a:off x="3168" y="2352"/>
              <a:ext cx="764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78 w 18778"/>
                <a:gd name="T1" fmla="*/ 10674 h 21600"/>
                <a:gd name="T2" fmla="*/ 0 w 18778"/>
                <a:gd name="T3" fmla="*/ 21600 h 21600"/>
                <a:gd name="T4" fmla="*/ 0 w 1877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78" h="21600" fill="none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</a:path>
                <a:path w="18778" h="21600" stroke="0" extrusionOk="0">
                  <a:moveTo>
                    <a:pt x="18778" y="10674"/>
                  </a:moveTo>
                  <a:cubicBezTo>
                    <a:pt x="14939" y="17428"/>
                    <a:pt x="7768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rc 9"/>
            <p:cNvSpPr>
              <a:spLocks/>
            </p:cNvSpPr>
            <p:nvPr/>
          </p:nvSpPr>
          <p:spPr bwMode="auto">
            <a:xfrm rot="6300000">
              <a:off x="2143" y="161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Arc 10"/>
            <p:cNvSpPr>
              <a:spLocks/>
            </p:cNvSpPr>
            <p:nvPr/>
          </p:nvSpPr>
          <p:spPr bwMode="auto">
            <a:xfrm rot="16980000">
              <a:off x="1764" y="2377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Arc 12"/>
            <p:cNvSpPr>
              <a:spLocks/>
            </p:cNvSpPr>
            <p:nvPr/>
          </p:nvSpPr>
          <p:spPr bwMode="auto">
            <a:xfrm rot="15300000">
              <a:off x="2604" y="1615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Arc 8"/>
            <p:cNvSpPr>
              <a:spLocks/>
            </p:cNvSpPr>
            <p:nvPr/>
          </p:nvSpPr>
          <p:spPr bwMode="auto">
            <a:xfrm rot="720000">
              <a:off x="3619" y="2879"/>
              <a:ext cx="807" cy="221"/>
            </a:xfrm>
            <a:custGeom>
              <a:avLst/>
              <a:gdLst>
                <a:gd name="G0" fmla="+- 20857 0 0"/>
                <a:gd name="G1" fmla="+- 0 0 0"/>
                <a:gd name="G2" fmla="+- 21600 0 0"/>
                <a:gd name="T0" fmla="*/ 18718 w 20857"/>
                <a:gd name="T1" fmla="*/ 21494 h 21494"/>
                <a:gd name="T2" fmla="*/ 0 w 20857"/>
                <a:gd name="T3" fmla="*/ 5616 h 21494"/>
                <a:gd name="T4" fmla="*/ 20857 w 20857"/>
                <a:gd name="T5" fmla="*/ 0 h 2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7" h="21494" fill="none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</a:path>
                <a:path w="20857" h="21494" stroke="0" extrusionOk="0">
                  <a:moveTo>
                    <a:pt x="18718" y="21493"/>
                  </a:moveTo>
                  <a:cubicBezTo>
                    <a:pt x="9785" y="20604"/>
                    <a:pt x="2333" y="14283"/>
                    <a:pt x="-1" y="5616"/>
                  </a:cubicBezTo>
                  <a:lnTo>
                    <a:pt x="20857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Arc 11"/>
            <p:cNvSpPr>
              <a:spLocks/>
            </p:cNvSpPr>
            <p:nvPr/>
          </p:nvSpPr>
          <p:spPr bwMode="auto">
            <a:xfrm rot="20760000">
              <a:off x="1380" y="2929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>
            <a:off x="4333875" y="454660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6091238" y="4852989"/>
            <a:ext cx="0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689" name="Text Box 137"/>
          <p:cNvSpPr txBox="1">
            <a:spLocks noChangeArrowheads="1"/>
          </p:cNvSpPr>
          <p:nvPr/>
        </p:nvSpPr>
        <p:spPr bwMode="auto">
          <a:xfrm>
            <a:off x="2171701" y="11445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Critical Value Approach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4562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7610475" y="3556000"/>
            <a:ext cx="0" cy="1633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9" name="Rectangle 147"/>
          <p:cNvSpPr>
            <a:spLocks noChangeArrowheads="1"/>
          </p:cNvSpPr>
          <p:nvPr/>
        </p:nvSpPr>
        <p:spPr bwMode="auto">
          <a:xfrm>
            <a:off x="2938464" y="4081463"/>
            <a:ext cx="159498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/2 = .015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362089" y="1839910"/>
            <a:ext cx="1673536" cy="1341671"/>
            <a:chOff x="1344613" y="1636713"/>
            <a:chExt cx="1673536" cy="1341671"/>
          </a:xfrm>
        </p:grpSpPr>
        <p:sp>
          <p:nvSpPr>
            <p:cNvPr id="38" name="Rectangle 135"/>
            <p:cNvSpPr>
              <a:spLocks noChangeArrowheads="1"/>
            </p:cNvSpPr>
            <p:nvPr/>
          </p:nvSpPr>
          <p:spPr bwMode="auto">
            <a:xfrm>
              <a:off x="1344613" y="1636713"/>
              <a:ext cx="1673536" cy="12900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  <a:latin typeface="Book Antiqua" pitchFamily="18" charset="0"/>
                </a:rPr>
                <a:t>  </a:t>
              </a:r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Sampling</a:t>
              </a: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</a:t>
              </a:r>
            </a:p>
            <a:p>
              <a:pPr algn="l"/>
              <a:endPara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687444" y="2322627"/>
                  <a:ext cx="1295226" cy="655757"/>
                </a:xfrm>
                <a:prstGeom prst="rect">
                  <a:avLst/>
                </a:prstGeom>
                <a:noFill/>
                <a:effectLst>
                  <a:outerShdw dist="25400" dir="3000000" algn="ctr" rotWithShape="0">
                    <a:schemeClr val="bg1"/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444" y="2322627"/>
                  <a:ext cx="1540229" cy="7809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effectLst>
                  <a:outerShdw dist="25400" dir="3000000" algn="ctr" rotWithShape="0">
                    <a:schemeClr val="bg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2214563" y="69097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Tests About a Population Mean:</a:t>
            </a:r>
          </a:p>
          <a:p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8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426" y="763275"/>
            <a:ext cx="7772400" cy="8143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Tests About a Population Mean:</a:t>
            </a:r>
            <a:br>
              <a:rPr lang="en-US" dirty="0"/>
            </a:br>
            <a:r>
              <a:rPr lang="en-US" i="1" dirty="0">
                <a:latin typeface="Symbol" pitchFamily="18" charset="2"/>
              </a:rPr>
              <a:t>s</a:t>
            </a:r>
            <a:r>
              <a:rPr lang="en-US" dirty="0"/>
              <a:t>  Unknown</a:t>
            </a:r>
            <a:endParaRPr lang="en-US" sz="26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54551" y="1819049"/>
            <a:ext cx="7772400" cy="604837"/>
          </a:xfrm>
          <a:noFill/>
          <a:ln/>
          <a:effectLst/>
        </p:spPr>
        <p:txBody>
          <a:bodyPr/>
          <a:lstStyle/>
          <a:p>
            <a:r>
              <a:rPr lang="en-US" dirty="0"/>
              <a:t>Test Statistic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4795521" y="2394856"/>
            <a:ext cx="1814286" cy="10969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184889" y="3806599"/>
            <a:ext cx="504176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test statistic has a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with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- 1 degrees of freedom.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19298" y="2510182"/>
                <a:ext cx="1637692" cy="84356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98" y="2510182"/>
                <a:ext cx="1637692" cy="8435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46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3756025" y="3454400"/>
            <a:ext cx="18669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2198688" y="1122364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Rejection Rule: 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-Value Approach</a:t>
            </a:r>
            <a:endParaRPr lang="en-US" sz="2400" baseline="-25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3891822" y="3465514"/>
            <a:ext cx="159530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5751414" y="3487739"/>
            <a:ext cx="244971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738218" y="2801939"/>
            <a:ext cx="255230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5760404" y="4192589"/>
            <a:ext cx="403828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/2</a:t>
            </a:r>
            <a:endParaRPr lang="en-US" sz="2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>
            <a:off x="3756025" y="2749550"/>
            <a:ext cx="18669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3756025" y="4159250"/>
            <a:ext cx="18669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3910872" y="2760664"/>
            <a:ext cx="159530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910872" y="4170364"/>
            <a:ext cx="159530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2122" name="Rectangle 26"/>
          <p:cNvSpPr>
            <a:spLocks noChangeArrowheads="1"/>
          </p:cNvSpPr>
          <p:nvPr/>
        </p:nvSpPr>
        <p:spPr bwMode="auto">
          <a:xfrm>
            <a:off x="2197895" y="136527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Tests About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2198688" y="2208214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Rejection Rule:  Critical Value Approach</a:t>
            </a:r>
            <a:endParaRPr lang="en-US" sz="2400" baseline="-25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4352692" y="1655764"/>
            <a:ext cx="346280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–value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endParaRPr lang="en-US" sz="2400" i="1" baseline="-25000" dirty="0">
              <a:solidFill>
                <a:srgbClr val="000000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229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" name="Text Box 103"/>
          <p:cNvSpPr txBox="1">
            <a:spLocks noChangeArrowheads="1"/>
          </p:cNvSpPr>
          <p:nvPr/>
        </p:nvSpPr>
        <p:spPr bwMode="auto">
          <a:xfrm>
            <a:off x="2514599" y="1445038"/>
            <a:ext cx="7254875" cy="1791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Highway Patrol periodically samples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speeds at various locations on a particular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roadway.  The sample of vehicle speeds is used to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hypothesis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65.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5251"/>
            <a:ext cx="7772400" cy="68444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 Highway Patrol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038851" y="828996"/>
            <a:ext cx="8191500" cy="566738"/>
          </a:xfrm>
        </p:spPr>
        <p:txBody>
          <a:bodyPr>
            <a:normAutofit fontScale="92500"/>
          </a:bodyPr>
          <a:lstStyle/>
          <a:p>
            <a:r>
              <a:rPr lang="en-US" dirty="0"/>
              <a:t>One-Tailed Test About a Population Mean:  </a:t>
            </a:r>
            <a:r>
              <a:rPr lang="en-US" i="1" dirty="0">
                <a:latin typeface="Symbol" panose="05050102010706020507" pitchFamily="18" charset="2"/>
              </a:rPr>
              <a:t>s</a:t>
            </a:r>
            <a:r>
              <a:rPr lang="en-US" dirty="0"/>
              <a:t>  Unknown</a:t>
            </a:r>
          </a:p>
        </p:txBody>
      </p:sp>
      <p:sp>
        <p:nvSpPr>
          <p:cNvPr id="74853" name="Text Box 101"/>
          <p:cNvSpPr txBox="1">
            <a:spLocks noChangeArrowheads="1"/>
          </p:cNvSpPr>
          <p:nvPr/>
        </p:nvSpPr>
        <p:spPr bwMode="auto">
          <a:xfrm>
            <a:off x="2514599" y="3405188"/>
            <a:ext cx="7715752" cy="2234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 where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rejected are deemed the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locations for radar traps. At Location F, a sample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64 vehicles shows a mean speed of 66.2 mph with a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deviation of 4.2 mph.  Use 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 to test the 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hypothesis.</a:t>
            </a:r>
          </a:p>
        </p:txBody>
      </p:sp>
    </p:spTree>
    <p:extLst>
      <p:ext uri="{BB962C8B-B14F-4D97-AF65-F5344CB8AC3E}">
        <p14:creationId xmlns:p14="http://schemas.microsoft.com/office/powerpoint/2010/main" val="12904121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2171700" y="12749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Test About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>
            <a:off x="2676525" y="1771650"/>
            <a:ext cx="42672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206" name="Text Box 54"/>
          <p:cNvSpPr txBox="1">
            <a:spLocks noChangeArrowheads="1"/>
          </p:cNvSpPr>
          <p:nvPr/>
        </p:nvSpPr>
        <p:spPr bwMode="auto">
          <a:xfrm>
            <a:off x="2711451" y="1824039"/>
            <a:ext cx="429155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Determine the hypotheses.</a:t>
            </a:r>
          </a:p>
        </p:txBody>
      </p:sp>
      <p:sp>
        <p:nvSpPr>
          <p:cNvPr id="177207" name="Rectangle 55"/>
          <p:cNvSpPr>
            <a:spLocks noChangeArrowheads="1"/>
          </p:cNvSpPr>
          <p:nvPr/>
        </p:nvSpPr>
        <p:spPr bwMode="auto">
          <a:xfrm>
            <a:off x="2676525" y="2895600"/>
            <a:ext cx="49530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2714625" y="2947989"/>
            <a:ext cx="497604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Specify the level of significance.</a:t>
            </a:r>
          </a:p>
        </p:txBody>
      </p: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2691039" y="3714750"/>
            <a:ext cx="58293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210" name="Text Box 58"/>
          <p:cNvSpPr txBox="1">
            <a:spLocks noChangeArrowheads="1"/>
          </p:cNvSpPr>
          <p:nvPr/>
        </p:nvSpPr>
        <p:spPr bwMode="auto">
          <a:xfrm>
            <a:off x="2746602" y="3767139"/>
            <a:ext cx="582723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Compute the value of the test statistic.</a:t>
            </a:r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7735285" y="2944814"/>
            <a:ext cx="124104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</a:t>
            </a:r>
          </a:p>
        </p:txBody>
      </p:sp>
      <p:sp>
        <p:nvSpPr>
          <p:cNvPr id="177217" name="Text Box 65"/>
          <p:cNvSpPr txBox="1">
            <a:spLocks noChangeArrowheads="1"/>
          </p:cNvSpPr>
          <p:nvPr/>
        </p:nvSpPr>
        <p:spPr bwMode="auto">
          <a:xfrm>
            <a:off x="2171700" y="1144588"/>
            <a:ext cx="5949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 and Critical Value Approaches</a:t>
            </a:r>
          </a:p>
        </p:txBody>
      </p:sp>
      <p:sp>
        <p:nvSpPr>
          <p:cNvPr id="177219" name="Text Box 67"/>
          <p:cNvSpPr txBox="1">
            <a:spLocks noChangeArrowheads="1"/>
          </p:cNvSpPr>
          <p:nvPr/>
        </p:nvSpPr>
        <p:spPr bwMode="auto">
          <a:xfrm>
            <a:off x="7119939" y="1858964"/>
            <a:ext cx="1665841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65</a:t>
            </a:r>
          </a:p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65</a:t>
            </a:r>
          </a:p>
        </p:txBody>
      </p:sp>
      <p:sp>
        <p:nvSpPr>
          <p:cNvPr id="177228" name="Oval 76"/>
          <p:cNvSpPr>
            <a:spLocks noChangeArrowheads="1"/>
          </p:cNvSpPr>
          <p:nvPr/>
        </p:nvSpPr>
        <p:spPr bwMode="auto">
          <a:xfrm>
            <a:off x="7100233" y="4580352"/>
            <a:ext cx="1009650" cy="4572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99617" y="4431268"/>
                <a:ext cx="4316566" cy="763735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𝑡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type m:val="lin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66.2−65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4.2/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64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=  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2.286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617" y="4431268"/>
                <a:ext cx="4316566" cy="7637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519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2171701" y="1144588"/>
            <a:ext cx="3148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 Approach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2667000" y="3981450"/>
            <a:ext cx="49339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943" name="Text Box 55"/>
          <p:cNvSpPr txBox="1">
            <a:spLocks noChangeArrowheads="1"/>
          </p:cNvSpPr>
          <p:nvPr/>
        </p:nvSpPr>
        <p:spPr bwMode="auto">
          <a:xfrm>
            <a:off x="2741614" y="4033839"/>
            <a:ext cx="490070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Determine whether to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3946" name="Rectangle 58"/>
          <p:cNvSpPr>
            <a:spLocks noChangeArrowheads="1"/>
          </p:cNvSpPr>
          <p:nvPr/>
        </p:nvSpPr>
        <p:spPr bwMode="auto">
          <a:xfrm>
            <a:off x="2667000" y="1771650"/>
            <a:ext cx="37719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947" name="Text Box 59"/>
          <p:cNvSpPr txBox="1">
            <a:spLocks noChangeArrowheads="1"/>
          </p:cNvSpPr>
          <p:nvPr/>
        </p:nvSpPr>
        <p:spPr bwMode="auto">
          <a:xfrm>
            <a:off x="2722563" y="1804989"/>
            <a:ext cx="3709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Compute the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–value.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2739731" y="2414589"/>
            <a:ext cx="6922088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2.286, the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must be less than .025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1.998) and greater than .01 (for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2.387).</a:t>
            </a:r>
          </a:p>
          <a:p>
            <a:endParaRPr 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.01 &lt;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–value &lt; .025</a:t>
            </a:r>
          </a:p>
        </p:txBody>
      </p:sp>
      <p:sp>
        <p:nvSpPr>
          <p:cNvPr id="293949" name="Oval 61"/>
          <p:cNvSpPr>
            <a:spLocks noChangeArrowheads="1"/>
          </p:cNvSpPr>
          <p:nvPr/>
        </p:nvSpPr>
        <p:spPr bwMode="auto">
          <a:xfrm>
            <a:off x="2474955" y="3235088"/>
            <a:ext cx="344805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3521075" y="4602164"/>
            <a:ext cx="575670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.05, we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3952" name="Rectangle 64"/>
          <p:cNvSpPr>
            <a:spLocks noChangeArrowheads="1"/>
          </p:cNvSpPr>
          <p:nvPr/>
        </p:nvSpPr>
        <p:spPr bwMode="auto">
          <a:xfrm>
            <a:off x="2800350" y="5132388"/>
            <a:ext cx="721995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at least 95% confident that the mean speed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of vehicles at Location F is greater than 65 mph.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2214563" y="78622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Test About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</p:txBody>
      </p:sp>
    </p:spTree>
    <p:extLst>
      <p:ext uri="{BB962C8B-B14F-4D97-AF65-F5344CB8AC3E}">
        <p14:creationId xmlns:p14="http://schemas.microsoft.com/office/powerpoint/2010/main" val="1675825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2171701" y="1144588"/>
            <a:ext cx="3833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Critical Value Approach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2667000" y="3505200"/>
            <a:ext cx="49339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2741614" y="3557589"/>
            <a:ext cx="490070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Determine whether to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800350" y="4656138"/>
            <a:ext cx="7219950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at least 95% confident that the mean speed of vehicles at Location F is greater than 65 mph.  Location F is a good candidate for a radar trap.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3749676" y="4148139"/>
            <a:ext cx="5269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2.286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1.669, we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8178" name="Text Box 66"/>
          <p:cNvSpPr txBox="1">
            <a:spLocks noChangeArrowheads="1"/>
          </p:cNvSpPr>
          <p:nvPr/>
        </p:nvSpPr>
        <p:spPr bwMode="auto">
          <a:xfrm>
            <a:off x="2957195" y="2430464"/>
            <a:ext cx="64347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 and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d.f.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64 – 1 = 63,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.05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1.669</a:t>
            </a:r>
          </a:p>
        </p:txBody>
      </p:sp>
      <p:sp>
        <p:nvSpPr>
          <p:cNvPr id="218179" name="Rectangle 67"/>
          <p:cNvSpPr>
            <a:spLocks noChangeArrowheads="1"/>
          </p:cNvSpPr>
          <p:nvPr/>
        </p:nvSpPr>
        <p:spPr bwMode="auto">
          <a:xfrm>
            <a:off x="2667000" y="1771650"/>
            <a:ext cx="69342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2722564" y="1804988"/>
            <a:ext cx="68151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Determine the critical value and rejection rule.</a:t>
            </a: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4746998" y="2890839"/>
            <a:ext cx="300915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1.669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2214563" y="78622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Test About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</p:txBody>
      </p:sp>
    </p:spTree>
    <p:extLst>
      <p:ext uri="{BB962C8B-B14F-4D97-AF65-F5344CB8AC3E}">
        <p14:creationId xmlns:p14="http://schemas.microsoft.com/office/powerpoint/2010/main" val="19955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3" name="Rectangle 87"/>
          <p:cNvSpPr>
            <a:spLocks noChangeArrowheads="1"/>
          </p:cNvSpPr>
          <p:nvPr/>
        </p:nvSpPr>
        <p:spPr bwMode="auto">
          <a:xfrm>
            <a:off x="3654668" y="2134256"/>
            <a:ext cx="5772150" cy="40119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400301" y="1106489"/>
                <a:ext cx="7785099" cy="1366837"/>
              </a:xfrm>
              <a:noFill/>
              <a:ln/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is a 1 </a:t>
                </a:r>
                <a:r>
                  <a:rPr lang="en-US" dirty="0">
                    <a:latin typeface="Symbol" pitchFamily="18" charset="2"/>
                  </a:rPr>
                  <a:t>-</a:t>
                </a:r>
                <a:r>
                  <a:rPr lang="en-US" dirty="0"/>
                  <a:t> </a:t>
                </a:r>
                <a:r>
                  <a:rPr lang="en-US" i="1" dirty="0">
                    <a:latin typeface="Symbol" pitchFamily="18" charset="2"/>
                  </a:rPr>
                  <a:t></a:t>
                </a:r>
                <a:r>
                  <a:rPr lang="en-US" dirty="0"/>
                  <a:t>  probability that the value of a sample </a:t>
                </a:r>
              </a:p>
              <a:p>
                <a:pPr marL="0" indent="0">
                  <a:buNone/>
                </a:pPr>
                <a:r>
                  <a:rPr lang="en-US" dirty="0"/>
                  <a:t>mean will provide a margin of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or less.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301" y="1106489"/>
                <a:ext cx="7785099" cy="1366837"/>
              </a:xfrm>
              <a:blipFill rotWithShape="0">
                <a:blip r:embed="rId3"/>
                <a:stretch>
                  <a:fillRect l="-1410" t="-803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9" name="Freeform 43"/>
          <p:cNvSpPr>
            <a:spLocks/>
          </p:cNvSpPr>
          <p:nvPr/>
        </p:nvSpPr>
        <p:spPr bwMode="auto">
          <a:xfrm>
            <a:off x="4148818" y="2145392"/>
            <a:ext cx="4403725" cy="3055938"/>
          </a:xfrm>
          <a:custGeom>
            <a:avLst/>
            <a:gdLst/>
            <a:ahLst/>
            <a:cxnLst>
              <a:cxn ang="0">
                <a:pos x="1318" y="18"/>
              </a:cxn>
              <a:cxn ang="0">
                <a:pos x="1234" y="108"/>
              </a:cxn>
              <a:cxn ang="0">
                <a:pos x="1176" y="208"/>
              </a:cxn>
              <a:cxn ang="0">
                <a:pos x="1114" y="334"/>
              </a:cxn>
              <a:cxn ang="0">
                <a:pos x="1068" y="438"/>
              </a:cxn>
              <a:cxn ang="0">
                <a:pos x="1030" y="542"/>
              </a:cxn>
              <a:cxn ang="0">
                <a:pos x="995" y="647"/>
              </a:cxn>
              <a:cxn ang="0">
                <a:pos x="963" y="754"/>
              </a:cxn>
              <a:cxn ang="0">
                <a:pos x="930" y="861"/>
              </a:cxn>
              <a:cxn ang="0">
                <a:pos x="901" y="975"/>
              </a:cxn>
              <a:cxn ang="0">
                <a:pos x="866" y="1088"/>
              </a:cxn>
              <a:cxn ang="0">
                <a:pos x="830" y="1194"/>
              </a:cxn>
              <a:cxn ang="0">
                <a:pos x="786" y="1293"/>
              </a:cxn>
              <a:cxn ang="0">
                <a:pos x="732" y="1399"/>
              </a:cxn>
              <a:cxn ang="0">
                <a:pos x="662" y="1513"/>
              </a:cxn>
              <a:cxn ang="0">
                <a:pos x="588" y="1601"/>
              </a:cxn>
              <a:cxn ang="0">
                <a:pos x="490" y="1683"/>
              </a:cxn>
              <a:cxn ang="0">
                <a:pos x="388" y="1743"/>
              </a:cxn>
              <a:cxn ang="0">
                <a:pos x="295" y="1787"/>
              </a:cxn>
              <a:cxn ang="0">
                <a:pos x="193" y="1826"/>
              </a:cxn>
              <a:cxn ang="0">
                <a:pos x="79" y="1865"/>
              </a:cxn>
              <a:cxn ang="0">
                <a:pos x="6" y="1883"/>
              </a:cxn>
              <a:cxn ang="0">
                <a:pos x="2774" y="1922"/>
              </a:cxn>
              <a:cxn ang="0">
                <a:pos x="2726" y="1877"/>
              </a:cxn>
              <a:cxn ang="0">
                <a:pos x="2622" y="1845"/>
              </a:cxn>
              <a:cxn ang="0">
                <a:pos x="2510" y="1803"/>
              </a:cxn>
              <a:cxn ang="0">
                <a:pos x="2396" y="1755"/>
              </a:cxn>
              <a:cxn ang="0">
                <a:pos x="2278" y="1693"/>
              </a:cxn>
              <a:cxn ang="0">
                <a:pos x="2220" y="1655"/>
              </a:cxn>
              <a:cxn ang="0">
                <a:pos x="2156" y="1589"/>
              </a:cxn>
              <a:cxn ang="0">
                <a:pos x="2082" y="1503"/>
              </a:cxn>
              <a:cxn ang="0">
                <a:pos x="2022" y="1398"/>
              </a:cxn>
              <a:cxn ang="0">
                <a:pos x="1970" y="1298"/>
              </a:cxn>
              <a:cxn ang="0">
                <a:pos x="1928" y="1200"/>
              </a:cxn>
              <a:cxn ang="0">
                <a:pos x="1892" y="1100"/>
              </a:cxn>
              <a:cxn ang="0">
                <a:pos x="1862" y="1010"/>
              </a:cxn>
              <a:cxn ang="0">
                <a:pos x="1830" y="900"/>
              </a:cxn>
              <a:cxn ang="0">
                <a:pos x="1798" y="782"/>
              </a:cxn>
              <a:cxn ang="0">
                <a:pos x="1760" y="656"/>
              </a:cxn>
              <a:cxn ang="0">
                <a:pos x="1712" y="524"/>
              </a:cxn>
              <a:cxn ang="0">
                <a:pos x="1670" y="410"/>
              </a:cxn>
              <a:cxn ang="0">
                <a:pos x="1632" y="328"/>
              </a:cxn>
              <a:cxn ang="0">
                <a:pos x="1590" y="232"/>
              </a:cxn>
              <a:cxn ang="0">
                <a:pos x="1546" y="156"/>
              </a:cxn>
              <a:cxn ang="0">
                <a:pos x="1570" y="194"/>
              </a:cxn>
              <a:cxn ang="0">
                <a:pos x="1550" y="156"/>
              </a:cxn>
              <a:cxn ang="0">
                <a:pos x="1476" y="56"/>
              </a:cxn>
              <a:cxn ang="0">
                <a:pos x="1413" y="8"/>
              </a:cxn>
            </a:cxnLst>
            <a:rect l="0" t="0" r="r" b="b"/>
            <a:pathLst>
              <a:path w="2774" h="1925">
                <a:moveTo>
                  <a:pt x="1390" y="0"/>
                </a:moveTo>
                <a:lnTo>
                  <a:pt x="1350" y="0"/>
                </a:lnTo>
                <a:lnTo>
                  <a:pt x="1318" y="18"/>
                </a:lnTo>
                <a:lnTo>
                  <a:pt x="1289" y="40"/>
                </a:lnTo>
                <a:lnTo>
                  <a:pt x="1266" y="71"/>
                </a:lnTo>
                <a:lnTo>
                  <a:pt x="1234" y="108"/>
                </a:lnTo>
                <a:lnTo>
                  <a:pt x="1220" y="137"/>
                </a:lnTo>
                <a:lnTo>
                  <a:pt x="1196" y="173"/>
                </a:lnTo>
                <a:lnTo>
                  <a:pt x="1176" y="208"/>
                </a:lnTo>
                <a:lnTo>
                  <a:pt x="1152" y="256"/>
                </a:lnTo>
                <a:lnTo>
                  <a:pt x="1132" y="296"/>
                </a:lnTo>
                <a:lnTo>
                  <a:pt x="1114" y="334"/>
                </a:lnTo>
                <a:lnTo>
                  <a:pt x="1094" y="378"/>
                </a:lnTo>
                <a:lnTo>
                  <a:pt x="1082" y="410"/>
                </a:lnTo>
                <a:lnTo>
                  <a:pt x="1068" y="438"/>
                </a:lnTo>
                <a:lnTo>
                  <a:pt x="1052" y="482"/>
                </a:lnTo>
                <a:lnTo>
                  <a:pt x="1040" y="514"/>
                </a:lnTo>
                <a:lnTo>
                  <a:pt x="1030" y="542"/>
                </a:lnTo>
                <a:lnTo>
                  <a:pt x="1022" y="570"/>
                </a:lnTo>
                <a:lnTo>
                  <a:pt x="1008" y="606"/>
                </a:lnTo>
                <a:lnTo>
                  <a:pt x="995" y="647"/>
                </a:lnTo>
                <a:lnTo>
                  <a:pt x="983" y="685"/>
                </a:lnTo>
                <a:lnTo>
                  <a:pt x="971" y="724"/>
                </a:lnTo>
                <a:lnTo>
                  <a:pt x="963" y="754"/>
                </a:lnTo>
                <a:lnTo>
                  <a:pt x="951" y="791"/>
                </a:lnTo>
                <a:lnTo>
                  <a:pt x="940" y="829"/>
                </a:lnTo>
                <a:lnTo>
                  <a:pt x="930" y="861"/>
                </a:lnTo>
                <a:lnTo>
                  <a:pt x="922" y="902"/>
                </a:lnTo>
                <a:lnTo>
                  <a:pt x="911" y="940"/>
                </a:lnTo>
                <a:lnTo>
                  <a:pt x="901" y="975"/>
                </a:lnTo>
                <a:lnTo>
                  <a:pt x="891" y="1007"/>
                </a:lnTo>
                <a:lnTo>
                  <a:pt x="883" y="1041"/>
                </a:lnTo>
                <a:lnTo>
                  <a:pt x="866" y="1088"/>
                </a:lnTo>
                <a:lnTo>
                  <a:pt x="852" y="1123"/>
                </a:lnTo>
                <a:lnTo>
                  <a:pt x="840" y="1162"/>
                </a:lnTo>
                <a:lnTo>
                  <a:pt x="830" y="1194"/>
                </a:lnTo>
                <a:lnTo>
                  <a:pt x="819" y="1222"/>
                </a:lnTo>
                <a:lnTo>
                  <a:pt x="800" y="1263"/>
                </a:lnTo>
                <a:lnTo>
                  <a:pt x="786" y="1293"/>
                </a:lnTo>
                <a:lnTo>
                  <a:pt x="770" y="1328"/>
                </a:lnTo>
                <a:lnTo>
                  <a:pt x="750" y="1367"/>
                </a:lnTo>
                <a:lnTo>
                  <a:pt x="732" y="1399"/>
                </a:lnTo>
                <a:lnTo>
                  <a:pt x="708" y="1437"/>
                </a:lnTo>
                <a:lnTo>
                  <a:pt x="686" y="1477"/>
                </a:lnTo>
                <a:lnTo>
                  <a:pt x="662" y="1513"/>
                </a:lnTo>
                <a:lnTo>
                  <a:pt x="634" y="1551"/>
                </a:lnTo>
                <a:lnTo>
                  <a:pt x="609" y="1577"/>
                </a:lnTo>
                <a:lnTo>
                  <a:pt x="588" y="1601"/>
                </a:lnTo>
                <a:lnTo>
                  <a:pt x="558" y="1633"/>
                </a:lnTo>
                <a:lnTo>
                  <a:pt x="536" y="1653"/>
                </a:lnTo>
                <a:lnTo>
                  <a:pt x="490" y="1683"/>
                </a:lnTo>
                <a:lnTo>
                  <a:pt x="450" y="1705"/>
                </a:lnTo>
                <a:lnTo>
                  <a:pt x="416" y="1723"/>
                </a:lnTo>
                <a:lnTo>
                  <a:pt x="388" y="1743"/>
                </a:lnTo>
                <a:lnTo>
                  <a:pt x="357" y="1759"/>
                </a:lnTo>
                <a:lnTo>
                  <a:pt x="327" y="1772"/>
                </a:lnTo>
                <a:lnTo>
                  <a:pt x="295" y="1787"/>
                </a:lnTo>
                <a:lnTo>
                  <a:pt x="263" y="1799"/>
                </a:lnTo>
                <a:lnTo>
                  <a:pt x="231" y="1808"/>
                </a:lnTo>
                <a:lnTo>
                  <a:pt x="193" y="1826"/>
                </a:lnTo>
                <a:lnTo>
                  <a:pt x="158" y="1838"/>
                </a:lnTo>
                <a:lnTo>
                  <a:pt x="117" y="1853"/>
                </a:lnTo>
                <a:lnTo>
                  <a:pt x="79" y="1865"/>
                </a:lnTo>
                <a:lnTo>
                  <a:pt x="44" y="1874"/>
                </a:lnTo>
                <a:lnTo>
                  <a:pt x="29" y="1877"/>
                </a:lnTo>
                <a:lnTo>
                  <a:pt x="6" y="1883"/>
                </a:lnTo>
                <a:lnTo>
                  <a:pt x="3" y="1907"/>
                </a:lnTo>
                <a:lnTo>
                  <a:pt x="0" y="1925"/>
                </a:lnTo>
                <a:lnTo>
                  <a:pt x="2774" y="1922"/>
                </a:lnTo>
                <a:lnTo>
                  <a:pt x="2772" y="1891"/>
                </a:lnTo>
                <a:lnTo>
                  <a:pt x="2748" y="1885"/>
                </a:lnTo>
                <a:lnTo>
                  <a:pt x="2726" y="1877"/>
                </a:lnTo>
                <a:lnTo>
                  <a:pt x="2684" y="1865"/>
                </a:lnTo>
                <a:lnTo>
                  <a:pt x="2654" y="1855"/>
                </a:lnTo>
                <a:lnTo>
                  <a:pt x="2622" y="1845"/>
                </a:lnTo>
                <a:lnTo>
                  <a:pt x="2596" y="1835"/>
                </a:lnTo>
                <a:lnTo>
                  <a:pt x="2558" y="1825"/>
                </a:lnTo>
                <a:lnTo>
                  <a:pt x="2510" y="1803"/>
                </a:lnTo>
                <a:lnTo>
                  <a:pt x="2468" y="1789"/>
                </a:lnTo>
                <a:lnTo>
                  <a:pt x="2432" y="1775"/>
                </a:lnTo>
                <a:lnTo>
                  <a:pt x="2396" y="1755"/>
                </a:lnTo>
                <a:lnTo>
                  <a:pt x="2362" y="1737"/>
                </a:lnTo>
                <a:lnTo>
                  <a:pt x="2316" y="1715"/>
                </a:lnTo>
                <a:lnTo>
                  <a:pt x="2278" y="1693"/>
                </a:lnTo>
                <a:lnTo>
                  <a:pt x="2258" y="1681"/>
                </a:lnTo>
                <a:lnTo>
                  <a:pt x="2240" y="1671"/>
                </a:lnTo>
                <a:lnTo>
                  <a:pt x="2220" y="1655"/>
                </a:lnTo>
                <a:lnTo>
                  <a:pt x="2206" y="1643"/>
                </a:lnTo>
                <a:lnTo>
                  <a:pt x="2181" y="1615"/>
                </a:lnTo>
                <a:lnTo>
                  <a:pt x="2156" y="1589"/>
                </a:lnTo>
                <a:lnTo>
                  <a:pt x="2129" y="1563"/>
                </a:lnTo>
                <a:lnTo>
                  <a:pt x="2105" y="1531"/>
                </a:lnTo>
                <a:lnTo>
                  <a:pt x="2082" y="1503"/>
                </a:lnTo>
                <a:lnTo>
                  <a:pt x="2057" y="1461"/>
                </a:lnTo>
                <a:lnTo>
                  <a:pt x="2039" y="1432"/>
                </a:lnTo>
                <a:lnTo>
                  <a:pt x="2022" y="1398"/>
                </a:lnTo>
                <a:lnTo>
                  <a:pt x="2004" y="1364"/>
                </a:lnTo>
                <a:lnTo>
                  <a:pt x="1986" y="1332"/>
                </a:lnTo>
                <a:lnTo>
                  <a:pt x="1970" y="1298"/>
                </a:lnTo>
                <a:lnTo>
                  <a:pt x="1956" y="1270"/>
                </a:lnTo>
                <a:lnTo>
                  <a:pt x="1944" y="1240"/>
                </a:lnTo>
                <a:lnTo>
                  <a:pt x="1928" y="1200"/>
                </a:lnTo>
                <a:lnTo>
                  <a:pt x="1914" y="1158"/>
                </a:lnTo>
                <a:lnTo>
                  <a:pt x="1904" y="1132"/>
                </a:lnTo>
                <a:lnTo>
                  <a:pt x="1892" y="1100"/>
                </a:lnTo>
                <a:lnTo>
                  <a:pt x="1882" y="1072"/>
                </a:lnTo>
                <a:lnTo>
                  <a:pt x="1872" y="1044"/>
                </a:lnTo>
                <a:lnTo>
                  <a:pt x="1862" y="1010"/>
                </a:lnTo>
                <a:lnTo>
                  <a:pt x="1852" y="976"/>
                </a:lnTo>
                <a:lnTo>
                  <a:pt x="1840" y="932"/>
                </a:lnTo>
                <a:lnTo>
                  <a:pt x="1830" y="900"/>
                </a:lnTo>
                <a:lnTo>
                  <a:pt x="1818" y="854"/>
                </a:lnTo>
                <a:lnTo>
                  <a:pt x="1808" y="818"/>
                </a:lnTo>
                <a:lnTo>
                  <a:pt x="1798" y="782"/>
                </a:lnTo>
                <a:lnTo>
                  <a:pt x="1788" y="744"/>
                </a:lnTo>
                <a:lnTo>
                  <a:pt x="1778" y="710"/>
                </a:lnTo>
                <a:lnTo>
                  <a:pt x="1760" y="656"/>
                </a:lnTo>
                <a:lnTo>
                  <a:pt x="1742" y="598"/>
                </a:lnTo>
                <a:lnTo>
                  <a:pt x="1726" y="560"/>
                </a:lnTo>
                <a:lnTo>
                  <a:pt x="1712" y="524"/>
                </a:lnTo>
                <a:lnTo>
                  <a:pt x="1702" y="494"/>
                </a:lnTo>
                <a:lnTo>
                  <a:pt x="1686" y="450"/>
                </a:lnTo>
                <a:lnTo>
                  <a:pt x="1670" y="410"/>
                </a:lnTo>
                <a:lnTo>
                  <a:pt x="1648" y="354"/>
                </a:lnTo>
                <a:lnTo>
                  <a:pt x="1660" y="384"/>
                </a:lnTo>
                <a:lnTo>
                  <a:pt x="1632" y="328"/>
                </a:lnTo>
                <a:lnTo>
                  <a:pt x="1622" y="298"/>
                </a:lnTo>
                <a:lnTo>
                  <a:pt x="1608" y="266"/>
                </a:lnTo>
                <a:lnTo>
                  <a:pt x="1590" y="232"/>
                </a:lnTo>
                <a:lnTo>
                  <a:pt x="1562" y="181"/>
                </a:lnTo>
                <a:lnTo>
                  <a:pt x="1560" y="178"/>
                </a:lnTo>
                <a:lnTo>
                  <a:pt x="1546" y="156"/>
                </a:lnTo>
                <a:lnTo>
                  <a:pt x="1530" y="128"/>
                </a:lnTo>
                <a:lnTo>
                  <a:pt x="1542" y="144"/>
                </a:lnTo>
                <a:lnTo>
                  <a:pt x="1570" y="194"/>
                </a:lnTo>
                <a:lnTo>
                  <a:pt x="1580" y="214"/>
                </a:lnTo>
                <a:lnTo>
                  <a:pt x="1553" y="167"/>
                </a:lnTo>
                <a:lnTo>
                  <a:pt x="1550" y="156"/>
                </a:lnTo>
                <a:lnTo>
                  <a:pt x="1518" y="110"/>
                </a:lnTo>
                <a:lnTo>
                  <a:pt x="1498" y="84"/>
                </a:lnTo>
                <a:lnTo>
                  <a:pt x="1476" y="56"/>
                </a:lnTo>
                <a:lnTo>
                  <a:pt x="1456" y="36"/>
                </a:lnTo>
                <a:lnTo>
                  <a:pt x="1434" y="22"/>
                </a:lnTo>
                <a:lnTo>
                  <a:pt x="1413" y="8"/>
                </a:lnTo>
                <a:lnTo>
                  <a:pt x="139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0" name="Freeform 44"/>
          <p:cNvSpPr>
            <a:spLocks noChangeArrowheads="1"/>
          </p:cNvSpPr>
          <p:nvPr/>
        </p:nvSpPr>
        <p:spPr bwMode="auto">
          <a:xfrm>
            <a:off x="6344331" y="5087030"/>
            <a:ext cx="1587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6172881" y="5158467"/>
            <a:ext cx="36067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latin typeface="Symbol" pitchFamily="18" charset="2"/>
              </a:rPr>
              <a:t></a:t>
            </a: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3815442" y="3910692"/>
            <a:ext cx="7165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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/2</a:t>
            </a:r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8211230" y="3910692"/>
            <a:ext cx="7165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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5" name="Rectangle 49"/>
              <p:cNvSpPr>
                <a:spLocks noChangeArrowheads="1"/>
              </p:cNvSpPr>
              <p:nvPr/>
            </p:nvSpPr>
            <p:spPr bwMode="auto">
              <a:xfrm>
                <a:off x="5539467" y="3801155"/>
                <a:ext cx="1516442" cy="8284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</a:rPr>
                  <a:t>1 -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itchFamily="18" charset="2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</a:rPr>
                  <a:t>  of all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values</a:t>
                </a:r>
              </a:p>
            </p:txBody>
          </p:sp>
        </mc:Choice>
        <mc:Fallback xmlns="">
          <p:sp>
            <p:nvSpPr>
              <p:cNvPr id="9265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9467" y="3801155"/>
                <a:ext cx="1516442" cy="828432"/>
              </a:xfrm>
              <a:prstGeom prst="rect">
                <a:avLst/>
              </a:prstGeom>
              <a:blipFill>
                <a:blip r:embed="rId4"/>
                <a:stretch>
                  <a:fillRect l="-6452" t="-8148" r="-5242" b="-1629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67" name="Freeform 51"/>
          <p:cNvSpPr>
            <a:spLocks/>
          </p:cNvSpPr>
          <p:nvPr/>
        </p:nvSpPr>
        <p:spPr bwMode="auto">
          <a:xfrm>
            <a:off x="4086906" y="4906056"/>
            <a:ext cx="681037" cy="295275"/>
          </a:xfrm>
          <a:custGeom>
            <a:avLst/>
            <a:gdLst/>
            <a:ahLst/>
            <a:cxnLst>
              <a:cxn ang="0">
                <a:pos x="428" y="24"/>
              </a:cxn>
              <a:cxn ang="0">
                <a:pos x="429" y="12"/>
              </a:cxn>
              <a:cxn ang="0">
                <a:pos x="429" y="41"/>
              </a:cxn>
              <a:cxn ang="0">
                <a:pos x="429" y="62"/>
              </a:cxn>
              <a:cxn ang="0">
                <a:pos x="425" y="90"/>
              </a:cxn>
              <a:cxn ang="0">
                <a:pos x="426" y="113"/>
              </a:cxn>
              <a:cxn ang="0">
                <a:pos x="426" y="137"/>
              </a:cxn>
              <a:cxn ang="0">
                <a:pos x="428" y="159"/>
              </a:cxn>
              <a:cxn ang="0">
                <a:pos x="428" y="180"/>
              </a:cxn>
              <a:cxn ang="0">
                <a:pos x="2" y="186"/>
              </a:cxn>
              <a:cxn ang="0">
                <a:pos x="3" y="173"/>
              </a:cxn>
              <a:cxn ang="0">
                <a:pos x="0" y="174"/>
              </a:cxn>
              <a:cxn ang="0">
                <a:pos x="3" y="155"/>
              </a:cxn>
              <a:cxn ang="0">
                <a:pos x="21" y="150"/>
              </a:cxn>
              <a:cxn ang="0">
                <a:pos x="44" y="143"/>
              </a:cxn>
              <a:cxn ang="0">
                <a:pos x="74" y="134"/>
              </a:cxn>
              <a:cxn ang="0">
                <a:pos x="96" y="129"/>
              </a:cxn>
              <a:cxn ang="0">
                <a:pos x="119" y="120"/>
              </a:cxn>
              <a:cxn ang="0">
                <a:pos x="144" y="114"/>
              </a:cxn>
              <a:cxn ang="0">
                <a:pos x="170" y="105"/>
              </a:cxn>
              <a:cxn ang="0">
                <a:pos x="193" y="98"/>
              </a:cxn>
              <a:cxn ang="0">
                <a:pos x="213" y="87"/>
              </a:cxn>
              <a:cxn ang="0">
                <a:pos x="239" y="80"/>
              </a:cxn>
              <a:cxn ang="0">
                <a:pos x="266" y="71"/>
              </a:cxn>
              <a:cxn ang="0">
                <a:pos x="285" y="63"/>
              </a:cxn>
              <a:cxn ang="0">
                <a:pos x="313" y="50"/>
              </a:cxn>
              <a:cxn ang="0">
                <a:pos x="337" y="42"/>
              </a:cxn>
              <a:cxn ang="0">
                <a:pos x="362" y="30"/>
              </a:cxn>
              <a:cxn ang="0">
                <a:pos x="387" y="18"/>
              </a:cxn>
              <a:cxn ang="0">
                <a:pos x="409" y="10"/>
              </a:cxn>
              <a:cxn ang="0">
                <a:pos x="429" y="0"/>
              </a:cxn>
              <a:cxn ang="0">
                <a:pos x="429" y="0"/>
              </a:cxn>
            </a:cxnLst>
            <a:rect l="0" t="0" r="r" b="b"/>
            <a:pathLst>
              <a:path w="429" h="186">
                <a:moveTo>
                  <a:pt x="428" y="24"/>
                </a:moveTo>
                <a:lnTo>
                  <a:pt x="429" y="12"/>
                </a:lnTo>
                <a:lnTo>
                  <a:pt x="429" y="41"/>
                </a:lnTo>
                <a:lnTo>
                  <a:pt x="429" y="62"/>
                </a:lnTo>
                <a:lnTo>
                  <a:pt x="425" y="90"/>
                </a:lnTo>
                <a:lnTo>
                  <a:pt x="426" y="113"/>
                </a:lnTo>
                <a:lnTo>
                  <a:pt x="426" y="137"/>
                </a:lnTo>
                <a:lnTo>
                  <a:pt x="428" y="159"/>
                </a:lnTo>
                <a:lnTo>
                  <a:pt x="428" y="180"/>
                </a:lnTo>
                <a:lnTo>
                  <a:pt x="2" y="186"/>
                </a:lnTo>
                <a:lnTo>
                  <a:pt x="3" y="173"/>
                </a:lnTo>
                <a:lnTo>
                  <a:pt x="0" y="174"/>
                </a:lnTo>
                <a:lnTo>
                  <a:pt x="3" y="155"/>
                </a:lnTo>
                <a:lnTo>
                  <a:pt x="21" y="150"/>
                </a:lnTo>
                <a:lnTo>
                  <a:pt x="44" y="143"/>
                </a:lnTo>
                <a:lnTo>
                  <a:pt x="74" y="134"/>
                </a:lnTo>
                <a:lnTo>
                  <a:pt x="96" y="129"/>
                </a:lnTo>
                <a:lnTo>
                  <a:pt x="119" y="120"/>
                </a:lnTo>
                <a:lnTo>
                  <a:pt x="144" y="114"/>
                </a:lnTo>
                <a:lnTo>
                  <a:pt x="170" y="105"/>
                </a:lnTo>
                <a:lnTo>
                  <a:pt x="193" y="98"/>
                </a:lnTo>
                <a:lnTo>
                  <a:pt x="213" y="87"/>
                </a:lnTo>
                <a:lnTo>
                  <a:pt x="239" y="80"/>
                </a:lnTo>
                <a:lnTo>
                  <a:pt x="266" y="71"/>
                </a:lnTo>
                <a:lnTo>
                  <a:pt x="285" y="63"/>
                </a:lnTo>
                <a:lnTo>
                  <a:pt x="313" y="50"/>
                </a:lnTo>
                <a:lnTo>
                  <a:pt x="337" y="42"/>
                </a:lnTo>
                <a:lnTo>
                  <a:pt x="362" y="30"/>
                </a:lnTo>
                <a:lnTo>
                  <a:pt x="387" y="18"/>
                </a:lnTo>
                <a:lnTo>
                  <a:pt x="409" y="10"/>
                </a:lnTo>
                <a:lnTo>
                  <a:pt x="429" y="0"/>
                </a:lnTo>
                <a:lnTo>
                  <a:pt x="429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7958817" y="4937806"/>
            <a:ext cx="62865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"/>
              </a:cxn>
              <a:cxn ang="0">
                <a:pos x="2" y="24"/>
              </a:cxn>
              <a:cxn ang="0">
                <a:pos x="2" y="52"/>
              </a:cxn>
              <a:cxn ang="0">
                <a:pos x="1" y="77"/>
              </a:cxn>
              <a:cxn ang="0">
                <a:pos x="1" y="99"/>
              </a:cxn>
              <a:cxn ang="0">
                <a:pos x="1" y="122"/>
              </a:cxn>
              <a:cxn ang="0">
                <a:pos x="1" y="144"/>
              </a:cxn>
              <a:cxn ang="0">
                <a:pos x="2" y="166"/>
              </a:cxn>
              <a:cxn ang="0">
                <a:pos x="395" y="163"/>
              </a:cxn>
              <a:cxn ang="0">
                <a:pos x="396" y="151"/>
              </a:cxn>
              <a:cxn ang="0">
                <a:pos x="396" y="141"/>
              </a:cxn>
              <a:cxn ang="0">
                <a:pos x="393" y="138"/>
              </a:cxn>
              <a:cxn ang="0">
                <a:pos x="388" y="136"/>
              </a:cxn>
              <a:cxn ang="0">
                <a:pos x="372" y="130"/>
              </a:cxn>
              <a:cxn ang="0">
                <a:pos x="350" y="124"/>
              </a:cxn>
              <a:cxn ang="0">
                <a:pos x="328" y="118"/>
              </a:cxn>
              <a:cxn ang="0">
                <a:pos x="308" y="112"/>
              </a:cxn>
              <a:cxn ang="0">
                <a:pos x="280" y="104"/>
              </a:cxn>
              <a:cxn ang="0">
                <a:pos x="258" y="96"/>
              </a:cxn>
              <a:cxn ang="0">
                <a:pos x="234" y="88"/>
              </a:cxn>
              <a:cxn ang="0">
                <a:pos x="208" y="80"/>
              </a:cxn>
              <a:cxn ang="0">
                <a:pos x="178" y="68"/>
              </a:cxn>
              <a:cxn ang="0">
                <a:pos x="148" y="58"/>
              </a:cxn>
              <a:cxn ang="0">
                <a:pos x="128" y="50"/>
              </a:cxn>
              <a:cxn ang="0">
                <a:pos x="111" y="43"/>
              </a:cxn>
              <a:cxn ang="0">
                <a:pos x="90" y="34"/>
              </a:cxn>
              <a:cxn ang="0">
                <a:pos x="64" y="24"/>
              </a:cxn>
              <a:cxn ang="0">
                <a:pos x="36" y="14"/>
              </a:cxn>
              <a:cxn ang="0">
                <a:pos x="15" y="4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96" h="166">
                <a:moveTo>
                  <a:pt x="0" y="0"/>
                </a:moveTo>
                <a:lnTo>
                  <a:pt x="3" y="2"/>
                </a:lnTo>
                <a:lnTo>
                  <a:pt x="2" y="24"/>
                </a:lnTo>
                <a:lnTo>
                  <a:pt x="2" y="52"/>
                </a:lnTo>
                <a:lnTo>
                  <a:pt x="1" y="77"/>
                </a:lnTo>
                <a:lnTo>
                  <a:pt x="1" y="99"/>
                </a:lnTo>
                <a:lnTo>
                  <a:pt x="1" y="122"/>
                </a:lnTo>
                <a:lnTo>
                  <a:pt x="1" y="144"/>
                </a:lnTo>
                <a:lnTo>
                  <a:pt x="2" y="166"/>
                </a:lnTo>
                <a:lnTo>
                  <a:pt x="395" y="163"/>
                </a:lnTo>
                <a:lnTo>
                  <a:pt x="396" y="151"/>
                </a:lnTo>
                <a:lnTo>
                  <a:pt x="396" y="141"/>
                </a:lnTo>
                <a:lnTo>
                  <a:pt x="393" y="138"/>
                </a:lnTo>
                <a:lnTo>
                  <a:pt x="388" y="136"/>
                </a:lnTo>
                <a:lnTo>
                  <a:pt x="372" y="130"/>
                </a:lnTo>
                <a:lnTo>
                  <a:pt x="350" y="124"/>
                </a:lnTo>
                <a:lnTo>
                  <a:pt x="328" y="118"/>
                </a:lnTo>
                <a:lnTo>
                  <a:pt x="308" y="112"/>
                </a:lnTo>
                <a:lnTo>
                  <a:pt x="280" y="104"/>
                </a:lnTo>
                <a:lnTo>
                  <a:pt x="258" y="96"/>
                </a:lnTo>
                <a:lnTo>
                  <a:pt x="234" y="88"/>
                </a:lnTo>
                <a:lnTo>
                  <a:pt x="208" y="80"/>
                </a:lnTo>
                <a:lnTo>
                  <a:pt x="178" y="68"/>
                </a:lnTo>
                <a:lnTo>
                  <a:pt x="148" y="58"/>
                </a:lnTo>
                <a:lnTo>
                  <a:pt x="128" y="50"/>
                </a:lnTo>
                <a:lnTo>
                  <a:pt x="111" y="43"/>
                </a:lnTo>
                <a:lnTo>
                  <a:pt x="90" y="34"/>
                </a:lnTo>
                <a:lnTo>
                  <a:pt x="64" y="24"/>
                </a:lnTo>
                <a:lnTo>
                  <a:pt x="36" y="14"/>
                </a:lnTo>
                <a:lnTo>
                  <a:pt x="15" y="4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4291692" y="4456792"/>
            <a:ext cx="209550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 flipH="1">
            <a:off x="8222343" y="4455205"/>
            <a:ext cx="2571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2" name="Rectangle 56"/>
              <p:cNvSpPr>
                <a:spLocks noChangeArrowheads="1"/>
              </p:cNvSpPr>
              <p:nvPr/>
            </p:nvSpPr>
            <p:spPr bwMode="auto">
              <a:xfrm>
                <a:off x="7215395" y="2236112"/>
                <a:ext cx="1633205" cy="11977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Sampling</a:t>
                </a:r>
              </a:p>
              <a:p>
                <a:r>
                  <a:rPr lang="en-US" sz="2400">
                    <a:solidFill>
                      <a:srgbClr val="000000"/>
                    </a:solidFill>
                  </a:rPr>
                  <a:t>distribution</a:t>
                </a:r>
              </a:p>
              <a:p>
                <a:r>
                  <a:rPr lang="en-US" sz="240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4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272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5395" y="2236112"/>
                <a:ext cx="1633205" cy="1197764"/>
              </a:xfrm>
              <a:prstGeom prst="rect">
                <a:avLst/>
              </a:prstGeom>
              <a:blipFill>
                <a:blip r:embed="rId5"/>
                <a:stretch>
                  <a:fillRect l="-5970" t="-4082" r="-3731" b="-11224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4764767" y="4674280"/>
            <a:ext cx="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Line 59"/>
          <p:cNvSpPr>
            <a:spLocks noChangeShapeType="1"/>
          </p:cNvSpPr>
          <p:nvPr/>
        </p:nvSpPr>
        <p:spPr bwMode="auto">
          <a:xfrm>
            <a:off x="7960405" y="4674280"/>
            <a:ext cx="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Line 61"/>
          <p:cNvSpPr>
            <a:spLocks noChangeShapeType="1"/>
          </p:cNvSpPr>
          <p:nvPr/>
        </p:nvSpPr>
        <p:spPr bwMode="auto">
          <a:xfrm>
            <a:off x="3874180" y="5199742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85" name="Group 69"/>
          <p:cNvGrpSpPr>
            <a:grpSpLocks/>
          </p:cNvGrpSpPr>
          <p:nvPr/>
        </p:nvGrpSpPr>
        <p:grpSpPr bwMode="auto">
          <a:xfrm>
            <a:off x="3988481" y="2070780"/>
            <a:ext cx="4683125" cy="2959100"/>
            <a:chOff x="1078" y="789"/>
            <a:chExt cx="2947" cy="1852"/>
          </a:xfrm>
        </p:grpSpPr>
        <p:sp>
          <p:nvSpPr>
            <p:cNvPr id="9286" name="Arc 70"/>
            <p:cNvSpPr>
              <a:spLocks/>
            </p:cNvSpPr>
            <p:nvPr/>
          </p:nvSpPr>
          <p:spPr bwMode="auto">
            <a:xfrm rot="6300000">
              <a:off x="185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Arc 71"/>
            <p:cNvSpPr>
              <a:spLocks/>
            </p:cNvSpPr>
            <p:nvPr/>
          </p:nvSpPr>
          <p:spPr bwMode="auto">
            <a:xfrm rot="17057622">
              <a:off x="1474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Arc 72"/>
            <p:cNvSpPr>
              <a:spLocks/>
            </p:cNvSpPr>
            <p:nvPr/>
          </p:nvSpPr>
          <p:spPr bwMode="auto">
            <a:xfrm rot="20700000">
              <a:off x="1078" y="2475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Arc 73"/>
            <p:cNvSpPr>
              <a:spLocks/>
            </p:cNvSpPr>
            <p:nvPr/>
          </p:nvSpPr>
          <p:spPr bwMode="auto">
            <a:xfrm rot="15300000" flipH="1">
              <a:off x="229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0" name="Arc 74"/>
            <p:cNvSpPr>
              <a:spLocks/>
            </p:cNvSpPr>
            <p:nvPr/>
          </p:nvSpPr>
          <p:spPr bwMode="auto">
            <a:xfrm rot="4542378" flipH="1">
              <a:off x="2841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1" name="Arc 75"/>
            <p:cNvSpPr>
              <a:spLocks/>
            </p:cNvSpPr>
            <p:nvPr/>
          </p:nvSpPr>
          <p:spPr bwMode="auto">
            <a:xfrm rot="900000" flipH="1">
              <a:off x="3328" y="247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3" name="Freeform 77"/>
          <p:cNvSpPr>
            <a:spLocks noChangeArrowheads="1"/>
          </p:cNvSpPr>
          <p:nvPr/>
        </p:nvSpPr>
        <p:spPr bwMode="auto">
          <a:xfrm>
            <a:off x="6349092" y="5639480"/>
            <a:ext cx="1588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876392" y="4941470"/>
                <a:ext cx="431208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392" y="4941470"/>
                <a:ext cx="431208" cy="461665"/>
              </a:xfrm>
              <a:prstGeom prst="rect">
                <a:avLst/>
              </a:prstGeom>
              <a:blipFill>
                <a:blip r:embed="rId6"/>
                <a:stretch>
                  <a:fillRect r="-3239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68307" y="5481611"/>
                <a:ext cx="1676024" cy="56586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07" y="5481611"/>
                <a:ext cx="1676024" cy="565860"/>
              </a:xfrm>
              <a:prstGeom prst="rect">
                <a:avLst/>
              </a:prstGeom>
              <a:blipFill rotWithShape="0">
                <a:blip r:embed="rId7"/>
                <a:stretch>
                  <a:fillRect l="-9455" t="-82796" r="-52364" b="-8924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261349" y="5481831"/>
                <a:ext cx="1872436" cy="56214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4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349" y="5481831"/>
                <a:ext cx="1872436" cy="562142"/>
              </a:xfrm>
              <a:prstGeom prst="rect">
                <a:avLst/>
              </a:prstGeom>
              <a:blipFill>
                <a:blip r:embed="rId8"/>
                <a:stretch>
                  <a:fillRect l="-5212" t="-17391" r="-38762" b="-2826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2096621" y="135909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Interval Estimate of a Population Mean: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</a:p>
        </p:txBody>
      </p:sp>
    </p:spTree>
    <p:extLst>
      <p:ext uri="{BB962C8B-B14F-4D97-AF65-F5344CB8AC3E}">
        <p14:creationId xmlns:p14="http://schemas.microsoft.com/office/powerpoint/2010/main" val="32055036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2800350" y="1504950"/>
            <a:ext cx="6515100" cy="44005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94915" name="Freeform 3"/>
          <p:cNvSpPr>
            <a:spLocks/>
          </p:cNvSpPr>
          <p:nvPr/>
        </p:nvSpPr>
        <p:spPr bwMode="auto">
          <a:xfrm>
            <a:off x="3271839" y="1789113"/>
            <a:ext cx="4537075" cy="3041650"/>
          </a:xfrm>
          <a:custGeom>
            <a:avLst/>
            <a:gdLst/>
            <a:ahLst/>
            <a:cxnLst>
              <a:cxn ang="0">
                <a:pos x="1354" y="12"/>
              </a:cxn>
              <a:cxn ang="0">
                <a:pos x="1270" y="88"/>
              </a:cxn>
              <a:cxn ang="0">
                <a:pos x="1202" y="190"/>
              </a:cxn>
              <a:cxn ang="0">
                <a:pos x="1142" y="310"/>
              </a:cxn>
              <a:cxn ang="0">
                <a:pos x="1098" y="412"/>
              </a:cxn>
              <a:cxn ang="0">
                <a:pos x="1056" y="510"/>
              </a:cxn>
              <a:cxn ang="0">
                <a:pos x="1018" y="626"/>
              </a:cxn>
              <a:cxn ang="0">
                <a:pos x="978" y="738"/>
              </a:cxn>
              <a:cxn ang="0">
                <a:pos x="942" y="854"/>
              </a:cxn>
              <a:cxn ang="0">
                <a:pos x="921" y="958"/>
              </a:cxn>
              <a:cxn ang="0">
                <a:pos x="890" y="1060"/>
              </a:cxn>
              <a:cxn ang="0">
                <a:pos x="850" y="1174"/>
              </a:cxn>
              <a:cxn ang="0">
                <a:pos x="811" y="1272"/>
              </a:cxn>
              <a:cxn ang="0">
                <a:pos x="753" y="1390"/>
              </a:cxn>
              <a:cxn ang="0">
                <a:pos x="688" y="1506"/>
              </a:cxn>
              <a:cxn ang="0">
                <a:pos x="620" y="1596"/>
              </a:cxn>
              <a:cxn ang="0">
                <a:pos x="508" y="1676"/>
              </a:cxn>
              <a:cxn ang="0">
                <a:pos x="399" y="1732"/>
              </a:cxn>
              <a:cxn ang="0">
                <a:pos x="302" y="1770"/>
              </a:cxn>
              <a:cxn ang="0">
                <a:pos x="199" y="1804"/>
              </a:cxn>
              <a:cxn ang="0">
                <a:pos x="75" y="1844"/>
              </a:cxn>
              <a:cxn ang="0">
                <a:pos x="0" y="1868"/>
              </a:cxn>
              <a:cxn ang="0">
                <a:pos x="2858" y="1916"/>
              </a:cxn>
              <a:cxn ang="0">
                <a:pos x="2804" y="1866"/>
              </a:cxn>
              <a:cxn ang="0">
                <a:pos x="2708" y="1838"/>
              </a:cxn>
              <a:cxn ang="0">
                <a:pos x="2582" y="1796"/>
              </a:cxn>
              <a:cxn ang="0">
                <a:pos x="2458" y="1748"/>
              </a:cxn>
              <a:cxn ang="0">
                <a:pos x="2331" y="1674"/>
              </a:cxn>
              <a:cxn ang="0">
                <a:pos x="2280" y="1644"/>
              </a:cxn>
              <a:cxn ang="0">
                <a:pos x="2204" y="1576"/>
              </a:cxn>
              <a:cxn ang="0">
                <a:pos x="2140" y="1496"/>
              </a:cxn>
              <a:cxn ang="0">
                <a:pos x="2072" y="1386"/>
              </a:cxn>
              <a:cxn ang="0">
                <a:pos x="2028" y="1302"/>
              </a:cxn>
              <a:cxn ang="0">
                <a:pos x="1980" y="1190"/>
              </a:cxn>
              <a:cxn ang="0">
                <a:pos x="1944" y="1102"/>
              </a:cxn>
              <a:cxn ang="0">
                <a:pos x="1906" y="996"/>
              </a:cxn>
              <a:cxn ang="0">
                <a:pos x="1868" y="864"/>
              </a:cxn>
              <a:cxn ang="0">
                <a:pos x="1838" y="762"/>
              </a:cxn>
              <a:cxn ang="0">
                <a:pos x="1803" y="636"/>
              </a:cxn>
              <a:cxn ang="0">
                <a:pos x="1749" y="504"/>
              </a:cxn>
              <a:cxn ang="0">
                <a:pos x="1708" y="396"/>
              </a:cxn>
              <a:cxn ang="0">
                <a:pos x="1668" y="312"/>
              </a:cxn>
              <a:cxn ang="0">
                <a:pos x="1640" y="246"/>
              </a:cxn>
              <a:cxn ang="0">
                <a:pos x="1620" y="212"/>
              </a:cxn>
              <a:cxn ang="0">
                <a:pos x="1590" y="166"/>
              </a:cxn>
              <a:cxn ang="0">
                <a:pos x="1558" y="118"/>
              </a:cxn>
              <a:cxn ang="0">
                <a:pos x="1498" y="46"/>
              </a:cxn>
              <a:cxn ang="0">
                <a:pos x="1446" y="6"/>
              </a:cxn>
            </a:cxnLst>
            <a:rect l="0" t="0" r="r" b="b"/>
            <a:pathLst>
              <a:path w="2858" h="1916">
                <a:moveTo>
                  <a:pt x="1416" y="0"/>
                </a:moveTo>
                <a:lnTo>
                  <a:pt x="1386" y="0"/>
                </a:lnTo>
                <a:lnTo>
                  <a:pt x="1354" y="12"/>
                </a:lnTo>
                <a:lnTo>
                  <a:pt x="1324" y="34"/>
                </a:lnTo>
                <a:lnTo>
                  <a:pt x="1299" y="56"/>
                </a:lnTo>
                <a:lnTo>
                  <a:pt x="1270" y="88"/>
                </a:lnTo>
                <a:lnTo>
                  <a:pt x="1239" y="124"/>
                </a:lnTo>
                <a:lnTo>
                  <a:pt x="1221" y="154"/>
                </a:lnTo>
                <a:lnTo>
                  <a:pt x="1202" y="190"/>
                </a:lnTo>
                <a:lnTo>
                  <a:pt x="1179" y="226"/>
                </a:lnTo>
                <a:lnTo>
                  <a:pt x="1162" y="270"/>
                </a:lnTo>
                <a:lnTo>
                  <a:pt x="1142" y="310"/>
                </a:lnTo>
                <a:lnTo>
                  <a:pt x="1122" y="352"/>
                </a:lnTo>
                <a:lnTo>
                  <a:pt x="1110" y="380"/>
                </a:lnTo>
                <a:lnTo>
                  <a:pt x="1098" y="412"/>
                </a:lnTo>
                <a:lnTo>
                  <a:pt x="1080" y="446"/>
                </a:lnTo>
                <a:lnTo>
                  <a:pt x="1070" y="478"/>
                </a:lnTo>
                <a:lnTo>
                  <a:pt x="1056" y="510"/>
                </a:lnTo>
                <a:lnTo>
                  <a:pt x="1044" y="548"/>
                </a:lnTo>
                <a:lnTo>
                  <a:pt x="1028" y="590"/>
                </a:lnTo>
                <a:lnTo>
                  <a:pt x="1018" y="626"/>
                </a:lnTo>
                <a:lnTo>
                  <a:pt x="1004" y="660"/>
                </a:lnTo>
                <a:lnTo>
                  <a:pt x="994" y="702"/>
                </a:lnTo>
                <a:lnTo>
                  <a:pt x="978" y="738"/>
                </a:lnTo>
                <a:lnTo>
                  <a:pt x="968" y="772"/>
                </a:lnTo>
                <a:lnTo>
                  <a:pt x="956" y="814"/>
                </a:lnTo>
                <a:lnTo>
                  <a:pt x="942" y="854"/>
                </a:lnTo>
                <a:lnTo>
                  <a:pt x="932" y="890"/>
                </a:lnTo>
                <a:lnTo>
                  <a:pt x="922" y="928"/>
                </a:lnTo>
                <a:lnTo>
                  <a:pt x="921" y="958"/>
                </a:lnTo>
                <a:lnTo>
                  <a:pt x="910" y="992"/>
                </a:lnTo>
                <a:lnTo>
                  <a:pt x="903" y="1024"/>
                </a:lnTo>
                <a:lnTo>
                  <a:pt x="890" y="1060"/>
                </a:lnTo>
                <a:lnTo>
                  <a:pt x="878" y="1096"/>
                </a:lnTo>
                <a:lnTo>
                  <a:pt x="864" y="1132"/>
                </a:lnTo>
                <a:lnTo>
                  <a:pt x="850" y="1174"/>
                </a:lnTo>
                <a:lnTo>
                  <a:pt x="836" y="1208"/>
                </a:lnTo>
                <a:lnTo>
                  <a:pt x="823" y="1248"/>
                </a:lnTo>
                <a:lnTo>
                  <a:pt x="811" y="1272"/>
                </a:lnTo>
                <a:lnTo>
                  <a:pt x="794" y="1304"/>
                </a:lnTo>
                <a:lnTo>
                  <a:pt x="776" y="1346"/>
                </a:lnTo>
                <a:lnTo>
                  <a:pt x="753" y="1390"/>
                </a:lnTo>
                <a:lnTo>
                  <a:pt x="729" y="1426"/>
                </a:lnTo>
                <a:lnTo>
                  <a:pt x="711" y="1468"/>
                </a:lnTo>
                <a:lnTo>
                  <a:pt x="688" y="1506"/>
                </a:lnTo>
                <a:lnTo>
                  <a:pt x="664" y="1534"/>
                </a:lnTo>
                <a:lnTo>
                  <a:pt x="639" y="1564"/>
                </a:lnTo>
                <a:lnTo>
                  <a:pt x="620" y="1596"/>
                </a:lnTo>
                <a:lnTo>
                  <a:pt x="582" y="1626"/>
                </a:lnTo>
                <a:lnTo>
                  <a:pt x="548" y="1650"/>
                </a:lnTo>
                <a:lnTo>
                  <a:pt x="508" y="1676"/>
                </a:lnTo>
                <a:lnTo>
                  <a:pt x="459" y="1700"/>
                </a:lnTo>
                <a:lnTo>
                  <a:pt x="427" y="1716"/>
                </a:lnTo>
                <a:lnTo>
                  <a:pt x="399" y="1732"/>
                </a:lnTo>
                <a:lnTo>
                  <a:pt x="363" y="1744"/>
                </a:lnTo>
                <a:lnTo>
                  <a:pt x="330" y="1758"/>
                </a:lnTo>
                <a:lnTo>
                  <a:pt x="302" y="1770"/>
                </a:lnTo>
                <a:lnTo>
                  <a:pt x="276" y="1782"/>
                </a:lnTo>
                <a:lnTo>
                  <a:pt x="246" y="1792"/>
                </a:lnTo>
                <a:lnTo>
                  <a:pt x="199" y="1804"/>
                </a:lnTo>
                <a:lnTo>
                  <a:pt x="159" y="1816"/>
                </a:lnTo>
                <a:lnTo>
                  <a:pt x="120" y="1832"/>
                </a:lnTo>
                <a:lnTo>
                  <a:pt x="75" y="1844"/>
                </a:lnTo>
                <a:lnTo>
                  <a:pt x="46" y="1852"/>
                </a:lnTo>
                <a:lnTo>
                  <a:pt x="20" y="1860"/>
                </a:lnTo>
                <a:lnTo>
                  <a:pt x="0" y="1868"/>
                </a:lnTo>
                <a:lnTo>
                  <a:pt x="0" y="1894"/>
                </a:lnTo>
                <a:lnTo>
                  <a:pt x="2" y="1916"/>
                </a:lnTo>
                <a:lnTo>
                  <a:pt x="2858" y="1916"/>
                </a:lnTo>
                <a:lnTo>
                  <a:pt x="2858" y="1878"/>
                </a:lnTo>
                <a:lnTo>
                  <a:pt x="2838" y="1872"/>
                </a:lnTo>
                <a:lnTo>
                  <a:pt x="2804" y="1866"/>
                </a:lnTo>
                <a:lnTo>
                  <a:pt x="2768" y="1854"/>
                </a:lnTo>
                <a:lnTo>
                  <a:pt x="2740" y="1846"/>
                </a:lnTo>
                <a:lnTo>
                  <a:pt x="2708" y="1838"/>
                </a:lnTo>
                <a:lnTo>
                  <a:pt x="2668" y="1826"/>
                </a:lnTo>
                <a:lnTo>
                  <a:pt x="2626" y="1812"/>
                </a:lnTo>
                <a:lnTo>
                  <a:pt x="2582" y="1796"/>
                </a:lnTo>
                <a:lnTo>
                  <a:pt x="2534" y="1778"/>
                </a:lnTo>
                <a:lnTo>
                  <a:pt x="2496" y="1762"/>
                </a:lnTo>
                <a:lnTo>
                  <a:pt x="2458" y="1748"/>
                </a:lnTo>
                <a:lnTo>
                  <a:pt x="2424" y="1730"/>
                </a:lnTo>
                <a:lnTo>
                  <a:pt x="2379" y="1704"/>
                </a:lnTo>
                <a:lnTo>
                  <a:pt x="2331" y="1674"/>
                </a:lnTo>
                <a:lnTo>
                  <a:pt x="2314" y="1668"/>
                </a:lnTo>
                <a:lnTo>
                  <a:pt x="2298" y="1656"/>
                </a:lnTo>
                <a:lnTo>
                  <a:pt x="2280" y="1644"/>
                </a:lnTo>
                <a:lnTo>
                  <a:pt x="2258" y="1628"/>
                </a:lnTo>
                <a:lnTo>
                  <a:pt x="2228" y="1604"/>
                </a:lnTo>
                <a:lnTo>
                  <a:pt x="2204" y="1576"/>
                </a:lnTo>
                <a:lnTo>
                  <a:pt x="2182" y="1548"/>
                </a:lnTo>
                <a:lnTo>
                  <a:pt x="2158" y="1520"/>
                </a:lnTo>
                <a:lnTo>
                  <a:pt x="2140" y="1496"/>
                </a:lnTo>
                <a:lnTo>
                  <a:pt x="2116" y="1462"/>
                </a:lnTo>
                <a:lnTo>
                  <a:pt x="2090" y="1422"/>
                </a:lnTo>
                <a:lnTo>
                  <a:pt x="2072" y="1386"/>
                </a:lnTo>
                <a:lnTo>
                  <a:pt x="2054" y="1360"/>
                </a:lnTo>
                <a:lnTo>
                  <a:pt x="2040" y="1330"/>
                </a:lnTo>
                <a:lnTo>
                  <a:pt x="2028" y="1302"/>
                </a:lnTo>
                <a:lnTo>
                  <a:pt x="2012" y="1270"/>
                </a:lnTo>
                <a:lnTo>
                  <a:pt x="1998" y="1240"/>
                </a:lnTo>
                <a:lnTo>
                  <a:pt x="1980" y="1190"/>
                </a:lnTo>
                <a:lnTo>
                  <a:pt x="1964" y="1158"/>
                </a:lnTo>
                <a:lnTo>
                  <a:pt x="1956" y="1130"/>
                </a:lnTo>
                <a:lnTo>
                  <a:pt x="1944" y="1102"/>
                </a:lnTo>
                <a:lnTo>
                  <a:pt x="1930" y="1068"/>
                </a:lnTo>
                <a:lnTo>
                  <a:pt x="1920" y="1042"/>
                </a:lnTo>
                <a:lnTo>
                  <a:pt x="1906" y="996"/>
                </a:lnTo>
                <a:lnTo>
                  <a:pt x="1890" y="946"/>
                </a:lnTo>
                <a:lnTo>
                  <a:pt x="1876" y="892"/>
                </a:lnTo>
                <a:lnTo>
                  <a:pt x="1868" y="864"/>
                </a:lnTo>
                <a:lnTo>
                  <a:pt x="1860" y="828"/>
                </a:lnTo>
                <a:lnTo>
                  <a:pt x="1852" y="796"/>
                </a:lnTo>
                <a:lnTo>
                  <a:pt x="1838" y="762"/>
                </a:lnTo>
                <a:lnTo>
                  <a:pt x="1826" y="722"/>
                </a:lnTo>
                <a:lnTo>
                  <a:pt x="1816" y="684"/>
                </a:lnTo>
                <a:lnTo>
                  <a:pt x="1803" y="636"/>
                </a:lnTo>
                <a:lnTo>
                  <a:pt x="1785" y="594"/>
                </a:lnTo>
                <a:lnTo>
                  <a:pt x="1764" y="540"/>
                </a:lnTo>
                <a:lnTo>
                  <a:pt x="1749" y="504"/>
                </a:lnTo>
                <a:lnTo>
                  <a:pt x="1738" y="468"/>
                </a:lnTo>
                <a:lnTo>
                  <a:pt x="1724" y="432"/>
                </a:lnTo>
                <a:lnTo>
                  <a:pt x="1708" y="396"/>
                </a:lnTo>
                <a:lnTo>
                  <a:pt x="1684" y="342"/>
                </a:lnTo>
                <a:lnTo>
                  <a:pt x="1691" y="360"/>
                </a:lnTo>
                <a:lnTo>
                  <a:pt x="1668" y="312"/>
                </a:lnTo>
                <a:lnTo>
                  <a:pt x="1648" y="274"/>
                </a:lnTo>
                <a:lnTo>
                  <a:pt x="1644" y="258"/>
                </a:lnTo>
                <a:lnTo>
                  <a:pt x="1640" y="246"/>
                </a:lnTo>
                <a:lnTo>
                  <a:pt x="1632" y="232"/>
                </a:lnTo>
                <a:lnTo>
                  <a:pt x="1626" y="226"/>
                </a:lnTo>
                <a:lnTo>
                  <a:pt x="1620" y="212"/>
                </a:lnTo>
                <a:lnTo>
                  <a:pt x="1610" y="200"/>
                </a:lnTo>
                <a:lnTo>
                  <a:pt x="1602" y="182"/>
                </a:lnTo>
                <a:lnTo>
                  <a:pt x="1590" y="166"/>
                </a:lnTo>
                <a:lnTo>
                  <a:pt x="1580" y="152"/>
                </a:lnTo>
                <a:lnTo>
                  <a:pt x="1572" y="136"/>
                </a:lnTo>
                <a:lnTo>
                  <a:pt x="1558" y="118"/>
                </a:lnTo>
                <a:lnTo>
                  <a:pt x="1536" y="90"/>
                </a:lnTo>
                <a:lnTo>
                  <a:pt x="1518" y="66"/>
                </a:lnTo>
                <a:lnTo>
                  <a:pt x="1498" y="46"/>
                </a:lnTo>
                <a:lnTo>
                  <a:pt x="1480" y="30"/>
                </a:lnTo>
                <a:lnTo>
                  <a:pt x="1466" y="14"/>
                </a:lnTo>
                <a:lnTo>
                  <a:pt x="1446" y="6"/>
                </a:lnTo>
                <a:lnTo>
                  <a:pt x="143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6" name="Freeform 4"/>
          <p:cNvSpPr>
            <a:spLocks/>
          </p:cNvSpPr>
          <p:nvPr/>
        </p:nvSpPr>
        <p:spPr bwMode="auto">
          <a:xfrm>
            <a:off x="7107239" y="4529138"/>
            <a:ext cx="708025" cy="304800"/>
          </a:xfrm>
          <a:custGeom>
            <a:avLst/>
            <a:gdLst/>
            <a:ahLst/>
            <a:cxnLst>
              <a:cxn ang="0">
                <a:pos x="16" y="8"/>
              </a:cxn>
              <a:cxn ang="0">
                <a:pos x="0" y="16"/>
              </a:cxn>
              <a:cxn ang="0">
                <a:pos x="2" y="42"/>
              </a:cxn>
              <a:cxn ang="0">
                <a:pos x="2" y="70"/>
              </a:cxn>
              <a:cxn ang="0">
                <a:pos x="3" y="100"/>
              </a:cxn>
              <a:cxn ang="0">
                <a:pos x="3" y="124"/>
              </a:cxn>
              <a:cxn ang="0">
                <a:pos x="3" y="148"/>
              </a:cxn>
              <a:cxn ang="0">
                <a:pos x="3" y="172"/>
              </a:cxn>
              <a:cxn ang="0">
                <a:pos x="4" y="188"/>
              </a:cxn>
              <a:cxn ang="0">
                <a:pos x="444" y="192"/>
              </a:cxn>
              <a:cxn ang="0">
                <a:pos x="446" y="154"/>
              </a:cxn>
              <a:cxn ang="0">
                <a:pos x="444" y="152"/>
              </a:cxn>
              <a:cxn ang="0">
                <a:pos x="427" y="148"/>
              </a:cxn>
              <a:cxn ang="0">
                <a:pos x="400" y="144"/>
              </a:cxn>
              <a:cxn ang="0">
                <a:pos x="376" y="136"/>
              </a:cxn>
              <a:cxn ang="0">
                <a:pos x="356" y="130"/>
              </a:cxn>
              <a:cxn ang="0">
                <a:pos x="332" y="122"/>
              </a:cxn>
              <a:cxn ang="0">
                <a:pos x="310" y="116"/>
              </a:cxn>
              <a:cxn ang="0">
                <a:pos x="284" y="108"/>
              </a:cxn>
              <a:cxn ang="0">
                <a:pos x="258" y="102"/>
              </a:cxn>
              <a:cxn ang="0">
                <a:pos x="238" y="94"/>
              </a:cxn>
              <a:cxn ang="0">
                <a:pos x="212" y="88"/>
              </a:cxn>
              <a:cxn ang="0">
                <a:pos x="186" y="78"/>
              </a:cxn>
              <a:cxn ang="0">
                <a:pos x="162" y="70"/>
              </a:cxn>
              <a:cxn ang="0">
                <a:pos x="142" y="62"/>
              </a:cxn>
              <a:cxn ang="0">
                <a:pos x="118" y="52"/>
              </a:cxn>
              <a:cxn ang="0">
                <a:pos x="94" y="42"/>
              </a:cxn>
              <a:cxn ang="0">
                <a:pos x="72" y="34"/>
              </a:cxn>
              <a:cxn ang="0">
                <a:pos x="52" y="24"/>
              </a:cxn>
              <a:cxn ang="0">
                <a:pos x="30" y="14"/>
              </a:cxn>
              <a:cxn ang="0">
                <a:pos x="2" y="2"/>
              </a:cxn>
              <a:cxn ang="0">
                <a:pos x="2" y="0"/>
              </a:cxn>
            </a:cxnLst>
            <a:rect l="0" t="0" r="r" b="b"/>
            <a:pathLst>
              <a:path w="446" h="192">
                <a:moveTo>
                  <a:pt x="16" y="8"/>
                </a:moveTo>
                <a:lnTo>
                  <a:pt x="0" y="16"/>
                </a:lnTo>
                <a:lnTo>
                  <a:pt x="2" y="42"/>
                </a:lnTo>
                <a:lnTo>
                  <a:pt x="2" y="70"/>
                </a:lnTo>
                <a:lnTo>
                  <a:pt x="3" y="100"/>
                </a:lnTo>
                <a:lnTo>
                  <a:pt x="3" y="124"/>
                </a:lnTo>
                <a:lnTo>
                  <a:pt x="3" y="148"/>
                </a:lnTo>
                <a:lnTo>
                  <a:pt x="3" y="172"/>
                </a:lnTo>
                <a:lnTo>
                  <a:pt x="4" y="188"/>
                </a:lnTo>
                <a:lnTo>
                  <a:pt x="444" y="192"/>
                </a:lnTo>
                <a:lnTo>
                  <a:pt x="446" y="154"/>
                </a:lnTo>
                <a:lnTo>
                  <a:pt x="444" y="152"/>
                </a:lnTo>
                <a:lnTo>
                  <a:pt x="427" y="148"/>
                </a:lnTo>
                <a:lnTo>
                  <a:pt x="400" y="144"/>
                </a:lnTo>
                <a:lnTo>
                  <a:pt x="376" y="136"/>
                </a:lnTo>
                <a:lnTo>
                  <a:pt x="356" y="130"/>
                </a:lnTo>
                <a:lnTo>
                  <a:pt x="332" y="122"/>
                </a:lnTo>
                <a:lnTo>
                  <a:pt x="310" y="116"/>
                </a:lnTo>
                <a:lnTo>
                  <a:pt x="284" y="108"/>
                </a:lnTo>
                <a:lnTo>
                  <a:pt x="258" y="102"/>
                </a:lnTo>
                <a:lnTo>
                  <a:pt x="238" y="94"/>
                </a:lnTo>
                <a:lnTo>
                  <a:pt x="212" y="88"/>
                </a:lnTo>
                <a:lnTo>
                  <a:pt x="186" y="78"/>
                </a:lnTo>
                <a:lnTo>
                  <a:pt x="162" y="70"/>
                </a:lnTo>
                <a:lnTo>
                  <a:pt x="142" y="62"/>
                </a:lnTo>
                <a:lnTo>
                  <a:pt x="118" y="52"/>
                </a:lnTo>
                <a:lnTo>
                  <a:pt x="94" y="42"/>
                </a:lnTo>
                <a:lnTo>
                  <a:pt x="72" y="34"/>
                </a:lnTo>
                <a:lnTo>
                  <a:pt x="52" y="24"/>
                </a:lnTo>
                <a:lnTo>
                  <a:pt x="30" y="14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solidFill>
            <a:schemeClr val="bg1">
              <a:lumMod val="50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7860624" y="2378547"/>
            <a:ext cx="128881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Symbol" pitchFamily="18" charset="2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Symbol" pitchFamily="18" charset="2"/>
              </a:rPr>
              <a:t></a:t>
            </a:r>
            <a:r>
              <a:rPr lang="en-US" sz="2400" dirty="0">
                <a:solidFill>
                  <a:srgbClr val="000000"/>
                </a:solidFill>
                <a:latin typeface="Symbol" pitchFamily="18" charset="2"/>
              </a:rPr>
              <a:t>)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H="1">
            <a:off x="7105650" y="1973943"/>
            <a:ext cx="6350" cy="30092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7112000" y="2228187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5414963" y="4975225"/>
            <a:ext cx="33663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0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6615114" y="4956175"/>
            <a:ext cx="875241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Book Antiqua" pitchFamily="18" charset="0"/>
              </a:rPr>
              <a:t> t</a:t>
            </a:r>
            <a:r>
              <a:rPr lang="en-US" sz="2400" i="1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 =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1.669</a:t>
            </a:r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H="1">
            <a:off x="5956300" y="3694113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7796213" y="2023399"/>
            <a:ext cx="147797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3452814" y="3489325"/>
            <a:ext cx="25215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294926" name="Group 14"/>
          <p:cNvGrpSpPr>
            <a:grpSpLocks/>
          </p:cNvGrpSpPr>
          <p:nvPr/>
        </p:nvGrpSpPr>
        <p:grpSpPr bwMode="auto">
          <a:xfrm>
            <a:off x="3167063" y="1724026"/>
            <a:ext cx="4722812" cy="2917825"/>
            <a:chOff x="1035" y="1086"/>
            <a:chExt cx="2975" cy="1838"/>
          </a:xfrm>
        </p:grpSpPr>
        <p:sp>
          <p:nvSpPr>
            <p:cNvPr id="294927" name="Arc 15"/>
            <p:cNvSpPr>
              <a:spLocks/>
            </p:cNvSpPr>
            <p:nvPr/>
          </p:nvSpPr>
          <p:spPr bwMode="auto">
            <a:xfrm rot="4500000">
              <a:off x="2827" y="2192"/>
              <a:ext cx="762" cy="2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744 w 18744"/>
                <a:gd name="T1" fmla="*/ 10735 h 21600"/>
                <a:gd name="T2" fmla="*/ 0 w 18744"/>
                <a:gd name="T3" fmla="*/ 21600 h 21600"/>
                <a:gd name="T4" fmla="*/ 0 w 187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44" h="21600" fill="none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</a:path>
                <a:path w="18744" h="21600" stroke="0" extrusionOk="0">
                  <a:moveTo>
                    <a:pt x="18743" y="10734"/>
                  </a:moveTo>
                  <a:cubicBezTo>
                    <a:pt x="14895" y="17454"/>
                    <a:pt x="7743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8" name="Arc 16"/>
            <p:cNvSpPr>
              <a:spLocks/>
            </p:cNvSpPr>
            <p:nvPr/>
          </p:nvSpPr>
          <p:spPr bwMode="auto">
            <a:xfrm rot="6300000">
              <a:off x="1795" y="1453"/>
              <a:ext cx="956" cy="22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29" name="Arc 17"/>
            <p:cNvSpPr>
              <a:spLocks/>
            </p:cNvSpPr>
            <p:nvPr/>
          </p:nvSpPr>
          <p:spPr bwMode="auto">
            <a:xfrm rot="16980000">
              <a:off x="1417" y="2211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0" name="Arc 18"/>
            <p:cNvSpPr>
              <a:spLocks/>
            </p:cNvSpPr>
            <p:nvPr/>
          </p:nvSpPr>
          <p:spPr bwMode="auto">
            <a:xfrm rot="20760000">
              <a:off x="1035" y="2760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1" name="Arc 19"/>
            <p:cNvSpPr>
              <a:spLocks/>
            </p:cNvSpPr>
            <p:nvPr/>
          </p:nvSpPr>
          <p:spPr bwMode="auto">
            <a:xfrm rot="15300000">
              <a:off x="2259" y="1452"/>
              <a:ext cx="957" cy="225"/>
            </a:xfrm>
            <a:custGeom>
              <a:avLst/>
              <a:gdLst>
                <a:gd name="G0" fmla="+- 0 0 0"/>
                <a:gd name="G1" fmla="+- 96 0 0"/>
                <a:gd name="G2" fmla="+- 21600 0 0"/>
                <a:gd name="T0" fmla="*/ 21600 w 21600"/>
                <a:gd name="T1" fmla="*/ 0 h 21696"/>
                <a:gd name="T2" fmla="*/ 0 w 21600"/>
                <a:gd name="T3" fmla="*/ 21696 h 21696"/>
                <a:gd name="T4" fmla="*/ 0 w 21600"/>
                <a:gd name="T5" fmla="*/ 96 h 2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32" name="Arc 20"/>
            <p:cNvSpPr>
              <a:spLocks/>
            </p:cNvSpPr>
            <p:nvPr/>
          </p:nvSpPr>
          <p:spPr bwMode="auto">
            <a:xfrm rot="844471">
              <a:off x="3284" y="2726"/>
              <a:ext cx="726" cy="195"/>
            </a:xfrm>
            <a:custGeom>
              <a:avLst/>
              <a:gdLst>
                <a:gd name="G0" fmla="+- 20527 0 0"/>
                <a:gd name="G1" fmla="+- 0 0 0"/>
                <a:gd name="G2" fmla="+- 21600 0 0"/>
                <a:gd name="T0" fmla="*/ 22549 w 22549"/>
                <a:gd name="T1" fmla="*/ 21505 h 21600"/>
                <a:gd name="T2" fmla="*/ 0 w 22549"/>
                <a:gd name="T3" fmla="*/ 6724 h 21600"/>
                <a:gd name="T4" fmla="*/ 20527 w 2254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49" h="21600" fill="none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</a:path>
                <a:path w="22549" h="21600" stroke="0" extrusionOk="0">
                  <a:moveTo>
                    <a:pt x="22549" y="21505"/>
                  </a:moveTo>
                  <a:cubicBezTo>
                    <a:pt x="21876" y="21568"/>
                    <a:pt x="21202" y="21599"/>
                    <a:pt x="20527" y="21600"/>
                  </a:cubicBezTo>
                  <a:cubicBezTo>
                    <a:pt x="11188" y="21600"/>
                    <a:pt x="2907" y="15598"/>
                    <a:pt x="0" y="6723"/>
                  </a:cubicBezTo>
                  <a:lnTo>
                    <a:pt x="20527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3040063" y="4826000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8075614" y="4583113"/>
            <a:ext cx="293687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 pitchFamily="18" charset="0"/>
              </a:rPr>
              <a:t>t</a:t>
            </a:r>
          </a:p>
        </p:txBody>
      </p:sp>
      <p:sp>
        <p:nvSpPr>
          <p:cNvPr id="294935" name="Line 23"/>
          <p:cNvSpPr>
            <a:spLocks noChangeShapeType="1"/>
          </p:cNvSpPr>
          <p:nvPr/>
        </p:nvSpPr>
        <p:spPr bwMode="auto">
          <a:xfrm>
            <a:off x="5581650" y="46386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8158164" y="3354388"/>
            <a:ext cx="1189429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.025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7523160" y="5038954"/>
            <a:ext cx="875241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 dirty="0">
                <a:solidFill>
                  <a:srgbClr val="000000"/>
                </a:solidFill>
                <a:latin typeface="Book Antiqua" pitchFamily="18" charset="0"/>
              </a:rPr>
              <a:t> t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 =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2.286</a:t>
            </a:r>
          </a:p>
        </p:txBody>
      </p:sp>
      <p:grpSp>
        <p:nvGrpSpPr>
          <p:cNvPr id="28" name="Group 124"/>
          <p:cNvGrpSpPr>
            <a:grpSpLocks/>
          </p:cNvGrpSpPr>
          <p:nvPr/>
        </p:nvGrpSpPr>
        <p:grpSpPr bwMode="auto">
          <a:xfrm>
            <a:off x="7383008" y="3416300"/>
            <a:ext cx="176212" cy="1765300"/>
            <a:chOff x="3645" y="2256"/>
            <a:chExt cx="111" cy="1112"/>
          </a:xfrm>
        </p:grpSpPr>
        <p:sp>
          <p:nvSpPr>
            <p:cNvPr id="29" name="Freeform 125"/>
            <p:cNvSpPr>
              <a:spLocks noChangeArrowheads="1"/>
            </p:cNvSpPr>
            <p:nvPr/>
          </p:nvSpPr>
          <p:spPr bwMode="auto">
            <a:xfrm flipH="1">
              <a:off x="3645" y="2256"/>
              <a:ext cx="47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3"/>
                </a:cxn>
              </a:cxnLst>
              <a:rect l="0" t="0" r="r" b="b"/>
              <a:pathLst>
                <a:path w="1" h="263">
                  <a:moveTo>
                    <a:pt x="0" y="0"/>
                  </a:moveTo>
                  <a:lnTo>
                    <a:pt x="0" y="2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26"/>
            <p:cNvSpPr>
              <a:spLocks noChangeShapeType="1"/>
            </p:cNvSpPr>
            <p:nvPr/>
          </p:nvSpPr>
          <p:spPr bwMode="auto">
            <a:xfrm>
              <a:off x="3692" y="3216"/>
              <a:ext cx="64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Line 130"/>
          <p:cNvSpPr>
            <a:spLocks noChangeShapeType="1"/>
          </p:cNvSpPr>
          <p:nvPr/>
        </p:nvSpPr>
        <p:spPr bwMode="auto">
          <a:xfrm>
            <a:off x="7441292" y="3616325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38"/>
          <p:cNvSpPr>
            <a:spLocks noChangeArrowheads="1"/>
          </p:cNvSpPr>
          <p:nvPr/>
        </p:nvSpPr>
        <p:spPr bwMode="auto">
          <a:xfrm>
            <a:off x="8150400" y="924850"/>
            <a:ext cx="2060400" cy="800100"/>
          </a:xfrm>
          <a:prstGeom prst="wedgeRoundRectCallout">
            <a:avLst>
              <a:gd name="adj1" fmla="val 1087"/>
              <a:gd name="adj2" fmla="val 267568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reject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2214563" y="78622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One-Tailed Test About a Population Mean: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Unknown</a:t>
            </a:r>
          </a:p>
        </p:txBody>
      </p:sp>
    </p:spTree>
    <p:extLst>
      <p:ext uri="{BB962C8B-B14F-4D97-AF65-F5344CB8AC3E}">
        <p14:creationId xmlns:p14="http://schemas.microsoft.com/office/powerpoint/2010/main" val="1560100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195286" y="1128486"/>
            <a:ext cx="75247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equality part of the hypotheses always appears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 the null hypothesis.</a:t>
            </a: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176236" y="2042886"/>
            <a:ext cx="7524750" cy="154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 general, a hypothesis test about the value of a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population proportion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take one of the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following three forms (where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hypothesized</a:t>
            </a:r>
          </a:p>
          <a:p>
            <a:pPr algn="l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value of the population proportion).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14563" y="45033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Summary of Forms for Null and Alternative Hypotheses About a Population Proportion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358936" y="5162325"/>
            <a:ext cx="160652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One-tailed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(lower tail)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294642" y="5162325"/>
            <a:ext cx="165782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One-tailed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(upper tail)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290936" y="5162325"/>
            <a:ext cx="158953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Two-tailed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248025" y="3901620"/>
            <a:ext cx="1822450" cy="11890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31295" y="4005447"/>
                <a:ext cx="1455911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≥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94" y="4005446"/>
                <a:ext cx="14559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18" t="-9211" b="-3026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39458" y="4452598"/>
                <a:ext cx="1490216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458" y="4452597"/>
                <a:ext cx="149021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b="-3026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191125" y="3887107"/>
            <a:ext cx="1822450" cy="11922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56234" y="4000776"/>
                <a:ext cx="1449371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233" y="4000775"/>
                <a:ext cx="144937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44" t="-9211" b="-3026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66612" y="4482044"/>
                <a:ext cx="1483675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&gt;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11" y="4482043"/>
                <a:ext cx="148367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9211" b="-3026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7134225" y="3872593"/>
            <a:ext cx="1822450" cy="119221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38839" y="3986261"/>
                <a:ext cx="1473544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39" y="3986260"/>
                <a:ext cx="147354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13" t="-9211" b="-3026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38840" y="4458267"/>
                <a:ext cx="1472583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≠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39" y="4458266"/>
                <a:ext cx="147258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15" t="-9211" b="-3026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291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978" y="1125538"/>
            <a:ext cx="7900987" cy="59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Statistic</a:t>
            </a:r>
            <a:endParaRPr lang="en-US" sz="240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214563" y="93664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Tests About a Population Proportion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48314" y="2700338"/>
            <a:ext cx="1104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where: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755723" y="4845729"/>
            <a:ext cx="471956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 </a:t>
            </a:r>
            <a:r>
              <a:rPr lang="en-US" sz="24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and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–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174571" y="1554164"/>
            <a:ext cx="1937430" cy="10953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729391" y="3175000"/>
            <a:ext cx="2905125" cy="15255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2660" y="1659536"/>
                <a:ext cx="1653850" cy="89838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660" y="1659536"/>
                <a:ext cx="1653850" cy="8983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98955" y="3347428"/>
                <a:ext cx="2692597" cy="118352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955" y="3347428"/>
                <a:ext cx="2692597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4799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62350" y="2771775"/>
            <a:ext cx="18669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95513" y="1125539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Rejection Rule: 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 Approach</a:t>
            </a:r>
            <a:endParaRPr lang="en-US" sz="2400" baseline="-25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4558" y="2782889"/>
            <a:ext cx="158248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87223" y="2805114"/>
            <a:ext cx="25875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74027" y="3490914"/>
            <a:ext cx="269016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43183" y="4138614"/>
            <a:ext cx="447269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/2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/2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562350" y="3438525"/>
            <a:ext cx="18669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62350" y="4105275"/>
            <a:ext cx="18669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723608" y="3449639"/>
            <a:ext cx="158248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23608" y="4116389"/>
            <a:ext cx="158248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349517" y="1601789"/>
            <a:ext cx="346280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–value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endParaRPr lang="en-US" sz="2400" i="1" baseline="-25000" dirty="0">
              <a:solidFill>
                <a:srgbClr val="000000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195513" y="2211389"/>
            <a:ext cx="777240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Rejection Rule:  Critical Value Approach</a:t>
            </a:r>
            <a:endParaRPr lang="en-US" sz="2400" baseline="-25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14563" y="93664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Tests About a Population Proportion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05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92339" y="1123950"/>
            <a:ext cx="6408737" cy="56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SzPct val="75000"/>
              <a:buFont typeface="Monotype Sorts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 National Safety Council (NSC)</a:t>
            </a:r>
          </a:p>
        </p:txBody>
      </p:sp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2555875" y="1595438"/>
            <a:ext cx="7216775" cy="22344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Christmas and New Year’s week, the</a:t>
            </a:r>
          </a:p>
          <a:p>
            <a:pPr algn="l"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Safety Council estimated that 500 people</a:t>
            </a:r>
          </a:p>
          <a:p>
            <a:pPr algn="l"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be killed and 25,000 injured on the nation’s</a:t>
            </a:r>
          </a:p>
          <a:p>
            <a:pPr algn="l"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roads.  The NSC claimed that 50% of the accidents</a:t>
            </a:r>
          </a:p>
          <a:p>
            <a:pPr algn="l"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be caused by drunk driving.</a:t>
            </a:r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auto">
          <a:xfrm>
            <a:off x="2214563" y="99676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 About a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Population Proportion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36825" y="3862389"/>
            <a:ext cx="7248525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sample of 120 accidents showed that 67 were</a:t>
            </a:r>
          </a:p>
          <a:p>
            <a:pPr algn="l"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 by drunk driving.  Use these data to test the</a:t>
            </a:r>
          </a:p>
          <a:p>
            <a:pPr algn="l">
              <a:spcBef>
                <a:spcPct val="20000"/>
              </a:spcBef>
              <a:buSzPct val="75000"/>
              <a:buFont typeface="Monotype Sorts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NSC’s claim with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.05.</a:t>
            </a:r>
          </a:p>
        </p:txBody>
      </p:sp>
    </p:spTree>
    <p:extLst>
      <p:ext uri="{BB962C8B-B14F-4D97-AF65-F5344CB8AC3E}">
        <p14:creationId xmlns:p14="http://schemas.microsoft.com/office/powerpoint/2010/main" val="11793204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9"/>
          <p:cNvSpPr>
            <a:spLocks noChangeArrowheads="1"/>
          </p:cNvSpPr>
          <p:nvPr/>
        </p:nvSpPr>
        <p:spPr bwMode="auto">
          <a:xfrm>
            <a:off x="2671536" y="1748064"/>
            <a:ext cx="42672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706462" y="1800453"/>
            <a:ext cx="429155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Determine the hypotheses.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2671536" y="2539098"/>
            <a:ext cx="49530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709636" y="2591487"/>
            <a:ext cx="497604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Specify the level of significance.</a:t>
            </a: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2686050" y="3329220"/>
            <a:ext cx="58293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2741613" y="3381609"/>
            <a:ext cx="582723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Compute the value of the test statistic.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7714831" y="2612123"/>
            <a:ext cx="97815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</a:t>
            </a: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2157186" y="1143227"/>
            <a:ext cx="5969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–Value and Critical Value Approaches</a:t>
            </a:r>
          </a:p>
        </p:txBody>
      </p:sp>
      <p:sp>
        <p:nvSpPr>
          <p:cNvPr id="14" name="Oval 67"/>
          <p:cNvSpPr>
            <a:spLocks noChangeArrowheads="1"/>
          </p:cNvSpPr>
          <p:nvPr/>
        </p:nvSpPr>
        <p:spPr bwMode="auto">
          <a:xfrm>
            <a:off x="6968829" y="5301989"/>
            <a:ext cx="862458" cy="4572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utoShape 65"/>
              <p:cNvSpPr>
                <a:spLocks noChangeArrowheads="1"/>
              </p:cNvSpPr>
              <p:nvPr/>
            </p:nvSpPr>
            <p:spPr bwMode="auto">
              <a:xfrm>
                <a:off x="1725386" y="4703536"/>
                <a:ext cx="2000250" cy="1373188"/>
              </a:xfrm>
              <a:prstGeom prst="wedgeRoundRectCallout">
                <a:avLst>
                  <a:gd name="adj1" fmla="val 103392"/>
                  <a:gd name="adj2" fmla="val -57665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common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is using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this formula  </a:t>
                </a:r>
              </a:p>
            </p:txBody>
          </p:sp>
        </mc:Choice>
        <mc:Fallback xmlns="">
          <p:sp>
            <p:nvSpPr>
              <p:cNvPr id="20" name="AutoShap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5386" y="4703536"/>
                <a:ext cx="2000250" cy="1373188"/>
              </a:xfrm>
              <a:prstGeom prst="wedgeRoundRectCallout">
                <a:avLst>
                  <a:gd name="adj1" fmla="val 103392"/>
                  <a:gd name="adj2" fmla="val -57665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92958" y="3934434"/>
                <a:ext cx="5056256" cy="84401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.5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1−.5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120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=  .045644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58" y="3934434"/>
                <a:ext cx="5056256" cy="844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62200" y="1800089"/>
                <a:ext cx="3284105" cy="830997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.5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and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: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mbria Math"/>
                        <a:cs typeface="Arial" panose="020B0604020202020204" pitchFamily="34" charset="0"/>
                      </a:rPr>
                      <m:t>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.5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99" y="1800088"/>
                <a:ext cx="3284105" cy="830997"/>
              </a:xfrm>
              <a:prstGeom prst="rect">
                <a:avLst/>
              </a:prstGeom>
              <a:blipFill rotWithShape="1">
                <a:blip r:embed="rId4"/>
                <a:stretch>
                  <a:fillRect t="-2069"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78324" y="5015514"/>
                <a:ext cx="3449406" cy="870110"/>
              </a:xfrm>
              <a:prstGeom prst="rect">
                <a:avLst/>
              </a:prstGeom>
              <a:noFill/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𝑧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67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120</m:t>
                                </m:r>
                              </m:den>
                            </m:f>
                          </m:e>
                        </m:d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−.5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.045644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=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 </a:t>
                </a:r>
                <a:r>
                  <a:rPr lang="en-US" sz="24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1.28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24" y="5015514"/>
                <a:ext cx="3449406" cy="87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dist="25400" dir="30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2214563" y="99676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 About a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Population Proportion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955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57186" y="1144588"/>
            <a:ext cx="3105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Approach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14386" y="1762125"/>
            <a:ext cx="37147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88999" y="1814514"/>
            <a:ext cx="364074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Compute the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-value.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14386" y="3552825"/>
            <a:ext cx="49339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89000" y="3605214"/>
            <a:ext cx="490070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Determine whether to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34196" y="4192589"/>
            <a:ext cx="500649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= .2006 &gt;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.05,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cannot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3138030" y="2405064"/>
            <a:ext cx="608852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1.28, cumulative probability = .8997</a:t>
            </a:r>
          </a:p>
          <a:p>
            <a:endParaRPr 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-value = 2(1 - .8997) =  .2006</a:t>
            </a:r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6473870" y="2863871"/>
            <a:ext cx="952500" cy="4953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64"/>
          <p:cNvSpPr>
            <a:spLocks noChangeArrowheads="1"/>
          </p:cNvSpPr>
          <p:nvPr/>
        </p:nvSpPr>
        <p:spPr bwMode="auto">
          <a:xfrm>
            <a:off x="2214563" y="99676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 About a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Population Proportion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90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ChangeArrowheads="1"/>
          </p:cNvSpPr>
          <p:nvPr/>
        </p:nvSpPr>
        <p:spPr bwMode="auto">
          <a:xfrm>
            <a:off x="2257426" y="164308"/>
            <a:ext cx="7772400" cy="700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Two-Tailed Test About a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Population Proportion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2143126" y="1147763"/>
            <a:ext cx="38528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Critical Value Approach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2638425" y="3495675"/>
            <a:ext cx="493395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713039" y="3548064"/>
            <a:ext cx="490070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Determine whether to 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3736557" y="2420939"/>
            <a:ext cx="481413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 = .05/2 = .025,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.025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1.96</a:t>
            </a:r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2638425" y="1762125"/>
            <a:ext cx="7086600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2693989" y="1795463"/>
            <a:ext cx="7038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Determine the criticals value and rejection rule.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3903288" y="2881314"/>
            <a:ext cx="464101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-1.96  or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1.96</a:t>
            </a:r>
          </a:p>
        </p:txBody>
      </p:sp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3730162" y="4233864"/>
            <a:ext cx="492474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1.278 &gt; -1.96 and &lt; 1.96,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cannot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460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631" y="231286"/>
            <a:ext cx="7772400" cy="762000"/>
          </a:xfrm>
          <a:noFill/>
          <a:ln/>
        </p:spPr>
        <p:txBody>
          <a:bodyPr/>
          <a:lstStyle/>
          <a:p>
            <a:r>
              <a:rPr lang="en-US" dirty="0"/>
              <a:t>Type I Error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93531" y="1279037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buSzPct val="90000"/>
              <a:buFont typeface="Wingding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Because hypothesis tests are based on sample data,</a:t>
            </a:r>
          </a:p>
          <a:p>
            <a:pPr algn="l"/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we must allow for the possibility of errors.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12581" y="2114061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 error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rejecting </a:t>
            </a:r>
            <a:r>
              <a:rPr 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it is true.</a:t>
            </a: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012581" y="2628411"/>
            <a:ext cx="75057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probability of making a Type I error when the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null hypothesis is true as an equality is called the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of significance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012581" y="4057161"/>
            <a:ext cx="75057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Applications of hypothesis testing that only control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the Type I error are often called </a:t>
            </a:r>
            <a:r>
              <a:rPr lang="en-US" sz="24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 tests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8651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1458546" y="267191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000" dirty="0">
                <a:latin typeface="+mj-lt"/>
                <a:cs typeface="Arial" panose="020B0604020202020204" pitchFamily="34" charset="0"/>
              </a:rPr>
              <a:t>Type II Error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282700" y="1448290"/>
            <a:ext cx="7505700" cy="87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II error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accepting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it is false.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282700" y="2397614"/>
            <a:ext cx="75057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It is difficult to control for the probability of making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 Type II error.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1282700" y="3121514"/>
            <a:ext cx="7505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Statisticians avoid the risk of making a Type II</a:t>
            </a:r>
          </a:p>
          <a:p>
            <a:pPr algn="l">
              <a:spcBef>
                <a:spcPct val="20000"/>
              </a:spcBef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error by using “do not reject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not “accept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38173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Freeform 3"/>
          <p:cNvSpPr>
            <a:spLocks/>
          </p:cNvSpPr>
          <p:nvPr/>
        </p:nvSpPr>
        <p:spPr bwMode="auto">
          <a:xfrm>
            <a:off x="3883025" y="1130300"/>
            <a:ext cx="4421188" cy="3055938"/>
          </a:xfrm>
          <a:custGeom>
            <a:avLst/>
            <a:gdLst/>
            <a:ahLst/>
            <a:cxnLst>
              <a:cxn ang="0">
                <a:pos x="1318" y="18"/>
              </a:cxn>
              <a:cxn ang="0">
                <a:pos x="1234" y="108"/>
              </a:cxn>
              <a:cxn ang="0">
                <a:pos x="1176" y="208"/>
              </a:cxn>
              <a:cxn ang="0">
                <a:pos x="1114" y="334"/>
              </a:cxn>
              <a:cxn ang="0">
                <a:pos x="1068" y="438"/>
              </a:cxn>
              <a:cxn ang="0">
                <a:pos x="1030" y="542"/>
              </a:cxn>
              <a:cxn ang="0">
                <a:pos x="988" y="652"/>
              </a:cxn>
              <a:cxn ang="0">
                <a:pos x="957" y="756"/>
              </a:cxn>
              <a:cxn ang="0">
                <a:pos x="930" y="861"/>
              </a:cxn>
              <a:cxn ang="0">
                <a:pos x="901" y="975"/>
              </a:cxn>
              <a:cxn ang="0">
                <a:pos x="867" y="1075"/>
              </a:cxn>
              <a:cxn ang="0">
                <a:pos x="826" y="1184"/>
              </a:cxn>
              <a:cxn ang="0">
                <a:pos x="782" y="1288"/>
              </a:cxn>
              <a:cxn ang="0">
                <a:pos x="730" y="1397"/>
              </a:cxn>
              <a:cxn ang="0">
                <a:pos x="664" y="1508"/>
              </a:cxn>
              <a:cxn ang="0">
                <a:pos x="587" y="1597"/>
              </a:cxn>
              <a:cxn ang="0">
                <a:pos x="487" y="1679"/>
              </a:cxn>
              <a:cxn ang="0">
                <a:pos x="388" y="1743"/>
              </a:cxn>
              <a:cxn ang="0">
                <a:pos x="295" y="1787"/>
              </a:cxn>
              <a:cxn ang="0">
                <a:pos x="193" y="1826"/>
              </a:cxn>
              <a:cxn ang="0">
                <a:pos x="79" y="1865"/>
              </a:cxn>
              <a:cxn ang="0">
                <a:pos x="6" y="1883"/>
              </a:cxn>
              <a:cxn ang="0">
                <a:pos x="2785" y="1924"/>
              </a:cxn>
              <a:cxn ang="0">
                <a:pos x="2717" y="1876"/>
              </a:cxn>
              <a:cxn ang="0">
                <a:pos x="2622" y="1845"/>
              </a:cxn>
              <a:cxn ang="0">
                <a:pos x="2507" y="1807"/>
              </a:cxn>
              <a:cxn ang="0">
                <a:pos x="2396" y="1755"/>
              </a:cxn>
              <a:cxn ang="0">
                <a:pos x="2273" y="1694"/>
              </a:cxn>
              <a:cxn ang="0">
                <a:pos x="2220" y="1655"/>
              </a:cxn>
              <a:cxn ang="0">
                <a:pos x="2156" y="1589"/>
              </a:cxn>
              <a:cxn ang="0">
                <a:pos x="2082" y="1503"/>
              </a:cxn>
              <a:cxn ang="0">
                <a:pos x="2015" y="1399"/>
              </a:cxn>
              <a:cxn ang="0">
                <a:pos x="1967" y="1297"/>
              </a:cxn>
              <a:cxn ang="0">
                <a:pos x="1922" y="1195"/>
              </a:cxn>
              <a:cxn ang="0">
                <a:pos x="1888" y="1102"/>
              </a:cxn>
              <a:cxn ang="0">
                <a:pos x="1856" y="1009"/>
              </a:cxn>
              <a:cxn ang="0">
                <a:pos x="1825" y="892"/>
              </a:cxn>
              <a:cxn ang="0">
                <a:pos x="1798" y="782"/>
              </a:cxn>
              <a:cxn ang="0">
                <a:pos x="1754" y="655"/>
              </a:cxn>
              <a:cxn ang="0">
                <a:pos x="1712" y="524"/>
              </a:cxn>
              <a:cxn ang="0">
                <a:pos x="1667" y="413"/>
              </a:cxn>
              <a:cxn ang="0">
                <a:pos x="1625" y="319"/>
              </a:cxn>
              <a:cxn ang="0">
                <a:pos x="1586" y="233"/>
              </a:cxn>
              <a:cxn ang="0">
                <a:pos x="1544" y="158"/>
              </a:cxn>
              <a:cxn ang="0">
                <a:pos x="1567" y="197"/>
              </a:cxn>
              <a:cxn ang="0">
                <a:pos x="1540" y="151"/>
              </a:cxn>
              <a:cxn ang="0">
                <a:pos x="1476" y="56"/>
              </a:cxn>
              <a:cxn ang="0">
                <a:pos x="1413" y="8"/>
              </a:cxn>
            </a:cxnLst>
            <a:rect l="0" t="0" r="r" b="b"/>
            <a:pathLst>
              <a:path w="2785" h="1925">
                <a:moveTo>
                  <a:pt x="1390" y="0"/>
                </a:moveTo>
                <a:lnTo>
                  <a:pt x="1350" y="0"/>
                </a:lnTo>
                <a:lnTo>
                  <a:pt x="1318" y="18"/>
                </a:lnTo>
                <a:lnTo>
                  <a:pt x="1289" y="40"/>
                </a:lnTo>
                <a:lnTo>
                  <a:pt x="1261" y="70"/>
                </a:lnTo>
                <a:lnTo>
                  <a:pt x="1234" y="108"/>
                </a:lnTo>
                <a:lnTo>
                  <a:pt x="1211" y="144"/>
                </a:lnTo>
                <a:lnTo>
                  <a:pt x="1193" y="173"/>
                </a:lnTo>
                <a:lnTo>
                  <a:pt x="1176" y="208"/>
                </a:lnTo>
                <a:lnTo>
                  <a:pt x="1152" y="256"/>
                </a:lnTo>
                <a:lnTo>
                  <a:pt x="1132" y="296"/>
                </a:lnTo>
                <a:lnTo>
                  <a:pt x="1114" y="334"/>
                </a:lnTo>
                <a:lnTo>
                  <a:pt x="1094" y="378"/>
                </a:lnTo>
                <a:lnTo>
                  <a:pt x="1082" y="410"/>
                </a:lnTo>
                <a:lnTo>
                  <a:pt x="1068" y="438"/>
                </a:lnTo>
                <a:lnTo>
                  <a:pt x="1052" y="482"/>
                </a:lnTo>
                <a:lnTo>
                  <a:pt x="1040" y="514"/>
                </a:lnTo>
                <a:lnTo>
                  <a:pt x="1030" y="542"/>
                </a:lnTo>
                <a:lnTo>
                  <a:pt x="1019" y="572"/>
                </a:lnTo>
                <a:lnTo>
                  <a:pt x="1008" y="606"/>
                </a:lnTo>
                <a:lnTo>
                  <a:pt x="988" y="652"/>
                </a:lnTo>
                <a:lnTo>
                  <a:pt x="979" y="688"/>
                </a:lnTo>
                <a:lnTo>
                  <a:pt x="965" y="726"/>
                </a:lnTo>
                <a:lnTo>
                  <a:pt x="957" y="756"/>
                </a:lnTo>
                <a:lnTo>
                  <a:pt x="949" y="786"/>
                </a:lnTo>
                <a:lnTo>
                  <a:pt x="940" y="829"/>
                </a:lnTo>
                <a:lnTo>
                  <a:pt x="930" y="861"/>
                </a:lnTo>
                <a:lnTo>
                  <a:pt x="919" y="901"/>
                </a:lnTo>
                <a:lnTo>
                  <a:pt x="908" y="942"/>
                </a:lnTo>
                <a:lnTo>
                  <a:pt x="901" y="975"/>
                </a:lnTo>
                <a:lnTo>
                  <a:pt x="890" y="1003"/>
                </a:lnTo>
                <a:lnTo>
                  <a:pt x="881" y="1037"/>
                </a:lnTo>
                <a:lnTo>
                  <a:pt x="867" y="1075"/>
                </a:lnTo>
                <a:lnTo>
                  <a:pt x="852" y="1123"/>
                </a:lnTo>
                <a:lnTo>
                  <a:pt x="839" y="1148"/>
                </a:lnTo>
                <a:lnTo>
                  <a:pt x="826" y="1184"/>
                </a:lnTo>
                <a:lnTo>
                  <a:pt x="817" y="1211"/>
                </a:lnTo>
                <a:lnTo>
                  <a:pt x="800" y="1247"/>
                </a:lnTo>
                <a:lnTo>
                  <a:pt x="782" y="1288"/>
                </a:lnTo>
                <a:lnTo>
                  <a:pt x="766" y="1325"/>
                </a:lnTo>
                <a:lnTo>
                  <a:pt x="746" y="1360"/>
                </a:lnTo>
                <a:lnTo>
                  <a:pt x="730" y="1397"/>
                </a:lnTo>
                <a:lnTo>
                  <a:pt x="710" y="1433"/>
                </a:lnTo>
                <a:lnTo>
                  <a:pt x="686" y="1472"/>
                </a:lnTo>
                <a:lnTo>
                  <a:pt x="664" y="1508"/>
                </a:lnTo>
                <a:lnTo>
                  <a:pt x="635" y="1543"/>
                </a:lnTo>
                <a:lnTo>
                  <a:pt x="613" y="1571"/>
                </a:lnTo>
                <a:lnTo>
                  <a:pt x="587" y="1597"/>
                </a:lnTo>
                <a:lnTo>
                  <a:pt x="559" y="1628"/>
                </a:lnTo>
                <a:lnTo>
                  <a:pt x="535" y="1648"/>
                </a:lnTo>
                <a:lnTo>
                  <a:pt x="487" y="1679"/>
                </a:lnTo>
                <a:lnTo>
                  <a:pt x="451" y="1706"/>
                </a:lnTo>
                <a:lnTo>
                  <a:pt x="416" y="1723"/>
                </a:lnTo>
                <a:lnTo>
                  <a:pt x="388" y="1743"/>
                </a:lnTo>
                <a:lnTo>
                  <a:pt x="357" y="1759"/>
                </a:lnTo>
                <a:lnTo>
                  <a:pt x="327" y="1772"/>
                </a:lnTo>
                <a:lnTo>
                  <a:pt x="295" y="1787"/>
                </a:lnTo>
                <a:lnTo>
                  <a:pt x="263" y="1799"/>
                </a:lnTo>
                <a:lnTo>
                  <a:pt x="231" y="1808"/>
                </a:lnTo>
                <a:lnTo>
                  <a:pt x="193" y="1826"/>
                </a:lnTo>
                <a:lnTo>
                  <a:pt x="158" y="1838"/>
                </a:lnTo>
                <a:lnTo>
                  <a:pt x="117" y="1853"/>
                </a:lnTo>
                <a:lnTo>
                  <a:pt x="79" y="1865"/>
                </a:lnTo>
                <a:lnTo>
                  <a:pt x="44" y="1874"/>
                </a:lnTo>
                <a:lnTo>
                  <a:pt x="29" y="1877"/>
                </a:lnTo>
                <a:lnTo>
                  <a:pt x="6" y="1883"/>
                </a:lnTo>
                <a:lnTo>
                  <a:pt x="3" y="1907"/>
                </a:lnTo>
                <a:lnTo>
                  <a:pt x="0" y="1925"/>
                </a:lnTo>
                <a:lnTo>
                  <a:pt x="2785" y="1924"/>
                </a:lnTo>
                <a:lnTo>
                  <a:pt x="2782" y="1895"/>
                </a:lnTo>
                <a:lnTo>
                  <a:pt x="2750" y="1888"/>
                </a:lnTo>
                <a:lnTo>
                  <a:pt x="2717" y="1876"/>
                </a:lnTo>
                <a:lnTo>
                  <a:pt x="2684" y="1865"/>
                </a:lnTo>
                <a:lnTo>
                  <a:pt x="2653" y="1856"/>
                </a:lnTo>
                <a:lnTo>
                  <a:pt x="2622" y="1845"/>
                </a:lnTo>
                <a:lnTo>
                  <a:pt x="2594" y="1837"/>
                </a:lnTo>
                <a:lnTo>
                  <a:pt x="2558" y="1825"/>
                </a:lnTo>
                <a:lnTo>
                  <a:pt x="2507" y="1807"/>
                </a:lnTo>
                <a:lnTo>
                  <a:pt x="2468" y="1789"/>
                </a:lnTo>
                <a:lnTo>
                  <a:pt x="2432" y="1775"/>
                </a:lnTo>
                <a:lnTo>
                  <a:pt x="2396" y="1755"/>
                </a:lnTo>
                <a:lnTo>
                  <a:pt x="2357" y="1741"/>
                </a:lnTo>
                <a:lnTo>
                  <a:pt x="2312" y="1717"/>
                </a:lnTo>
                <a:lnTo>
                  <a:pt x="2273" y="1694"/>
                </a:lnTo>
                <a:lnTo>
                  <a:pt x="2255" y="1682"/>
                </a:lnTo>
                <a:lnTo>
                  <a:pt x="2240" y="1671"/>
                </a:lnTo>
                <a:lnTo>
                  <a:pt x="2220" y="1655"/>
                </a:lnTo>
                <a:lnTo>
                  <a:pt x="2206" y="1643"/>
                </a:lnTo>
                <a:lnTo>
                  <a:pt x="2171" y="1613"/>
                </a:lnTo>
                <a:lnTo>
                  <a:pt x="2156" y="1589"/>
                </a:lnTo>
                <a:lnTo>
                  <a:pt x="2129" y="1563"/>
                </a:lnTo>
                <a:lnTo>
                  <a:pt x="2105" y="1531"/>
                </a:lnTo>
                <a:lnTo>
                  <a:pt x="2082" y="1503"/>
                </a:lnTo>
                <a:lnTo>
                  <a:pt x="2057" y="1461"/>
                </a:lnTo>
                <a:lnTo>
                  <a:pt x="2035" y="1429"/>
                </a:lnTo>
                <a:lnTo>
                  <a:pt x="2015" y="1399"/>
                </a:lnTo>
                <a:lnTo>
                  <a:pt x="1999" y="1363"/>
                </a:lnTo>
                <a:lnTo>
                  <a:pt x="1979" y="1328"/>
                </a:lnTo>
                <a:lnTo>
                  <a:pt x="1967" y="1297"/>
                </a:lnTo>
                <a:lnTo>
                  <a:pt x="1954" y="1267"/>
                </a:lnTo>
                <a:lnTo>
                  <a:pt x="1939" y="1235"/>
                </a:lnTo>
                <a:lnTo>
                  <a:pt x="1922" y="1195"/>
                </a:lnTo>
                <a:lnTo>
                  <a:pt x="1909" y="1160"/>
                </a:lnTo>
                <a:lnTo>
                  <a:pt x="1900" y="1135"/>
                </a:lnTo>
                <a:lnTo>
                  <a:pt x="1888" y="1102"/>
                </a:lnTo>
                <a:lnTo>
                  <a:pt x="1879" y="1073"/>
                </a:lnTo>
                <a:lnTo>
                  <a:pt x="1867" y="1043"/>
                </a:lnTo>
                <a:lnTo>
                  <a:pt x="1856" y="1009"/>
                </a:lnTo>
                <a:lnTo>
                  <a:pt x="1847" y="970"/>
                </a:lnTo>
                <a:lnTo>
                  <a:pt x="1835" y="932"/>
                </a:lnTo>
                <a:lnTo>
                  <a:pt x="1825" y="892"/>
                </a:lnTo>
                <a:lnTo>
                  <a:pt x="1813" y="850"/>
                </a:lnTo>
                <a:lnTo>
                  <a:pt x="1802" y="812"/>
                </a:lnTo>
                <a:lnTo>
                  <a:pt x="1798" y="782"/>
                </a:lnTo>
                <a:lnTo>
                  <a:pt x="1784" y="745"/>
                </a:lnTo>
                <a:lnTo>
                  <a:pt x="1771" y="706"/>
                </a:lnTo>
                <a:lnTo>
                  <a:pt x="1754" y="655"/>
                </a:lnTo>
                <a:lnTo>
                  <a:pt x="1736" y="598"/>
                </a:lnTo>
                <a:lnTo>
                  <a:pt x="1726" y="560"/>
                </a:lnTo>
                <a:lnTo>
                  <a:pt x="1712" y="524"/>
                </a:lnTo>
                <a:lnTo>
                  <a:pt x="1702" y="494"/>
                </a:lnTo>
                <a:lnTo>
                  <a:pt x="1682" y="451"/>
                </a:lnTo>
                <a:lnTo>
                  <a:pt x="1667" y="413"/>
                </a:lnTo>
                <a:lnTo>
                  <a:pt x="1640" y="349"/>
                </a:lnTo>
                <a:lnTo>
                  <a:pt x="1655" y="386"/>
                </a:lnTo>
                <a:lnTo>
                  <a:pt x="1625" y="319"/>
                </a:lnTo>
                <a:lnTo>
                  <a:pt x="1618" y="298"/>
                </a:lnTo>
                <a:lnTo>
                  <a:pt x="1603" y="268"/>
                </a:lnTo>
                <a:lnTo>
                  <a:pt x="1586" y="233"/>
                </a:lnTo>
                <a:lnTo>
                  <a:pt x="1562" y="188"/>
                </a:lnTo>
                <a:lnTo>
                  <a:pt x="1556" y="178"/>
                </a:lnTo>
                <a:lnTo>
                  <a:pt x="1544" y="158"/>
                </a:lnTo>
                <a:lnTo>
                  <a:pt x="1526" y="128"/>
                </a:lnTo>
                <a:lnTo>
                  <a:pt x="1535" y="145"/>
                </a:lnTo>
                <a:lnTo>
                  <a:pt x="1567" y="197"/>
                </a:lnTo>
                <a:lnTo>
                  <a:pt x="1576" y="215"/>
                </a:lnTo>
                <a:lnTo>
                  <a:pt x="1550" y="169"/>
                </a:lnTo>
                <a:lnTo>
                  <a:pt x="1540" y="151"/>
                </a:lnTo>
                <a:lnTo>
                  <a:pt x="1507" y="107"/>
                </a:lnTo>
                <a:lnTo>
                  <a:pt x="1490" y="82"/>
                </a:lnTo>
                <a:lnTo>
                  <a:pt x="1476" y="56"/>
                </a:lnTo>
                <a:lnTo>
                  <a:pt x="1456" y="36"/>
                </a:lnTo>
                <a:lnTo>
                  <a:pt x="1434" y="22"/>
                </a:lnTo>
                <a:lnTo>
                  <a:pt x="1413" y="8"/>
                </a:lnTo>
                <a:lnTo>
                  <a:pt x="1390" y="0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88" name="Freeform 4"/>
          <p:cNvSpPr>
            <a:spLocks noChangeArrowheads="1"/>
          </p:cNvSpPr>
          <p:nvPr/>
        </p:nvSpPr>
        <p:spPr bwMode="auto">
          <a:xfrm>
            <a:off x="6059489" y="4110038"/>
            <a:ext cx="1587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5875339" y="4143375"/>
            <a:ext cx="36067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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10000" y="2971800"/>
            <a:ext cx="7165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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/2</a:t>
            </a:r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7596188" y="2971800"/>
            <a:ext cx="71654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000000"/>
                </a:solidFill>
                <a:latin typeface="Symbol" pitchFamily="18" charset="2"/>
              </a:rPr>
              <a:t></a:t>
            </a:r>
            <a:r>
              <a:rPr lang="en-US" sz="2400">
                <a:solidFill>
                  <a:srgbClr val="000000"/>
                </a:solidFill>
                <a:latin typeface="Book Antiqua" pitchFamily="18" charset="0"/>
              </a:rPr>
              <a:t>/2</a:t>
            </a:r>
          </a:p>
        </p:txBody>
      </p:sp>
      <p:sp>
        <p:nvSpPr>
          <p:cNvPr id="144395" name="Freeform 11"/>
          <p:cNvSpPr>
            <a:spLocks/>
          </p:cNvSpPr>
          <p:nvPr/>
        </p:nvSpPr>
        <p:spPr bwMode="auto">
          <a:xfrm>
            <a:off x="3817938" y="3890964"/>
            <a:ext cx="677862" cy="293687"/>
          </a:xfrm>
          <a:custGeom>
            <a:avLst/>
            <a:gdLst/>
            <a:ahLst/>
            <a:cxnLst>
              <a:cxn ang="0">
                <a:pos x="426" y="24"/>
              </a:cxn>
              <a:cxn ang="0">
                <a:pos x="427" y="12"/>
              </a:cxn>
              <a:cxn ang="0">
                <a:pos x="426" y="41"/>
              </a:cxn>
              <a:cxn ang="0">
                <a:pos x="424" y="66"/>
              </a:cxn>
              <a:cxn ang="0">
                <a:pos x="424" y="87"/>
              </a:cxn>
              <a:cxn ang="0">
                <a:pos x="426" y="114"/>
              </a:cxn>
              <a:cxn ang="0">
                <a:pos x="426" y="137"/>
              </a:cxn>
              <a:cxn ang="0">
                <a:pos x="426" y="161"/>
              </a:cxn>
              <a:cxn ang="0">
                <a:pos x="426" y="183"/>
              </a:cxn>
              <a:cxn ang="0">
                <a:pos x="0" y="185"/>
              </a:cxn>
              <a:cxn ang="0">
                <a:pos x="0" y="177"/>
              </a:cxn>
              <a:cxn ang="0">
                <a:pos x="0" y="171"/>
              </a:cxn>
              <a:cxn ang="0">
                <a:pos x="1" y="162"/>
              </a:cxn>
              <a:cxn ang="0">
                <a:pos x="19" y="153"/>
              </a:cxn>
              <a:cxn ang="0">
                <a:pos x="51" y="143"/>
              </a:cxn>
              <a:cxn ang="0">
                <a:pos x="70" y="138"/>
              </a:cxn>
              <a:cxn ang="0">
                <a:pos x="94" y="129"/>
              </a:cxn>
              <a:cxn ang="0">
                <a:pos x="118" y="123"/>
              </a:cxn>
              <a:cxn ang="0">
                <a:pos x="144" y="114"/>
              </a:cxn>
              <a:cxn ang="0">
                <a:pos x="167" y="106"/>
              </a:cxn>
              <a:cxn ang="0">
                <a:pos x="191" y="98"/>
              </a:cxn>
              <a:cxn ang="0">
                <a:pos x="217" y="90"/>
              </a:cxn>
              <a:cxn ang="0">
                <a:pos x="241" y="81"/>
              </a:cxn>
              <a:cxn ang="0">
                <a:pos x="263" y="74"/>
              </a:cxn>
              <a:cxn ang="0">
                <a:pos x="283" y="63"/>
              </a:cxn>
              <a:cxn ang="0">
                <a:pos x="311" y="50"/>
              </a:cxn>
              <a:cxn ang="0">
                <a:pos x="335" y="42"/>
              </a:cxn>
              <a:cxn ang="0">
                <a:pos x="360" y="30"/>
              </a:cxn>
              <a:cxn ang="0">
                <a:pos x="382" y="18"/>
              </a:cxn>
              <a:cxn ang="0">
                <a:pos x="409" y="6"/>
              </a:cxn>
              <a:cxn ang="0">
                <a:pos x="427" y="0"/>
              </a:cxn>
              <a:cxn ang="0">
                <a:pos x="427" y="0"/>
              </a:cxn>
            </a:cxnLst>
            <a:rect l="0" t="0" r="r" b="b"/>
            <a:pathLst>
              <a:path w="427" h="185">
                <a:moveTo>
                  <a:pt x="426" y="24"/>
                </a:moveTo>
                <a:lnTo>
                  <a:pt x="427" y="12"/>
                </a:lnTo>
                <a:lnTo>
                  <a:pt x="426" y="41"/>
                </a:lnTo>
                <a:lnTo>
                  <a:pt x="424" y="66"/>
                </a:lnTo>
                <a:lnTo>
                  <a:pt x="424" y="87"/>
                </a:lnTo>
                <a:lnTo>
                  <a:pt x="426" y="114"/>
                </a:lnTo>
                <a:lnTo>
                  <a:pt x="426" y="137"/>
                </a:lnTo>
                <a:lnTo>
                  <a:pt x="426" y="161"/>
                </a:lnTo>
                <a:lnTo>
                  <a:pt x="426" y="183"/>
                </a:lnTo>
                <a:lnTo>
                  <a:pt x="0" y="185"/>
                </a:lnTo>
                <a:lnTo>
                  <a:pt x="0" y="177"/>
                </a:lnTo>
                <a:lnTo>
                  <a:pt x="0" y="171"/>
                </a:lnTo>
                <a:lnTo>
                  <a:pt x="1" y="162"/>
                </a:lnTo>
                <a:lnTo>
                  <a:pt x="19" y="153"/>
                </a:lnTo>
                <a:lnTo>
                  <a:pt x="51" y="143"/>
                </a:lnTo>
                <a:lnTo>
                  <a:pt x="70" y="138"/>
                </a:lnTo>
                <a:lnTo>
                  <a:pt x="94" y="129"/>
                </a:lnTo>
                <a:lnTo>
                  <a:pt x="118" y="123"/>
                </a:lnTo>
                <a:lnTo>
                  <a:pt x="144" y="114"/>
                </a:lnTo>
                <a:lnTo>
                  <a:pt x="167" y="106"/>
                </a:lnTo>
                <a:lnTo>
                  <a:pt x="191" y="98"/>
                </a:lnTo>
                <a:lnTo>
                  <a:pt x="217" y="90"/>
                </a:lnTo>
                <a:lnTo>
                  <a:pt x="241" y="81"/>
                </a:lnTo>
                <a:lnTo>
                  <a:pt x="263" y="74"/>
                </a:lnTo>
                <a:lnTo>
                  <a:pt x="283" y="63"/>
                </a:lnTo>
                <a:lnTo>
                  <a:pt x="311" y="50"/>
                </a:lnTo>
                <a:lnTo>
                  <a:pt x="335" y="42"/>
                </a:lnTo>
                <a:lnTo>
                  <a:pt x="360" y="30"/>
                </a:lnTo>
                <a:lnTo>
                  <a:pt x="382" y="18"/>
                </a:lnTo>
                <a:lnTo>
                  <a:pt x="409" y="6"/>
                </a:lnTo>
                <a:lnTo>
                  <a:pt x="427" y="0"/>
                </a:lnTo>
                <a:lnTo>
                  <a:pt x="427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96" name="Freeform 12"/>
          <p:cNvSpPr>
            <a:spLocks/>
          </p:cNvSpPr>
          <p:nvPr/>
        </p:nvSpPr>
        <p:spPr bwMode="auto">
          <a:xfrm>
            <a:off x="7686675" y="3922714"/>
            <a:ext cx="62865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"/>
              </a:cxn>
              <a:cxn ang="0">
                <a:pos x="2" y="24"/>
              </a:cxn>
              <a:cxn ang="0">
                <a:pos x="2" y="52"/>
              </a:cxn>
              <a:cxn ang="0">
                <a:pos x="1" y="77"/>
              </a:cxn>
              <a:cxn ang="0">
                <a:pos x="1" y="99"/>
              </a:cxn>
              <a:cxn ang="0">
                <a:pos x="1" y="122"/>
              </a:cxn>
              <a:cxn ang="0">
                <a:pos x="1" y="144"/>
              </a:cxn>
              <a:cxn ang="0">
                <a:pos x="2" y="166"/>
              </a:cxn>
              <a:cxn ang="0">
                <a:pos x="396" y="166"/>
              </a:cxn>
              <a:cxn ang="0">
                <a:pos x="395" y="157"/>
              </a:cxn>
              <a:cxn ang="0">
                <a:pos x="395" y="147"/>
              </a:cxn>
              <a:cxn ang="0">
                <a:pos x="395" y="141"/>
              </a:cxn>
              <a:cxn ang="0">
                <a:pos x="388" y="136"/>
              </a:cxn>
              <a:cxn ang="0">
                <a:pos x="372" y="130"/>
              </a:cxn>
              <a:cxn ang="0">
                <a:pos x="350" y="124"/>
              </a:cxn>
              <a:cxn ang="0">
                <a:pos x="328" y="118"/>
              </a:cxn>
              <a:cxn ang="0">
                <a:pos x="308" y="112"/>
              </a:cxn>
              <a:cxn ang="0">
                <a:pos x="280" y="104"/>
              </a:cxn>
              <a:cxn ang="0">
                <a:pos x="258" y="96"/>
              </a:cxn>
              <a:cxn ang="0">
                <a:pos x="234" y="88"/>
              </a:cxn>
              <a:cxn ang="0">
                <a:pos x="208" y="80"/>
              </a:cxn>
              <a:cxn ang="0">
                <a:pos x="178" y="68"/>
              </a:cxn>
              <a:cxn ang="0">
                <a:pos x="148" y="58"/>
              </a:cxn>
              <a:cxn ang="0">
                <a:pos x="128" y="50"/>
              </a:cxn>
              <a:cxn ang="0">
                <a:pos x="111" y="43"/>
              </a:cxn>
              <a:cxn ang="0">
                <a:pos x="90" y="34"/>
              </a:cxn>
              <a:cxn ang="0">
                <a:pos x="64" y="24"/>
              </a:cxn>
              <a:cxn ang="0">
                <a:pos x="36" y="14"/>
              </a:cxn>
              <a:cxn ang="0">
                <a:pos x="15" y="4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96" h="166">
                <a:moveTo>
                  <a:pt x="0" y="0"/>
                </a:moveTo>
                <a:lnTo>
                  <a:pt x="3" y="2"/>
                </a:lnTo>
                <a:lnTo>
                  <a:pt x="2" y="24"/>
                </a:lnTo>
                <a:lnTo>
                  <a:pt x="2" y="52"/>
                </a:lnTo>
                <a:lnTo>
                  <a:pt x="1" y="77"/>
                </a:lnTo>
                <a:lnTo>
                  <a:pt x="1" y="99"/>
                </a:lnTo>
                <a:lnTo>
                  <a:pt x="1" y="122"/>
                </a:lnTo>
                <a:lnTo>
                  <a:pt x="1" y="144"/>
                </a:lnTo>
                <a:lnTo>
                  <a:pt x="2" y="166"/>
                </a:lnTo>
                <a:lnTo>
                  <a:pt x="396" y="166"/>
                </a:lnTo>
                <a:lnTo>
                  <a:pt x="395" y="157"/>
                </a:lnTo>
                <a:lnTo>
                  <a:pt x="395" y="147"/>
                </a:lnTo>
                <a:lnTo>
                  <a:pt x="395" y="141"/>
                </a:lnTo>
                <a:lnTo>
                  <a:pt x="388" y="136"/>
                </a:lnTo>
                <a:lnTo>
                  <a:pt x="372" y="130"/>
                </a:lnTo>
                <a:lnTo>
                  <a:pt x="350" y="124"/>
                </a:lnTo>
                <a:lnTo>
                  <a:pt x="328" y="118"/>
                </a:lnTo>
                <a:lnTo>
                  <a:pt x="308" y="112"/>
                </a:lnTo>
                <a:lnTo>
                  <a:pt x="280" y="104"/>
                </a:lnTo>
                <a:lnTo>
                  <a:pt x="258" y="96"/>
                </a:lnTo>
                <a:lnTo>
                  <a:pt x="234" y="88"/>
                </a:lnTo>
                <a:lnTo>
                  <a:pt x="208" y="80"/>
                </a:lnTo>
                <a:lnTo>
                  <a:pt x="178" y="68"/>
                </a:lnTo>
                <a:lnTo>
                  <a:pt x="148" y="58"/>
                </a:lnTo>
                <a:lnTo>
                  <a:pt x="128" y="50"/>
                </a:lnTo>
                <a:lnTo>
                  <a:pt x="111" y="43"/>
                </a:lnTo>
                <a:lnTo>
                  <a:pt x="90" y="34"/>
                </a:lnTo>
                <a:lnTo>
                  <a:pt x="64" y="24"/>
                </a:lnTo>
                <a:lnTo>
                  <a:pt x="36" y="14"/>
                </a:lnTo>
                <a:lnTo>
                  <a:pt x="15" y="4"/>
                </a:lnTo>
                <a:lnTo>
                  <a:pt x="3" y="0"/>
                </a:lnTo>
                <a:lnTo>
                  <a:pt x="3" y="0"/>
                </a:lnTo>
              </a:path>
            </a:pathLst>
          </a:custGeom>
          <a:solidFill>
            <a:schemeClr val="bg1">
              <a:lumMod val="65000"/>
            </a:schemeClr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191000" y="3498850"/>
            <a:ext cx="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7988300" y="3516313"/>
            <a:ext cx="0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6726254" y="1511301"/>
            <a:ext cx="182563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endParaRPr lang="en-US" sz="2400">
              <a:latin typeface="Book Antiqua" pitchFamily="18" charset="0"/>
            </a:endParaRPr>
          </a:p>
          <a:p>
            <a:pPr algn="l"/>
            <a:endParaRPr lang="en-US" sz="2400">
              <a:latin typeface="Book Antiqua" pitchFamily="18" charset="0"/>
            </a:endParaRPr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>
            <a:off x="4492625" y="3652838"/>
            <a:ext cx="0" cy="237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7688263" y="3652838"/>
            <a:ext cx="0" cy="237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>
            <a:off x="3602038" y="4184650"/>
            <a:ext cx="5002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406" name="Group 22"/>
          <p:cNvGrpSpPr>
            <a:grpSpLocks/>
          </p:cNvGrpSpPr>
          <p:nvPr/>
        </p:nvGrpSpPr>
        <p:grpSpPr bwMode="auto">
          <a:xfrm>
            <a:off x="3716339" y="1055688"/>
            <a:ext cx="4683125" cy="2959100"/>
            <a:chOff x="1078" y="789"/>
            <a:chExt cx="2947" cy="1852"/>
          </a:xfrm>
        </p:grpSpPr>
        <p:sp>
          <p:nvSpPr>
            <p:cNvPr id="144407" name="Arc 23"/>
            <p:cNvSpPr>
              <a:spLocks/>
            </p:cNvSpPr>
            <p:nvPr/>
          </p:nvSpPr>
          <p:spPr bwMode="auto">
            <a:xfrm rot="6300000">
              <a:off x="185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8" name="Arc 24"/>
            <p:cNvSpPr>
              <a:spLocks/>
            </p:cNvSpPr>
            <p:nvPr/>
          </p:nvSpPr>
          <p:spPr bwMode="auto">
            <a:xfrm rot="17057622">
              <a:off x="1474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9" name="Arc 25"/>
            <p:cNvSpPr>
              <a:spLocks/>
            </p:cNvSpPr>
            <p:nvPr/>
          </p:nvSpPr>
          <p:spPr bwMode="auto">
            <a:xfrm rot="20700000">
              <a:off x="1078" y="2475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0" name="Arc 26"/>
            <p:cNvSpPr>
              <a:spLocks/>
            </p:cNvSpPr>
            <p:nvPr/>
          </p:nvSpPr>
          <p:spPr bwMode="auto">
            <a:xfrm rot="15300000" flipH="1">
              <a:off x="2293" y="1162"/>
              <a:ext cx="960" cy="213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1" name="Arc 27"/>
            <p:cNvSpPr>
              <a:spLocks/>
            </p:cNvSpPr>
            <p:nvPr/>
          </p:nvSpPr>
          <p:spPr bwMode="auto">
            <a:xfrm rot="4542378" flipH="1">
              <a:off x="2841" y="1914"/>
              <a:ext cx="790" cy="284"/>
            </a:xfrm>
            <a:custGeom>
              <a:avLst/>
              <a:gdLst>
                <a:gd name="G0" fmla="+- 19433 0 0"/>
                <a:gd name="G1" fmla="+- 0 0 0"/>
                <a:gd name="G2" fmla="+- 21600 0 0"/>
                <a:gd name="T0" fmla="*/ 19433 w 19433"/>
                <a:gd name="T1" fmla="*/ 21600 h 21600"/>
                <a:gd name="T2" fmla="*/ 0 w 19433"/>
                <a:gd name="T3" fmla="*/ 9430 h 21600"/>
                <a:gd name="T4" fmla="*/ 19433 w 1943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2" name="Arc 28"/>
            <p:cNvSpPr>
              <a:spLocks/>
            </p:cNvSpPr>
            <p:nvPr/>
          </p:nvSpPr>
          <p:spPr bwMode="auto">
            <a:xfrm rot="900000" flipH="1">
              <a:off x="3328" y="2477"/>
              <a:ext cx="697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693 w 20693"/>
                <a:gd name="T1" fmla="*/ 6194 h 21576"/>
                <a:gd name="T2" fmla="*/ 1014 w 20693"/>
                <a:gd name="T3" fmla="*/ 21576 h 21576"/>
                <a:gd name="T4" fmla="*/ 0 w 20693"/>
                <a:gd name="T5" fmla="*/ 0 h 2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440" name="Group 56"/>
          <p:cNvGrpSpPr>
            <a:grpSpLocks/>
          </p:cNvGrpSpPr>
          <p:nvPr/>
        </p:nvGrpSpPr>
        <p:grpSpPr bwMode="auto">
          <a:xfrm>
            <a:off x="6057900" y="1130300"/>
            <a:ext cx="6350" cy="2901950"/>
            <a:chOff x="2872" y="780"/>
            <a:chExt cx="4" cy="1828"/>
          </a:xfrm>
        </p:grpSpPr>
        <p:sp>
          <p:nvSpPr>
            <p:cNvPr id="144430" name="Line 46"/>
            <p:cNvSpPr>
              <a:spLocks noChangeShapeType="1"/>
            </p:cNvSpPr>
            <p:nvPr/>
          </p:nvSpPr>
          <p:spPr bwMode="auto">
            <a:xfrm flipV="1">
              <a:off x="2872" y="23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31" name="Line 47"/>
            <p:cNvSpPr>
              <a:spLocks noChangeShapeType="1"/>
            </p:cNvSpPr>
            <p:nvPr/>
          </p:nvSpPr>
          <p:spPr bwMode="auto">
            <a:xfrm flipH="1" flipV="1">
              <a:off x="2876" y="780"/>
              <a:ext cx="0" cy="10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32" name="Line 48"/>
          <p:cNvSpPr>
            <a:spLocks noChangeShapeType="1"/>
          </p:cNvSpPr>
          <p:nvPr/>
        </p:nvSpPr>
        <p:spPr bwMode="auto">
          <a:xfrm>
            <a:off x="6057900" y="4610100"/>
            <a:ext cx="0" cy="1441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4433" name="AutoShape 49"/>
          <p:cNvSpPr>
            <a:spLocks noChangeArrowheads="1"/>
          </p:cNvSpPr>
          <p:nvPr/>
        </p:nvSpPr>
        <p:spPr bwMode="auto">
          <a:xfrm>
            <a:off x="1852995" y="3559360"/>
            <a:ext cx="1504950" cy="1219200"/>
          </a:xfrm>
          <a:prstGeom prst="wedgeRoundRectCallout">
            <a:avLst>
              <a:gd name="adj1" fmla="val 55283"/>
              <a:gd name="adj2" fmla="val 124048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does not</a:t>
            </a:r>
          </a:p>
          <a:p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include </a:t>
            </a:r>
            <a:r>
              <a:rPr lang="en-US" i="1" dirty="0">
                <a:solidFill>
                  <a:srgbClr val="000000"/>
                </a:solidFill>
                <a:latin typeface="Symbol" pitchFamily="18" charset="2"/>
              </a:rPr>
              <a:t>m</a:t>
            </a:r>
          </a:p>
        </p:txBody>
      </p:sp>
      <p:sp>
        <p:nvSpPr>
          <p:cNvPr id="144437" name="Line 53"/>
          <p:cNvSpPr>
            <a:spLocks noChangeShapeType="1"/>
          </p:cNvSpPr>
          <p:nvPr/>
        </p:nvSpPr>
        <p:spPr bwMode="auto">
          <a:xfrm>
            <a:off x="4492625" y="3678238"/>
            <a:ext cx="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38" name="Line 54"/>
          <p:cNvSpPr>
            <a:spLocks noChangeShapeType="1"/>
          </p:cNvSpPr>
          <p:nvPr/>
        </p:nvSpPr>
        <p:spPr bwMode="auto">
          <a:xfrm>
            <a:off x="7688263" y="3678238"/>
            <a:ext cx="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39" name="Freeform 55"/>
          <p:cNvSpPr>
            <a:spLocks noChangeArrowheads="1"/>
          </p:cNvSpPr>
          <p:nvPr/>
        </p:nvSpPr>
        <p:spPr bwMode="auto">
          <a:xfrm>
            <a:off x="6056314" y="4643438"/>
            <a:ext cx="1587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1" h="120">
                <a:moveTo>
                  <a:pt x="0" y="0"/>
                </a:moveTo>
                <a:lnTo>
                  <a:pt x="0" y="12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44" name="AutoShape 60"/>
          <p:cNvSpPr>
            <a:spLocks noChangeArrowheads="1"/>
          </p:cNvSpPr>
          <p:nvPr/>
        </p:nvSpPr>
        <p:spPr bwMode="auto">
          <a:xfrm>
            <a:off x="9164639" y="3836988"/>
            <a:ext cx="1638300" cy="857250"/>
          </a:xfrm>
          <a:prstGeom prst="wedgeRoundRectCallout">
            <a:avLst>
              <a:gd name="adj1" fmla="val -121726"/>
              <a:gd name="adj2" fmla="val 109283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Book Antiqua" pitchFamily="18" charset="0"/>
              </a:rPr>
              <a:t>includes </a:t>
            </a:r>
            <a:r>
              <a:rPr lang="en-US" i="1" dirty="0">
                <a:solidFill>
                  <a:srgbClr val="000000"/>
                </a:solidFill>
                <a:latin typeface="Symbol" pitchFamily="18" charset="2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6838031" y="1154820"/>
                <a:ext cx="1633205" cy="11977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Sampling</a:t>
                </a:r>
              </a:p>
              <a:p>
                <a:r>
                  <a:rPr lang="en-US" sz="2400">
                    <a:solidFill>
                      <a:srgbClr val="000000"/>
                    </a:solidFill>
                  </a:rPr>
                  <a:t>distribution</a:t>
                </a:r>
              </a:p>
              <a:p>
                <a:r>
                  <a:rPr lang="en-US" sz="240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4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8031" y="1154820"/>
                <a:ext cx="1633205" cy="1197764"/>
              </a:xfrm>
              <a:prstGeom prst="rect">
                <a:avLst/>
              </a:prstGeom>
              <a:blipFill>
                <a:blip r:embed="rId3"/>
                <a:stretch>
                  <a:fillRect l="-5970" t="-4061" r="-3731" b="-10660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575864" y="3939750"/>
                <a:ext cx="431208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864" y="3939750"/>
                <a:ext cx="431208" cy="461665"/>
              </a:xfrm>
              <a:prstGeom prst="rect">
                <a:avLst/>
              </a:prstGeom>
              <a:blipFill>
                <a:blip r:embed="rId4"/>
                <a:stretch>
                  <a:fillRect r="-3098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00053" y="4494877"/>
                <a:ext cx="1872436" cy="56214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4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53" y="4494877"/>
                <a:ext cx="1872436" cy="562142"/>
              </a:xfrm>
              <a:prstGeom prst="rect">
                <a:avLst/>
              </a:prstGeom>
              <a:blipFill>
                <a:blip r:embed="rId5"/>
                <a:stretch>
                  <a:fillRect l="-5537" t="-17204" r="-38436" b="-2688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978453" y="4502137"/>
                <a:ext cx="1872436" cy="56214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24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53" y="4502137"/>
                <a:ext cx="1872436" cy="562142"/>
              </a:xfrm>
              <a:prstGeom prst="rect">
                <a:avLst/>
              </a:prstGeom>
              <a:blipFill>
                <a:blip r:embed="rId6"/>
                <a:stretch>
                  <a:fillRect l="-5537" t="-17391" r="-38436" b="-2826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5249187" y="2748891"/>
                <a:ext cx="1516442" cy="8284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</a:rPr>
                  <a:t>1 -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itchFamily="18" charset="2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</a:rPr>
                  <a:t>  of all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values</a:t>
                </a:r>
              </a:p>
            </p:txBody>
          </p:sp>
        </mc:Choice>
        <mc:Fallback xmlns="">
          <p:sp>
            <p:nvSpPr>
              <p:cNvPr id="64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9187" y="2748891"/>
                <a:ext cx="1516442" cy="828432"/>
              </a:xfrm>
              <a:prstGeom prst="rect">
                <a:avLst/>
              </a:prstGeom>
              <a:blipFill>
                <a:blip r:embed="rId7"/>
                <a:stretch>
                  <a:fillRect l="-6426" t="-7353" r="-4819" b="-16176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2180670" y="50800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Interval Estimate of a Population Mean:</a:t>
            </a:r>
            <a:b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28320" y="5506033"/>
                <a:ext cx="2760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−−−−−−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−−−−−−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320" y="5506033"/>
                <a:ext cx="27609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31085" y="5121171"/>
                <a:ext cx="2760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−−−−−−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−−−−−−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85" y="5121171"/>
                <a:ext cx="27609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35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808" y="471824"/>
            <a:ext cx="8702137" cy="81438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Interval Estimate of a Population Mean:</a:t>
            </a:r>
            <a:br>
              <a:rPr lang="en-US"/>
            </a:br>
            <a:r>
              <a:rPr lang="en-US" i="1">
                <a:latin typeface="Symbol" pitchFamily="18" charset="2"/>
              </a:rPr>
              <a:t>s</a:t>
            </a:r>
            <a:r>
              <a:rPr lang="en-US"/>
              <a:t>  Known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661248" y="1738433"/>
            <a:ext cx="7905750" cy="615950"/>
          </a:xfrm>
          <a:noFill/>
          <a:ln/>
        </p:spPr>
        <p:txBody>
          <a:bodyPr/>
          <a:lstStyle/>
          <a:p>
            <a:r>
              <a:rPr lang="en-US"/>
              <a:t>Interval Estimate of</a:t>
            </a:r>
            <a:r>
              <a:rPr lang="en-US" i="1"/>
              <a:t> </a:t>
            </a:r>
            <a:r>
              <a:rPr lang="en-US" i="1">
                <a:latin typeface="Symbol" panose="05050102010706020507" pitchFamily="18" charset="2"/>
              </a:rPr>
              <a:t>m</a:t>
            </a:r>
            <a:endParaRPr lang="en-US">
              <a:latin typeface="Symbol" panose="05050102010706020507" pitchFamily="18" charset="2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19240" y="2345339"/>
            <a:ext cx="1943100" cy="10366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6" name="Rectangle 8"/>
              <p:cNvSpPr>
                <a:spLocks noChangeArrowheads="1"/>
              </p:cNvSpPr>
              <p:nvPr/>
            </p:nvSpPr>
            <p:spPr bwMode="auto">
              <a:xfrm>
                <a:off x="2261802" y="3350225"/>
                <a:ext cx="7296150" cy="3048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where: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is the sample mean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1 -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is the confidence coefficient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sz="2400" i="1" baseline="-25000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i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/2    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 providing an area of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/2 in the upper tail of the standard 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normal probability distribution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</a:t>
                </a:r>
                <a:r>
                  <a:rPr lang="en-US" sz="2400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s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is the population standard deviation</a:t>
                </a: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Font typeface="Monotype Sorts" pitchFamily="2" charset="2"/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</a:t>
                </a:r>
                <a:r>
                  <a:rPr lang="en-US" sz="2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is the sample size</a:t>
                </a:r>
              </a:p>
            </p:txBody>
          </p:sp>
        </mc:Choice>
        <mc:Fallback xmlns="">
          <p:sp>
            <p:nvSpPr>
              <p:cNvPr id="1229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1802" y="3350225"/>
                <a:ext cx="7296150" cy="3048000"/>
              </a:xfrm>
              <a:prstGeom prst="rect">
                <a:avLst/>
              </a:prstGeom>
              <a:blipFill>
                <a:blip r:embed="rId3"/>
                <a:stretch>
                  <a:fillRect l="-1253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11102" y="2468733"/>
                <a:ext cx="1810176" cy="79143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±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02" y="2468733"/>
                <a:ext cx="1810176" cy="791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33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B50DB5C2D9049A455B65F50A91513" ma:contentTypeVersion="15" ma:contentTypeDescription="Create a new document." ma:contentTypeScope="" ma:versionID="cec46d8fcf0d6af4b3a44203cc9af2d8">
  <xsd:schema xmlns:xsd="http://www.w3.org/2001/XMLSchema" xmlns:xs="http://www.w3.org/2001/XMLSchema" xmlns:p="http://schemas.microsoft.com/office/2006/metadata/properties" xmlns:ns1="http://schemas.microsoft.com/sharepoint/v3" xmlns:ns3="5b1983e9-55b4-4f9e-a196-30376d2238aa" xmlns:ns4="eeef5ad7-d6de-419e-9305-cd9bdd8d89a9" targetNamespace="http://schemas.microsoft.com/office/2006/metadata/properties" ma:root="true" ma:fieldsID="94e546c4ca5d693aa590996393064ca6" ns1:_="" ns3:_="" ns4:_="">
    <xsd:import namespace="http://schemas.microsoft.com/sharepoint/v3"/>
    <xsd:import namespace="5b1983e9-55b4-4f9e-a196-30376d2238aa"/>
    <xsd:import namespace="eeef5ad7-d6de-419e-9305-cd9bdd8d89a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983e9-55b4-4f9e-a196-30376d223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f5ad7-d6de-419e-9305-cd9bdd8d89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07BC5F-E0B6-41C8-8AB5-3129C9190696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eeef5ad7-d6de-419e-9305-cd9bdd8d89a9"/>
    <ds:schemaRef ds:uri="http://purl.org/dc/elements/1.1/"/>
    <ds:schemaRef ds:uri="http://purl.org/dc/terms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5b1983e9-55b4-4f9e-a196-30376d2238aa"/>
  </ds:schemaRefs>
</ds:datastoreItem>
</file>

<file path=customXml/itemProps2.xml><?xml version="1.0" encoding="utf-8"?>
<ds:datastoreItem xmlns:ds="http://schemas.openxmlformats.org/officeDocument/2006/customXml" ds:itemID="{B9E3835D-1ADB-411B-9A0E-00DAE0323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249903-5286-4B55-85F0-36556F7D43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1983e9-55b4-4f9e-a196-30376d2238aa"/>
    <ds:schemaRef ds:uri="eeef5ad7-d6de-419e-9305-cd9bdd8d89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7196</TotalTime>
  <Words>5206</Words>
  <Application>Microsoft Macintosh PowerPoint</Application>
  <PresentationFormat>Widescreen</PresentationFormat>
  <Paragraphs>787</Paragraphs>
  <Slides>79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Book Antiqua</vt:lpstr>
      <vt:lpstr>Calibri</vt:lpstr>
      <vt:lpstr>Calibri Light</vt:lpstr>
      <vt:lpstr>Cambria Math</vt:lpstr>
      <vt:lpstr>Monotype Sorts</vt:lpstr>
      <vt:lpstr>Söhne</vt:lpstr>
      <vt:lpstr>Symbol</vt:lpstr>
      <vt:lpstr>Wingdings</vt:lpstr>
      <vt:lpstr>Office Theme</vt:lpstr>
      <vt:lpstr>We have been building....</vt:lpstr>
      <vt:lpstr>The Foundation:</vt:lpstr>
      <vt:lpstr>The Walls:  Confidence Intervals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Interval Estimate of a Population Mean: s  Known</vt:lpstr>
      <vt:lpstr>PowerPoint Presentation</vt:lpstr>
      <vt:lpstr>PowerPoint Presentation</vt:lpstr>
      <vt:lpstr>PowerPoint Presentation</vt:lpstr>
      <vt:lpstr>Interval Estimate of a Population Mean:   Known</vt:lpstr>
      <vt:lpstr>Interval Estimate of a Population Mean:   Known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Interval Estimate of a Population Proportion</vt:lpstr>
      <vt:lpstr>PowerPoint Presentation</vt:lpstr>
      <vt:lpstr>PowerPoint Presentation</vt:lpstr>
      <vt:lpstr>PowerPoint Presentation</vt:lpstr>
      <vt:lpstr>PowerPoint Presentation</vt:lpstr>
      <vt:lpstr>Interval Estimate of a Population Proportion</vt:lpstr>
      <vt:lpstr>PowerPoint Presentation</vt:lpstr>
      <vt:lpstr>Interval Estimate of a Population Proportion</vt:lpstr>
      <vt:lpstr>PowerPoint Presentation</vt:lpstr>
      <vt:lpstr>PowerPoint Presentation</vt:lpstr>
      <vt:lpstr>Sample Size for an Interval Estimate of a Population Proportion</vt:lpstr>
      <vt:lpstr>PowerPoint Presentation</vt:lpstr>
      <vt:lpstr>PowerPoint Presentation</vt:lpstr>
      <vt:lpstr>Hypothesis Testing</vt:lpstr>
      <vt:lpstr>  Hypothesis Testing</vt:lpstr>
      <vt:lpstr>Hypothesis Testing</vt:lpstr>
      <vt:lpstr>Developing Null and Alternative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Tests About a Population Mean: s  Unknown</vt:lpstr>
      <vt:lpstr>PowerPoint Presentation</vt:lpstr>
      <vt:lpstr>Example:  Highway Patrol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I Error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Raquel Frye</dc:creator>
  <cp:lastModifiedBy>Frye, Raquel M.</cp:lastModifiedBy>
  <cp:revision>147</cp:revision>
  <dcterms:modified xsi:type="dcterms:W3CDTF">2024-09-20T01:29:23Z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0x010100FB6B50DB5C2D9049A455B65F50A91513</vt:lpwstr>
  </property>
</Properties>
</file>