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52" r:id="rId27"/>
    <p:sldId id="394" r:id="rId28"/>
    <p:sldId id="395" r:id="rId29"/>
    <p:sldId id="355" r:id="rId30"/>
    <p:sldId id="356" r:id="rId31"/>
    <p:sldId id="358" r:id="rId32"/>
    <p:sldId id="359" r:id="rId33"/>
    <p:sldId id="361" r:id="rId34"/>
    <p:sldId id="362" r:id="rId35"/>
    <p:sldId id="363" r:id="rId36"/>
    <p:sldId id="364" r:id="rId37"/>
    <p:sldId id="365" r:id="rId38"/>
    <p:sldId id="366" r:id="rId39"/>
    <p:sldId id="367" r:id="rId40"/>
    <p:sldId id="368" r:id="rId41"/>
    <p:sldId id="369" r:id="rId42"/>
    <p:sldId id="371" r:id="rId43"/>
    <p:sldId id="372" r:id="rId44"/>
    <p:sldId id="373" r:id="rId45"/>
    <p:sldId id="374" r:id="rId46"/>
    <p:sldId id="375" r:id="rId47"/>
    <p:sldId id="376" r:id="rId48"/>
    <p:sldId id="38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6" d="100"/>
          <a:sy n="66" d="100"/>
        </p:scale>
        <p:origin x="6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13E5B-5245-4B61-A5FA-9B932989C5B1}"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5F89A-8693-4055-AC59-5D62808E2C91}" type="slidenum">
              <a:rPr lang="en-US" smtClean="0"/>
              <a:t>‹#›</a:t>
            </a:fld>
            <a:endParaRPr lang="en-US"/>
          </a:p>
        </p:txBody>
      </p:sp>
    </p:spTree>
    <p:extLst>
      <p:ext uri="{BB962C8B-B14F-4D97-AF65-F5344CB8AC3E}">
        <p14:creationId xmlns:p14="http://schemas.microsoft.com/office/powerpoint/2010/main" val="170862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393700" y="692150"/>
            <a:ext cx="6070600" cy="3416300"/>
          </a:xfrm>
          <a:ln/>
        </p:spPr>
      </p:sp>
      <p:sp>
        <p:nvSpPr>
          <p:cNvPr id="3840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06807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xfrm>
            <a:off x="393700" y="692150"/>
            <a:ext cx="6070600" cy="3416300"/>
          </a:xfrm>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341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4A3FAB-D050-4EBD-AFA0-44D34D4B84F5}" type="slidenum">
              <a:rPr lang="en-US" smtClean="0"/>
              <a:pPr/>
              <a:t>22</a:t>
            </a:fld>
            <a:endParaRPr lang="en-US"/>
          </a:p>
        </p:txBody>
      </p:sp>
    </p:spTree>
    <p:extLst>
      <p:ext uri="{BB962C8B-B14F-4D97-AF65-F5344CB8AC3E}">
        <p14:creationId xmlns:p14="http://schemas.microsoft.com/office/powerpoint/2010/main" val="309877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6CEEF2-4958-46CB-A4FF-D2B5C8F80C43}" type="slidenum">
              <a:rPr lang="en-US" smtClean="0"/>
              <a:pPr/>
              <a:t>42</a:t>
            </a:fld>
            <a:endParaRPr lang="en-US" dirty="0"/>
          </a:p>
        </p:txBody>
      </p:sp>
    </p:spTree>
    <p:extLst>
      <p:ext uri="{BB962C8B-B14F-4D97-AF65-F5344CB8AC3E}">
        <p14:creationId xmlns:p14="http://schemas.microsoft.com/office/powerpoint/2010/main" val="372998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xfrm>
            <a:off x="393700" y="692150"/>
            <a:ext cx="6070600" cy="3416300"/>
          </a:xfrm>
          <a:ln/>
        </p:spPr>
      </p:sp>
      <p:sp>
        <p:nvSpPr>
          <p:cNvPr id="3584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186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Rot="1" noChangeAspect="1" noChangeArrowheads="1" noTextEdit="1"/>
          </p:cNvSpPr>
          <p:nvPr>
            <p:ph type="sldImg"/>
          </p:nvPr>
        </p:nvSpPr>
        <p:spPr>
          <a:xfrm>
            <a:off x="393700" y="692150"/>
            <a:ext cx="6070600" cy="3416300"/>
          </a:xfrm>
          <a:ln/>
        </p:spPr>
      </p:sp>
      <p:sp>
        <p:nvSpPr>
          <p:cNvPr id="3829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3732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xfrm>
            <a:off x="393700" y="692150"/>
            <a:ext cx="6070600" cy="3416300"/>
          </a:xfrm>
          <a:ln/>
        </p:spPr>
      </p:sp>
      <p:sp>
        <p:nvSpPr>
          <p:cNvPr id="3840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6406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xfrm>
            <a:off x="393700" y="692150"/>
            <a:ext cx="6070600" cy="3416300"/>
          </a:xfrm>
          <a:ln/>
        </p:spPr>
      </p:sp>
      <p:sp>
        <p:nvSpPr>
          <p:cNvPr id="2887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5593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xfrm>
            <a:off x="393700" y="692150"/>
            <a:ext cx="6070600" cy="3416300"/>
          </a:xfrm>
          <a:ln/>
        </p:spPr>
      </p:sp>
      <p:sp>
        <p:nvSpPr>
          <p:cNvPr id="389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2690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393700" y="692150"/>
            <a:ext cx="6070600" cy="3416300"/>
          </a:xfrm>
          <a:ln/>
        </p:spPr>
      </p:sp>
      <p:sp>
        <p:nvSpPr>
          <p:cNvPr id="390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317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Rot="1" noChangeAspect="1" noChangeArrowheads="1" noTextEdit="1"/>
          </p:cNvSpPr>
          <p:nvPr>
            <p:ph type="sldImg"/>
          </p:nvPr>
        </p:nvSpPr>
        <p:spPr>
          <a:xfrm>
            <a:off x="393700" y="692150"/>
            <a:ext cx="6070600" cy="3416300"/>
          </a:xfrm>
          <a:ln/>
        </p:spPr>
      </p:sp>
      <p:sp>
        <p:nvSpPr>
          <p:cNvPr id="3911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987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393700" y="692150"/>
            <a:ext cx="6070600" cy="3416300"/>
          </a:xfrm>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85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29B551-D72B-4305-AABA-DD69BBD03C3E}"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152406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29B551-D72B-4305-AABA-DD69BBD03C3E}"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301559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29B551-D72B-4305-AABA-DD69BBD03C3E}"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80410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29B551-D72B-4305-AABA-DD69BBD03C3E}"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405201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29B551-D72B-4305-AABA-DD69BBD03C3E}"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90720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29B551-D72B-4305-AABA-DD69BBD03C3E}"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236867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29B551-D72B-4305-AABA-DD69BBD03C3E}"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146851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29B551-D72B-4305-AABA-DD69BBD03C3E}"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206317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9B551-D72B-4305-AABA-DD69BBD03C3E}"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190493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29B551-D72B-4305-AABA-DD69BBD03C3E}"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235079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29B551-D72B-4305-AABA-DD69BBD03C3E}"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3F7F7-E2D9-4795-9D66-6DEAB1FFB350}" type="slidenum">
              <a:rPr lang="en-US" smtClean="0"/>
              <a:t>‹#›</a:t>
            </a:fld>
            <a:endParaRPr lang="en-US"/>
          </a:p>
        </p:txBody>
      </p:sp>
    </p:spTree>
    <p:extLst>
      <p:ext uri="{BB962C8B-B14F-4D97-AF65-F5344CB8AC3E}">
        <p14:creationId xmlns:p14="http://schemas.microsoft.com/office/powerpoint/2010/main" val="185791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9B551-D72B-4305-AABA-DD69BBD03C3E}" type="datetimeFigureOut">
              <a:rPr lang="en-US" smtClean="0"/>
              <a:t>9/27/2024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3F7F7-E2D9-4795-9D66-6DEAB1FFB350}" type="slidenum">
              <a:rPr lang="en-US" smtClean="0"/>
              <a:t>‹#›</a:t>
            </a:fld>
            <a:endParaRPr lang="en-US"/>
          </a:p>
        </p:txBody>
      </p:sp>
    </p:spTree>
    <p:extLst>
      <p:ext uri="{BB962C8B-B14F-4D97-AF65-F5344CB8AC3E}">
        <p14:creationId xmlns:p14="http://schemas.microsoft.com/office/powerpoint/2010/main" val="29220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15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Two Samples Hypothesis Testing</a:t>
            </a:r>
          </a:p>
        </p:txBody>
      </p:sp>
      <p:sp>
        <p:nvSpPr>
          <p:cNvPr id="3" name="Subtitle 2"/>
          <p:cNvSpPr>
            <a:spLocks noGrp="1"/>
          </p:cNvSpPr>
          <p:nvPr>
            <p:ph type="subTitle" idx="1"/>
          </p:nvPr>
        </p:nvSpPr>
        <p:spPr/>
        <p:txBody>
          <a:bodyPr/>
          <a:lstStyle/>
          <a:p>
            <a:r>
              <a:rPr lang="en-US" dirty="0">
                <a:solidFill>
                  <a:srgbClr val="000000"/>
                </a:solidFill>
              </a:rPr>
              <a:t>BU.510.601</a:t>
            </a:r>
          </a:p>
        </p:txBody>
      </p:sp>
    </p:spTree>
    <p:extLst>
      <p:ext uri="{BB962C8B-B14F-4D97-AF65-F5344CB8AC3E}">
        <p14:creationId xmlns:p14="http://schemas.microsoft.com/office/powerpoint/2010/main" val="407036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735461" y="301388"/>
            <a:ext cx="10001365"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b="1" dirty="0">
                <a:latin typeface="Arial" panose="020B0604020202020204" pitchFamily="34" charset="0"/>
                <a:cs typeface="Arial" panose="020B0604020202020204" pitchFamily="34" charset="0"/>
              </a:rPr>
              <a:t>Comparing Two Population Means: </a:t>
            </a:r>
            <a:r>
              <a:rPr lang="en-US" sz="2800" b="1" i="1" dirty="0">
                <a:solidFill>
                  <a:srgbClr val="000000"/>
                </a:solidFill>
                <a:latin typeface="Symbol" panose="05050102010706020507" pitchFamily="18" charset="2"/>
                <a:cs typeface="Arial" panose="020B0604020202020204" pitchFamily="34" charset="0"/>
              </a:rPr>
              <a:t>s</a:t>
            </a:r>
            <a:r>
              <a:rPr lang="en-US" sz="2800" b="1" baseline="-25000" dirty="0">
                <a:solidFill>
                  <a:srgbClr val="000000"/>
                </a:solidFill>
                <a:latin typeface="Arial" panose="020B0604020202020204" pitchFamily="34" charset="0"/>
                <a:cs typeface="Arial" panose="020B0604020202020204" pitchFamily="34" charset="0"/>
              </a:rPr>
              <a:t> 1</a:t>
            </a:r>
            <a:r>
              <a:rPr lang="en-US" sz="2800" b="1" dirty="0">
                <a:solidFill>
                  <a:srgbClr val="000000"/>
                </a:solidFill>
                <a:latin typeface="Arial" panose="020B0604020202020204" pitchFamily="34" charset="0"/>
                <a:cs typeface="Arial" panose="020B0604020202020204" pitchFamily="34" charset="0"/>
              </a:rPr>
              <a:t> and </a:t>
            </a:r>
            <a:r>
              <a:rPr lang="en-US" sz="2800" b="1" i="1" dirty="0">
                <a:solidFill>
                  <a:srgbClr val="000000"/>
                </a:solidFill>
                <a:latin typeface="Symbol" panose="05050102010706020507" pitchFamily="18" charset="2"/>
                <a:cs typeface="Arial" panose="020B0604020202020204" pitchFamily="34" charset="0"/>
              </a:rPr>
              <a:t>s</a:t>
            </a:r>
            <a:r>
              <a:rPr lang="en-US" sz="2800" b="1" baseline="-25000" dirty="0">
                <a:solidFill>
                  <a:srgbClr val="000000"/>
                </a:solidFill>
                <a:latin typeface="Arial" panose="020B0604020202020204" pitchFamily="34" charset="0"/>
                <a:cs typeface="Arial" panose="020B0604020202020204" pitchFamily="34" charset="0"/>
              </a:rPr>
              <a:t> 2 </a:t>
            </a:r>
            <a:r>
              <a:rPr lang="en-US" sz="2800" b="1" dirty="0">
                <a:latin typeface="Arial" panose="020B0604020202020204" pitchFamily="34" charset="0"/>
                <a:cs typeface="Arial" panose="020B0604020202020204" pitchFamily="34" charset="0"/>
              </a:rPr>
              <a:t>unknown</a:t>
            </a:r>
          </a:p>
        </p:txBody>
      </p:sp>
      <p:sp>
        <p:nvSpPr>
          <p:cNvPr id="353283" name="Rectangle 3"/>
          <p:cNvSpPr>
            <a:spLocks noChangeArrowheads="1"/>
          </p:cNvSpPr>
          <p:nvPr/>
        </p:nvSpPr>
        <p:spPr bwMode="auto">
          <a:xfrm>
            <a:off x="735462" y="1588530"/>
            <a:ext cx="7772400"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lvl="1" indent="-342900">
              <a:spcBef>
                <a:spcPct val="20000"/>
              </a:spcBef>
              <a:buClr>
                <a:srgbClr val="66FFFF"/>
              </a:buClr>
              <a:buSzPct val="75000"/>
            </a:pPr>
            <a:r>
              <a:rPr lang="en-US" sz="2400" dirty="0">
                <a:solidFill>
                  <a:srgbClr val="000000"/>
                </a:solidFill>
                <a:latin typeface="Arial" panose="020B0604020202020204" pitchFamily="34" charset="0"/>
                <a:cs typeface="Arial" panose="020B0604020202020204" pitchFamily="34" charset="0"/>
              </a:rPr>
              <a:t>	When </a:t>
            </a:r>
            <a:r>
              <a:rPr lang="en-US" sz="2400" i="1" dirty="0">
                <a:solidFill>
                  <a:srgbClr val="000000"/>
                </a:solidFill>
                <a:latin typeface="Symbol" panose="05050102010706020507" pitchFamily="18" charset="2"/>
                <a:cs typeface="Arial" panose="020B0604020202020204" pitchFamily="34" charset="0"/>
              </a:rPr>
              <a:t>s</a:t>
            </a:r>
            <a:r>
              <a:rPr lang="en-US" sz="2000" baseline="-25000" dirty="0">
                <a:solidFill>
                  <a:srgbClr val="000000"/>
                </a:solidFill>
                <a:latin typeface="Arial" panose="020B0604020202020204" pitchFamily="34" charset="0"/>
                <a:cs typeface="Arial" panose="020B0604020202020204" pitchFamily="34" charset="0"/>
              </a:rPr>
              <a:t>1</a:t>
            </a:r>
            <a:r>
              <a:rPr lang="en-US" sz="2400" i="1" baseline="30000" dirty="0">
                <a:solidFill>
                  <a:srgbClr val="000000"/>
                </a:solidFill>
                <a:latin typeface="Symbol" panose="05050102010706020507" pitchFamily="18" charset="2"/>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and </a:t>
            </a:r>
            <a:r>
              <a:rPr lang="en-US" sz="2400" i="1" dirty="0">
                <a:solidFill>
                  <a:srgbClr val="000000"/>
                </a:solidFill>
                <a:latin typeface="Symbol" panose="05050102010706020507" pitchFamily="18" charset="2"/>
                <a:cs typeface="Arial" panose="020B0604020202020204" pitchFamily="34" charset="0"/>
              </a:rPr>
              <a:t>s</a:t>
            </a:r>
            <a:r>
              <a:rPr lang="en-US" sz="2000" baseline="-25000" dirty="0">
                <a:solidFill>
                  <a:srgbClr val="000000"/>
                </a:solidFill>
                <a:latin typeface="Arial" panose="020B0604020202020204" pitchFamily="34" charset="0"/>
                <a:cs typeface="Arial" panose="020B0604020202020204" pitchFamily="34" charset="0"/>
              </a:rPr>
              <a:t>2</a:t>
            </a:r>
            <a:r>
              <a:rPr lang="en-US" sz="2400" i="1" baseline="30000" dirty="0">
                <a:solidFill>
                  <a:srgbClr val="000000"/>
                </a:solidFill>
                <a:latin typeface="Symbol" panose="05050102010706020507" pitchFamily="18" charset="2"/>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are unknown we will:</a:t>
            </a:r>
          </a:p>
        </p:txBody>
      </p:sp>
      <p:sp>
        <p:nvSpPr>
          <p:cNvPr id="353284" name="Text Box 4"/>
          <p:cNvSpPr txBox="1">
            <a:spLocks noChangeArrowheads="1"/>
          </p:cNvSpPr>
          <p:nvPr/>
        </p:nvSpPr>
        <p:spPr bwMode="auto">
          <a:xfrm>
            <a:off x="577953" y="3601780"/>
            <a:ext cx="113399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ct val="20000"/>
              </a:spcBef>
              <a:buSzPct val="125000"/>
            </a:pPr>
            <a:r>
              <a:rPr lang="en-US" sz="2400" dirty="0">
                <a:solidFill>
                  <a:srgbClr val="000000"/>
                </a:solidFill>
                <a:latin typeface="Arial" panose="020B0604020202020204" pitchFamily="34" charset="0"/>
                <a:cs typeface="Arial" panose="020B0604020202020204" pitchFamily="34" charset="0"/>
              </a:rPr>
              <a:t>When sample variances are different it makes it questionable to </a:t>
            </a:r>
          </a:p>
          <a:p>
            <a:pPr lvl="1" algn="l">
              <a:spcBef>
                <a:spcPct val="20000"/>
              </a:spcBef>
              <a:buSzPct val="125000"/>
            </a:pPr>
            <a:r>
              <a:rPr lang="en-US" sz="2400" dirty="0">
                <a:solidFill>
                  <a:srgbClr val="000000"/>
                </a:solidFill>
                <a:latin typeface="Arial" panose="020B0604020202020204" pitchFamily="34" charset="0"/>
                <a:cs typeface="Arial" panose="020B0604020202020204" pitchFamily="34" charset="0"/>
              </a:rPr>
              <a:t>assume that the population variances are equal (</a:t>
            </a:r>
            <a:r>
              <a:rPr lang="en-US" sz="2400" b="1" dirty="0">
                <a:solidFill>
                  <a:srgbClr val="000000"/>
                </a:solidFill>
                <a:latin typeface="Arial" panose="020B0604020202020204" pitchFamily="34" charset="0"/>
                <a:cs typeface="Arial" panose="020B0604020202020204" pitchFamily="34" charset="0"/>
              </a:rPr>
              <a:t>this matters for the type of</a:t>
            </a:r>
          </a:p>
          <a:p>
            <a:pPr lvl="1" algn="l">
              <a:spcBef>
                <a:spcPct val="20000"/>
              </a:spcBef>
              <a:buSzPct val="125000"/>
            </a:pPr>
            <a:r>
              <a:rPr lang="en-US" sz="2400" b="1" dirty="0">
                <a:solidFill>
                  <a:srgbClr val="000000"/>
                </a:solidFill>
                <a:latin typeface="Arial" panose="020B0604020202020204" pitchFamily="34" charset="0"/>
                <a:cs typeface="Arial" panose="020B0604020202020204" pitchFamily="34" charset="0"/>
              </a:rPr>
              <a:t>test we use in Excel</a:t>
            </a:r>
            <a:r>
              <a:rPr lang="en-US" sz="2400" dirty="0">
                <a:solidFill>
                  <a:srgbClr val="000000"/>
                </a:solidFill>
                <a:latin typeface="Arial" panose="020B0604020202020204" pitchFamily="34" charset="0"/>
                <a:cs typeface="Arial" panose="020B0604020202020204" pitchFamily="34" charset="0"/>
              </a:rPr>
              <a:t>).  </a:t>
            </a:r>
          </a:p>
          <a:p>
            <a:pPr marL="1257300" lvl="2" indent="-342900">
              <a:spcBef>
                <a:spcPct val="20000"/>
              </a:spcBef>
              <a:buSzPct val="125000"/>
              <a:buFont typeface="Arial" charset="0"/>
              <a:buChar char="•"/>
            </a:pPr>
            <a:r>
              <a:rPr lang="en-US" sz="2400" dirty="0">
                <a:solidFill>
                  <a:srgbClr val="000000"/>
                </a:solidFill>
                <a:latin typeface="Arial" panose="020B0604020202020204" pitchFamily="34" charset="0"/>
                <a:cs typeface="Arial" panose="020B0604020202020204" pitchFamily="34" charset="0"/>
              </a:rPr>
              <a:t>Many statisticians believe that it is best to use the </a:t>
            </a:r>
            <a:r>
              <a:rPr lang="en-US" sz="2400" b="1" dirty="0">
                <a:solidFill>
                  <a:srgbClr val="0070C0"/>
                </a:solidFill>
                <a:latin typeface="Arial" panose="020B0604020202020204" pitchFamily="34" charset="0"/>
                <a:cs typeface="Arial" panose="020B0604020202020204" pitchFamily="34" charset="0"/>
              </a:rPr>
              <a:t>unequal variance </a:t>
            </a:r>
          </a:p>
          <a:p>
            <a:pPr lvl="2">
              <a:spcBef>
                <a:spcPct val="20000"/>
              </a:spcBef>
              <a:buSzPct val="125000"/>
            </a:pPr>
            <a:r>
              <a:rPr lang="en-US" sz="2400" b="1" dirty="0">
                <a:solidFill>
                  <a:srgbClr val="0070C0"/>
                </a:solidFill>
                <a:latin typeface="Arial" panose="020B0604020202020204" pitchFamily="34" charset="0"/>
                <a:cs typeface="Arial" panose="020B0604020202020204" pitchFamily="34" charset="0"/>
              </a:rPr>
              <a:t>    procedure in almost every situation. In this class we will be making </a:t>
            </a:r>
          </a:p>
          <a:p>
            <a:pPr lvl="2">
              <a:spcBef>
                <a:spcPct val="20000"/>
              </a:spcBef>
              <a:buSzPct val="125000"/>
            </a:pPr>
            <a:r>
              <a:rPr lang="en-US" sz="2400" b="1" dirty="0">
                <a:solidFill>
                  <a:srgbClr val="0070C0"/>
                </a:solidFill>
                <a:latin typeface="Arial" panose="020B0604020202020204" pitchFamily="34" charset="0"/>
                <a:cs typeface="Arial" panose="020B0604020202020204" pitchFamily="34" charset="0"/>
              </a:rPr>
              <a:t>    a choice based on the information presented.</a:t>
            </a:r>
          </a:p>
        </p:txBody>
      </p:sp>
      <p:sp>
        <p:nvSpPr>
          <p:cNvPr id="353285" name="Text Box 5"/>
          <p:cNvSpPr txBox="1">
            <a:spLocks noChangeArrowheads="1"/>
          </p:cNvSpPr>
          <p:nvPr/>
        </p:nvSpPr>
        <p:spPr bwMode="auto">
          <a:xfrm>
            <a:off x="1829915" y="2308940"/>
            <a:ext cx="597631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ct val="20000"/>
              </a:spcBef>
              <a:buSzPct val="125000"/>
              <a:buFontTx/>
              <a:buChar char="•"/>
            </a:pPr>
            <a:r>
              <a:rPr lang="en-US" sz="2400" dirty="0">
                <a:solidFill>
                  <a:srgbClr val="000000"/>
                </a:solidFill>
                <a:latin typeface="Arial" panose="020B0604020202020204" pitchFamily="34" charset="0"/>
                <a:cs typeface="Arial" panose="020B0604020202020204" pitchFamily="34" charset="0"/>
              </a:rPr>
              <a:t>  use the sample variances </a:t>
            </a:r>
            <a:r>
              <a:rPr lang="en-US" sz="2400" i="1" dirty="0">
                <a:solidFill>
                  <a:srgbClr val="000000"/>
                </a:solidFill>
                <a:latin typeface="Arial" panose="020B0604020202020204" pitchFamily="34" charset="0"/>
                <a:cs typeface="Arial" panose="020B0604020202020204" pitchFamily="34" charset="0"/>
              </a:rPr>
              <a:t>s</a:t>
            </a:r>
            <a:r>
              <a:rPr lang="en-US" sz="2400" i="1" baseline="30000" dirty="0">
                <a:solidFill>
                  <a:srgbClr val="000000"/>
                </a:solidFill>
                <a:latin typeface="Arial" panose="020B0604020202020204" pitchFamily="34" charset="0"/>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1</a:t>
            </a:r>
            <a:r>
              <a:rPr lang="en-US" sz="2400" dirty="0">
                <a:solidFill>
                  <a:srgbClr val="000000"/>
                </a:solidFill>
                <a:latin typeface="Arial" panose="020B0604020202020204" pitchFamily="34" charset="0"/>
                <a:cs typeface="Arial" panose="020B0604020202020204" pitchFamily="34" charset="0"/>
              </a:rPr>
              <a:t> and </a:t>
            </a:r>
            <a:r>
              <a:rPr lang="en-US" sz="2400" i="1" dirty="0">
                <a:solidFill>
                  <a:srgbClr val="000000"/>
                </a:solidFill>
                <a:latin typeface="Arial" panose="020B0604020202020204" pitchFamily="34" charset="0"/>
                <a:cs typeface="Arial" panose="020B0604020202020204" pitchFamily="34" charset="0"/>
              </a:rPr>
              <a:t>s</a:t>
            </a:r>
            <a:r>
              <a:rPr lang="en-US" sz="2400" i="1" baseline="30000" dirty="0">
                <a:solidFill>
                  <a:srgbClr val="000000"/>
                </a:solidFill>
                <a:latin typeface="Arial" panose="020B0604020202020204" pitchFamily="34" charset="0"/>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2</a:t>
            </a:r>
          </a:p>
          <a:p>
            <a:pPr lvl="1" algn="l">
              <a:spcBef>
                <a:spcPct val="20000"/>
              </a:spcBef>
              <a:buSzPct val="125000"/>
            </a:pPr>
            <a:r>
              <a:rPr lang="en-US" sz="2400" dirty="0">
                <a:solidFill>
                  <a:srgbClr val="000000"/>
                </a:solidFill>
                <a:latin typeface="Arial" panose="020B0604020202020204" pitchFamily="34" charset="0"/>
                <a:cs typeface="Arial" panose="020B0604020202020204" pitchFamily="34" charset="0"/>
              </a:rPr>
              <a:t>	as estimates of </a:t>
            </a:r>
            <a:r>
              <a:rPr lang="en-US" sz="2400" i="1" dirty="0">
                <a:solidFill>
                  <a:srgbClr val="000000"/>
                </a:solidFill>
                <a:latin typeface="Symbol" panose="05050102010706020507" pitchFamily="18" charset="2"/>
                <a:cs typeface="Arial" panose="020B0604020202020204" pitchFamily="34" charset="0"/>
              </a:rPr>
              <a:t>s</a:t>
            </a:r>
            <a:r>
              <a:rPr lang="en-US" sz="2400" i="1" baseline="30000" dirty="0">
                <a:solidFill>
                  <a:srgbClr val="000000"/>
                </a:solidFill>
                <a:latin typeface="Symbol" panose="05050102010706020507" pitchFamily="18" charset="2"/>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1</a:t>
            </a:r>
            <a:r>
              <a:rPr lang="en-US" sz="2400" dirty="0">
                <a:solidFill>
                  <a:srgbClr val="000000"/>
                </a:solidFill>
                <a:latin typeface="Arial" panose="020B0604020202020204" pitchFamily="34" charset="0"/>
                <a:cs typeface="Arial" panose="020B0604020202020204" pitchFamily="34" charset="0"/>
              </a:rPr>
              <a:t> and </a:t>
            </a:r>
            <a:r>
              <a:rPr lang="en-US" sz="2400" i="1" dirty="0">
                <a:solidFill>
                  <a:srgbClr val="000000"/>
                </a:solidFill>
                <a:latin typeface="Symbol" panose="05050102010706020507" pitchFamily="18" charset="2"/>
                <a:cs typeface="Arial" panose="020B0604020202020204" pitchFamily="34" charset="0"/>
              </a:rPr>
              <a:t>s</a:t>
            </a:r>
            <a:r>
              <a:rPr lang="en-US" sz="2400" i="1" baseline="30000" dirty="0">
                <a:solidFill>
                  <a:srgbClr val="000000"/>
                </a:solidFill>
                <a:latin typeface="Symbol" panose="05050102010706020507" pitchFamily="18" charset="2"/>
                <a:cs typeface="Arial" panose="020B0604020202020204" pitchFamily="34" charset="0"/>
              </a:rPr>
              <a:t>2</a:t>
            </a:r>
            <a:r>
              <a:rPr lang="en-US" sz="2400" baseline="-25000" dirty="0">
                <a:solidFill>
                  <a:srgbClr val="000000"/>
                </a:solidFill>
                <a:latin typeface="Arial" panose="020B0604020202020204" pitchFamily="34" charset="0"/>
                <a:cs typeface="Arial" panose="020B0604020202020204" pitchFamily="34" charset="0"/>
              </a:rPr>
              <a:t> 2</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40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900289" y="1882009"/>
            <a:ext cx="5780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1   Click the </a:t>
            </a:r>
            <a:r>
              <a:rPr lang="en-US" sz="2400" b="1" dirty="0">
                <a:solidFill>
                  <a:srgbClr val="000000"/>
                </a:solidFill>
                <a:latin typeface="Arial" panose="020B0604020202020204" pitchFamily="34" charset="0"/>
                <a:cs typeface="Arial" panose="020B0604020202020204" pitchFamily="34" charset="0"/>
              </a:rPr>
              <a:t>Data</a:t>
            </a:r>
            <a:r>
              <a:rPr lang="en-US" sz="2400" dirty="0">
                <a:solidFill>
                  <a:srgbClr val="000000"/>
                </a:solidFill>
                <a:latin typeface="Arial" panose="020B0604020202020204" pitchFamily="34" charset="0"/>
                <a:cs typeface="Arial" panose="020B0604020202020204" pitchFamily="34" charset="0"/>
              </a:rPr>
              <a:t> tab on the Ribbon</a:t>
            </a:r>
          </a:p>
        </p:txBody>
      </p:sp>
      <p:sp>
        <p:nvSpPr>
          <p:cNvPr id="12" name="Text Box 4"/>
          <p:cNvSpPr txBox="1">
            <a:spLocks noChangeArrowheads="1"/>
          </p:cNvSpPr>
          <p:nvPr/>
        </p:nvSpPr>
        <p:spPr bwMode="auto">
          <a:xfrm>
            <a:off x="1983493" y="2491615"/>
            <a:ext cx="409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2   Click </a:t>
            </a:r>
            <a:r>
              <a:rPr lang="en-US" sz="2400" b="1" dirty="0">
                <a:solidFill>
                  <a:srgbClr val="000000"/>
                </a:solidFill>
                <a:latin typeface="Arial" panose="020B0604020202020204" pitchFamily="34" charset="0"/>
                <a:cs typeface="Arial" panose="020B0604020202020204" pitchFamily="34" charset="0"/>
              </a:rPr>
              <a:t>Data Analysis</a:t>
            </a:r>
            <a:endParaRPr lang="en-US" sz="2400" dirty="0">
              <a:solidFill>
                <a:srgbClr val="000000"/>
              </a:solidFill>
              <a:latin typeface="Arial" panose="020B0604020202020204" pitchFamily="34" charset="0"/>
              <a:cs typeface="Arial" panose="020B0604020202020204" pitchFamily="34" charset="0"/>
            </a:endParaRPr>
          </a:p>
        </p:txBody>
      </p:sp>
      <p:sp>
        <p:nvSpPr>
          <p:cNvPr id="13" name="Text Box 5"/>
          <p:cNvSpPr txBox="1">
            <a:spLocks noChangeArrowheads="1"/>
          </p:cNvSpPr>
          <p:nvPr/>
        </p:nvSpPr>
        <p:spPr bwMode="auto">
          <a:xfrm>
            <a:off x="2034546" y="3216457"/>
            <a:ext cx="6829755"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Step 3   Choose </a:t>
            </a:r>
            <a:r>
              <a:rPr lang="en-US" sz="2400" b="1" i="1" dirty="0">
                <a:solidFill>
                  <a:srgbClr val="000000"/>
                </a:solidFill>
                <a:latin typeface="Arial" panose="020B0604020202020204" pitchFamily="34" charset="0"/>
                <a:cs typeface="Arial" panose="020B0604020202020204" pitchFamily="34" charset="0"/>
              </a:rPr>
              <a:t>t</a:t>
            </a:r>
            <a:r>
              <a:rPr lang="en-US" sz="2400" b="1" dirty="0">
                <a:solidFill>
                  <a:srgbClr val="000000"/>
                </a:solidFill>
                <a:latin typeface="Arial" panose="020B0604020202020204" pitchFamily="34" charset="0"/>
                <a:cs typeface="Arial" panose="020B0604020202020204" pitchFamily="34" charset="0"/>
              </a:rPr>
              <a:t>-Test: Two-Sample Assuming</a:t>
            </a:r>
          </a:p>
          <a:p>
            <a:pPr algn="l">
              <a:spcBef>
                <a:spcPct val="20000"/>
              </a:spcBef>
              <a:buClr>
                <a:srgbClr val="66FFFF"/>
              </a:buClr>
              <a:buSzPct val="75000"/>
              <a:buFont typeface="Monotype Sorts" pitchFamily="2" charset="2"/>
              <a:buNone/>
            </a:pPr>
            <a:r>
              <a:rPr lang="en-US" sz="2400" b="1" dirty="0">
                <a:solidFill>
                  <a:srgbClr val="000000"/>
                </a:solidFill>
                <a:latin typeface="Arial" panose="020B0604020202020204" pitchFamily="34" charset="0"/>
                <a:cs typeface="Arial" panose="020B0604020202020204" pitchFamily="34" charset="0"/>
              </a:rPr>
              <a:t>              Unequal Variances </a:t>
            </a:r>
            <a:r>
              <a:rPr lang="en-US" sz="2400" dirty="0">
                <a:solidFill>
                  <a:srgbClr val="000000"/>
                </a:solidFill>
                <a:latin typeface="Arial" panose="020B0604020202020204" pitchFamily="34" charset="0"/>
                <a:cs typeface="Arial" panose="020B0604020202020204" pitchFamily="34" charset="0"/>
              </a:rPr>
              <a:t>from the list of</a:t>
            </a:r>
          </a:p>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Analysis Tools</a:t>
            </a:r>
          </a:p>
        </p:txBody>
      </p:sp>
      <p:sp>
        <p:nvSpPr>
          <p:cNvPr id="15" name="Rectangle 103"/>
          <p:cNvSpPr>
            <a:spLocks noChangeArrowheads="1"/>
          </p:cNvSpPr>
          <p:nvPr/>
        </p:nvSpPr>
        <p:spPr bwMode="auto">
          <a:xfrm>
            <a:off x="1983493" y="484064"/>
            <a:ext cx="77724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Excel’s “</a:t>
            </a:r>
            <a:r>
              <a:rPr lang="en-US" sz="2800" i="1" dirty="0">
                <a:latin typeface="Arial" panose="020B0604020202020204" pitchFamily="34" charset="0"/>
                <a:cs typeface="Arial" panose="020B0604020202020204" pitchFamily="34" charset="0"/>
              </a:rPr>
              <a:t>T</a:t>
            </a:r>
            <a:r>
              <a:rPr lang="en-US" sz="2800" dirty="0">
                <a:latin typeface="Arial" panose="020B0604020202020204" pitchFamily="34" charset="0"/>
                <a:cs typeface="Arial" panose="020B0604020202020204" pitchFamily="34" charset="0"/>
              </a:rPr>
              <a:t>-Test:  Two-Sample</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Assuming Unequal Variances” Tool</a:t>
            </a:r>
          </a:p>
        </p:txBody>
      </p:sp>
      <p:sp>
        <p:nvSpPr>
          <p:cNvPr id="18" name="Text Box 107"/>
          <p:cNvSpPr txBox="1">
            <a:spLocks noChangeArrowheads="1"/>
          </p:cNvSpPr>
          <p:nvPr/>
        </p:nvSpPr>
        <p:spPr bwMode="auto">
          <a:xfrm>
            <a:off x="2066928" y="4564518"/>
            <a:ext cx="6764993"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Step 4   When the </a:t>
            </a:r>
            <a:r>
              <a:rPr lang="en-US" sz="2400" i="1" dirty="0">
                <a:solidFill>
                  <a:srgbClr val="000000"/>
                </a:solidFill>
                <a:latin typeface="Arial" panose="020B0604020202020204" pitchFamily="34" charset="0"/>
                <a:cs typeface="Arial" panose="020B0604020202020204" pitchFamily="34" charset="0"/>
              </a:rPr>
              <a:t>t</a:t>
            </a:r>
            <a:r>
              <a:rPr lang="en-US" sz="2400" dirty="0">
                <a:solidFill>
                  <a:srgbClr val="000000"/>
                </a:solidFill>
                <a:latin typeface="Arial" panose="020B0604020202020204" pitchFamily="34" charset="0"/>
                <a:cs typeface="Arial" panose="020B0604020202020204" pitchFamily="34" charset="0"/>
              </a:rPr>
              <a:t>-Test: Two-Sample Assuming</a:t>
            </a:r>
          </a:p>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Unequal Variances dialog box appears:</a:t>
            </a:r>
          </a:p>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(see details on next slide)</a:t>
            </a:r>
          </a:p>
        </p:txBody>
      </p:sp>
    </p:spTree>
    <p:extLst>
      <p:ext uri="{BB962C8B-B14F-4D97-AF65-F5344CB8AC3E}">
        <p14:creationId xmlns:p14="http://schemas.microsoft.com/office/powerpoint/2010/main" val="382383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2190368" y="1125920"/>
            <a:ext cx="44053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SzPct val="75000"/>
              <a:buFont typeface="Monotype Sorts" pitchFamily="2" charset="2"/>
              <a:buChar char="n"/>
            </a:pPr>
            <a:r>
              <a:rPr lang="en-US" sz="2400" dirty="0">
                <a:solidFill>
                  <a:srgbClr val="000000"/>
                </a:solidFill>
                <a:latin typeface="Arial" panose="020B0604020202020204" pitchFamily="34" charset="0"/>
                <a:cs typeface="Arial" panose="020B0604020202020204" pitchFamily="34" charset="0"/>
              </a:rPr>
              <a:t>Excel Dialog Box</a:t>
            </a:r>
          </a:p>
        </p:txBody>
      </p:sp>
      <p:sp>
        <p:nvSpPr>
          <p:cNvPr id="7" name="Rectangle 2"/>
          <p:cNvSpPr>
            <a:spLocks noChangeArrowheads="1"/>
          </p:cNvSpPr>
          <p:nvPr/>
        </p:nvSpPr>
        <p:spPr bwMode="auto">
          <a:xfrm>
            <a:off x="1892300" y="0"/>
            <a:ext cx="77724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Hypothesis Tests About </a:t>
            </a:r>
            <a:r>
              <a:rPr lang="en-US" sz="2800" i="1" dirty="0">
                <a:latin typeface="Symbol" panose="05050102010706020507" pitchFamily="18" charset="2"/>
                <a:cs typeface="Arial" panose="020B0604020202020204" pitchFamily="34" charset="0"/>
              </a:rPr>
              <a:t>m</a:t>
            </a:r>
            <a:r>
              <a:rPr lang="en-US" sz="2800" baseline="-25000" dirty="0">
                <a:latin typeface="Arial" panose="020B0604020202020204" pitchFamily="34" charset="0"/>
                <a:cs typeface="Arial" panose="020B0604020202020204" pitchFamily="34" charset="0"/>
              </a:rPr>
              <a:t> 1</a:t>
            </a:r>
            <a:r>
              <a:rPr lang="en-US" sz="2800" dirty="0">
                <a:latin typeface="Arial" panose="020B0604020202020204" pitchFamily="34" charset="0"/>
                <a:cs typeface="Arial" panose="020B0604020202020204" pitchFamily="34" charset="0"/>
              </a:rPr>
              <a:t> - </a:t>
            </a:r>
            <a:r>
              <a:rPr lang="en-US" sz="2800" i="1" dirty="0">
                <a:latin typeface="Symbol" panose="05050102010706020507" pitchFamily="18" charset="2"/>
                <a:cs typeface="Arial" panose="020B0604020202020204" pitchFamily="34" charset="0"/>
              </a:rPr>
              <a:t>m</a:t>
            </a:r>
            <a:r>
              <a:rPr lang="en-US" sz="2800" baseline="-25000" dirty="0">
                <a:latin typeface="Arial" panose="020B0604020202020204" pitchFamily="34" charset="0"/>
                <a:cs typeface="Arial" panose="020B0604020202020204" pitchFamily="34" charset="0"/>
              </a:rPr>
              <a:t> 2</a:t>
            </a: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r>
              <a:rPr lang="en-US" sz="2800" i="1" dirty="0">
                <a:latin typeface="Symbol" panose="05050102010706020507" pitchFamily="18" charset="2"/>
                <a:cs typeface="Arial" panose="020B0604020202020204" pitchFamily="34" charset="0"/>
              </a:rPr>
              <a:t>s</a:t>
            </a:r>
            <a:r>
              <a:rPr lang="en-US" sz="2800" baseline="-25000" dirty="0">
                <a:latin typeface="Arial" panose="020B0604020202020204" pitchFamily="34" charset="0"/>
                <a:cs typeface="Arial" panose="020B0604020202020204" pitchFamily="34" charset="0"/>
              </a:rPr>
              <a:t> 1</a:t>
            </a:r>
            <a:r>
              <a:rPr lang="en-US" sz="2800" dirty="0">
                <a:latin typeface="Arial" panose="020B0604020202020204" pitchFamily="34" charset="0"/>
                <a:cs typeface="Arial" panose="020B0604020202020204" pitchFamily="34" charset="0"/>
              </a:rPr>
              <a:t> and </a:t>
            </a:r>
            <a:r>
              <a:rPr lang="en-US" sz="2800" i="1" dirty="0">
                <a:latin typeface="Symbol" panose="05050102010706020507" pitchFamily="18" charset="2"/>
                <a:cs typeface="Arial" panose="020B0604020202020204" pitchFamily="34" charset="0"/>
              </a:rPr>
              <a:t>s</a:t>
            </a:r>
            <a:r>
              <a:rPr lang="en-US" sz="2800" baseline="-25000" dirty="0">
                <a:latin typeface="Arial" panose="020B0604020202020204" pitchFamily="34" charset="0"/>
                <a:cs typeface="Arial" panose="020B0604020202020204" pitchFamily="34" charset="0"/>
              </a:rPr>
              <a:t> 2</a:t>
            </a:r>
            <a:r>
              <a:rPr lang="en-US" sz="2800" dirty="0">
                <a:latin typeface="Arial" panose="020B0604020202020204" pitchFamily="34" charset="0"/>
                <a:cs typeface="Arial" panose="020B0604020202020204" pitchFamily="34" charset="0"/>
              </a:rPr>
              <a:t> Unknown </a:t>
            </a:r>
          </a:p>
        </p:txBody>
      </p:sp>
      <p:pic>
        <p:nvPicPr>
          <p:cNvPr id="2" name="Picture 1"/>
          <p:cNvPicPr>
            <a:picLocks noChangeAspect="1"/>
          </p:cNvPicPr>
          <p:nvPr/>
        </p:nvPicPr>
        <p:blipFill>
          <a:blip r:embed="rId3"/>
          <a:stretch>
            <a:fillRect/>
          </a:stretch>
        </p:blipFill>
        <p:spPr>
          <a:xfrm>
            <a:off x="2527300" y="1902433"/>
            <a:ext cx="7137400" cy="4025900"/>
          </a:xfrm>
          <a:prstGeom prst="rect">
            <a:avLst/>
          </a:prstGeom>
        </p:spPr>
      </p:pic>
    </p:spTree>
    <p:extLst>
      <p:ext uri="{BB962C8B-B14F-4D97-AF65-F5344CB8AC3E}">
        <p14:creationId xmlns:p14="http://schemas.microsoft.com/office/powerpoint/2010/main" val="86601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676" y="115614"/>
            <a:ext cx="11750469" cy="6001643"/>
          </a:xfrm>
          <a:prstGeom prst="rect">
            <a:avLst/>
          </a:prstGeom>
        </p:spPr>
        <p:txBody>
          <a:bodyPr wrap="square">
            <a:spAutoFit/>
          </a:bodyPr>
          <a:lstStyle/>
          <a:p>
            <a:pPr marR="0" lvl="0">
              <a:spcBef>
                <a:spcPts val="0"/>
              </a:spcBef>
              <a:spcAft>
                <a:spcPts val="0"/>
              </a:spcAft>
            </a:pPr>
            <a:r>
              <a:rPr lang="en-US" sz="2000" dirty="0">
                <a:latin typeface="Calibri" panose="020F0502020204030204" pitchFamily="34" charset="0"/>
                <a:ea typeface="Calibri" panose="020F0502020204030204" pitchFamily="34" charset="0"/>
                <a:cs typeface="Arial" panose="020B0604020202020204" pitchFamily="34" charset="0"/>
              </a:rPr>
              <a:t>Application – </a:t>
            </a:r>
            <a:r>
              <a:rPr lang="en-US" sz="2000" b="1" dirty="0">
                <a:latin typeface="Calibri" panose="020F0502020204030204" pitchFamily="34" charset="0"/>
                <a:ea typeface="Calibri" panose="020F0502020204030204" pitchFamily="34" charset="0"/>
                <a:cs typeface="Arial" panose="020B0604020202020204" pitchFamily="34" charset="0"/>
              </a:rPr>
              <a:t>Excel File: Software Test</a:t>
            </a:r>
          </a:p>
          <a:p>
            <a:pPr marR="0" lvl="0">
              <a:spcBef>
                <a:spcPts val="0"/>
              </a:spcBef>
              <a:spcAft>
                <a:spcPts val="0"/>
              </a:spcAft>
            </a:pPr>
            <a:r>
              <a:rPr lang="en-US" sz="2000" dirty="0">
                <a:latin typeface="Calibri" panose="020F0502020204030204" pitchFamily="34" charset="0"/>
                <a:ea typeface="Calibri" panose="020F0502020204030204" pitchFamily="34" charset="0"/>
                <a:cs typeface="Arial" panose="020B0604020202020204" pitchFamily="34" charset="0"/>
              </a:rPr>
              <a:t>Consider a new computer software package developed to help systems analysts reduce the time required to design, develop, and implement an information system. To evaluate the benefits of the new software package, a random sample of 24 systems analysts is selected and data can be found in the excel filed mentioned above. Each analyst is given specifications for a hypothetical information system. Then 12 of the analysts are instructed to produce the information system by using current technology. The other 12 analysts are trained in the use of the new software package and then instructed to use it to produce the information system.  The researcher in charge of the new software evaluation project hopes to show that the new software package will provide a shorter mean project completion time. Thus, the researcher is looking for evidence to conclude that the mean project completion time for systems analysts using the new software package is less than those using the current technology.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2000" dirty="0">
                <a:latin typeface="Calibri" panose="020F0502020204030204" pitchFamily="34" charset="0"/>
                <a:ea typeface="Calibri" panose="020F0502020204030204" pitchFamily="34" charset="0"/>
                <a:cs typeface="Arial" panose="020B0604020202020204" pitchFamily="34" charset="0"/>
              </a:rPr>
              <a:t>Develop the null and alternative hypothesis to test whether the mean project completion time for the new software is less than the current technology.</a:t>
            </a:r>
          </a:p>
          <a:p>
            <a:pPr marL="742950" marR="0" lvl="1" indent="-285750">
              <a:spcBef>
                <a:spcPts val="0"/>
              </a:spcBef>
              <a:spcAft>
                <a:spcPts val="0"/>
              </a:spcAft>
              <a:buFont typeface="+mj-lt"/>
              <a:buAutoNum type="alphaLcPeriod"/>
            </a:pP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endParaRPr lang="en-US" sz="2000" dirty="0">
              <a:latin typeface="Calibri" panose="020F0502020204030204" pitchFamily="34" charset="0"/>
              <a:ea typeface="Calibri" panose="020F0502020204030204" pitchFamily="34" charset="0"/>
              <a:cs typeface="Arial" panose="020B0604020202020204" pitchFamily="34" charset="0"/>
            </a:endParaRPr>
          </a:p>
          <a:p>
            <a:pPr marR="0" lvl="1">
              <a:spcBef>
                <a:spcPts val="0"/>
              </a:spcBef>
              <a:spcAft>
                <a:spcPts val="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2000" dirty="0">
                <a:latin typeface="Calibri" panose="020F0502020204030204" pitchFamily="34" charset="0"/>
                <a:ea typeface="Calibri" panose="020F0502020204030204" pitchFamily="34" charset="0"/>
                <a:cs typeface="Arial" panose="020B0604020202020204" pitchFamily="34" charset="0"/>
              </a:rPr>
              <a:t>On the basis of the sample results can we conclude that the mean completion time is shorter using the new software package at a 95% level of confidence?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461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p:cNvSpPr txBox="1">
            <a:spLocks noChangeArrowheads="1"/>
          </p:cNvSpPr>
          <p:nvPr/>
        </p:nvSpPr>
        <p:spPr bwMode="auto">
          <a:xfrm>
            <a:off x="2159221" y="1376494"/>
            <a:ext cx="698781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 typeface="Wingdings" pitchFamily="2" charset="2"/>
              <a:buChar char="n"/>
            </a:pPr>
            <a:r>
              <a:rPr lang="en-US" sz="2400" dirty="0">
                <a:solidFill>
                  <a:srgbClr val="000000"/>
                </a:solidFill>
                <a:latin typeface="Arial" panose="020B0604020202020204" pitchFamily="34" charset="0"/>
                <a:cs typeface="Arial" panose="020B0604020202020204" pitchFamily="34" charset="0"/>
              </a:rPr>
              <a:t>   With </a:t>
            </a:r>
            <a:r>
              <a:rPr lang="en-US" sz="2400" u="sng" dirty="0">
                <a:solidFill>
                  <a:srgbClr val="000000"/>
                </a:solidFill>
                <a:latin typeface="Arial" panose="020B0604020202020204" pitchFamily="34" charset="0"/>
                <a:cs typeface="Arial" panose="020B0604020202020204" pitchFamily="34" charset="0"/>
              </a:rPr>
              <a:t>paired-sample design</a:t>
            </a:r>
            <a:r>
              <a:rPr lang="en-US" sz="2400" dirty="0">
                <a:solidFill>
                  <a:srgbClr val="000000"/>
                </a:solidFill>
                <a:latin typeface="Arial" panose="020B0604020202020204" pitchFamily="34" charset="0"/>
                <a:cs typeface="Arial" panose="020B0604020202020204" pitchFamily="34" charset="0"/>
              </a:rPr>
              <a:t> each sampled item</a:t>
            </a:r>
          </a:p>
          <a:p>
            <a:pPr algn="l">
              <a:buFont typeface="Wingdings" pitchFamily="2" charset="2"/>
              <a:buNone/>
            </a:pPr>
            <a:r>
              <a:rPr lang="en-US" sz="2400" dirty="0">
                <a:solidFill>
                  <a:srgbClr val="000000"/>
                </a:solidFill>
                <a:latin typeface="Arial" panose="020B0604020202020204" pitchFamily="34" charset="0"/>
                <a:cs typeface="Arial" panose="020B0604020202020204" pitchFamily="34" charset="0"/>
              </a:rPr>
              <a:t>      provides a pair of data values.</a:t>
            </a:r>
          </a:p>
          <a:p>
            <a:pPr algn="l">
              <a:buFont typeface="Wingdings" pitchFamily="2" charset="2"/>
              <a:buNone/>
            </a:pPr>
            <a:endParaRPr lang="en-US" sz="2400" dirty="0">
              <a:solidFill>
                <a:srgbClr val="000000"/>
              </a:solidFill>
              <a:latin typeface="Arial" panose="020B0604020202020204" pitchFamily="34" charset="0"/>
              <a:cs typeface="Arial" panose="020B0604020202020204" pitchFamily="34" charset="0"/>
            </a:endParaRPr>
          </a:p>
          <a:p>
            <a:pPr algn="l">
              <a:buFont typeface="Wingdings" pitchFamily="2" charset="2"/>
              <a:buNone/>
            </a:pPr>
            <a:endParaRPr lang="en-US" sz="2400" dirty="0">
              <a:solidFill>
                <a:srgbClr val="000000"/>
              </a:solidFill>
              <a:latin typeface="Arial" panose="020B0604020202020204" pitchFamily="34" charset="0"/>
              <a:cs typeface="Arial" panose="020B0604020202020204" pitchFamily="34" charset="0"/>
            </a:endParaRPr>
          </a:p>
        </p:txBody>
      </p:sp>
      <p:sp>
        <p:nvSpPr>
          <p:cNvPr id="231429" name="Text Box 5"/>
          <p:cNvSpPr txBox="1">
            <a:spLocks noChangeArrowheads="1"/>
          </p:cNvSpPr>
          <p:nvPr/>
        </p:nvSpPr>
        <p:spPr bwMode="auto">
          <a:xfrm>
            <a:off x="2179858" y="3863432"/>
            <a:ext cx="773112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Char char="n"/>
            </a:pPr>
            <a:r>
              <a:rPr lang="en-US" sz="2400" dirty="0">
                <a:solidFill>
                  <a:srgbClr val="000000"/>
                </a:solidFill>
                <a:latin typeface="Arial" panose="020B0604020202020204" pitchFamily="34" charset="0"/>
                <a:cs typeface="Arial" panose="020B0604020202020204" pitchFamily="34" charset="0"/>
              </a:rPr>
              <a:t>   This design often leads to a smaller sampling error</a:t>
            </a:r>
          </a:p>
          <a:p>
            <a:pPr algn="l"/>
            <a:r>
              <a:rPr lang="en-US" sz="2400" dirty="0">
                <a:solidFill>
                  <a:srgbClr val="000000"/>
                </a:solidFill>
                <a:latin typeface="Arial" panose="020B0604020202020204" pitchFamily="34" charset="0"/>
                <a:cs typeface="Arial" panose="020B0604020202020204" pitchFamily="34" charset="0"/>
              </a:rPr>
              <a:t>      than the independent-sample design because</a:t>
            </a:r>
          </a:p>
          <a:p>
            <a:pPr algn="l"/>
            <a:r>
              <a:rPr lang="en-US" sz="2400" dirty="0">
                <a:solidFill>
                  <a:srgbClr val="000000"/>
                </a:solidFill>
                <a:latin typeface="Arial" panose="020B0604020202020204" pitchFamily="34" charset="0"/>
                <a:cs typeface="Arial" panose="020B0604020202020204" pitchFamily="34" charset="0"/>
              </a:rPr>
              <a:t>      variation between sampled items is eliminated as a</a:t>
            </a:r>
          </a:p>
          <a:p>
            <a:pPr algn="l"/>
            <a:r>
              <a:rPr lang="en-US" sz="2400" dirty="0">
                <a:solidFill>
                  <a:srgbClr val="000000"/>
                </a:solidFill>
                <a:latin typeface="Arial" panose="020B0604020202020204" pitchFamily="34" charset="0"/>
                <a:cs typeface="Arial" panose="020B0604020202020204" pitchFamily="34" charset="0"/>
              </a:rPr>
              <a:t>      source of sampling error.</a:t>
            </a:r>
          </a:p>
          <a:p>
            <a:pPr marL="800100" lvl="1" indent="-342900">
              <a:buFont typeface="Arial" charset="0"/>
              <a:buChar char="•"/>
            </a:pPr>
            <a:r>
              <a:rPr lang="en-US" sz="2400" dirty="0">
                <a:solidFill>
                  <a:srgbClr val="7030A0"/>
                </a:solidFill>
                <a:latin typeface="Arial" panose="020B0604020202020204" pitchFamily="34" charset="0"/>
                <a:cs typeface="Arial" panose="020B0604020202020204" pitchFamily="34" charset="0"/>
              </a:rPr>
              <a:t>Variations in the cars (different estimates based on different type of car damage) is eliminated when both are taken to the same shops.</a:t>
            </a:r>
          </a:p>
        </p:txBody>
      </p:sp>
      <p:sp>
        <p:nvSpPr>
          <p:cNvPr id="231431" name="Rectangle 7"/>
          <p:cNvSpPr>
            <a:spLocks noChangeArrowheads="1"/>
          </p:cNvSpPr>
          <p:nvPr/>
        </p:nvSpPr>
        <p:spPr bwMode="auto">
          <a:xfrm>
            <a:off x="2159221" y="221399"/>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(or matched) Samples</a:t>
            </a:r>
          </a:p>
        </p:txBody>
      </p:sp>
      <p:sp>
        <p:nvSpPr>
          <p:cNvPr id="6" name="Text Box 5"/>
          <p:cNvSpPr txBox="1">
            <a:spLocks noChangeArrowheads="1"/>
          </p:cNvSpPr>
          <p:nvPr/>
        </p:nvSpPr>
        <p:spPr bwMode="auto">
          <a:xfrm>
            <a:off x="2063135" y="2263041"/>
            <a:ext cx="77311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Char char="n"/>
            </a:pPr>
            <a:r>
              <a:rPr lang="en-US" sz="2400" dirty="0">
                <a:solidFill>
                  <a:srgbClr val="000000"/>
                </a:solidFill>
                <a:latin typeface="Arial" panose="020B0604020202020204" pitchFamily="34" charset="0"/>
                <a:cs typeface="Arial" panose="020B0604020202020204" pitchFamily="34" charset="0"/>
              </a:rPr>
              <a:t>   Two samples are tested under similar conditions.</a:t>
            </a:r>
          </a:p>
          <a:p>
            <a:pPr marL="800100" lvl="1" indent="-342900">
              <a:buFont typeface="Arial" charset="0"/>
              <a:buChar char="•"/>
            </a:pPr>
            <a:r>
              <a:rPr lang="en-US" sz="2400" dirty="0">
                <a:solidFill>
                  <a:srgbClr val="7030A0"/>
                </a:solidFill>
                <a:latin typeface="Arial" panose="020B0604020202020204" pitchFamily="34" charset="0"/>
                <a:cs typeface="Arial" panose="020B0604020202020204" pitchFamily="34" charset="0"/>
              </a:rPr>
              <a:t>Two cars are taken to the same two different mechanics for price estimates</a:t>
            </a:r>
          </a:p>
        </p:txBody>
      </p:sp>
    </p:spTree>
    <p:extLst>
      <p:ext uri="{BB962C8B-B14F-4D97-AF65-F5344CB8AC3E}">
        <p14:creationId xmlns:p14="http://schemas.microsoft.com/office/powerpoint/2010/main" val="1089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Matched Pair Sampling</a:t>
            </a:r>
          </a:p>
        </p:txBody>
      </p:sp>
      <p:sp>
        <p:nvSpPr>
          <p:cNvPr id="3" name="Content Placeholder 2"/>
          <p:cNvSpPr>
            <a:spLocks noGrp="1"/>
          </p:cNvSpPr>
          <p:nvPr>
            <p:ph idx="1"/>
          </p:nvPr>
        </p:nvSpPr>
        <p:spPr/>
        <p:txBody>
          <a:bodyPr/>
          <a:lstStyle/>
          <a:p>
            <a:r>
              <a:rPr lang="en-US" dirty="0"/>
              <a:t>Such samples are useful in evaluating strategies because the comparison is made between </a:t>
            </a:r>
            <a:r>
              <a:rPr lang="en-US" i="1" dirty="0">
                <a:solidFill>
                  <a:srgbClr val="7030A0"/>
                </a:solidFill>
              </a:rPr>
              <a:t>apples</a:t>
            </a:r>
            <a:r>
              <a:rPr lang="en-US" dirty="0"/>
              <a:t> and </a:t>
            </a:r>
            <a:r>
              <a:rPr lang="en-US" i="1" dirty="0">
                <a:solidFill>
                  <a:srgbClr val="7030A0"/>
                </a:solidFill>
              </a:rPr>
              <a:t>apples</a:t>
            </a:r>
            <a:r>
              <a:rPr lang="en-US" dirty="0"/>
              <a:t>.</a:t>
            </a:r>
          </a:p>
          <a:p>
            <a:r>
              <a:rPr lang="en-US" dirty="0"/>
              <a:t> Example: Assessing the benefits of a new medical treatment by evaluating the same patients </a:t>
            </a:r>
            <a:r>
              <a:rPr lang="en-US" b="1" dirty="0"/>
              <a:t>before</a:t>
            </a:r>
            <a:r>
              <a:rPr lang="en-US" dirty="0"/>
              <a:t> and </a:t>
            </a:r>
            <a:r>
              <a:rPr lang="en-US" b="1" dirty="0"/>
              <a:t>after</a:t>
            </a:r>
            <a:r>
              <a:rPr lang="en-US" dirty="0"/>
              <a:t> the treatment. </a:t>
            </a:r>
          </a:p>
          <a:p>
            <a:pPr lvl="1"/>
            <a:r>
              <a:rPr lang="en-US" dirty="0"/>
              <a:t> If  only one group of people is given the treatment, then it is not clear if the observed differences are due to the </a:t>
            </a:r>
            <a:r>
              <a:rPr lang="en-US" b="1" dirty="0"/>
              <a:t>treatment</a:t>
            </a:r>
            <a:r>
              <a:rPr lang="en-US" dirty="0"/>
              <a:t> or due to </a:t>
            </a:r>
            <a:r>
              <a:rPr lang="en-US" b="1" dirty="0"/>
              <a:t>other differences</a:t>
            </a:r>
            <a:r>
              <a:rPr lang="en-US" dirty="0"/>
              <a:t> between the groups.</a:t>
            </a:r>
          </a:p>
        </p:txBody>
      </p:sp>
    </p:spTree>
    <p:extLst>
      <p:ext uri="{BB962C8B-B14F-4D97-AF65-F5344CB8AC3E}">
        <p14:creationId xmlns:p14="http://schemas.microsoft.com/office/powerpoint/2010/main" val="2098780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Recognizing Matched-Pairs Experiment</a:t>
            </a:r>
          </a:p>
        </p:txBody>
      </p:sp>
      <p:sp>
        <p:nvSpPr>
          <p:cNvPr id="3" name="Content Placeholder 2"/>
          <p:cNvSpPr>
            <a:spLocks noGrp="1"/>
          </p:cNvSpPr>
          <p:nvPr>
            <p:ph idx="1"/>
          </p:nvPr>
        </p:nvSpPr>
        <p:spPr>
          <a:xfrm>
            <a:off x="838200" y="1690688"/>
            <a:ext cx="10515600" cy="4351338"/>
          </a:xfrm>
        </p:spPr>
        <p:txBody>
          <a:bodyPr>
            <a:normAutofit/>
          </a:bodyPr>
          <a:lstStyle/>
          <a:p>
            <a:r>
              <a:rPr lang="en-US" sz="2400" dirty="0"/>
              <a:t>The first type of matched-pairs sample is characterized by a measurement, an intervention of some type, and then another measurement. We generally refer to these experiments as “before” and “after” studies.</a:t>
            </a:r>
          </a:p>
          <a:p>
            <a:r>
              <a:rPr lang="en-US" sz="2400" dirty="0"/>
              <a:t>The second type of matched-pairs sample is characterized by a pairing of observations, where it is not the same individual who gets sampled twice. </a:t>
            </a:r>
          </a:p>
          <a:p>
            <a:r>
              <a:rPr lang="en-US" sz="2400" dirty="0"/>
              <a:t>Suppose an agronomist wishes to switch to an organic fertilizer but is unsure what the effects might be on his crop yield. It is important to the agronomist that the yields be similar. He </a:t>
            </a:r>
            <a:r>
              <a:rPr lang="en-US" sz="2400" dirty="0">
                <a:solidFill>
                  <a:schemeClr val="accent2">
                    <a:lumMod val="75000"/>
                  </a:schemeClr>
                </a:solidFill>
              </a:rPr>
              <a:t>matches </a:t>
            </a:r>
            <a:r>
              <a:rPr lang="en-US" sz="2400" dirty="0"/>
              <a:t>20 adjacent plots of land using the nonorganic fertilizer on one half of the plot and the organic fertilizer on the other.</a:t>
            </a:r>
          </a:p>
        </p:txBody>
      </p:sp>
    </p:spTree>
    <p:extLst>
      <p:ext uri="{BB962C8B-B14F-4D97-AF65-F5344CB8AC3E}">
        <p14:creationId xmlns:p14="http://schemas.microsoft.com/office/powerpoint/2010/main" val="83528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103" name="Text Box 55"/>
          <p:cNvSpPr txBox="1">
            <a:spLocks noChangeArrowheads="1"/>
          </p:cNvSpPr>
          <p:nvPr/>
        </p:nvSpPr>
        <p:spPr bwMode="auto">
          <a:xfrm>
            <a:off x="2559050" y="1614489"/>
            <a:ext cx="5780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1   Click the </a:t>
            </a:r>
            <a:r>
              <a:rPr lang="en-US" sz="2400" b="1" dirty="0">
                <a:solidFill>
                  <a:srgbClr val="000000"/>
                </a:solidFill>
                <a:latin typeface="Arial" panose="020B0604020202020204" pitchFamily="34" charset="0"/>
                <a:cs typeface="Arial" panose="020B0604020202020204" pitchFamily="34" charset="0"/>
              </a:rPr>
              <a:t>Data</a:t>
            </a:r>
            <a:r>
              <a:rPr lang="en-US" sz="2400" dirty="0">
                <a:solidFill>
                  <a:srgbClr val="000000"/>
                </a:solidFill>
                <a:latin typeface="Arial" panose="020B0604020202020204" pitchFamily="34" charset="0"/>
                <a:cs typeface="Arial" panose="020B0604020202020204" pitchFamily="34" charset="0"/>
              </a:rPr>
              <a:t> tab on the Ribbon</a:t>
            </a:r>
          </a:p>
        </p:txBody>
      </p:sp>
      <p:sp>
        <p:nvSpPr>
          <p:cNvPr id="386104" name="Text Box 56"/>
          <p:cNvSpPr txBox="1">
            <a:spLocks noChangeArrowheads="1"/>
          </p:cNvSpPr>
          <p:nvPr/>
        </p:nvSpPr>
        <p:spPr bwMode="auto">
          <a:xfrm>
            <a:off x="2549526" y="2071689"/>
            <a:ext cx="409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2   Click </a:t>
            </a:r>
            <a:r>
              <a:rPr lang="en-US" sz="2400" b="1" dirty="0">
                <a:solidFill>
                  <a:srgbClr val="000000"/>
                </a:solidFill>
                <a:latin typeface="Arial" panose="020B0604020202020204" pitchFamily="34" charset="0"/>
                <a:cs typeface="Arial" panose="020B0604020202020204" pitchFamily="34" charset="0"/>
              </a:rPr>
              <a:t>Data Analysis</a:t>
            </a:r>
            <a:endParaRPr lang="en-US" sz="2400" dirty="0">
              <a:solidFill>
                <a:srgbClr val="000000"/>
              </a:solidFill>
              <a:latin typeface="Arial" panose="020B0604020202020204" pitchFamily="34" charset="0"/>
              <a:cs typeface="Arial" panose="020B0604020202020204" pitchFamily="34" charset="0"/>
            </a:endParaRPr>
          </a:p>
        </p:txBody>
      </p:sp>
      <p:sp>
        <p:nvSpPr>
          <p:cNvPr id="386105" name="Text Box 57"/>
          <p:cNvSpPr txBox="1">
            <a:spLocks noChangeArrowheads="1"/>
          </p:cNvSpPr>
          <p:nvPr/>
        </p:nvSpPr>
        <p:spPr bwMode="auto">
          <a:xfrm>
            <a:off x="2560638" y="2547939"/>
            <a:ext cx="781579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Step 3   Choose </a:t>
            </a:r>
            <a:r>
              <a:rPr lang="en-US" sz="2400" b="1" i="1" dirty="0">
                <a:solidFill>
                  <a:srgbClr val="000000"/>
                </a:solidFill>
                <a:latin typeface="Arial" panose="020B0604020202020204" pitchFamily="34" charset="0"/>
                <a:cs typeface="Arial" panose="020B0604020202020204" pitchFamily="34" charset="0"/>
              </a:rPr>
              <a:t>t</a:t>
            </a:r>
            <a:r>
              <a:rPr lang="en-US" sz="2400" b="1" dirty="0">
                <a:solidFill>
                  <a:srgbClr val="000000"/>
                </a:solidFill>
                <a:latin typeface="Arial" panose="020B0604020202020204" pitchFamily="34" charset="0"/>
                <a:cs typeface="Arial" panose="020B0604020202020204" pitchFamily="34" charset="0"/>
              </a:rPr>
              <a:t>-Test: Paired Two Sample for Means</a:t>
            </a:r>
          </a:p>
          <a:p>
            <a:pPr algn="l">
              <a:spcBef>
                <a:spcPct val="20000"/>
              </a:spcBef>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from the list of Analysis Tools</a:t>
            </a:r>
          </a:p>
        </p:txBody>
      </p:sp>
      <p:sp>
        <p:nvSpPr>
          <p:cNvPr id="386107" name="Line 59"/>
          <p:cNvSpPr>
            <a:spLocks noChangeShapeType="1"/>
          </p:cNvSpPr>
          <p:nvPr/>
        </p:nvSpPr>
        <p:spPr bwMode="auto">
          <a:xfrm flipV="1">
            <a:off x="8477250" y="3905251"/>
            <a:ext cx="685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Lst>
        </p:spPr>
        <p:txBody>
          <a:bodyPr/>
          <a:lstStyle/>
          <a:p>
            <a:endParaRPr lang="en-US" dirty="0">
              <a:solidFill>
                <a:srgbClr val="000000"/>
              </a:solidFill>
              <a:latin typeface="Arial" panose="020B0604020202020204" pitchFamily="34" charset="0"/>
              <a:cs typeface="Arial" panose="020B0604020202020204" pitchFamily="34" charset="0"/>
            </a:endParaRPr>
          </a:p>
        </p:txBody>
      </p:sp>
      <p:sp>
        <p:nvSpPr>
          <p:cNvPr id="386108" name="Text Box 60"/>
          <p:cNvSpPr txBox="1">
            <a:spLocks noChangeArrowheads="1"/>
          </p:cNvSpPr>
          <p:nvPr/>
        </p:nvSpPr>
        <p:spPr bwMode="auto">
          <a:xfrm>
            <a:off x="6523039" y="3671888"/>
            <a:ext cx="192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 continued</a:t>
            </a:r>
          </a:p>
        </p:txBody>
      </p:sp>
      <p:sp>
        <p:nvSpPr>
          <p:cNvPr id="386110" name="Rectangle 62"/>
          <p:cNvSpPr>
            <a:spLocks noChangeArrowheads="1"/>
          </p:cNvSpPr>
          <p:nvPr/>
        </p:nvSpPr>
        <p:spPr bwMode="auto">
          <a:xfrm>
            <a:off x="2190368" y="1125920"/>
            <a:ext cx="79057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SzPct val="75000"/>
              <a:buFont typeface="Monotype Sorts" pitchFamily="2" charset="2"/>
              <a:buChar char="n"/>
            </a:pPr>
            <a:r>
              <a:rPr lang="en-US" sz="2400" dirty="0">
                <a:solidFill>
                  <a:srgbClr val="000000"/>
                </a:solidFill>
                <a:latin typeface="Arial" panose="020B0604020202020204" pitchFamily="34" charset="0"/>
                <a:cs typeface="Arial" panose="020B0604020202020204" pitchFamily="34" charset="0"/>
              </a:rPr>
              <a:t>Excel’s “</a:t>
            </a:r>
            <a:r>
              <a:rPr lang="en-US" sz="2400" i="1" dirty="0">
                <a:solidFill>
                  <a:srgbClr val="000000"/>
                </a:solidFill>
                <a:latin typeface="Arial" panose="020B0604020202020204" pitchFamily="34" charset="0"/>
                <a:cs typeface="Arial" panose="020B0604020202020204" pitchFamily="34" charset="0"/>
              </a:rPr>
              <a:t>t</a:t>
            </a:r>
            <a:r>
              <a:rPr lang="en-US" sz="2400" dirty="0">
                <a:solidFill>
                  <a:srgbClr val="000000"/>
                </a:solidFill>
                <a:latin typeface="Arial" panose="020B0604020202020204" pitchFamily="34" charset="0"/>
                <a:cs typeface="Arial" panose="020B0604020202020204" pitchFamily="34" charset="0"/>
              </a:rPr>
              <a:t>-Test:  Paired Two Sample for Means” Tool</a:t>
            </a:r>
          </a:p>
        </p:txBody>
      </p:sp>
      <p:sp>
        <p:nvSpPr>
          <p:cNvPr id="10" name="Rectangle 7"/>
          <p:cNvSpPr>
            <a:spLocks noChangeArrowheads="1"/>
          </p:cNvSpPr>
          <p:nvPr/>
        </p:nvSpPr>
        <p:spPr bwMode="auto">
          <a:xfrm>
            <a:off x="2190368" y="67248"/>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Samples</a:t>
            </a:r>
          </a:p>
        </p:txBody>
      </p:sp>
    </p:spTree>
    <p:extLst>
      <p:ext uri="{BB962C8B-B14F-4D97-AF65-F5344CB8AC3E}">
        <p14:creationId xmlns:p14="http://schemas.microsoft.com/office/powerpoint/2010/main" val="307009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30" name="Rectangle 58"/>
          <p:cNvSpPr>
            <a:spLocks noChangeArrowheads="1"/>
          </p:cNvSpPr>
          <p:nvPr/>
        </p:nvSpPr>
        <p:spPr bwMode="auto">
          <a:xfrm>
            <a:off x="2190368" y="1125921"/>
            <a:ext cx="42021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SzPct val="75000"/>
              <a:buFont typeface="Monotype Sorts" pitchFamily="2" charset="2"/>
              <a:buChar char="n"/>
            </a:pPr>
            <a:r>
              <a:rPr lang="en-US" sz="2400" dirty="0">
                <a:solidFill>
                  <a:srgbClr val="000000"/>
                </a:solidFill>
                <a:latin typeface="Arial" panose="020B0604020202020204" pitchFamily="34" charset="0"/>
                <a:cs typeface="Arial" panose="020B0604020202020204" pitchFamily="34" charset="0"/>
              </a:rPr>
              <a:t>Excel Dialog Box</a:t>
            </a:r>
          </a:p>
        </p:txBody>
      </p:sp>
      <p:sp>
        <p:nvSpPr>
          <p:cNvPr id="5" name="Rectangle 7"/>
          <p:cNvSpPr>
            <a:spLocks noChangeArrowheads="1"/>
          </p:cNvSpPr>
          <p:nvPr/>
        </p:nvSpPr>
        <p:spPr bwMode="auto">
          <a:xfrm>
            <a:off x="2190368" y="114653"/>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Samples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019" y="1814926"/>
            <a:ext cx="6095637" cy="3987800"/>
          </a:xfrm>
          <a:prstGeom prst="rect">
            <a:avLst/>
          </a:prstGeom>
        </p:spPr>
      </p:pic>
    </p:spTree>
    <p:extLst>
      <p:ext uri="{BB962C8B-B14F-4D97-AF65-F5344CB8AC3E}">
        <p14:creationId xmlns:p14="http://schemas.microsoft.com/office/powerpoint/2010/main" val="263302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2190368" y="1125921"/>
            <a:ext cx="42021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SzPct val="75000"/>
              <a:buFont typeface="Monotype Sorts" pitchFamily="2" charset="2"/>
              <a:buChar char="n"/>
            </a:pPr>
            <a:r>
              <a:rPr lang="en-US" sz="2400" dirty="0">
                <a:solidFill>
                  <a:srgbClr val="000000"/>
                </a:solidFill>
                <a:latin typeface="Arial" panose="020B0604020202020204" pitchFamily="34" charset="0"/>
                <a:cs typeface="Arial" panose="020B0604020202020204" pitchFamily="34" charset="0"/>
              </a:rPr>
              <a:t>Excel Value Worksheet</a:t>
            </a:r>
          </a:p>
        </p:txBody>
      </p:sp>
      <p:sp>
        <p:nvSpPr>
          <p:cNvPr id="9" name="Rectangle 7"/>
          <p:cNvSpPr>
            <a:spLocks noChangeArrowheads="1"/>
          </p:cNvSpPr>
          <p:nvPr/>
        </p:nvSpPr>
        <p:spPr bwMode="auto">
          <a:xfrm>
            <a:off x="2209801" y="102968"/>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Samples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200" y="1826611"/>
            <a:ext cx="5951797" cy="4597039"/>
          </a:xfrm>
          <a:prstGeom prst="rect">
            <a:avLst/>
          </a:prstGeom>
        </p:spPr>
      </p:pic>
    </p:spTree>
    <p:extLst>
      <p:ext uri="{BB962C8B-B14F-4D97-AF65-F5344CB8AC3E}">
        <p14:creationId xmlns:p14="http://schemas.microsoft.com/office/powerpoint/2010/main" val="23706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BD6-CCAA-1745-9087-E6285A460088}"/>
              </a:ext>
            </a:extLst>
          </p:cNvPr>
          <p:cNvSpPr>
            <a:spLocks noGrp="1"/>
          </p:cNvSpPr>
          <p:nvPr>
            <p:ph type="title"/>
          </p:nvPr>
        </p:nvSpPr>
        <p:spPr>
          <a:xfrm>
            <a:off x="548640" y="365125"/>
            <a:ext cx="10805160" cy="1325563"/>
          </a:xfrm>
        </p:spPr>
        <p:txBody>
          <a:bodyPr/>
          <a:lstStyle/>
          <a:p>
            <a:r>
              <a:rPr lang="en-US" dirty="0"/>
              <a:t>Selecting the Appropriate Test Statistic</a:t>
            </a:r>
          </a:p>
        </p:txBody>
      </p:sp>
      <p:pic>
        <p:nvPicPr>
          <p:cNvPr id="5" name="Content Placeholder 4">
            <a:extLst>
              <a:ext uri="{FF2B5EF4-FFF2-40B4-BE49-F238E27FC236}">
                <a16:creationId xmlns:a16="http://schemas.microsoft.com/office/drawing/2014/main" id="{83DBD2A0-F1A7-7948-A296-62620DEE0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030" y="1588771"/>
            <a:ext cx="6063964" cy="4434840"/>
          </a:xfrm>
        </p:spPr>
      </p:pic>
    </p:spTree>
    <p:extLst>
      <p:ext uri="{BB962C8B-B14F-4D97-AF65-F5344CB8AC3E}">
        <p14:creationId xmlns:p14="http://schemas.microsoft.com/office/powerpoint/2010/main" val="531880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24" name="Rectangle 56"/>
          <p:cNvSpPr>
            <a:spLocks noChangeArrowheads="1"/>
          </p:cNvSpPr>
          <p:nvPr/>
        </p:nvSpPr>
        <p:spPr bwMode="auto">
          <a:xfrm>
            <a:off x="2724150" y="1657350"/>
            <a:ext cx="6953250" cy="571500"/>
          </a:xfrm>
          <a:prstGeom prst="rect">
            <a:avLst/>
          </a:prstGeom>
          <a:solidFill>
            <a:schemeClr val="bg1">
              <a:lumMod val="9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dirty="0">
              <a:solidFill>
                <a:srgbClr val="000000"/>
              </a:solidFill>
              <a:latin typeface="Arial" panose="020B0604020202020204" pitchFamily="34" charset="0"/>
              <a:cs typeface="Arial" panose="020B0604020202020204" pitchFamily="34" charset="0"/>
            </a:endParaRPr>
          </a:p>
        </p:txBody>
      </p:sp>
      <p:sp>
        <p:nvSpPr>
          <p:cNvPr id="237625" name="Text Box 57"/>
          <p:cNvSpPr txBox="1">
            <a:spLocks noChangeArrowheads="1"/>
          </p:cNvSpPr>
          <p:nvPr/>
        </p:nvSpPr>
        <p:spPr bwMode="auto">
          <a:xfrm>
            <a:off x="2798764" y="1709738"/>
            <a:ext cx="681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4.  Determine the critical value and rejection rule.</a:t>
            </a:r>
          </a:p>
        </p:txBody>
      </p:sp>
      <p:sp>
        <p:nvSpPr>
          <p:cNvPr id="237635" name="Text Box 67"/>
          <p:cNvSpPr txBox="1">
            <a:spLocks noChangeArrowheads="1"/>
          </p:cNvSpPr>
          <p:nvPr/>
        </p:nvSpPr>
        <p:spPr bwMode="auto">
          <a:xfrm>
            <a:off x="2157251" y="1150718"/>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 typeface="Wingdings" pitchFamily="2" charset="2"/>
              <a:buChar char="n"/>
            </a:pPr>
            <a:r>
              <a:rPr lang="en-US" sz="2400" dirty="0">
                <a:solidFill>
                  <a:srgbClr val="000000"/>
                </a:solidFill>
                <a:latin typeface="Arial" panose="020B0604020202020204" pitchFamily="34" charset="0"/>
                <a:cs typeface="Arial" panose="020B0604020202020204" pitchFamily="34" charset="0"/>
              </a:rPr>
              <a:t>  Critical Value Approach</a:t>
            </a:r>
          </a:p>
        </p:txBody>
      </p:sp>
      <p:sp>
        <p:nvSpPr>
          <p:cNvPr id="237636" name="Rectangle 68"/>
          <p:cNvSpPr>
            <a:spLocks noChangeArrowheads="1"/>
          </p:cNvSpPr>
          <p:nvPr/>
        </p:nvSpPr>
        <p:spPr bwMode="auto">
          <a:xfrm>
            <a:off x="3596743" y="2359026"/>
            <a:ext cx="50016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rgbClr val="000000"/>
                </a:solidFill>
                <a:latin typeface="Arial" panose="020B0604020202020204" pitchFamily="34" charset="0"/>
                <a:cs typeface="Arial" panose="020B0604020202020204" pitchFamily="34" charset="0"/>
              </a:rPr>
              <a:t>For </a:t>
            </a:r>
            <a:r>
              <a:rPr lang="en-US" sz="2400" i="1" dirty="0">
                <a:solidFill>
                  <a:srgbClr val="000000"/>
                </a:solidFill>
                <a:latin typeface="Symbol" panose="05050102010706020507" pitchFamily="18" charset="2"/>
                <a:cs typeface="Arial" panose="020B0604020202020204" pitchFamily="34" charset="0"/>
              </a:rPr>
              <a:t>a</a:t>
            </a:r>
            <a:r>
              <a:rPr lang="en-US" sz="2400" dirty="0">
                <a:solidFill>
                  <a:srgbClr val="000000"/>
                </a:solidFill>
                <a:latin typeface="Arial" panose="020B0604020202020204" pitchFamily="34" charset="0"/>
                <a:cs typeface="Arial" panose="020B0604020202020204" pitchFamily="34" charset="0"/>
              </a:rPr>
              <a:t> = .05 and </a:t>
            </a:r>
            <a:r>
              <a:rPr lang="en-US" sz="2400" i="1" dirty="0" err="1">
                <a:solidFill>
                  <a:srgbClr val="000000"/>
                </a:solidFill>
                <a:latin typeface="Arial" panose="020B0604020202020204" pitchFamily="34" charset="0"/>
                <a:cs typeface="Arial" panose="020B0604020202020204" pitchFamily="34" charset="0"/>
              </a:rPr>
              <a:t>df</a:t>
            </a:r>
            <a:r>
              <a:rPr lang="en-US" sz="2400" dirty="0">
                <a:solidFill>
                  <a:srgbClr val="000000"/>
                </a:solidFill>
                <a:latin typeface="Arial" panose="020B0604020202020204" pitchFamily="34" charset="0"/>
                <a:cs typeface="Arial" panose="020B0604020202020204" pitchFamily="34" charset="0"/>
              </a:rPr>
              <a:t> = 9, </a:t>
            </a:r>
            <a:r>
              <a:rPr lang="en-US" sz="2400" i="1" dirty="0">
                <a:solidFill>
                  <a:srgbClr val="000000"/>
                </a:solidFill>
                <a:latin typeface="Arial" panose="020B0604020202020204" pitchFamily="34" charset="0"/>
                <a:cs typeface="Arial" panose="020B0604020202020204" pitchFamily="34" charset="0"/>
              </a:rPr>
              <a:t>t</a:t>
            </a:r>
            <a:r>
              <a:rPr lang="en-US" sz="2400" baseline="-25000" dirty="0">
                <a:solidFill>
                  <a:srgbClr val="000000"/>
                </a:solidFill>
                <a:latin typeface="Arial" panose="020B0604020202020204" pitchFamily="34" charset="0"/>
                <a:cs typeface="Arial" panose="020B0604020202020204" pitchFamily="34" charset="0"/>
              </a:rPr>
              <a:t>.025</a:t>
            </a:r>
            <a:r>
              <a:rPr lang="en-US" sz="2400" dirty="0">
                <a:solidFill>
                  <a:srgbClr val="000000"/>
                </a:solidFill>
                <a:latin typeface="Arial" panose="020B0604020202020204" pitchFamily="34" charset="0"/>
                <a:cs typeface="Arial" panose="020B0604020202020204" pitchFamily="34" charset="0"/>
              </a:rPr>
              <a:t> = 2.262.</a:t>
            </a:r>
          </a:p>
        </p:txBody>
      </p:sp>
      <p:sp>
        <p:nvSpPr>
          <p:cNvPr id="237637" name="Text Box 69"/>
          <p:cNvSpPr txBox="1">
            <a:spLocks noChangeArrowheads="1"/>
          </p:cNvSpPr>
          <p:nvPr/>
        </p:nvSpPr>
        <p:spPr bwMode="auto">
          <a:xfrm>
            <a:off x="4672385" y="2852739"/>
            <a:ext cx="30091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0000"/>
                </a:solidFill>
                <a:latin typeface="Arial" panose="020B0604020202020204" pitchFamily="34" charset="0"/>
                <a:cs typeface="Arial" panose="020B0604020202020204" pitchFamily="34" charset="0"/>
              </a:rPr>
              <a:t>Reject </a:t>
            </a:r>
            <a:r>
              <a:rPr lang="en-US" sz="2400" i="1">
                <a:solidFill>
                  <a:srgbClr val="000000"/>
                </a:solidFill>
                <a:latin typeface="Arial" panose="020B0604020202020204" pitchFamily="34" charset="0"/>
                <a:cs typeface="Arial" panose="020B0604020202020204" pitchFamily="34" charset="0"/>
              </a:rPr>
              <a:t>H</a:t>
            </a:r>
            <a:r>
              <a:rPr lang="en-US" sz="2400" baseline="-25000">
                <a:solidFill>
                  <a:srgbClr val="000000"/>
                </a:solidFill>
                <a:latin typeface="Arial" panose="020B0604020202020204" pitchFamily="34" charset="0"/>
                <a:cs typeface="Arial" panose="020B0604020202020204" pitchFamily="34" charset="0"/>
              </a:rPr>
              <a:t>0</a:t>
            </a:r>
            <a:r>
              <a:rPr lang="en-US" sz="2400">
                <a:solidFill>
                  <a:srgbClr val="000000"/>
                </a:solidFill>
                <a:latin typeface="Arial" panose="020B0604020202020204" pitchFamily="34" charset="0"/>
                <a:cs typeface="Arial" panose="020B0604020202020204" pitchFamily="34" charset="0"/>
              </a:rPr>
              <a:t> if </a:t>
            </a:r>
            <a:r>
              <a:rPr lang="en-US" sz="2400" i="1">
                <a:solidFill>
                  <a:srgbClr val="000000"/>
                </a:solidFill>
                <a:latin typeface="Arial" panose="020B0604020202020204" pitchFamily="34" charset="0"/>
                <a:cs typeface="Arial" panose="020B0604020202020204" pitchFamily="34" charset="0"/>
              </a:rPr>
              <a:t>t</a:t>
            </a:r>
            <a:r>
              <a:rPr lang="en-US" sz="2400">
                <a:solidFill>
                  <a:srgbClr val="000000"/>
                </a:solidFill>
                <a:latin typeface="Arial" panose="020B0604020202020204" pitchFamily="34" charset="0"/>
                <a:cs typeface="Arial" panose="020B0604020202020204" pitchFamily="34" charset="0"/>
              </a:rPr>
              <a:t> </a:t>
            </a:r>
            <a:r>
              <a:rPr lang="en-US" sz="2400" u="sng">
                <a:solidFill>
                  <a:srgbClr val="000000"/>
                </a:solidFill>
                <a:latin typeface="Arial" panose="020B0604020202020204" pitchFamily="34" charset="0"/>
                <a:cs typeface="Arial" panose="020B0604020202020204" pitchFamily="34" charset="0"/>
              </a:rPr>
              <a:t>&gt;</a:t>
            </a:r>
            <a:r>
              <a:rPr lang="en-US" sz="2400">
                <a:solidFill>
                  <a:srgbClr val="000000"/>
                </a:solidFill>
                <a:latin typeface="Arial" panose="020B0604020202020204" pitchFamily="34" charset="0"/>
                <a:cs typeface="Arial" panose="020B0604020202020204" pitchFamily="34" charset="0"/>
              </a:rPr>
              <a:t> 2.262</a:t>
            </a:r>
          </a:p>
        </p:txBody>
      </p:sp>
      <p:sp>
        <p:nvSpPr>
          <p:cNvPr id="237638" name="Rectangle 70"/>
          <p:cNvSpPr>
            <a:spLocks noChangeArrowheads="1"/>
          </p:cNvSpPr>
          <p:nvPr/>
        </p:nvSpPr>
        <p:spPr bwMode="auto">
          <a:xfrm>
            <a:off x="2705100" y="3429000"/>
            <a:ext cx="4933950" cy="571500"/>
          </a:xfrm>
          <a:prstGeom prst="rect">
            <a:avLst/>
          </a:prstGeom>
          <a:solidFill>
            <a:schemeClr val="bg1">
              <a:lumMod val="9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rgbClr val="000000"/>
              </a:solidFill>
              <a:latin typeface="Arial" panose="020B0604020202020204" pitchFamily="34" charset="0"/>
              <a:cs typeface="Arial" panose="020B0604020202020204" pitchFamily="34" charset="0"/>
            </a:endParaRPr>
          </a:p>
        </p:txBody>
      </p:sp>
      <p:sp>
        <p:nvSpPr>
          <p:cNvPr id="237639" name="Text Box 71"/>
          <p:cNvSpPr txBox="1">
            <a:spLocks noChangeArrowheads="1"/>
          </p:cNvSpPr>
          <p:nvPr/>
        </p:nvSpPr>
        <p:spPr bwMode="auto">
          <a:xfrm>
            <a:off x="2779714" y="3481389"/>
            <a:ext cx="4900701" cy="461665"/>
          </a:xfrm>
          <a:prstGeom prst="rect">
            <a:avLst/>
          </a:prstGeom>
          <a:noFill/>
          <a:ln>
            <a:noFill/>
          </a:ln>
          <a:effectLst/>
        </p:spPr>
        <p:txBody>
          <a:bodyPr wrap="none">
            <a:spAutoFit/>
          </a:bodyPr>
          <a:lstStyle/>
          <a:p>
            <a:pPr algn="l"/>
            <a:r>
              <a:rPr lang="en-US" sz="2400">
                <a:solidFill>
                  <a:srgbClr val="000000"/>
                </a:solidFill>
                <a:latin typeface="Arial" panose="020B0604020202020204" pitchFamily="34" charset="0"/>
                <a:cs typeface="Arial" panose="020B0604020202020204" pitchFamily="34" charset="0"/>
              </a:rPr>
              <a:t>5.  Determine whether to reject </a:t>
            </a:r>
            <a:r>
              <a:rPr lang="en-US" sz="2400" i="1">
                <a:solidFill>
                  <a:srgbClr val="000000"/>
                </a:solidFill>
                <a:latin typeface="Arial" panose="020B0604020202020204" pitchFamily="34" charset="0"/>
                <a:cs typeface="Arial" panose="020B0604020202020204" pitchFamily="34" charset="0"/>
              </a:rPr>
              <a:t>H</a:t>
            </a:r>
            <a:r>
              <a:rPr lang="en-US" sz="2400" baseline="-25000">
                <a:solidFill>
                  <a:srgbClr val="000000"/>
                </a:solidFill>
                <a:latin typeface="Arial" panose="020B0604020202020204" pitchFamily="34" charset="0"/>
                <a:cs typeface="Arial" panose="020B0604020202020204" pitchFamily="34" charset="0"/>
              </a:rPr>
              <a:t>0</a:t>
            </a:r>
            <a:r>
              <a:rPr lang="en-US" sz="2400">
                <a:solidFill>
                  <a:srgbClr val="000000"/>
                </a:solidFill>
                <a:latin typeface="Arial" panose="020B0604020202020204" pitchFamily="34" charset="0"/>
                <a:cs typeface="Arial" panose="020B0604020202020204" pitchFamily="34" charset="0"/>
              </a:rPr>
              <a:t>.</a:t>
            </a:r>
          </a:p>
        </p:txBody>
      </p:sp>
      <p:sp>
        <p:nvSpPr>
          <p:cNvPr id="237641" name="Text Box 73"/>
          <p:cNvSpPr txBox="1">
            <a:spLocks noChangeArrowheads="1"/>
          </p:cNvSpPr>
          <p:nvPr/>
        </p:nvSpPr>
        <p:spPr bwMode="auto">
          <a:xfrm>
            <a:off x="3124200" y="4147144"/>
            <a:ext cx="5703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Because </a:t>
            </a:r>
            <a:r>
              <a:rPr lang="en-US" sz="2400" i="1" dirty="0">
                <a:solidFill>
                  <a:srgbClr val="000000"/>
                </a:solidFill>
                <a:latin typeface="Arial" panose="020B0604020202020204" pitchFamily="34" charset="0"/>
                <a:cs typeface="Arial" panose="020B0604020202020204" pitchFamily="34" charset="0"/>
              </a:rPr>
              <a:t>t</a:t>
            </a:r>
            <a:r>
              <a:rPr lang="en-US" sz="2400" dirty="0">
                <a:solidFill>
                  <a:srgbClr val="000000"/>
                </a:solidFill>
                <a:latin typeface="Arial" panose="020B0604020202020204" pitchFamily="34" charset="0"/>
                <a:cs typeface="Arial" panose="020B0604020202020204" pitchFamily="34" charset="0"/>
              </a:rPr>
              <a:t> = 2.944 </a:t>
            </a:r>
            <a:r>
              <a:rPr lang="en-US" sz="2400" u="sng" dirty="0">
                <a:solidFill>
                  <a:srgbClr val="000000"/>
                </a:solidFill>
                <a:latin typeface="Arial" panose="020B0604020202020204" pitchFamily="34" charset="0"/>
                <a:cs typeface="Arial" panose="020B0604020202020204" pitchFamily="34" charset="0"/>
              </a:rPr>
              <a:t>&gt;</a:t>
            </a:r>
            <a:r>
              <a:rPr lang="en-US" sz="2400" dirty="0">
                <a:solidFill>
                  <a:srgbClr val="000000"/>
                </a:solidFill>
                <a:latin typeface="Arial" panose="020B0604020202020204" pitchFamily="34" charset="0"/>
                <a:cs typeface="Arial" panose="020B0604020202020204" pitchFamily="34" charset="0"/>
              </a:rPr>
              <a:t> 2.262, we reject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a:t>
            </a:r>
          </a:p>
        </p:txBody>
      </p:sp>
      <p:sp>
        <p:nvSpPr>
          <p:cNvPr id="237643" name="Rectangle 75"/>
          <p:cNvSpPr>
            <a:spLocks noChangeArrowheads="1"/>
          </p:cNvSpPr>
          <p:nvPr/>
        </p:nvSpPr>
        <p:spPr bwMode="auto">
          <a:xfrm>
            <a:off x="3124200" y="4618038"/>
            <a:ext cx="67437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lnSpc>
                <a:spcPct val="90000"/>
              </a:lnSpc>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We are at least 95% confident that there is a difference in mean delivery times for the two services</a:t>
            </a:r>
          </a:p>
        </p:txBody>
      </p:sp>
      <p:sp>
        <p:nvSpPr>
          <p:cNvPr id="12" name="Rectangle 7"/>
          <p:cNvSpPr>
            <a:spLocks noChangeArrowheads="1"/>
          </p:cNvSpPr>
          <p:nvPr/>
        </p:nvSpPr>
        <p:spPr bwMode="auto">
          <a:xfrm>
            <a:off x="2211388" y="107950"/>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Samples</a:t>
            </a:r>
          </a:p>
        </p:txBody>
      </p:sp>
    </p:spTree>
    <p:extLst>
      <p:ext uri="{BB962C8B-B14F-4D97-AF65-F5344CB8AC3E}">
        <p14:creationId xmlns:p14="http://schemas.microsoft.com/office/powerpoint/2010/main" val="366161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que 4">
            <a:extLst>
              <a:ext uri="{FF2B5EF4-FFF2-40B4-BE49-F238E27FC236}">
                <a16:creationId xmlns:a16="http://schemas.microsoft.com/office/drawing/2014/main" id="{7361A9B2-0D8C-4D0F-959F-3E9AF8C43EE3}"/>
              </a:ext>
            </a:extLst>
          </p:cNvPr>
          <p:cNvSpPr/>
          <p:nvPr/>
        </p:nvSpPr>
        <p:spPr>
          <a:xfrm>
            <a:off x="9942727" y="825910"/>
            <a:ext cx="1433196" cy="831440"/>
          </a:xfrm>
          <a:prstGeom prst="plaqu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22" name="Rectangle 2"/>
          <p:cNvSpPr>
            <a:spLocks noChangeArrowheads="1"/>
          </p:cNvSpPr>
          <p:nvPr/>
        </p:nvSpPr>
        <p:spPr bwMode="auto">
          <a:xfrm>
            <a:off x="2780551" y="4183817"/>
            <a:ext cx="4933950" cy="571500"/>
          </a:xfrm>
          <a:prstGeom prst="rect">
            <a:avLst/>
          </a:prstGeom>
          <a:solidFill>
            <a:schemeClr val="bg1">
              <a:lumMod val="9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rgbClr val="000000"/>
              </a:solidFill>
              <a:latin typeface="Arial" panose="020B0604020202020204" pitchFamily="34" charset="0"/>
              <a:cs typeface="Arial" panose="020B0604020202020204" pitchFamily="34" charset="0"/>
            </a:endParaRPr>
          </a:p>
        </p:txBody>
      </p:sp>
      <p:sp>
        <p:nvSpPr>
          <p:cNvPr id="337923" name="Text Box 3"/>
          <p:cNvSpPr txBox="1">
            <a:spLocks noChangeArrowheads="1"/>
          </p:cNvSpPr>
          <p:nvPr/>
        </p:nvSpPr>
        <p:spPr bwMode="auto">
          <a:xfrm>
            <a:off x="2797176" y="4187391"/>
            <a:ext cx="49007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5.  Determine whether to reject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a:t>
            </a:r>
          </a:p>
        </p:txBody>
      </p:sp>
      <p:sp>
        <p:nvSpPr>
          <p:cNvPr id="337924" name="Rectangle 4"/>
          <p:cNvSpPr>
            <a:spLocks noChangeArrowheads="1"/>
          </p:cNvSpPr>
          <p:nvPr/>
        </p:nvSpPr>
        <p:spPr bwMode="auto">
          <a:xfrm>
            <a:off x="2794718" y="5422902"/>
            <a:ext cx="67437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lnSpc>
                <a:spcPct val="90000"/>
              </a:lnSpc>
              <a:spcBef>
                <a:spcPct val="20000"/>
              </a:spcBef>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We are at least 95% confident that there is a difference in mean delivery times for the two services.</a:t>
            </a:r>
          </a:p>
        </p:txBody>
      </p:sp>
      <p:sp>
        <p:nvSpPr>
          <p:cNvPr id="337927" name="Rectangle 7"/>
          <p:cNvSpPr>
            <a:spLocks noChangeArrowheads="1"/>
          </p:cNvSpPr>
          <p:nvPr/>
        </p:nvSpPr>
        <p:spPr bwMode="auto">
          <a:xfrm>
            <a:off x="2705100" y="1657350"/>
            <a:ext cx="3771900" cy="571500"/>
          </a:xfrm>
          <a:prstGeom prst="rect">
            <a:avLst/>
          </a:prstGeom>
          <a:solidFill>
            <a:schemeClr val="bg1">
              <a:lumMod val="9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rgbClr val="000000"/>
              </a:solidFill>
              <a:latin typeface="Arial" panose="020B0604020202020204" pitchFamily="34" charset="0"/>
              <a:cs typeface="Arial" panose="020B0604020202020204" pitchFamily="34" charset="0"/>
            </a:endParaRPr>
          </a:p>
        </p:txBody>
      </p:sp>
      <p:sp>
        <p:nvSpPr>
          <p:cNvPr id="337928" name="Text Box 8"/>
          <p:cNvSpPr txBox="1">
            <a:spLocks noChangeArrowheads="1"/>
          </p:cNvSpPr>
          <p:nvPr/>
        </p:nvSpPr>
        <p:spPr bwMode="auto">
          <a:xfrm>
            <a:off x="2760663" y="1690689"/>
            <a:ext cx="3555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4.  Compute the </a:t>
            </a:r>
            <a:r>
              <a:rPr lang="en-US" sz="2400" i="1" dirty="0">
                <a:solidFill>
                  <a:srgbClr val="000000"/>
                </a:solidFill>
                <a:latin typeface="Arial" panose="020B0604020202020204" pitchFamily="34" charset="0"/>
                <a:cs typeface="Arial" panose="020B0604020202020204" pitchFamily="34" charset="0"/>
              </a:rPr>
              <a:t>p-</a:t>
            </a:r>
            <a:r>
              <a:rPr lang="en-US" sz="2400" dirty="0">
                <a:solidFill>
                  <a:srgbClr val="000000"/>
                </a:solidFill>
                <a:latin typeface="Arial" panose="020B0604020202020204" pitchFamily="34" charset="0"/>
                <a:cs typeface="Arial" panose="020B0604020202020204" pitchFamily="34" charset="0"/>
              </a:rPr>
              <a:t>value.</a:t>
            </a:r>
          </a:p>
        </p:txBody>
      </p:sp>
      <p:sp>
        <p:nvSpPr>
          <p:cNvPr id="337929" name="Text Box 9"/>
          <p:cNvSpPr txBox="1">
            <a:spLocks noChangeArrowheads="1"/>
          </p:cNvSpPr>
          <p:nvPr/>
        </p:nvSpPr>
        <p:spPr bwMode="auto">
          <a:xfrm>
            <a:off x="2797176" y="2300289"/>
            <a:ext cx="70342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400" dirty="0">
                <a:solidFill>
                  <a:srgbClr val="000000"/>
                </a:solidFill>
                <a:latin typeface="Arial" panose="020B0604020202020204" pitchFamily="34" charset="0"/>
                <a:cs typeface="Arial" panose="020B0604020202020204" pitchFamily="34" charset="0"/>
              </a:rPr>
              <a:t>For </a:t>
            </a:r>
            <a:r>
              <a:rPr lang="en-US" sz="2400" i="1" dirty="0">
                <a:solidFill>
                  <a:srgbClr val="000000"/>
                </a:solidFill>
                <a:latin typeface="Arial" panose="020B0604020202020204" pitchFamily="34" charset="0"/>
                <a:cs typeface="Arial" panose="020B0604020202020204" pitchFamily="34" charset="0"/>
              </a:rPr>
              <a:t>t</a:t>
            </a:r>
            <a:r>
              <a:rPr lang="en-US" sz="2400" dirty="0">
                <a:solidFill>
                  <a:srgbClr val="000000"/>
                </a:solidFill>
                <a:latin typeface="Arial" panose="020B0604020202020204" pitchFamily="34" charset="0"/>
                <a:cs typeface="Arial" panose="020B0604020202020204" pitchFamily="34" charset="0"/>
              </a:rPr>
              <a:t> = 2.944 and </a:t>
            </a:r>
            <a:r>
              <a:rPr lang="en-US" sz="2400" i="1" dirty="0" err="1">
                <a:solidFill>
                  <a:srgbClr val="000000"/>
                </a:solidFill>
                <a:latin typeface="Arial" panose="020B0604020202020204" pitchFamily="34" charset="0"/>
                <a:cs typeface="Arial" panose="020B0604020202020204" pitchFamily="34" charset="0"/>
              </a:rPr>
              <a:t>df</a:t>
            </a:r>
            <a:r>
              <a:rPr lang="en-US" sz="2400" dirty="0">
                <a:solidFill>
                  <a:srgbClr val="000000"/>
                </a:solidFill>
                <a:latin typeface="Arial" panose="020B0604020202020204" pitchFamily="34" charset="0"/>
                <a:cs typeface="Arial" panose="020B0604020202020204" pitchFamily="34" charset="0"/>
              </a:rPr>
              <a:t> = 9, </a:t>
            </a:r>
            <a:r>
              <a:rPr lang="en-US" sz="2400" dirty="0">
                <a:solidFill>
                  <a:srgbClr val="000000"/>
                </a:solidFill>
                <a:highlight>
                  <a:srgbClr val="FFFF00"/>
                </a:highlight>
                <a:latin typeface="Arial" panose="020B0604020202020204" pitchFamily="34" charset="0"/>
                <a:cs typeface="Arial" panose="020B0604020202020204" pitchFamily="34" charset="0"/>
              </a:rPr>
              <a:t>the </a:t>
            </a:r>
            <a:r>
              <a:rPr lang="en-US" sz="2400" i="1" dirty="0">
                <a:solidFill>
                  <a:srgbClr val="000000"/>
                </a:solidFill>
                <a:highlight>
                  <a:srgbClr val="FFFF00"/>
                </a:highlight>
                <a:latin typeface="Arial" panose="020B0604020202020204" pitchFamily="34" charset="0"/>
                <a:cs typeface="Arial" panose="020B0604020202020204" pitchFamily="34" charset="0"/>
              </a:rPr>
              <a:t>p-</a:t>
            </a:r>
            <a:r>
              <a:rPr lang="en-US" sz="2400" dirty="0">
                <a:solidFill>
                  <a:srgbClr val="000000"/>
                </a:solidFill>
                <a:highlight>
                  <a:srgbClr val="FFFF00"/>
                </a:highlight>
                <a:latin typeface="Arial" panose="020B0604020202020204" pitchFamily="34" charset="0"/>
                <a:cs typeface="Arial" panose="020B0604020202020204" pitchFamily="34" charset="0"/>
              </a:rPr>
              <a:t>value is between</a:t>
            </a:r>
          </a:p>
          <a:p>
            <a:r>
              <a:rPr lang="en-US" sz="2400" dirty="0">
                <a:solidFill>
                  <a:srgbClr val="000000"/>
                </a:solidFill>
                <a:highlight>
                  <a:srgbClr val="FFFF00"/>
                </a:highlight>
                <a:latin typeface="Arial" panose="020B0604020202020204" pitchFamily="34" charset="0"/>
                <a:cs typeface="Arial" panose="020B0604020202020204" pitchFamily="34" charset="0"/>
              </a:rPr>
              <a:t>.02 and .01 </a:t>
            </a:r>
            <a:r>
              <a:rPr lang="en-US" sz="2400" dirty="0">
                <a:solidFill>
                  <a:srgbClr val="000000"/>
                </a:solidFill>
                <a:latin typeface="Arial" panose="020B0604020202020204" pitchFamily="34" charset="0"/>
                <a:cs typeface="Arial" panose="020B0604020202020204" pitchFamily="34" charset="0"/>
              </a:rPr>
              <a:t>(This is a two-tailed test, so we double the upper-tail areas) </a:t>
            </a:r>
          </a:p>
          <a:p>
            <a:r>
              <a:rPr lang="en-US" sz="2400" dirty="0">
                <a:solidFill>
                  <a:srgbClr val="000000"/>
                </a:solidFill>
                <a:latin typeface="Arial" panose="020B0604020202020204" pitchFamily="34" charset="0"/>
                <a:cs typeface="Arial" panose="020B0604020202020204" pitchFamily="34" charset="0"/>
              </a:rPr>
              <a:t>From </a:t>
            </a:r>
            <a:r>
              <a:rPr lang="en-US" sz="2400" b="1" dirty="0">
                <a:solidFill>
                  <a:srgbClr val="000000"/>
                </a:solidFill>
                <a:latin typeface="Arial" panose="020B0604020202020204" pitchFamily="34" charset="0"/>
                <a:cs typeface="Arial" panose="020B0604020202020204" pitchFamily="34" charset="0"/>
              </a:rPr>
              <a:t>data analysis output</a:t>
            </a:r>
            <a:r>
              <a:rPr lang="en-US" sz="2400" dirty="0">
                <a:solidFill>
                  <a:srgbClr val="000000"/>
                </a:solidFill>
                <a:latin typeface="Arial" panose="020B0604020202020204" pitchFamily="34" charset="0"/>
                <a:cs typeface="Arial" panose="020B0604020202020204" pitchFamily="34" charset="0"/>
              </a:rPr>
              <a:t>: p-value = 0.0165.</a:t>
            </a:r>
          </a:p>
        </p:txBody>
      </p:sp>
      <p:sp>
        <p:nvSpPr>
          <p:cNvPr id="337931" name="Text Box 11"/>
          <p:cNvSpPr txBox="1">
            <a:spLocks noChangeArrowheads="1"/>
          </p:cNvSpPr>
          <p:nvPr/>
        </p:nvSpPr>
        <p:spPr bwMode="auto">
          <a:xfrm>
            <a:off x="2760663" y="4880353"/>
            <a:ext cx="5641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Because 0.0165</a:t>
            </a:r>
            <a:r>
              <a:rPr lang="en-US" sz="2400" i="1" dirty="0">
                <a:solidFill>
                  <a:srgbClr val="000000"/>
                </a:solidFill>
                <a:latin typeface="Arial" panose="020B0604020202020204" pitchFamily="34" charset="0"/>
                <a:cs typeface="Arial" panose="020B0604020202020204" pitchFamily="34" charset="0"/>
              </a:rPr>
              <a:t> </a:t>
            </a:r>
            <a:r>
              <a:rPr lang="en-US" sz="2400" u="sng" dirty="0">
                <a:solidFill>
                  <a:srgbClr val="000000"/>
                </a:solidFill>
                <a:latin typeface="Arial" panose="020B0604020202020204" pitchFamily="34" charset="0"/>
                <a:cs typeface="Arial" panose="020B0604020202020204" pitchFamily="34" charset="0"/>
              </a:rPr>
              <a:t>&lt;</a:t>
            </a: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Symbol" panose="05050102010706020507" pitchFamily="18" charset="2"/>
                <a:cs typeface="Arial" panose="020B0604020202020204" pitchFamily="34" charset="0"/>
              </a:rPr>
              <a:t>a</a:t>
            </a:r>
            <a:r>
              <a:rPr lang="en-US" sz="2400" dirty="0">
                <a:solidFill>
                  <a:srgbClr val="000000"/>
                </a:solidFill>
                <a:latin typeface="Arial" panose="020B0604020202020204" pitchFamily="34" charset="0"/>
                <a:cs typeface="Arial" panose="020B0604020202020204" pitchFamily="34" charset="0"/>
              </a:rPr>
              <a:t> = .05, we reject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a:t>
            </a:r>
          </a:p>
        </p:txBody>
      </p:sp>
      <p:sp>
        <p:nvSpPr>
          <p:cNvPr id="337986" name="Text Box 66"/>
          <p:cNvSpPr txBox="1">
            <a:spLocks noChangeArrowheads="1"/>
          </p:cNvSpPr>
          <p:nvPr/>
        </p:nvSpPr>
        <p:spPr bwMode="auto">
          <a:xfrm>
            <a:off x="2157251" y="1140208"/>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 typeface="Wingdings" pitchFamily="2" charset="2"/>
              <a:buChar char="n"/>
            </a:pP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Arial" panose="020B0604020202020204" pitchFamily="34" charset="0"/>
                <a:cs typeface="Arial" panose="020B0604020202020204" pitchFamily="34" charset="0"/>
              </a:rPr>
              <a:t>p</a:t>
            </a:r>
            <a:r>
              <a:rPr lang="en-US" sz="2400" dirty="0">
                <a:solidFill>
                  <a:srgbClr val="000000"/>
                </a:solidFill>
                <a:latin typeface="Arial" panose="020B0604020202020204" pitchFamily="34" charset="0"/>
                <a:cs typeface="Arial" panose="020B0604020202020204" pitchFamily="34" charset="0"/>
              </a:rPr>
              <a:t> –Value Approach</a:t>
            </a:r>
          </a:p>
        </p:txBody>
      </p:sp>
      <p:sp>
        <p:nvSpPr>
          <p:cNvPr id="11" name="Rectangle 7"/>
          <p:cNvSpPr>
            <a:spLocks noChangeArrowheads="1"/>
          </p:cNvSpPr>
          <p:nvPr/>
        </p:nvSpPr>
        <p:spPr bwMode="auto">
          <a:xfrm>
            <a:off x="2170327" y="108834"/>
            <a:ext cx="7772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Inferences About the Difference Between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Two Population Means:  Paired Samples</a:t>
            </a:r>
          </a:p>
        </p:txBody>
      </p:sp>
      <p:cxnSp>
        <p:nvCxnSpPr>
          <p:cNvPr id="3" name="Straight Arrow Connector 2">
            <a:extLst>
              <a:ext uri="{FF2B5EF4-FFF2-40B4-BE49-F238E27FC236}">
                <a16:creationId xmlns:a16="http://schemas.microsoft.com/office/drawing/2014/main" id="{6D03839C-0F6D-4777-AFBA-F871B1A7E852}"/>
              </a:ext>
            </a:extLst>
          </p:cNvPr>
          <p:cNvCxnSpPr/>
          <p:nvPr/>
        </p:nvCxnSpPr>
        <p:spPr>
          <a:xfrm flipH="1">
            <a:off x="8801316" y="1561641"/>
            <a:ext cx="1199535" cy="74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EA477B-25E7-4D5F-94FB-31E00DEA346A}"/>
              </a:ext>
            </a:extLst>
          </p:cNvPr>
          <p:cNvSpPr txBox="1"/>
          <p:nvPr/>
        </p:nvSpPr>
        <p:spPr>
          <a:xfrm>
            <a:off x="10038735" y="1043900"/>
            <a:ext cx="1819837" cy="369332"/>
          </a:xfrm>
          <a:prstGeom prst="rect">
            <a:avLst/>
          </a:prstGeom>
          <a:noFill/>
        </p:spPr>
        <p:txBody>
          <a:bodyPr wrap="square" rtlCol="0">
            <a:spAutoFit/>
          </a:bodyPr>
          <a:lstStyle/>
          <a:p>
            <a:r>
              <a:rPr lang="en-US" dirty="0"/>
              <a:t>using table</a:t>
            </a:r>
          </a:p>
        </p:txBody>
      </p:sp>
    </p:spTree>
    <p:extLst>
      <p:ext uri="{BB962C8B-B14F-4D97-AF65-F5344CB8AC3E}">
        <p14:creationId xmlns:p14="http://schemas.microsoft.com/office/powerpoint/2010/main" val="312429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r>
              <a:rPr lang="en-US" dirty="0"/>
              <a:t>Summary</a:t>
            </a:r>
          </a:p>
        </p:txBody>
      </p:sp>
      <p:sp>
        <p:nvSpPr>
          <p:cNvPr id="4" name="Title 1"/>
          <p:cNvSpPr txBox="1">
            <a:spLocks/>
          </p:cNvSpPr>
          <p:nvPr/>
        </p:nvSpPr>
        <p:spPr>
          <a:xfrm>
            <a:off x="2133600" y="990600"/>
            <a:ext cx="7620000" cy="487362"/>
          </a:xfrm>
          <a:prstGeom prst="rect">
            <a:avLst/>
          </a:prstGeom>
        </p:spPr>
        <p:txBody>
          <a:bodyPr vert="horz" anchor="b">
            <a:normAutofit fontScale="90000" lnSpcReduction="10000"/>
          </a:bodyPr>
          <a:lstStyle/>
          <a:p>
            <a:pPr algn="ctr">
              <a:spcBef>
                <a:spcPct val="0"/>
              </a:spcBef>
              <a:defRPr/>
            </a:pPr>
            <a:r>
              <a:rPr lang="en-US" sz="3000" cap="small" dirty="0">
                <a:solidFill>
                  <a:schemeClr val="tx2"/>
                </a:solidFill>
                <a:latin typeface="+mj-lt"/>
                <a:ea typeface="+mj-ea"/>
                <a:cs typeface="+mj-cs"/>
              </a:rPr>
              <a:t>Hypothesis Testing – One &amp; Two Sided</a:t>
            </a:r>
          </a:p>
        </p:txBody>
      </p:sp>
      <p:cxnSp>
        <p:nvCxnSpPr>
          <p:cNvPr id="6" name="Straight Arrow Connector 5"/>
          <p:cNvCxnSpPr>
            <a:endCxn id="10" idx="0"/>
          </p:cNvCxnSpPr>
          <p:nvPr/>
        </p:nvCxnSpPr>
        <p:spPr>
          <a:xfrm flipH="1">
            <a:off x="3924300" y="1524000"/>
            <a:ext cx="20193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943600" y="1524000"/>
            <a:ext cx="1905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2057400" y="2895600"/>
            <a:ext cx="3733800" cy="487362"/>
          </a:xfrm>
          <a:prstGeom prst="rect">
            <a:avLst/>
          </a:prstGeom>
        </p:spPr>
        <p:txBody>
          <a:bodyPr vert="horz" anchor="b">
            <a:normAutofit fontScale="90000" lnSpcReduction="10000"/>
          </a:bodyPr>
          <a:lstStyle/>
          <a:p>
            <a:pPr algn="ctr">
              <a:spcBef>
                <a:spcPct val="0"/>
              </a:spcBef>
              <a:defRPr/>
            </a:pPr>
            <a:r>
              <a:rPr lang="en-US" sz="3000" cap="small" dirty="0">
                <a:solidFill>
                  <a:schemeClr val="tx2"/>
                </a:solidFill>
                <a:latin typeface="+mj-lt"/>
                <a:ea typeface="+mj-ea"/>
                <a:cs typeface="+mj-cs"/>
              </a:rPr>
              <a:t>One Parameter</a:t>
            </a:r>
          </a:p>
        </p:txBody>
      </p:sp>
      <p:sp>
        <p:nvSpPr>
          <p:cNvPr id="11" name="Title 1"/>
          <p:cNvSpPr txBox="1">
            <a:spLocks/>
          </p:cNvSpPr>
          <p:nvPr/>
        </p:nvSpPr>
        <p:spPr>
          <a:xfrm>
            <a:off x="6096000" y="2971800"/>
            <a:ext cx="3733800" cy="487362"/>
          </a:xfrm>
          <a:prstGeom prst="rect">
            <a:avLst/>
          </a:prstGeom>
        </p:spPr>
        <p:txBody>
          <a:bodyPr vert="horz" anchor="b">
            <a:normAutofit fontScale="90000" lnSpcReduction="10000"/>
          </a:bodyPr>
          <a:lstStyle/>
          <a:p>
            <a:pPr algn="ctr">
              <a:spcBef>
                <a:spcPct val="0"/>
              </a:spcBef>
              <a:defRPr/>
            </a:pPr>
            <a:r>
              <a:rPr lang="en-US" sz="3000" cap="small" dirty="0">
                <a:solidFill>
                  <a:schemeClr val="tx2"/>
                </a:solidFill>
                <a:latin typeface="+mj-lt"/>
                <a:ea typeface="+mj-ea"/>
                <a:cs typeface="+mj-cs"/>
              </a:rPr>
              <a:t>Two Parameters</a:t>
            </a:r>
          </a:p>
        </p:txBody>
      </p:sp>
      <p:cxnSp>
        <p:nvCxnSpPr>
          <p:cNvPr id="13" name="Straight Arrow Connector 12"/>
          <p:cNvCxnSpPr/>
          <p:nvPr/>
        </p:nvCxnSpPr>
        <p:spPr>
          <a:xfrm flipH="1">
            <a:off x="3886200" y="3429000"/>
            <a:ext cx="381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24300" y="3429000"/>
            <a:ext cx="11811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667000" y="3429000"/>
            <a:ext cx="1295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09801" y="4724401"/>
            <a:ext cx="729687" cy="646331"/>
          </a:xfrm>
          <a:prstGeom prst="rect">
            <a:avLst/>
          </a:prstGeom>
          <a:noFill/>
        </p:spPr>
        <p:txBody>
          <a:bodyPr wrap="none" rtlCol="0">
            <a:spAutoFit/>
          </a:bodyPr>
          <a:lstStyle/>
          <a:p>
            <a:r>
              <a:rPr lang="en-US" dirty="0"/>
              <a:t>Mean</a:t>
            </a:r>
          </a:p>
          <a:p>
            <a:r>
              <a:rPr lang="en-US" dirty="0"/>
              <a:t>z or t</a:t>
            </a:r>
          </a:p>
        </p:txBody>
      </p:sp>
      <p:sp>
        <p:nvSpPr>
          <p:cNvPr id="23" name="TextBox 22"/>
          <p:cNvSpPr txBox="1"/>
          <p:nvPr/>
        </p:nvSpPr>
        <p:spPr>
          <a:xfrm>
            <a:off x="3427341" y="4800601"/>
            <a:ext cx="992579" cy="646331"/>
          </a:xfrm>
          <a:prstGeom prst="rect">
            <a:avLst/>
          </a:prstGeom>
          <a:noFill/>
        </p:spPr>
        <p:txBody>
          <a:bodyPr wrap="none" rtlCol="0">
            <a:spAutoFit/>
          </a:bodyPr>
          <a:lstStyle/>
          <a:p>
            <a:pPr algn="ctr"/>
            <a:r>
              <a:rPr lang="en-US" dirty="0">
                <a:highlight>
                  <a:srgbClr val="FFFF00"/>
                </a:highlight>
              </a:rPr>
              <a:t>Variance</a:t>
            </a:r>
          </a:p>
          <a:p>
            <a:pPr algn="ctr"/>
            <a:r>
              <a:rPr lang="en-US" dirty="0">
                <a:highlight>
                  <a:srgbClr val="FFFF00"/>
                </a:highlight>
              </a:rPr>
              <a:t>χ</a:t>
            </a:r>
            <a:r>
              <a:rPr lang="en-US" baseline="30000" dirty="0">
                <a:highlight>
                  <a:srgbClr val="FFFF00"/>
                </a:highlight>
              </a:rPr>
              <a:t>2</a:t>
            </a:r>
          </a:p>
        </p:txBody>
      </p:sp>
      <p:sp>
        <p:nvSpPr>
          <p:cNvPr id="24" name="TextBox 23"/>
          <p:cNvSpPr txBox="1"/>
          <p:nvPr/>
        </p:nvSpPr>
        <p:spPr>
          <a:xfrm>
            <a:off x="4644393" y="4800601"/>
            <a:ext cx="1288621" cy="646331"/>
          </a:xfrm>
          <a:prstGeom prst="rect">
            <a:avLst/>
          </a:prstGeom>
          <a:noFill/>
        </p:spPr>
        <p:txBody>
          <a:bodyPr wrap="none" rtlCol="0">
            <a:spAutoFit/>
          </a:bodyPr>
          <a:lstStyle/>
          <a:p>
            <a:pPr algn="ctr"/>
            <a:r>
              <a:rPr lang="en-US" dirty="0"/>
              <a:t>Proportions</a:t>
            </a:r>
          </a:p>
          <a:p>
            <a:pPr algn="ctr"/>
            <a:r>
              <a:rPr lang="en-US" dirty="0"/>
              <a:t>z</a:t>
            </a:r>
          </a:p>
        </p:txBody>
      </p:sp>
      <p:cxnSp>
        <p:nvCxnSpPr>
          <p:cNvPr id="25" name="Straight Arrow Connector 24"/>
          <p:cNvCxnSpPr/>
          <p:nvPr/>
        </p:nvCxnSpPr>
        <p:spPr>
          <a:xfrm flipH="1">
            <a:off x="7696200" y="3429000"/>
            <a:ext cx="4191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15300" y="3429000"/>
            <a:ext cx="3429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10401" y="4114800"/>
            <a:ext cx="729687" cy="369332"/>
          </a:xfrm>
          <a:prstGeom prst="rect">
            <a:avLst/>
          </a:prstGeom>
          <a:noFill/>
        </p:spPr>
        <p:txBody>
          <a:bodyPr wrap="none" rtlCol="0">
            <a:spAutoFit/>
          </a:bodyPr>
          <a:lstStyle/>
          <a:p>
            <a:r>
              <a:rPr lang="en-US" dirty="0"/>
              <a:t>Mean</a:t>
            </a:r>
          </a:p>
        </p:txBody>
      </p:sp>
      <p:sp>
        <p:nvSpPr>
          <p:cNvPr id="33" name="TextBox 32"/>
          <p:cNvSpPr txBox="1"/>
          <p:nvPr/>
        </p:nvSpPr>
        <p:spPr>
          <a:xfrm>
            <a:off x="8381682" y="4114801"/>
            <a:ext cx="992579" cy="646331"/>
          </a:xfrm>
          <a:prstGeom prst="rect">
            <a:avLst/>
          </a:prstGeom>
          <a:noFill/>
        </p:spPr>
        <p:txBody>
          <a:bodyPr wrap="none" rtlCol="0">
            <a:spAutoFit/>
          </a:bodyPr>
          <a:lstStyle/>
          <a:p>
            <a:pPr algn="ctr"/>
            <a:r>
              <a:rPr lang="en-US" dirty="0">
                <a:highlight>
                  <a:srgbClr val="FFFF00"/>
                </a:highlight>
              </a:rPr>
              <a:t>Variance</a:t>
            </a:r>
          </a:p>
          <a:p>
            <a:pPr algn="ctr"/>
            <a:r>
              <a:rPr lang="en-US" dirty="0">
                <a:highlight>
                  <a:srgbClr val="FFFF00"/>
                </a:highlight>
              </a:rPr>
              <a:t>F</a:t>
            </a:r>
          </a:p>
        </p:txBody>
      </p:sp>
      <p:cxnSp>
        <p:nvCxnSpPr>
          <p:cNvPr id="34" name="Straight Arrow Connector 33"/>
          <p:cNvCxnSpPr/>
          <p:nvPr/>
        </p:nvCxnSpPr>
        <p:spPr>
          <a:xfrm flipH="1">
            <a:off x="6934200" y="44958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391400" y="449580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98761" y="5257801"/>
            <a:ext cx="1867498" cy="1200329"/>
          </a:xfrm>
          <a:prstGeom prst="rect">
            <a:avLst/>
          </a:prstGeom>
          <a:noFill/>
        </p:spPr>
        <p:txBody>
          <a:bodyPr wrap="none" rtlCol="0">
            <a:spAutoFit/>
          </a:bodyPr>
          <a:lstStyle/>
          <a:p>
            <a:pPr algn="ctr"/>
            <a:r>
              <a:rPr lang="en-US" dirty="0"/>
              <a:t>Independent</a:t>
            </a:r>
          </a:p>
          <a:p>
            <a:pPr algn="ctr"/>
            <a:r>
              <a:rPr lang="en-US" dirty="0"/>
              <a:t>Samples</a:t>
            </a:r>
          </a:p>
          <a:p>
            <a:pPr algn="ctr"/>
            <a:r>
              <a:rPr lang="en-US" dirty="0"/>
              <a:t>z or t </a:t>
            </a:r>
          </a:p>
          <a:p>
            <a:pPr algn="ctr"/>
            <a:r>
              <a:rPr lang="en-US" dirty="0"/>
              <a:t>(conditions apply)</a:t>
            </a:r>
          </a:p>
        </p:txBody>
      </p:sp>
      <p:sp>
        <p:nvSpPr>
          <p:cNvPr id="42" name="TextBox 41"/>
          <p:cNvSpPr txBox="1"/>
          <p:nvPr/>
        </p:nvSpPr>
        <p:spPr>
          <a:xfrm>
            <a:off x="7906136" y="5334000"/>
            <a:ext cx="965329" cy="923330"/>
          </a:xfrm>
          <a:prstGeom prst="rect">
            <a:avLst/>
          </a:prstGeom>
          <a:noFill/>
        </p:spPr>
        <p:txBody>
          <a:bodyPr wrap="none" rtlCol="0">
            <a:spAutoFit/>
          </a:bodyPr>
          <a:lstStyle/>
          <a:p>
            <a:pPr algn="ctr"/>
            <a:r>
              <a:rPr lang="en-US" dirty="0"/>
              <a:t>Paired</a:t>
            </a:r>
          </a:p>
          <a:p>
            <a:pPr algn="ctr"/>
            <a:r>
              <a:rPr lang="en-US" dirty="0"/>
              <a:t>Samples</a:t>
            </a:r>
          </a:p>
          <a:p>
            <a:pPr algn="ctr"/>
            <a:r>
              <a:rPr lang="en-US" dirty="0"/>
              <a:t>paired t</a:t>
            </a:r>
          </a:p>
        </p:txBody>
      </p:sp>
      <p:sp>
        <p:nvSpPr>
          <p:cNvPr id="5" name="Slide Number Placeholder 4"/>
          <p:cNvSpPr>
            <a:spLocks noGrp="1"/>
          </p:cNvSpPr>
          <p:nvPr>
            <p:ph type="sldNum" sz="quarter" idx="4294967295"/>
          </p:nvPr>
        </p:nvSpPr>
        <p:spPr/>
        <p:txBody>
          <a:bodyPr/>
          <a:lstStyle/>
          <a:p>
            <a:fld id="{8C09F67D-6B6E-4A2E-A6EA-906BA9C7242C}" type="slidenum">
              <a:rPr lang="en-US" smtClean="0"/>
              <a:pPr/>
              <a:t>22</a:t>
            </a:fld>
            <a:endParaRPr lang="en-US" dirty="0"/>
          </a:p>
        </p:txBody>
      </p:sp>
    </p:spTree>
    <p:extLst>
      <p:ext uri="{BB962C8B-B14F-4D97-AF65-F5344CB8AC3E}">
        <p14:creationId xmlns:p14="http://schemas.microsoft.com/office/powerpoint/2010/main" val="283799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43EC8-851C-41DE-B1F6-98411264FE2D}"/>
              </a:ext>
            </a:extLst>
          </p:cNvPr>
          <p:cNvSpPr>
            <a:spLocks noGrp="1"/>
          </p:cNvSpPr>
          <p:nvPr>
            <p:ph type="title"/>
          </p:nvPr>
        </p:nvSpPr>
        <p:spPr/>
        <p:txBody>
          <a:bodyPr/>
          <a:lstStyle/>
          <a:p>
            <a:pPr algn="ctr"/>
            <a:r>
              <a:rPr lang="en-US" dirty="0"/>
              <a:t>Analysis of Variance</a:t>
            </a:r>
          </a:p>
        </p:txBody>
      </p:sp>
      <p:sp>
        <p:nvSpPr>
          <p:cNvPr id="5" name="Text Placeholder 4">
            <a:extLst>
              <a:ext uri="{FF2B5EF4-FFF2-40B4-BE49-F238E27FC236}">
                <a16:creationId xmlns:a16="http://schemas.microsoft.com/office/drawing/2014/main" id="{D0C170D8-5B52-4F25-9351-EA9ACC3D5296}"/>
              </a:ext>
            </a:extLst>
          </p:cNvPr>
          <p:cNvSpPr>
            <a:spLocks noGrp="1"/>
          </p:cNvSpPr>
          <p:nvPr>
            <p:ph type="body" idx="1"/>
          </p:nvPr>
        </p:nvSpPr>
        <p:spPr/>
        <p:txBody>
          <a:bodyPr/>
          <a:lstStyle/>
          <a:p>
            <a:pPr algn="ctr"/>
            <a:r>
              <a:rPr lang="en-US" dirty="0"/>
              <a:t>Chapter 11</a:t>
            </a:r>
          </a:p>
        </p:txBody>
      </p:sp>
    </p:spTree>
    <p:extLst>
      <p:ext uri="{BB962C8B-B14F-4D97-AF65-F5344CB8AC3E}">
        <p14:creationId xmlns:p14="http://schemas.microsoft.com/office/powerpoint/2010/main" val="143906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499" y="-152400"/>
            <a:ext cx="7467600" cy="1143000"/>
          </a:xfrm>
        </p:spPr>
        <p:txBody>
          <a:bodyPr/>
          <a:lstStyle/>
          <a:p>
            <a:r>
              <a:rPr lang="en-US" dirty="0"/>
              <a:t>ANOVA Assumptions:</a:t>
            </a:r>
          </a:p>
        </p:txBody>
      </p:sp>
      <p:sp>
        <p:nvSpPr>
          <p:cNvPr id="3" name="Content Placeholder 2"/>
          <p:cNvSpPr>
            <a:spLocks noGrp="1"/>
          </p:cNvSpPr>
          <p:nvPr>
            <p:ph sz="quarter" idx="1"/>
          </p:nvPr>
        </p:nvSpPr>
        <p:spPr>
          <a:xfrm>
            <a:off x="1981200" y="990600"/>
            <a:ext cx="7467600" cy="4873752"/>
          </a:xfrm>
        </p:spPr>
        <p:txBody>
          <a:bodyPr>
            <a:noAutofit/>
          </a:bodyPr>
          <a:lstStyle/>
          <a:p>
            <a:r>
              <a:rPr lang="en-US" sz="2600" dirty="0">
                <a:latin typeface="Arial" charset="0"/>
                <a:ea typeface="Arial" charset="0"/>
                <a:cs typeface="Arial" charset="0"/>
              </a:rPr>
              <a:t>Normality</a:t>
            </a:r>
          </a:p>
          <a:p>
            <a:pPr lvl="1"/>
            <a:r>
              <a:rPr lang="en-US" sz="2600" dirty="0">
                <a:latin typeface="Arial" charset="0"/>
                <a:ea typeface="Arial" charset="0"/>
                <a:cs typeface="Arial" charset="0"/>
              </a:rPr>
              <a:t>the values in each of the groups (as a population) follow the normal curve</a:t>
            </a:r>
          </a:p>
          <a:p>
            <a:endParaRPr lang="en-US" sz="2600" dirty="0">
              <a:latin typeface="Arial" charset="0"/>
              <a:ea typeface="Arial" charset="0"/>
              <a:cs typeface="Arial" charset="0"/>
            </a:endParaRPr>
          </a:p>
          <a:p>
            <a:r>
              <a:rPr lang="en-US" sz="2600" dirty="0">
                <a:latin typeface="Arial" charset="0"/>
                <a:ea typeface="Arial" charset="0"/>
                <a:cs typeface="Arial" charset="0"/>
              </a:rPr>
              <a:t>Independence</a:t>
            </a:r>
          </a:p>
          <a:p>
            <a:pPr lvl="1"/>
            <a:r>
              <a:rPr lang="en-US" sz="2600" dirty="0">
                <a:latin typeface="Arial" charset="0"/>
                <a:ea typeface="Arial" charset="0"/>
                <a:cs typeface="Arial" charset="0"/>
              </a:rPr>
              <a:t>the values in each of the groups do not depend on one another</a:t>
            </a:r>
          </a:p>
          <a:p>
            <a:endParaRPr lang="en-US" sz="2600" dirty="0">
              <a:latin typeface="Arial" charset="0"/>
              <a:ea typeface="Arial" charset="0"/>
              <a:cs typeface="Arial" charset="0"/>
            </a:endParaRPr>
          </a:p>
          <a:p>
            <a:r>
              <a:rPr lang="en-US" sz="2600" dirty="0">
                <a:latin typeface="Arial" charset="0"/>
                <a:ea typeface="Arial" charset="0"/>
                <a:cs typeface="Arial" charset="0"/>
              </a:rPr>
              <a:t>Homogeneity</a:t>
            </a:r>
          </a:p>
          <a:p>
            <a:pPr lvl="1"/>
            <a:r>
              <a:rPr lang="en-US" sz="2600" dirty="0">
                <a:latin typeface="Arial" charset="0"/>
                <a:ea typeface="Arial" charset="0"/>
                <a:cs typeface="Arial" charset="0"/>
              </a:rPr>
              <a:t>the values in each of the groups (as a population) have the same variance</a:t>
            </a:r>
          </a:p>
        </p:txBody>
      </p:sp>
    </p:spTree>
    <p:extLst>
      <p:ext uri="{BB962C8B-B14F-4D97-AF65-F5344CB8AC3E}">
        <p14:creationId xmlns:p14="http://schemas.microsoft.com/office/powerpoint/2010/main" val="404529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3D4E-E63F-4610-89E5-01187C420BF5}"/>
              </a:ext>
            </a:extLst>
          </p:cNvPr>
          <p:cNvSpPr>
            <a:spLocks noGrp="1"/>
          </p:cNvSpPr>
          <p:nvPr>
            <p:ph type="title"/>
          </p:nvPr>
        </p:nvSpPr>
        <p:spPr/>
        <p:txBody>
          <a:bodyPr/>
          <a:lstStyle/>
          <a:p>
            <a:r>
              <a:rPr lang="en-US" dirty="0"/>
              <a:t>Why study variance?</a:t>
            </a:r>
          </a:p>
        </p:txBody>
      </p:sp>
      <p:sp>
        <p:nvSpPr>
          <p:cNvPr id="3" name="Content Placeholder 2">
            <a:extLst>
              <a:ext uri="{FF2B5EF4-FFF2-40B4-BE49-F238E27FC236}">
                <a16:creationId xmlns:a16="http://schemas.microsoft.com/office/drawing/2014/main" id="{E4E09164-5C1B-496B-A9A8-5C0A5AB5B9E6}"/>
              </a:ext>
            </a:extLst>
          </p:cNvPr>
          <p:cNvSpPr>
            <a:spLocks noGrp="1"/>
          </p:cNvSpPr>
          <p:nvPr>
            <p:ph idx="1"/>
          </p:nvPr>
        </p:nvSpPr>
        <p:spPr/>
        <p:txBody>
          <a:bodyPr/>
          <a:lstStyle/>
          <a:p>
            <a:r>
              <a:rPr lang="en-US" dirty="0"/>
              <a:t>Population variances are often used in quality control studies to measure the variability of the weight, size, or volume of a product.</a:t>
            </a:r>
          </a:p>
          <a:p>
            <a:pPr lvl="1"/>
            <a:r>
              <a:rPr lang="en-US" dirty="0"/>
              <a:t>Example: a bottler who wishes its production line to fill a certain amount of beverage amount, but also to keep the variability amount filled below some tolerance limit. </a:t>
            </a:r>
          </a:p>
          <a:p>
            <a:pPr lvl="1"/>
            <a:r>
              <a:rPr lang="en-US" dirty="0"/>
              <a:t>Example: with variance used as a quantitative measure of risk, an investor may want to evaluate his/her risk in a particular investment. </a:t>
            </a:r>
          </a:p>
        </p:txBody>
      </p:sp>
    </p:spTree>
    <p:extLst>
      <p:ext uri="{BB962C8B-B14F-4D97-AF65-F5344CB8AC3E}">
        <p14:creationId xmlns:p14="http://schemas.microsoft.com/office/powerpoint/2010/main" val="22478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209800" y="30059"/>
            <a:ext cx="7772400" cy="814387"/>
          </a:xfrm>
          <a:prstGeom prst="rect">
            <a:avLst/>
          </a:prstGeom>
          <a:noFill/>
          <a:ln w="12700">
            <a:noFill/>
            <a:miter lim="800000"/>
            <a:headEnd/>
            <a:tailEnd/>
          </a:ln>
          <a:effectLst/>
        </p:spPr>
        <p:txBody>
          <a:bodyPr lIns="90488" tIns="44450" rIns="90488" bIns="44450" anchor="ctr"/>
          <a:lstStyle/>
          <a:p>
            <a:pPr>
              <a:defRPr/>
            </a:pPr>
            <a:r>
              <a:rPr lang="en-US" sz="2800" dirty="0">
                <a:latin typeface="Arial" panose="020B0604020202020204" pitchFamily="34" charset="0"/>
                <a:cs typeface="Arial" panose="020B0604020202020204" pitchFamily="34" charset="0"/>
              </a:rPr>
              <a:t>Analysis of Variance: A Conceptual Overview</a:t>
            </a:r>
          </a:p>
        </p:txBody>
      </p:sp>
      <p:sp>
        <p:nvSpPr>
          <p:cNvPr id="5" name="Rectangle 3"/>
          <p:cNvSpPr>
            <a:spLocks noChangeArrowheads="1"/>
          </p:cNvSpPr>
          <p:nvPr/>
        </p:nvSpPr>
        <p:spPr bwMode="auto">
          <a:xfrm>
            <a:off x="2286000" y="1181100"/>
            <a:ext cx="7486650" cy="990600"/>
          </a:xfrm>
          <a:prstGeom prst="rect">
            <a:avLst/>
          </a:prstGeom>
          <a:solidFill>
            <a:schemeClr val="bg1">
              <a:lumMod val="95000"/>
            </a:schemeClr>
          </a:solid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defRPr/>
            </a:pPr>
            <a:r>
              <a:rPr lang="en-US" sz="2400" dirty="0">
                <a:solidFill>
                  <a:srgbClr val="000000"/>
                </a:solidFill>
                <a:latin typeface="Arial" panose="020B0604020202020204" pitchFamily="34" charset="0"/>
                <a:cs typeface="Arial" panose="020B0604020202020204" pitchFamily="34" charset="0"/>
              </a:rPr>
              <a:t> </a:t>
            </a:r>
            <a:r>
              <a:rPr lang="en-US" sz="2400" u="sng" dirty="0">
                <a:solidFill>
                  <a:srgbClr val="000000"/>
                </a:solidFill>
                <a:latin typeface="Arial" panose="020B0604020202020204" pitchFamily="34" charset="0"/>
                <a:cs typeface="Arial" panose="020B0604020202020204" pitchFamily="34" charset="0"/>
              </a:rPr>
              <a:t>Analysis of Variance</a:t>
            </a:r>
            <a:r>
              <a:rPr lang="en-US" sz="2400" dirty="0">
                <a:solidFill>
                  <a:srgbClr val="000000"/>
                </a:solidFill>
                <a:latin typeface="Arial" panose="020B0604020202020204" pitchFamily="34" charset="0"/>
                <a:cs typeface="Arial" panose="020B0604020202020204" pitchFamily="34" charset="0"/>
              </a:rPr>
              <a:t> (ANOVA) can be used to test</a:t>
            </a:r>
          </a:p>
          <a:p>
            <a:pPr algn="l">
              <a:defRPr/>
            </a:pPr>
            <a:r>
              <a:rPr lang="en-US" sz="2400" dirty="0">
                <a:solidFill>
                  <a:srgbClr val="000000"/>
                </a:solidFill>
                <a:latin typeface="Arial" panose="020B0604020202020204" pitchFamily="34" charset="0"/>
                <a:cs typeface="Arial" panose="020B0604020202020204" pitchFamily="34" charset="0"/>
              </a:rPr>
              <a:t> for the equality of </a:t>
            </a:r>
            <a:r>
              <a:rPr lang="en-US" sz="2400" b="1" dirty="0">
                <a:solidFill>
                  <a:srgbClr val="000000"/>
                </a:solidFill>
                <a:latin typeface="Arial" panose="020B0604020202020204" pitchFamily="34" charset="0"/>
                <a:cs typeface="Arial" panose="020B0604020202020204" pitchFamily="34" charset="0"/>
              </a:rPr>
              <a:t>three or more </a:t>
            </a:r>
            <a:r>
              <a:rPr lang="en-US" sz="2400" dirty="0">
                <a:solidFill>
                  <a:srgbClr val="000000"/>
                </a:solidFill>
                <a:latin typeface="Arial" panose="020B0604020202020204" pitchFamily="34" charset="0"/>
                <a:cs typeface="Arial" panose="020B0604020202020204" pitchFamily="34" charset="0"/>
              </a:rPr>
              <a:t>population means.</a:t>
            </a:r>
          </a:p>
        </p:txBody>
      </p:sp>
      <p:sp>
        <p:nvSpPr>
          <p:cNvPr id="6" name="Rectangle 4"/>
          <p:cNvSpPr>
            <a:spLocks noChangeArrowheads="1"/>
          </p:cNvSpPr>
          <p:nvPr/>
        </p:nvSpPr>
        <p:spPr bwMode="auto">
          <a:xfrm>
            <a:off x="2286000" y="2286000"/>
            <a:ext cx="7486650" cy="990600"/>
          </a:xfrm>
          <a:prstGeom prst="rect">
            <a:avLst/>
          </a:prstGeom>
          <a:solidFill>
            <a:schemeClr val="bg1">
              <a:lumMod val="95000"/>
            </a:schemeClr>
          </a:solid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defRPr/>
            </a:pPr>
            <a:r>
              <a:rPr lang="en-US" sz="2400" dirty="0">
                <a:solidFill>
                  <a:srgbClr val="000000"/>
                </a:solidFill>
                <a:latin typeface="Arial" panose="020B0604020202020204" pitchFamily="34" charset="0"/>
                <a:cs typeface="Arial" panose="020B0604020202020204" pitchFamily="34" charset="0"/>
              </a:rPr>
              <a:t> Data obtained from </a:t>
            </a:r>
            <a:r>
              <a:rPr lang="en-US" sz="2400" b="1" dirty="0">
                <a:solidFill>
                  <a:srgbClr val="7030A0"/>
                </a:solidFill>
                <a:latin typeface="Arial" panose="020B0604020202020204" pitchFamily="34" charset="0"/>
                <a:cs typeface="Arial" panose="020B0604020202020204" pitchFamily="34" charset="0"/>
              </a:rPr>
              <a:t>observational</a:t>
            </a:r>
            <a:r>
              <a:rPr lang="en-US" sz="2400" b="1"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or experimental</a:t>
            </a:r>
          </a:p>
          <a:p>
            <a:pPr algn="l">
              <a:defRPr/>
            </a:pPr>
            <a:r>
              <a:rPr lang="en-US" sz="2400" dirty="0">
                <a:solidFill>
                  <a:srgbClr val="000000"/>
                </a:solidFill>
                <a:latin typeface="Arial" panose="020B0604020202020204" pitchFamily="34" charset="0"/>
                <a:cs typeface="Arial" panose="020B0604020202020204" pitchFamily="34" charset="0"/>
              </a:rPr>
              <a:t> studies can be used for the analysis.</a:t>
            </a:r>
          </a:p>
        </p:txBody>
      </p:sp>
      <p:sp>
        <p:nvSpPr>
          <p:cNvPr id="9" name="Rectangle 7"/>
          <p:cNvSpPr>
            <a:spLocks noChangeArrowheads="1"/>
          </p:cNvSpPr>
          <p:nvPr/>
        </p:nvSpPr>
        <p:spPr bwMode="auto">
          <a:xfrm>
            <a:off x="2305050" y="3390900"/>
            <a:ext cx="7486650" cy="2514600"/>
          </a:xfrm>
          <a:prstGeom prst="rect">
            <a:avLst/>
          </a:prstGeom>
          <a:solidFill>
            <a:schemeClr val="bg1">
              <a:lumMod val="95000"/>
            </a:schemeClr>
          </a:solid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defRPr/>
            </a:pPr>
            <a:r>
              <a:rPr lang="en-US" sz="2400">
                <a:solidFill>
                  <a:srgbClr val="000000"/>
                </a:solidFill>
                <a:latin typeface="Arial" panose="020B0604020202020204" pitchFamily="34" charset="0"/>
                <a:cs typeface="Arial" panose="020B0604020202020204" pitchFamily="34" charset="0"/>
              </a:rPr>
              <a:t> We want to use the sample results to test the</a:t>
            </a:r>
          </a:p>
          <a:p>
            <a:pPr algn="l">
              <a:defRPr/>
            </a:pPr>
            <a:r>
              <a:rPr lang="en-US" sz="2400">
                <a:solidFill>
                  <a:srgbClr val="000000"/>
                </a:solidFill>
                <a:latin typeface="Arial" panose="020B0604020202020204" pitchFamily="34" charset="0"/>
                <a:cs typeface="Arial" panose="020B0604020202020204" pitchFamily="34" charset="0"/>
              </a:rPr>
              <a:t> following hypotheses:</a:t>
            </a:r>
          </a:p>
          <a:p>
            <a:pPr algn="l">
              <a:defRPr/>
            </a:pPr>
            <a:endParaRPr lang="en-US" sz="3200">
              <a:solidFill>
                <a:srgbClr val="000000"/>
              </a:solidFill>
              <a:latin typeface="Arial" panose="020B0604020202020204" pitchFamily="34" charset="0"/>
              <a:cs typeface="Arial" panose="020B0604020202020204" pitchFamily="34" charset="0"/>
            </a:endParaRPr>
          </a:p>
          <a:p>
            <a:pPr algn="l">
              <a:defRPr/>
            </a:pPr>
            <a:endParaRPr lang="en-US" sz="2400">
              <a:solidFill>
                <a:srgbClr val="000000"/>
              </a:solidFill>
              <a:latin typeface="Arial" panose="020B0604020202020204" pitchFamily="34" charset="0"/>
              <a:cs typeface="Arial" panose="020B0604020202020204" pitchFamily="34" charset="0"/>
            </a:endParaRPr>
          </a:p>
          <a:p>
            <a:pPr algn="l">
              <a:defRPr/>
            </a:pPr>
            <a:endParaRPr lang="en-US" sz="2400">
              <a:solidFill>
                <a:srgbClr val="000000"/>
              </a:solidFill>
              <a:latin typeface="Arial" panose="020B0604020202020204" pitchFamily="34" charset="0"/>
              <a:cs typeface="Arial" panose="020B0604020202020204" pitchFamily="34" charset="0"/>
            </a:endParaRPr>
          </a:p>
          <a:p>
            <a:pPr algn="l">
              <a:defRPr/>
            </a:pPr>
            <a:endParaRPr lang="en-US" sz="2400">
              <a:solidFill>
                <a:srgbClr val="000000"/>
              </a:solidFill>
              <a:latin typeface="Arial" panose="020B0604020202020204" pitchFamily="34" charset="0"/>
              <a:cs typeface="Arial" panose="020B0604020202020204" pitchFamily="34" charset="0"/>
            </a:endParaRPr>
          </a:p>
        </p:txBody>
      </p:sp>
      <p:sp>
        <p:nvSpPr>
          <p:cNvPr id="11" name="Rectangle 9"/>
          <p:cNvSpPr>
            <a:spLocks noChangeArrowheads="1"/>
          </p:cNvSpPr>
          <p:nvPr/>
        </p:nvSpPr>
        <p:spPr bwMode="auto">
          <a:xfrm>
            <a:off x="3295651" y="4343400"/>
            <a:ext cx="5603875" cy="609600"/>
          </a:xfrm>
          <a:prstGeom prst="rect">
            <a:avLst/>
          </a:prstGeom>
          <a:solidFill>
            <a:schemeClr val="bg1">
              <a:lumMod val="8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solidFill>
                <a:srgbClr val="000000"/>
              </a:solidFill>
              <a:latin typeface="Arial" panose="020B0604020202020204" pitchFamily="34" charset="0"/>
              <a:cs typeface="Arial" panose="020B0604020202020204" pitchFamily="34" charset="0"/>
            </a:endParaRPr>
          </a:p>
        </p:txBody>
      </p:sp>
      <p:sp>
        <p:nvSpPr>
          <p:cNvPr id="12" name="Text Box 10"/>
          <p:cNvSpPr txBox="1">
            <a:spLocks noChangeArrowheads="1"/>
          </p:cNvSpPr>
          <p:nvPr/>
        </p:nvSpPr>
        <p:spPr bwMode="auto">
          <a:xfrm>
            <a:off x="3343276" y="4392614"/>
            <a:ext cx="3849131" cy="461665"/>
          </a:xfrm>
          <a:prstGeom prst="rect">
            <a:avLst/>
          </a:prstGeom>
          <a:noFill/>
          <a:ln w="12700">
            <a:noFill/>
            <a:miter lim="800000"/>
            <a:headEnd/>
            <a:tailEnd/>
          </a:ln>
          <a:effectLst/>
        </p:spPr>
        <p:txBody>
          <a:bodyPr wrap="none">
            <a:spAutoFit/>
          </a:bodyPr>
          <a:lstStyle/>
          <a:p>
            <a:pPr algn="l">
              <a:defRPr/>
            </a:pP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1 </a:t>
            </a:r>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latin typeface="Symbol" panose="05050102010706020507" pitchFamily="18" charset="2"/>
                <a:cs typeface="Arial" panose="020B0604020202020204" pitchFamily="34" charset="0"/>
              </a:rPr>
              <a:t></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2</a:t>
            </a:r>
            <a:r>
              <a:rPr lang="en-US" sz="24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Symbol" panose="05050102010706020507" pitchFamily="18" charset="2"/>
                <a:cs typeface="Arial" panose="020B0604020202020204" pitchFamily="34" charset="0"/>
              </a:rPr>
              <a:t></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3</a:t>
            </a:r>
            <a:r>
              <a:rPr lang="en-US" sz="24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Symbol" panose="05050102010706020507" pitchFamily="18" charset="2"/>
                <a:cs typeface="Arial" panose="020B0604020202020204" pitchFamily="34" charset="0"/>
              </a:rPr>
              <a:t></a:t>
            </a:r>
            <a:r>
              <a:rPr lang="en-US" sz="3200" baseline="20000" dirty="0">
                <a:solidFill>
                  <a:srgbClr val="000000"/>
                </a:solidFill>
                <a:latin typeface="Arial" panose="020B0604020202020204" pitchFamily="34" charset="0"/>
                <a:cs typeface="Arial" panose="020B0604020202020204" pitchFamily="34" charset="0"/>
              </a:rPr>
              <a:t>.  .  . </a:t>
            </a: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k</a:t>
            </a:r>
          </a:p>
        </p:txBody>
      </p:sp>
      <p:sp>
        <p:nvSpPr>
          <p:cNvPr id="13" name="Rectangle 11"/>
          <p:cNvSpPr>
            <a:spLocks noChangeArrowheads="1"/>
          </p:cNvSpPr>
          <p:nvPr/>
        </p:nvSpPr>
        <p:spPr bwMode="auto">
          <a:xfrm>
            <a:off x="3295650" y="5067300"/>
            <a:ext cx="5600700" cy="609600"/>
          </a:xfrm>
          <a:prstGeom prst="rect">
            <a:avLst/>
          </a:prstGeom>
          <a:solidFill>
            <a:schemeClr val="bg1">
              <a:lumMod val="85000"/>
            </a:schemeClr>
          </a:solidFill>
          <a:ln w="1270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solidFill>
                <a:srgbClr val="000000"/>
              </a:solidFill>
              <a:latin typeface="Arial" panose="020B0604020202020204" pitchFamily="34" charset="0"/>
              <a:cs typeface="Arial" panose="020B0604020202020204" pitchFamily="34" charset="0"/>
            </a:endParaRPr>
          </a:p>
        </p:txBody>
      </p:sp>
      <p:sp>
        <p:nvSpPr>
          <p:cNvPr id="14" name="Text Box 12"/>
          <p:cNvSpPr txBox="1">
            <a:spLocks noChangeArrowheads="1"/>
          </p:cNvSpPr>
          <p:nvPr/>
        </p:nvSpPr>
        <p:spPr bwMode="auto">
          <a:xfrm>
            <a:off x="3295650" y="5141267"/>
            <a:ext cx="5182880" cy="461665"/>
          </a:xfrm>
          <a:prstGeom prst="rect">
            <a:avLst/>
          </a:prstGeom>
          <a:noFill/>
          <a:ln w="12700">
            <a:noFill/>
            <a:miter lim="800000"/>
            <a:headEnd/>
            <a:tailEnd/>
          </a:ln>
          <a:effectLst/>
        </p:spPr>
        <p:txBody>
          <a:bodyPr wrap="square">
            <a:spAutoFit/>
          </a:bodyPr>
          <a:lstStyle/>
          <a:p>
            <a:pPr>
              <a:defRPr/>
            </a:pP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a</a:t>
            </a:r>
            <a:r>
              <a:rPr lang="en-US" sz="2400" dirty="0">
                <a:solidFill>
                  <a:srgbClr val="000000"/>
                </a:solidFill>
                <a:latin typeface="Arial" panose="020B0604020202020204" pitchFamily="34" charset="0"/>
                <a:cs typeface="Arial" panose="020B0604020202020204" pitchFamily="34" charset="0"/>
              </a:rPr>
              <a:t>:  At least two of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1,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2, …..</a:t>
            </a:r>
            <a:r>
              <a:rPr lang="en-US" sz="2400" i="1" dirty="0">
                <a:solidFill>
                  <a:srgbClr val="000000"/>
                </a:solidFill>
                <a:latin typeface="Symbol" panose="05050102010706020507" pitchFamily="18" charset="2"/>
                <a:cs typeface="Arial" panose="020B0604020202020204" pitchFamily="34" charset="0"/>
              </a:rPr>
              <a:t> </a:t>
            </a:r>
            <a:r>
              <a:rPr lang="en-US" sz="2400" baseline="-25000" dirty="0">
                <a:solidFill>
                  <a:srgbClr val="000000"/>
                </a:solidFill>
                <a:latin typeface="Arial" panose="020B0604020202020204" pitchFamily="34" charset="0"/>
                <a:cs typeface="Arial" panose="020B0604020202020204" pitchFamily="34" charset="0"/>
              </a:rPr>
              <a:t>k </a:t>
            </a:r>
            <a:r>
              <a:rPr lang="en-US" sz="2400" dirty="0">
                <a:solidFill>
                  <a:srgbClr val="000000"/>
                </a:solidFill>
                <a:latin typeface="Arial" panose="020B0604020202020204" pitchFamily="34" charset="0"/>
                <a:cs typeface="Arial" panose="020B0604020202020204" pitchFamily="34" charset="0"/>
              </a:rPr>
              <a:t> differ</a:t>
            </a:r>
          </a:p>
        </p:txBody>
      </p:sp>
    </p:spTree>
    <p:extLst>
      <p:ext uri="{BB962C8B-B14F-4D97-AF65-F5344CB8AC3E}">
        <p14:creationId xmlns:p14="http://schemas.microsoft.com/office/powerpoint/2010/main" val="397555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276601" y="1181100"/>
            <a:ext cx="5603875" cy="609600"/>
          </a:xfrm>
          <a:prstGeom prst="rect">
            <a:avLst/>
          </a:prstGeom>
          <a:solidFill>
            <a:schemeClr val="bg1">
              <a:lumMod val="95000"/>
            </a:schemeClr>
          </a:solidFill>
          <a:ln w="635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solidFill>
                <a:srgbClr val="000000"/>
              </a:solidFill>
              <a:latin typeface="Arial" panose="020B0604020202020204" pitchFamily="34" charset="0"/>
              <a:cs typeface="Arial" panose="020B0604020202020204" pitchFamily="34" charset="0"/>
            </a:endParaRPr>
          </a:p>
        </p:txBody>
      </p:sp>
      <p:sp>
        <p:nvSpPr>
          <p:cNvPr id="5" name="Text Box 4"/>
          <p:cNvSpPr txBox="1">
            <a:spLocks noChangeArrowheads="1"/>
          </p:cNvSpPr>
          <p:nvPr/>
        </p:nvSpPr>
        <p:spPr bwMode="auto">
          <a:xfrm>
            <a:off x="3324225" y="1230314"/>
            <a:ext cx="3860352" cy="461665"/>
          </a:xfrm>
          <a:prstGeom prst="rect">
            <a:avLst/>
          </a:prstGeom>
          <a:noFill/>
          <a:ln w="12700">
            <a:noFill/>
            <a:miter lim="800000"/>
            <a:headEnd/>
            <a:tailEnd/>
          </a:ln>
          <a:effectLst/>
        </p:spPr>
        <p:txBody>
          <a:bodyPr wrap="none">
            <a:spAutoFit/>
          </a:bodyPr>
          <a:lstStyle/>
          <a:p>
            <a:pPr algn="l">
              <a:defRPr/>
            </a:pP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1</a:t>
            </a:r>
            <a:r>
              <a:rPr lang="en-US" sz="24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Symbol" panose="05050102010706020507" pitchFamily="18" charset="2"/>
                <a:cs typeface="Arial" panose="020B0604020202020204" pitchFamily="34" charset="0"/>
              </a:rPr>
              <a:t></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2</a:t>
            </a:r>
            <a:r>
              <a:rPr lang="en-US" sz="2400" dirty="0">
                <a:solidFill>
                  <a:srgbClr val="000000"/>
                </a:solidFill>
                <a:latin typeface="Symbol" panose="05050102010706020507" pitchFamily="18" charset="2"/>
                <a:cs typeface="Arial" panose="020B0604020202020204" pitchFamily="34" charset="0"/>
              </a:rPr>
              <a:t></a:t>
            </a:r>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latin typeface="Symbol" panose="05050102010706020507" pitchFamily="18" charset="2"/>
                <a:cs typeface="Arial" panose="020B0604020202020204" pitchFamily="34" charset="0"/>
              </a:rPr>
              <a:t></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3</a:t>
            </a:r>
            <a:r>
              <a:rPr lang="en-US" sz="2400" dirty="0">
                <a:solidFill>
                  <a:srgbClr val="000000"/>
                </a:solidFill>
                <a:latin typeface="Symbol" panose="05050102010706020507" pitchFamily="18" charset="2"/>
                <a:cs typeface="Arial" panose="020B0604020202020204" pitchFamily="34" charset="0"/>
              </a:rPr>
              <a:t></a:t>
            </a:r>
            <a:r>
              <a:rPr lang="en-US" sz="2400" dirty="0">
                <a:solidFill>
                  <a:srgbClr val="000000"/>
                </a:solidFill>
                <a:latin typeface="Arial" panose="020B0604020202020204" pitchFamily="34" charset="0"/>
                <a:cs typeface="Arial" panose="020B0604020202020204" pitchFamily="34" charset="0"/>
              </a:rPr>
              <a:t>=</a:t>
            </a:r>
            <a:r>
              <a:rPr lang="en-US" sz="2400" dirty="0">
                <a:solidFill>
                  <a:srgbClr val="000000"/>
                </a:solidFill>
                <a:latin typeface="Symbol" panose="05050102010706020507" pitchFamily="18" charset="2"/>
                <a:cs typeface="Arial" panose="020B0604020202020204" pitchFamily="34" charset="0"/>
              </a:rPr>
              <a:t></a:t>
            </a:r>
            <a:r>
              <a:rPr lang="en-US" sz="3200" baseline="20000" dirty="0">
                <a:solidFill>
                  <a:srgbClr val="000000"/>
                </a:solidFill>
                <a:latin typeface="Arial" panose="020B0604020202020204" pitchFamily="34" charset="0"/>
                <a:cs typeface="Arial" panose="020B0604020202020204" pitchFamily="34" charset="0"/>
              </a:rPr>
              <a:t>.  .  . </a:t>
            </a:r>
            <a:r>
              <a:rPr lang="en-US" sz="2400" dirty="0">
                <a:solidFill>
                  <a:srgbClr val="000000"/>
                </a:solidFill>
                <a:latin typeface="Arial" panose="020B0604020202020204" pitchFamily="34" charset="0"/>
                <a:cs typeface="Arial" panose="020B0604020202020204" pitchFamily="34" charset="0"/>
              </a:rPr>
              <a:t>=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k</a:t>
            </a:r>
          </a:p>
        </p:txBody>
      </p:sp>
      <p:sp>
        <p:nvSpPr>
          <p:cNvPr id="6" name="Rectangle 5"/>
          <p:cNvSpPr>
            <a:spLocks noChangeArrowheads="1"/>
          </p:cNvSpPr>
          <p:nvPr/>
        </p:nvSpPr>
        <p:spPr bwMode="auto">
          <a:xfrm>
            <a:off x="3276600" y="1924050"/>
            <a:ext cx="5600700" cy="609600"/>
          </a:xfrm>
          <a:prstGeom prst="rect">
            <a:avLst/>
          </a:prstGeom>
          <a:solidFill>
            <a:schemeClr val="bg1">
              <a:lumMod val="95000"/>
            </a:schemeClr>
          </a:solidFill>
          <a:ln w="635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solidFill>
                <a:srgbClr val="000000"/>
              </a:solidFill>
              <a:latin typeface="Arial" panose="020B0604020202020204" pitchFamily="34" charset="0"/>
              <a:cs typeface="Arial" panose="020B0604020202020204" pitchFamily="34" charset="0"/>
            </a:endParaRPr>
          </a:p>
        </p:txBody>
      </p:sp>
      <p:sp>
        <p:nvSpPr>
          <p:cNvPr id="7" name="Text Box 6"/>
          <p:cNvSpPr txBox="1">
            <a:spLocks noChangeArrowheads="1"/>
          </p:cNvSpPr>
          <p:nvPr/>
        </p:nvSpPr>
        <p:spPr bwMode="auto">
          <a:xfrm>
            <a:off x="3322638" y="1976438"/>
            <a:ext cx="269626" cy="461665"/>
          </a:xfrm>
          <a:prstGeom prst="rect">
            <a:avLst/>
          </a:prstGeom>
          <a:noFill/>
          <a:ln w="12700">
            <a:noFill/>
            <a:miter lim="800000"/>
            <a:headEnd/>
            <a:tailEnd/>
          </a:ln>
          <a:effectLst/>
        </p:spPr>
        <p:txBody>
          <a:bodyPr wrap="none">
            <a:spAutoFit/>
          </a:bodyPr>
          <a:lstStyle/>
          <a:p>
            <a:pPr algn="l">
              <a:defRPr/>
            </a:pPr>
            <a:r>
              <a:rPr lang="en-US" sz="2400" dirty="0">
                <a:solidFill>
                  <a:srgbClr val="000000"/>
                </a:solidFill>
                <a:latin typeface="Arial" panose="020B0604020202020204" pitchFamily="34" charset="0"/>
                <a:cs typeface="Arial" panose="020B0604020202020204" pitchFamily="34" charset="0"/>
              </a:rPr>
              <a:t> </a:t>
            </a:r>
          </a:p>
        </p:txBody>
      </p:sp>
      <p:sp>
        <p:nvSpPr>
          <p:cNvPr id="8" name="Rectangle 7"/>
          <p:cNvSpPr>
            <a:spLocks noChangeArrowheads="1"/>
          </p:cNvSpPr>
          <p:nvPr/>
        </p:nvSpPr>
        <p:spPr bwMode="auto">
          <a:xfrm>
            <a:off x="2286000" y="2743200"/>
            <a:ext cx="7486650" cy="990600"/>
          </a:xfrm>
          <a:prstGeom prst="rect">
            <a:avLst/>
          </a:prstGeom>
          <a:solidFill>
            <a:schemeClr val="bg1">
              <a:lumMod val="95000"/>
            </a:schemeClr>
          </a:solid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defRPr/>
            </a:pPr>
            <a:r>
              <a:rPr lang="en-US" sz="2400" dirty="0">
                <a:solidFill>
                  <a:srgbClr val="000000"/>
                </a:solidFill>
                <a:latin typeface="Arial" panose="020B0604020202020204" pitchFamily="34" charset="0"/>
                <a:cs typeface="Arial" panose="020B0604020202020204" pitchFamily="34" charset="0"/>
              </a:rPr>
              <a:t>  If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is rejected, we cannot conclude that </a:t>
            </a:r>
            <a:r>
              <a:rPr lang="en-US" sz="2400" i="1" dirty="0">
                <a:solidFill>
                  <a:srgbClr val="000000"/>
                </a:solidFill>
                <a:latin typeface="Arial" panose="020B0604020202020204" pitchFamily="34" charset="0"/>
                <a:cs typeface="Arial" panose="020B0604020202020204" pitchFamily="34" charset="0"/>
              </a:rPr>
              <a:t>all</a:t>
            </a:r>
          </a:p>
          <a:p>
            <a:pPr algn="l">
              <a:defRPr/>
            </a:pPr>
            <a:r>
              <a:rPr lang="en-US" sz="2400" dirty="0">
                <a:solidFill>
                  <a:srgbClr val="000000"/>
                </a:solidFill>
                <a:latin typeface="Arial" panose="020B0604020202020204" pitchFamily="34" charset="0"/>
                <a:cs typeface="Arial" panose="020B0604020202020204" pitchFamily="34" charset="0"/>
              </a:rPr>
              <a:t>  population means are different.</a:t>
            </a:r>
          </a:p>
        </p:txBody>
      </p:sp>
      <p:sp>
        <p:nvSpPr>
          <p:cNvPr id="9" name="Rectangle 8"/>
          <p:cNvSpPr>
            <a:spLocks noChangeArrowheads="1"/>
          </p:cNvSpPr>
          <p:nvPr/>
        </p:nvSpPr>
        <p:spPr bwMode="auto">
          <a:xfrm>
            <a:off x="2286000" y="3848100"/>
            <a:ext cx="7486650" cy="990600"/>
          </a:xfrm>
          <a:prstGeom prst="rect">
            <a:avLst/>
          </a:prstGeom>
          <a:solidFill>
            <a:schemeClr val="bg1">
              <a:lumMod val="95000"/>
            </a:schemeClr>
          </a:solidFill>
          <a:ln w="635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defRPr/>
            </a:pPr>
            <a:r>
              <a:rPr lang="en-US" sz="2400" dirty="0">
                <a:solidFill>
                  <a:srgbClr val="000000"/>
                </a:solidFill>
                <a:latin typeface="Arial" panose="020B0604020202020204" pitchFamily="34" charset="0"/>
                <a:cs typeface="Arial" panose="020B0604020202020204" pitchFamily="34" charset="0"/>
              </a:rPr>
              <a:t>  Rejecting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means that at least two population </a:t>
            </a:r>
          </a:p>
          <a:p>
            <a:pPr algn="l">
              <a:defRPr/>
            </a:pPr>
            <a:r>
              <a:rPr lang="en-US" sz="2400" dirty="0">
                <a:solidFill>
                  <a:srgbClr val="000000"/>
                </a:solidFill>
                <a:latin typeface="Arial" panose="020B0604020202020204" pitchFamily="34" charset="0"/>
                <a:cs typeface="Arial" panose="020B0604020202020204" pitchFamily="34" charset="0"/>
              </a:rPr>
              <a:t>  means have different values.</a:t>
            </a:r>
          </a:p>
        </p:txBody>
      </p:sp>
      <p:sp>
        <p:nvSpPr>
          <p:cNvPr id="12" name="Rectangle 11"/>
          <p:cNvSpPr>
            <a:spLocks noChangeArrowheads="1"/>
          </p:cNvSpPr>
          <p:nvPr/>
        </p:nvSpPr>
        <p:spPr bwMode="auto">
          <a:xfrm>
            <a:off x="2143125" y="157163"/>
            <a:ext cx="7772400" cy="814387"/>
          </a:xfrm>
          <a:prstGeom prst="rect">
            <a:avLst/>
          </a:prstGeom>
          <a:noFill/>
          <a:ln w="12700">
            <a:noFill/>
            <a:miter lim="800000"/>
            <a:headEnd/>
            <a:tailEnd/>
          </a:ln>
          <a:effectLst/>
        </p:spPr>
        <p:txBody>
          <a:bodyPr lIns="90488" tIns="44450" rIns="90488" bIns="44450" anchor="ctr"/>
          <a:lstStyle/>
          <a:p>
            <a:pPr>
              <a:defRPr/>
            </a:pPr>
            <a:r>
              <a:rPr lang="en-US" sz="2800" dirty="0">
                <a:latin typeface="Arial" panose="020B0604020202020204" pitchFamily="34" charset="0"/>
                <a:cs typeface="Arial" panose="020B0604020202020204" pitchFamily="34" charset="0"/>
              </a:rPr>
              <a:t>Analysis of Variance: A Conceptual Overview</a:t>
            </a:r>
          </a:p>
        </p:txBody>
      </p:sp>
      <p:sp>
        <p:nvSpPr>
          <p:cNvPr id="10" name="Text Box 12">
            <a:extLst>
              <a:ext uri="{FF2B5EF4-FFF2-40B4-BE49-F238E27FC236}">
                <a16:creationId xmlns:a16="http://schemas.microsoft.com/office/drawing/2014/main" id="{4801E99C-E849-4688-82AA-E44A38CC8B2F}"/>
              </a:ext>
            </a:extLst>
          </p:cNvPr>
          <p:cNvSpPr txBox="1">
            <a:spLocks noChangeArrowheads="1"/>
          </p:cNvSpPr>
          <p:nvPr/>
        </p:nvSpPr>
        <p:spPr bwMode="auto">
          <a:xfrm>
            <a:off x="3437885" y="1987345"/>
            <a:ext cx="5182880" cy="461665"/>
          </a:xfrm>
          <a:prstGeom prst="rect">
            <a:avLst/>
          </a:prstGeom>
          <a:noFill/>
          <a:ln w="12700">
            <a:noFill/>
            <a:miter lim="800000"/>
            <a:headEnd/>
            <a:tailEnd/>
          </a:ln>
          <a:effectLst/>
        </p:spPr>
        <p:txBody>
          <a:bodyPr wrap="square">
            <a:spAutoFit/>
          </a:bodyPr>
          <a:lstStyle/>
          <a:p>
            <a:pPr>
              <a:defRPr/>
            </a:pP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a</a:t>
            </a:r>
            <a:r>
              <a:rPr lang="en-US" sz="2400" dirty="0">
                <a:solidFill>
                  <a:srgbClr val="000000"/>
                </a:solidFill>
                <a:latin typeface="Arial" panose="020B0604020202020204" pitchFamily="34" charset="0"/>
                <a:cs typeface="Arial" panose="020B0604020202020204" pitchFamily="34" charset="0"/>
              </a:rPr>
              <a:t>:  At least two of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1, </a:t>
            </a:r>
            <a:r>
              <a:rPr lang="en-US" sz="2400" i="1" dirty="0">
                <a:solidFill>
                  <a:srgbClr val="000000"/>
                </a:solidFill>
                <a:latin typeface="Symbol" panose="05050102010706020507" pitchFamily="18" charset="2"/>
                <a:cs typeface="Arial" panose="020B0604020202020204" pitchFamily="34" charset="0"/>
              </a:rPr>
              <a:t></a:t>
            </a:r>
            <a:r>
              <a:rPr lang="en-US" sz="2400" baseline="-25000" dirty="0">
                <a:solidFill>
                  <a:srgbClr val="000000"/>
                </a:solidFill>
                <a:latin typeface="Arial" panose="020B0604020202020204" pitchFamily="34" charset="0"/>
                <a:cs typeface="Arial" panose="020B0604020202020204" pitchFamily="34" charset="0"/>
              </a:rPr>
              <a:t>2, …..</a:t>
            </a:r>
            <a:r>
              <a:rPr lang="en-US" sz="2400" i="1" dirty="0">
                <a:solidFill>
                  <a:srgbClr val="000000"/>
                </a:solidFill>
                <a:latin typeface="Symbol" panose="05050102010706020507" pitchFamily="18" charset="2"/>
                <a:cs typeface="Arial" panose="020B0604020202020204" pitchFamily="34" charset="0"/>
              </a:rPr>
              <a:t> </a:t>
            </a:r>
            <a:r>
              <a:rPr lang="en-US" sz="2400" baseline="-25000" dirty="0">
                <a:solidFill>
                  <a:srgbClr val="000000"/>
                </a:solidFill>
                <a:latin typeface="Arial" panose="020B0604020202020204" pitchFamily="34" charset="0"/>
                <a:cs typeface="Arial" panose="020B0604020202020204" pitchFamily="34" charset="0"/>
              </a:rPr>
              <a:t>k </a:t>
            </a:r>
            <a:r>
              <a:rPr lang="en-US" sz="2400" dirty="0">
                <a:solidFill>
                  <a:srgbClr val="000000"/>
                </a:solidFill>
                <a:latin typeface="Arial" panose="020B0604020202020204" pitchFamily="34" charset="0"/>
                <a:cs typeface="Arial" panose="020B0604020202020204" pitchFamily="34" charset="0"/>
              </a:rPr>
              <a:t> differ</a:t>
            </a:r>
          </a:p>
        </p:txBody>
      </p:sp>
    </p:spTree>
    <p:extLst>
      <p:ext uri="{BB962C8B-B14F-4D97-AF65-F5344CB8AC3E}">
        <p14:creationId xmlns:p14="http://schemas.microsoft.com/office/powerpoint/2010/main" val="1506129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a:spLocks noChangeArrowheads="1"/>
              </p:cNvSpPr>
              <p:nvPr/>
            </p:nvSpPr>
            <p:spPr bwMode="auto">
              <a:xfrm>
                <a:off x="2159000" y="1146118"/>
                <a:ext cx="7772400" cy="547687"/>
              </a:xfrm>
              <a:prstGeom prst="rect">
                <a:avLst/>
              </a:prstGeom>
              <a:noFill/>
              <a:ln w="12700">
                <a:noFill/>
                <a:miter lim="800000"/>
                <a:headEnd/>
                <a:tailEnd/>
              </a:ln>
              <a:effectLst/>
            </p:spPr>
            <p:txBody>
              <a:bodyPr lIns="90488" tIns="44450" rIns="90488" bIns="44450"/>
              <a:lstStyle/>
              <a:p>
                <a:pPr marL="342900" indent="-342900">
                  <a:spcBef>
                    <a:spcPct val="20000"/>
                  </a:spcBef>
                  <a:buFont typeface="Monotype Sorts" pitchFamily="2" charset="2"/>
                  <a:buChar char="n"/>
                  <a:defRPr/>
                </a:pPr>
                <a:r>
                  <a:rPr lang="en-US" sz="2400" dirty="0">
                    <a:solidFill>
                      <a:srgbClr val="000000"/>
                    </a:solidFill>
                    <a:latin typeface="Arial" panose="020B0604020202020204" pitchFamily="34" charset="0"/>
                    <a:cs typeface="Arial" panose="020B0604020202020204" pitchFamily="34" charset="0"/>
                  </a:rPr>
                  <a:t>Sampling Distribution of </a:t>
                </a:r>
                <a14:m>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oMath>
                </a14:m>
                <a:r>
                  <a:rPr lang="en-US" sz="2400" dirty="0">
                    <a:solidFill>
                      <a:srgbClr val="000000"/>
                    </a:solidFill>
                    <a:latin typeface="Arial" panose="020B0604020202020204" pitchFamily="34" charset="0"/>
                    <a:cs typeface="Arial" panose="020B0604020202020204" pitchFamily="34" charset="0"/>
                  </a:rPr>
                  <a:t> Given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is True</a:t>
                </a:r>
              </a:p>
            </p:txBody>
          </p:sp>
        </mc:Choice>
        <mc:Fallback xmlns="">
          <p:sp>
            <p:nvSpPr>
              <p:cNvPr id="5" name="Rectangle 3"/>
              <p:cNvSpPr>
                <a:spLocks noRot="1" noChangeAspect="1" noMove="1" noResize="1" noEditPoints="1" noAdjustHandles="1" noChangeArrowheads="1" noChangeShapeType="1" noTextEdit="1"/>
              </p:cNvSpPr>
              <p:nvPr/>
            </p:nvSpPr>
            <p:spPr bwMode="auto">
              <a:xfrm>
                <a:off x="635000" y="1146117"/>
                <a:ext cx="7772400" cy="547687"/>
              </a:xfrm>
              <a:prstGeom prst="rect">
                <a:avLst/>
              </a:prstGeom>
              <a:blipFill rotWithShape="1">
                <a:blip r:embed="rId2"/>
                <a:stretch>
                  <a:fillRect l="-1020" t="-7778" b="-10000"/>
                </a:stretch>
              </a:blipFill>
              <a:ln w="12700">
                <a:noFill/>
                <a:miter lim="800000"/>
                <a:headEnd/>
                <a:tailEnd/>
              </a:ln>
              <a:effectLst/>
            </p:spPr>
            <p:txBody>
              <a:bodyPr/>
              <a:lstStyle/>
              <a:p>
                <a:r>
                  <a:rPr lang="en-US">
                    <a:noFill/>
                  </a:rPr>
                  <a:t> </a:t>
                </a:r>
              </a:p>
            </p:txBody>
          </p:sp>
        </mc:Fallback>
      </mc:AlternateContent>
      <p:sp>
        <p:nvSpPr>
          <p:cNvPr id="7" name="Rectangle 6"/>
          <p:cNvSpPr>
            <a:spLocks noChangeArrowheads="1"/>
          </p:cNvSpPr>
          <p:nvPr/>
        </p:nvSpPr>
        <p:spPr bwMode="auto">
          <a:xfrm>
            <a:off x="2914650" y="1798580"/>
            <a:ext cx="6337300" cy="3924300"/>
          </a:xfrm>
          <a:prstGeom prst="rect">
            <a:avLst/>
          </a:prstGeom>
          <a:solidFill>
            <a:schemeClr val="bg1">
              <a:lumMod val="95000"/>
            </a:schemeClr>
          </a:solidFill>
          <a:ln w="635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effectLst>
                <a:outerShdw blurRad="38100" dist="38100" dir="2700000" algn="tl">
                  <a:srgbClr val="000000"/>
                </a:outerShdw>
              </a:effectLst>
              <a:latin typeface="Book Antiqua" pitchFamily="18" charset="0"/>
            </a:endParaRPr>
          </a:p>
        </p:txBody>
      </p:sp>
      <p:sp>
        <p:nvSpPr>
          <p:cNvPr id="8" name="Freeform 7"/>
          <p:cNvSpPr>
            <a:spLocks/>
          </p:cNvSpPr>
          <p:nvPr/>
        </p:nvSpPr>
        <p:spPr bwMode="auto">
          <a:xfrm>
            <a:off x="3921126" y="2119255"/>
            <a:ext cx="4316413" cy="2846388"/>
          </a:xfrm>
          <a:custGeom>
            <a:avLst/>
            <a:gdLst/>
            <a:ahLst/>
            <a:cxnLst>
              <a:cxn ang="0">
                <a:pos x="1318" y="18"/>
              </a:cxn>
              <a:cxn ang="0">
                <a:pos x="1234" y="108"/>
              </a:cxn>
              <a:cxn ang="0">
                <a:pos x="1176" y="208"/>
              </a:cxn>
              <a:cxn ang="0">
                <a:pos x="1114" y="334"/>
              </a:cxn>
              <a:cxn ang="0">
                <a:pos x="1068" y="438"/>
              </a:cxn>
              <a:cxn ang="0">
                <a:pos x="1030" y="542"/>
              </a:cxn>
              <a:cxn ang="0">
                <a:pos x="988" y="652"/>
              </a:cxn>
              <a:cxn ang="0">
                <a:pos x="957" y="756"/>
              </a:cxn>
              <a:cxn ang="0">
                <a:pos x="930" y="861"/>
              </a:cxn>
              <a:cxn ang="0">
                <a:pos x="901" y="975"/>
              </a:cxn>
              <a:cxn ang="0">
                <a:pos x="867" y="1075"/>
              </a:cxn>
              <a:cxn ang="0">
                <a:pos x="830" y="1194"/>
              </a:cxn>
              <a:cxn ang="0">
                <a:pos x="786" y="1293"/>
              </a:cxn>
              <a:cxn ang="0">
                <a:pos x="732" y="1399"/>
              </a:cxn>
              <a:cxn ang="0">
                <a:pos x="662" y="1513"/>
              </a:cxn>
              <a:cxn ang="0">
                <a:pos x="586" y="1605"/>
              </a:cxn>
              <a:cxn ang="0">
                <a:pos x="490" y="1683"/>
              </a:cxn>
              <a:cxn ang="0">
                <a:pos x="388" y="1743"/>
              </a:cxn>
              <a:cxn ang="0">
                <a:pos x="295" y="1787"/>
              </a:cxn>
              <a:cxn ang="0">
                <a:pos x="193" y="1826"/>
              </a:cxn>
              <a:cxn ang="0">
                <a:pos x="79" y="1865"/>
              </a:cxn>
              <a:cxn ang="0">
                <a:pos x="6" y="1883"/>
              </a:cxn>
              <a:cxn ang="0">
                <a:pos x="2774" y="1922"/>
              </a:cxn>
              <a:cxn ang="0">
                <a:pos x="2726" y="1877"/>
              </a:cxn>
              <a:cxn ang="0">
                <a:pos x="2622" y="1845"/>
              </a:cxn>
              <a:cxn ang="0">
                <a:pos x="2510" y="1803"/>
              </a:cxn>
              <a:cxn ang="0">
                <a:pos x="2396" y="1755"/>
              </a:cxn>
              <a:cxn ang="0">
                <a:pos x="2278" y="1693"/>
              </a:cxn>
              <a:cxn ang="0">
                <a:pos x="2220" y="1655"/>
              </a:cxn>
              <a:cxn ang="0">
                <a:pos x="2156" y="1589"/>
              </a:cxn>
              <a:cxn ang="0">
                <a:pos x="2082" y="1503"/>
              </a:cxn>
              <a:cxn ang="0">
                <a:pos x="2022" y="1398"/>
              </a:cxn>
              <a:cxn ang="0">
                <a:pos x="1970" y="1298"/>
              </a:cxn>
              <a:cxn ang="0">
                <a:pos x="1928" y="1200"/>
              </a:cxn>
              <a:cxn ang="0">
                <a:pos x="1892" y="1100"/>
              </a:cxn>
              <a:cxn ang="0">
                <a:pos x="1862" y="1010"/>
              </a:cxn>
              <a:cxn ang="0">
                <a:pos x="1830" y="900"/>
              </a:cxn>
              <a:cxn ang="0">
                <a:pos x="1798" y="782"/>
              </a:cxn>
              <a:cxn ang="0">
                <a:pos x="1760" y="656"/>
              </a:cxn>
              <a:cxn ang="0">
                <a:pos x="1712" y="524"/>
              </a:cxn>
              <a:cxn ang="0">
                <a:pos x="1670" y="410"/>
              </a:cxn>
              <a:cxn ang="0">
                <a:pos x="1632" y="328"/>
              </a:cxn>
              <a:cxn ang="0">
                <a:pos x="1590" y="232"/>
              </a:cxn>
              <a:cxn ang="0">
                <a:pos x="1546" y="156"/>
              </a:cxn>
              <a:cxn ang="0">
                <a:pos x="1570" y="194"/>
              </a:cxn>
              <a:cxn ang="0">
                <a:pos x="1550" y="156"/>
              </a:cxn>
              <a:cxn ang="0">
                <a:pos x="1476" y="56"/>
              </a:cxn>
              <a:cxn ang="0">
                <a:pos x="1413" y="8"/>
              </a:cxn>
            </a:cxnLst>
            <a:rect l="0" t="0" r="r" b="b"/>
            <a:pathLst>
              <a:path w="2774" h="1925">
                <a:moveTo>
                  <a:pt x="1390" y="0"/>
                </a:moveTo>
                <a:lnTo>
                  <a:pt x="1350" y="0"/>
                </a:lnTo>
                <a:lnTo>
                  <a:pt x="1318" y="18"/>
                </a:lnTo>
                <a:lnTo>
                  <a:pt x="1289" y="40"/>
                </a:lnTo>
                <a:lnTo>
                  <a:pt x="1261" y="70"/>
                </a:lnTo>
                <a:lnTo>
                  <a:pt x="1234" y="108"/>
                </a:lnTo>
                <a:lnTo>
                  <a:pt x="1211" y="144"/>
                </a:lnTo>
                <a:lnTo>
                  <a:pt x="1193" y="173"/>
                </a:lnTo>
                <a:lnTo>
                  <a:pt x="1176" y="208"/>
                </a:lnTo>
                <a:lnTo>
                  <a:pt x="1152" y="256"/>
                </a:lnTo>
                <a:lnTo>
                  <a:pt x="1132" y="296"/>
                </a:lnTo>
                <a:lnTo>
                  <a:pt x="1114" y="334"/>
                </a:lnTo>
                <a:lnTo>
                  <a:pt x="1094" y="378"/>
                </a:lnTo>
                <a:lnTo>
                  <a:pt x="1082" y="410"/>
                </a:lnTo>
                <a:lnTo>
                  <a:pt x="1068" y="438"/>
                </a:lnTo>
                <a:lnTo>
                  <a:pt x="1052" y="482"/>
                </a:lnTo>
                <a:lnTo>
                  <a:pt x="1040" y="514"/>
                </a:lnTo>
                <a:lnTo>
                  <a:pt x="1030" y="542"/>
                </a:lnTo>
                <a:lnTo>
                  <a:pt x="1022" y="570"/>
                </a:lnTo>
                <a:lnTo>
                  <a:pt x="1008" y="606"/>
                </a:lnTo>
                <a:lnTo>
                  <a:pt x="988" y="652"/>
                </a:lnTo>
                <a:lnTo>
                  <a:pt x="979" y="688"/>
                </a:lnTo>
                <a:lnTo>
                  <a:pt x="965" y="726"/>
                </a:lnTo>
                <a:lnTo>
                  <a:pt x="957" y="756"/>
                </a:lnTo>
                <a:lnTo>
                  <a:pt x="949" y="786"/>
                </a:lnTo>
                <a:lnTo>
                  <a:pt x="940" y="829"/>
                </a:lnTo>
                <a:lnTo>
                  <a:pt x="930" y="861"/>
                </a:lnTo>
                <a:lnTo>
                  <a:pt x="922" y="902"/>
                </a:lnTo>
                <a:lnTo>
                  <a:pt x="908" y="942"/>
                </a:lnTo>
                <a:lnTo>
                  <a:pt x="901" y="975"/>
                </a:lnTo>
                <a:lnTo>
                  <a:pt x="891" y="1007"/>
                </a:lnTo>
                <a:lnTo>
                  <a:pt x="883" y="1041"/>
                </a:lnTo>
                <a:lnTo>
                  <a:pt x="867" y="1075"/>
                </a:lnTo>
                <a:lnTo>
                  <a:pt x="852" y="1123"/>
                </a:lnTo>
                <a:lnTo>
                  <a:pt x="836" y="1168"/>
                </a:lnTo>
                <a:lnTo>
                  <a:pt x="830" y="1194"/>
                </a:lnTo>
                <a:lnTo>
                  <a:pt x="819" y="1222"/>
                </a:lnTo>
                <a:lnTo>
                  <a:pt x="800" y="1263"/>
                </a:lnTo>
                <a:lnTo>
                  <a:pt x="786" y="1293"/>
                </a:lnTo>
                <a:lnTo>
                  <a:pt x="772" y="1330"/>
                </a:lnTo>
                <a:lnTo>
                  <a:pt x="750" y="1367"/>
                </a:lnTo>
                <a:lnTo>
                  <a:pt x="732" y="1399"/>
                </a:lnTo>
                <a:lnTo>
                  <a:pt x="708" y="1437"/>
                </a:lnTo>
                <a:lnTo>
                  <a:pt x="686" y="1477"/>
                </a:lnTo>
                <a:lnTo>
                  <a:pt x="662" y="1513"/>
                </a:lnTo>
                <a:lnTo>
                  <a:pt x="634" y="1551"/>
                </a:lnTo>
                <a:lnTo>
                  <a:pt x="614" y="1579"/>
                </a:lnTo>
                <a:lnTo>
                  <a:pt x="586" y="1605"/>
                </a:lnTo>
                <a:lnTo>
                  <a:pt x="558" y="1633"/>
                </a:lnTo>
                <a:lnTo>
                  <a:pt x="536" y="1653"/>
                </a:lnTo>
                <a:lnTo>
                  <a:pt x="490" y="1683"/>
                </a:lnTo>
                <a:lnTo>
                  <a:pt x="450" y="1711"/>
                </a:lnTo>
                <a:lnTo>
                  <a:pt x="416" y="1723"/>
                </a:lnTo>
                <a:lnTo>
                  <a:pt x="388" y="1743"/>
                </a:lnTo>
                <a:lnTo>
                  <a:pt x="357" y="1759"/>
                </a:lnTo>
                <a:lnTo>
                  <a:pt x="327" y="1772"/>
                </a:lnTo>
                <a:lnTo>
                  <a:pt x="295" y="1787"/>
                </a:lnTo>
                <a:lnTo>
                  <a:pt x="263" y="1799"/>
                </a:lnTo>
                <a:lnTo>
                  <a:pt x="231" y="1808"/>
                </a:lnTo>
                <a:lnTo>
                  <a:pt x="193" y="1826"/>
                </a:lnTo>
                <a:lnTo>
                  <a:pt x="158" y="1838"/>
                </a:lnTo>
                <a:lnTo>
                  <a:pt x="117" y="1853"/>
                </a:lnTo>
                <a:lnTo>
                  <a:pt x="79" y="1865"/>
                </a:lnTo>
                <a:lnTo>
                  <a:pt x="44" y="1874"/>
                </a:lnTo>
                <a:lnTo>
                  <a:pt x="29" y="1877"/>
                </a:lnTo>
                <a:lnTo>
                  <a:pt x="6" y="1883"/>
                </a:lnTo>
                <a:lnTo>
                  <a:pt x="3" y="1907"/>
                </a:lnTo>
                <a:lnTo>
                  <a:pt x="0" y="1925"/>
                </a:lnTo>
                <a:lnTo>
                  <a:pt x="2774" y="1922"/>
                </a:lnTo>
                <a:lnTo>
                  <a:pt x="2772" y="1891"/>
                </a:lnTo>
                <a:lnTo>
                  <a:pt x="2750" y="1881"/>
                </a:lnTo>
                <a:lnTo>
                  <a:pt x="2726" y="1877"/>
                </a:lnTo>
                <a:lnTo>
                  <a:pt x="2684" y="1865"/>
                </a:lnTo>
                <a:lnTo>
                  <a:pt x="2654" y="1855"/>
                </a:lnTo>
                <a:lnTo>
                  <a:pt x="2622" y="1845"/>
                </a:lnTo>
                <a:lnTo>
                  <a:pt x="2596" y="1835"/>
                </a:lnTo>
                <a:lnTo>
                  <a:pt x="2558" y="1825"/>
                </a:lnTo>
                <a:lnTo>
                  <a:pt x="2510" y="1803"/>
                </a:lnTo>
                <a:lnTo>
                  <a:pt x="2468" y="1789"/>
                </a:lnTo>
                <a:lnTo>
                  <a:pt x="2432" y="1775"/>
                </a:lnTo>
                <a:lnTo>
                  <a:pt x="2396" y="1755"/>
                </a:lnTo>
                <a:lnTo>
                  <a:pt x="2362" y="1737"/>
                </a:lnTo>
                <a:lnTo>
                  <a:pt x="2316" y="1715"/>
                </a:lnTo>
                <a:lnTo>
                  <a:pt x="2278" y="1693"/>
                </a:lnTo>
                <a:lnTo>
                  <a:pt x="2258" y="1681"/>
                </a:lnTo>
                <a:lnTo>
                  <a:pt x="2240" y="1671"/>
                </a:lnTo>
                <a:lnTo>
                  <a:pt x="2220" y="1655"/>
                </a:lnTo>
                <a:lnTo>
                  <a:pt x="2206" y="1643"/>
                </a:lnTo>
                <a:lnTo>
                  <a:pt x="2181" y="1615"/>
                </a:lnTo>
                <a:lnTo>
                  <a:pt x="2156" y="1589"/>
                </a:lnTo>
                <a:lnTo>
                  <a:pt x="2129" y="1563"/>
                </a:lnTo>
                <a:lnTo>
                  <a:pt x="2105" y="1531"/>
                </a:lnTo>
                <a:lnTo>
                  <a:pt x="2082" y="1503"/>
                </a:lnTo>
                <a:lnTo>
                  <a:pt x="2057" y="1461"/>
                </a:lnTo>
                <a:lnTo>
                  <a:pt x="2039" y="1432"/>
                </a:lnTo>
                <a:lnTo>
                  <a:pt x="2022" y="1398"/>
                </a:lnTo>
                <a:lnTo>
                  <a:pt x="2004" y="1364"/>
                </a:lnTo>
                <a:lnTo>
                  <a:pt x="1986" y="1332"/>
                </a:lnTo>
                <a:lnTo>
                  <a:pt x="1970" y="1298"/>
                </a:lnTo>
                <a:lnTo>
                  <a:pt x="1956" y="1270"/>
                </a:lnTo>
                <a:lnTo>
                  <a:pt x="1944" y="1240"/>
                </a:lnTo>
                <a:lnTo>
                  <a:pt x="1928" y="1200"/>
                </a:lnTo>
                <a:lnTo>
                  <a:pt x="1914" y="1158"/>
                </a:lnTo>
                <a:lnTo>
                  <a:pt x="1904" y="1132"/>
                </a:lnTo>
                <a:lnTo>
                  <a:pt x="1892" y="1100"/>
                </a:lnTo>
                <a:lnTo>
                  <a:pt x="1882" y="1072"/>
                </a:lnTo>
                <a:lnTo>
                  <a:pt x="1872" y="1044"/>
                </a:lnTo>
                <a:lnTo>
                  <a:pt x="1862" y="1010"/>
                </a:lnTo>
                <a:lnTo>
                  <a:pt x="1852" y="976"/>
                </a:lnTo>
                <a:lnTo>
                  <a:pt x="1840" y="932"/>
                </a:lnTo>
                <a:lnTo>
                  <a:pt x="1830" y="900"/>
                </a:lnTo>
                <a:lnTo>
                  <a:pt x="1818" y="854"/>
                </a:lnTo>
                <a:lnTo>
                  <a:pt x="1808" y="818"/>
                </a:lnTo>
                <a:lnTo>
                  <a:pt x="1798" y="782"/>
                </a:lnTo>
                <a:lnTo>
                  <a:pt x="1788" y="744"/>
                </a:lnTo>
                <a:lnTo>
                  <a:pt x="1778" y="710"/>
                </a:lnTo>
                <a:lnTo>
                  <a:pt x="1760" y="656"/>
                </a:lnTo>
                <a:lnTo>
                  <a:pt x="1742" y="598"/>
                </a:lnTo>
                <a:lnTo>
                  <a:pt x="1726" y="560"/>
                </a:lnTo>
                <a:lnTo>
                  <a:pt x="1712" y="524"/>
                </a:lnTo>
                <a:lnTo>
                  <a:pt x="1702" y="494"/>
                </a:lnTo>
                <a:lnTo>
                  <a:pt x="1686" y="450"/>
                </a:lnTo>
                <a:lnTo>
                  <a:pt x="1670" y="410"/>
                </a:lnTo>
                <a:lnTo>
                  <a:pt x="1648" y="354"/>
                </a:lnTo>
                <a:lnTo>
                  <a:pt x="1660" y="384"/>
                </a:lnTo>
                <a:lnTo>
                  <a:pt x="1632" y="328"/>
                </a:lnTo>
                <a:lnTo>
                  <a:pt x="1622" y="298"/>
                </a:lnTo>
                <a:lnTo>
                  <a:pt x="1608" y="266"/>
                </a:lnTo>
                <a:lnTo>
                  <a:pt x="1590" y="232"/>
                </a:lnTo>
                <a:lnTo>
                  <a:pt x="1564" y="178"/>
                </a:lnTo>
                <a:lnTo>
                  <a:pt x="1560" y="178"/>
                </a:lnTo>
                <a:lnTo>
                  <a:pt x="1546" y="156"/>
                </a:lnTo>
                <a:lnTo>
                  <a:pt x="1530" y="128"/>
                </a:lnTo>
                <a:lnTo>
                  <a:pt x="1542" y="144"/>
                </a:lnTo>
                <a:lnTo>
                  <a:pt x="1570" y="194"/>
                </a:lnTo>
                <a:lnTo>
                  <a:pt x="1580" y="214"/>
                </a:lnTo>
                <a:lnTo>
                  <a:pt x="1560" y="169"/>
                </a:lnTo>
                <a:lnTo>
                  <a:pt x="1550" y="156"/>
                </a:lnTo>
                <a:lnTo>
                  <a:pt x="1518" y="110"/>
                </a:lnTo>
                <a:lnTo>
                  <a:pt x="1498" y="84"/>
                </a:lnTo>
                <a:lnTo>
                  <a:pt x="1476" y="56"/>
                </a:lnTo>
                <a:lnTo>
                  <a:pt x="1456" y="36"/>
                </a:lnTo>
                <a:lnTo>
                  <a:pt x="1434" y="22"/>
                </a:lnTo>
                <a:lnTo>
                  <a:pt x="1413" y="8"/>
                </a:lnTo>
                <a:lnTo>
                  <a:pt x="1390" y="0"/>
                </a:lnTo>
              </a:path>
            </a:pathLst>
          </a:custGeom>
          <a:solidFill>
            <a:schemeClr val="bg1">
              <a:lumMod val="75000"/>
            </a:schemeClr>
          </a:solidFill>
          <a:ln w="12700" cap="rnd" cmpd="sng">
            <a:noFill/>
            <a:prstDash val="solid"/>
            <a:round/>
            <a:headEnd type="none" w="med" len="med"/>
            <a:tailEnd type="none" w="med" len="med"/>
          </a:ln>
          <a:effectLst/>
        </p:spPr>
        <p:txBody>
          <a:bodyPr/>
          <a:lstStyle/>
          <a:p>
            <a:pPr>
              <a:defRPr/>
            </a:pPr>
            <a:endParaRPr lang="en-US"/>
          </a:p>
        </p:txBody>
      </p:sp>
      <p:sp>
        <p:nvSpPr>
          <p:cNvPr id="9" name="Freeform 8"/>
          <p:cNvSpPr>
            <a:spLocks noChangeArrowheads="1"/>
          </p:cNvSpPr>
          <p:nvPr/>
        </p:nvSpPr>
        <p:spPr bwMode="auto">
          <a:xfrm>
            <a:off x="6072189" y="4854518"/>
            <a:ext cx="1587"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10" name="Rectangle 9"/>
          <p:cNvSpPr>
            <a:spLocks noChangeArrowheads="1"/>
          </p:cNvSpPr>
          <p:nvPr/>
        </p:nvSpPr>
        <p:spPr bwMode="auto">
          <a:xfrm>
            <a:off x="5900739" y="4952943"/>
            <a:ext cx="357187" cy="459100"/>
          </a:xfrm>
          <a:prstGeom prst="rect">
            <a:avLst/>
          </a:prstGeom>
          <a:noFill/>
          <a:ln w="12700">
            <a:noFill/>
            <a:miter lim="800000"/>
            <a:headEnd/>
            <a:tailEnd/>
          </a:ln>
          <a:effectLst/>
        </p:spPr>
        <p:txBody>
          <a:bodyPr lIns="90488" tIns="44450" rIns="90488" bIns="44450">
            <a:spAutoFit/>
          </a:bodyPr>
          <a:lstStyle/>
          <a:p>
            <a:pPr algn="l">
              <a:defRPr/>
            </a:pPr>
            <a:r>
              <a:rPr lang="en-US" sz="2400" i="1" dirty="0">
                <a:latin typeface="Symbol" pitchFamily="18" charset="2"/>
              </a:rPr>
              <a:t></a:t>
            </a:r>
          </a:p>
        </p:txBody>
      </p:sp>
      <p:sp>
        <p:nvSpPr>
          <p:cNvPr id="11" name="Line 10"/>
          <p:cNvSpPr>
            <a:spLocks noChangeShapeType="1"/>
          </p:cNvSpPr>
          <p:nvPr/>
        </p:nvSpPr>
        <p:spPr bwMode="auto">
          <a:xfrm>
            <a:off x="3602038" y="496881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grpSp>
        <p:nvGrpSpPr>
          <p:cNvPr id="12" name="Group 11"/>
          <p:cNvGrpSpPr>
            <a:grpSpLocks/>
          </p:cNvGrpSpPr>
          <p:nvPr/>
        </p:nvGrpSpPr>
        <p:grpSpPr bwMode="auto">
          <a:xfrm>
            <a:off x="3754439" y="2044644"/>
            <a:ext cx="4613275" cy="2757487"/>
            <a:chOff x="1405" y="1229"/>
            <a:chExt cx="2906" cy="1737"/>
          </a:xfrm>
        </p:grpSpPr>
        <p:sp>
          <p:nvSpPr>
            <p:cNvPr id="13" name="Arc 12"/>
            <p:cNvSpPr>
              <a:spLocks/>
            </p:cNvSpPr>
            <p:nvPr/>
          </p:nvSpPr>
          <p:spPr bwMode="auto">
            <a:xfrm rot="6300000">
              <a:off x="2186"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14" name="Arc 13"/>
            <p:cNvSpPr>
              <a:spLocks/>
            </p:cNvSpPr>
            <p:nvPr/>
          </p:nvSpPr>
          <p:spPr bwMode="auto">
            <a:xfrm rot="17057622">
              <a:off x="181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15" name="Arc 14"/>
            <p:cNvSpPr>
              <a:spLocks/>
            </p:cNvSpPr>
            <p:nvPr/>
          </p:nvSpPr>
          <p:spPr bwMode="auto">
            <a:xfrm rot="20700000">
              <a:off x="1405" y="2810"/>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sp>
          <p:nvSpPr>
            <p:cNvPr id="16" name="Arc 15"/>
            <p:cNvSpPr>
              <a:spLocks/>
            </p:cNvSpPr>
            <p:nvPr/>
          </p:nvSpPr>
          <p:spPr bwMode="auto">
            <a:xfrm rot="15300000" flipH="1">
              <a:off x="2628"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17" name="Arc 16"/>
            <p:cNvSpPr>
              <a:spLocks/>
            </p:cNvSpPr>
            <p:nvPr/>
          </p:nvSpPr>
          <p:spPr bwMode="auto">
            <a:xfrm rot="4542378" flipH="1">
              <a:off x="315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18" name="Arc 17"/>
            <p:cNvSpPr>
              <a:spLocks/>
            </p:cNvSpPr>
            <p:nvPr/>
          </p:nvSpPr>
          <p:spPr bwMode="auto">
            <a:xfrm rot="900000" flipH="1">
              <a:off x="3613" y="2812"/>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grpSp>
      <p:sp>
        <p:nvSpPr>
          <p:cNvPr id="20" name="Freeform 19"/>
          <p:cNvSpPr>
            <a:spLocks noChangeArrowheads="1"/>
          </p:cNvSpPr>
          <p:nvPr/>
        </p:nvSpPr>
        <p:spPr bwMode="auto">
          <a:xfrm>
            <a:off x="6581775" y="4849755"/>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 name="Freeform 20"/>
          <p:cNvSpPr>
            <a:spLocks noChangeArrowheads="1"/>
          </p:cNvSpPr>
          <p:nvPr/>
        </p:nvSpPr>
        <p:spPr bwMode="auto">
          <a:xfrm>
            <a:off x="7381875" y="4849755"/>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2" name="Freeform 21"/>
          <p:cNvSpPr>
            <a:spLocks noChangeArrowheads="1"/>
          </p:cNvSpPr>
          <p:nvPr/>
        </p:nvSpPr>
        <p:spPr bwMode="auto">
          <a:xfrm>
            <a:off x="4991100" y="4844993"/>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6" name="Text Box 25"/>
          <p:cNvSpPr txBox="1">
            <a:spLocks noChangeArrowheads="1"/>
          </p:cNvSpPr>
          <p:nvPr/>
        </p:nvSpPr>
        <p:spPr bwMode="auto">
          <a:xfrm>
            <a:off x="3654916" y="2227205"/>
            <a:ext cx="4790094" cy="1421928"/>
          </a:xfrm>
          <a:prstGeom prst="rect">
            <a:avLst/>
          </a:prstGeom>
          <a:noFill/>
          <a:ln w="12700">
            <a:noFill/>
            <a:miter lim="800000"/>
            <a:headEnd/>
            <a:tailEnd/>
          </a:ln>
          <a:effectLst/>
        </p:spPr>
        <p:txBody>
          <a:bodyPr wrap="none">
            <a:spAutoFit/>
          </a:bodyPr>
          <a:lstStyle/>
          <a:p>
            <a:pPr>
              <a:lnSpc>
                <a:spcPct val="90000"/>
              </a:lnSpc>
              <a:defRPr/>
            </a:pPr>
            <a:r>
              <a:rPr lang="en-US" sz="2400" dirty="0">
                <a:solidFill>
                  <a:srgbClr val="000000"/>
                </a:solidFill>
                <a:latin typeface="Arial" panose="020B0604020202020204" pitchFamily="34" charset="0"/>
                <a:cs typeface="Arial" panose="020B0604020202020204" pitchFamily="34" charset="0"/>
              </a:rPr>
              <a:t>Sample means are close together</a:t>
            </a:r>
          </a:p>
          <a:p>
            <a:pPr>
              <a:lnSpc>
                <a:spcPct val="90000"/>
              </a:lnSpc>
              <a:defRPr/>
            </a:pPr>
            <a:r>
              <a:rPr lang="en-US" sz="2400" dirty="0">
                <a:solidFill>
                  <a:srgbClr val="000000"/>
                </a:solidFill>
                <a:latin typeface="Arial" panose="020B0604020202020204" pitchFamily="34" charset="0"/>
                <a:cs typeface="Arial" panose="020B0604020202020204" pitchFamily="34" charset="0"/>
              </a:rPr>
              <a:t> because there is only</a:t>
            </a:r>
          </a:p>
          <a:p>
            <a:pPr>
              <a:lnSpc>
                <a:spcPct val="90000"/>
              </a:lnSpc>
              <a:defRPr/>
            </a:pPr>
            <a:r>
              <a:rPr lang="en-US" sz="2400" dirty="0">
                <a:solidFill>
                  <a:srgbClr val="000000"/>
                </a:solidFill>
                <a:latin typeface="Arial" panose="020B0604020202020204" pitchFamily="34" charset="0"/>
                <a:cs typeface="Arial" panose="020B0604020202020204" pitchFamily="34" charset="0"/>
              </a:rPr>
              <a:t> one sampling distribution</a:t>
            </a:r>
          </a:p>
          <a:p>
            <a:pPr>
              <a:lnSpc>
                <a:spcPct val="90000"/>
              </a:lnSpc>
              <a:defRPr/>
            </a:pPr>
            <a:r>
              <a:rPr lang="en-US" sz="2400" dirty="0">
                <a:solidFill>
                  <a:srgbClr val="000000"/>
                </a:solidFill>
                <a:latin typeface="Arial" panose="020B0604020202020204" pitchFamily="34" charset="0"/>
                <a:cs typeface="Arial" panose="020B0604020202020204" pitchFamily="34" charset="0"/>
              </a:rPr>
              <a:t> when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is true.</a:t>
            </a:r>
          </a:p>
        </p:txBody>
      </p:sp>
      <p:sp>
        <p:nvSpPr>
          <p:cNvPr id="27" name="Line 26"/>
          <p:cNvSpPr>
            <a:spLocks noChangeShapeType="1"/>
          </p:cNvSpPr>
          <p:nvPr/>
        </p:nvSpPr>
        <p:spPr bwMode="auto">
          <a:xfrm flipH="1">
            <a:off x="5029200" y="3751205"/>
            <a:ext cx="1016000" cy="1009650"/>
          </a:xfrm>
          <a:prstGeom prst="line">
            <a:avLst/>
          </a:prstGeom>
          <a:noFill/>
          <a:ln w="12700">
            <a:solidFill>
              <a:srgbClr val="000000"/>
            </a:solidFill>
            <a:round/>
            <a:headEnd/>
            <a:tailEnd type="triangle" w="med" len="med"/>
          </a:ln>
          <a:effectLst/>
        </p:spPr>
        <p:txBody>
          <a:bodyPr/>
          <a:lstStyle/>
          <a:p>
            <a:pPr>
              <a:defRPr/>
            </a:pPr>
            <a:endParaRPr lang="en-US"/>
          </a:p>
        </p:txBody>
      </p:sp>
      <p:sp>
        <p:nvSpPr>
          <p:cNvPr id="28" name="Line 27"/>
          <p:cNvSpPr>
            <a:spLocks noChangeShapeType="1"/>
          </p:cNvSpPr>
          <p:nvPr/>
        </p:nvSpPr>
        <p:spPr bwMode="auto">
          <a:xfrm>
            <a:off x="6045201" y="3746443"/>
            <a:ext cx="511175" cy="995362"/>
          </a:xfrm>
          <a:prstGeom prst="line">
            <a:avLst/>
          </a:prstGeom>
          <a:noFill/>
          <a:ln w="12700">
            <a:solidFill>
              <a:srgbClr val="000000"/>
            </a:solidFill>
            <a:round/>
            <a:headEnd/>
            <a:tailEnd type="triangle" w="med" len="med"/>
          </a:ln>
          <a:effectLst/>
        </p:spPr>
        <p:txBody>
          <a:bodyPr/>
          <a:lstStyle/>
          <a:p>
            <a:pPr>
              <a:defRPr/>
            </a:pPr>
            <a:endParaRPr lang="en-US"/>
          </a:p>
        </p:txBody>
      </p:sp>
      <p:sp>
        <p:nvSpPr>
          <p:cNvPr id="29" name="Line 28"/>
          <p:cNvSpPr>
            <a:spLocks noChangeShapeType="1"/>
          </p:cNvSpPr>
          <p:nvPr/>
        </p:nvSpPr>
        <p:spPr bwMode="auto">
          <a:xfrm>
            <a:off x="6045200" y="3748031"/>
            <a:ext cx="1276350" cy="1012825"/>
          </a:xfrm>
          <a:prstGeom prst="line">
            <a:avLst/>
          </a:prstGeom>
          <a:noFill/>
          <a:ln w="12700">
            <a:solidFill>
              <a:srgbClr val="000000"/>
            </a:solidFill>
            <a:round/>
            <a:headEnd/>
            <a:tailEnd type="triangle" w="med" len="med"/>
          </a:ln>
          <a:effectLst/>
        </p:spPr>
        <p:txBody>
          <a:bodyPr/>
          <a:lstStyle/>
          <a:p>
            <a:pPr>
              <a:defRPr/>
            </a:pPr>
            <a:endParaRPr lang="en-US"/>
          </a:p>
        </p:txBody>
      </p:sp>
      <p:sp>
        <p:nvSpPr>
          <p:cNvPr id="31" name="Rectangle 30"/>
          <p:cNvSpPr>
            <a:spLocks noChangeArrowheads="1"/>
          </p:cNvSpPr>
          <p:nvPr/>
        </p:nvSpPr>
        <p:spPr bwMode="auto">
          <a:xfrm>
            <a:off x="2209800" y="31369"/>
            <a:ext cx="7772400" cy="814387"/>
          </a:xfrm>
          <a:prstGeom prst="rect">
            <a:avLst/>
          </a:prstGeom>
          <a:noFill/>
          <a:ln w="12700">
            <a:noFill/>
            <a:miter lim="800000"/>
            <a:headEnd/>
            <a:tailEnd/>
          </a:ln>
          <a:effectLst/>
        </p:spPr>
        <p:txBody>
          <a:bodyPr lIns="90488" tIns="44450" rIns="90488" bIns="44450" anchor="ctr"/>
          <a:lstStyle/>
          <a:p>
            <a:pPr>
              <a:defRPr/>
            </a:pPr>
            <a:r>
              <a:rPr lang="en-US" sz="2800" dirty="0">
                <a:latin typeface="Arial" panose="020B0604020202020204" pitchFamily="34" charset="0"/>
                <a:cs typeface="Arial" panose="020B0604020202020204" pitchFamily="34" charset="0"/>
              </a:rPr>
              <a:t>Analysis of Variance: A Conceptual Overview</a:t>
            </a:r>
          </a:p>
        </p:txBody>
      </p:sp>
      <mc:AlternateContent xmlns:mc="http://schemas.openxmlformats.org/markup-compatibility/2006" xmlns:a14="http://schemas.microsoft.com/office/drawing/2010/main">
        <mc:Choice Requires="a14">
          <p:sp>
            <p:nvSpPr>
              <p:cNvPr id="2" name="TextBox 1"/>
              <p:cNvSpPr txBox="1"/>
              <p:nvPr/>
            </p:nvSpPr>
            <p:spPr>
              <a:xfrm>
                <a:off x="6362473" y="4968819"/>
                <a:ext cx="5656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1</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38473" y="4968818"/>
                <a:ext cx="565604" cy="461665"/>
              </a:xfrm>
              <a:prstGeom prst="rect">
                <a:avLst/>
              </a:prstGeom>
              <a:blipFill rotWithShape="1">
                <a:blip r:embed="rId3"/>
                <a:stretch>
                  <a:fillRect r="-18478"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42841" y="4946594"/>
                <a:ext cx="5727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2</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218840" y="4946593"/>
                <a:ext cx="572721" cy="461665"/>
              </a:xfrm>
              <a:prstGeom prst="rect">
                <a:avLst/>
              </a:prstGeom>
              <a:blipFill rotWithShape="1">
                <a:blip r:embed="rId4"/>
                <a:stretch>
                  <a:fillRect r="-18085"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149491" y="4968819"/>
                <a:ext cx="5727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3</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625490" y="4968818"/>
                <a:ext cx="572721" cy="461665"/>
              </a:xfrm>
              <a:prstGeom prst="rect">
                <a:avLst/>
              </a:prstGeom>
              <a:blipFill rotWithShape="1">
                <a:blip r:embed="rId5"/>
                <a:stretch>
                  <a:fillRect r="-1702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242176" y="3536254"/>
                <a:ext cx="1454885"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i="1">
                              <a:solidFill>
                                <a:srgbClr val="000000"/>
                              </a:solidFill>
                              <a:latin typeface="Cambria Math" panose="02040503050406030204" pitchFamily="18" charset="0"/>
                            </a:rPr>
                          </m:ctrlPr>
                        </m:sSup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a:ea typeface="Cambria Math"/>
                                </a:rPr>
                                <m:t>𝜎</m:t>
                              </m:r>
                            </m:e>
                            <m:sub>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sub>
                          </m:sSub>
                        </m:e>
                        <m:sup>
                          <m:r>
                            <a:rPr lang="en-US" sz="2400" i="1">
                              <a:solidFill>
                                <a:srgbClr val="000000"/>
                              </a:solidFill>
                              <a:latin typeface="Cambria Math"/>
                            </a:rPr>
                            <m:t>2</m:t>
                          </m:r>
                        </m:sup>
                      </m:sSup>
                      <m:r>
                        <a:rPr lang="en-US" sz="2400" i="1">
                          <a:solidFill>
                            <a:srgbClr val="000000"/>
                          </a:solidFill>
                          <a:latin typeface="Cambria Math"/>
                        </a:rPr>
                        <m:t>=</m:t>
                      </m:r>
                      <m:f>
                        <m:fPr>
                          <m:ctrlPr>
                            <a:rPr lang="en-US" sz="2400" i="1">
                              <a:solidFill>
                                <a:srgbClr val="000000"/>
                              </a:solidFill>
                              <a:latin typeface="Cambria Math" panose="02040503050406030204" pitchFamily="18" charset="0"/>
                            </a:rPr>
                          </m:ctrlPr>
                        </m:fPr>
                        <m:num>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a:ea typeface="Cambria Math"/>
                                </a:rPr>
                                <m:t>𝜎</m:t>
                              </m:r>
                            </m:e>
                            <m:sup>
                              <m:r>
                                <a:rPr lang="en-US" sz="2400" i="1">
                                  <a:solidFill>
                                    <a:srgbClr val="000000"/>
                                  </a:solidFill>
                                  <a:latin typeface="Cambria Math"/>
                                </a:rPr>
                                <m:t>2</m:t>
                              </m:r>
                            </m:sup>
                          </m:sSup>
                        </m:num>
                        <m:den>
                          <m:r>
                            <a:rPr lang="en-US" sz="2400" i="1">
                              <a:solidFill>
                                <a:srgbClr val="000000"/>
                              </a:solidFill>
                              <a:latin typeface="Cambria Math"/>
                            </a:rPr>
                            <m:t>𝑛</m:t>
                          </m:r>
                        </m:den>
                      </m:f>
                    </m:oMath>
                  </m:oMathPara>
                </a14:m>
                <a:endParaRPr lang="en-US" sz="2400" dirty="0">
                  <a:solidFill>
                    <a:srgbClr val="0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18175" y="3536254"/>
                <a:ext cx="1454885" cy="833498"/>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0733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2019300" y="1714500"/>
            <a:ext cx="8166100" cy="3924300"/>
          </a:xfrm>
          <a:prstGeom prst="rect">
            <a:avLst/>
          </a:prstGeom>
          <a:solidFill>
            <a:schemeClr val="bg1">
              <a:lumMod val="95000"/>
            </a:schemeClr>
          </a:solidFill>
          <a:ln w="6350">
            <a:solidFill>
              <a:srgbClr val="00000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a:effectLst>
                <a:outerShdw blurRad="38100" dist="38100" dir="2700000" algn="tl">
                  <a:srgbClr val="000000"/>
                </a:outerShdw>
              </a:effectLst>
              <a:latin typeface="Book Antiqua" pitchFamily="18" charset="0"/>
            </a:endParaRPr>
          </a:p>
        </p:txBody>
      </p:sp>
      <p:sp>
        <p:nvSpPr>
          <p:cNvPr id="8" name="Freeform 7"/>
          <p:cNvSpPr>
            <a:spLocks/>
          </p:cNvSpPr>
          <p:nvPr/>
        </p:nvSpPr>
        <p:spPr bwMode="auto">
          <a:xfrm>
            <a:off x="3502026" y="2035175"/>
            <a:ext cx="4359275" cy="2846388"/>
          </a:xfrm>
          <a:custGeom>
            <a:avLst/>
            <a:gdLst/>
            <a:ahLst/>
            <a:cxnLst>
              <a:cxn ang="0">
                <a:pos x="1318" y="18"/>
              </a:cxn>
              <a:cxn ang="0">
                <a:pos x="1234" y="108"/>
              </a:cxn>
              <a:cxn ang="0">
                <a:pos x="1176" y="208"/>
              </a:cxn>
              <a:cxn ang="0">
                <a:pos x="1114" y="334"/>
              </a:cxn>
              <a:cxn ang="0">
                <a:pos x="1068" y="438"/>
              </a:cxn>
              <a:cxn ang="0">
                <a:pos x="1030" y="542"/>
              </a:cxn>
              <a:cxn ang="0">
                <a:pos x="988" y="652"/>
              </a:cxn>
              <a:cxn ang="0">
                <a:pos x="957" y="756"/>
              </a:cxn>
              <a:cxn ang="0">
                <a:pos x="930" y="861"/>
              </a:cxn>
              <a:cxn ang="0">
                <a:pos x="901" y="975"/>
              </a:cxn>
              <a:cxn ang="0">
                <a:pos x="867" y="1075"/>
              </a:cxn>
              <a:cxn ang="0">
                <a:pos x="830" y="1194"/>
              </a:cxn>
              <a:cxn ang="0">
                <a:pos x="786" y="1293"/>
              </a:cxn>
              <a:cxn ang="0">
                <a:pos x="732" y="1399"/>
              </a:cxn>
              <a:cxn ang="0">
                <a:pos x="662" y="1513"/>
              </a:cxn>
              <a:cxn ang="0">
                <a:pos x="586" y="1605"/>
              </a:cxn>
              <a:cxn ang="0">
                <a:pos x="490" y="1683"/>
              </a:cxn>
              <a:cxn ang="0">
                <a:pos x="388" y="1743"/>
              </a:cxn>
              <a:cxn ang="0">
                <a:pos x="295" y="1787"/>
              </a:cxn>
              <a:cxn ang="0">
                <a:pos x="193" y="1826"/>
              </a:cxn>
              <a:cxn ang="0">
                <a:pos x="79" y="1865"/>
              </a:cxn>
              <a:cxn ang="0">
                <a:pos x="6" y="1883"/>
              </a:cxn>
              <a:cxn ang="0">
                <a:pos x="2774" y="1922"/>
              </a:cxn>
              <a:cxn ang="0">
                <a:pos x="2726" y="1877"/>
              </a:cxn>
              <a:cxn ang="0">
                <a:pos x="2622" y="1845"/>
              </a:cxn>
              <a:cxn ang="0">
                <a:pos x="2510" y="1803"/>
              </a:cxn>
              <a:cxn ang="0">
                <a:pos x="2396" y="1755"/>
              </a:cxn>
              <a:cxn ang="0">
                <a:pos x="2278" y="1693"/>
              </a:cxn>
              <a:cxn ang="0">
                <a:pos x="2220" y="1655"/>
              </a:cxn>
              <a:cxn ang="0">
                <a:pos x="2156" y="1589"/>
              </a:cxn>
              <a:cxn ang="0">
                <a:pos x="2082" y="1503"/>
              </a:cxn>
              <a:cxn ang="0">
                <a:pos x="2022" y="1398"/>
              </a:cxn>
              <a:cxn ang="0">
                <a:pos x="1970" y="1298"/>
              </a:cxn>
              <a:cxn ang="0">
                <a:pos x="1928" y="1200"/>
              </a:cxn>
              <a:cxn ang="0">
                <a:pos x="1892" y="1100"/>
              </a:cxn>
              <a:cxn ang="0">
                <a:pos x="1862" y="1010"/>
              </a:cxn>
              <a:cxn ang="0">
                <a:pos x="1830" y="900"/>
              </a:cxn>
              <a:cxn ang="0">
                <a:pos x="1798" y="782"/>
              </a:cxn>
              <a:cxn ang="0">
                <a:pos x="1760" y="656"/>
              </a:cxn>
              <a:cxn ang="0">
                <a:pos x="1712" y="524"/>
              </a:cxn>
              <a:cxn ang="0">
                <a:pos x="1670" y="410"/>
              </a:cxn>
              <a:cxn ang="0">
                <a:pos x="1632" y="328"/>
              </a:cxn>
              <a:cxn ang="0">
                <a:pos x="1590" y="232"/>
              </a:cxn>
              <a:cxn ang="0">
                <a:pos x="1546" y="156"/>
              </a:cxn>
              <a:cxn ang="0">
                <a:pos x="1570" y="194"/>
              </a:cxn>
              <a:cxn ang="0">
                <a:pos x="1550" y="156"/>
              </a:cxn>
              <a:cxn ang="0">
                <a:pos x="1476" y="56"/>
              </a:cxn>
              <a:cxn ang="0">
                <a:pos x="1413" y="8"/>
              </a:cxn>
            </a:cxnLst>
            <a:rect l="0" t="0" r="r" b="b"/>
            <a:pathLst>
              <a:path w="2774" h="1925">
                <a:moveTo>
                  <a:pt x="1390" y="0"/>
                </a:moveTo>
                <a:lnTo>
                  <a:pt x="1350" y="0"/>
                </a:lnTo>
                <a:lnTo>
                  <a:pt x="1318" y="18"/>
                </a:lnTo>
                <a:lnTo>
                  <a:pt x="1289" y="40"/>
                </a:lnTo>
                <a:lnTo>
                  <a:pt x="1261" y="70"/>
                </a:lnTo>
                <a:lnTo>
                  <a:pt x="1234" y="108"/>
                </a:lnTo>
                <a:lnTo>
                  <a:pt x="1211" y="144"/>
                </a:lnTo>
                <a:lnTo>
                  <a:pt x="1193" y="173"/>
                </a:lnTo>
                <a:lnTo>
                  <a:pt x="1176" y="208"/>
                </a:lnTo>
                <a:lnTo>
                  <a:pt x="1152" y="256"/>
                </a:lnTo>
                <a:lnTo>
                  <a:pt x="1132" y="296"/>
                </a:lnTo>
                <a:lnTo>
                  <a:pt x="1114" y="334"/>
                </a:lnTo>
                <a:lnTo>
                  <a:pt x="1094" y="378"/>
                </a:lnTo>
                <a:lnTo>
                  <a:pt x="1082" y="410"/>
                </a:lnTo>
                <a:lnTo>
                  <a:pt x="1068" y="438"/>
                </a:lnTo>
                <a:lnTo>
                  <a:pt x="1052" y="482"/>
                </a:lnTo>
                <a:lnTo>
                  <a:pt x="1040" y="514"/>
                </a:lnTo>
                <a:lnTo>
                  <a:pt x="1030" y="542"/>
                </a:lnTo>
                <a:lnTo>
                  <a:pt x="1022" y="570"/>
                </a:lnTo>
                <a:lnTo>
                  <a:pt x="1008" y="606"/>
                </a:lnTo>
                <a:lnTo>
                  <a:pt x="988" y="652"/>
                </a:lnTo>
                <a:lnTo>
                  <a:pt x="979" y="688"/>
                </a:lnTo>
                <a:lnTo>
                  <a:pt x="965" y="726"/>
                </a:lnTo>
                <a:lnTo>
                  <a:pt x="957" y="756"/>
                </a:lnTo>
                <a:lnTo>
                  <a:pt x="949" y="786"/>
                </a:lnTo>
                <a:lnTo>
                  <a:pt x="940" y="829"/>
                </a:lnTo>
                <a:lnTo>
                  <a:pt x="930" y="861"/>
                </a:lnTo>
                <a:lnTo>
                  <a:pt x="922" y="902"/>
                </a:lnTo>
                <a:lnTo>
                  <a:pt x="908" y="942"/>
                </a:lnTo>
                <a:lnTo>
                  <a:pt x="901" y="975"/>
                </a:lnTo>
                <a:lnTo>
                  <a:pt x="891" y="1007"/>
                </a:lnTo>
                <a:lnTo>
                  <a:pt x="883" y="1041"/>
                </a:lnTo>
                <a:lnTo>
                  <a:pt x="867" y="1075"/>
                </a:lnTo>
                <a:lnTo>
                  <a:pt x="852" y="1123"/>
                </a:lnTo>
                <a:lnTo>
                  <a:pt x="836" y="1168"/>
                </a:lnTo>
                <a:lnTo>
                  <a:pt x="830" y="1194"/>
                </a:lnTo>
                <a:lnTo>
                  <a:pt x="819" y="1222"/>
                </a:lnTo>
                <a:lnTo>
                  <a:pt x="800" y="1263"/>
                </a:lnTo>
                <a:lnTo>
                  <a:pt x="786" y="1293"/>
                </a:lnTo>
                <a:lnTo>
                  <a:pt x="772" y="1330"/>
                </a:lnTo>
                <a:lnTo>
                  <a:pt x="750" y="1367"/>
                </a:lnTo>
                <a:lnTo>
                  <a:pt x="732" y="1399"/>
                </a:lnTo>
                <a:lnTo>
                  <a:pt x="708" y="1437"/>
                </a:lnTo>
                <a:lnTo>
                  <a:pt x="686" y="1477"/>
                </a:lnTo>
                <a:lnTo>
                  <a:pt x="662" y="1513"/>
                </a:lnTo>
                <a:lnTo>
                  <a:pt x="634" y="1551"/>
                </a:lnTo>
                <a:lnTo>
                  <a:pt x="614" y="1579"/>
                </a:lnTo>
                <a:lnTo>
                  <a:pt x="586" y="1605"/>
                </a:lnTo>
                <a:lnTo>
                  <a:pt x="558" y="1633"/>
                </a:lnTo>
                <a:lnTo>
                  <a:pt x="536" y="1653"/>
                </a:lnTo>
                <a:lnTo>
                  <a:pt x="490" y="1683"/>
                </a:lnTo>
                <a:lnTo>
                  <a:pt x="450" y="1711"/>
                </a:lnTo>
                <a:lnTo>
                  <a:pt x="416" y="1723"/>
                </a:lnTo>
                <a:lnTo>
                  <a:pt x="388" y="1743"/>
                </a:lnTo>
                <a:lnTo>
                  <a:pt x="357" y="1759"/>
                </a:lnTo>
                <a:lnTo>
                  <a:pt x="327" y="1772"/>
                </a:lnTo>
                <a:lnTo>
                  <a:pt x="295" y="1787"/>
                </a:lnTo>
                <a:lnTo>
                  <a:pt x="263" y="1799"/>
                </a:lnTo>
                <a:lnTo>
                  <a:pt x="231" y="1808"/>
                </a:lnTo>
                <a:lnTo>
                  <a:pt x="193" y="1826"/>
                </a:lnTo>
                <a:lnTo>
                  <a:pt x="158" y="1838"/>
                </a:lnTo>
                <a:lnTo>
                  <a:pt x="117" y="1853"/>
                </a:lnTo>
                <a:lnTo>
                  <a:pt x="79" y="1865"/>
                </a:lnTo>
                <a:lnTo>
                  <a:pt x="44" y="1874"/>
                </a:lnTo>
                <a:lnTo>
                  <a:pt x="29" y="1877"/>
                </a:lnTo>
                <a:lnTo>
                  <a:pt x="6" y="1883"/>
                </a:lnTo>
                <a:lnTo>
                  <a:pt x="3" y="1907"/>
                </a:lnTo>
                <a:lnTo>
                  <a:pt x="0" y="1925"/>
                </a:lnTo>
                <a:lnTo>
                  <a:pt x="2774" y="1922"/>
                </a:lnTo>
                <a:lnTo>
                  <a:pt x="2772" y="1891"/>
                </a:lnTo>
                <a:lnTo>
                  <a:pt x="2750" y="1881"/>
                </a:lnTo>
                <a:lnTo>
                  <a:pt x="2726" y="1877"/>
                </a:lnTo>
                <a:lnTo>
                  <a:pt x="2684" y="1865"/>
                </a:lnTo>
                <a:lnTo>
                  <a:pt x="2654" y="1855"/>
                </a:lnTo>
                <a:lnTo>
                  <a:pt x="2622" y="1845"/>
                </a:lnTo>
                <a:lnTo>
                  <a:pt x="2596" y="1835"/>
                </a:lnTo>
                <a:lnTo>
                  <a:pt x="2558" y="1825"/>
                </a:lnTo>
                <a:lnTo>
                  <a:pt x="2510" y="1803"/>
                </a:lnTo>
                <a:lnTo>
                  <a:pt x="2468" y="1789"/>
                </a:lnTo>
                <a:lnTo>
                  <a:pt x="2432" y="1775"/>
                </a:lnTo>
                <a:lnTo>
                  <a:pt x="2396" y="1755"/>
                </a:lnTo>
                <a:lnTo>
                  <a:pt x="2362" y="1737"/>
                </a:lnTo>
                <a:lnTo>
                  <a:pt x="2316" y="1715"/>
                </a:lnTo>
                <a:lnTo>
                  <a:pt x="2278" y="1693"/>
                </a:lnTo>
                <a:lnTo>
                  <a:pt x="2258" y="1681"/>
                </a:lnTo>
                <a:lnTo>
                  <a:pt x="2240" y="1671"/>
                </a:lnTo>
                <a:lnTo>
                  <a:pt x="2220" y="1655"/>
                </a:lnTo>
                <a:lnTo>
                  <a:pt x="2206" y="1643"/>
                </a:lnTo>
                <a:lnTo>
                  <a:pt x="2181" y="1615"/>
                </a:lnTo>
                <a:lnTo>
                  <a:pt x="2156" y="1589"/>
                </a:lnTo>
                <a:lnTo>
                  <a:pt x="2129" y="1563"/>
                </a:lnTo>
                <a:lnTo>
                  <a:pt x="2105" y="1531"/>
                </a:lnTo>
                <a:lnTo>
                  <a:pt x="2082" y="1503"/>
                </a:lnTo>
                <a:lnTo>
                  <a:pt x="2057" y="1461"/>
                </a:lnTo>
                <a:lnTo>
                  <a:pt x="2039" y="1432"/>
                </a:lnTo>
                <a:lnTo>
                  <a:pt x="2022" y="1398"/>
                </a:lnTo>
                <a:lnTo>
                  <a:pt x="2004" y="1364"/>
                </a:lnTo>
                <a:lnTo>
                  <a:pt x="1986" y="1332"/>
                </a:lnTo>
                <a:lnTo>
                  <a:pt x="1970" y="1298"/>
                </a:lnTo>
                <a:lnTo>
                  <a:pt x="1956" y="1270"/>
                </a:lnTo>
                <a:lnTo>
                  <a:pt x="1944" y="1240"/>
                </a:lnTo>
                <a:lnTo>
                  <a:pt x="1928" y="1200"/>
                </a:lnTo>
                <a:lnTo>
                  <a:pt x="1914" y="1158"/>
                </a:lnTo>
                <a:lnTo>
                  <a:pt x="1904" y="1132"/>
                </a:lnTo>
                <a:lnTo>
                  <a:pt x="1892" y="1100"/>
                </a:lnTo>
                <a:lnTo>
                  <a:pt x="1882" y="1072"/>
                </a:lnTo>
                <a:lnTo>
                  <a:pt x="1872" y="1044"/>
                </a:lnTo>
                <a:lnTo>
                  <a:pt x="1862" y="1010"/>
                </a:lnTo>
                <a:lnTo>
                  <a:pt x="1852" y="976"/>
                </a:lnTo>
                <a:lnTo>
                  <a:pt x="1840" y="932"/>
                </a:lnTo>
                <a:lnTo>
                  <a:pt x="1830" y="900"/>
                </a:lnTo>
                <a:lnTo>
                  <a:pt x="1818" y="854"/>
                </a:lnTo>
                <a:lnTo>
                  <a:pt x="1808" y="818"/>
                </a:lnTo>
                <a:lnTo>
                  <a:pt x="1798" y="782"/>
                </a:lnTo>
                <a:lnTo>
                  <a:pt x="1788" y="744"/>
                </a:lnTo>
                <a:lnTo>
                  <a:pt x="1778" y="710"/>
                </a:lnTo>
                <a:lnTo>
                  <a:pt x="1760" y="656"/>
                </a:lnTo>
                <a:lnTo>
                  <a:pt x="1742" y="598"/>
                </a:lnTo>
                <a:lnTo>
                  <a:pt x="1726" y="560"/>
                </a:lnTo>
                <a:lnTo>
                  <a:pt x="1712" y="524"/>
                </a:lnTo>
                <a:lnTo>
                  <a:pt x="1702" y="494"/>
                </a:lnTo>
                <a:lnTo>
                  <a:pt x="1686" y="450"/>
                </a:lnTo>
                <a:lnTo>
                  <a:pt x="1670" y="410"/>
                </a:lnTo>
                <a:lnTo>
                  <a:pt x="1648" y="354"/>
                </a:lnTo>
                <a:lnTo>
                  <a:pt x="1660" y="384"/>
                </a:lnTo>
                <a:lnTo>
                  <a:pt x="1632" y="328"/>
                </a:lnTo>
                <a:lnTo>
                  <a:pt x="1622" y="298"/>
                </a:lnTo>
                <a:lnTo>
                  <a:pt x="1608" y="266"/>
                </a:lnTo>
                <a:lnTo>
                  <a:pt x="1590" y="232"/>
                </a:lnTo>
                <a:lnTo>
                  <a:pt x="1564" y="178"/>
                </a:lnTo>
                <a:lnTo>
                  <a:pt x="1560" y="178"/>
                </a:lnTo>
                <a:lnTo>
                  <a:pt x="1546" y="156"/>
                </a:lnTo>
                <a:lnTo>
                  <a:pt x="1530" y="128"/>
                </a:lnTo>
                <a:lnTo>
                  <a:pt x="1542" y="144"/>
                </a:lnTo>
                <a:lnTo>
                  <a:pt x="1570" y="194"/>
                </a:lnTo>
                <a:lnTo>
                  <a:pt x="1580" y="214"/>
                </a:lnTo>
                <a:lnTo>
                  <a:pt x="1560" y="169"/>
                </a:lnTo>
                <a:lnTo>
                  <a:pt x="1550" y="156"/>
                </a:lnTo>
                <a:lnTo>
                  <a:pt x="1518" y="110"/>
                </a:lnTo>
                <a:lnTo>
                  <a:pt x="1498" y="84"/>
                </a:lnTo>
                <a:lnTo>
                  <a:pt x="1476" y="56"/>
                </a:lnTo>
                <a:lnTo>
                  <a:pt x="1456" y="36"/>
                </a:lnTo>
                <a:lnTo>
                  <a:pt x="1434" y="22"/>
                </a:lnTo>
                <a:lnTo>
                  <a:pt x="1413" y="8"/>
                </a:lnTo>
                <a:lnTo>
                  <a:pt x="1390" y="0"/>
                </a:lnTo>
              </a:path>
            </a:pathLst>
          </a:custGeom>
          <a:solidFill>
            <a:schemeClr val="bg1">
              <a:lumMod val="75000"/>
            </a:schemeClr>
          </a:solidFill>
          <a:ln w="12700" cap="rnd" cmpd="sng">
            <a:noFill/>
            <a:prstDash val="solid"/>
            <a:round/>
            <a:headEnd type="none" w="med" len="med"/>
            <a:tailEnd type="none" w="med" len="med"/>
          </a:ln>
          <a:effectLst/>
        </p:spPr>
        <p:txBody>
          <a:bodyPr/>
          <a:lstStyle/>
          <a:p>
            <a:pPr>
              <a:defRPr/>
            </a:pPr>
            <a:endParaRPr lang="en-US"/>
          </a:p>
        </p:txBody>
      </p:sp>
      <p:sp>
        <p:nvSpPr>
          <p:cNvPr id="9" name="Rectangle 8"/>
          <p:cNvSpPr>
            <a:spLocks noChangeArrowheads="1"/>
          </p:cNvSpPr>
          <p:nvPr/>
        </p:nvSpPr>
        <p:spPr bwMode="auto">
          <a:xfrm>
            <a:off x="4319589" y="4844581"/>
            <a:ext cx="547687" cy="459100"/>
          </a:xfrm>
          <a:prstGeom prst="rect">
            <a:avLst/>
          </a:prstGeom>
          <a:noFill/>
          <a:ln w="12700">
            <a:noFill/>
            <a:miter lim="800000"/>
            <a:headEnd/>
            <a:tailEnd/>
          </a:ln>
          <a:effectLst/>
        </p:spPr>
        <p:txBody>
          <a:bodyPr lIns="90488" tIns="44450" rIns="90488" bIns="44450">
            <a:spAutoFit/>
          </a:bodyPr>
          <a:lstStyle/>
          <a:p>
            <a:pPr algn="l">
              <a:defRPr/>
            </a:pPr>
            <a:r>
              <a:rPr lang="en-US" sz="2400" i="1" dirty="0">
                <a:latin typeface="Symbol" pitchFamily="18" charset="2"/>
              </a:rPr>
              <a:t></a:t>
            </a:r>
            <a:r>
              <a:rPr lang="en-US" sz="2400" baseline="-25000" dirty="0">
                <a:latin typeface="Book Antiqua" pitchFamily="18" charset="0"/>
              </a:rPr>
              <a:t>3</a:t>
            </a:r>
          </a:p>
        </p:txBody>
      </p:sp>
      <p:sp>
        <p:nvSpPr>
          <p:cNvPr id="10" name="Line 9"/>
          <p:cNvSpPr>
            <a:spLocks noChangeShapeType="1"/>
          </p:cNvSpPr>
          <p:nvPr/>
        </p:nvSpPr>
        <p:spPr bwMode="auto">
          <a:xfrm flipV="1">
            <a:off x="2230438" y="4899025"/>
            <a:ext cx="77454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15" name="Freeform 14"/>
          <p:cNvSpPr>
            <a:spLocks/>
          </p:cNvSpPr>
          <p:nvPr/>
        </p:nvSpPr>
        <p:spPr bwMode="auto">
          <a:xfrm>
            <a:off x="2397126" y="2054225"/>
            <a:ext cx="4359275" cy="2846388"/>
          </a:xfrm>
          <a:custGeom>
            <a:avLst/>
            <a:gdLst/>
            <a:ahLst/>
            <a:cxnLst>
              <a:cxn ang="0">
                <a:pos x="1318" y="18"/>
              </a:cxn>
              <a:cxn ang="0">
                <a:pos x="1234" y="108"/>
              </a:cxn>
              <a:cxn ang="0">
                <a:pos x="1176" y="208"/>
              </a:cxn>
              <a:cxn ang="0">
                <a:pos x="1114" y="334"/>
              </a:cxn>
              <a:cxn ang="0">
                <a:pos x="1068" y="438"/>
              </a:cxn>
              <a:cxn ang="0">
                <a:pos x="1030" y="542"/>
              </a:cxn>
              <a:cxn ang="0">
                <a:pos x="988" y="652"/>
              </a:cxn>
              <a:cxn ang="0">
                <a:pos x="957" y="756"/>
              </a:cxn>
              <a:cxn ang="0">
                <a:pos x="930" y="861"/>
              </a:cxn>
              <a:cxn ang="0">
                <a:pos x="901" y="975"/>
              </a:cxn>
              <a:cxn ang="0">
                <a:pos x="867" y="1075"/>
              </a:cxn>
              <a:cxn ang="0">
                <a:pos x="830" y="1194"/>
              </a:cxn>
              <a:cxn ang="0">
                <a:pos x="786" y="1293"/>
              </a:cxn>
              <a:cxn ang="0">
                <a:pos x="732" y="1399"/>
              </a:cxn>
              <a:cxn ang="0">
                <a:pos x="662" y="1513"/>
              </a:cxn>
              <a:cxn ang="0">
                <a:pos x="586" y="1605"/>
              </a:cxn>
              <a:cxn ang="0">
                <a:pos x="490" y="1683"/>
              </a:cxn>
              <a:cxn ang="0">
                <a:pos x="388" y="1743"/>
              </a:cxn>
              <a:cxn ang="0">
                <a:pos x="295" y="1787"/>
              </a:cxn>
              <a:cxn ang="0">
                <a:pos x="193" y="1826"/>
              </a:cxn>
              <a:cxn ang="0">
                <a:pos x="79" y="1865"/>
              </a:cxn>
              <a:cxn ang="0">
                <a:pos x="6" y="1883"/>
              </a:cxn>
              <a:cxn ang="0">
                <a:pos x="2774" y="1922"/>
              </a:cxn>
              <a:cxn ang="0">
                <a:pos x="2726" y="1877"/>
              </a:cxn>
              <a:cxn ang="0">
                <a:pos x="2622" y="1845"/>
              </a:cxn>
              <a:cxn ang="0">
                <a:pos x="2510" y="1803"/>
              </a:cxn>
              <a:cxn ang="0">
                <a:pos x="2396" y="1755"/>
              </a:cxn>
              <a:cxn ang="0">
                <a:pos x="2278" y="1693"/>
              </a:cxn>
              <a:cxn ang="0">
                <a:pos x="2220" y="1655"/>
              </a:cxn>
              <a:cxn ang="0">
                <a:pos x="2156" y="1589"/>
              </a:cxn>
              <a:cxn ang="0">
                <a:pos x="2082" y="1503"/>
              </a:cxn>
              <a:cxn ang="0">
                <a:pos x="2022" y="1398"/>
              </a:cxn>
              <a:cxn ang="0">
                <a:pos x="1970" y="1298"/>
              </a:cxn>
              <a:cxn ang="0">
                <a:pos x="1928" y="1200"/>
              </a:cxn>
              <a:cxn ang="0">
                <a:pos x="1892" y="1100"/>
              </a:cxn>
              <a:cxn ang="0">
                <a:pos x="1862" y="1010"/>
              </a:cxn>
              <a:cxn ang="0">
                <a:pos x="1830" y="900"/>
              </a:cxn>
              <a:cxn ang="0">
                <a:pos x="1798" y="782"/>
              </a:cxn>
              <a:cxn ang="0">
                <a:pos x="1760" y="656"/>
              </a:cxn>
              <a:cxn ang="0">
                <a:pos x="1712" y="524"/>
              </a:cxn>
              <a:cxn ang="0">
                <a:pos x="1670" y="410"/>
              </a:cxn>
              <a:cxn ang="0">
                <a:pos x="1632" y="328"/>
              </a:cxn>
              <a:cxn ang="0">
                <a:pos x="1590" y="232"/>
              </a:cxn>
              <a:cxn ang="0">
                <a:pos x="1546" y="156"/>
              </a:cxn>
              <a:cxn ang="0">
                <a:pos x="1570" y="194"/>
              </a:cxn>
              <a:cxn ang="0">
                <a:pos x="1550" y="156"/>
              </a:cxn>
              <a:cxn ang="0">
                <a:pos x="1476" y="56"/>
              </a:cxn>
              <a:cxn ang="0">
                <a:pos x="1413" y="8"/>
              </a:cxn>
            </a:cxnLst>
            <a:rect l="0" t="0" r="r" b="b"/>
            <a:pathLst>
              <a:path w="2774" h="1925">
                <a:moveTo>
                  <a:pt x="1390" y="0"/>
                </a:moveTo>
                <a:lnTo>
                  <a:pt x="1350" y="0"/>
                </a:lnTo>
                <a:lnTo>
                  <a:pt x="1318" y="18"/>
                </a:lnTo>
                <a:lnTo>
                  <a:pt x="1289" y="40"/>
                </a:lnTo>
                <a:lnTo>
                  <a:pt x="1261" y="70"/>
                </a:lnTo>
                <a:lnTo>
                  <a:pt x="1234" y="108"/>
                </a:lnTo>
                <a:lnTo>
                  <a:pt x="1211" y="144"/>
                </a:lnTo>
                <a:lnTo>
                  <a:pt x="1193" y="173"/>
                </a:lnTo>
                <a:lnTo>
                  <a:pt x="1176" y="208"/>
                </a:lnTo>
                <a:lnTo>
                  <a:pt x="1152" y="256"/>
                </a:lnTo>
                <a:lnTo>
                  <a:pt x="1132" y="296"/>
                </a:lnTo>
                <a:lnTo>
                  <a:pt x="1114" y="334"/>
                </a:lnTo>
                <a:lnTo>
                  <a:pt x="1094" y="378"/>
                </a:lnTo>
                <a:lnTo>
                  <a:pt x="1082" y="410"/>
                </a:lnTo>
                <a:lnTo>
                  <a:pt x="1068" y="438"/>
                </a:lnTo>
                <a:lnTo>
                  <a:pt x="1052" y="482"/>
                </a:lnTo>
                <a:lnTo>
                  <a:pt x="1040" y="514"/>
                </a:lnTo>
                <a:lnTo>
                  <a:pt x="1030" y="542"/>
                </a:lnTo>
                <a:lnTo>
                  <a:pt x="1022" y="570"/>
                </a:lnTo>
                <a:lnTo>
                  <a:pt x="1008" y="606"/>
                </a:lnTo>
                <a:lnTo>
                  <a:pt x="988" y="652"/>
                </a:lnTo>
                <a:lnTo>
                  <a:pt x="979" y="688"/>
                </a:lnTo>
                <a:lnTo>
                  <a:pt x="965" y="726"/>
                </a:lnTo>
                <a:lnTo>
                  <a:pt x="957" y="756"/>
                </a:lnTo>
                <a:lnTo>
                  <a:pt x="949" y="786"/>
                </a:lnTo>
                <a:lnTo>
                  <a:pt x="940" y="829"/>
                </a:lnTo>
                <a:lnTo>
                  <a:pt x="930" y="861"/>
                </a:lnTo>
                <a:lnTo>
                  <a:pt x="922" y="902"/>
                </a:lnTo>
                <a:lnTo>
                  <a:pt x="908" y="942"/>
                </a:lnTo>
                <a:lnTo>
                  <a:pt x="901" y="975"/>
                </a:lnTo>
                <a:lnTo>
                  <a:pt x="891" y="1007"/>
                </a:lnTo>
                <a:lnTo>
                  <a:pt x="883" y="1041"/>
                </a:lnTo>
                <a:lnTo>
                  <a:pt x="867" y="1075"/>
                </a:lnTo>
                <a:lnTo>
                  <a:pt x="852" y="1123"/>
                </a:lnTo>
                <a:lnTo>
                  <a:pt x="836" y="1168"/>
                </a:lnTo>
                <a:lnTo>
                  <a:pt x="830" y="1194"/>
                </a:lnTo>
                <a:lnTo>
                  <a:pt x="819" y="1222"/>
                </a:lnTo>
                <a:lnTo>
                  <a:pt x="800" y="1263"/>
                </a:lnTo>
                <a:lnTo>
                  <a:pt x="786" y="1293"/>
                </a:lnTo>
                <a:lnTo>
                  <a:pt x="772" y="1330"/>
                </a:lnTo>
                <a:lnTo>
                  <a:pt x="750" y="1367"/>
                </a:lnTo>
                <a:lnTo>
                  <a:pt x="732" y="1399"/>
                </a:lnTo>
                <a:lnTo>
                  <a:pt x="708" y="1437"/>
                </a:lnTo>
                <a:lnTo>
                  <a:pt x="686" y="1477"/>
                </a:lnTo>
                <a:lnTo>
                  <a:pt x="662" y="1513"/>
                </a:lnTo>
                <a:lnTo>
                  <a:pt x="634" y="1551"/>
                </a:lnTo>
                <a:lnTo>
                  <a:pt x="614" y="1579"/>
                </a:lnTo>
                <a:lnTo>
                  <a:pt x="586" y="1605"/>
                </a:lnTo>
                <a:lnTo>
                  <a:pt x="558" y="1633"/>
                </a:lnTo>
                <a:lnTo>
                  <a:pt x="536" y="1653"/>
                </a:lnTo>
                <a:lnTo>
                  <a:pt x="490" y="1683"/>
                </a:lnTo>
                <a:lnTo>
                  <a:pt x="450" y="1711"/>
                </a:lnTo>
                <a:lnTo>
                  <a:pt x="416" y="1723"/>
                </a:lnTo>
                <a:lnTo>
                  <a:pt x="388" y="1743"/>
                </a:lnTo>
                <a:lnTo>
                  <a:pt x="357" y="1759"/>
                </a:lnTo>
                <a:lnTo>
                  <a:pt x="327" y="1772"/>
                </a:lnTo>
                <a:lnTo>
                  <a:pt x="295" y="1787"/>
                </a:lnTo>
                <a:lnTo>
                  <a:pt x="263" y="1799"/>
                </a:lnTo>
                <a:lnTo>
                  <a:pt x="231" y="1808"/>
                </a:lnTo>
                <a:lnTo>
                  <a:pt x="193" y="1826"/>
                </a:lnTo>
                <a:lnTo>
                  <a:pt x="158" y="1838"/>
                </a:lnTo>
                <a:lnTo>
                  <a:pt x="117" y="1853"/>
                </a:lnTo>
                <a:lnTo>
                  <a:pt x="79" y="1865"/>
                </a:lnTo>
                <a:lnTo>
                  <a:pt x="44" y="1874"/>
                </a:lnTo>
                <a:lnTo>
                  <a:pt x="29" y="1877"/>
                </a:lnTo>
                <a:lnTo>
                  <a:pt x="6" y="1883"/>
                </a:lnTo>
                <a:lnTo>
                  <a:pt x="3" y="1907"/>
                </a:lnTo>
                <a:lnTo>
                  <a:pt x="0" y="1925"/>
                </a:lnTo>
                <a:lnTo>
                  <a:pt x="2774" y="1922"/>
                </a:lnTo>
                <a:lnTo>
                  <a:pt x="2772" y="1891"/>
                </a:lnTo>
                <a:lnTo>
                  <a:pt x="2750" y="1881"/>
                </a:lnTo>
                <a:lnTo>
                  <a:pt x="2726" y="1877"/>
                </a:lnTo>
                <a:lnTo>
                  <a:pt x="2684" y="1865"/>
                </a:lnTo>
                <a:lnTo>
                  <a:pt x="2654" y="1855"/>
                </a:lnTo>
                <a:lnTo>
                  <a:pt x="2622" y="1845"/>
                </a:lnTo>
                <a:lnTo>
                  <a:pt x="2596" y="1835"/>
                </a:lnTo>
                <a:lnTo>
                  <a:pt x="2558" y="1825"/>
                </a:lnTo>
                <a:lnTo>
                  <a:pt x="2510" y="1803"/>
                </a:lnTo>
                <a:lnTo>
                  <a:pt x="2468" y="1789"/>
                </a:lnTo>
                <a:lnTo>
                  <a:pt x="2432" y="1775"/>
                </a:lnTo>
                <a:lnTo>
                  <a:pt x="2396" y="1755"/>
                </a:lnTo>
                <a:lnTo>
                  <a:pt x="2362" y="1737"/>
                </a:lnTo>
                <a:lnTo>
                  <a:pt x="2316" y="1715"/>
                </a:lnTo>
                <a:lnTo>
                  <a:pt x="2278" y="1693"/>
                </a:lnTo>
                <a:lnTo>
                  <a:pt x="2258" y="1681"/>
                </a:lnTo>
                <a:lnTo>
                  <a:pt x="2240" y="1671"/>
                </a:lnTo>
                <a:lnTo>
                  <a:pt x="2220" y="1655"/>
                </a:lnTo>
                <a:lnTo>
                  <a:pt x="2206" y="1643"/>
                </a:lnTo>
                <a:lnTo>
                  <a:pt x="2181" y="1615"/>
                </a:lnTo>
                <a:lnTo>
                  <a:pt x="2156" y="1589"/>
                </a:lnTo>
                <a:lnTo>
                  <a:pt x="2129" y="1563"/>
                </a:lnTo>
                <a:lnTo>
                  <a:pt x="2105" y="1531"/>
                </a:lnTo>
                <a:lnTo>
                  <a:pt x="2082" y="1503"/>
                </a:lnTo>
                <a:lnTo>
                  <a:pt x="2057" y="1461"/>
                </a:lnTo>
                <a:lnTo>
                  <a:pt x="2039" y="1432"/>
                </a:lnTo>
                <a:lnTo>
                  <a:pt x="2022" y="1398"/>
                </a:lnTo>
                <a:lnTo>
                  <a:pt x="2004" y="1364"/>
                </a:lnTo>
                <a:lnTo>
                  <a:pt x="1986" y="1332"/>
                </a:lnTo>
                <a:lnTo>
                  <a:pt x="1970" y="1298"/>
                </a:lnTo>
                <a:lnTo>
                  <a:pt x="1956" y="1270"/>
                </a:lnTo>
                <a:lnTo>
                  <a:pt x="1944" y="1240"/>
                </a:lnTo>
                <a:lnTo>
                  <a:pt x="1928" y="1200"/>
                </a:lnTo>
                <a:lnTo>
                  <a:pt x="1914" y="1158"/>
                </a:lnTo>
                <a:lnTo>
                  <a:pt x="1904" y="1132"/>
                </a:lnTo>
                <a:lnTo>
                  <a:pt x="1892" y="1100"/>
                </a:lnTo>
                <a:lnTo>
                  <a:pt x="1882" y="1072"/>
                </a:lnTo>
                <a:lnTo>
                  <a:pt x="1872" y="1044"/>
                </a:lnTo>
                <a:lnTo>
                  <a:pt x="1862" y="1010"/>
                </a:lnTo>
                <a:lnTo>
                  <a:pt x="1852" y="976"/>
                </a:lnTo>
                <a:lnTo>
                  <a:pt x="1840" y="932"/>
                </a:lnTo>
                <a:lnTo>
                  <a:pt x="1830" y="900"/>
                </a:lnTo>
                <a:lnTo>
                  <a:pt x="1818" y="854"/>
                </a:lnTo>
                <a:lnTo>
                  <a:pt x="1808" y="818"/>
                </a:lnTo>
                <a:lnTo>
                  <a:pt x="1798" y="782"/>
                </a:lnTo>
                <a:lnTo>
                  <a:pt x="1788" y="744"/>
                </a:lnTo>
                <a:lnTo>
                  <a:pt x="1778" y="710"/>
                </a:lnTo>
                <a:lnTo>
                  <a:pt x="1760" y="656"/>
                </a:lnTo>
                <a:lnTo>
                  <a:pt x="1742" y="598"/>
                </a:lnTo>
                <a:lnTo>
                  <a:pt x="1726" y="560"/>
                </a:lnTo>
                <a:lnTo>
                  <a:pt x="1712" y="524"/>
                </a:lnTo>
                <a:lnTo>
                  <a:pt x="1702" y="494"/>
                </a:lnTo>
                <a:lnTo>
                  <a:pt x="1686" y="450"/>
                </a:lnTo>
                <a:lnTo>
                  <a:pt x="1670" y="410"/>
                </a:lnTo>
                <a:lnTo>
                  <a:pt x="1648" y="354"/>
                </a:lnTo>
                <a:lnTo>
                  <a:pt x="1660" y="384"/>
                </a:lnTo>
                <a:lnTo>
                  <a:pt x="1632" y="328"/>
                </a:lnTo>
                <a:lnTo>
                  <a:pt x="1622" y="298"/>
                </a:lnTo>
                <a:lnTo>
                  <a:pt x="1608" y="266"/>
                </a:lnTo>
                <a:lnTo>
                  <a:pt x="1590" y="232"/>
                </a:lnTo>
                <a:lnTo>
                  <a:pt x="1564" y="178"/>
                </a:lnTo>
                <a:lnTo>
                  <a:pt x="1560" y="178"/>
                </a:lnTo>
                <a:lnTo>
                  <a:pt x="1546" y="156"/>
                </a:lnTo>
                <a:lnTo>
                  <a:pt x="1530" y="128"/>
                </a:lnTo>
                <a:lnTo>
                  <a:pt x="1542" y="144"/>
                </a:lnTo>
                <a:lnTo>
                  <a:pt x="1570" y="194"/>
                </a:lnTo>
                <a:lnTo>
                  <a:pt x="1580" y="214"/>
                </a:lnTo>
                <a:lnTo>
                  <a:pt x="1560" y="169"/>
                </a:lnTo>
                <a:lnTo>
                  <a:pt x="1550" y="156"/>
                </a:lnTo>
                <a:lnTo>
                  <a:pt x="1518" y="110"/>
                </a:lnTo>
                <a:lnTo>
                  <a:pt x="1498" y="84"/>
                </a:lnTo>
                <a:lnTo>
                  <a:pt x="1476" y="56"/>
                </a:lnTo>
                <a:lnTo>
                  <a:pt x="1456" y="36"/>
                </a:lnTo>
                <a:lnTo>
                  <a:pt x="1434" y="22"/>
                </a:lnTo>
                <a:lnTo>
                  <a:pt x="1413" y="8"/>
                </a:lnTo>
                <a:lnTo>
                  <a:pt x="1390" y="0"/>
                </a:lnTo>
              </a:path>
            </a:pathLst>
          </a:custGeom>
          <a:solidFill>
            <a:schemeClr val="bg1">
              <a:lumMod val="75000"/>
            </a:schemeClr>
          </a:solidFill>
          <a:ln w="12700" cap="rnd" cmpd="sng">
            <a:noFill/>
            <a:prstDash val="solid"/>
            <a:round/>
            <a:headEnd type="none" w="med" len="med"/>
            <a:tailEnd type="none" w="med" len="med"/>
          </a:ln>
          <a:effectLst/>
        </p:spPr>
        <p:txBody>
          <a:bodyPr/>
          <a:lstStyle/>
          <a:p>
            <a:pPr>
              <a:defRPr/>
            </a:pPr>
            <a:endParaRPr lang="en-US"/>
          </a:p>
        </p:txBody>
      </p:sp>
      <p:sp>
        <p:nvSpPr>
          <p:cNvPr id="16" name="Freeform 15"/>
          <p:cNvSpPr>
            <a:spLocks noChangeArrowheads="1"/>
          </p:cNvSpPr>
          <p:nvPr/>
        </p:nvSpPr>
        <p:spPr bwMode="auto">
          <a:xfrm>
            <a:off x="4567239" y="4770438"/>
            <a:ext cx="1587"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17" name="Freeform 16"/>
          <p:cNvSpPr>
            <a:spLocks/>
          </p:cNvSpPr>
          <p:nvPr/>
        </p:nvSpPr>
        <p:spPr bwMode="auto">
          <a:xfrm>
            <a:off x="5502276" y="2060575"/>
            <a:ext cx="4359275" cy="2846388"/>
          </a:xfrm>
          <a:custGeom>
            <a:avLst/>
            <a:gdLst/>
            <a:ahLst/>
            <a:cxnLst>
              <a:cxn ang="0">
                <a:pos x="1318" y="18"/>
              </a:cxn>
              <a:cxn ang="0">
                <a:pos x="1234" y="108"/>
              </a:cxn>
              <a:cxn ang="0">
                <a:pos x="1176" y="208"/>
              </a:cxn>
              <a:cxn ang="0">
                <a:pos x="1114" y="334"/>
              </a:cxn>
              <a:cxn ang="0">
                <a:pos x="1068" y="438"/>
              </a:cxn>
              <a:cxn ang="0">
                <a:pos x="1030" y="542"/>
              </a:cxn>
              <a:cxn ang="0">
                <a:pos x="988" y="652"/>
              </a:cxn>
              <a:cxn ang="0">
                <a:pos x="957" y="756"/>
              </a:cxn>
              <a:cxn ang="0">
                <a:pos x="930" y="861"/>
              </a:cxn>
              <a:cxn ang="0">
                <a:pos x="901" y="975"/>
              </a:cxn>
              <a:cxn ang="0">
                <a:pos x="867" y="1075"/>
              </a:cxn>
              <a:cxn ang="0">
                <a:pos x="830" y="1194"/>
              </a:cxn>
              <a:cxn ang="0">
                <a:pos x="786" y="1293"/>
              </a:cxn>
              <a:cxn ang="0">
                <a:pos x="732" y="1399"/>
              </a:cxn>
              <a:cxn ang="0">
                <a:pos x="662" y="1513"/>
              </a:cxn>
              <a:cxn ang="0">
                <a:pos x="586" y="1605"/>
              </a:cxn>
              <a:cxn ang="0">
                <a:pos x="490" y="1683"/>
              </a:cxn>
              <a:cxn ang="0">
                <a:pos x="388" y="1743"/>
              </a:cxn>
              <a:cxn ang="0">
                <a:pos x="295" y="1787"/>
              </a:cxn>
              <a:cxn ang="0">
                <a:pos x="193" y="1826"/>
              </a:cxn>
              <a:cxn ang="0">
                <a:pos x="79" y="1865"/>
              </a:cxn>
              <a:cxn ang="0">
                <a:pos x="6" y="1883"/>
              </a:cxn>
              <a:cxn ang="0">
                <a:pos x="2774" y="1922"/>
              </a:cxn>
              <a:cxn ang="0">
                <a:pos x="2726" y="1877"/>
              </a:cxn>
              <a:cxn ang="0">
                <a:pos x="2622" y="1845"/>
              </a:cxn>
              <a:cxn ang="0">
                <a:pos x="2510" y="1803"/>
              </a:cxn>
              <a:cxn ang="0">
                <a:pos x="2396" y="1755"/>
              </a:cxn>
              <a:cxn ang="0">
                <a:pos x="2278" y="1693"/>
              </a:cxn>
              <a:cxn ang="0">
                <a:pos x="2220" y="1655"/>
              </a:cxn>
              <a:cxn ang="0">
                <a:pos x="2156" y="1589"/>
              </a:cxn>
              <a:cxn ang="0">
                <a:pos x="2082" y="1503"/>
              </a:cxn>
              <a:cxn ang="0">
                <a:pos x="2022" y="1398"/>
              </a:cxn>
              <a:cxn ang="0">
                <a:pos x="1970" y="1298"/>
              </a:cxn>
              <a:cxn ang="0">
                <a:pos x="1928" y="1200"/>
              </a:cxn>
              <a:cxn ang="0">
                <a:pos x="1892" y="1100"/>
              </a:cxn>
              <a:cxn ang="0">
                <a:pos x="1862" y="1010"/>
              </a:cxn>
              <a:cxn ang="0">
                <a:pos x="1830" y="900"/>
              </a:cxn>
              <a:cxn ang="0">
                <a:pos x="1798" y="782"/>
              </a:cxn>
              <a:cxn ang="0">
                <a:pos x="1760" y="656"/>
              </a:cxn>
              <a:cxn ang="0">
                <a:pos x="1712" y="524"/>
              </a:cxn>
              <a:cxn ang="0">
                <a:pos x="1670" y="410"/>
              </a:cxn>
              <a:cxn ang="0">
                <a:pos x="1632" y="328"/>
              </a:cxn>
              <a:cxn ang="0">
                <a:pos x="1590" y="232"/>
              </a:cxn>
              <a:cxn ang="0">
                <a:pos x="1546" y="156"/>
              </a:cxn>
              <a:cxn ang="0">
                <a:pos x="1570" y="194"/>
              </a:cxn>
              <a:cxn ang="0">
                <a:pos x="1550" y="156"/>
              </a:cxn>
              <a:cxn ang="0">
                <a:pos x="1476" y="56"/>
              </a:cxn>
              <a:cxn ang="0">
                <a:pos x="1413" y="8"/>
              </a:cxn>
            </a:cxnLst>
            <a:rect l="0" t="0" r="r" b="b"/>
            <a:pathLst>
              <a:path w="2774" h="1925">
                <a:moveTo>
                  <a:pt x="1390" y="0"/>
                </a:moveTo>
                <a:lnTo>
                  <a:pt x="1350" y="0"/>
                </a:lnTo>
                <a:lnTo>
                  <a:pt x="1318" y="18"/>
                </a:lnTo>
                <a:lnTo>
                  <a:pt x="1289" y="40"/>
                </a:lnTo>
                <a:lnTo>
                  <a:pt x="1261" y="70"/>
                </a:lnTo>
                <a:lnTo>
                  <a:pt x="1234" y="108"/>
                </a:lnTo>
                <a:lnTo>
                  <a:pt x="1211" y="144"/>
                </a:lnTo>
                <a:lnTo>
                  <a:pt x="1193" y="173"/>
                </a:lnTo>
                <a:lnTo>
                  <a:pt x="1176" y="208"/>
                </a:lnTo>
                <a:lnTo>
                  <a:pt x="1152" y="256"/>
                </a:lnTo>
                <a:lnTo>
                  <a:pt x="1132" y="296"/>
                </a:lnTo>
                <a:lnTo>
                  <a:pt x="1114" y="334"/>
                </a:lnTo>
                <a:lnTo>
                  <a:pt x="1094" y="378"/>
                </a:lnTo>
                <a:lnTo>
                  <a:pt x="1082" y="410"/>
                </a:lnTo>
                <a:lnTo>
                  <a:pt x="1068" y="438"/>
                </a:lnTo>
                <a:lnTo>
                  <a:pt x="1052" y="482"/>
                </a:lnTo>
                <a:lnTo>
                  <a:pt x="1040" y="514"/>
                </a:lnTo>
                <a:lnTo>
                  <a:pt x="1030" y="542"/>
                </a:lnTo>
                <a:lnTo>
                  <a:pt x="1022" y="570"/>
                </a:lnTo>
                <a:lnTo>
                  <a:pt x="1008" y="606"/>
                </a:lnTo>
                <a:lnTo>
                  <a:pt x="988" y="652"/>
                </a:lnTo>
                <a:lnTo>
                  <a:pt x="979" y="688"/>
                </a:lnTo>
                <a:lnTo>
                  <a:pt x="965" y="726"/>
                </a:lnTo>
                <a:lnTo>
                  <a:pt x="957" y="756"/>
                </a:lnTo>
                <a:lnTo>
                  <a:pt x="949" y="786"/>
                </a:lnTo>
                <a:lnTo>
                  <a:pt x="940" y="829"/>
                </a:lnTo>
                <a:lnTo>
                  <a:pt x="930" y="861"/>
                </a:lnTo>
                <a:lnTo>
                  <a:pt x="922" y="902"/>
                </a:lnTo>
                <a:lnTo>
                  <a:pt x="908" y="942"/>
                </a:lnTo>
                <a:lnTo>
                  <a:pt x="901" y="975"/>
                </a:lnTo>
                <a:lnTo>
                  <a:pt x="891" y="1007"/>
                </a:lnTo>
                <a:lnTo>
                  <a:pt x="883" y="1041"/>
                </a:lnTo>
                <a:lnTo>
                  <a:pt x="867" y="1075"/>
                </a:lnTo>
                <a:lnTo>
                  <a:pt x="852" y="1123"/>
                </a:lnTo>
                <a:lnTo>
                  <a:pt x="836" y="1168"/>
                </a:lnTo>
                <a:lnTo>
                  <a:pt x="830" y="1194"/>
                </a:lnTo>
                <a:lnTo>
                  <a:pt x="819" y="1222"/>
                </a:lnTo>
                <a:lnTo>
                  <a:pt x="800" y="1263"/>
                </a:lnTo>
                <a:lnTo>
                  <a:pt x="786" y="1293"/>
                </a:lnTo>
                <a:lnTo>
                  <a:pt x="772" y="1330"/>
                </a:lnTo>
                <a:lnTo>
                  <a:pt x="750" y="1367"/>
                </a:lnTo>
                <a:lnTo>
                  <a:pt x="732" y="1399"/>
                </a:lnTo>
                <a:lnTo>
                  <a:pt x="708" y="1437"/>
                </a:lnTo>
                <a:lnTo>
                  <a:pt x="686" y="1477"/>
                </a:lnTo>
                <a:lnTo>
                  <a:pt x="662" y="1513"/>
                </a:lnTo>
                <a:lnTo>
                  <a:pt x="634" y="1551"/>
                </a:lnTo>
                <a:lnTo>
                  <a:pt x="614" y="1579"/>
                </a:lnTo>
                <a:lnTo>
                  <a:pt x="586" y="1605"/>
                </a:lnTo>
                <a:lnTo>
                  <a:pt x="558" y="1633"/>
                </a:lnTo>
                <a:lnTo>
                  <a:pt x="536" y="1653"/>
                </a:lnTo>
                <a:lnTo>
                  <a:pt x="490" y="1683"/>
                </a:lnTo>
                <a:lnTo>
                  <a:pt x="450" y="1711"/>
                </a:lnTo>
                <a:lnTo>
                  <a:pt x="416" y="1723"/>
                </a:lnTo>
                <a:lnTo>
                  <a:pt x="388" y="1743"/>
                </a:lnTo>
                <a:lnTo>
                  <a:pt x="357" y="1759"/>
                </a:lnTo>
                <a:lnTo>
                  <a:pt x="327" y="1772"/>
                </a:lnTo>
                <a:lnTo>
                  <a:pt x="295" y="1787"/>
                </a:lnTo>
                <a:lnTo>
                  <a:pt x="263" y="1799"/>
                </a:lnTo>
                <a:lnTo>
                  <a:pt x="231" y="1808"/>
                </a:lnTo>
                <a:lnTo>
                  <a:pt x="193" y="1826"/>
                </a:lnTo>
                <a:lnTo>
                  <a:pt x="158" y="1838"/>
                </a:lnTo>
                <a:lnTo>
                  <a:pt x="117" y="1853"/>
                </a:lnTo>
                <a:lnTo>
                  <a:pt x="79" y="1865"/>
                </a:lnTo>
                <a:lnTo>
                  <a:pt x="44" y="1874"/>
                </a:lnTo>
                <a:lnTo>
                  <a:pt x="29" y="1877"/>
                </a:lnTo>
                <a:lnTo>
                  <a:pt x="6" y="1883"/>
                </a:lnTo>
                <a:lnTo>
                  <a:pt x="3" y="1907"/>
                </a:lnTo>
                <a:lnTo>
                  <a:pt x="0" y="1925"/>
                </a:lnTo>
                <a:lnTo>
                  <a:pt x="2774" y="1922"/>
                </a:lnTo>
                <a:lnTo>
                  <a:pt x="2772" y="1891"/>
                </a:lnTo>
                <a:lnTo>
                  <a:pt x="2750" y="1881"/>
                </a:lnTo>
                <a:lnTo>
                  <a:pt x="2726" y="1877"/>
                </a:lnTo>
                <a:lnTo>
                  <a:pt x="2684" y="1865"/>
                </a:lnTo>
                <a:lnTo>
                  <a:pt x="2654" y="1855"/>
                </a:lnTo>
                <a:lnTo>
                  <a:pt x="2622" y="1845"/>
                </a:lnTo>
                <a:lnTo>
                  <a:pt x="2596" y="1835"/>
                </a:lnTo>
                <a:lnTo>
                  <a:pt x="2558" y="1825"/>
                </a:lnTo>
                <a:lnTo>
                  <a:pt x="2510" y="1803"/>
                </a:lnTo>
                <a:lnTo>
                  <a:pt x="2468" y="1789"/>
                </a:lnTo>
                <a:lnTo>
                  <a:pt x="2432" y="1775"/>
                </a:lnTo>
                <a:lnTo>
                  <a:pt x="2396" y="1755"/>
                </a:lnTo>
                <a:lnTo>
                  <a:pt x="2362" y="1737"/>
                </a:lnTo>
                <a:lnTo>
                  <a:pt x="2316" y="1715"/>
                </a:lnTo>
                <a:lnTo>
                  <a:pt x="2278" y="1693"/>
                </a:lnTo>
                <a:lnTo>
                  <a:pt x="2258" y="1681"/>
                </a:lnTo>
                <a:lnTo>
                  <a:pt x="2240" y="1671"/>
                </a:lnTo>
                <a:lnTo>
                  <a:pt x="2220" y="1655"/>
                </a:lnTo>
                <a:lnTo>
                  <a:pt x="2206" y="1643"/>
                </a:lnTo>
                <a:lnTo>
                  <a:pt x="2181" y="1615"/>
                </a:lnTo>
                <a:lnTo>
                  <a:pt x="2156" y="1589"/>
                </a:lnTo>
                <a:lnTo>
                  <a:pt x="2129" y="1563"/>
                </a:lnTo>
                <a:lnTo>
                  <a:pt x="2105" y="1531"/>
                </a:lnTo>
                <a:lnTo>
                  <a:pt x="2082" y="1503"/>
                </a:lnTo>
                <a:lnTo>
                  <a:pt x="2057" y="1461"/>
                </a:lnTo>
                <a:lnTo>
                  <a:pt x="2039" y="1432"/>
                </a:lnTo>
                <a:lnTo>
                  <a:pt x="2022" y="1398"/>
                </a:lnTo>
                <a:lnTo>
                  <a:pt x="2004" y="1364"/>
                </a:lnTo>
                <a:lnTo>
                  <a:pt x="1986" y="1332"/>
                </a:lnTo>
                <a:lnTo>
                  <a:pt x="1970" y="1298"/>
                </a:lnTo>
                <a:lnTo>
                  <a:pt x="1956" y="1270"/>
                </a:lnTo>
                <a:lnTo>
                  <a:pt x="1944" y="1240"/>
                </a:lnTo>
                <a:lnTo>
                  <a:pt x="1928" y="1200"/>
                </a:lnTo>
                <a:lnTo>
                  <a:pt x="1914" y="1158"/>
                </a:lnTo>
                <a:lnTo>
                  <a:pt x="1904" y="1132"/>
                </a:lnTo>
                <a:lnTo>
                  <a:pt x="1892" y="1100"/>
                </a:lnTo>
                <a:lnTo>
                  <a:pt x="1882" y="1072"/>
                </a:lnTo>
                <a:lnTo>
                  <a:pt x="1872" y="1044"/>
                </a:lnTo>
                <a:lnTo>
                  <a:pt x="1862" y="1010"/>
                </a:lnTo>
                <a:lnTo>
                  <a:pt x="1852" y="976"/>
                </a:lnTo>
                <a:lnTo>
                  <a:pt x="1840" y="932"/>
                </a:lnTo>
                <a:lnTo>
                  <a:pt x="1830" y="900"/>
                </a:lnTo>
                <a:lnTo>
                  <a:pt x="1818" y="854"/>
                </a:lnTo>
                <a:lnTo>
                  <a:pt x="1808" y="818"/>
                </a:lnTo>
                <a:lnTo>
                  <a:pt x="1798" y="782"/>
                </a:lnTo>
                <a:lnTo>
                  <a:pt x="1788" y="744"/>
                </a:lnTo>
                <a:lnTo>
                  <a:pt x="1778" y="710"/>
                </a:lnTo>
                <a:lnTo>
                  <a:pt x="1760" y="656"/>
                </a:lnTo>
                <a:lnTo>
                  <a:pt x="1742" y="598"/>
                </a:lnTo>
                <a:lnTo>
                  <a:pt x="1726" y="560"/>
                </a:lnTo>
                <a:lnTo>
                  <a:pt x="1712" y="524"/>
                </a:lnTo>
                <a:lnTo>
                  <a:pt x="1702" y="494"/>
                </a:lnTo>
                <a:lnTo>
                  <a:pt x="1686" y="450"/>
                </a:lnTo>
                <a:lnTo>
                  <a:pt x="1670" y="410"/>
                </a:lnTo>
                <a:lnTo>
                  <a:pt x="1648" y="354"/>
                </a:lnTo>
                <a:lnTo>
                  <a:pt x="1660" y="384"/>
                </a:lnTo>
                <a:lnTo>
                  <a:pt x="1632" y="328"/>
                </a:lnTo>
                <a:lnTo>
                  <a:pt x="1622" y="298"/>
                </a:lnTo>
                <a:lnTo>
                  <a:pt x="1608" y="266"/>
                </a:lnTo>
                <a:lnTo>
                  <a:pt x="1590" y="232"/>
                </a:lnTo>
                <a:lnTo>
                  <a:pt x="1564" y="178"/>
                </a:lnTo>
                <a:lnTo>
                  <a:pt x="1560" y="178"/>
                </a:lnTo>
                <a:lnTo>
                  <a:pt x="1546" y="156"/>
                </a:lnTo>
                <a:lnTo>
                  <a:pt x="1530" y="128"/>
                </a:lnTo>
                <a:lnTo>
                  <a:pt x="1542" y="144"/>
                </a:lnTo>
                <a:lnTo>
                  <a:pt x="1570" y="194"/>
                </a:lnTo>
                <a:lnTo>
                  <a:pt x="1580" y="214"/>
                </a:lnTo>
                <a:lnTo>
                  <a:pt x="1560" y="169"/>
                </a:lnTo>
                <a:lnTo>
                  <a:pt x="1550" y="156"/>
                </a:lnTo>
                <a:lnTo>
                  <a:pt x="1518" y="110"/>
                </a:lnTo>
                <a:lnTo>
                  <a:pt x="1498" y="84"/>
                </a:lnTo>
                <a:lnTo>
                  <a:pt x="1476" y="56"/>
                </a:lnTo>
                <a:lnTo>
                  <a:pt x="1456" y="36"/>
                </a:lnTo>
                <a:lnTo>
                  <a:pt x="1434" y="22"/>
                </a:lnTo>
                <a:lnTo>
                  <a:pt x="1413" y="8"/>
                </a:lnTo>
                <a:lnTo>
                  <a:pt x="1390" y="0"/>
                </a:lnTo>
              </a:path>
            </a:pathLst>
          </a:custGeom>
          <a:solidFill>
            <a:schemeClr val="bg1">
              <a:lumMod val="75000"/>
            </a:schemeClr>
          </a:solidFill>
          <a:ln w="12700" cap="rnd" cmpd="sng">
            <a:noFill/>
            <a:prstDash val="solid"/>
            <a:round/>
            <a:headEnd type="none" w="med" len="med"/>
            <a:tailEnd type="none" w="med" len="med"/>
          </a:ln>
          <a:effectLst/>
        </p:spPr>
        <p:txBody>
          <a:bodyPr/>
          <a:lstStyle/>
          <a:p>
            <a:pPr>
              <a:defRPr/>
            </a:pPr>
            <a:endParaRPr lang="en-US"/>
          </a:p>
        </p:txBody>
      </p:sp>
      <p:grpSp>
        <p:nvGrpSpPr>
          <p:cNvPr id="18" name="Group 17"/>
          <p:cNvGrpSpPr>
            <a:grpSpLocks/>
          </p:cNvGrpSpPr>
          <p:nvPr/>
        </p:nvGrpSpPr>
        <p:grpSpPr bwMode="auto">
          <a:xfrm>
            <a:off x="5354639" y="1985964"/>
            <a:ext cx="4613275" cy="2757487"/>
            <a:chOff x="1405" y="1229"/>
            <a:chExt cx="2906" cy="1737"/>
          </a:xfrm>
        </p:grpSpPr>
        <p:sp>
          <p:nvSpPr>
            <p:cNvPr id="19" name="Arc 18"/>
            <p:cNvSpPr>
              <a:spLocks/>
            </p:cNvSpPr>
            <p:nvPr/>
          </p:nvSpPr>
          <p:spPr bwMode="auto">
            <a:xfrm rot="6300000">
              <a:off x="2186"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20" name="Arc 19"/>
            <p:cNvSpPr>
              <a:spLocks/>
            </p:cNvSpPr>
            <p:nvPr/>
          </p:nvSpPr>
          <p:spPr bwMode="auto">
            <a:xfrm rot="17057622">
              <a:off x="181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21" name="Arc 20"/>
            <p:cNvSpPr>
              <a:spLocks/>
            </p:cNvSpPr>
            <p:nvPr/>
          </p:nvSpPr>
          <p:spPr bwMode="auto">
            <a:xfrm rot="20700000">
              <a:off x="1405" y="2810"/>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sp>
          <p:nvSpPr>
            <p:cNvPr id="22" name="Arc 21"/>
            <p:cNvSpPr>
              <a:spLocks/>
            </p:cNvSpPr>
            <p:nvPr/>
          </p:nvSpPr>
          <p:spPr bwMode="auto">
            <a:xfrm rot="15300000" flipH="1">
              <a:off x="2628"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23" name="Arc 22"/>
            <p:cNvSpPr>
              <a:spLocks/>
            </p:cNvSpPr>
            <p:nvPr/>
          </p:nvSpPr>
          <p:spPr bwMode="auto">
            <a:xfrm rot="4542378" flipH="1">
              <a:off x="315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24" name="Arc 23"/>
            <p:cNvSpPr>
              <a:spLocks/>
            </p:cNvSpPr>
            <p:nvPr/>
          </p:nvSpPr>
          <p:spPr bwMode="auto">
            <a:xfrm rot="900000" flipH="1">
              <a:off x="3613" y="2812"/>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grpSp>
      <p:grpSp>
        <p:nvGrpSpPr>
          <p:cNvPr id="25" name="Group 24"/>
          <p:cNvGrpSpPr>
            <a:grpSpLocks/>
          </p:cNvGrpSpPr>
          <p:nvPr/>
        </p:nvGrpSpPr>
        <p:grpSpPr bwMode="auto">
          <a:xfrm>
            <a:off x="3354389" y="1960564"/>
            <a:ext cx="4613275" cy="2757487"/>
            <a:chOff x="1405" y="1229"/>
            <a:chExt cx="2906" cy="1737"/>
          </a:xfrm>
        </p:grpSpPr>
        <p:sp>
          <p:nvSpPr>
            <p:cNvPr id="26" name="Arc 25"/>
            <p:cNvSpPr>
              <a:spLocks/>
            </p:cNvSpPr>
            <p:nvPr/>
          </p:nvSpPr>
          <p:spPr bwMode="auto">
            <a:xfrm rot="6300000">
              <a:off x="2186"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27" name="Arc 26"/>
            <p:cNvSpPr>
              <a:spLocks/>
            </p:cNvSpPr>
            <p:nvPr/>
          </p:nvSpPr>
          <p:spPr bwMode="auto">
            <a:xfrm rot="17057622">
              <a:off x="181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28" name="Arc 27"/>
            <p:cNvSpPr>
              <a:spLocks/>
            </p:cNvSpPr>
            <p:nvPr/>
          </p:nvSpPr>
          <p:spPr bwMode="auto">
            <a:xfrm rot="20700000">
              <a:off x="1405" y="2810"/>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sp>
          <p:nvSpPr>
            <p:cNvPr id="29" name="Arc 28"/>
            <p:cNvSpPr>
              <a:spLocks/>
            </p:cNvSpPr>
            <p:nvPr/>
          </p:nvSpPr>
          <p:spPr bwMode="auto">
            <a:xfrm rot="15300000" flipH="1">
              <a:off x="2628"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30" name="Arc 29"/>
            <p:cNvSpPr>
              <a:spLocks/>
            </p:cNvSpPr>
            <p:nvPr/>
          </p:nvSpPr>
          <p:spPr bwMode="auto">
            <a:xfrm rot="4542378" flipH="1">
              <a:off x="315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31" name="Arc 30"/>
            <p:cNvSpPr>
              <a:spLocks/>
            </p:cNvSpPr>
            <p:nvPr/>
          </p:nvSpPr>
          <p:spPr bwMode="auto">
            <a:xfrm rot="900000" flipH="1">
              <a:off x="3613" y="2812"/>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grpSp>
      <p:sp>
        <p:nvSpPr>
          <p:cNvPr id="32" name="Freeform 31"/>
          <p:cNvSpPr>
            <a:spLocks noChangeArrowheads="1"/>
          </p:cNvSpPr>
          <p:nvPr/>
        </p:nvSpPr>
        <p:spPr bwMode="auto">
          <a:xfrm>
            <a:off x="3314700" y="4760913"/>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33" name="Freeform 32"/>
          <p:cNvSpPr>
            <a:spLocks noChangeArrowheads="1"/>
          </p:cNvSpPr>
          <p:nvPr/>
        </p:nvSpPr>
        <p:spPr bwMode="auto">
          <a:xfrm>
            <a:off x="8334375" y="4765675"/>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34" name="Freeform 33"/>
          <p:cNvSpPr>
            <a:spLocks noChangeArrowheads="1"/>
          </p:cNvSpPr>
          <p:nvPr/>
        </p:nvSpPr>
        <p:spPr bwMode="auto">
          <a:xfrm>
            <a:off x="7667625" y="4765675"/>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35" name="Freeform 34"/>
          <p:cNvSpPr>
            <a:spLocks noChangeArrowheads="1"/>
          </p:cNvSpPr>
          <p:nvPr/>
        </p:nvSpPr>
        <p:spPr bwMode="auto">
          <a:xfrm>
            <a:off x="5286375" y="4765675"/>
            <a:ext cx="1588"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36" name="Freeform 35"/>
          <p:cNvSpPr>
            <a:spLocks noChangeArrowheads="1"/>
          </p:cNvSpPr>
          <p:nvPr/>
        </p:nvSpPr>
        <p:spPr bwMode="auto">
          <a:xfrm>
            <a:off x="5672139" y="4770438"/>
            <a:ext cx="1587" cy="190500"/>
          </a:xfrm>
          <a:custGeom>
            <a:avLst/>
            <a:gdLst/>
            <a:ahLst/>
            <a:cxnLst>
              <a:cxn ang="0">
                <a:pos x="0" y="0"/>
              </a:cxn>
              <a:cxn ang="0">
                <a:pos x="0" y="120"/>
              </a:cxn>
            </a:cxnLst>
            <a:rect l="0" t="0" r="r" b="b"/>
            <a:pathLst>
              <a:path w="1" h="120">
                <a:moveTo>
                  <a:pt x="0" y="0"/>
                </a:moveTo>
                <a:lnTo>
                  <a:pt x="0" y="12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37" name="Rectangle 36"/>
          <p:cNvSpPr>
            <a:spLocks noChangeArrowheads="1"/>
          </p:cNvSpPr>
          <p:nvPr/>
        </p:nvSpPr>
        <p:spPr bwMode="auto">
          <a:xfrm>
            <a:off x="5434014" y="4854106"/>
            <a:ext cx="547687" cy="459100"/>
          </a:xfrm>
          <a:prstGeom prst="rect">
            <a:avLst/>
          </a:prstGeom>
          <a:noFill/>
          <a:ln w="12700">
            <a:noFill/>
            <a:miter lim="800000"/>
            <a:headEnd/>
            <a:tailEnd/>
          </a:ln>
          <a:effectLst/>
        </p:spPr>
        <p:txBody>
          <a:bodyPr lIns="90488" tIns="44450" rIns="90488" bIns="44450">
            <a:spAutoFit/>
          </a:bodyPr>
          <a:lstStyle/>
          <a:p>
            <a:pPr algn="l">
              <a:defRPr/>
            </a:pPr>
            <a:r>
              <a:rPr lang="en-US" sz="2400" i="1">
                <a:latin typeface="Symbol" pitchFamily="18" charset="2"/>
              </a:rPr>
              <a:t></a:t>
            </a:r>
            <a:r>
              <a:rPr lang="en-US" sz="2400" baseline="-25000">
                <a:latin typeface="Book Antiqua" pitchFamily="18" charset="0"/>
              </a:rPr>
              <a:t>1</a:t>
            </a:r>
          </a:p>
        </p:txBody>
      </p:sp>
      <p:sp>
        <p:nvSpPr>
          <p:cNvPr id="38" name="Rectangle 37"/>
          <p:cNvSpPr>
            <a:spLocks noChangeArrowheads="1"/>
          </p:cNvSpPr>
          <p:nvPr/>
        </p:nvSpPr>
        <p:spPr bwMode="auto">
          <a:xfrm>
            <a:off x="7424739" y="4854106"/>
            <a:ext cx="547687" cy="459100"/>
          </a:xfrm>
          <a:prstGeom prst="rect">
            <a:avLst/>
          </a:prstGeom>
          <a:noFill/>
          <a:ln w="12700">
            <a:noFill/>
            <a:miter lim="800000"/>
            <a:headEnd/>
            <a:tailEnd/>
          </a:ln>
          <a:effectLst/>
        </p:spPr>
        <p:txBody>
          <a:bodyPr lIns="90488" tIns="44450" rIns="90488" bIns="44450">
            <a:spAutoFit/>
          </a:bodyPr>
          <a:lstStyle/>
          <a:p>
            <a:pPr algn="l">
              <a:defRPr/>
            </a:pPr>
            <a:r>
              <a:rPr lang="en-US" sz="2400" i="1">
                <a:latin typeface="Symbol" pitchFamily="18" charset="2"/>
              </a:rPr>
              <a:t></a:t>
            </a:r>
            <a:r>
              <a:rPr lang="en-US" sz="2400" baseline="-25000">
                <a:latin typeface="Book Antiqua" pitchFamily="18" charset="0"/>
              </a:rPr>
              <a:t>2</a:t>
            </a:r>
          </a:p>
        </p:txBody>
      </p:sp>
      <p:grpSp>
        <p:nvGrpSpPr>
          <p:cNvPr id="39" name="Group 38"/>
          <p:cNvGrpSpPr>
            <a:grpSpLocks/>
          </p:cNvGrpSpPr>
          <p:nvPr/>
        </p:nvGrpSpPr>
        <p:grpSpPr bwMode="auto">
          <a:xfrm>
            <a:off x="2249489" y="1992314"/>
            <a:ext cx="4613275" cy="2757487"/>
            <a:chOff x="1405" y="1229"/>
            <a:chExt cx="2906" cy="1737"/>
          </a:xfrm>
        </p:grpSpPr>
        <p:sp>
          <p:nvSpPr>
            <p:cNvPr id="40" name="Arc 39"/>
            <p:cNvSpPr>
              <a:spLocks/>
            </p:cNvSpPr>
            <p:nvPr/>
          </p:nvSpPr>
          <p:spPr bwMode="auto">
            <a:xfrm rot="6300000">
              <a:off x="2186"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41" name="Arc 40"/>
            <p:cNvSpPr>
              <a:spLocks/>
            </p:cNvSpPr>
            <p:nvPr/>
          </p:nvSpPr>
          <p:spPr bwMode="auto">
            <a:xfrm rot="17057622">
              <a:off x="181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42" name="Arc 41"/>
            <p:cNvSpPr>
              <a:spLocks/>
            </p:cNvSpPr>
            <p:nvPr/>
          </p:nvSpPr>
          <p:spPr bwMode="auto">
            <a:xfrm rot="20700000">
              <a:off x="1405" y="2810"/>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sp>
          <p:nvSpPr>
            <p:cNvPr id="43" name="Arc 42"/>
            <p:cNvSpPr>
              <a:spLocks/>
            </p:cNvSpPr>
            <p:nvPr/>
          </p:nvSpPr>
          <p:spPr bwMode="auto">
            <a:xfrm rot="15300000" flipH="1">
              <a:off x="2628" y="1572"/>
              <a:ext cx="900" cy="21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rgbClr val="000000"/>
              </a:solidFill>
              <a:round/>
              <a:headEnd/>
              <a:tailEnd/>
            </a:ln>
            <a:effectLst/>
          </p:spPr>
          <p:txBody>
            <a:bodyPr wrap="none" anchor="ctr"/>
            <a:lstStyle/>
            <a:p>
              <a:pPr>
                <a:defRPr/>
              </a:pPr>
              <a:endParaRPr lang="en-US"/>
            </a:p>
          </p:txBody>
        </p:sp>
        <p:sp>
          <p:nvSpPr>
            <p:cNvPr id="44" name="Arc 43"/>
            <p:cNvSpPr>
              <a:spLocks/>
            </p:cNvSpPr>
            <p:nvPr/>
          </p:nvSpPr>
          <p:spPr bwMode="auto">
            <a:xfrm rot="4542378" flipH="1">
              <a:off x="3154" y="2276"/>
              <a:ext cx="741"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rgbClr val="000000"/>
              </a:solidFill>
              <a:round/>
              <a:headEnd/>
              <a:tailEnd/>
            </a:ln>
            <a:effectLst/>
          </p:spPr>
          <p:txBody>
            <a:bodyPr wrap="none" anchor="ctr"/>
            <a:lstStyle/>
            <a:p>
              <a:pPr>
                <a:defRPr/>
              </a:pPr>
              <a:endParaRPr lang="en-US"/>
            </a:p>
          </p:txBody>
        </p:sp>
        <p:sp>
          <p:nvSpPr>
            <p:cNvPr id="45" name="Arc 44"/>
            <p:cNvSpPr>
              <a:spLocks/>
            </p:cNvSpPr>
            <p:nvPr/>
          </p:nvSpPr>
          <p:spPr bwMode="auto">
            <a:xfrm rot="900000" flipH="1">
              <a:off x="3613" y="2812"/>
              <a:ext cx="698" cy="15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rgbClr val="000000"/>
              </a:solidFill>
              <a:round/>
              <a:headEnd/>
              <a:tailEnd/>
            </a:ln>
            <a:effectLst/>
          </p:spPr>
          <p:txBody>
            <a:bodyPr wrap="none" anchor="ctr"/>
            <a:lstStyle/>
            <a:p>
              <a:pPr>
                <a:defRPr/>
              </a:pPr>
              <a:endParaRPr lang="en-US"/>
            </a:p>
          </p:txBody>
        </p:sp>
      </p:grpSp>
      <p:sp>
        <p:nvSpPr>
          <p:cNvPr id="46" name="Text Box 45"/>
          <p:cNvSpPr txBox="1">
            <a:spLocks noChangeArrowheads="1"/>
          </p:cNvSpPr>
          <p:nvPr/>
        </p:nvSpPr>
        <p:spPr bwMode="auto">
          <a:xfrm>
            <a:off x="3936079" y="2143125"/>
            <a:ext cx="4340483" cy="1421928"/>
          </a:xfrm>
          <a:prstGeom prst="rect">
            <a:avLst/>
          </a:prstGeom>
          <a:noFill/>
          <a:ln w="12700">
            <a:noFill/>
            <a:miter lim="800000"/>
            <a:headEnd/>
            <a:tailEnd/>
          </a:ln>
          <a:effectLst/>
        </p:spPr>
        <p:txBody>
          <a:bodyPr wrap="none">
            <a:spAutoFit/>
          </a:bodyPr>
          <a:lstStyle/>
          <a:p>
            <a:pPr>
              <a:lnSpc>
                <a:spcPct val="90000"/>
              </a:lnSpc>
              <a:defRPr/>
            </a:pPr>
            <a:r>
              <a:rPr lang="en-US" sz="2400" dirty="0">
                <a:solidFill>
                  <a:srgbClr val="000000"/>
                </a:solidFill>
                <a:latin typeface="Arial" panose="020B0604020202020204" pitchFamily="34" charset="0"/>
                <a:cs typeface="Arial" panose="020B0604020202020204" pitchFamily="34" charset="0"/>
              </a:rPr>
              <a:t>Sample means come from</a:t>
            </a:r>
          </a:p>
          <a:p>
            <a:pPr>
              <a:lnSpc>
                <a:spcPct val="90000"/>
              </a:lnSpc>
              <a:defRPr/>
            </a:pPr>
            <a:r>
              <a:rPr lang="en-US" sz="2400" dirty="0">
                <a:solidFill>
                  <a:srgbClr val="000000"/>
                </a:solidFill>
                <a:latin typeface="Arial" panose="020B0604020202020204" pitchFamily="34" charset="0"/>
                <a:cs typeface="Arial" panose="020B0604020202020204" pitchFamily="34" charset="0"/>
              </a:rPr>
              <a:t>different sampling distributions</a:t>
            </a:r>
          </a:p>
          <a:p>
            <a:pPr>
              <a:lnSpc>
                <a:spcPct val="90000"/>
              </a:lnSpc>
              <a:defRPr/>
            </a:pPr>
            <a:r>
              <a:rPr lang="en-US" sz="2400" dirty="0">
                <a:solidFill>
                  <a:srgbClr val="000000"/>
                </a:solidFill>
                <a:latin typeface="Arial" panose="020B0604020202020204" pitchFamily="34" charset="0"/>
                <a:cs typeface="Arial" panose="020B0604020202020204" pitchFamily="34" charset="0"/>
              </a:rPr>
              <a:t>and are not as close together</a:t>
            </a:r>
          </a:p>
          <a:p>
            <a:pPr>
              <a:lnSpc>
                <a:spcPct val="90000"/>
              </a:lnSpc>
              <a:defRPr/>
            </a:pPr>
            <a:r>
              <a:rPr lang="en-US" sz="2400" dirty="0">
                <a:solidFill>
                  <a:srgbClr val="000000"/>
                </a:solidFill>
                <a:latin typeface="Arial" panose="020B0604020202020204" pitchFamily="34" charset="0"/>
                <a:cs typeface="Arial" panose="020B0604020202020204" pitchFamily="34" charset="0"/>
              </a:rPr>
              <a:t> when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is false.</a:t>
            </a:r>
          </a:p>
        </p:txBody>
      </p:sp>
      <p:sp>
        <p:nvSpPr>
          <p:cNvPr id="47" name="Line 46"/>
          <p:cNvSpPr>
            <a:spLocks noChangeShapeType="1"/>
          </p:cNvSpPr>
          <p:nvPr/>
        </p:nvSpPr>
        <p:spPr bwMode="auto">
          <a:xfrm flipH="1">
            <a:off x="3371850" y="3638550"/>
            <a:ext cx="2743200" cy="1047750"/>
          </a:xfrm>
          <a:prstGeom prst="line">
            <a:avLst/>
          </a:prstGeom>
          <a:noFill/>
          <a:ln w="12700">
            <a:solidFill>
              <a:srgbClr val="000000"/>
            </a:solidFill>
            <a:round/>
            <a:headEnd/>
            <a:tailEnd type="triangle" w="med" len="med"/>
          </a:ln>
          <a:effectLst/>
        </p:spPr>
        <p:txBody>
          <a:bodyPr/>
          <a:lstStyle/>
          <a:p>
            <a:pPr>
              <a:defRPr/>
            </a:pPr>
            <a:endParaRPr lang="en-US"/>
          </a:p>
        </p:txBody>
      </p:sp>
      <p:sp>
        <p:nvSpPr>
          <p:cNvPr id="48" name="Line 47"/>
          <p:cNvSpPr>
            <a:spLocks noChangeShapeType="1"/>
          </p:cNvSpPr>
          <p:nvPr/>
        </p:nvSpPr>
        <p:spPr bwMode="auto">
          <a:xfrm>
            <a:off x="6105525" y="3638551"/>
            <a:ext cx="2171700" cy="1038225"/>
          </a:xfrm>
          <a:prstGeom prst="line">
            <a:avLst/>
          </a:prstGeom>
          <a:noFill/>
          <a:ln w="12700">
            <a:solidFill>
              <a:srgbClr val="000000"/>
            </a:solidFill>
            <a:round/>
            <a:headEnd/>
            <a:tailEnd type="triangle" w="med" len="med"/>
          </a:ln>
          <a:effectLst/>
        </p:spPr>
        <p:txBody>
          <a:bodyPr/>
          <a:lstStyle/>
          <a:p>
            <a:pPr>
              <a:defRPr/>
            </a:pPr>
            <a:endParaRPr lang="en-US"/>
          </a:p>
        </p:txBody>
      </p:sp>
      <p:sp>
        <p:nvSpPr>
          <p:cNvPr id="49" name="Line 48"/>
          <p:cNvSpPr>
            <a:spLocks noChangeShapeType="1"/>
          </p:cNvSpPr>
          <p:nvPr/>
        </p:nvSpPr>
        <p:spPr bwMode="auto">
          <a:xfrm flipH="1">
            <a:off x="5324476" y="3657601"/>
            <a:ext cx="790575" cy="1000125"/>
          </a:xfrm>
          <a:prstGeom prst="line">
            <a:avLst/>
          </a:prstGeom>
          <a:noFill/>
          <a:ln w="12700">
            <a:solidFill>
              <a:srgbClr val="000000"/>
            </a:solidFill>
            <a:round/>
            <a:headEnd/>
            <a:tailEnd type="triangle" w="med" len="med"/>
          </a:ln>
          <a:effectLst/>
        </p:spPr>
        <p:txBody>
          <a:bodyPr/>
          <a:lstStyle/>
          <a:p>
            <a:pPr>
              <a:defRPr/>
            </a:pPr>
            <a:endParaRPr lang="en-US"/>
          </a:p>
        </p:txBody>
      </p:sp>
      <p:sp>
        <p:nvSpPr>
          <p:cNvPr id="51" name="Rectangle 50"/>
          <p:cNvSpPr>
            <a:spLocks noChangeArrowheads="1"/>
          </p:cNvSpPr>
          <p:nvPr/>
        </p:nvSpPr>
        <p:spPr bwMode="auto">
          <a:xfrm>
            <a:off x="2209800" y="31369"/>
            <a:ext cx="7772400" cy="814387"/>
          </a:xfrm>
          <a:prstGeom prst="rect">
            <a:avLst/>
          </a:prstGeom>
          <a:noFill/>
          <a:ln w="12700">
            <a:noFill/>
            <a:miter lim="800000"/>
            <a:headEnd/>
            <a:tailEnd/>
          </a:ln>
          <a:effectLst/>
        </p:spPr>
        <p:txBody>
          <a:bodyPr lIns="90488" tIns="44450" rIns="90488" bIns="44450" anchor="ctr"/>
          <a:lstStyle/>
          <a:p>
            <a:pPr>
              <a:defRPr/>
            </a:pPr>
            <a:r>
              <a:rPr lang="en-US" sz="2800" dirty="0">
                <a:latin typeface="Arial" panose="020B0604020202020204" pitchFamily="34" charset="0"/>
                <a:cs typeface="Arial" panose="020B0604020202020204" pitchFamily="34" charset="0"/>
              </a:rPr>
              <a:t>Analysis of Variance: A Conceptual Overview</a:t>
            </a:r>
          </a:p>
        </p:txBody>
      </p:sp>
      <mc:AlternateContent xmlns:mc="http://schemas.openxmlformats.org/markup-compatibility/2006" xmlns:a14="http://schemas.microsoft.com/office/drawing/2010/main">
        <mc:Choice Requires="a14">
          <p:sp>
            <p:nvSpPr>
              <p:cNvPr id="52" name="Rectangle 3"/>
              <p:cNvSpPr>
                <a:spLocks noChangeArrowheads="1"/>
              </p:cNvSpPr>
              <p:nvPr/>
            </p:nvSpPr>
            <p:spPr bwMode="auto">
              <a:xfrm>
                <a:off x="2161410" y="1146698"/>
                <a:ext cx="7772400" cy="547687"/>
              </a:xfrm>
              <a:prstGeom prst="rect">
                <a:avLst/>
              </a:prstGeom>
              <a:noFill/>
              <a:ln w="12700">
                <a:noFill/>
                <a:miter lim="800000"/>
                <a:headEnd/>
                <a:tailEnd/>
              </a:ln>
              <a:effectLst/>
            </p:spPr>
            <p:txBody>
              <a:bodyPr lIns="90488" tIns="44450" rIns="90488" bIns="44450"/>
              <a:lstStyle/>
              <a:p>
                <a:pPr marL="342900" indent="-342900">
                  <a:spcBef>
                    <a:spcPct val="20000"/>
                  </a:spcBef>
                  <a:buFont typeface="Monotype Sorts" pitchFamily="2" charset="2"/>
                  <a:buChar char="n"/>
                  <a:defRPr/>
                </a:pPr>
                <a:r>
                  <a:rPr lang="en-US" sz="2400" dirty="0">
                    <a:solidFill>
                      <a:srgbClr val="000000"/>
                    </a:solidFill>
                    <a:latin typeface="Arial" panose="020B0604020202020204" pitchFamily="34" charset="0"/>
                    <a:cs typeface="Arial" panose="020B0604020202020204" pitchFamily="34" charset="0"/>
                  </a:rPr>
                  <a:t>Sampling Distribution of </a:t>
                </a:r>
                <a14:m>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oMath>
                </a14:m>
                <a:r>
                  <a:rPr lang="en-US" sz="2400" dirty="0">
                    <a:solidFill>
                      <a:srgbClr val="000000"/>
                    </a:solidFill>
                    <a:latin typeface="Arial" panose="020B0604020202020204" pitchFamily="34" charset="0"/>
                    <a:cs typeface="Arial" panose="020B0604020202020204" pitchFamily="34" charset="0"/>
                  </a:rPr>
                  <a:t> Given </a:t>
                </a:r>
                <a:r>
                  <a:rPr lang="en-US" sz="2400" i="1" dirty="0">
                    <a:solidFill>
                      <a:srgbClr val="000000"/>
                    </a:solidFill>
                    <a:latin typeface="Arial" panose="020B0604020202020204" pitchFamily="34" charset="0"/>
                    <a:cs typeface="Arial" panose="020B0604020202020204" pitchFamily="34" charset="0"/>
                  </a:rPr>
                  <a:t>H</a:t>
                </a:r>
                <a:r>
                  <a:rPr lang="en-US" sz="2400" baseline="-25000" dirty="0">
                    <a:solidFill>
                      <a:srgbClr val="000000"/>
                    </a:solidFill>
                    <a:latin typeface="Arial" panose="020B0604020202020204" pitchFamily="34" charset="0"/>
                    <a:cs typeface="Arial" panose="020B0604020202020204" pitchFamily="34" charset="0"/>
                  </a:rPr>
                  <a:t>0</a:t>
                </a:r>
                <a:r>
                  <a:rPr lang="en-US" sz="2400" dirty="0">
                    <a:solidFill>
                      <a:srgbClr val="000000"/>
                    </a:solidFill>
                    <a:latin typeface="Arial" panose="020B0604020202020204" pitchFamily="34" charset="0"/>
                    <a:cs typeface="Arial" panose="020B0604020202020204" pitchFamily="34" charset="0"/>
                  </a:rPr>
                  <a:t> is False</a:t>
                </a:r>
              </a:p>
            </p:txBody>
          </p:sp>
        </mc:Choice>
        <mc:Fallback xmlns="">
          <p:sp>
            <p:nvSpPr>
              <p:cNvPr id="52" name="Rectangle 3"/>
              <p:cNvSpPr>
                <a:spLocks noRot="1" noChangeAspect="1" noMove="1" noResize="1" noEditPoints="1" noAdjustHandles="1" noChangeArrowheads="1" noChangeShapeType="1" noTextEdit="1"/>
              </p:cNvSpPr>
              <p:nvPr/>
            </p:nvSpPr>
            <p:spPr bwMode="auto">
              <a:xfrm>
                <a:off x="637410" y="1146697"/>
                <a:ext cx="7772400" cy="547687"/>
              </a:xfrm>
              <a:prstGeom prst="rect">
                <a:avLst/>
              </a:prstGeom>
              <a:blipFill rotWithShape="1">
                <a:blip r:embed="rId2"/>
                <a:stretch>
                  <a:fillRect l="-1098" t="-7778" b="-10000"/>
                </a:stretch>
              </a:blipFill>
              <a:ln w="12700">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003573" y="4870452"/>
                <a:ext cx="5656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1</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3479573" y="4870451"/>
                <a:ext cx="565604" cy="461665"/>
              </a:xfrm>
              <a:prstGeom prst="rect">
                <a:avLst/>
              </a:prstGeom>
              <a:blipFill rotWithShape="1">
                <a:blip r:embed="rId6"/>
                <a:stretch>
                  <a:fillRect r="-17204"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8072368" y="4889974"/>
                <a:ext cx="5727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2</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6548367" y="4889973"/>
                <a:ext cx="572721" cy="461665"/>
              </a:xfrm>
              <a:prstGeom prst="rect">
                <a:avLst/>
              </a:prstGeom>
              <a:blipFill rotWithShape="1">
                <a:blip r:embed="rId7"/>
                <a:stretch>
                  <a:fillRect r="-18085"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055268" y="4884739"/>
                <a:ext cx="5727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a:rPr>
                                <m:t>𝑥</m:t>
                              </m:r>
                            </m:e>
                          </m:acc>
                        </m:e>
                        <m:sub>
                          <m:r>
                            <a:rPr lang="en-US" sz="2400" i="1">
                              <a:solidFill>
                                <a:srgbClr val="000000"/>
                              </a:solidFill>
                              <a:latin typeface="Cambria Math"/>
                            </a:rPr>
                            <m:t>3</m:t>
                          </m:r>
                        </m:sub>
                      </m:sSub>
                    </m:oMath>
                  </m:oMathPara>
                </a14:m>
                <a:endParaRPr lang="en-US" sz="2400" dirty="0">
                  <a:solidFill>
                    <a:srgbClr val="000000"/>
                  </a:solidFill>
                  <a:latin typeface="Arial" panose="020B0604020202020204" pitchFamily="34" charset="0"/>
                  <a:cs typeface="Arial" panose="020B0604020202020204" pitchFamily="34"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1531267" y="4884738"/>
                <a:ext cx="572721" cy="461665"/>
              </a:xfrm>
              <a:prstGeom prst="rect">
                <a:avLst/>
              </a:prstGeom>
              <a:blipFill rotWithShape="1">
                <a:blip r:embed="rId8"/>
                <a:stretch>
                  <a:fillRect r="-18085" b="-2632"/>
                </a:stretch>
              </a:blipFill>
            </p:spPr>
            <p:txBody>
              <a:bodyPr/>
              <a:lstStyle/>
              <a:p>
                <a:r>
                  <a:rPr lang="en-US">
                    <a:noFill/>
                  </a:rPr>
                  <a:t> </a:t>
                </a:r>
              </a:p>
            </p:txBody>
          </p:sp>
        </mc:Fallback>
      </mc:AlternateContent>
    </p:spTree>
    <p:extLst>
      <p:ext uri="{BB962C8B-B14F-4D97-AF65-F5344CB8AC3E}">
        <p14:creationId xmlns:p14="http://schemas.microsoft.com/office/powerpoint/2010/main" val="39852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D4342-8F65-43BF-AFB9-0923BCDD03B8}"/>
              </a:ext>
            </a:extLst>
          </p:cNvPr>
          <p:cNvSpPr>
            <a:spLocks noGrp="1"/>
          </p:cNvSpPr>
          <p:nvPr>
            <p:ph type="ctrTitle"/>
          </p:nvPr>
        </p:nvSpPr>
        <p:spPr/>
        <p:txBody>
          <a:bodyPr>
            <a:normAutofit/>
          </a:bodyPr>
          <a:lstStyle/>
          <a:p>
            <a:r>
              <a:rPr lang="en-US" sz="4800" dirty="0"/>
              <a:t>Statistical Inferences Based on Two Samples</a:t>
            </a:r>
          </a:p>
        </p:txBody>
      </p:sp>
      <p:sp>
        <p:nvSpPr>
          <p:cNvPr id="5" name="Subtitle 4">
            <a:extLst>
              <a:ext uri="{FF2B5EF4-FFF2-40B4-BE49-F238E27FC236}">
                <a16:creationId xmlns:a16="http://schemas.microsoft.com/office/drawing/2014/main" id="{7E706415-9C07-48E0-A053-32C27C056421}"/>
              </a:ext>
            </a:extLst>
          </p:cNvPr>
          <p:cNvSpPr>
            <a:spLocks noGrp="1"/>
          </p:cNvSpPr>
          <p:nvPr>
            <p:ph type="subTitle" idx="1"/>
          </p:nvPr>
        </p:nvSpPr>
        <p:spPr/>
        <p:txBody>
          <a:bodyPr>
            <a:normAutofit/>
          </a:bodyPr>
          <a:lstStyle/>
          <a:p>
            <a:r>
              <a:rPr lang="en-US" sz="3200" dirty="0"/>
              <a:t>Chapter 11</a:t>
            </a:r>
          </a:p>
        </p:txBody>
      </p:sp>
    </p:spTree>
    <p:extLst>
      <p:ext uri="{BB962C8B-B14F-4D97-AF65-F5344CB8AC3E}">
        <p14:creationId xmlns:p14="http://schemas.microsoft.com/office/powerpoint/2010/main" val="1260756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a:bodyPr>
          <a:lstStyle/>
          <a:p>
            <a:r>
              <a:rPr lang="en-US" sz="2600" dirty="0"/>
              <a:t>Suppose you are a manager and you have 4 groups of employees based on previous work experience:</a:t>
            </a:r>
          </a:p>
          <a:p>
            <a:pPr>
              <a:buNone/>
            </a:pPr>
            <a:endParaRPr lang="en-US" sz="2600" dirty="0"/>
          </a:p>
          <a:p>
            <a:pPr lvl="1"/>
            <a:r>
              <a:rPr lang="en-US" sz="2600" dirty="0"/>
              <a:t>Group 1: &lt; 3 years</a:t>
            </a:r>
          </a:p>
          <a:p>
            <a:pPr lvl="1"/>
            <a:r>
              <a:rPr lang="en-US" sz="2600" dirty="0"/>
              <a:t>Group 2: 3-5 years</a:t>
            </a:r>
          </a:p>
          <a:p>
            <a:pPr lvl="1"/>
            <a:r>
              <a:rPr lang="en-US" sz="2600" dirty="0"/>
              <a:t>Group 3: 5-10 years </a:t>
            </a:r>
          </a:p>
          <a:p>
            <a:pPr lvl="1"/>
            <a:r>
              <a:rPr lang="en-US" sz="2600" dirty="0"/>
              <a:t>Group 4: &gt; 10 years </a:t>
            </a:r>
          </a:p>
        </p:txBody>
      </p:sp>
    </p:spTree>
    <p:extLst>
      <p:ext uri="{BB962C8B-B14F-4D97-AF65-F5344CB8AC3E}">
        <p14:creationId xmlns:p14="http://schemas.microsoft.com/office/powerpoint/2010/main" val="2757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1a: Salaries of Employees in each Group (n=40)</a:t>
            </a:r>
          </a:p>
        </p:txBody>
      </p:sp>
      <p:graphicFrame>
        <p:nvGraphicFramePr>
          <p:cNvPr id="6" name="Content Placeholder 5"/>
          <p:cNvGraphicFramePr>
            <a:graphicFrameLocks noGrp="1"/>
          </p:cNvGraphicFramePr>
          <p:nvPr>
            <p:ph sz="quarter" idx="1"/>
          </p:nvPr>
        </p:nvGraphicFramePr>
        <p:xfrm>
          <a:off x="2133600" y="1828800"/>
          <a:ext cx="7467600" cy="456184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70840">
                <a:tc>
                  <a:txBody>
                    <a:bodyPr/>
                    <a:lstStyle/>
                    <a:p>
                      <a:r>
                        <a:rPr lang="en-US" dirty="0"/>
                        <a:t>Group 1</a:t>
                      </a:r>
                    </a:p>
                  </a:txBody>
                  <a:tcPr/>
                </a:tc>
                <a:tc>
                  <a:txBody>
                    <a:bodyPr/>
                    <a:lstStyle/>
                    <a:p>
                      <a:r>
                        <a:rPr lang="en-US" dirty="0"/>
                        <a:t>Group 2</a:t>
                      </a:r>
                    </a:p>
                  </a:txBody>
                  <a:tcPr/>
                </a:tc>
                <a:tc>
                  <a:txBody>
                    <a:bodyPr/>
                    <a:lstStyle/>
                    <a:p>
                      <a:r>
                        <a:rPr lang="en-US" dirty="0"/>
                        <a:t>Group 3</a:t>
                      </a:r>
                    </a:p>
                  </a:txBody>
                  <a:tcPr/>
                </a:tc>
                <a:tc>
                  <a:txBody>
                    <a:bodyPr/>
                    <a:lstStyle/>
                    <a:p>
                      <a:r>
                        <a:rPr lang="en-US" dirty="0"/>
                        <a:t>Group 4</a:t>
                      </a:r>
                    </a:p>
                  </a:txBody>
                  <a:tcPr/>
                </a:tc>
                <a:extLst>
                  <a:ext uri="{0D108BD9-81ED-4DB2-BD59-A6C34878D82A}">
                    <a16:rowId xmlns:a16="http://schemas.microsoft.com/office/drawing/2014/main" val="10000"/>
                  </a:ext>
                </a:extLst>
              </a:tr>
              <a:tr h="370840">
                <a:tc>
                  <a:txBody>
                    <a:bodyPr/>
                    <a:lstStyle/>
                    <a:p>
                      <a:pPr algn="r" fontAlgn="b"/>
                      <a:r>
                        <a:rPr lang="en-US" sz="2600" b="0" i="0" u="none" strike="noStrike" dirty="0">
                          <a:solidFill>
                            <a:srgbClr val="000000"/>
                          </a:solidFill>
                          <a:latin typeface="+mj-lt"/>
                        </a:rPr>
                        <a:t>$39,142</a:t>
                      </a:r>
                    </a:p>
                  </a:txBody>
                  <a:tcPr marL="9525" marR="9525" marT="9525" marB="0" anchor="b"/>
                </a:tc>
                <a:tc>
                  <a:txBody>
                    <a:bodyPr/>
                    <a:lstStyle/>
                    <a:p>
                      <a:pPr algn="r" fontAlgn="b"/>
                      <a:r>
                        <a:rPr lang="en-US" sz="2600" b="0" i="0" u="none" strike="noStrike">
                          <a:solidFill>
                            <a:srgbClr val="000000"/>
                          </a:solidFill>
                          <a:latin typeface="+mj-lt"/>
                        </a:rPr>
                        <a:t>$58,319</a:t>
                      </a:r>
                    </a:p>
                  </a:txBody>
                  <a:tcPr marL="9525" marR="9525" marT="9525" marB="0" anchor="b"/>
                </a:tc>
                <a:tc>
                  <a:txBody>
                    <a:bodyPr/>
                    <a:lstStyle/>
                    <a:p>
                      <a:pPr algn="r" fontAlgn="b"/>
                      <a:r>
                        <a:rPr lang="en-US" sz="2600" b="0" i="0" u="none" strike="noStrike">
                          <a:solidFill>
                            <a:srgbClr val="000000"/>
                          </a:solidFill>
                          <a:latin typeface="+mj-lt"/>
                        </a:rPr>
                        <a:t>$81,955</a:t>
                      </a:r>
                    </a:p>
                  </a:txBody>
                  <a:tcPr marL="9525" marR="9525" marT="9525" marB="0" anchor="b"/>
                </a:tc>
                <a:tc>
                  <a:txBody>
                    <a:bodyPr/>
                    <a:lstStyle/>
                    <a:p>
                      <a:pPr algn="r" fontAlgn="b"/>
                      <a:r>
                        <a:rPr lang="en-US" sz="2600" b="0" i="0" u="none" strike="noStrike">
                          <a:solidFill>
                            <a:srgbClr val="000000"/>
                          </a:solidFill>
                          <a:latin typeface="+mj-lt"/>
                        </a:rPr>
                        <a:t>$82,940</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sz="2600" b="0" i="0" u="none" strike="noStrike" dirty="0">
                          <a:solidFill>
                            <a:srgbClr val="000000"/>
                          </a:solidFill>
                          <a:latin typeface="+mj-lt"/>
                        </a:rPr>
                        <a:t>$39,388</a:t>
                      </a:r>
                    </a:p>
                  </a:txBody>
                  <a:tcPr marL="9525" marR="9525" marT="9525" marB="0" anchor="b"/>
                </a:tc>
                <a:tc>
                  <a:txBody>
                    <a:bodyPr/>
                    <a:lstStyle/>
                    <a:p>
                      <a:pPr algn="r" fontAlgn="b"/>
                      <a:r>
                        <a:rPr lang="en-US" sz="2600" b="0" i="0" u="none" strike="noStrike" dirty="0">
                          <a:solidFill>
                            <a:srgbClr val="000000"/>
                          </a:solidFill>
                          <a:latin typeface="+mj-lt"/>
                        </a:rPr>
                        <a:t>$61,029</a:t>
                      </a:r>
                    </a:p>
                  </a:txBody>
                  <a:tcPr marL="9525" marR="9525" marT="9525" marB="0" anchor="b"/>
                </a:tc>
                <a:tc>
                  <a:txBody>
                    <a:bodyPr/>
                    <a:lstStyle/>
                    <a:p>
                      <a:pPr algn="r" fontAlgn="b"/>
                      <a:r>
                        <a:rPr lang="en-US" sz="2600" b="0" i="0" u="none" strike="noStrike">
                          <a:solidFill>
                            <a:srgbClr val="000000"/>
                          </a:solidFill>
                          <a:latin typeface="+mj-lt"/>
                        </a:rPr>
                        <a:t>$81,786</a:t>
                      </a:r>
                    </a:p>
                  </a:txBody>
                  <a:tcPr marL="9525" marR="9525" marT="9525" marB="0" anchor="b"/>
                </a:tc>
                <a:tc>
                  <a:txBody>
                    <a:bodyPr/>
                    <a:lstStyle/>
                    <a:p>
                      <a:pPr algn="r" fontAlgn="b"/>
                      <a:r>
                        <a:rPr lang="en-US" sz="2600" b="0" i="0" u="none" strike="noStrike">
                          <a:solidFill>
                            <a:srgbClr val="000000"/>
                          </a:solidFill>
                          <a:latin typeface="+mj-lt"/>
                        </a:rPr>
                        <a:t>$86,546</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sz="2600" b="0" i="0" u="none" strike="noStrike">
                          <a:solidFill>
                            <a:srgbClr val="000000"/>
                          </a:solidFill>
                          <a:latin typeface="+mj-lt"/>
                        </a:rPr>
                        <a:t>$41,929</a:t>
                      </a:r>
                    </a:p>
                  </a:txBody>
                  <a:tcPr marL="9525" marR="9525" marT="9525" marB="0" anchor="b"/>
                </a:tc>
                <a:tc>
                  <a:txBody>
                    <a:bodyPr/>
                    <a:lstStyle/>
                    <a:p>
                      <a:pPr algn="r" fontAlgn="b"/>
                      <a:r>
                        <a:rPr lang="en-US" sz="2600" b="0" i="0" u="none" strike="noStrike" dirty="0">
                          <a:solidFill>
                            <a:srgbClr val="000000"/>
                          </a:solidFill>
                          <a:latin typeface="+mj-lt"/>
                        </a:rPr>
                        <a:t>$61,513</a:t>
                      </a:r>
                    </a:p>
                  </a:txBody>
                  <a:tcPr marL="9525" marR="9525" marT="9525" marB="0" anchor="b"/>
                </a:tc>
                <a:tc>
                  <a:txBody>
                    <a:bodyPr/>
                    <a:lstStyle/>
                    <a:p>
                      <a:pPr algn="r" fontAlgn="b"/>
                      <a:r>
                        <a:rPr lang="en-US" sz="2600" b="0" i="0" u="none" strike="noStrike">
                          <a:solidFill>
                            <a:srgbClr val="000000"/>
                          </a:solidFill>
                          <a:latin typeface="+mj-lt"/>
                        </a:rPr>
                        <a:t>$78,887</a:t>
                      </a:r>
                    </a:p>
                  </a:txBody>
                  <a:tcPr marL="9525" marR="9525" marT="9525" marB="0" anchor="b"/>
                </a:tc>
                <a:tc>
                  <a:txBody>
                    <a:bodyPr/>
                    <a:lstStyle/>
                    <a:p>
                      <a:pPr algn="r" fontAlgn="b"/>
                      <a:r>
                        <a:rPr lang="en-US" sz="2600" b="0" i="0" u="none" strike="noStrike">
                          <a:solidFill>
                            <a:srgbClr val="000000"/>
                          </a:solidFill>
                          <a:latin typeface="+mj-lt"/>
                        </a:rPr>
                        <a:t>$91,407</a:t>
                      </a:r>
                    </a:p>
                  </a:txBody>
                  <a:tcPr marL="9525" marR="9525" marT="9525" marB="0" anchor="b"/>
                </a:tc>
                <a:extLst>
                  <a:ext uri="{0D108BD9-81ED-4DB2-BD59-A6C34878D82A}">
                    <a16:rowId xmlns:a16="http://schemas.microsoft.com/office/drawing/2014/main" val="10003"/>
                  </a:ext>
                </a:extLst>
              </a:tr>
              <a:tr h="370840">
                <a:tc>
                  <a:txBody>
                    <a:bodyPr/>
                    <a:lstStyle/>
                    <a:p>
                      <a:pPr algn="r" fontAlgn="b"/>
                      <a:r>
                        <a:rPr lang="en-US" sz="2600" b="0" i="0" u="none" strike="noStrike">
                          <a:solidFill>
                            <a:srgbClr val="000000"/>
                          </a:solidFill>
                          <a:latin typeface="+mj-lt"/>
                        </a:rPr>
                        <a:t>$43,834</a:t>
                      </a:r>
                    </a:p>
                  </a:txBody>
                  <a:tcPr marL="9525" marR="9525" marT="9525" marB="0" anchor="b"/>
                </a:tc>
                <a:tc>
                  <a:txBody>
                    <a:bodyPr/>
                    <a:lstStyle/>
                    <a:p>
                      <a:pPr algn="r" fontAlgn="b"/>
                      <a:r>
                        <a:rPr lang="en-US" sz="2600" b="0" i="0" u="none" strike="noStrike" dirty="0">
                          <a:solidFill>
                            <a:srgbClr val="000000"/>
                          </a:solidFill>
                          <a:latin typeface="+mj-lt"/>
                        </a:rPr>
                        <a:t>$57,372</a:t>
                      </a:r>
                    </a:p>
                  </a:txBody>
                  <a:tcPr marL="9525" marR="9525" marT="9525" marB="0" anchor="b"/>
                </a:tc>
                <a:tc>
                  <a:txBody>
                    <a:bodyPr/>
                    <a:lstStyle/>
                    <a:p>
                      <a:pPr algn="r" fontAlgn="b"/>
                      <a:r>
                        <a:rPr lang="en-US" sz="2600" b="0" i="0" u="none" strike="noStrike" dirty="0">
                          <a:solidFill>
                            <a:srgbClr val="000000"/>
                          </a:solidFill>
                          <a:latin typeface="+mj-lt"/>
                        </a:rPr>
                        <a:t>$86,108</a:t>
                      </a:r>
                    </a:p>
                  </a:txBody>
                  <a:tcPr marL="9525" marR="9525" marT="9525" marB="0" anchor="b"/>
                </a:tc>
                <a:tc>
                  <a:txBody>
                    <a:bodyPr/>
                    <a:lstStyle/>
                    <a:p>
                      <a:pPr algn="r" fontAlgn="b"/>
                      <a:r>
                        <a:rPr lang="en-US" sz="2600" b="0" i="0" u="none" strike="noStrike">
                          <a:solidFill>
                            <a:srgbClr val="000000"/>
                          </a:solidFill>
                          <a:latin typeface="+mj-lt"/>
                        </a:rPr>
                        <a:t>$77,838</a:t>
                      </a:r>
                    </a:p>
                  </a:txBody>
                  <a:tcPr marL="9525" marR="9525" marT="9525" marB="0" anchor="b"/>
                </a:tc>
                <a:extLst>
                  <a:ext uri="{0D108BD9-81ED-4DB2-BD59-A6C34878D82A}">
                    <a16:rowId xmlns:a16="http://schemas.microsoft.com/office/drawing/2014/main" val="10004"/>
                  </a:ext>
                </a:extLst>
              </a:tr>
              <a:tr h="370840">
                <a:tc>
                  <a:txBody>
                    <a:bodyPr/>
                    <a:lstStyle/>
                    <a:p>
                      <a:pPr algn="r" fontAlgn="b"/>
                      <a:r>
                        <a:rPr lang="en-US" sz="2600" b="0" i="0" u="none" strike="noStrike">
                          <a:solidFill>
                            <a:srgbClr val="000000"/>
                          </a:solidFill>
                          <a:latin typeface="+mj-lt"/>
                        </a:rPr>
                        <a:t>$34,662</a:t>
                      </a:r>
                    </a:p>
                  </a:txBody>
                  <a:tcPr marL="9525" marR="9525" marT="9525" marB="0" anchor="b"/>
                </a:tc>
                <a:tc>
                  <a:txBody>
                    <a:bodyPr/>
                    <a:lstStyle/>
                    <a:p>
                      <a:pPr algn="r" fontAlgn="b"/>
                      <a:r>
                        <a:rPr lang="en-US" sz="2600" b="0" i="0" u="none" strike="noStrike">
                          <a:solidFill>
                            <a:srgbClr val="000000"/>
                          </a:solidFill>
                          <a:latin typeface="+mj-lt"/>
                        </a:rPr>
                        <a:t>$58,282</a:t>
                      </a:r>
                    </a:p>
                  </a:txBody>
                  <a:tcPr marL="9525" marR="9525" marT="9525" marB="0" anchor="b"/>
                </a:tc>
                <a:tc>
                  <a:txBody>
                    <a:bodyPr/>
                    <a:lstStyle/>
                    <a:p>
                      <a:pPr algn="r" fontAlgn="b"/>
                      <a:r>
                        <a:rPr lang="en-US" sz="2600" b="0" i="0" u="none" strike="noStrike" dirty="0">
                          <a:solidFill>
                            <a:srgbClr val="000000"/>
                          </a:solidFill>
                          <a:latin typeface="+mj-lt"/>
                        </a:rPr>
                        <a:t>$74,714</a:t>
                      </a:r>
                    </a:p>
                  </a:txBody>
                  <a:tcPr marL="9525" marR="9525" marT="9525" marB="0" anchor="b"/>
                </a:tc>
                <a:tc>
                  <a:txBody>
                    <a:bodyPr/>
                    <a:lstStyle/>
                    <a:p>
                      <a:pPr algn="r" fontAlgn="b"/>
                      <a:r>
                        <a:rPr lang="en-US" sz="2600" b="0" i="0" u="none" strike="noStrike" dirty="0">
                          <a:solidFill>
                            <a:srgbClr val="000000"/>
                          </a:solidFill>
                          <a:latin typeface="+mj-lt"/>
                        </a:rPr>
                        <a:t>$109,550</a:t>
                      </a:r>
                    </a:p>
                  </a:txBody>
                  <a:tcPr marL="9525" marR="9525" marT="9525" marB="0" anchor="b"/>
                </a:tc>
                <a:extLst>
                  <a:ext uri="{0D108BD9-81ED-4DB2-BD59-A6C34878D82A}">
                    <a16:rowId xmlns:a16="http://schemas.microsoft.com/office/drawing/2014/main" val="10005"/>
                  </a:ext>
                </a:extLst>
              </a:tr>
              <a:tr h="370840">
                <a:tc>
                  <a:txBody>
                    <a:bodyPr/>
                    <a:lstStyle/>
                    <a:p>
                      <a:pPr algn="r" fontAlgn="b"/>
                      <a:r>
                        <a:rPr lang="en-US" sz="2600" b="0" i="0" u="none" strike="noStrike">
                          <a:solidFill>
                            <a:srgbClr val="000000"/>
                          </a:solidFill>
                          <a:latin typeface="+mj-lt"/>
                        </a:rPr>
                        <a:t>$43,255</a:t>
                      </a:r>
                    </a:p>
                  </a:txBody>
                  <a:tcPr marL="9525" marR="9525" marT="9525" marB="0" anchor="b"/>
                </a:tc>
                <a:tc>
                  <a:txBody>
                    <a:bodyPr/>
                    <a:lstStyle/>
                    <a:p>
                      <a:pPr algn="r" fontAlgn="b"/>
                      <a:r>
                        <a:rPr lang="en-US" sz="2600" b="0" i="0" u="none" strike="noStrike">
                          <a:solidFill>
                            <a:srgbClr val="000000"/>
                          </a:solidFill>
                          <a:latin typeface="+mj-lt"/>
                        </a:rPr>
                        <a:t>$62,119</a:t>
                      </a:r>
                    </a:p>
                  </a:txBody>
                  <a:tcPr marL="9525" marR="9525" marT="9525" marB="0" anchor="b"/>
                </a:tc>
                <a:tc>
                  <a:txBody>
                    <a:bodyPr/>
                    <a:lstStyle/>
                    <a:p>
                      <a:pPr algn="r" fontAlgn="b"/>
                      <a:r>
                        <a:rPr lang="en-US" sz="2600" b="0" i="0" u="none" strike="noStrike">
                          <a:solidFill>
                            <a:srgbClr val="000000"/>
                          </a:solidFill>
                          <a:latin typeface="+mj-lt"/>
                        </a:rPr>
                        <a:t>$76,732</a:t>
                      </a:r>
                    </a:p>
                  </a:txBody>
                  <a:tcPr marL="9525" marR="9525" marT="9525" marB="0" anchor="b"/>
                </a:tc>
                <a:tc>
                  <a:txBody>
                    <a:bodyPr/>
                    <a:lstStyle/>
                    <a:p>
                      <a:pPr algn="r" fontAlgn="b"/>
                      <a:r>
                        <a:rPr lang="en-US" sz="2600" b="0" i="0" u="none" strike="noStrike" dirty="0">
                          <a:solidFill>
                            <a:srgbClr val="000000"/>
                          </a:solidFill>
                          <a:latin typeface="+mj-lt"/>
                        </a:rPr>
                        <a:t>$105,983</a:t>
                      </a:r>
                    </a:p>
                  </a:txBody>
                  <a:tcPr marL="9525" marR="9525" marT="9525" marB="0" anchor="b"/>
                </a:tc>
                <a:extLst>
                  <a:ext uri="{0D108BD9-81ED-4DB2-BD59-A6C34878D82A}">
                    <a16:rowId xmlns:a16="http://schemas.microsoft.com/office/drawing/2014/main" val="10006"/>
                  </a:ext>
                </a:extLst>
              </a:tr>
              <a:tr h="370840">
                <a:tc>
                  <a:txBody>
                    <a:bodyPr/>
                    <a:lstStyle/>
                    <a:p>
                      <a:pPr algn="r" fontAlgn="b"/>
                      <a:r>
                        <a:rPr lang="en-US" sz="2600" b="0" i="0" u="none" strike="noStrike">
                          <a:solidFill>
                            <a:srgbClr val="000000"/>
                          </a:solidFill>
                          <a:latin typeface="+mj-lt"/>
                        </a:rPr>
                        <a:t>$35,921</a:t>
                      </a:r>
                    </a:p>
                  </a:txBody>
                  <a:tcPr marL="9525" marR="9525" marT="9525" marB="0" anchor="b"/>
                </a:tc>
                <a:tc>
                  <a:txBody>
                    <a:bodyPr/>
                    <a:lstStyle/>
                    <a:p>
                      <a:pPr algn="r" fontAlgn="b"/>
                      <a:r>
                        <a:rPr lang="en-US" sz="2600" b="0" i="0" u="none" strike="noStrike">
                          <a:solidFill>
                            <a:srgbClr val="000000"/>
                          </a:solidFill>
                          <a:latin typeface="+mj-lt"/>
                        </a:rPr>
                        <a:t>$66,749</a:t>
                      </a:r>
                    </a:p>
                  </a:txBody>
                  <a:tcPr marL="9525" marR="9525" marT="9525" marB="0" anchor="b"/>
                </a:tc>
                <a:tc>
                  <a:txBody>
                    <a:bodyPr/>
                    <a:lstStyle/>
                    <a:p>
                      <a:pPr algn="r" fontAlgn="b"/>
                      <a:r>
                        <a:rPr lang="en-US" sz="2600" b="0" i="0" u="none" strike="noStrike">
                          <a:solidFill>
                            <a:srgbClr val="000000"/>
                          </a:solidFill>
                          <a:latin typeface="+mj-lt"/>
                        </a:rPr>
                        <a:t>$77,024</a:t>
                      </a:r>
                    </a:p>
                  </a:txBody>
                  <a:tcPr marL="9525" marR="9525" marT="9525" marB="0" anchor="b"/>
                </a:tc>
                <a:tc>
                  <a:txBody>
                    <a:bodyPr/>
                    <a:lstStyle/>
                    <a:p>
                      <a:pPr algn="r" fontAlgn="b"/>
                      <a:r>
                        <a:rPr lang="en-US" sz="2600" b="0" i="0" u="none" strike="noStrike" dirty="0">
                          <a:solidFill>
                            <a:srgbClr val="000000"/>
                          </a:solidFill>
                          <a:latin typeface="+mj-lt"/>
                        </a:rPr>
                        <a:t>$114,159</a:t>
                      </a:r>
                    </a:p>
                  </a:txBody>
                  <a:tcPr marL="9525" marR="9525" marT="9525" marB="0" anchor="b"/>
                </a:tc>
                <a:extLst>
                  <a:ext uri="{0D108BD9-81ED-4DB2-BD59-A6C34878D82A}">
                    <a16:rowId xmlns:a16="http://schemas.microsoft.com/office/drawing/2014/main" val="10007"/>
                  </a:ext>
                </a:extLst>
              </a:tr>
              <a:tr h="370840">
                <a:tc>
                  <a:txBody>
                    <a:bodyPr/>
                    <a:lstStyle/>
                    <a:p>
                      <a:pPr algn="r" fontAlgn="b"/>
                      <a:r>
                        <a:rPr lang="en-US" sz="2600" b="0" i="0" u="none" strike="noStrike">
                          <a:solidFill>
                            <a:srgbClr val="000000"/>
                          </a:solidFill>
                          <a:latin typeface="+mj-lt"/>
                        </a:rPr>
                        <a:t>$36,135</a:t>
                      </a:r>
                    </a:p>
                  </a:txBody>
                  <a:tcPr marL="9525" marR="9525" marT="9525" marB="0" anchor="b"/>
                </a:tc>
                <a:tc>
                  <a:txBody>
                    <a:bodyPr/>
                    <a:lstStyle/>
                    <a:p>
                      <a:pPr algn="r" fontAlgn="b"/>
                      <a:r>
                        <a:rPr lang="en-US" sz="2600" b="0" i="0" u="none" strike="noStrike">
                          <a:solidFill>
                            <a:srgbClr val="000000"/>
                          </a:solidFill>
                          <a:latin typeface="+mj-lt"/>
                        </a:rPr>
                        <a:t>$60,632</a:t>
                      </a:r>
                    </a:p>
                  </a:txBody>
                  <a:tcPr marL="9525" marR="9525" marT="9525" marB="0" anchor="b"/>
                </a:tc>
                <a:tc>
                  <a:txBody>
                    <a:bodyPr/>
                    <a:lstStyle/>
                    <a:p>
                      <a:pPr algn="r" fontAlgn="b"/>
                      <a:r>
                        <a:rPr lang="en-US" sz="2600" b="0" i="0" u="none" strike="noStrike">
                          <a:solidFill>
                            <a:srgbClr val="000000"/>
                          </a:solidFill>
                          <a:latin typeface="+mj-lt"/>
                        </a:rPr>
                        <a:t>$85,409</a:t>
                      </a:r>
                    </a:p>
                  </a:txBody>
                  <a:tcPr marL="9525" marR="9525" marT="9525" marB="0" anchor="b"/>
                </a:tc>
                <a:tc>
                  <a:txBody>
                    <a:bodyPr/>
                    <a:lstStyle/>
                    <a:p>
                      <a:pPr algn="r" fontAlgn="b"/>
                      <a:r>
                        <a:rPr lang="en-US" sz="2600" b="0" i="0" u="none" strike="noStrike" dirty="0">
                          <a:solidFill>
                            <a:srgbClr val="000000"/>
                          </a:solidFill>
                          <a:latin typeface="+mj-lt"/>
                        </a:rPr>
                        <a:t>$108,117</a:t>
                      </a:r>
                    </a:p>
                  </a:txBody>
                  <a:tcPr marL="9525" marR="9525" marT="9525" marB="0" anchor="b"/>
                </a:tc>
                <a:extLst>
                  <a:ext uri="{0D108BD9-81ED-4DB2-BD59-A6C34878D82A}">
                    <a16:rowId xmlns:a16="http://schemas.microsoft.com/office/drawing/2014/main" val="10008"/>
                  </a:ext>
                </a:extLst>
              </a:tr>
              <a:tr h="472440">
                <a:tc>
                  <a:txBody>
                    <a:bodyPr/>
                    <a:lstStyle/>
                    <a:p>
                      <a:pPr algn="r" fontAlgn="b"/>
                      <a:r>
                        <a:rPr lang="en-US" sz="2600" b="0" i="0" u="none" strike="noStrike">
                          <a:solidFill>
                            <a:srgbClr val="000000"/>
                          </a:solidFill>
                          <a:latin typeface="+mj-lt"/>
                        </a:rPr>
                        <a:t>$37,676</a:t>
                      </a:r>
                    </a:p>
                  </a:txBody>
                  <a:tcPr marL="9525" marR="9525" marT="9525" marB="0" anchor="b"/>
                </a:tc>
                <a:tc>
                  <a:txBody>
                    <a:bodyPr/>
                    <a:lstStyle/>
                    <a:p>
                      <a:pPr algn="r" fontAlgn="b"/>
                      <a:r>
                        <a:rPr lang="en-US" sz="2600" b="0" i="0" u="none" strike="noStrike">
                          <a:solidFill>
                            <a:srgbClr val="000000"/>
                          </a:solidFill>
                          <a:latin typeface="+mj-lt"/>
                        </a:rPr>
                        <a:t>$61,425</a:t>
                      </a:r>
                    </a:p>
                  </a:txBody>
                  <a:tcPr marL="9525" marR="9525" marT="9525" marB="0" anchor="b"/>
                </a:tc>
                <a:tc>
                  <a:txBody>
                    <a:bodyPr/>
                    <a:lstStyle/>
                    <a:p>
                      <a:pPr algn="r" fontAlgn="b"/>
                      <a:r>
                        <a:rPr lang="en-US" sz="2600" b="0" i="0" u="none" strike="noStrike">
                          <a:solidFill>
                            <a:srgbClr val="000000"/>
                          </a:solidFill>
                          <a:latin typeface="+mj-lt"/>
                        </a:rPr>
                        <a:t>$71,161</a:t>
                      </a:r>
                    </a:p>
                  </a:txBody>
                  <a:tcPr marL="9525" marR="9525" marT="9525" marB="0" anchor="b"/>
                </a:tc>
                <a:tc>
                  <a:txBody>
                    <a:bodyPr/>
                    <a:lstStyle/>
                    <a:p>
                      <a:pPr algn="r" fontAlgn="b"/>
                      <a:r>
                        <a:rPr lang="en-US" sz="2600" b="0" i="0" u="none" strike="noStrike" dirty="0">
                          <a:solidFill>
                            <a:srgbClr val="000000"/>
                          </a:solidFill>
                          <a:latin typeface="+mj-lt"/>
                        </a:rPr>
                        <a:t>$108,746</a:t>
                      </a:r>
                    </a:p>
                  </a:txBody>
                  <a:tcPr marL="9525" marR="9525" marT="9525" marB="0" anchor="b"/>
                </a:tc>
                <a:extLst>
                  <a:ext uri="{0D108BD9-81ED-4DB2-BD59-A6C34878D82A}">
                    <a16:rowId xmlns:a16="http://schemas.microsoft.com/office/drawing/2014/main" val="10009"/>
                  </a:ext>
                </a:extLst>
              </a:tr>
              <a:tr h="472440">
                <a:tc>
                  <a:txBody>
                    <a:bodyPr/>
                    <a:lstStyle/>
                    <a:p>
                      <a:pPr algn="r" fontAlgn="b"/>
                      <a:r>
                        <a:rPr lang="en-US" sz="2600" b="0" i="0" u="none" strike="noStrike">
                          <a:solidFill>
                            <a:srgbClr val="000000"/>
                          </a:solidFill>
                          <a:latin typeface="+mj-lt"/>
                        </a:rPr>
                        <a:t>$40,700</a:t>
                      </a:r>
                    </a:p>
                  </a:txBody>
                  <a:tcPr marL="9525" marR="9525" marT="9525" marB="0" anchor="b"/>
                </a:tc>
                <a:tc>
                  <a:txBody>
                    <a:bodyPr/>
                    <a:lstStyle/>
                    <a:p>
                      <a:pPr algn="r" fontAlgn="b"/>
                      <a:r>
                        <a:rPr lang="en-US" sz="2600" b="0" i="0" u="none" strike="noStrike">
                          <a:solidFill>
                            <a:srgbClr val="000000"/>
                          </a:solidFill>
                          <a:latin typeface="+mj-lt"/>
                        </a:rPr>
                        <a:t>$56,612</a:t>
                      </a:r>
                    </a:p>
                  </a:txBody>
                  <a:tcPr marL="9525" marR="9525" marT="9525" marB="0" anchor="b"/>
                </a:tc>
                <a:tc>
                  <a:txBody>
                    <a:bodyPr/>
                    <a:lstStyle/>
                    <a:p>
                      <a:pPr algn="r" fontAlgn="b"/>
                      <a:r>
                        <a:rPr lang="en-US" sz="2600" b="0" i="0" u="none" strike="noStrike">
                          <a:solidFill>
                            <a:srgbClr val="000000"/>
                          </a:solidFill>
                          <a:latin typeface="+mj-lt"/>
                        </a:rPr>
                        <a:t>$83,441</a:t>
                      </a:r>
                    </a:p>
                  </a:txBody>
                  <a:tcPr marL="9525" marR="9525" marT="9525" marB="0" anchor="b"/>
                </a:tc>
                <a:tc>
                  <a:txBody>
                    <a:bodyPr/>
                    <a:lstStyle/>
                    <a:p>
                      <a:pPr algn="r" fontAlgn="b"/>
                      <a:r>
                        <a:rPr lang="en-US" sz="2600" b="0" i="0" u="none" strike="noStrike" dirty="0">
                          <a:solidFill>
                            <a:srgbClr val="000000"/>
                          </a:solidFill>
                          <a:latin typeface="+mj-lt"/>
                        </a:rPr>
                        <a:t>$87,706</a:t>
                      </a: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626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sz="quarter" idx="1"/>
          </p:nvPr>
        </p:nvSpPr>
        <p:spPr>
          <a:xfrm>
            <a:off x="2043831" y="1690688"/>
            <a:ext cx="7467600" cy="3730752"/>
          </a:xfrm>
        </p:spPr>
        <p:txBody>
          <a:bodyPr/>
          <a:lstStyle/>
          <a:p>
            <a:r>
              <a:rPr lang="en-US" dirty="0">
                <a:latin typeface="Arial" charset="0"/>
                <a:ea typeface="Arial" charset="0"/>
                <a:cs typeface="Arial" charset="0"/>
              </a:rPr>
              <a:t>Are the mean salaries in these four groups (</a:t>
            </a:r>
            <a:r>
              <a:rPr lang="en-US" kern="0" dirty="0">
                <a:latin typeface="Arial" charset="0"/>
                <a:ea typeface="Arial" charset="0"/>
                <a:cs typeface="Arial" charset="0"/>
              </a:rPr>
              <a:t>µ</a:t>
            </a:r>
            <a:r>
              <a:rPr lang="en-US" kern="0" baseline="-25000" dirty="0">
                <a:latin typeface="Arial" charset="0"/>
                <a:ea typeface="Arial" charset="0"/>
                <a:cs typeface="Arial" charset="0"/>
              </a:rPr>
              <a:t>1</a:t>
            </a:r>
            <a:r>
              <a:rPr lang="en-US" kern="0" dirty="0">
                <a:latin typeface="Arial" charset="0"/>
                <a:ea typeface="Arial" charset="0"/>
                <a:cs typeface="Arial" charset="0"/>
              </a:rPr>
              <a:t>, µ</a:t>
            </a:r>
            <a:r>
              <a:rPr lang="en-US" kern="0" baseline="-25000" dirty="0">
                <a:latin typeface="Arial" charset="0"/>
                <a:ea typeface="Arial" charset="0"/>
                <a:cs typeface="Arial" charset="0"/>
              </a:rPr>
              <a:t>2</a:t>
            </a:r>
            <a:r>
              <a:rPr lang="en-US" kern="0" dirty="0">
                <a:latin typeface="Arial" charset="0"/>
                <a:ea typeface="Arial" charset="0"/>
                <a:cs typeface="Arial" charset="0"/>
              </a:rPr>
              <a:t>, µ</a:t>
            </a:r>
            <a:r>
              <a:rPr lang="en-US" kern="0" baseline="-25000" dirty="0">
                <a:latin typeface="Arial" charset="0"/>
                <a:ea typeface="Arial" charset="0"/>
                <a:cs typeface="Arial" charset="0"/>
              </a:rPr>
              <a:t>3</a:t>
            </a:r>
            <a:r>
              <a:rPr lang="en-US" kern="0" dirty="0">
                <a:latin typeface="Arial" charset="0"/>
                <a:ea typeface="Arial" charset="0"/>
                <a:cs typeface="Arial" charset="0"/>
              </a:rPr>
              <a:t> and µ</a:t>
            </a:r>
            <a:r>
              <a:rPr lang="en-US" kern="0" baseline="-25000" dirty="0">
                <a:latin typeface="Arial" charset="0"/>
                <a:ea typeface="Arial" charset="0"/>
                <a:cs typeface="Arial" charset="0"/>
              </a:rPr>
              <a:t>4</a:t>
            </a:r>
            <a:r>
              <a:rPr lang="en-US" kern="0" dirty="0">
                <a:latin typeface="Arial" charset="0"/>
                <a:ea typeface="Arial" charset="0"/>
                <a:cs typeface="Arial" charset="0"/>
              </a:rPr>
              <a:t>) </a:t>
            </a:r>
            <a:r>
              <a:rPr lang="en-US" dirty="0">
                <a:latin typeface="Arial" charset="0"/>
                <a:ea typeface="Arial" charset="0"/>
                <a:cs typeface="Arial" charset="0"/>
              </a:rPr>
              <a:t>different from one another?</a:t>
            </a:r>
          </a:p>
          <a:p>
            <a:endParaRPr lang="en-US" dirty="0">
              <a:latin typeface="Arial" charset="0"/>
              <a:ea typeface="Arial" charset="0"/>
              <a:cs typeface="Arial" charset="0"/>
            </a:endParaRPr>
          </a:p>
          <a:p>
            <a:pPr marL="502920" lvl="1" indent="-457200">
              <a:spcBef>
                <a:spcPts val="600"/>
              </a:spcBef>
              <a:buSzPct val="70000"/>
            </a:pPr>
            <a:r>
              <a:rPr lang="en-US" sz="2600" kern="0" dirty="0">
                <a:latin typeface="Arial" charset="0"/>
                <a:ea typeface="Arial" charset="0"/>
                <a:cs typeface="Arial" charset="0"/>
              </a:rPr>
              <a:t>H</a:t>
            </a:r>
            <a:r>
              <a:rPr lang="en-US" sz="2600" kern="0" baseline="-25000" dirty="0">
                <a:latin typeface="Arial" charset="0"/>
                <a:ea typeface="Arial" charset="0"/>
                <a:cs typeface="Arial" charset="0"/>
              </a:rPr>
              <a:t>0</a:t>
            </a:r>
            <a:r>
              <a:rPr lang="en-US" sz="2600" kern="0" dirty="0">
                <a:latin typeface="Arial" charset="0"/>
                <a:ea typeface="Arial" charset="0"/>
                <a:cs typeface="Arial" charset="0"/>
              </a:rPr>
              <a:t>: µ</a:t>
            </a:r>
            <a:r>
              <a:rPr lang="en-US" sz="2600" kern="0" baseline="-25000" dirty="0">
                <a:latin typeface="Arial" charset="0"/>
                <a:ea typeface="Arial" charset="0"/>
                <a:cs typeface="Arial" charset="0"/>
              </a:rPr>
              <a:t>1</a:t>
            </a:r>
            <a:r>
              <a:rPr lang="en-US" sz="2600" kern="0" dirty="0">
                <a:latin typeface="Arial" charset="0"/>
                <a:ea typeface="Arial" charset="0"/>
                <a:cs typeface="Arial" charset="0"/>
              </a:rPr>
              <a:t> = µ</a:t>
            </a:r>
            <a:r>
              <a:rPr lang="en-US" sz="2600" kern="0" baseline="-25000" dirty="0">
                <a:latin typeface="Arial" charset="0"/>
                <a:ea typeface="Arial" charset="0"/>
                <a:cs typeface="Arial" charset="0"/>
              </a:rPr>
              <a:t>2</a:t>
            </a:r>
            <a:r>
              <a:rPr lang="en-US" sz="2600" kern="0" dirty="0">
                <a:latin typeface="Arial" charset="0"/>
                <a:ea typeface="Arial" charset="0"/>
                <a:cs typeface="Arial" charset="0"/>
              </a:rPr>
              <a:t> = µ</a:t>
            </a:r>
            <a:r>
              <a:rPr lang="en-US" sz="2600" kern="0" baseline="-25000" dirty="0">
                <a:latin typeface="Arial" charset="0"/>
                <a:ea typeface="Arial" charset="0"/>
                <a:cs typeface="Arial" charset="0"/>
              </a:rPr>
              <a:t>3 =</a:t>
            </a:r>
            <a:r>
              <a:rPr lang="en-US" sz="2600" kern="0" dirty="0">
                <a:latin typeface="Arial" charset="0"/>
                <a:ea typeface="Arial" charset="0"/>
                <a:cs typeface="Arial" charset="0"/>
              </a:rPr>
              <a:t> µ</a:t>
            </a:r>
            <a:r>
              <a:rPr lang="en-US" sz="2600" kern="0" baseline="-25000" dirty="0">
                <a:latin typeface="Arial" charset="0"/>
                <a:ea typeface="Arial" charset="0"/>
                <a:cs typeface="Arial" charset="0"/>
              </a:rPr>
              <a:t>4</a:t>
            </a:r>
            <a:endParaRPr lang="en-US" sz="2600" kern="0" dirty="0">
              <a:latin typeface="Arial" charset="0"/>
              <a:ea typeface="Arial" charset="0"/>
              <a:cs typeface="Arial" charset="0"/>
            </a:endParaRPr>
          </a:p>
          <a:p>
            <a:pPr marL="274320" lvl="1">
              <a:spcBef>
                <a:spcPts val="600"/>
              </a:spcBef>
              <a:buSzPct val="70000"/>
              <a:buFont typeface="Wingdings"/>
              <a:buChar char=""/>
            </a:pPr>
            <a:endParaRPr lang="en-US" sz="2600" kern="0" dirty="0">
              <a:latin typeface="Arial" charset="0"/>
              <a:ea typeface="Arial" charset="0"/>
              <a:cs typeface="Arial" charset="0"/>
            </a:endParaRPr>
          </a:p>
          <a:p>
            <a:pPr marL="502920" lvl="1" indent="-457200">
              <a:spcBef>
                <a:spcPts val="600"/>
              </a:spcBef>
              <a:buSzPct val="70000"/>
            </a:pPr>
            <a:r>
              <a:rPr lang="en-US" sz="2800" kern="0" dirty="0">
                <a:latin typeface="Arial" charset="0"/>
                <a:ea typeface="Arial" charset="0"/>
                <a:cs typeface="Arial" charset="0"/>
              </a:rPr>
              <a:t>H</a:t>
            </a:r>
            <a:r>
              <a:rPr lang="en-US" sz="2800" kern="0" baseline="-25000" dirty="0">
                <a:latin typeface="Arial" charset="0"/>
                <a:ea typeface="Arial" charset="0"/>
                <a:cs typeface="Arial" charset="0"/>
              </a:rPr>
              <a:t>a</a:t>
            </a:r>
            <a:r>
              <a:rPr lang="en-US" sz="2800" kern="0" dirty="0">
                <a:latin typeface="Arial" charset="0"/>
                <a:ea typeface="Arial" charset="0"/>
                <a:cs typeface="Arial" charset="0"/>
              </a:rPr>
              <a:t>: at least one of µ</a:t>
            </a:r>
            <a:r>
              <a:rPr lang="en-US" sz="2800" kern="0" baseline="-25000" dirty="0">
                <a:latin typeface="Arial" charset="0"/>
                <a:ea typeface="Arial" charset="0"/>
                <a:cs typeface="Arial" charset="0"/>
              </a:rPr>
              <a:t>1</a:t>
            </a:r>
            <a:r>
              <a:rPr lang="en-US" sz="2800" kern="0" dirty="0">
                <a:latin typeface="Arial" charset="0"/>
                <a:ea typeface="Arial" charset="0"/>
                <a:cs typeface="Arial" charset="0"/>
              </a:rPr>
              <a:t>, µ</a:t>
            </a:r>
            <a:r>
              <a:rPr lang="en-US" sz="2800" kern="0" baseline="-25000" dirty="0">
                <a:latin typeface="Arial" charset="0"/>
                <a:ea typeface="Arial" charset="0"/>
                <a:cs typeface="Arial" charset="0"/>
              </a:rPr>
              <a:t>2</a:t>
            </a:r>
            <a:r>
              <a:rPr lang="en-US" sz="2800" kern="0" dirty="0">
                <a:latin typeface="Arial" charset="0"/>
                <a:ea typeface="Arial" charset="0"/>
                <a:cs typeface="Arial" charset="0"/>
              </a:rPr>
              <a:t>, µ</a:t>
            </a:r>
            <a:r>
              <a:rPr lang="en-US" sz="2800" kern="0" baseline="-25000" dirty="0">
                <a:latin typeface="Arial" charset="0"/>
                <a:ea typeface="Arial" charset="0"/>
                <a:cs typeface="Arial" charset="0"/>
              </a:rPr>
              <a:t>3</a:t>
            </a:r>
            <a:r>
              <a:rPr lang="en-US" sz="2800" kern="0" dirty="0">
                <a:latin typeface="Arial" charset="0"/>
                <a:ea typeface="Arial" charset="0"/>
                <a:cs typeface="Arial" charset="0"/>
              </a:rPr>
              <a:t>, µ</a:t>
            </a:r>
            <a:r>
              <a:rPr lang="en-US" sz="2800" kern="0" baseline="-25000" dirty="0">
                <a:latin typeface="Arial" charset="0"/>
                <a:ea typeface="Arial" charset="0"/>
                <a:cs typeface="Arial" charset="0"/>
              </a:rPr>
              <a:t>4</a:t>
            </a:r>
            <a:r>
              <a:rPr lang="en-US" sz="2800" kern="0" dirty="0">
                <a:latin typeface="Arial" charset="0"/>
                <a:ea typeface="Arial" charset="0"/>
                <a:cs typeface="Arial" charset="0"/>
              </a:rPr>
              <a:t> differs</a:t>
            </a:r>
            <a:endParaRPr lang="en-US" sz="3200" kern="0" dirty="0">
              <a:latin typeface="Arial" charset="0"/>
              <a:ea typeface="Arial" charset="0"/>
              <a:cs typeface="Arial" charset="0"/>
            </a:endParaRPr>
          </a:p>
          <a:p>
            <a:pPr marL="274320" lvl="1">
              <a:spcBef>
                <a:spcPts val="600"/>
              </a:spcBef>
              <a:buSzPct val="70000"/>
              <a:buNone/>
            </a:pPr>
            <a:endParaRPr lang="en-US" sz="2600" kern="0" dirty="0">
              <a:latin typeface="Arial" charset="0"/>
              <a:ea typeface="Arial" charset="0"/>
              <a:cs typeface="Arial" charset="0"/>
            </a:endParaRPr>
          </a:p>
          <a:p>
            <a:pPr marL="274320" lvl="1">
              <a:spcBef>
                <a:spcPts val="600"/>
              </a:spcBef>
              <a:buSzPct val="70000"/>
              <a:buFont typeface="Wingdings"/>
              <a:buChar char=""/>
            </a:pPr>
            <a:endParaRPr lang="en-US" sz="2600" kern="0" baseline="-25000" dirty="0">
              <a:latin typeface="Arial" charset="0"/>
              <a:ea typeface="Arial" charset="0"/>
              <a:cs typeface="Arial" charset="0"/>
            </a:endParaRPr>
          </a:p>
          <a:p>
            <a:pPr marL="274320" lvl="1">
              <a:spcBef>
                <a:spcPts val="600"/>
              </a:spcBef>
              <a:buSzPct val="70000"/>
              <a:buFont typeface="Wingdings"/>
              <a:buChar char=""/>
            </a:pPr>
            <a:endParaRPr lang="en-US" sz="2600" kern="0" baseline="-25000" dirty="0">
              <a:latin typeface="Arial" charset="0"/>
              <a:ea typeface="Arial" charset="0"/>
              <a:cs typeface="Arial" charset="0"/>
            </a:endParaRPr>
          </a:p>
          <a:p>
            <a:endParaRPr lang="en-US" baseline="-25000" dirty="0">
              <a:latin typeface="Arial" charset="0"/>
              <a:ea typeface="Arial" charset="0"/>
              <a:cs typeface="Arial" charset="0"/>
            </a:endParaRPr>
          </a:p>
        </p:txBody>
      </p:sp>
      <p:sp>
        <p:nvSpPr>
          <p:cNvPr id="4" name="TextBox 3"/>
          <p:cNvSpPr txBox="1"/>
          <p:nvPr/>
        </p:nvSpPr>
        <p:spPr>
          <a:xfrm>
            <a:off x="3226085" y="4849403"/>
            <a:ext cx="5404207" cy="1200329"/>
          </a:xfrm>
          <a:prstGeom prst="rect">
            <a:avLst/>
          </a:prstGeom>
          <a:noFill/>
        </p:spPr>
        <p:txBody>
          <a:bodyPr wrap="square" rtlCol="0">
            <a:spAutoFit/>
          </a:bodyPr>
          <a:lstStyle/>
          <a:p>
            <a:r>
              <a:rPr lang="en-US" dirty="0"/>
              <a:t>*sorry! This alternative hypothesis deviates from what is in your textbook—honestly it’s the most often used alternative hypothesis and I made up the example with what I’m used to.</a:t>
            </a:r>
          </a:p>
        </p:txBody>
      </p:sp>
    </p:spTree>
    <p:extLst>
      <p:ext uri="{BB962C8B-B14F-4D97-AF65-F5344CB8AC3E}">
        <p14:creationId xmlns:p14="http://schemas.microsoft.com/office/powerpoint/2010/main" val="1113325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cstate="print"/>
          <a:srcRect/>
          <a:stretch>
            <a:fillRect/>
          </a:stretch>
        </p:blipFill>
        <p:spPr bwMode="auto">
          <a:xfrm>
            <a:off x="2514600" y="457202"/>
            <a:ext cx="7162800" cy="6284562"/>
          </a:xfrm>
          <a:prstGeom prst="rect">
            <a:avLst/>
          </a:prstGeom>
          <a:noFill/>
          <a:ln w="9525">
            <a:noFill/>
            <a:miter lim="800000"/>
            <a:headEnd/>
            <a:tailEnd/>
          </a:ln>
        </p:spPr>
      </p:pic>
      <p:sp>
        <p:nvSpPr>
          <p:cNvPr id="2" name="Title 1"/>
          <p:cNvSpPr>
            <a:spLocks noGrp="1"/>
          </p:cNvSpPr>
          <p:nvPr>
            <p:ph type="title"/>
          </p:nvPr>
        </p:nvSpPr>
        <p:spPr>
          <a:xfrm>
            <a:off x="1981200" y="-76200"/>
            <a:ext cx="7467600" cy="1143000"/>
          </a:xfrm>
        </p:spPr>
        <p:txBody>
          <a:bodyPr/>
          <a:lstStyle/>
          <a:p>
            <a:r>
              <a:rPr lang="en-US" dirty="0"/>
              <a:t>Example 1a:</a:t>
            </a:r>
          </a:p>
        </p:txBody>
      </p:sp>
      <p:sp>
        <p:nvSpPr>
          <p:cNvPr id="6" name="Rectangle 5"/>
          <p:cNvSpPr/>
          <p:nvPr/>
        </p:nvSpPr>
        <p:spPr>
          <a:xfrm>
            <a:off x="2057400" y="2362200"/>
            <a:ext cx="7620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505200" y="5741563"/>
            <a:ext cx="5943600" cy="812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212836" y="3367446"/>
            <a:ext cx="2210862" cy="492443"/>
          </a:xfrm>
          <a:prstGeom prst="rect">
            <a:avLst/>
          </a:prstGeom>
          <a:noFill/>
        </p:spPr>
        <p:txBody>
          <a:bodyPr wrap="none" rtlCol="0">
            <a:spAutoFit/>
          </a:bodyPr>
          <a:lstStyle/>
          <a:p>
            <a:r>
              <a:rPr lang="en-US" sz="2600" dirty="0"/>
              <a:t>Salary in 1000s</a:t>
            </a:r>
          </a:p>
        </p:txBody>
      </p:sp>
      <p:sp>
        <p:nvSpPr>
          <p:cNvPr id="10" name="TextBox 9"/>
          <p:cNvSpPr txBox="1"/>
          <p:nvPr/>
        </p:nvSpPr>
        <p:spPr>
          <a:xfrm>
            <a:off x="3124200" y="6248400"/>
            <a:ext cx="942374" cy="369332"/>
          </a:xfrm>
          <a:prstGeom prst="rect">
            <a:avLst/>
          </a:prstGeom>
          <a:noFill/>
        </p:spPr>
        <p:txBody>
          <a:bodyPr wrap="none" rtlCol="0">
            <a:spAutoFit/>
          </a:bodyPr>
          <a:lstStyle/>
          <a:p>
            <a:r>
              <a:rPr lang="en-US" dirty="0"/>
              <a:t>Group 1</a:t>
            </a:r>
          </a:p>
        </p:txBody>
      </p:sp>
      <p:sp>
        <p:nvSpPr>
          <p:cNvPr id="11" name="TextBox 10"/>
          <p:cNvSpPr txBox="1"/>
          <p:nvPr/>
        </p:nvSpPr>
        <p:spPr>
          <a:xfrm>
            <a:off x="4876800" y="6248400"/>
            <a:ext cx="942374" cy="369332"/>
          </a:xfrm>
          <a:prstGeom prst="rect">
            <a:avLst/>
          </a:prstGeom>
          <a:noFill/>
        </p:spPr>
        <p:txBody>
          <a:bodyPr wrap="none" rtlCol="0">
            <a:spAutoFit/>
          </a:bodyPr>
          <a:lstStyle/>
          <a:p>
            <a:r>
              <a:rPr lang="en-US" dirty="0"/>
              <a:t>Group 2</a:t>
            </a:r>
          </a:p>
        </p:txBody>
      </p:sp>
      <p:sp>
        <p:nvSpPr>
          <p:cNvPr id="12" name="TextBox 11"/>
          <p:cNvSpPr txBox="1"/>
          <p:nvPr/>
        </p:nvSpPr>
        <p:spPr>
          <a:xfrm>
            <a:off x="6705600" y="6260068"/>
            <a:ext cx="942374" cy="369332"/>
          </a:xfrm>
          <a:prstGeom prst="rect">
            <a:avLst/>
          </a:prstGeom>
          <a:noFill/>
        </p:spPr>
        <p:txBody>
          <a:bodyPr wrap="none" rtlCol="0">
            <a:spAutoFit/>
          </a:bodyPr>
          <a:lstStyle/>
          <a:p>
            <a:r>
              <a:rPr lang="en-US" dirty="0"/>
              <a:t>Group 3</a:t>
            </a:r>
          </a:p>
        </p:txBody>
      </p:sp>
      <p:sp>
        <p:nvSpPr>
          <p:cNvPr id="13" name="TextBox 12"/>
          <p:cNvSpPr txBox="1"/>
          <p:nvPr/>
        </p:nvSpPr>
        <p:spPr>
          <a:xfrm>
            <a:off x="8458200" y="6260068"/>
            <a:ext cx="942374" cy="369332"/>
          </a:xfrm>
          <a:prstGeom prst="rect">
            <a:avLst/>
          </a:prstGeom>
          <a:noFill/>
        </p:spPr>
        <p:txBody>
          <a:bodyPr wrap="none" rtlCol="0">
            <a:spAutoFit/>
          </a:bodyPr>
          <a:lstStyle/>
          <a:p>
            <a:r>
              <a:rPr lang="en-US" dirty="0"/>
              <a:t>Group 4</a:t>
            </a:r>
          </a:p>
        </p:txBody>
      </p:sp>
    </p:spTree>
    <p:extLst>
      <p:ext uri="{BB962C8B-B14F-4D97-AF65-F5344CB8AC3E}">
        <p14:creationId xmlns:p14="http://schemas.microsoft.com/office/powerpoint/2010/main" val="40635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t>
            </a:r>
          </a:p>
        </p:txBody>
      </p:sp>
      <p:sp>
        <p:nvSpPr>
          <p:cNvPr id="3" name="Content Placeholder 2"/>
          <p:cNvSpPr>
            <a:spLocks noGrp="1"/>
          </p:cNvSpPr>
          <p:nvPr>
            <p:ph sz="quarter" idx="1"/>
          </p:nvPr>
        </p:nvSpPr>
        <p:spPr>
          <a:xfrm>
            <a:off x="2209800" y="2438400"/>
            <a:ext cx="7467600" cy="1600200"/>
          </a:xfrm>
        </p:spPr>
        <p:txBody>
          <a:bodyPr/>
          <a:lstStyle/>
          <a:p>
            <a:pPr>
              <a:buNone/>
            </a:pPr>
            <a:endParaRPr lang="en-US" u="sng" dirty="0"/>
          </a:p>
          <a:p>
            <a:pPr algn="ctr">
              <a:buNone/>
            </a:pPr>
            <a:r>
              <a:rPr lang="en-US" u="sng" dirty="0"/>
              <a:t>Variance between groups</a:t>
            </a:r>
          </a:p>
          <a:p>
            <a:pPr algn="ctr">
              <a:buNone/>
            </a:pPr>
            <a:r>
              <a:rPr lang="en-US" dirty="0"/>
              <a:t>Variance among groups</a:t>
            </a:r>
          </a:p>
        </p:txBody>
      </p:sp>
    </p:spTree>
    <p:extLst>
      <p:ext uri="{BB962C8B-B14F-4D97-AF65-F5344CB8AC3E}">
        <p14:creationId xmlns:p14="http://schemas.microsoft.com/office/powerpoint/2010/main" val="353541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927" y="0"/>
            <a:ext cx="7467600" cy="1143000"/>
          </a:xfrm>
        </p:spPr>
        <p:txBody>
          <a:bodyPr/>
          <a:lstStyle/>
          <a:p>
            <a:r>
              <a:rPr lang="en-US" dirty="0"/>
              <a:t>ANOVA: Example 1a</a:t>
            </a:r>
          </a:p>
        </p:txBody>
      </p:sp>
      <p:sp>
        <p:nvSpPr>
          <p:cNvPr id="10" name="TextBox 9"/>
          <p:cNvSpPr txBox="1"/>
          <p:nvPr/>
        </p:nvSpPr>
        <p:spPr>
          <a:xfrm>
            <a:off x="4800600" y="6248401"/>
            <a:ext cx="3276600" cy="492443"/>
          </a:xfrm>
          <a:prstGeom prst="rect">
            <a:avLst/>
          </a:prstGeom>
          <a:noFill/>
        </p:spPr>
        <p:txBody>
          <a:bodyPr wrap="square" rtlCol="0">
            <a:spAutoFit/>
          </a:bodyPr>
          <a:lstStyle/>
          <a:p>
            <a:pPr marL="0" lvl="1"/>
            <a:r>
              <a:rPr lang="en-US" sz="2600" kern="0" dirty="0">
                <a:latin typeface="+mj-lt"/>
                <a:cs typeface="Calibri" pitchFamily="34" charset="0"/>
              </a:rPr>
              <a:t>H</a:t>
            </a:r>
            <a:r>
              <a:rPr lang="en-US" sz="2600" kern="0" baseline="-25000" dirty="0">
                <a:latin typeface="+mj-lt"/>
                <a:cs typeface="Calibri" pitchFamily="34" charset="0"/>
              </a:rPr>
              <a:t>0</a:t>
            </a:r>
            <a:r>
              <a:rPr lang="en-US" sz="2600" kern="0" dirty="0">
                <a:latin typeface="+mj-lt"/>
                <a:cs typeface="Calibri" pitchFamily="34" charset="0"/>
              </a:rPr>
              <a:t>: </a:t>
            </a:r>
            <a:r>
              <a:rPr lang="en-US" sz="2600" kern="0" dirty="0">
                <a:cs typeface="Calibri" pitchFamily="34" charset="0"/>
              </a:rPr>
              <a:t>µ</a:t>
            </a:r>
            <a:r>
              <a:rPr lang="en-US" sz="2600" kern="0" baseline="-25000" dirty="0">
                <a:cs typeface="Calibri" pitchFamily="34" charset="0"/>
              </a:rPr>
              <a:t>1</a:t>
            </a:r>
            <a:r>
              <a:rPr lang="en-US" sz="2600" kern="0" dirty="0">
                <a:cs typeface="Calibri" pitchFamily="34" charset="0"/>
              </a:rPr>
              <a:t> = µ</a:t>
            </a:r>
            <a:r>
              <a:rPr lang="en-US" sz="2600" kern="0" baseline="-25000" dirty="0">
                <a:cs typeface="Calibri" pitchFamily="34" charset="0"/>
              </a:rPr>
              <a:t>2</a:t>
            </a:r>
            <a:r>
              <a:rPr lang="en-US" sz="2600" kern="0" dirty="0">
                <a:cs typeface="Calibri" pitchFamily="34" charset="0"/>
              </a:rPr>
              <a:t> = µ</a:t>
            </a:r>
            <a:r>
              <a:rPr lang="en-US" sz="2600" kern="0" baseline="-25000" dirty="0">
                <a:cs typeface="Calibri" pitchFamily="34" charset="0"/>
              </a:rPr>
              <a:t>3 =</a:t>
            </a:r>
            <a:r>
              <a:rPr lang="en-US" sz="2600" kern="0" dirty="0">
                <a:cs typeface="Calibri" pitchFamily="34" charset="0"/>
              </a:rPr>
              <a:t> µ</a:t>
            </a:r>
            <a:r>
              <a:rPr lang="en-US" sz="2600" kern="0" baseline="-25000" dirty="0">
                <a:cs typeface="Calibri" pitchFamily="34" charset="0"/>
              </a:rPr>
              <a:t>4</a:t>
            </a:r>
            <a:endParaRPr lang="en-US" sz="2600" kern="0" baseline="-25000" dirty="0">
              <a:latin typeface="+mj-lt"/>
              <a:cs typeface="Calibri" pitchFamily="34" charset="0"/>
            </a:endParaRPr>
          </a:p>
        </p:txBody>
      </p:sp>
      <p:graphicFrame>
        <p:nvGraphicFramePr>
          <p:cNvPr id="17" name="Content Placeholder 5"/>
          <p:cNvGraphicFramePr>
            <a:graphicFrameLocks noGrp="1"/>
          </p:cNvGraphicFramePr>
          <p:nvPr>
            <p:ph sz="quarter" idx="1"/>
          </p:nvPr>
        </p:nvGraphicFramePr>
        <p:xfrm>
          <a:off x="3048000" y="1066800"/>
          <a:ext cx="6934200" cy="5034280"/>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3550">
                  <a:extLst>
                    <a:ext uri="{9D8B030D-6E8A-4147-A177-3AD203B41FA5}">
                      <a16:colId xmlns:a16="http://schemas.microsoft.com/office/drawing/2014/main" val="20003"/>
                    </a:ext>
                  </a:extLst>
                </a:gridCol>
              </a:tblGrid>
              <a:tr h="370840">
                <a:tc>
                  <a:txBody>
                    <a:bodyPr/>
                    <a:lstStyle/>
                    <a:p>
                      <a:r>
                        <a:rPr lang="en-US" dirty="0"/>
                        <a:t>Group 1</a:t>
                      </a:r>
                    </a:p>
                  </a:txBody>
                  <a:tcPr/>
                </a:tc>
                <a:tc>
                  <a:txBody>
                    <a:bodyPr/>
                    <a:lstStyle/>
                    <a:p>
                      <a:r>
                        <a:rPr lang="en-US" dirty="0"/>
                        <a:t>Group 2</a:t>
                      </a:r>
                    </a:p>
                  </a:txBody>
                  <a:tcPr/>
                </a:tc>
                <a:tc>
                  <a:txBody>
                    <a:bodyPr/>
                    <a:lstStyle/>
                    <a:p>
                      <a:r>
                        <a:rPr lang="en-US" dirty="0"/>
                        <a:t>Group 3</a:t>
                      </a:r>
                    </a:p>
                  </a:txBody>
                  <a:tcPr/>
                </a:tc>
                <a:tc>
                  <a:txBody>
                    <a:bodyPr/>
                    <a:lstStyle/>
                    <a:p>
                      <a:r>
                        <a:rPr lang="en-US" dirty="0"/>
                        <a:t>Group 4</a:t>
                      </a:r>
                    </a:p>
                  </a:txBody>
                  <a:tcPr/>
                </a:tc>
                <a:extLst>
                  <a:ext uri="{0D108BD9-81ED-4DB2-BD59-A6C34878D82A}">
                    <a16:rowId xmlns:a16="http://schemas.microsoft.com/office/drawing/2014/main" val="10000"/>
                  </a:ext>
                </a:extLst>
              </a:tr>
              <a:tr h="370840">
                <a:tc>
                  <a:txBody>
                    <a:bodyPr/>
                    <a:lstStyle/>
                    <a:p>
                      <a:pPr algn="r" fontAlgn="b"/>
                      <a:r>
                        <a:rPr lang="en-US" sz="2600" b="0" i="0" u="none" strike="noStrike" dirty="0">
                          <a:solidFill>
                            <a:srgbClr val="000000"/>
                          </a:solidFill>
                          <a:latin typeface="+mj-lt"/>
                        </a:rPr>
                        <a:t>$39,142</a:t>
                      </a:r>
                    </a:p>
                  </a:txBody>
                  <a:tcPr marL="9525" marR="9525" marT="9525" marB="0" anchor="b"/>
                </a:tc>
                <a:tc>
                  <a:txBody>
                    <a:bodyPr/>
                    <a:lstStyle/>
                    <a:p>
                      <a:pPr algn="r" fontAlgn="b"/>
                      <a:r>
                        <a:rPr lang="en-US" sz="2600" b="0" i="0" u="none" strike="noStrike" dirty="0">
                          <a:solidFill>
                            <a:srgbClr val="000000"/>
                          </a:solidFill>
                          <a:latin typeface="+mj-lt"/>
                        </a:rPr>
                        <a:t>$58,319</a:t>
                      </a:r>
                    </a:p>
                  </a:txBody>
                  <a:tcPr marL="9525" marR="9525" marT="9525" marB="0" anchor="b"/>
                </a:tc>
                <a:tc>
                  <a:txBody>
                    <a:bodyPr/>
                    <a:lstStyle/>
                    <a:p>
                      <a:pPr algn="r" fontAlgn="b"/>
                      <a:r>
                        <a:rPr lang="en-US" sz="2600" b="0" i="0" u="none" strike="noStrike">
                          <a:solidFill>
                            <a:srgbClr val="000000"/>
                          </a:solidFill>
                          <a:latin typeface="+mj-lt"/>
                        </a:rPr>
                        <a:t>$81,955</a:t>
                      </a:r>
                    </a:p>
                  </a:txBody>
                  <a:tcPr marL="9525" marR="9525" marT="9525" marB="0" anchor="b"/>
                </a:tc>
                <a:tc>
                  <a:txBody>
                    <a:bodyPr/>
                    <a:lstStyle/>
                    <a:p>
                      <a:pPr algn="r" fontAlgn="b"/>
                      <a:r>
                        <a:rPr lang="en-US" sz="2600" b="0" i="0" u="none" strike="noStrike">
                          <a:solidFill>
                            <a:srgbClr val="000000"/>
                          </a:solidFill>
                          <a:latin typeface="+mj-lt"/>
                        </a:rPr>
                        <a:t>$82,940</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sz="2600" b="0" i="0" u="none" strike="noStrike" dirty="0">
                          <a:solidFill>
                            <a:srgbClr val="000000"/>
                          </a:solidFill>
                          <a:latin typeface="+mj-lt"/>
                        </a:rPr>
                        <a:t>$39,388</a:t>
                      </a:r>
                    </a:p>
                  </a:txBody>
                  <a:tcPr marL="9525" marR="9525" marT="9525" marB="0" anchor="b"/>
                </a:tc>
                <a:tc>
                  <a:txBody>
                    <a:bodyPr/>
                    <a:lstStyle/>
                    <a:p>
                      <a:pPr algn="r" fontAlgn="b"/>
                      <a:r>
                        <a:rPr lang="en-US" sz="2600" b="0" i="0" u="none" strike="noStrike" dirty="0">
                          <a:solidFill>
                            <a:srgbClr val="000000"/>
                          </a:solidFill>
                          <a:latin typeface="+mj-lt"/>
                        </a:rPr>
                        <a:t>$61,029</a:t>
                      </a:r>
                    </a:p>
                  </a:txBody>
                  <a:tcPr marL="9525" marR="9525" marT="9525" marB="0" anchor="b"/>
                </a:tc>
                <a:tc>
                  <a:txBody>
                    <a:bodyPr/>
                    <a:lstStyle/>
                    <a:p>
                      <a:pPr algn="r" fontAlgn="b"/>
                      <a:r>
                        <a:rPr lang="en-US" sz="2600" b="0" i="0" u="none" strike="noStrike" dirty="0">
                          <a:solidFill>
                            <a:srgbClr val="000000"/>
                          </a:solidFill>
                          <a:latin typeface="+mj-lt"/>
                        </a:rPr>
                        <a:t>$81,786</a:t>
                      </a:r>
                    </a:p>
                  </a:txBody>
                  <a:tcPr marL="9525" marR="9525" marT="9525" marB="0" anchor="b"/>
                </a:tc>
                <a:tc>
                  <a:txBody>
                    <a:bodyPr/>
                    <a:lstStyle/>
                    <a:p>
                      <a:pPr algn="r" fontAlgn="b"/>
                      <a:r>
                        <a:rPr lang="en-US" sz="2600" b="0" i="0" u="none" strike="noStrike">
                          <a:solidFill>
                            <a:srgbClr val="000000"/>
                          </a:solidFill>
                          <a:latin typeface="+mj-lt"/>
                        </a:rPr>
                        <a:t>$86,546</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sz="2600" b="0" i="0" u="none" strike="noStrike">
                          <a:solidFill>
                            <a:srgbClr val="000000"/>
                          </a:solidFill>
                          <a:latin typeface="+mj-lt"/>
                        </a:rPr>
                        <a:t>$41,929</a:t>
                      </a:r>
                    </a:p>
                  </a:txBody>
                  <a:tcPr marL="9525" marR="9525" marT="9525" marB="0" anchor="b"/>
                </a:tc>
                <a:tc>
                  <a:txBody>
                    <a:bodyPr/>
                    <a:lstStyle/>
                    <a:p>
                      <a:pPr algn="r" fontAlgn="b"/>
                      <a:r>
                        <a:rPr lang="en-US" sz="2600" b="0" i="0" u="none" strike="noStrike" dirty="0">
                          <a:solidFill>
                            <a:srgbClr val="000000"/>
                          </a:solidFill>
                          <a:latin typeface="+mj-lt"/>
                        </a:rPr>
                        <a:t>$61,513</a:t>
                      </a:r>
                    </a:p>
                  </a:txBody>
                  <a:tcPr marL="9525" marR="9525" marT="9525" marB="0" anchor="b"/>
                </a:tc>
                <a:tc>
                  <a:txBody>
                    <a:bodyPr/>
                    <a:lstStyle/>
                    <a:p>
                      <a:pPr algn="r" fontAlgn="b"/>
                      <a:r>
                        <a:rPr lang="en-US" sz="2600" b="0" i="0" u="none" strike="noStrike">
                          <a:solidFill>
                            <a:srgbClr val="000000"/>
                          </a:solidFill>
                          <a:latin typeface="+mj-lt"/>
                        </a:rPr>
                        <a:t>$78,887</a:t>
                      </a:r>
                    </a:p>
                  </a:txBody>
                  <a:tcPr marL="9525" marR="9525" marT="9525" marB="0" anchor="b"/>
                </a:tc>
                <a:tc>
                  <a:txBody>
                    <a:bodyPr/>
                    <a:lstStyle/>
                    <a:p>
                      <a:pPr algn="r" fontAlgn="b"/>
                      <a:r>
                        <a:rPr lang="en-US" sz="2600" b="0" i="0" u="none" strike="noStrike">
                          <a:solidFill>
                            <a:srgbClr val="000000"/>
                          </a:solidFill>
                          <a:latin typeface="+mj-lt"/>
                        </a:rPr>
                        <a:t>$91,407</a:t>
                      </a:r>
                    </a:p>
                  </a:txBody>
                  <a:tcPr marL="9525" marR="9525" marT="9525" marB="0" anchor="b"/>
                </a:tc>
                <a:extLst>
                  <a:ext uri="{0D108BD9-81ED-4DB2-BD59-A6C34878D82A}">
                    <a16:rowId xmlns:a16="http://schemas.microsoft.com/office/drawing/2014/main" val="10003"/>
                  </a:ext>
                </a:extLst>
              </a:tr>
              <a:tr h="370840">
                <a:tc>
                  <a:txBody>
                    <a:bodyPr/>
                    <a:lstStyle/>
                    <a:p>
                      <a:pPr algn="r" fontAlgn="b"/>
                      <a:r>
                        <a:rPr lang="en-US" sz="2600" b="0" i="0" u="none" strike="noStrike">
                          <a:solidFill>
                            <a:srgbClr val="000000"/>
                          </a:solidFill>
                          <a:latin typeface="+mj-lt"/>
                        </a:rPr>
                        <a:t>$43,834</a:t>
                      </a:r>
                    </a:p>
                  </a:txBody>
                  <a:tcPr marL="9525" marR="9525" marT="9525" marB="0" anchor="b"/>
                </a:tc>
                <a:tc>
                  <a:txBody>
                    <a:bodyPr/>
                    <a:lstStyle/>
                    <a:p>
                      <a:pPr algn="r" fontAlgn="b"/>
                      <a:r>
                        <a:rPr lang="en-US" sz="2600" b="0" i="0" u="none" strike="noStrike" dirty="0">
                          <a:solidFill>
                            <a:srgbClr val="000000"/>
                          </a:solidFill>
                          <a:latin typeface="+mj-lt"/>
                        </a:rPr>
                        <a:t>$57,372</a:t>
                      </a:r>
                    </a:p>
                  </a:txBody>
                  <a:tcPr marL="9525" marR="9525" marT="9525" marB="0" anchor="b"/>
                </a:tc>
                <a:tc>
                  <a:txBody>
                    <a:bodyPr/>
                    <a:lstStyle/>
                    <a:p>
                      <a:pPr algn="r" fontAlgn="b"/>
                      <a:r>
                        <a:rPr lang="en-US" sz="2600" b="0" i="0" u="none" strike="noStrike">
                          <a:solidFill>
                            <a:srgbClr val="000000"/>
                          </a:solidFill>
                          <a:latin typeface="+mj-lt"/>
                        </a:rPr>
                        <a:t>$86,108</a:t>
                      </a:r>
                    </a:p>
                  </a:txBody>
                  <a:tcPr marL="9525" marR="9525" marT="9525" marB="0" anchor="b"/>
                </a:tc>
                <a:tc>
                  <a:txBody>
                    <a:bodyPr/>
                    <a:lstStyle/>
                    <a:p>
                      <a:pPr algn="r" fontAlgn="b"/>
                      <a:r>
                        <a:rPr lang="en-US" sz="2600" b="0" i="0" u="none" strike="noStrike">
                          <a:solidFill>
                            <a:srgbClr val="000000"/>
                          </a:solidFill>
                          <a:latin typeface="+mj-lt"/>
                        </a:rPr>
                        <a:t>$77,838</a:t>
                      </a:r>
                    </a:p>
                  </a:txBody>
                  <a:tcPr marL="9525" marR="9525" marT="9525" marB="0" anchor="b"/>
                </a:tc>
                <a:extLst>
                  <a:ext uri="{0D108BD9-81ED-4DB2-BD59-A6C34878D82A}">
                    <a16:rowId xmlns:a16="http://schemas.microsoft.com/office/drawing/2014/main" val="10004"/>
                  </a:ext>
                </a:extLst>
              </a:tr>
              <a:tr h="370840">
                <a:tc>
                  <a:txBody>
                    <a:bodyPr/>
                    <a:lstStyle/>
                    <a:p>
                      <a:pPr algn="r" fontAlgn="b"/>
                      <a:r>
                        <a:rPr lang="en-US" sz="2600" b="0" i="0" u="none" strike="noStrike">
                          <a:solidFill>
                            <a:srgbClr val="000000"/>
                          </a:solidFill>
                          <a:latin typeface="+mj-lt"/>
                        </a:rPr>
                        <a:t>$34,662</a:t>
                      </a:r>
                    </a:p>
                  </a:txBody>
                  <a:tcPr marL="9525" marR="9525" marT="9525" marB="0" anchor="b"/>
                </a:tc>
                <a:tc>
                  <a:txBody>
                    <a:bodyPr/>
                    <a:lstStyle/>
                    <a:p>
                      <a:pPr algn="r" fontAlgn="b"/>
                      <a:r>
                        <a:rPr lang="en-US" sz="2600" b="0" i="0" u="none" strike="noStrike" dirty="0">
                          <a:solidFill>
                            <a:srgbClr val="000000"/>
                          </a:solidFill>
                          <a:latin typeface="+mj-lt"/>
                        </a:rPr>
                        <a:t>$58,282</a:t>
                      </a:r>
                    </a:p>
                  </a:txBody>
                  <a:tcPr marL="9525" marR="9525" marT="9525" marB="0" anchor="b"/>
                </a:tc>
                <a:tc>
                  <a:txBody>
                    <a:bodyPr/>
                    <a:lstStyle/>
                    <a:p>
                      <a:pPr algn="r" fontAlgn="b"/>
                      <a:r>
                        <a:rPr lang="en-US" sz="2600" b="0" i="0" u="none" strike="noStrike">
                          <a:solidFill>
                            <a:srgbClr val="000000"/>
                          </a:solidFill>
                          <a:latin typeface="+mj-lt"/>
                        </a:rPr>
                        <a:t>$74,714</a:t>
                      </a:r>
                    </a:p>
                  </a:txBody>
                  <a:tcPr marL="9525" marR="9525" marT="9525" marB="0" anchor="b"/>
                </a:tc>
                <a:tc>
                  <a:txBody>
                    <a:bodyPr/>
                    <a:lstStyle/>
                    <a:p>
                      <a:pPr algn="r" fontAlgn="b"/>
                      <a:r>
                        <a:rPr lang="en-US" sz="2600" b="0" i="0" u="none" strike="noStrike" dirty="0">
                          <a:solidFill>
                            <a:srgbClr val="000000"/>
                          </a:solidFill>
                          <a:latin typeface="+mj-lt"/>
                        </a:rPr>
                        <a:t>$109,550</a:t>
                      </a:r>
                    </a:p>
                  </a:txBody>
                  <a:tcPr marL="9525" marR="9525" marT="9525" marB="0" anchor="b"/>
                </a:tc>
                <a:extLst>
                  <a:ext uri="{0D108BD9-81ED-4DB2-BD59-A6C34878D82A}">
                    <a16:rowId xmlns:a16="http://schemas.microsoft.com/office/drawing/2014/main" val="10005"/>
                  </a:ext>
                </a:extLst>
              </a:tr>
              <a:tr h="370840">
                <a:tc>
                  <a:txBody>
                    <a:bodyPr/>
                    <a:lstStyle/>
                    <a:p>
                      <a:pPr algn="r" fontAlgn="b"/>
                      <a:r>
                        <a:rPr lang="en-US" sz="2600" b="0" i="0" u="none" strike="noStrike">
                          <a:solidFill>
                            <a:srgbClr val="000000"/>
                          </a:solidFill>
                          <a:latin typeface="+mj-lt"/>
                        </a:rPr>
                        <a:t>$43,255</a:t>
                      </a:r>
                    </a:p>
                  </a:txBody>
                  <a:tcPr marL="9525" marR="9525" marT="9525" marB="0" anchor="b"/>
                </a:tc>
                <a:tc>
                  <a:txBody>
                    <a:bodyPr/>
                    <a:lstStyle/>
                    <a:p>
                      <a:pPr algn="r" fontAlgn="b"/>
                      <a:r>
                        <a:rPr lang="en-US" sz="2600" b="0" i="0" u="none" strike="noStrike" dirty="0">
                          <a:solidFill>
                            <a:srgbClr val="000000"/>
                          </a:solidFill>
                          <a:latin typeface="+mj-lt"/>
                        </a:rPr>
                        <a:t>$62,119</a:t>
                      </a:r>
                    </a:p>
                  </a:txBody>
                  <a:tcPr marL="9525" marR="9525" marT="9525" marB="0" anchor="b"/>
                </a:tc>
                <a:tc>
                  <a:txBody>
                    <a:bodyPr/>
                    <a:lstStyle/>
                    <a:p>
                      <a:pPr algn="r" fontAlgn="b"/>
                      <a:r>
                        <a:rPr lang="en-US" sz="2600" b="0" i="0" u="none" strike="noStrike">
                          <a:solidFill>
                            <a:srgbClr val="000000"/>
                          </a:solidFill>
                          <a:latin typeface="+mj-lt"/>
                        </a:rPr>
                        <a:t>$76,732</a:t>
                      </a:r>
                    </a:p>
                  </a:txBody>
                  <a:tcPr marL="9525" marR="9525" marT="9525" marB="0" anchor="b"/>
                </a:tc>
                <a:tc>
                  <a:txBody>
                    <a:bodyPr/>
                    <a:lstStyle/>
                    <a:p>
                      <a:pPr algn="r" fontAlgn="b"/>
                      <a:r>
                        <a:rPr lang="en-US" sz="2600" b="0" i="0" u="none" strike="noStrike" dirty="0">
                          <a:solidFill>
                            <a:srgbClr val="000000"/>
                          </a:solidFill>
                          <a:latin typeface="+mj-lt"/>
                        </a:rPr>
                        <a:t>$105,983</a:t>
                      </a:r>
                    </a:p>
                  </a:txBody>
                  <a:tcPr marL="9525" marR="9525" marT="9525" marB="0" anchor="b"/>
                </a:tc>
                <a:extLst>
                  <a:ext uri="{0D108BD9-81ED-4DB2-BD59-A6C34878D82A}">
                    <a16:rowId xmlns:a16="http://schemas.microsoft.com/office/drawing/2014/main" val="10006"/>
                  </a:ext>
                </a:extLst>
              </a:tr>
              <a:tr h="370840">
                <a:tc>
                  <a:txBody>
                    <a:bodyPr/>
                    <a:lstStyle/>
                    <a:p>
                      <a:pPr algn="r" fontAlgn="b"/>
                      <a:r>
                        <a:rPr lang="en-US" sz="2600" b="0" i="0" u="none" strike="noStrike">
                          <a:solidFill>
                            <a:srgbClr val="000000"/>
                          </a:solidFill>
                          <a:latin typeface="+mj-lt"/>
                        </a:rPr>
                        <a:t>$35,921</a:t>
                      </a:r>
                    </a:p>
                  </a:txBody>
                  <a:tcPr marL="9525" marR="9525" marT="9525" marB="0" anchor="b"/>
                </a:tc>
                <a:tc>
                  <a:txBody>
                    <a:bodyPr/>
                    <a:lstStyle/>
                    <a:p>
                      <a:pPr algn="r" fontAlgn="b"/>
                      <a:r>
                        <a:rPr lang="en-US" sz="2600" b="0" i="0" u="none" strike="noStrike">
                          <a:solidFill>
                            <a:srgbClr val="000000"/>
                          </a:solidFill>
                          <a:latin typeface="+mj-lt"/>
                        </a:rPr>
                        <a:t>$66,749</a:t>
                      </a:r>
                    </a:p>
                  </a:txBody>
                  <a:tcPr marL="9525" marR="9525" marT="9525" marB="0" anchor="b"/>
                </a:tc>
                <a:tc>
                  <a:txBody>
                    <a:bodyPr/>
                    <a:lstStyle/>
                    <a:p>
                      <a:pPr algn="r" fontAlgn="b"/>
                      <a:r>
                        <a:rPr lang="en-US" sz="2600" b="0" i="0" u="none" strike="noStrike" dirty="0">
                          <a:solidFill>
                            <a:srgbClr val="000000"/>
                          </a:solidFill>
                          <a:latin typeface="+mj-lt"/>
                        </a:rPr>
                        <a:t>$77,024</a:t>
                      </a:r>
                    </a:p>
                  </a:txBody>
                  <a:tcPr marL="9525" marR="9525" marT="9525" marB="0" anchor="b"/>
                </a:tc>
                <a:tc>
                  <a:txBody>
                    <a:bodyPr/>
                    <a:lstStyle/>
                    <a:p>
                      <a:pPr algn="r" fontAlgn="b"/>
                      <a:r>
                        <a:rPr lang="en-US" sz="2600" b="0" i="0" u="none" strike="noStrike" dirty="0">
                          <a:solidFill>
                            <a:srgbClr val="000000"/>
                          </a:solidFill>
                          <a:latin typeface="+mj-lt"/>
                        </a:rPr>
                        <a:t>$114,159</a:t>
                      </a:r>
                    </a:p>
                  </a:txBody>
                  <a:tcPr marL="9525" marR="9525" marT="9525" marB="0" anchor="b"/>
                </a:tc>
                <a:extLst>
                  <a:ext uri="{0D108BD9-81ED-4DB2-BD59-A6C34878D82A}">
                    <a16:rowId xmlns:a16="http://schemas.microsoft.com/office/drawing/2014/main" val="10007"/>
                  </a:ext>
                </a:extLst>
              </a:tr>
              <a:tr h="370840">
                <a:tc>
                  <a:txBody>
                    <a:bodyPr/>
                    <a:lstStyle/>
                    <a:p>
                      <a:pPr algn="r" fontAlgn="b"/>
                      <a:r>
                        <a:rPr lang="en-US" sz="2600" b="0" i="0" u="none" strike="noStrike">
                          <a:solidFill>
                            <a:srgbClr val="000000"/>
                          </a:solidFill>
                          <a:latin typeface="+mj-lt"/>
                        </a:rPr>
                        <a:t>$36,135</a:t>
                      </a:r>
                    </a:p>
                  </a:txBody>
                  <a:tcPr marL="9525" marR="9525" marT="9525" marB="0" anchor="b"/>
                </a:tc>
                <a:tc>
                  <a:txBody>
                    <a:bodyPr/>
                    <a:lstStyle/>
                    <a:p>
                      <a:pPr algn="r" fontAlgn="b"/>
                      <a:r>
                        <a:rPr lang="en-US" sz="2600" b="0" i="0" u="none" strike="noStrike">
                          <a:solidFill>
                            <a:srgbClr val="000000"/>
                          </a:solidFill>
                          <a:latin typeface="+mj-lt"/>
                        </a:rPr>
                        <a:t>$60,632</a:t>
                      </a:r>
                    </a:p>
                  </a:txBody>
                  <a:tcPr marL="9525" marR="9525" marT="9525" marB="0" anchor="b"/>
                </a:tc>
                <a:tc>
                  <a:txBody>
                    <a:bodyPr/>
                    <a:lstStyle/>
                    <a:p>
                      <a:pPr algn="r" fontAlgn="b"/>
                      <a:r>
                        <a:rPr lang="en-US" sz="2600" b="0" i="0" u="none" strike="noStrike" dirty="0">
                          <a:solidFill>
                            <a:srgbClr val="000000"/>
                          </a:solidFill>
                          <a:latin typeface="+mj-lt"/>
                        </a:rPr>
                        <a:t>$85,409</a:t>
                      </a:r>
                    </a:p>
                  </a:txBody>
                  <a:tcPr marL="9525" marR="9525" marT="9525" marB="0" anchor="b"/>
                </a:tc>
                <a:tc>
                  <a:txBody>
                    <a:bodyPr/>
                    <a:lstStyle/>
                    <a:p>
                      <a:pPr algn="r" fontAlgn="b"/>
                      <a:r>
                        <a:rPr lang="en-US" sz="2600" b="0" i="0" u="none" strike="noStrike" dirty="0">
                          <a:solidFill>
                            <a:srgbClr val="000000"/>
                          </a:solidFill>
                          <a:latin typeface="+mj-lt"/>
                        </a:rPr>
                        <a:t>$108,117</a:t>
                      </a:r>
                    </a:p>
                  </a:txBody>
                  <a:tcPr marL="9525" marR="9525" marT="9525" marB="0" anchor="b"/>
                </a:tc>
                <a:extLst>
                  <a:ext uri="{0D108BD9-81ED-4DB2-BD59-A6C34878D82A}">
                    <a16:rowId xmlns:a16="http://schemas.microsoft.com/office/drawing/2014/main" val="10008"/>
                  </a:ext>
                </a:extLst>
              </a:tr>
              <a:tr h="472440">
                <a:tc>
                  <a:txBody>
                    <a:bodyPr/>
                    <a:lstStyle/>
                    <a:p>
                      <a:pPr algn="r" fontAlgn="b"/>
                      <a:r>
                        <a:rPr lang="en-US" sz="2600" b="0" i="0" u="none" strike="noStrike">
                          <a:solidFill>
                            <a:srgbClr val="000000"/>
                          </a:solidFill>
                          <a:latin typeface="+mj-lt"/>
                        </a:rPr>
                        <a:t>$37,676</a:t>
                      </a:r>
                    </a:p>
                  </a:txBody>
                  <a:tcPr marL="9525" marR="9525" marT="9525" marB="0" anchor="b"/>
                </a:tc>
                <a:tc>
                  <a:txBody>
                    <a:bodyPr/>
                    <a:lstStyle/>
                    <a:p>
                      <a:pPr algn="r" fontAlgn="b"/>
                      <a:r>
                        <a:rPr lang="en-US" sz="2600" b="0" i="0" u="none" strike="noStrike">
                          <a:solidFill>
                            <a:srgbClr val="000000"/>
                          </a:solidFill>
                          <a:latin typeface="+mj-lt"/>
                        </a:rPr>
                        <a:t>$61,425</a:t>
                      </a:r>
                    </a:p>
                  </a:txBody>
                  <a:tcPr marL="9525" marR="9525" marT="9525" marB="0" anchor="b"/>
                </a:tc>
                <a:tc>
                  <a:txBody>
                    <a:bodyPr/>
                    <a:lstStyle/>
                    <a:p>
                      <a:pPr algn="r" fontAlgn="b"/>
                      <a:r>
                        <a:rPr lang="en-US" sz="2600" b="0" i="0" u="none" strike="noStrike" dirty="0">
                          <a:solidFill>
                            <a:srgbClr val="000000"/>
                          </a:solidFill>
                          <a:latin typeface="+mj-lt"/>
                        </a:rPr>
                        <a:t>$71,161</a:t>
                      </a:r>
                    </a:p>
                  </a:txBody>
                  <a:tcPr marL="9525" marR="9525" marT="9525" marB="0" anchor="b"/>
                </a:tc>
                <a:tc>
                  <a:txBody>
                    <a:bodyPr/>
                    <a:lstStyle/>
                    <a:p>
                      <a:pPr algn="r" fontAlgn="b"/>
                      <a:r>
                        <a:rPr lang="en-US" sz="2600" b="0" i="0" u="none" strike="noStrike" dirty="0">
                          <a:solidFill>
                            <a:srgbClr val="000000"/>
                          </a:solidFill>
                          <a:latin typeface="+mj-lt"/>
                        </a:rPr>
                        <a:t>$108,746</a:t>
                      </a:r>
                    </a:p>
                  </a:txBody>
                  <a:tcPr marL="9525" marR="9525" marT="9525" marB="0" anchor="b"/>
                </a:tc>
                <a:extLst>
                  <a:ext uri="{0D108BD9-81ED-4DB2-BD59-A6C34878D82A}">
                    <a16:rowId xmlns:a16="http://schemas.microsoft.com/office/drawing/2014/main" val="10009"/>
                  </a:ext>
                </a:extLst>
              </a:tr>
              <a:tr h="472440">
                <a:tc>
                  <a:txBody>
                    <a:bodyPr/>
                    <a:lstStyle/>
                    <a:p>
                      <a:pPr algn="r" fontAlgn="b"/>
                      <a:r>
                        <a:rPr lang="en-US" sz="2600" b="0" i="0" u="none" strike="noStrike" dirty="0">
                          <a:solidFill>
                            <a:srgbClr val="000000"/>
                          </a:solidFill>
                          <a:latin typeface="+mj-lt"/>
                        </a:rPr>
                        <a:t>$40,700</a:t>
                      </a:r>
                    </a:p>
                  </a:txBody>
                  <a:tcPr marL="9525" marR="9525" marT="9525" marB="0" anchor="b"/>
                </a:tc>
                <a:tc>
                  <a:txBody>
                    <a:bodyPr/>
                    <a:lstStyle/>
                    <a:p>
                      <a:pPr algn="r" fontAlgn="b"/>
                      <a:r>
                        <a:rPr lang="en-US" sz="2600" b="0" i="0" u="none" strike="noStrike" dirty="0">
                          <a:solidFill>
                            <a:srgbClr val="000000"/>
                          </a:solidFill>
                          <a:latin typeface="+mj-lt"/>
                        </a:rPr>
                        <a:t>$56,612</a:t>
                      </a:r>
                    </a:p>
                  </a:txBody>
                  <a:tcPr marL="9525" marR="9525" marT="9525" marB="0" anchor="b"/>
                </a:tc>
                <a:tc>
                  <a:txBody>
                    <a:bodyPr/>
                    <a:lstStyle/>
                    <a:p>
                      <a:pPr algn="r" fontAlgn="b"/>
                      <a:r>
                        <a:rPr lang="en-US" sz="2600" b="0" i="0" u="none" strike="noStrike" dirty="0">
                          <a:solidFill>
                            <a:srgbClr val="000000"/>
                          </a:solidFill>
                          <a:latin typeface="+mj-lt"/>
                        </a:rPr>
                        <a:t>$83,441</a:t>
                      </a:r>
                    </a:p>
                  </a:txBody>
                  <a:tcPr marL="9525" marR="9525" marT="9525" marB="0" anchor="b"/>
                </a:tc>
                <a:tc>
                  <a:txBody>
                    <a:bodyPr/>
                    <a:lstStyle/>
                    <a:p>
                      <a:pPr algn="r" fontAlgn="b"/>
                      <a:r>
                        <a:rPr lang="en-US" sz="2600" b="0" i="0" u="none" strike="noStrike" dirty="0">
                          <a:solidFill>
                            <a:srgbClr val="000000"/>
                          </a:solidFill>
                          <a:latin typeface="+mj-lt"/>
                        </a:rPr>
                        <a:t>$87,706</a:t>
                      </a:r>
                    </a:p>
                  </a:txBody>
                  <a:tcPr marL="9525" marR="9525" marT="9525" marB="0" anchor="b"/>
                </a:tc>
                <a:extLst>
                  <a:ext uri="{0D108BD9-81ED-4DB2-BD59-A6C34878D82A}">
                    <a16:rowId xmlns:a16="http://schemas.microsoft.com/office/drawing/2014/main" val="10010"/>
                  </a:ext>
                </a:extLst>
              </a:tr>
              <a:tr h="472440">
                <a:tc>
                  <a:txBody>
                    <a:bodyPr/>
                    <a:lstStyle/>
                    <a:p>
                      <a:pPr algn="r" fontAlgn="b"/>
                      <a:r>
                        <a:rPr lang="en-US" sz="2600" b="1" i="0" u="none" strike="noStrike" dirty="0">
                          <a:solidFill>
                            <a:srgbClr val="000000"/>
                          </a:solidFill>
                          <a:latin typeface="+mj-lt"/>
                        </a:rPr>
                        <a:t>$39,264</a:t>
                      </a:r>
                    </a:p>
                  </a:txBody>
                  <a:tcPr marL="9525" marR="9525" marT="9525" marB="0" anchor="b"/>
                </a:tc>
                <a:tc>
                  <a:txBody>
                    <a:bodyPr/>
                    <a:lstStyle/>
                    <a:p>
                      <a:pPr algn="r" fontAlgn="b"/>
                      <a:r>
                        <a:rPr lang="en-US" sz="2600" b="1" i="0" u="none" strike="noStrike" dirty="0">
                          <a:solidFill>
                            <a:srgbClr val="000000"/>
                          </a:solidFill>
                          <a:latin typeface="+mj-lt"/>
                        </a:rPr>
                        <a:t>$60,405</a:t>
                      </a:r>
                    </a:p>
                  </a:txBody>
                  <a:tcPr marL="9525" marR="9525" marT="9525" marB="0" anchor="b"/>
                </a:tc>
                <a:tc>
                  <a:txBody>
                    <a:bodyPr/>
                    <a:lstStyle/>
                    <a:p>
                      <a:pPr algn="r" fontAlgn="b"/>
                      <a:r>
                        <a:rPr lang="en-US" sz="2600" b="1" i="0" u="none" strike="noStrike">
                          <a:solidFill>
                            <a:srgbClr val="000000"/>
                          </a:solidFill>
                          <a:latin typeface="+mj-lt"/>
                        </a:rPr>
                        <a:t>$79,722</a:t>
                      </a:r>
                    </a:p>
                  </a:txBody>
                  <a:tcPr marL="9525" marR="9525" marT="9525" marB="0" anchor="b"/>
                </a:tc>
                <a:tc>
                  <a:txBody>
                    <a:bodyPr/>
                    <a:lstStyle/>
                    <a:p>
                      <a:pPr algn="r" fontAlgn="b"/>
                      <a:r>
                        <a:rPr lang="en-US" sz="2600" b="1" i="0" u="none" strike="noStrike" dirty="0">
                          <a:solidFill>
                            <a:srgbClr val="000000"/>
                          </a:solidFill>
                          <a:latin typeface="+mj-lt"/>
                        </a:rPr>
                        <a:t>$97,299</a:t>
                      </a:r>
                    </a:p>
                  </a:txBody>
                  <a:tcPr marL="9525" marR="9525" marT="9525" marB="0" anchor="b"/>
                </a:tc>
                <a:extLst>
                  <a:ext uri="{0D108BD9-81ED-4DB2-BD59-A6C34878D82A}">
                    <a16:rowId xmlns:a16="http://schemas.microsoft.com/office/drawing/2014/main" val="10011"/>
                  </a:ext>
                </a:extLst>
              </a:tr>
            </a:tbl>
          </a:graphicData>
        </a:graphic>
      </p:graphicFrame>
      <p:sp>
        <p:nvSpPr>
          <p:cNvPr id="18" name="TextBox 17"/>
          <p:cNvSpPr txBox="1"/>
          <p:nvPr/>
        </p:nvSpPr>
        <p:spPr>
          <a:xfrm>
            <a:off x="1752601" y="5638801"/>
            <a:ext cx="1228221" cy="492443"/>
          </a:xfrm>
          <a:prstGeom prst="rect">
            <a:avLst/>
          </a:prstGeom>
          <a:noFill/>
        </p:spPr>
        <p:txBody>
          <a:bodyPr wrap="none" rtlCol="0">
            <a:spAutoFit/>
          </a:bodyPr>
          <a:lstStyle/>
          <a:p>
            <a:r>
              <a:rPr lang="en-US" sz="2600" dirty="0"/>
              <a:t>Mean </a:t>
            </a:r>
            <a:r>
              <a:rPr lang="el-GR" sz="2600" dirty="0"/>
              <a:t>μ</a:t>
            </a:r>
            <a:endParaRPr lang="en-US" sz="2600" dirty="0"/>
          </a:p>
        </p:txBody>
      </p:sp>
    </p:spTree>
    <p:extLst>
      <p:ext uri="{BB962C8B-B14F-4D97-AF65-F5344CB8AC3E}">
        <p14:creationId xmlns:p14="http://schemas.microsoft.com/office/powerpoint/2010/main" val="1979768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a:t>
            </a:r>
            <a:br>
              <a:rPr lang="en-US" dirty="0"/>
            </a:br>
            <a:r>
              <a:rPr lang="en-US" dirty="0"/>
              <a:t>Example 1a:</a:t>
            </a:r>
          </a:p>
        </p:txBody>
      </p:sp>
      <p:graphicFrame>
        <p:nvGraphicFramePr>
          <p:cNvPr id="5" name="Content Placeholder 4"/>
          <p:cNvGraphicFramePr>
            <a:graphicFrameLocks noGrp="1" noChangeAspect="1"/>
          </p:cNvGraphicFramePr>
          <p:nvPr>
            <p:ph sz="quarter" idx="1"/>
          </p:nvPr>
        </p:nvGraphicFramePr>
        <p:xfrm>
          <a:off x="2971800" y="1870076"/>
          <a:ext cx="6096000" cy="1211263"/>
        </p:xfrm>
        <a:graphic>
          <a:graphicData uri="http://schemas.openxmlformats.org/presentationml/2006/ole">
            <mc:AlternateContent xmlns:mc="http://schemas.openxmlformats.org/markup-compatibility/2006">
              <mc:Choice xmlns:v="urn:schemas-microsoft-com:vml" Requires="v">
                <p:oleObj spid="_x0000_s2050" name="Equation" r:id="rId3" imgW="1981080" imgH="393480" progId="Equation.3">
                  <p:embed/>
                </p:oleObj>
              </mc:Choice>
              <mc:Fallback>
                <p:oleObj name="Equation" r:id="rId3" imgW="1981080" imgH="393480" progId="Equation.3">
                  <p:embed/>
                  <p:pic>
                    <p:nvPicPr>
                      <p:cNvPr id="5" name="Content Placeholder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870076"/>
                        <a:ext cx="6096000" cy="1211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242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 y="132715"/>
            <a:ext cx="10515600" cy="1325563"/>
          </a:xfrm>
        </p:spPr>
        <p:txBody>
          <a:bodyPr/>
          <a:lstStyle/>
          <a:p>
            <a:r>
              <a:rPr lang="en-US" dirty="0"/>
              <a:t>ANOVA</a:t>
            </a:r>
            <a:br>
              <a:rPr lang="en-US" dirty="0"/>
            </a:br>
            <a:r>
              <a:rPr lang="en-US" dirty="0"/>
              <a:t>Example 1a:</a:t>
            </a:r>
          </a:p>
        </p:txBody>
      </p:sp>
      <p:sp>
        <p:nvSpPr>
          <p:cNvPr id="3" name="Content Placeholder 2"/>
          <p:cNvSpPr>
            <a:spLocks noGrp="1"/>
          </p:cNvSpPr>
          <p:nvPr>
            <p:ph sz="quarter" idx="1"/>
          </p:nvPr>
        </p:nvSpPr>
        <p:spPr>
          <a:xfrm>
            <a:off x="340233" y="1458278"/>
            <a:ext cx="10515600" cy="4351338"/>
          </a:xfrm>
        </p:spPr>
        <p:txBody>
          <a:bodyPr/>
          <a:lstStyle/>
          <a:p>
            <a:r>
              <a:rPr lang="en-US" dirty="0"/>
              <a:t>Variance Between Groups : SST</a:t>
            </a:r>
            <a:endParaRPr lang="en-US" baseline="-25000" dirty="0"/>
          </a:p>
        </p:txBody>
      </p:sp>
      <p:pic>
        <p:nvPicPr>
          <p:cNvPr id="6" name="Picture 5">
            <a:extLst>
              <a:ext uri="{FF2B5EF4-FFF2-40B4-BE49-F238E27FC236}">
                <a16:creationId xmlns:a16="http://schemas.microsoft.com/office/drawing/2014/main" id="{5F8974BA-C815-C042-9EAF-381D712C2213}"/>
              </a:ext>
            </a:extLst>
          </p:cNvPr>
          <p:cNvPicPr>
            <a:picLocks noChangeAspect="1"/>
          </p:cNvPicPr>
          <p:nvPr/>
        </p:nvPicPr>
        <p:blipFill>
          <a:blip r:embed="rId2"/>
          <a:stretch>
            <a:fillRect/>
          </a:stretch>
        </p:blipFill>
        <p:spPr>
          <a:xfrm>
            <a:off x="1366647" y="2349501"/>
            <a:ext cx="9123426" cy="2729230"/>
          </a:xfrm>
          <a:prstGeom prst="rect">
            <a:avLst/>
          </a:prstGeom>
        </p:spPr>
      </p:pic>
      <p:sp>
        <p:nvSpPr>
          <p:cNvPr id="15" name="TextBox 14">
            <a:extLst>
              <a:ext uri="{FF2B5EF4-FFF2-40B4-BE49-F238E27FC236}">
                <a16:creationId xmlns:a16="http://schemas.microsoft.com/office/drawing/2014/main" id="{FC6C3985-B436-AB41-A614-45663314276C}"/>
              </a:ext>
            </a:extLst>
          </p:cNvPr>
          <p:cNvSpPr txBox="1"/>
          <p:nvPr/>
        </p:nvSpPr>
        <p:spPr>
          <a:xfrm>
            <a:off x="6743700" y="914400"/>
            <a:ext cx="3977640" cy="923330"/>
          </a:xfrm>
          <a:prstGeom prst="rect">
            <a:avLst/>
          </a:prstGeom>
          <a:noFill/>
        </p:spPr>
        <p:txBody>
          <a:bodyPr wrap="square" rtlCol="0">
            <a:spAutoFit/>
          </a:bodyPr>
          <a:lstStyle/>
          <a:p>
            <a:r>
              <a:rPr lang="en-US" dirty="0"/>
              <a:t>Where:</a:t>
            </a:r>
          </a:p>
          <a:p>
            <a:r>
              <a:rPr lang="en-US" dirty="0"/>
              <a:t>p: is the # of populations (4)</a:t>
            </a:r>
          </a:p>
          <a:p>
            <a:r>
              <a:rPr lang="en-US" dirty="0" err="1"/>
              <a:t>n</a:t>
            </a:r>
            <a:r>
              <a:rPr lang="en-US" baseline="-25000" dirty="0" err="1"/>
              <a:t>i</a:t>
            </a:r>
            <a:r>
              <a:rPr lang="en-US" dirty="0"/>
              <a:t> : sample size of the </a:t>
            </a:r>
            <a:r>
              <a:rPr lang="en-US" dirty="0" err="1"/>
              <a:t>ith</a:t>
            </a:r>
            <a:r>
              <a:rPr lang="en-US" dirty="0"/>
              <a:t> population (10)</a:t>
            </a:r>
          </a:p>
        </p:txBody>
      </p:sp>
      <p:sp>
        <p:nvSpPr>
          <p:cNvPr id="16" name="Rectangle 15">
            <a:extLst>
              <a:ext uri="{FF2B5EF4-FFF2-40B4-BE49-F238E27FC236}">
                <a16:creationId xmlns:a16="http://schemas.microsoft.com/office/drawing/2014/main" id="{CDB7A7D8-587F-4F4C-AFDB-29ECCD6BA2D0}"/>
              </a:ext>
            </a:extLst>
          </p:cNvPr>
          <p:cNvSpPr/>
          <p:nvPr/>
        </p:nvSpPr>
        <p:spPr>
          <a:xfrm>
            <a:off x="1177290" y="3154680"/>
            <a:ext cx="10069830" cy="1611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656E0B65-6791-2542-8B89-93E6F4E89BE5}"/>
              </a:ext>
            </a:extLst>
          </p:cNvPr>
          <p:cNvPicPr>
            <a:picLocks noChangeAspect="1"/>
          </p:cNvPicPr>
          <p:nvPr/>
        </p:nvPicPr>
        <p:blipFill>
          <a:blip r:embed="rId3"/>
          <a:stretch>
            <a:fillRect/>
          </a:stretch>
        </p:blipFill>
        <p:spPr>
          <a:xfrm>
            <a:off x="1177290" y="3525770"/>
            <a:ext cx="10069830" cy="860669"/>
          </a:xfrm>
          <a:prstGeom prst="rect">
            <a:avLst/>
          </a:prstGeom>
        </p:spPr>
      </p:pic>
    </p:spTree>
    <p:extLst>
      <p:ext uri="{BB962C8B-B14F-4D97-AF65-F5344CB8AC3E}">
        <p14:creationId xmlns:p14="http://schemas.microsoft.com/office/powerpoint/2010/main" val="4202691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a:t>
            </a:r>
            <a:br>
              <a:rPr lang="en-US" dirty="0"/>
            </a:br>
            <a:r>
              <a:rPr lang="en-US" dirty="0"/>
              <a:t>Example 1a:</a:t>
            </a:r>
          </a:p>
        </p:txBody>
      </p:sp>
      <p:sp>
        <p:nvSpPr>
          <p:cNvPr id="3" name="Content Placeholder 2"/>
          <p:cNvSpPr>
            <a:spLocks noGrp="1"/>
          </p:cNvSpPr>
          <p:nvPr>
            <p:ph sz="quarter" idx="1"/>
          </p:nvPr>
        </p:nvSpPr>
        <p:spPr>
          <a:xfrm>
            <a:off x="986273" y="1744749"/>
            <a:ext cx="10515600" cy="4351338"/>
          </a:xfrm>
        </p:spPr>
        <p:txBody>
          <a:bodyPr/>
          <a:lstStyle/>
          <a:p>
            <a:r>
              <a:rPr lang="en-US" dirty="0"/>
              <a:t>Variance within Groups</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B4EAF95-4510-E94F-B6AE-3007332DAE59}"/>
                  </a:ext>
                </a:extLst>
              </p:cNvPr>
              <p:cNvSpPr/>
              <p:nvPr/>
            </p:nvSpPr>
            <p:spPr>
              <a:xfrm>
                <a:off x="4475835" y="4606124"/>
                <a:ext cx="7234609" cy="945643"/>
              </a:xfrm>
              <a:prstGeom prst="rect">
                <a:avLst/>
              </a:prstGeom>
            </p:spPr>
            <p:txBody>
              <a:bodyPr wrap="none">
                <a:spAutoFit/>
              </a:bodyPr>
              <a:lstStyle/>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1</m:t>
                        </m:r>
                        <m:r>
                          <a:rPr lang="en-US" i="1">
                            <a:latin typeface="Cambria Math" panose="02040503050406030204" pitchFamily="18" charset="0"/>
                          </a:rPr>
                          <m:t>𝑗</m:t>
                        </m:r>
                      </m:sub>
                    </m:sSub>
                  </m:oMath>
                </a14:m>
                <a:r>
                  <a:rPr lang="en-US" dirty="0"/>
                  <a:t> : is the </a:t>
                </a:r>
                <a:r>
                  <a:rPr lang="en-US" dirty="0" err="1"/>
                  <a:t>jth</a:t>
                </a:r>
                <a:r>
                  <a:rPr lang="en-US" dirty="0"/>
                  <a:t> observed values of the response in the first sample (39,142)</a:t>
                </a:r>
              </a:p>
              <a:p>
                <a:endParaRPr lang="en-US" dirty="0"/>
              </a:p>
            </p:txBody>
          </p:sp>
        </mc:Choice>
        <mc:Fallback xmlns="">
          <p:sp>
            <p:nvSpPr>
              <p:cNvPr id="9" name="Rectangle 8">
                <a:extLst>
                  <a:ext uri="{FF2B5EF4-FFF2-40B4-BE49-F238E27FC236}">
                    <a16:creationId xmlns:a16="http://schemas.microsoft.com/office/drawing/2014/main" id="{1B4EAF95-4510-E94F-B6AE-3007332DAE59}"/>
                  </a:ext>
                </a:extLst>
              </p:cNvPr>
              <p:cNvSpPr>
                <a:spLocks noRot="1" noChangeAspect="1" noMove="1" noResize="1" noEditPoints="1" noAdjustHandles="1" noChangeArrowheads="1" noChangeShapeType="1" noTextEdit="1"/>
              </p:cNvSpPr>
              <p:nvPr/>
            </p:nvSpPr>
            <p:spPr>
              <a:xfrm>
                <a:off x="4475835" y="4606124"/>
                <a:ext cx="7234609" cy="945643"/>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542368D-9F4B-9E47-9DD4-09769116F4B4}"/>
              </a:ext>
            </a:extLst>
          </p:cNvPr>
          <p:cNvSpPr txBox="1"/>
          <p:nvPr/>
        </p:nvSpPr>
        <p:spPr>
          <a:xfrm>
            <a:off x="4475835" y="4540866"/>
            <a:ext cx="2091690" cy="369332"/>
          </a:xfrm>
          <a:prstGeom prst="rect">
            <a:avLst/>
          </a:prstGeom>
          <a:noFill/>
        </p:spPr>
        <p:txBody>
          <a:bodyPr wrap="square" rtlCol="0">
            <a:spAutoFit/>
          </a:bodyPr>
          <a:lstStyle/>
          <a:p>
            <a:r>
              <a:rPr lang="en-US" dirty="0"/>
              <a:t>Where:</a:t>
            </a:r>
          </a:p>
        </p:txBody>
      </p:sp>
      <p:pic>
        <p:nvPicPr>
          <p:cNvPr id="16" name="Picture 15">
            <a:extLst>
              <a:ext uri="{FF2B5EF4-FFF2-40B4-BE49-F238E27FC236}">
                <a16:creationId xmlns:a16="http://schemas.microsoft.com/office/drawing/2014/main" id="{12B8B821-744C-EA41-9D8C-29CE29DFC77A}"/>
              </a:ext>
            </a:extLst>
          </p:cNvPr>
          <p:cNvPicPr>
            <a:picLocks noChangeAspect="1"/>
          </p:cNvPicPr>
          <p:nvPr/>
        </p:nvPicPr>
        <p:blipFill>
          <a:blip r:embed="rId3"/>
          <a:stretch>
            <a:fillRect/>
          </a:stretch>
        </p:blipFill>
        <p:spPr>
          <a:xfrm>
            <a:off x="2526224" y="2730495"/>
            <a:ext cx="7843434" cy="1189923"/>
          </a:xfrm>
          <a:prstGeom prst="rect">
            <a:avLst/>
          </a:prstGeom>
        </p:spPr>
      </p:pic>
    </p:spTree>
    <p:extLst>
      <p:ext uri="{BB962C8B-B14F-4D97-AF65-F5344CB8AC3E}">
        <p14:creationId xmlns:p14="http://schemas.microsoft.com/office/powerpoint/2010/main" val="4070916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164" y="-77993"/>
            <a:ext cx="7467600" cy="1143000"/>
          </a:xfrm>
        </p:spPr>
        <p:txBody>
          <a:bodyPr/>
          <a:lstStyle/>
          <a:p>
            <a:r>
              <a:rPr lang="en-US" dirty="0"/>
              <a:t>ANOVA   Example 1a:</a:t>
            </a:r>
          </a:p>
        </p:txBody>
      </p:sp>
      <p:graphicFrame>
        <p:nvGraphicFramePr>
          <p:cNvPr id="4" name="Object 3"/>
          <p:cNvGraphicFramePr>
            <a:graphicFrameLocks noChangeAspect="1"/>
          </p:cNvGraphicFramePr>
          <p:nvPr/>
        </p:nvGraphicFramePr>
        <p:xfrm>
          <a:off x="3400425" y="830263"/>
          <a:ext cx="6010275" cy="6111875"/>
        </p:xfrm>
        <a:graphic>
          <a:graphicData uri="http://schemas.openxmlformats.org/presentationml/2006/ole">
            <mc:AlternateContent xmlns:mc="http://schemas.openxmlformats.org/markup-compatibility/2006">
              <mc:Choice xmlns:v="urn:schemas-microsoft-com:vml" Requires="v">
                <p:oleObj spid="_x0000_s3074" name="Equation" r:id="rId3" imgW="1777680" imgH="1854000" progId="Equation.3">
                  <p:embed/>
                </p:oleObj>
              </mc:Choice>
              <mc:Fallback>
                <p:oleObj name="Equation" r:id="rId3" imgW="1777680" imgH="1854000" progId="Equation.3">
                  <p:embed/>
                  <p:pic>
                    <p:nvPicPr>
                      <p:cNvPr id="4" name="Object 3"/>
                      <p:cNvPicPr>
                        <a:picLocks noChangeAspect="1" noChangeArrowheads="1"/>
                      </p:cNvPicPr>
                      <p:nvPr/>
                    </p:nvPicPr>
                    <p:blipFill>
                      <a:blip r:embed="rId4"/>
                      <a:srcRect/>
                      <a:stretch>
                        <a:fillRect/>
                      </a:stretch>
                    </p:blipFill>
                    <p:spPr bwMode="auto">
                      <a:xfrm>
                        <a:off x="3400425" y="830263"/>
                        <a:ext cx="6010275" cy="61118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934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852" y="129151"/>
            <a:ext cx="10515600" cy="1325563"/>
          </a:xfrm>
        </p:spPr>
        <p:txBody>
          <a:bodyPr>
            <a:normAutofit/>
          </a:bodyPr>
          <a:lstStyle/>
          <a:p>
            <a:r>
              <a:rPr lang="en-US" sz="4000" b="1" dirty="0"/>
              <a:t>Hypothesis Testing: Two Parameters</a:t>
            </a:r>
          </a:p>
        </p:txBody>
      </p:sp>
      <p:sp>
        <p:nvSpPr>
          <p:cNvPr id="3" name="Content Placeholder 2"/>
          <p:cNvSpPr>
            <a:spLocks noGrp="1"/>
          </p:cNvSpPr>
          <p:nvPr>
            <p:ph sz="quarter" idx="1"/>
          </p:nvPr>
        </p:nvSpPr>
        <p:spPr>
          <a:xfrm>
            <a:off x="1314189" y="1562578"/>
            <a:ext cx="10515600" cy="4351338"/>
          </a:xfrm>
        </p:spPr>
        <p:txBody>
          <a:bodyPr/>
          <a:lstStyle/>
          <a:p>
            <a:r>
              <a:rPr lang="en-US" dirty="0">
                <a:latin typeface="Arial" charset="0"/>
                <a:ea typeface="Arial" charset="0"/>
                <a:cs typeface="Arial" charset="0"/>
              </a:rPr>
              <a:t>Population Means </a:t>
            </a:r>
            <a:r>
              <a:rPr lang="en-US" dirty="0">
                <a:latin typeface="Arial" charset="0"/>
                <a:ea typeface="Arial" charset="0"/>
                <a:cs typeface="Arial" charset="0"/>
                <a:sym typeface="Wingdings" pitchFamily="2" charset="2"/>
              </a:rPr>
              <a:t> </a:t>
            </a:r>
          </a:p>
          <a:p>
            <a:pPr lvl="1"/>
            <a:r>
              <a:rPr lang="en-US" dirty="0">
                <a:latin typeface="Arial" charset="0"/>
                <a:ea typeface="Arial" charset="0"/>
                <a:cs typeface="Arial" charset="0"/>
                <a:sym typeface="Wingdings" pitchFamily="2" charset="2"/>
              </a:rPr>
              <a:t>Independent and Paired Samples</a:t>
            </a:r>
          </a:p>
          <a:p>
            <a:pPr lvl="1"/>
            <a:r>
              <a:rPr lang="en-US" dirty="0">
                <a:latin typeface="Arial" charset="0"/>
                <a:ea typeface="Arial" charset="0"/>
                <a:cs typeface="Arial" charset="0"/>
                <a:sym typeface="Wingdings" pitchFamily="2" charset="2"/>
              </a:rPr>
              <a:t>z test, t test, paired t test</a:t>
            </a:r>
          </a:p>
          <a:p>
            <a:endParaRPr lang="en-US" dirty="0">
              <a:latin typeface="Arial" charset="0"/>
              <a:ea typeface="Arial" charset="0"/>
              <a:cs typeface="Arial" charset="0"/>
              <a:sym typeface="Wingdings" pitchFamily="2" charset="2"/>
            </a:endParaRPr>
          </a:p>
          <a:p>
            <a:r>
              <a:rPr lang="en-US" dirty="0">
                <a:latin typeface="Arial" charset="0"/>
                <a:ea typeface="Arial" charset="0"/>
                <a:cs typeface="Arial" charset="0"/>
                <a:sym typeface="Wingdings" pitchFamily="2" charset="2"/>
              </a:rPr>
              <a:t>Population Variance  </a:t>
            </a:r>
          </a:p>
          <a:p>
            <a:pPr lvl="1"/>
            <a:r>
              <a:rPr lang="en-US" dirty="0">
                <a:latin typeface="Arial" charset="0"/>
                <a:ea typeface="Arial" charset="0"/>
                <a:cs typeface="Arial" charset="0"/>
                <a:sym typeface="Wingdings" pitchFamily="2" charset="2"/>
              </a:rPr>
              <a:t>F test</a:t>
            </a:r>
            <a:endParaRPr lang="en-US" dirty="0">
              <a:latin typeface="Arial" charset="0"/>
              <a:ea typeface="Arial" charset="0"/>
              <a:cs typeface="Arial" charset="0"/>
            </a:endParaRPr>
          </a:p>
          <a:p>
            <a:endParaRPr lang="en-US" dirty="0">
              <a:latin typeface="Arial" charset="0"/>
              <a:ea typeface="Arial" charset="0"/>
              <a:cs typeface="Arial" charset="0"/>
            </a:endParaRPr>
          </a:p>
          <a:p>
            <a:r>
              <a:rPr lang="en-US" dirty="0">
                <a:latin typeface="Arial" charset="0"/>
                <a:ea typeface="Arial" charset="0"/>
                <a:cs typeface="Arial" charset="0"/>
                <a:sym typeface="Wingdings" pitchFamily="2" charset="2"/>
              </a:rPr>
              <a:t>Population proportion  </a:t>
            </a:r>
          </a:p>
          <a:p>
            <a:pPr lvl="1"/>
            <a:r>
              <a:rPr lang="en-US" dirty="0">
                <a:latin typeface="Arial" charset="0"/>
                <a:ea typeface="Arial" charset="0"/>
                <a:cs typeface="Arial" charset="0"/>
                <a:sym typeface="Wingdings" pitchFamily="2" charset="2"/>
              </a:rPr>
              <a:t>Advanced Statistics</a:t>
            </a:r>
          </a:p>
          <a:p>
            <a:endParaRPr lang="en-US" dirty="0">
              <a:latin typeface="Arial" charset="0"/>
              <a:ea typeface="Arial" charset="0"/>
              <a:cs typeface="Arial" charset="0"/>
            </a:endParaRPr>
          </a:p>
        </p:txBody>
      </p:sp>
    </p:spTree>
    <p:extLst>
      <p:ext uri="{BB962C8B-B14F-4D97-AF65-F5344CB8AC3E}">
        <p14:creationId xmlns:p14="http://schemas.microsoft.com/office/powerpoint/2010/main" val="220596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t>
            </a:r>
            <a:br>
              <a:rPr lang="en-US" dirty="0"/>
            </a:br>
            <a:r>
              <a:rPr lang="en-US" dirty="0"/>
              <a:t>Example 1a:</a:t>
            </a:r>
          </a:p>
        </p:txBody>
      </p:sp>
      <p:pic>
        <p:nvPicPr>
          <p:cNvPr id="6" name="Picture 5" descr="bow20583_UN09a"/>
          <p:cNvPicPr>
            <a:picLocks noChangeAspect="1" noChangeArrowheads="1"/>
          </p:cNvPicPr>
          <p:nvPr/>
        </p:nvPicPr>
        <p:blipFill>
          <a:blip r:embed="rId2" cstate="print"/>
          <a:srcRect/>
          <a:stretch>
            <a:fillRect/>
          </a:stretch>
        </p:blipFill>
        <p:spPr bwMode="auto">
          <a:xfrm>
            <a:off x="6411912" y="2590801"/>
            <a:ext cx="3798888" cy="4125643"/>
          </a:xfrm>
          <a:prstGeom prst="rect">
            <a:avLst/>
          </a:prstGeom>
          <a:noFill/>
        </p:spPr>
      </p:pic>
      <p:sp>
        <p:nvSpPr>
          <p:cNvPr id="7" name="TextBox 6"/>
          <p:cNvSpPr txBox="1"/>
          <p:nvPr/>
        </p:nvSpPr>
        <p:spPr>
          <a:xfrm>
            <a:off x="1502484" y="2136514"/>
            <a:ext cx="3250890" cy="492443"/>
          </a:xfrm>
          <a:prstGeom prst="rect">
            <a:avLst/>
          </a:prstGeom>
          <a:noFill/>
        </p:spPr>
        <p:txBody>
          <a:bodyPr wrap="none" rtlCol="0">
            <a:spAutoFit/>
          </a:bodyPr>
          <a:lstStyle/>
          <a:p>
            <a:r>
              <a:rPr lang="en-US" sz="2600" dirty="0"/>
              <a:t>F Statistic = MST</a:t>
            </a:r>
            <a:r>
              <a:rPr lang="en-US" sz="2600" baseline="-25000" dirty="0"/>
              <a:t> </a:t>
            </a:r>
            <a:r>
              <a:rPr lang="en-US" sz="2600" dirty="0"/>
              <a:t>/ MSE</a:t>
            </a:r>
            <a:endParaRPr lang="en-US" sz="2600" baseline="-25000" dirty="0"/>
          </a:p>
        </p:txBody>
      </p:sp>
      <p:sp>
        <p:nvSpPr>
          <p:cNvPr id="8" name="TextBox 7"/>
          <p:cNvSpPr txBox="1"/>
          <p:nvPr/>
        </p:nvSpPr>
        <p:spPr>
          <a:xfrm>
            <a:off x="1752601" y="3200400"/>
            <a:ext cx="3976601" cy="2893100"/>
          </a:xfrm>
          <a:prstGeom prst="rect">
            <a:avLst/>
          </a:prstGeom>
          <a:noFill/>
        </p:spPr>
        <p:txBody>
          <a:bodyPr wrap="none" rtlCol="0">
            <a:spAutoFit/>
          </a:bodyPr>
          <a:lstStyle/>
          <a:p>
            <a:r>
              <a:rPr lang="el-GR" sz="2600" dirty="0"/>
              <a:t>α</a:t>
            </a:r>
            <a:r>
              <a:rPr lang="en-US" sz="2600" dirty="0"/>
              <a:t>=0.05</a:t>
            </a:r>
          </a:p>
          <a:p>
            <a:endParaRPr lang="en-US" sz="2600" dirty="0"/>
          </a:p>
          <a:p>
            <a:r>
              <a:rPr lang="en-US" sz="2600" dirty="0"/>
              <a:t>F</a:t>
            </a:r>
            <a:r>
              <a:rPr lang="el-GR" sz="2600" baseline="-25000" dirty="0"/>
              <a:t>α</a:t>
            </a:r>
            <a:r>
              <a:rPr lang="en-US" sz="2600" dirty="0"/>
              <a:t>=2.86 (F table)</a:t>
            </a:r>
          </a:p>
          <a:p>
            <a:endParaRPr lang="en-US" sz="2600" dirty="0"/>
          </a:p>
          <a:p>
            <a:r>
              <a:rPr lang="en-US" sz="2600" dirty="0"/>
              <a:t>F=114.4</a:t>
            </a:r>
          </a:p>
          <a:p>
            <a:endParaRPr lang="en-US" sz="2600" dirty="0"/>
          </a:p>
          <a:p>
            <a:r>
              <a:rPr lang="en-US" sz="2600" dirty="0">
                <a:solidFill>
                  <a:srgbClr val="C00000"/>
                </a:solidFill>
              </a:rPr>
              <a:t>Reject H</a:t>
            </a:r>
            <a:r>
              <a:rPr lang="en-US" sz="2600" baseline="-25000" dirty="0">
                <a:solidFill>
                  <a:srgbClr val="C00000"/>
                </a:solidFill>
              </a:rPr>
              <a:t>0</a:t>
            </a:r>
            <a:r>
              <a:rPr lang="en-US" sz="2600" dirty="0">
                <a:solidFill>
                  <a:srgbClr val="C00000"/>
                </a:solidFill>
              </a:rPr>
              <a:t> </a:t>
            </a:r>
            <a:r>
              <a:rPr lang="en-US" sz="2600" dirty="0"/>
              <a:t>at 95% confidence</a:t>
            </a:r>
          </a:p>
        </p:txBody>
      </p:sp>
    </p:spTree>
    <p:extLst>
      <p:ext uri="{BB962C8B-B14F-4D97-AF65-F5344CB8AC3E}">
        <p14:creationId xmlns:p14="http://schemas.microsoft.com/office/powerpoint/2010/main" val="2088707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1b: Same Groups: Larger within Group Variances</a:t>
            </a:r>
          </a:p>
        </p:txBody>
      </p:sp>
      <p:pic>
        <p:nvPicPr>
          <p:cNvPr id="111618" name="Picture 2"/>
          <p:cNvPicPr>
            <a:picLocks noChangeAspect="1" noChangeArrowheads="1"/>
          </p:cNvPicPr>
          <p:nvPr/>
        </p:nvPicPr>
        <p:blipFill>
          <a:blip r:embed="rId2" cstate="print"/>
          <a:srcRect/>
          <a:stretch>
            <a:fillRect/>
          </a:stretch>
        </p:blipFill>
        <p:spPr bwMode="auto">
          <a:xfrm>
            <a:off x="3097889" y="1690688"/>
            <a:ext cx="5438775" cy="5118847"/>
          </a:xfrm>
          <a:prstGeom prst="rect">
            <a:avLst/>
          </a:prstGeom>
          <a:noFill/>
          <a:ln w="9525">
            <a:noFill/>
            <a:miter lim="800000"/>
            <a:headEnd/>
            <a:tailEnd/>
          </a:ln>
        </p:spPr>
      </p:pic>
      <p:sp>
        <p:nvSpPr>
          <p:cNvPr id="5" name="Rectangle 4"/>
          <p:cNvSpPr/>
          <p:nvPr/>
        </p:nvSpPr>
        <p:spPr>
          <a:xfrm>
            <a:off x="2590800" y="2557745"/>
            <a:ext cx="7620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52800" y="6096000"/>
            <a:ext cx="5943600" cy="713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6200000">
            <a:off x="1746236" y="3791591"/>
            <a:ext cx="2210862" cy="492443"/>
          </a:xfrm>
          <a:prstGeom prst="rect">
            <a:avLst/>
          </a:prstGeom>
          <a:noFill/>
        </p:spPr>
        <p:txBody>
          <a:bodyPr wrap="none" rtlCol="0">
            <a:spAutoFit/>
          </a:bodyPr>
          <a:lstStyle/>
          <a:p>
            <a:r>
              <a:rPr lang="en-US" sz="2600" dirty="0"/>
              <a:t>Salary in 1000s</a:t>
            </a:r>
          </a:p>
        </p:txBody>
      </p:sp>
      <p:sp>
        <p:nvSpPr>
          <p:cNvPr id="8" name="TextBox 7"/>
          <p:cNvSpPr txBox="1"/>
          <p:nvPr/>
        </p:nvSpPr>
        <p:spPr>
          <a:xfrm>
            <a:off x="3523315" y="6096000"/>
            <a:ext cx="942374" cy="369332"/>
          </a:xfrm>
          <a:prstGeom prst="rect">
            <a:avLst/>
          </a:prstGeom>
          <a:noFill/>
        </p:spPr>
        <p:txBody>
          <a:bodyPr wrap="none" rtlCol="0">
            <a:spAutoFit/>
          </a:bodyPr>
          <a:lstStyle/>
          <a:p>
            <a:r>
              <a:rPr lang="en-US" dirty="0"/>
              <a:t>Group 1</a:t>
            </a:r>
          </a:p>
        </p:txBody>
      </p:sp>
      <p:sp>
        <p:nvSpPr>
          <p:cNvPr id="9" name="TextBox 8"/>
          <p:cNvSpPr txBox="1"/>
          <p:nvPr/>
        </p:nvSpPr>
        <p:spPr>
          <a:xfrm>
            <a:off x="4876800" y="6096000"/>
            <a:ext cx="942374" cy="369332"/>
          </a:xfrm>
          <a:prstGeom prst="rect">
            <a:avLst/>
          </a:prstGeom>
          <a:noFill/>
        </p:spPr>
        <p:txBody>
          <a:bodyPr wrap="none" rtlCol="0">
            <a:spAutoFit/>
          </a:bodyPr>
          <a:lstStyle/>
          <a:p>
            <a:r>
              <a:rPr lang="en-US" dirty="0"/>
              <a:t>Group 2</a:t>
            </a:r>
          </a:p>
        </p:txBody>
      </p:sp>
      <p:sp>
        <p:nvSpPr>
          <p:cNvPr id="10" name="TextBox 9"/>
          <p:cNvSpPr txBox="1"/>
          <p:nvPr/>
        </p:nvSpPr>
        <p:spPr>
          <a:xfrm>
            <a:off x="6266515" y="6107668"/>
            <a:ext cx="942374" cy="369332"/>
          </a:xfrm>
          <a:prstGeom prst="rect">
            <a:avLst/>
          </a:prstGeom>
          <a:noFill/>
        </p:spPr>
        <p:txBody>
          <a:bodyPr wrap="none" rtlCol="0">
            <a:spAutoFit/>
          </a:bodyPr>
          <a:lstStyle/>
          <a:p>
            <a:r>
              <a:rPr lang="en-US" dirty="0"/>
              <a:t>Group 3</a:t>
            </a:r>
          </a:p>
        </p:txBody>
      </p:sp>
      <p:sp>
        <p:nvSpPr>
          <p:cNvPr id="11" name="TextBox 10"/>
          <p:cNvSpPr txBox="1"/>
          <p:nvPr/>
        </p:nvSpPr>
        <p:spPr>
          <a:xfrm>
            <a:off x="7638115" y="6107668"/>
            <a:ext cx="942374" cy="369332"/>
          </a:xfrm>
          <a:prstGeom prst="rect">
            <a:avLst/>
          </a:prstGeom>
          <a:noFill/>
        </p:spPr>
        <p:txBody>
          <a:bodyPr wrap="none" rtlCol="0">
            <a:spAutoFit/>
          </a:bodyPr>
          <a:lstStyle/>
          <a:p>
            <a:r>
              <a:rPr lang="en-US" dirty="0"/>
              <a:t>Group 4</a:t>
            </a:r>
          </a:p>
        </p:txBody>
      </p:sp>
    </p:spTree>
    <p:extLst>
      <p:ext uri="{BB962C8B-B14F-4D97-AF65-F5344CB8AC3E}">
        <p14:creationId xmlns:p14="http://schemas.microsoft.com/office/powerpoint/2010/main" val="2894348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a:t>
            </a:r>
          </a:p>
        </p:txBody>
      </p:sp>
      <p:graphicFrame>
        <p:nvGraphicFramePr>
          <p:cNvPr id="5" name="Content Placeholder 4"/>
          <p:cNvGraphicFramePr>
            <a:graphicFrameLocks noGrp="1"/>
          </p:cNvGraphicFramePr>
          <p:nvPr>
            <p:ph sz="quarter" idx="1"/>
          </p:nvPr>
        </p:nvGraphicFramePr>
        <p:xfrm>
          <a:off x="1981200" y="2133600"/>
          <a:ext cx="7467600" cy="31089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70840">
                <a:tc>
                  <a:txBody>
                    <a:bodyPr/>
                    <a:lstStyle/>
                    <a:p>
                      <a:r>
                        <a:rPr lang="en-US" sz="2800" dirty="0"/>
                        <a:t>Variable</a:t>
                      </a:r>
                    </a:p>
                  </a:txBody>
                  <a:tcPr/>
                </a:tc>
                <a:tc>
                  <a:txBody>
                    <a:bodyPr/>
                    <a:lstStyle/>
                    <a:p>
                      <a:r>
                        <a:rPr lang="en-US" sz="2800" dirty="0"/>
                        <a:t>Example 1a</a:t>
                      </a:r>
                    </a:p>
                  </a:txBody>
                  <a:tcPr/>
                </a:tc>
                <a:tc>
                  <a:txBody>
                    <a:bodyPr/>
                    <a:lstStyle/>
                    <a:p>
                      <a:r>
                        <a:rPr lang="en-US" sz="2800" dirty="0"/>
                        <a:t>Example 1b</a:t>
                      </a:r>
                    </a:p>
                  </a:txBody>
                  <a:tcPr/>
                </a:tc>
                <a:extLst>
                  <a:ext uri="{0D108BD9-81ED-4DB2-BD59-A6C34878D82A}">
                    <a16:rowId xmlns:a16="http://schemas.microsoft.com/office/drawing/2014/main" val="10000"/>
                  </a:ext>
                </a:extLst>
              </a:tr>
              <a:tr h="370840">
                <a:tc>
                  <a:txBody>
                    <a:bodyPr/>
                    <a:lstStyle/>
                    <a:p>
                      <a:r>
                        <a:rPr lang="en-US" sz="2800" dirty="0"/>
                        <a:t>SST</a:t>
                      </a:r>
                      <a:endParaRPr lang="en-US" sz="2800" baseline="-25000" dirty="0"/>
                    </a:p>
                  </a:txBody>
                  <a:tcPr/>
                </a:tc>
                <a:tc>
                  <a:txBody>
                    <a:bodyPr/>
                    <a:lstStyle/>
                    <a:p>
                      <a:pPr algn="r" fontAlgn="b"/>
                      <a:r>
                        <a:rPr lang="en-US" sz="2600" b="0" i="0" u="none" strike="noStrike" dirty="0">
                          <a:solidFill>
                            <a:srgbClr val="000000"/>
                          </a:solidFill>
                          <a:latin typeface="+mj-lt"/>
                        </a:rPr>
                        <a:t>1.87E+10</a:t>
                      </a:r>
                    </a:p>
                  </a:txBody>
                  <a:tcPr marL="9525" marR="9525" marT="9525" marB="0" anchor="b"/>
                </a:tc>
                <a:tc>
                  <a:txBody>
                    <a:bodyPr/>
                    <a:lstStyle/>
                    <a:p>
                      <a:pPr algn="r" fontAlgn="b"/>
                      <a:r>
                        <a:rPr lang="en-US" sz="2600" b="0" i="0" u="none" strike="noStrike" dirty="0">
                          <a:solidFill>
                            <a:srgbClr val="000000"/>
                          </a:solidFill>
                          <a:latin typeface="+mj-lt"/>
                        </a:rPr>
                        <a:t>2.49E+10</a:t>
                      </a:r>
                    </a:p>
                  </a:txBody>
                  <a:tcPr marL="9525" marR="9525" marT="9525" marB="0" anchor="b"/>
                </a:tc>
                <a:extLst>
                  <a:ext uri="{0D108BD9-81ED-4DB2-BD59-A6C34878D82A}">
                    <a16:rowId xmlns:a16="http://schemas.microsoft.com/office/drawing/2014/main" val="10001"/>
                  </a:ext>
                </a:extLst>
              </a:tr>
              <a:tr h="370840">
                <a:tc>
                  <a:txBody>
                    <a:bodyPr/>
                    <a:lstStyle/>
                    <a:p>
                      <a:r>
                        <a:rPr lang="en-US" sz="2800" b="1" dirty="0"/>
                        <a:t>SSE</a:t>
                      </a:r>
                      <a:endParaRPr lang="en-US" sz="2800" b="1" baseline="-25000" dirty="0"/>
                    </a:p>
                  </a:txBody>
                  <a:tcPr/>
                </a:tc>
                <a:tc>
                  <a:txBody>
                    <a:bodyPr/>
                    <a:lstStyle/>
                    <a:p>
                      <a:pPr algn="r" fontAlgn="b"/>
                      <a:r>
                        <a:rPr lang="en-US" sz="2600" b="1" i="0" u="none" strike="noStrike" dirty="0">
                          <a:solidFill>
                            <a:srgbClr val="000000"/>
                          </a:solidFill>
                          <a:latin typeface="+mj-lt"/>
                        </a:rPr>
                        <a:t>0.197E+10</a:t>
                      </a:r>
                    </a:p>
                  </a:txBody>
                  <a:tcPr marL="9525" marR="9525" marT="9525" marB="0" anchor="b"/>
                </a:tc>
                <a:tc>
                  <a:txBody>
                    <a:bodyPr/>
                    <a:lstStyle/>
                    <a:p>
                      <a:pPr algn="r" fontAlgn="b"/>
                      <a:r>
                        <a:rPr lang="en-US" sz="2600" b="1" i="0" u="none" strike="noStrike" dirty="0">
                          <a:solidFill>
                            <a:srgbClr val="000000"/>
                          </a:solidFill>
                          <a:latin typeface="+mj-lt"/>
                        </a:rPr>
                        <a:t>5.93E+10</a:t>
                      </a:r>
                    </a:p>
                  </a:txBody>
                  <a:tcPr marL="9525" marR="9525" marT="9525" marB="0" anchor="b"/>
                </a:tc>
                <a:extLst>
                  <a:ext uri="{0D108BD9-81ED-4DB2-BD59-A6C34878D82A}">
                    <a16:rowId xmlns:a16="http://schemas.microsoft.com/office/drawing/2014/main" val="10002"/>
                  </a:ext>
                </a:extLst>
              </a:tr>
              <a:tr h="370840">
                <a:tc>
                  <a:txBody>
                    <a:bodyPr/>
                    <a:lstStyle/>
                    <a:p>
                      <a:r>
                        <a:rPr lang="en-US" sz="2800" dirty="0"/>
                        <a:t>MST</a:t>
                      </a:r>
                      <a:endParaRPr lang="en-US" sz="2800" baseline="-25000" dirty="0"/>
                    </a:p>
                  </a:txBody>
                  <a:tcPr/>
                </a:tc>
                <a:tc>
                  <a:txBody>
                    <a:bodyPr/>
                    <a:lstStyle/>
                    <a:p>
                      <a:pPr algn="r" fontAlgn="b"/>
                      <a:r>
                        <a:rPr lang="en-US" sz="2600" b="0" i="0" u="none" strike="noStrike" dirty="0">
                          <a:solidFill>
                            <a:srgbClr val="000000"/>
                          </a:solidFill>
                          <a:latin typeface="+mj-lt"/>
                        </a:rPr>
                        <a:t>6.25E+09</a:t>
                      </a:r>
                    </a:p>
                  </a:txBody>
                  <a:tcPr marL="9525" marR="9525" marT="9525" marB="0" anchor="b"/>
                </a:tc>
                <a:tc>
                  <a:txBody>
                    <a:bodyPr/>
                    <a:lstStyle/>
                    <a:p>
                      <a:pPr algn="r" fontAlgn="b"/>
                      <a:r>
                        <a:rPr lang="en-US" sz="2600" b="0" i="0" u="none" strike="noStrike" dirty="0">
                          <a:solidFill>
                            <a:srgbClr val="000000"/>
                          </a:solidFill>
                          <a:latin typeface="+mj-lt"/>
                        </a:rPr>
                        <a:t>8.31E+09</a:t>
                      </a:r>
                    </a:p>
                  </a:txBody>
                  <a:tcPr marL="9525" marR="9525" marT="9525" marB="0" anchor="b"/>
                </a:tc>
                <a:extLst>
                  <a:ext uri="{0D108BD9-81ED-4DB2-BD59-A6C34878D82A}">
                    <a16:rowId xmlns:a16="http://schemas.microsoft.com/office/drawing/2014/main" val="10003"/>
                  </a:ext>
                </a:extLst>
              </a:tr>
              <a:tr h="370840">
                <a:tc>
                  <a:txBody>
                    <a:bodyPr/>
                    <a:lstStyle/>
                    <a:p>
                      <a:r>
                        <a:rPr lang="en-US" sz="2800" b="1" dirty="0"/>
                        <a:t>MSE</a:t>
                      </a:r>
                      <a:endParaRPr lang="en-US" sz="2800" b="1" baseline="-25000" dirty="0"/>
                    </a:p>
                  </a:txBody>
                  <a:tcPr/>
                </a:tc>
                <a:tc>
                  <a:txBody>
                    <a:bodyPr/>
                    <a:lstStyle/>
                    <a:p>
                      <a:pPr algn="r" fontAlgn="b"/>
                      <a:r>
                        <a:rPr lang="en-US" sz="2600" b="1" i="0" u="none" strike="noStrike" dirty="0">
                          <a:solidFill>
                            <a:srgbClr val="000000"/>
                          </a:solidFill>
                          <a:latin typeface="+mj-lt"/>
                        </a:rPr>
                        <a:t>0.06E+09</a:t>
                      </a:r>
                    </a:p>
                  </a:txBody>
                  <a:tcPr marL="9525" marR="9525" marT="9525" marB="0" anchor="b"/>
                </a:tc>
                <a:tc>
                  <a:txBody>
                    <a:bodyPr/>
                    <a:lstStyle/>
                    <a:p>
                      <a:pPr algn="r" fontAlgn="b"/>
                      <a:r>
                        <a:rPr lang="en-US" sz="2600" b="1" i="0" u="none" strike="noStrike" dirty="0">
                          <a:solidFill>
                            <a:srgbClr val="000000"/>
                          </a:solidFill>
                          <a:latin typeface="+mj-lt"/>
                        </a:rPr>
                        <a:t>1.65E+09</a:t>
                      </a:r>
                    </a:p>
                  </a:txBody>
                  <a:tcPr marL="9525" marR="9525" marT="9525" marB="0" anchor="b"/>
                </a:tc>
                <a:extLst>
                  <a:ext uri="{0D108BD9-81ED-4DB2-BD59-A6C34878D82A}">
                    <a16:rowId xmlns:a16="http://schemas.microsoft.com/office/drawing/2014/main" val="10004"/>
                  </a:ext>
                </a:extLst>
              </a:tr>
              <a:tr h="370840">
                <a:tc>
                  <a:txBody>
                    <a:bodyPr/>
                    <a:lstStyle/>
                    <a:p>
                      <a:r>
                        <a:rPr lang="en-US" sz="2800" dirty="0"/>
                        <a:t>F</a:t>
                      </a:r>
                      <a:r>
                        <a:rPr lang="en-US" sz="2800" baseline="0" dirty="0"/>
                        <a:t> Statistic</a:t>
                      </a:r>
                      <a:endParaRPr lang="en-US" sz="2800" dirty="0"/>
                    </a:p>
                  </a:txBody>
                  <a:tcPr/>
                </a:tc>
                <a:tc>
                  <a:txBody>
                    <a:bodyPr/>
                    <a:lstStyle/>
                    <a:p>
                      <a:pPr algn="r"/>
                      <a:r>
                        <a:rPr lang="en-US" sz="2600" b="1" dirty="0">
                          <a:latin typeface="+mj-lt"/>
                        </a:rPr>
                        <a:t>114.4</a:t>
                      </a:r>
                    </a:p>
                  </a:txBody>
                  <a:tcPr/>
                </a:tc>
                <a:tc>
                  <a:txBody>
                    <a:bodyPr/>
                    <a:lstStyle/>
                    <a:p>
                      <a:pPr algn="r"/>
                      <a:r>
                        <a:rPr lang="en-US" sz="2600" b="1" dirty="0">
                          <a:latin typeface="+mj-lt"/>
                        </a:rPr>
                        <a:t>5.04</a:t>
                      </a: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2514600" y="5562601"/>
            <a:ext cx="6553200" cy="954107"/>
          </a:xfrm>
          <a:prstGeom prst="rect">
            <a:avLst/>
          </a:prstGeom>
          <a:noFill/>
        </p:spPr>
        <p:txBody>
          <a:bodyPr wrap="square" rtlCol="0">
            <a:spAutoFit/>
          </a:bodyPr>
          <a:lstStyle/>
          <a:p>
            <a:r>
              <a:rPr lang="en-US" sz="2400" dirty="0">
                <a:solidFill>
                  <a:srgbClr val="C0504D"/>
                </a:solidFill>
              </a:rPr>
              <a:t>You need to know how to interpret F statistic for ANOVA</a:t>
            </a:r>
            <a:r>
              <a:rPr lang="en-US" sz="3200" dirty="0">
                <a:solidFill>
                  <a:srgbClr val="C0504D"/>
                </a:solidFill>
              </a:rPr>
              <a:t>.</a:t>
            </a:r>
          </a:p>
        </p:txBody>
      </p:sp>
    </p:spTree>
    <p:extLst>
      <p:ext uri="{BB962C8B-B14F-4D97-AF65-F5344CB8AC3E}">
        <p14:creationId xmlns:p14="http://schemas.microsoft.com/office/powerpoint/2010/main" val="4176874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Ic</a:t>
            </a:r>
            <a:r>
              <a:rPr lang="en-US" dirty="0"/>
              <a:t>: Smaller Between Group Variances</a:t>
            </a:r>
          </a:p>
        </p:txBody>
      </p:sp>
      <p:pic>
        <p:nvPicPr>
          <p:cNvPr id="112642" name="Picture 2"/>
          <p:cNvPicPr>
            <a:picLocks noChangeAspect="1" noChangeArrowheads="1"/>
          </p:cNvPicPr>
          <p:nvPr/>
        </p:nvPicPr>
        <p:blipFill>
          <a:blip r:embed="rId2" cstate="print"/>
          <a:srcRect/>
          <a:stretch>
            <a:fillRect/>
          </a:stretch>
        </p:blipFill>
        <p:spPr bwMode="auto">
          <a:xfrm>
            <a:off x="2971801" y="1595718"/>
            <a:ext cx="5591175" cy="5262282"/>
          </a:xfrm>
          <a:prstGeom prst="rect">
            <a:avLst/>
          </a:prstGeom>
          <a:noFill/>
          <a:ln w="9525">
            <a:noFill/>
            <a:miter lim="800000"/>
            <a:headEnd/>
            <a:tailEnd/>
          </a:ln>
        </p:spPr>
      </p:pic>
      <p:sp>
        <p:nvSpPr>
          <p:cNvPr id="5" name="Rectangle 4"/>
          <p:cNvSpPr/>
          <p:nvPr/>
        </p:nvSpPr>
        <p:spPr>
          <a:xfrm>
            <a:off x="2438400" y="2557745"/>
            <a:ext cx="7620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52800" y="6096000"/>
            <a:ext cx="5943600" cy="645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16200000">
            <a:off x="1593836" y="3791591"/>
            <a:ext cx="2210862" cy="492443"/>
          </a:xfrm>
          <a:prstGeom prst="rect">
            <a:avLst/>
          </a:prstGeom>
          <a:noFill/>
        </p:spPr>
        <p:txBody>
          <a:bodyPr wrap="none" rtlCol="0">
            <a:spAutoFit/>
          </a:bodyPr>
          <a:lstStyle/>
          <a:p>
            <a:r>
              <a:rPr lang="en-US" sz="2600" dirty="0"/>
              <a:t>Salary in 1000s</a:t>
            </a:r>
          </a:p>
        </p:txBody>
      </p:sp>
      <p:sp>
        <p:nvSpPr>
          <p:cNvPr id="8" name="TextBox 7"/>
          <p:cNvSpPr txBox="1"/>
          <p:nvPr/>
        </p:nvSpPr>
        <p:spPr>
          <a:xfrm>
            <a:off x="3523315" y="6096000"/>
            <a:ext cx="942374" cy="369332"/>
          </a:xfrm>
          <a:prstGeom prst="rect">
            <a:avLst/>
          </a:prstGeom>
          <a:noFill/>
        </p:spPr>
        <p:txBody>
          <a:bodyPr wrap="none" rtlCol="0">
            <a:spAutoFit/>
          </a:bodyPr>
          <a:lstStyle/>
          <a:p>
            <a:r>
              <a:rPr lang="en-US" dirty="0"/>
              <a:t>Group 1</a:t>
            </a:r>
          </a:p>
        </p:txBody>
      </p:sp>
      <p:sp>
        <p:nvSpPr>
          <p:cNvPr id="9" name="TextBox 8"/>
          <p:cNvSpPr txBox="1"/>
          <p:nvPr/>
        </p:nvSpPr>
        <p:spPr>
          <a:xfrm>
            <a:off x="4876800" y="6096000"/>
            <a:ext cx="942374" cy="369332"/>
          </a:xfrm>
          <a:prstGeom prst="rect">
            <a:avLst/>
          </a:prstGeom>
          <a:noFill/>
        </p:spPr>
        <p:txBody>
          <a:bodyPr wrap="none" rtlCol="0">
            <a:spAutoFit/>
          </a:bodyPr>
          <a:lstStyle/>
          <a:p>
            <a:r>
              <a:rPr lang="en-US" dirty="0"/>
              <a:t>Group 2</a:t>
            </a:r>
          </a:p>
        </p:txBody>
      </p:sp>
      <p:sp>
        <p:nvSpPr>
          <p:cNvPr id="10" name="TextBox 9"/>
          <p:cNvSpPr txBox="1"/>
          <p:nvPr/>
        </p:nvSpPr>
        <p:spPr>
          <a:xfrm>
            <a:off x="6266515" y="6107668"/>
            <a:ext cx="942374" cy="369332"/>
          </a:xfrm>
          <a:prstGeom prst="rect">
            <a:avLst/>
          </a:prstGeom>
          <a:noFill/>
        </p:spPr>
        <p:txBody>
          <a:bodyPr wrap="none" rtlCol="0">
            <a:spAutoFit/>
          </a:bodyPr>
          <a:lstStyle/>
          <a:p>
            <a:r>
              <a:rPr lang="en-US" dirty="0"/>
              <a:t>Group 3</a:t>
            </a:r>
          </a:p>
        </p:txBody>
      </p:sp>
      <p:sp>
        <p:nvSpPr>
          <p:cNvPr id="11" name="TextBox 10"/>
          <p:cNvSpPr txBox="1"/>
          <p:nvPr/>
        </p:nvSpPr>
        <p:spPr>
          <a:xfrm>
            <a:off x="7638115" y="6107668"/>
            <a:ext cx="942374" cy="369332"/>
          </a:xfrm>
          <a:prstGeom prst="rect">
            <a:avLst/>
          </a:prstGeom>
          <a:noFill/>
        </p:spPr>
        <p:txBody>
          <a:bodyPr wrap="none" rtlCol="0">
            <a:spAutoFit/>
          </a:bodyPr>
          <a:lstStyle/>
          <a:p>
            <a:r>
              <a:rPr lang="en-US" dirty="0"/>
              <a:t>Group 4</a:t>
            </a:r>
          </a:p>
        </p:txBody>
      </p:sp>
    </p:spTree>
    <p:extLst>
      <p:ext uri="{BB962C8B-B14F-4D97-AF65-F5344CB8AC3E}">
        <p14:creationId xmlns:p14="http://schemas.microsoft.com/office/powerpoint/2010/main" val="3276379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Table</a:t>
            </a:r>
          </a:p>
        </p:txBody>
      </p:sp>
      <p:graphicFrame>
        <p:nvGraphicFramePr>
          <p:cNvPr id="4" name="Content Placeholder 4"/>
          <p:cNvGraphicFramePr>
            <a:graphicFrameLocks noGrp="1"/>
          </p:cNvGraphicFramePr>
          <p:nvPr>
            <p:ph sz="quarter" idx="1"/>
          </p:nvPr>
        </p:nvGraphicFramePr>
        <p:xfrm>
          <a:off x="1722344" y="2122842"/>
          <a:ext cx="7905078" cy="310896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2036333">
                  <a:extLst>
                    <a:ext uri="{9D8B030D-6E8A-4147-A177-3AD203B41FA5}">
                      <a16:colId xmlns:a16="http://schemas.microsoft.com/office/drawing/2014/main" val="20001"/>
                    </a:ext>
                  </a:extLst>
                </a:gridCol>
                <a:gridCol w="1990165">
                  <a:extLst>
                    <a:ext uri="{9D8B030D-6E8A-4147-A177-3AD203B41FA5}">
                      <a16:colId xmlns:a16="http://schemas.microsoft.com/office/drawing/2014/main" val="20002"/>
                    </a:ext>
                  </a:extLst>
                </a:gridCol>
                <a:gridCol w="2011680">
                  <a:extLst>
                    <a:ext uri="{9D8B030D-6E8A-4147-A177-3AD203B41FA5}">
                      <a16:colId xmlns:a16="http://schemas.microsoft.com/office/drawing/2014/main" val="20003"/>
                    </a:ext>
                  </a:extLst>
                </a:gridCol>
              </a:tblGrid>
              <a:tr h="370840">
                <a:tc>
                  <a:txBody>
                    <a:bodyPr/>
                    <a:lstStyle/>
                    <a:p>
                      <a:r>
                        <a:rPr lang="en-US" sz="2800" dirty="0"/>
                        <a:t>Variable</a:t>
                      </a:r>
                    </a:p>
                  </a:txBody>
                  <a:tcPr/>
                </a:tc>
                <a:tc>
                  <a:txBody>
                    <a:bodyPr/>
                    <a:lstStyle/>
                    <a:p>
                      <a:r>
                        <a:rPr lang="en-US" sz="2800" dirty="0"/>
                        <a:t>Example 1a</a:t>
                      </a:r>
                    </a:p>
                  </a:txBody>
                  <a:tcPr/>
                </a:tc>
                <a:tc>
                  <a:txBody>
                    <a:bodyPr/>
                    <a:lstStyle/>
                    <a:p>
                      <a:r>
                        <a:rPr lang="en-US" sz="2800" dirty="0">
                          <a:solidFill>
                            <a:srgbClr val="7030A0"/>
                          </a:solidFill>
                        </a:rPr>
                        <a:t>Example 1b</a:t>
                      </a:r>
                    </a:p>
                  </a:txBody>
                  <a:tcPr/>
                </a:tc>
                <a:tc>
                  <a:txBody>
                    <a:bodyPr/>
                    <a:lstStyle/>
                    <a:p>
                      <a:r>
                        <a:rPr lang="en-US" sz="2800" dirty="0"/>
                        <a:t>Example 1c</a:t>
                      </a:r>
                    </a:p>
                  </a:txBody>
                  <a:tcPr/>
                </a:tc>
                <a:extLst>
                  <a:ext uri="{0D108BD9-81ED-4DB2-BD59-A6C34878D82A}">
                    <a16:rowId xmlns:a16="http://schemas.microsoft.com/office/drawing/2014/main" val="10000"/>
                  </a:ext>
                </a:extLst>
              </a:tr>
              <a:tr h="370840">
                <a:tc>
                  <a:txBody>
                    <a:bodyPr/>
                    <a:lstStyle/>
                    <a:p>
                      <a:r>
                        <a:rPr lang="en-US" sz="2800" b="1" dirty="0"/>
                        <a:t>SST</a:t>
                      </a:r>
                      <a:endParaRPr lang="en-US" sz="2800" b="1" baseline="-25000" dirty="0"/>
                    </a:p>
                  </a:txBody>
                  <a:tcPr/>
                </a:tc>
                <a:tc>
                  <a:txBody>
                    <a:bodyPr/>
                    <a:lstStyle/>
                    <a:p>
                      <a:pPr algn="r" fontAlgn="b"/>
                      <a:r>
                        <a:rPr lang="en-US" sz="2600" b="1" i="0" u="none" strike="noStrike" dirty="0">
                          <a:solidFill>
                            <a:srgbClr val="000000"/>
                          </a:solidFill>
                          <a:latin typeface="+mj-lt"/>
                        </a:rPr>
                        <a:t>1.87E+10</a:t>
                      </a:r>
                    </a:p>
                  </a:txBody>
                  <a:tcPr marL="9525" marR="9525" marT="9525" marB="0" anchor="b"/>
                </a:tc>
                <a:tc>
                  <a:txBody>
                    <a:bodyPr/>
                    <a:lstStyle/>
                    <a:p>
                      <a:pPr algn="r" fontAlgn="b"/>
                      <a:r>
                        <a:rPr lang="en-US" sz="2600" b="1" i="0" u="none" strike="noStrike" dirty="0">
                          <a:solidFill>
                            <a:srgbClr val="7030A0"/>
                          </a:solidFill>
                          <a:latin typeface="+mj-lt"/>
                        </a:rPr>
                        <a:t>2.49E+10</a:t>
                      </a:r>
                    </a:p>
                  </a:txBody>
                  <a:tcPr marL="9525" marR="9525" marT="9525" marB="0" anchor="b"/>
                </a:tc>
                <a:tc>
                  <a:txBody>
                    <a:bodyPr/>
                    <a:lstStyle/>
                    <a:p>
                      <a:pPr algn="r" fontAlgn="b"/>
                      <a:r>
                        <a:rPr lang="en-US" sz="2600" b="1" i="0" u="none" strike="noStrike" dirty="0">
                          <a:solidFill>
                            <a:srgbClr val="000000"/>
                          </a:solidFill>
                          <a:latin typeface="+mj-lt"/>
                        </a:rPr>
                        <a:t>0.2E+10</a:t>
                      </a:r>
                    </a:p>
                  </a:txBody>
                  <a:tcPr marL="9525" marR="9525" marT="9525" marB="0" anchor="b"/>
                </a:tc>
                <a:extLst>
                  <a:ext uri="{0D108BD9-81ED-4DB2-BD59-A6C34878D82A}">
                    <a16:rowId xmlns:a16="http://schemas.microsoft.com/office/drawing/2014/main" val="10001"/>
                  </a:ext>
                </a:extLst>
              </a:tr>
              <a:tr h="370840">
                <a:tc>
                  <a:txBody>
                    <a:bodyPr/>
                    <a:lstStyle/>
                    <a:p>
                      <a:r>
                        <a:rPr lang="en-US" sz="2800" b="0" dirty="0"/>
                        <a:t>SSE</a:t>
                      </a:r>
                      <a:endParaRPr lang="en-US" sz="2800" b="0" baseline="-25000" dirty="0"/>
                    </a:p>
                  </a:txBody>
                  <a:tcPr/>
                </a:tc>
                <a:tc>
                  <a:txBody>
                    <a:bodyPr/>
                    <a:lstStyle/>
                    <a:p>
                      <a:pPr algn="r" fontAlgn="b"/>
                      <a:r>
                        <a:rPr lang="en-US" sz="2600" b="0" i="0" u="none" strike="noStrike" dirty="0">
                          <a:solidFill>
                            <a:srgbClr val="000000"/>
                          </a:solidFill>
                          <a:latin typeface="+mj-lt"/>
                        </a:rPr>
                        <a:t>0.2E+10</a:t>
                      </a:r>
                    </a:p>
                  </a:txBody>
                  <a:tcPr marL="9525" marR="9525" marT="9525" marB="0" anchor="b"/>
                </a:tc>
                <a:tc>
                  <a:txBody>
                    <a:bodyPr/>
                    <a:lstStyle/>
                    <a:p>
                      <a:pPr algn="r" fontAlgn="b"/>
                      <a:r>
                        <a:rPr lang="en-US" sz="2600" b="0" i="0" u="none" strike="noStrike" dirty="0">
                          <a:solidFill>
                            <a:srgbClr val="7030A0"/>
                          </a:solidFill>
                          <a:latin typeface="+mj-lt"/>
                        </a:rPr>
                        <a:t>5.93E+10</a:t>
                      </a:r>
                    </a:p>
                  </a:txBody>
                  <a:tcPr marL="9525" marR="9525" marT="9525" marB="0" anchor="b"/>
                </a:tc>
                <a:tc>
                  <a:txBody>
                    <a:bodyPr/>
                    <a:lstStyle/>
                    <a:p>
                      <a:pPr algn="r" fontAlgn="b"/>
                      <a:r>
                        <a:rPr lang="en-US" sz="2600" b="0" i="0" u="none" strike="noStrike" dirty="0">
                          <a:solidFill>
                            <a:srgbClr val="000000"/>
                          </a:solidFill>
                          <a:latin typeface="+mj-lt"/>
                        </a:rPr>
                        <a:t>0.3E+10</a:t>
                      </a:r>
                    </a:p>
                  </a:txBody>
                  <a:tcPr marL="9525" marR="9525" marT="9525" marB="0" anchor="b"/>
                </a:tc>
                <a:extLst>
                  <a:ext uri="{0D108BD9-81ED-4DB2-BD59-A6C34878D82A}">
                    <a16:rowId xmlns:a16="http://schemas.microsoft.com/office/drawing/2014/main" val="10002"/>
                  </a:ext>
                </a:extLst>
              </a:tr>
              <a:tr h="370840">
                <a:tc>
                  <a:txBody>
                    <a:bodyPr/>
                    <a:lstStyle/>
                    <a:p>
                      <a:r>
                        <a:rPr lang="en-US" sz="2800" b="1" dirty="0"/>
                        <a:t>MST</a:t>
                      </a:r>
                      <a:endParaRPr lang="en-US" sz="2800" b="1" baseline="-25000" dirty="0"/>
                    </a:p>
                  </a:txBody>
                  <a:tcPr/>
                </a:tc>
                <a:tc>
                  <a:txBody>
                    <a:bodyPr/>
                    <a:lstStyle/>
                    <a:p>
                      <a:pPr algn="r" fontAlgn="b"/>
                      <a:r>
                        <a:rPr lang="en-US" sz="2600" b="1" i="0" u="none" strike="noStrike" dirty="0">
                          <a:solidFill>
                            <a:srgbClr val="000000"/>
                          </a:solidFill>
                          <a:latin typeface="+mj-lt"/>
                        </a:rPr>
                        <a:t>6.25E+09</a:t>
                      </a:r>
                    </a:p>
                  </a:txBody>
                  <a:tcPr marL="9525" marR="9525" marT="9525" marB="0" anchor="b"/>
                </a:tc>
                <a:tc>
                  <a:txBody>
                    <a:bodyPr/>
                    <a:lstStyle/>
                    <a:p>
                      <a:pPr algn="r" fontAlgn="b"/>
                      <a:r>
                        <a:rPr lang="en-US" sz="2600" b="1" i="0" u="none" strike="noStrike" dirty="0">
                          <a:solidFill>
                            <a:srgbClr val="7030A0"/>
                          </a:solidFill>
                          <a:latin typeface="+mj-lt"/>
                        </a:rPr>
                        <a:t>8.31E+09</a:t>
                      </a:r>
                    </a:p>
                  </a:txBody>
                  <a:tcPr marL="9525" marR="9525" marT="9525" marB="0" anchor="b"/>
                </a:tc>
                <a:tc>
                  <a:txBody>
                    <a:bodyPr/>
                    <a:lstStyle/>
                    <a:p>
                      <a:pPr algn="r" fontAlgn="b"/>
                      <a:r>
                        <a:rPr lang="en-US" sz="2600" b="1" i="0" u="none" strike="noStrike" dirty="0">
                          <a:solidFill>
                            <a:srgbClr val="000000"/>
                          </a:solidFill>
                          <a:latin typeface="+mj-lt"/>
                        </a:rPr>
                        <a:t>0.7E+09</a:t>
                      </a:r>
                    </a:p>
                  </a:txBody>
                  <a:tcPr marL="9525" marR="9525" marT="9525" marB="0" anchor="b"/>
                </a:tc>
                <a:extLst>
                  <a:ext uri="{0D108BD9-81ED-4DB2-BD59-A6C34878D82A}">
                    <a16:rowId xmlns:a16="http://schemas.microsoft.com/office/drawing/2014/main" val="10003"/>
                  </a:ext>
                </a:extLst>
              </a:tr>
              <a:tr h="370840">
                <a:tc>
                  <a:txBody>
                    <a:bodyPr/>
                    <a:lstStyle/>
                    <a:p>
                      <a:r>
                        <a:rPr lang="en-US" sz="2800" b="0" dirty="0"/>
                        <a:t>MSE</a:t>
                      </a:r>
                      <a:endParaRPr lang="en-US" sz="2800" b="0" baseline="-25000" dirty="0"/>
                    </a:p>
                  </a:txBody>
                  <a:tcPr/>
                </a:tc>
                <a:tc>
                  <a:txBody>
                    <a:bodyPr/>
                    <a:lstStyle/>
                    <a:p>
                      <a:pPr algn="r" fontAlgn="b"/>
                      <a:r>
                        <a:rPr lang="en-US" sz="2600" b="0" i="0" u="none" strike="noStrike" dirty="0">
                          <a:solidFill>
                            <a:srgbClr val="000000"/>
                          </a:solidFill>
                          <a:latin typeface="+mj-lt"/>
                        </a:rPr>
                        <a:t>0.06E+09</a:t>
                      </a:r>
                    </a:p>
                  </a:txBody>
                  <a:tcPr marL="9525" marR="9525" marT="9525" marB="0" anchor="b"/>
                </a:tc>
                <a:tc>
                  <a:txBody>
                    <a:bodyPr/>
                    <a:lstStyle/>
                    <a:p>
                      <a:pPr algn="r" fontAlgn="b"/>
                      <a:r>
                        <a:rPr lang="en-US" sz="2600" b="0" i="0" u="none" strike="noStrike" dirty="0">
                          <a:solidFill>
                            <a:srgbClr val="7030A0"/>
                          </a:solidFill>
                          <a:latin typeface="+mj-lt"/>
                        </a:rPr>
                        <a:t>1.65E+09</a:t>
                      </a:r>
                    </a:p>
                  </a:txBody>
                  <a:tcPr marL="9525" marR="9525" marT="9525" marB="0" anchor="b"/>
                </a:tc>
                <a:tc>
                  <a:txBody>
                    <a:bodyPr/>
                    <a:lstStyle/>
                    <a:p>
                      <a:pPr algn="r" fontAlgn="b"/>
                      <a:r>
                        <a:rPr lang="en-US" sz="2600" b="0" i="0" u="none" strike="noStrike" dirty="0">
                          <a:solidFill>
                            <a:srgbClr val="000000"/>
                          </a:solidFill>
                          <a:latin typeface="+mj-lt"/>
                        </a:rPr>
                        <a:t>0.09E+09</a:t>
                      </a:r>
                    </a:p>
                  </a:txBody>
                  <a:tcPr marL="9525" marR="9525" marT="9525" marB="0" anchor="b"/>
                </a:tc>
                <a:extLst>
                  <a:ext uri="{0D108BD9-81ED-4DB2-BD59-A6C34878D82A}">
                    <a16:rowId xmlns:a16="http://schemas.microsoft.com/office/drawing/2014/main" val="10004"/>
                  </a:ext>
                </a:extLst>
              </a:tr>
              <a:tr h="370840">
                <a:tc>
                  <a:txBody>
                    <a:bodyPr/>
                    <a:lstStyle/>
                    <a:p>
                      <a:r>
                        <a:rPr lang="en-US" sz="2800" dirty="0"/>
                        <a:t>F</a:t>
                      </a:r>
                      <a:r>
                        <a:rPr lang="en-US" sz="2800" baseline="0" dirty="0"/>
                        <a:t> Statistic</a:t>
                      </a:r>
                      <a:endParaRPr lang="en-US" sz="2800" dirty="0"/>
                    </a:p>
                  </a:txBody>
                  <a:tcPr/>
                </a:tc>
                <a:tc>
                  <a:txBody>
                    <a:bodyPr/>
                    <a:lstStyle/>
                    <a:p>
                      <a:pPr algn="r"/>
                      <a:r>
                        <a:rPr lang="en-US" sz="2600" b="1" dirty="0">
                          <a:latin typeface="+mj-lt"/>
                        </a:rPr>
                        <a:t>114.4</a:t>
                      </a:r>
                    </a:p>
                  </a:txBody>
                  <a:tcPr/>
                </a:tc>
                <a:tc>
                  <a:txBody>
                    <a:bodyPr/>
                    <a:lstStyle/>
                    <a:p>
                      <a:pPr algn="r"/>
                      <a:r>
                        <a:rPr lang="en-US" sz="2600" b="1" dirty="0">
                          <a:solidFill>
                            <a:srgbClr val="7030A0"/>
                          </a:solidFill>
                          <a:latin typeface="+mj-lt"/>
                        </a:rPr>
                        <a:t>5.04</a:t>
                      </a:r>
                    </a:p>
                  </a:txBody>
                  <a:tcPr/>
                </a:tc>
                <a:tc>
                  <a:txBody>
                    <a:bodyPr/>
                    <a:lstStyle/>
                    <a:p>
                      <a:pPr algn="r"/>
                      <a:r>
                        <a:rPr lang="en-US" sz="2600" b="1" dirty="0">
                          <a:latin typeface="+mj-lt"/>
                        </a:rPr>
                        <a:t>7.9</a:t>
                      </a:r>
                    </a:p>
                  </a:txBody>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992BECC3-37ED-D64F-B73E-09215113C19E}"/>
              </a:ext>
            </a:extLst>
          </p:cNvPr>
          <p:cNvSpPr txBox="1"/>
          <p:nvPr/>
        </p:nvSpPr>
        <p:spPr>
          <a:xfrm>
            <a:off x="7010400" y="5485417"/>
            <a:ext cx="4343400" cy="400110"/>
          </a:xfrm>
          <a:prstGeom prst="rect">
            <a:avLst/>
          </a:prstGeom>
          <a:noFill/>
        </p:spPr>
        <p:txBody>
          <a:bodyPr wrap="square" rtlCol="0">
            <a:spAutoFit/>
          </a:bodyPr>
          <a:lstStyle/>
          <a:p>
            <a:r>
              <a:rPr lang="en-US" sz="2000" dirty="0"/>
              <a:t>What happens to F?</a:t>
            </a:r>
          </a:p>
        </p:txBody>
      </p:sp>
    </p:spTree>
    <p:extLst>
      <p:ext uri="{BB962C8B-B14F-4D97-AF65-F5344CB8AC3E}">
        <p14:creationId xmlns:p14="http://schemas.microsoft.com/office/powerpoint/2010/main" val="145312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41FD-7DA2-49D9-96B2-6505D5D65F6E}"/>
              </a:ext>
            </a:extLst>
          </p:cNvPr>
          <p:cNvSpPr>
            <a:spLocks noGrp="1"/>
          </p:cNvSpPr>
          <p:nvPr>
            <p:ph type="title"/>
          </p:nvPr>
        </p:nvSpPr>
        <p:spPr/>
        <p:txBody>
          <a:bodyPr/>
          <a:lstStyle/>
          <a:p>
            <a:r>
              <a:rPr lang="en-US" dirty="0"/>
              <a:t>More ways to use ANOVA.</a:t>
            </a:r>
          </a:p>
        </p:txBody>
      </p:sp>
      <p:sp>
        <p:nvSpPr>
          <p:cNvPr id="3" name="Content Placeholder 2">
            <a:extLst>
              <a:ext uri="{FF2B5EF4-FFF2-40B4-BE49-F238E27FC236}">
                <a16:creationId xmlns:a16="http://schemas.microsoft.com/office/drawing/2014/main" id="{8615877E-333B-4932-AF9A-F90FB32D746E}"/>
              </a:ext>
            </a:extLst>
          </p:cNvPr>
          <p:cNvSpPr>
            <a:spLocks noGrp="1"/>
          </p:cNvSpPr>
          <p:nvPr>
            <p:ph idx="1"/>
          </p:nvPr>
        </p:nvSpPr>
        <p:spPr/>
        <p:txBody>
          <a:bodyPr/>
          <a:lstStyle/>
          <a:p>
            <a:r>
              <a:rPr lang="en-US" dirty="0"/>
              <a:t>Evaluating the consistency of an athlete  or a team</a:t>
            </a:r>
          </a:p>
          <a:p>
            <a:r>
              <a:rPr lang="en-US" dirty="0"/>
              <a:t>The variability of speeds on a highway</a:t>
            </a:r>
          </a:p>
          <a:p>
            <a:r>
              <a:rPr lang="en-US" dirty="0"/>
              <a:t>The variability of repair costs of certain automobiles;</a:t>
            </a:r>
          </a:p>
          <a:p>
            <a:r>
              <a:rPr lang="en-US" dirty="0"/>
              <a:t>Etc.</a:t>
            </a:r>
          </a:p>
        </p:txBody>
      </p:sp>
    </p:spTree>
    <p:extLst>
      <p:ext uri="{BB962C8B-B14F-4D97-AF65-F5344CB8AC3E}">
        <p14:creationId xmlns:p14="http://schemas.microsoft.com/office/powerpoint/2010/main" val="309594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962" y="-8397"/>
            <a:ext cx="8915400" cy="1143000"/>
          </a:xfrm>
        </p:spPr>
        <p:txBody>
          <a:bodyPr>
            <a:normAutofit fontScale="90000"/>
          </a:bodyPr>
          <a:lstStyle/>
          <a:p>
            <a:r>
              <a:rPr lang="en-US" b="1" dirty="0"/>
              <a:t>Hypothesis Testing: Two Population Means</a:t>
            </a:r>
          </a:p>
        </p:txBody>
      </p:sp>
      <p:sp>
        <p:nvSpPr>
          <p:cNvPr id="5" name="TextBox 4"/>
          <p:cNvSpPr txBox="1"/>
          <p:nvPr/>
        </p:nvSpPr>
        <p:spPr>
          <a:xfrm>
            <a:off x="5119167" y="1410929"/>
            <a:ext cx="1905000" cy="2308324"/>
          </a:xfrm>
          <a:prstGeom prst="rect">
            <a:avLst/>
          </a:prstGeom>
          <a:noFill/>
        </p:spPr>
        <p:txBody>
          <a:bodyPr wrap="square" lIns="91440" tIns="45720" rIns="91440" bIns="45720" rtlCol="0" anchor="t">
            <a:spAutoFit/>
          </a:bodyPr>
          <a:lstStyle/>
          <a:p>
            <a:r>
              <a:rPr lang="en-US" sz="2400" dirty="0">
                <a:latin typeface="+mj-lt"/>
                <a:ea typeface="Verdana" pitchFamily="34" charset="0"/>
                <a:cs typeface="Verdana" pitchFamily="34" charset="0"/>
              </a:rPr>
              <a:t>Two sided</a:t>
            </a:r>
          </a:p>
          <a:p>
            <a:endParaRPr lang="en-US" sz="2400" dirty="0">
              <a:latin typeface="+mj-lt"/>
              <a:ea typeface="Verdana" pitchFamily="34" charset="0"/>
              <a:cs typeface="Verdana" pitchFamily="34" charset="0"/>
            </a:endParaRPr>
          </a:p>
          <a:p>
            <a:endParaRPr lang="en-US" sz="2400" dirty="0">
              <a:latin typeface="+mj-lt"/>
              <a:ea typeface="Verdana" pitchFamily="34" charset="0"/>
              <a:cs typeface="Verdana" pitchFamily="34" charset="0"/>
            </a:endParaRPr>
          </a:p>
          <a:p>
            <a:endParaRPr lang="en-US" sz="2400" dirty="0">
              <a:latin typeface="+mj-lt"/>
              <a:ea typeface="Verdana" pitchFamily="34" charset="0"/>
              <a:cs typeface="Verdana" pitchFamily="34" charset="0"/>
            </a:endParaRPr>
          </a:p>
          <a:p>
            <a:endParaRPr lang="en-US" sz="2400" dirty="0">
              <a:latin typeface="+mj-lt"/>
              <a:ea typeface="Verdana" pitchFamily="34" charset="0"/>
              <a:cs typeface="Verdana" pitchFamily="34" charset="0"/>
            </a:endParaRPr>
          </a:p>
          <a:p>
            <a:r>
              <a:rPr lang="en-US" sz="2400" dirty="0">
                <a:latin typeface="+mj-lt"/>
                <a:ea typeface="Verdana"/>
                <a:cs typeface="Verdana" pitchFamily="34" charset="0"/>
              </a:rPr>
              <a:t>      OR</a:t>
            </a:r>
            <a:endParaRPr lang="en-US" sz="2400" dirty="0">
              <a:ea typeface="Verdana"/>
              <a:cs typeface="Verdana" pitchFamily="34" charset="0"/>
            </a:endParaRPr>
          </a:p>
        </p:txBody>
      </p:sp>
      <p:sp>
        <p:nvSpPr>
          <p:cNvPr id="6" name="TextBox 5"/>
          <p:cNvSpPr txBox="1"/>
          <p:nvPr/>
        </p:nvSpPr>
        <p:spPr>
          <a:xfrm>
            <a:off x="1644447" y="1410930"/>
            <a:ext cx="1905000" cy="1938992"/>
          </a:xfrm>
          <a:prstGeom prst="rect">
            <a:avLst/>
          </a:prstGeom>
          <a:noFill/>
        </p:spPr>
        <p:txBody>
          <a:bodyPr wrap="square" lIns="91440" tIns="45720" rIns="91440" bIns="45720" rtlCol="0" anchor="t">
            <a:spAutoFit/>
          </a:bodyPr>
          <a:lstStyle/>
          <a:p>
            <a:r>
              <a:rPr lang="en-US" sz="2400" dirty="0">
                <a:latin typeface="+mj-lt"/>
                <a:ea typeface="Verdana" pitchFamily="34" charset="0"/>
                <a:cs typeface="Verdana" pitchFamily="34" charset="0"/>
              </a:rPr>
              <a:t>One sided</a:t>
            </a:r>
          </a:p>
          <a:p>
            <a:endParaRPr lang="en-US" sz="2400" baseline="-25000" dirty="0">
              <a:latin typeface="+mj-lt"/>
              <a:ea typeface="Verdana" pitchFamily="34" charset="0"/>
              <a:cs typeface="Verdana" pitchFamily="34" charset="0"/>
            </a:endParaRPr>
          </a:p>
          <a:p>
            <a:endParaRPr lang="en-US" sz="2400" baseline="-25000" dirty="0">
              <a:latin typeface="+mj-lt"/>
              <a:ea typeface="Verdana" pitchFamily="34" charset="0"/>
              <a:cs typeface="Verdana" pitchFamily="34" charset="0"/>
            </a:endParaRPr>
          </a:p>
          <a:p>
            <a:endParaRPr lang="en-US" sz="2400" baseline="-25000" dirty="0">
              <a:latin typeface="+mj-lt"/>
              <a:ea typeface="Verdana" pitchFamily="34" charset="0"/>
              <a:cs typeface="Verdana" pitchFamily="34" charset="0"/>
            </a:endParaRPr>
          </a:p>
          <a:p>
            <a:endParaRPr lang="en-US" sz="2400" dirty="0">
              <a:latin typeface="+mj-lt"/>
              <a:ea typeface="Verdana"/>
              <a:cs typeface="Verdana" pitchFamily="34" charset="0"/>
            </a:endParaRPr>
          </a:p>
          <a:p>
            <a:r>
              <a:rPr lang="en-US" sz="2400" dirty="0">
                <a:latin typeface="+mj-lt"/>
                <a:ea typeface="Verdana"/>
                <a:cs typeface="Verdana" pitchFamily="34" charset="0"/>
              </a:rPr>
              <a:t>           OR</a:t>
            </a:r>
            <a:endParaRPr lang="en-US" sz="2400" baseline="-25000" dirty="0">
              <a:latin typeface="+mj-lt"/>
              <a:ea typeface="Verdana" pitchFamily="34" charset="0"/>
              <a:cs typeface="Verdana" pitchFamily="34" charset="0"/>
            </a:endParaRPr>
          </a:p>
        </p:txBody>
      </p:sp>
      <p:graphicFrame>
        <p:nvGraphicFramePr>
          <p:cNvPr id="7" name="Object 6"/>
          <p:cNvGraphicFramePr>
            <a:graphicFrameLocks noChangeAspect="1"/>
          </p:cNvGraphicFramePr>
          <p:nvPr/>
        </p:nvGraphicFramePr>
        <p:xfrm>
          <a:off x="2038146" y="1944329"/>
          <a:ext cx="1524000" cy="914400"/>
        </p:xfrm>
        <a:graphic>
          <a:graphicData uri="http://schemas.openxmlformats.org/presentationml/2006/ole">
            <mc:AlternateContent xmlns:mc="http://schemas.openxmlformats.org/markup-compatibility/2006">
              <mc:Choice xmlns:v="urn:schemas-microsoft-com:vml" Requires="v">
                <p:oleObj spid="_x0000_s1026" name="Equation" r:id="rId3" imgW="761760" imgH="457200" progId="Equation.3">
                  <p:embed/>
                </p:oleObj>
              </mc:Choice>
              <mc:Fallback>
                <p:oleObj name="Equation" r:id="rId3" imgW="761760" imgH="45720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146" y="1944329"/>
                        <a:ext cx="15240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4517" name="Object 5"/>
          <p:cNvGraphicFramePr>
            <a:graphicFrameLocks noChangeAspect="1"/>
          </p:cNvGraphicFramePr>
          <p:nvPr/>
        </p:nvGraphicFramePr>
        <p:xfrm>
          <a:off x="5073446" y="1944329"/>
          <a:ext cx="1524000" cy="914400"/>
        </p:xfrm>
        <a:graphic>
          <a:graphicData uri="http://schemas.openxmlformats.org/presentationml/2006/ole">
            <mc:AlternateContent xmlns:mc="http://schemas.openxmlformats.org/markup-compatibility/2006">
              <mc:Choice xmlns:v="urn:schemas-microsoft-com:vml" Requires="v">
                <p:oleObj spid="_x0000_s1027" name="Equation" r:id="rId5" imgW="761760" imgH="457200" progId="Equation.3">
                  <p:embed/>
                </p:oleObj>
              </mc:Choice>
              <mc:Fallback>
                <p:oleObj name="Equation" r:id="rId5" imgW="761760" imgH="457200" progId="Equation.3">
                  <p:embed/>
                  <p:pic>
                    <p:nvPicPr>
                      <p:cNvPr id="6451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3446" y="1944329"/>
                        <a:ext cx="15240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ChangeAspect="1"/>
          </p:cNvGraphicFramePr>
          <p:nvPr/>
        </p:nvGraphicFramePr>
        <p:xfrm>
          <a:off x="8197646" y="1791929"/>
          <a:ext cx="1524000" cy="914400"/>
        </p:xfrm>
        <a:graphic>
          <a:graphicData uri="http://schemas.openxmlformats.org/presentationml/2006/ole">
            <mc:AlternateContent xmlns:mc="http://schemas.openxmlformats.org/markup-compatibility/2006">
              <mc:Choice xmlns:v="urn:schemas-microsoft-com:vml" Requires="v">
                <p:oleObj spid="_x0000_s1028" name="Equation" r:id="rId7" imgW="761760" imgH="457200" progId="Equation.3">
                  <p:embed/>
                </p:oleObj>
              </mc:Choice>
              <mc:Fallback>
                <p:oleObj name="Equation" r:id="rId7" imgW="761760" imgH="457200" progId="Equation.3">
                  <p:embed/>
                  <p:pic>
                    <p:nvPicPr>
                      <p:cNvPr id="645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7646" y="1791929"/>
                        <a:ext cx="15240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4519" name="Object 7"/>
          <p:cNvGraphicFramePr>
            <a:graphicFrameLocks noChangeAspect="1"/>
          </p:cNvGraphicFramePr>
          <p:nvPr>
            <p:extLst>
              <p:ext uri="{D42A27DB-BD31-4B8C-83A1-F6EECF244321}">
                <p14:modId xmlns:p14="http://schemas.microsoft.com/office/powerpoint/2010/main" val="3113711478"/>
              </p:ext>
            </p:extLst>
          </p:nvPr>
        </p:nvGraphicFramePr>
        <p:xfrm>
          <a:off x="1834159" y="3804148"/>
          <a:ext cx="2032000" cy="914400"/>
        </p:xfrm>
        <a:graphic>
          <a:graphicData uri="http://schemas.openxmlformats.org/presentationml/2006/ole">
            <mc:AlternateContent xmlns:mc="http://schemas.openxmlformats.org/markup-compatibility/2006">
              <mc:Choice xmlns:v="urn:schemas-microsoft-com:vml" Requires="v">
                <p:oleObj spid="_x0000_s1029" name="Equation" r:id="rId9" imgW="1015920" imgH="457200" progId="Equation.3">
                  <p:embed/>
                </p:oleObj>
              </mc:Choice>
              <mc:Fallback>
                <p:oleObj name="Equation" r:id="rId9" imgW="1015920" imgH="457200" progId="Equation.3">
                  <p:embed/>
                  <p:pic>
                    <p:nvPicPr>
                      <p:cNvPr id="6451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4159" y="3804148"/>
                        <a:ext cx="20320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4520" name="Object 8"/>
          <p:cNvGraphicFramePr>
            <a:graphicFrameLocks noChangeAspect="1"/>
          </p:cNvGraphicFramePr>
          <p:nvPr/>
        </p:nvGraphicFramePr>
        <p:xfrm>
          <a:off x="4908346" y="3849329"/>
          <a:ext cx="2006600" cy="914400"/>
        </p:xfrm>
        <a:graphic>
          <a:graphicData uri="http://schemas.openxmlformats.org/presentationml/2006/ole">
            <mc:AlternateContent xmlns:mc="http://schemas.openxmlformats.org/markup-compatibility/2006">
              <mc:Choice xmlns:v="urn:schemas-microsoft-com:vml" Requires="v">
                <p:oleObj spid="_x0000_s1030" name="Equation" r:id="rId11" imgW="1002960" imgH="457200" progId="Equation.3">
                  <p:embed/>
                </p:oleObj>
              </mc:Choice>
              <mc:Fallback>
                <p:oleObj name="Equation" r:id="rId11" imgW="1002960" imgH="457200" progId="Equation.3">
                  <p:embed/>
                  <p:pic>
                    <p:nvPicPr>
                      <p:cNvPr id="6452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8346" y="3849329"/>
                        <a:ext cx="20066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7969046" y="1334730"/>
            <a:ext cx="1905000" cy="1815882"/>
          </a:xfrm>
          <a:prstGeom prst="rect">
            <a:avLst/>
          </a:prstGeom>
          <a:noFill/>
        </p:spPr>
        <p:txBody>
          <a:bodyPr wrap="square" lIns="91440" tIns="45720" rIns="91440" bIns="45720" rtlCol="0" anchor="t">
            <a:spAutoFit/>
          </a:bodyPr>
          <a:lstStyle/>
          <a:p>
            <a:r>
              <a:rPr lang="en-US" sz="2400" dirty="0">
                <a:latin typeface="+mj-lt"/>
                <a:ea typeface="Verdana" pitchFamily="34" charset="0"/>
                <a:cs typeface="Verdana" pitchFamily="34" charset="0"/>
              </a:rPr>
              <a:t>One sided</a:t>
            </a:r>
          </a:p>
          <a:p>
            <a:endParaRPr lang="en-US" sz="2400" baseline="-25000" dirty="0">
              <a:latin typeface="+mj-lt"/>
              <a:ea typeface="Verdana" pitchFamily="34" charset="0"/>
              <a:cs typeface="Verdana" pitchFamily="34" charset="0"/>
            </a:endParaRPr>
          </a:p>
          <a:p>
            <a:endParaRPr lang="en-US" sz="2400" baseline="-25000" dirty="0">
              <a:latin typeface="+mj-lt"/>
              <a:ea typeface="Verdana" pitchFamily="34" charset="0"/>
              <a:cs typeface="Verdana" pitchFamily="34" charset="0"/>
            </a:endParaRPr>
          </a:p>
          <a:p>
            <a:endParaRPr lang="en-US" sz="2400" baseline="-25000" dirty="0">
              <a:latin typeface="+mj-lt"/>
              <a:ea typeface="Verdana" pitchFamily="34" charset="0"/>
              <a:cs typeface="Verdana" pitchFamily="34" charset="0"/>
            </a:endParaRPr>
          </a:p>
          <a:p>
            <a:endParaRPr lang="en-US" sz="2400" baseline="-25000" dirty="0">
              <a:latin typeface="+mj-lt"/>
              <a:ea typeface="Verdana" pitchFamily="34" charset="0"/>
              <a:cs typeface="Verdana" pitchFamily="34" charset="0"/>
            </a:endParaRPr>
          </a:p>
          <a:p>
            <a:r>
              <a:rPr lang="en-US" sz="2400" dirty="0">
                <a:latin typeface="+mj-lt"/>
                <a:ea typeface="Verdana"/>
                <a:cs typeface="Verdana" pitchFamily="34" charset="0"/>
              </a:rPr>
              <a:t>          OR</a:t>
            </a:r>
            <a:endParaRPr lang="en-US" sz="2400" baseline="-25000" dirty="0">
              <a:latin typeface="+mj-lt"/>
              <a:ea typeface="Verdana" pitchFamily="34" charset="0"/>
              <a:cs typeface="Verdana" pitchFamily="34" charset="0"/>
            </a:endParaRPr>
          </a:p>
        </p:txBody>
      </p:sp>
      <p:graphicFrame>
        <p:nvGraphicFramePr>
          <p:cNvPr id="64521" name="Object 9"/>
          <p:cNvGraphicFramePr>
            <a:graphicFrameLocks noChangeAspect="1"/>
          </p:cNvGraphicFramePr>
          <p:nvPr>
            <p:extLst>
              <p:ext uri="{D42A27DB-BD31-4B8C-83A1-F6EECF244321}">
                <p14:modId xmlns:p14="http://schemas.microsoft.com/office/powerpoint/2010/main" val="2189721822"/>
              </p:ext>
            </p:extLst>
          </p:nvPr>
        </p:nvGraphicFramePr>
        <p:xfrm>
          <a:off x="8051878" y="3808869"/>
          <a:ext cx="1955800" cy="914400"/>
        </p:xfrm>
        <a:graphic>
          <a:graphicData uri="http://schemas.openxmlformats.org/presentationml/2006/ole">
            <mc:AlternateContent xmlns:mc="http://schemas.openxmlformats.org/markup-compatibility/2006">
              <mc:Choice xmlns:v="urn:schemas-microsoft-com:vml" Requires="v">
                <p:oleObj spid="_x0000_s1031" name="Equation" r:id="rId13" imgW="977760" imgH="457200" progId="Equation.3">
                  <p:embed/>
                </p:oleObj>
              </mc:Choice>
              <mc:Fallback>
                <p:oleObj name="Equation" r:id="rId13" imgW="977760" imgH="457200" progId="Equation.3">
                  <p:embed/>
                  <p:pic>
                    <p:nvPicPr>
                      <p:cNvPr id="64521"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51878" y="3808869"/>
                        <a:ext cx="1955800" cy="914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6" name="TextBox 15"/>
          <p:cNvSpPr txBox="1">
            <a:spLocks noChangeArrowheads="1"/>
          </p:cNvSpPr>
          <p:nvPr/>
        </p:nvSpPr>
        <p:spPr>
          <a:xfrm>
            <a:off x="1725562" y="5497255"/>
            <a:ext cx="8458200" cy="533400"/>
          </a:xfrm>
          <a:prstGeom prst="rect">
            <a:avLst/>
          </a:prstGeom>
          <a:noFill/>
        </p:spPr>
        <p:txBody>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lvl="0">
              <a:spcBef>
                <a:spcPct val="20000"/>
              </a:spcBef>
              <a:defRPr/>
            </a:pPr>
            <a:r>
              <a:rPr lang="en-US" dirty="0">
                <a:solidFill>
                  <a:srgbClr val="7030A0"/>
                </a:solidFill>
                <a:effectLst/>
                <a:latin typeface="+mj-lt"/>
                <a:ea typeface="Verdana" pitchFamily="34" charset="0"/>
                <a:cs typeface="Verdana" pitchFamily="34" charset="0"/>
              </a:rPr>
              <a:t>We can also test H</a:t>
            </a:r>
            <a:r>
              <a:rPr lang="en-US" baseline="-25000" dirty="0">
                <a:solidFill>
                  <a:srgbClr val="7030A0"/>
                </a:solidFill>
                <a:effectLst/>
                <a:latin typeface="+mj-lt"/>
                <a:ea typeface="Verdana" pitchFamily="34" charset="0"/>
                <a:cs typeface="Verdana" pitchFamily="34" charset="0"/>
              </a:rPr>
              <a:t>0</a:t>
            </a:r>
            <a:r>
              <a:rPr lang="en-US" dirty="0">
                <a:solidFill>
                  <a:srgbClr val="7030A0"/>
                </a:solidFill>
                <a:effectLst/>
                <a:latin typeface="+mj-lt"/>
                <a:ea typeface="Verdana" pitchFamily="34" charset="0"/>
                <a:cs typeface="Verdana" pitchFamily="34" charset="0"/>
              </a:rPr>
              <a:t>: µ</a:t>
            </a:r>
            <a:r>
              <a:rPr lang="en-US" baseline="-25000" dirty="0">
                <a:solidFill>
                  <a:srgbClr val="7030A0"/>
                </a:solidFill>
                <a:effectLst/>
                <a:latin typeface="+mj-lt"/>
                <a:ea typeface="Verdana" pitchFamily="34" charset="0"/>
                <a:cs typeface="Verdana" pitchFamily="34" charset="0"/>
              </a:rPr>
              <a:t>1</a:t>
            </a:r>
            <a:r>
              <a:rPr lang="en-US" dirty="0">
                <a:solidFill>
                  <a:srgbClr val="7030A0"/>
                </a:solidFill>
                <a:effectLst/>
                <a:latin typeface="+mj-lt"/>
                <a:ea typeface="Verdana" pitchFamily="34" charset="0"/>
                <a:cs typeface="Verdana" pitchFamily="34" charset="0"/>
              </a:rPr>
              <a:t> - µ</a:t>
            </a:r>
            <a:r>
              <a:rPr lang="en-US" baseline="-25000" dirty="0">
                <a:solidFill>
                  <a:srgbClr val="7030A0"/>
                </a:solidFill>
                <a:effectLst/>
                <a:latin typeface="+mj-lt"/>
                <a:ea typeface="Verdana" pitchFamily="34" charset="0"/>
                <a:cs typeface="Verdana" pitchFamily="34" charset="0"/>
              </a:rPr>
              <a:t>2 </a:t>
            </a:r>
            <a:r>
              <a:rPr lang="en-US" dirty="0">
                <a:solidFill>
                  <a:srgbClr val="7030A0"/>
                </a:solidFill>
                <a:effectLst/>
                <a:latin typeface="+mj-lt"/>
                <a:ea typeface="Verdana" pitchFamily="34" charset="0"/>
                <a:cs typeface="Verdana" pitchFamily="34" charset="0"/>
              </a:rPr>
              <a:t>= D</a:t>
            </a:r>
            <a:r>
              <a:rPr lang="en-US" baseline="-25000" dirty="0">
                <a:solidFill>
                  <a:srgbClr val="7030A0"/>
                </a:solidFill>
                <a:effectLst/>
                <a:latin typeface="+mj-lt"/>
                <a:ea typeface="Verdana" pitchFamily="34" charset="0"/>
                <a:cs typeface="Verdana" pitchFamily="34" charset="0"/>
              </a:rPr>
              <a:t>0</a:t>
            </a:r>
            <a:r>
              <a:rPr lang="en-US" dirty="0">
                <a:solidFill>
                  <a:srgbClr val="7030A0"/>
                </a:solidFill>
                <a:effectLst/>
                <a:latin typeface="+mj-lt"/>
                <a:ea typeface="Verdana" pitchFamily="34" charset="0"/>
                <a:cs typeface="Verdana" pitchFamily="34" charset="0"/>
              </a:rPr>
              <a:t>  and H</a:t>
            </a:r>
            <a:r>
              <a:rPr lang="en-US" baseline="-25000" dirty="0">
                <a:solidFill>
                  <a:srgbClr val="7030A0"/>
                </a:solidFill>
                <a:effectLst/>
                <a:latin typeface="+mj-lt"/>
                <a:ea typeface="Verdana" pitchFamily="34" charset="0"/>
                <a:cs typeface="Verdana" pitchFamily="34" charset="0"/>
              </a:rPr>
              <a:t>A</a:t>
            </a:r>
            <a:r>
              <a:rPr lang="en-US" dirty="0">
                <a:solidFill>
                  <a:srgbClr val="7030A0"/>
                </a:solidFill>
                <a:effectLst/>
                <a:latin typeface="+mj-lt"/>
                <a:ea typeface="Verdana" pitchFamily="34" charset="0"/>
                <a:cs typeface="Verdana" pitchFamily="34" charset="0"/>
              </a:rPr>
              <a:t>: µ</a:t>
            </a:r>
            <a:r>
              <a:rPr lang="en-US" baseline="-25000" dirty="0">
                <a:solidFill>
                  <a:srgbClr val="7030A0"/>
                </a:solidFill>
                <a:effectLst/>
                <a:latin typeface="+mj-lt"/>
                <a:ea typeface="Verdana" pitchFamily="34" charset="0"/>
                <a:cs typeface="Verdana" pitchFamily="34" charset="0"/>
              </a:rPr>
              <a:t>1</a:t>
            </a:r>
            <a:r>
              <a:rPr lang="en-US" dirty="0">
                <a:solidFill>
                  <a:srgbClr val="7030A0"/>
                </a:solidFill>
                <a:effectLst/>
                <a:latin typeface="+mj-lt"/>
                <a:ea typeface="Verdana" pitchFamily="34" charset="0"/>
                <a:cs typeface="Verdana" pitchFamily="34" charset="0"/>
              </a:rPr>
              <a:t> - µ</a:t>
            </a:r>
            <a:r>
              <a:rPr lang="en-US" baseline="-25000" dirty="0">
                <a:solidFill>
                  <a:srgbClr val="7030A0"/>
                </a:solidFill>
                <a:effectLst/>
                <a:latin typeface="+mj-lt"/>
                <a:ea typeface="Verdana" pitchFamily="34" charset="0"/>
                <a:cs typeface="Verdana" pitchFamily="34" charset="0"/>
              </a:rPr>
              <a:t>2 </a:t>
            </a:r>
            <a:r>
              <a:rPr lang="en-US" dirty="0">
                <a:solidFill>
                  <a:srgbClr val="7030A0"/>
                </a:solidFill>
                <a:effectLst/>
                <a:latin typeface="+mj-lt"/>
                <a:ea typeface="Verdana" pitchFamily="34" charset="0"/>
                <a:cs typeface="Verdana" pitchFamily="34" charset="0"/>
              </a:rPr>
              <a:t>≠ D</a:t>
            </a:r>
            <a:r>
              <a:rPr lang="en-US" baseline="-25000" dirty="0">
                <a:solidFill>
                  <a:srgbClr val="7030A0"/>
                </a:solidFill>
                <a:effectLst/>
                <a:latin typeface="+mj-lt"/>
                <a:ea typeface="Verdana" pitchFamily="34" charset="0"/>
                <a:cs typeface="Verdana" pitchFamily="34" charset="0"/>
              </a:rPr>
              <a:t>0</a:t>
            </a:r>
            <a:r>
              <a:rPr lang="en-US" dirty="0">
                <a:solidFill>
                  <a:srgbClr val="7030A0"/>
                </a:solidFill>
                <a:effectLst/>
                <a:latin typeface="+mj-lt"/>
                <a:ea typeface="Verdana" pitchFamily="34" charset="0"/>
                <a:cs typeface="Verdana" pitchFamily="34" charset="0"/>
              </a:rPr>
              <a:t> </a:t>
            </a:r>
            <a:endParaRPr lang="el-GR" dirty="0">
              <a:solidFill>
                <a:srgbClr val="7030A0"/>
              </a:solidFill>
              <a:effectLst/>
              <a:latin typeface="+mj-lt"/>
              <a:cs typeface="Calibri" pitchFamily="34" charset="0"/>
              <a:sym typeface="Symbol"/>
            </a:endParaRPr>
          </a:p>
        </p:txBody>
      </p:sp>
      <p:sp>
        <p:nvSpPr>
          <p:cNvPr id="3" name="TextBox 2"/>
          <p:cNvSpPr txBox="1"/>
          <p:nvPr/>
        </p:nvSpPr>
        <p:spPr>
          <a:xfrm>
            <a:off x="8459685" y="5579289"/>
            <a:ext cx="2650921" cy="369332"/>
          </a:xfrm>
          <a:prstGeom prst="rect">
            <a:avLst/>
          </a:prstGeom>
          <a:noFill/>
        </p:spPr>
        <p:txBody>
          <a:bodyPr wrap="square" rtlCol="0">
            <a:spAutoFit/>
          </a:bodyPr>
          <a:lstStyle/>
          <a:p>
            <a:r>
              <a:rPr lang="en-US" b="1" dirty="0"/>
              <a:t>Matched-Pair Sampling</a:t>
            </a:r>
          </a:p>
        </p:txBody>
      </p:sp>
    </p:spTree>
    <p:extLst>
      <p:ext uri="{BB962C8B-B14F-4D97-AF65-F5344CB8AC3E}">
        <p14:creationId xmlns:p14="http://schemas.microsoft.com/office/powerpoint/2010/main" val="260135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5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D124-7B8A-4F47-9F16-8C1DFF9A13B7}"/>
              </a:ext>
            </a:extLst>
          </p:cNvPr>
          <p:cNvSpPr>
            <a:spLocks noGrp="1"/>
          </p:cNvSpPr>
          <p:nvPr>
            <p:ph type="title"/>
          </p:nvPr>
        </p:nvSpPr>
        <p:spPr>
          <a:xfrm>
            <a:off x="402965" y="0"/>
            <a:ext cx="10515600" cy="1325563"/>
          </a:xfrm>
        </p:spPr>
        <p:txBody>
          <a:bodyPr>
            <a:normAutofit/>
          </a:bodyPr>
          <a:lstStyle/>
          <a:p>
            <a:r>
              <a:rPr lang="en-US" sz="3200" b="1" dirty="0"/>
              <a:t>Two parameter testing: Means</a:t>
            </a:r>
            <a:br>
              <a:rPr lang="en-US" sz="3200" b="1" dirty="0"/>
            </a:br>
            <a:r>
              <a:rPr lang="en-US" sz="3200" b="1" dirty="0"/>
              <a:t>Refrigerator Longevity Excel File </a:t>
            </a:r>
          </a:p>
        </p:txBody>
      </p:sp>
      <p:sp>
        <p:nvSpPr>
          <p:cNvPr id="3" name="Content Placeholder 2">
            <a:extLst>
              <a:ext uri="{FF2B5EF4-FFF2-40B4-BE49-F238E27FC236}">
                <a16:creationId xmlns:a16="http://schemas.microsoft.com/office/drawing/2014/main" id="{ED6D4F8B-5CAD-4C65-91A6-F2D01247BBD6}"/>
              </a:ext>
            </a:extLst>
          </p:cNvPr>
          <p:cNvSpPr>
            <a:spLocks noGrp="1"/>
          </p:cNvSpPr>
          <p:nvPr>
            <p:ph idx="1"/>
          </p:nvPr>
        </p:nvSpPr>
        <p:spPr>
          <a:xfrm>
            <a:off x="402965" y="1325563"/>
            <a:ext cx="10515600" cy="4351338"/>
          </a:xfrm>
        </p:spPr>
        <p:txBody>
          <a:bodyPr>
            <a:noAutofit/>
          </a:bodyPr>
          <a:lstStyle/>
          <a:p>
            <a:r>
              <a:rPr lang="en-US" sz="2400" dirty="0"/>
              <a:t>A consumer advocate researches the length of life between two brands of refrigerators Brand A and Brand B. He collects data (measured in years) on the longevity of 40 refrigerators for Brand A and repeats the Sampling for Brand B. Assume that </a:t>
            </a:r>
            <a:r>
              <a:rPr lang="el-GR" sz="2400" dirty="0">
                <a:highlight>
                  <a:srgbClr val="FFFF00"/>
                </a:highlight>
              </a:rPr>
              <a:t>σ</a:t>
            </a:r>
            <a:r>
              <a:rPr lang="en-US" sz="2400" baseline="30000" dirty="0">
                <a:highlight>
                  <a:srgbClr val="FFFF00"/>
                </a:highlight>
              </a:rPr>
              <a:t>2</a:t>
            </a:r>
            <a:r>
              <a:rPr lang="en-US" sz="2400" baseline="-25000" dirty="0">
                <a:highlight>
                  <a:srgbClr val="FFFF00"/>
                </a:highlight>
              </a:rPr>
              <a:t>A</a:t>
            </a:r>
            <a:r>
              <a:rPr lang="en-US" sz="2400" dirty="0">
                <a:highlight>
                  <a:srgbClr val="FFFF00"/>
                </a:highlight>
              </a:rPr>
              <a:t>= 4.4 </a:t>
            </a:r>
            <a:r>
              <a:rPr lang="en-US" sz="2400" dirty="0"/>
              <a:t>and </a:t>
            </a:r>
            <a:r>
              <a:rPr lang="el-GR" sz="2400" dirty="0">
                <a:highlight>
                  <a:srgbClr val="FFFF00"/>
                </a:highlight>
              </a:rPr>
              <a:t>σ</a:t>
            </a:r>
            <a:r>
              <a:rPr lang="en-US" sz="2400" baseline="30000" dirty="0">
                <a:highlight>
                  <a:srgbClr val="FFFF00"/>
                </a:highlight>
              </a:rPr>
              <a:t>2</a:t>
            </a:r>
            <a:r>
              <a:rPr lang="en-US" sz="2400" baseline="-25000" dirty="0">
                <a:highlight>
                  <a:srgbClr val="FFFF00"/>
                </a:highlight>
              </a:rPr>
              <a:t>B</a:t>
            </a:r>
            <a:r>
              <a:rPr lang="en-US" sz="2400" dirty="0">
                <a:highlight>
                  <a:srgbClr val="FFFF00"/>
                </a:highlight>
              </a:rPr>
              <a:t>=5.2</a:t>
            </a:r>
          </a:p>
          <a:p>
            <a:pPr marL="0" indent="0">
              <a:buNone/>
            </a:pPr>
            <a:endParaRPr lang="en-US" sz="2400" dirty="0">
              <a:highlight>
                <a:srgbClr val="FFFF00"/>
              </a:highlight>
            </a:endParaRPr>
          </a:p>
          <a:p>
            <a:r>
              <a:rPr lang="en-US" sz="2400" dirty="0"/>
              <a:t>Develop the null and alternative hypothesis to test whether the average lengths of life differs between the two brands.</a:t>
            </a:r>
          </a:p>
          <a:p>
            <a:endParaRPr lang="en-US" sz="2400" dirty="0"/>
          </a:p>
          <a:p>
            <a:endParaRPr lang="en-US" sz="2400" dirty="0"/>
          </a:p>
          <a:p>
            <a:pPr marL="0" indent="0">
              <a:buNone/>
            </a:pPr>
            <a:endParaRPr lang="en-US" sz="2400" dirty="0"/>
          </a:p>
          <a:p>
            <a:r>
              <a:rPr lang="en-US" sz="2400" dirty="0"/>
              <a:t>At the 5% significance level, what is the conclusion?</a:t>
            </a:r>
          </a:p>
          <a:p>
            <a:pPr marL="0" indent="0">
              <a:buNone/>
            </a:pPr>
            <a:endParaRPr lang="en-US" sz="2400" dirty="0"/>
          </a:p>
          <a:p>
            <a:endParaRPr lang="en-US" sz="2400" dirty="0"/>
          </a:p>
        </p:txBody>
      </p:sp>
    </p:spTree>
    <p:extLst>
      <p:ext uri="{BB962C8B-B14F-4D97-AF65-F5344CB8AC3E}">
        <p14:creationId xmlns:p14="http://schemas.microsoft.com/office/powerpoint/2010/main" val="251350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63" y="154231"/>
            <a:ext cx="11205514" cy="1325563"/>
          </a:xfrm>
        </p:spPr>
        <p:txBody>
          <a:bodyPr>
            <a:normAutofit/>
          </a:bodyPr>
          <a:lstStyle/>
          <a:p>
            <a:r>
              <a:rPr lang="en-US" sz="3600" b="1" dirty="0">
                <a:latin typeface="Arial" charset="0"/>
                <a:ea typeface="Arial" charset="0"/>
                <a:cs typeface="Arial" charset="0"/>
              </a:rPr>
              <a:t>Hypothesis Testing: Two Population Means: Z test</a:t>
            </a:r>
          </a:p>
        </p:txBody>
      </p:sp>
      <p:sp>
        <p:nvSpPr>
          <p:cNvPr id="4" name="Text Box 28"/>
          <p:cNvSpPr txBox="1">
            <a:spLocks noChangeArrowheads="1"/>
          </p:cNvSpPr>
          <p:nvPr/>
        </p:nvSpPr>
        <p:spPr bwMode="auto">
          <a:xfrm>
            <a:off x="2257492" y="2383379"/>
            <a:ext cx="5780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1   Click the </a:t>
            </a:r>
            <a:r>
              <a:rPr lang="en-US" sz="2400" b="1" dirty="0">
                <a:solidFill>
                  <a:srgbClr val="000000"/>
                </a:solidFill>
                <a:latin typeface="Arial" panose="020B0604020202020204" pitchFamily="34" charset="0"/>
                <a:cs typeface="Arial" panose="020B0604020202020204" pitchFamily="34" charset="0"/>
              </a:rPr>
              <a:t>Data</a:t>
            </a:r>
            <a:r>
              <a:rPr lang="en-US" sz="2400" dirty="0">
                <a:solidFill>
                  <a:srgbClr val="000000"/>
                </a:solidFill>
                <a:latin typeface="Arial" panose="020B0604020202020204" pitchFamily="34" charset="0"/>
                <a:cs typeface="Arial" panose="020B0604020202020204" pitchFamily="34" charset="0"/>
              </a:rPr>
              <a:t> tab on the Ribbon</a:t>
            </a:r>
          </a:p>
        </p:txBody>
      </p:sp>
      <p:sp>
        <p:nvSpPr>
          <p:cNvPr id="5" name="Text Box 29"/>
          <p:cNvSpPr txBox="1">
            <a:spLocks noChangeArrowheads="1"/>
          </p:cNvSpPr>
          <p:nvPr/>
        </p:nvSpPr>
        <p:spPr bwMode="auto">
          <a:xfrm>
            <a:off x="2247968" y="2840579"/>
            <a:ext cx="409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latin typeface="Arial" panose="020B0604020202020204" pitchFamily="34" charset="0"/>
                <a:cs typeface="Arial" panose="020B0604020202020204" pitchFamily="34" charset="0"/>
              </a:rPr>
              <a:t>Step 2   Click </a:t>
            </a:r>
            <a:r>
              <a:rPr lang="en-US" sz="2400" b="1" dirty="0">
                <a:solidFill>
                  <a:srgbClr val="000000"/>
                </a:solidFill>
                <a:latin typeface="Arial" panose="020B0604020202020204" pitchFamily="34" charset="0"/>
                <a:cs typeface="Arial" panose="020B0604020202020204" pitchFamily="34" charset="0"/>
              </a:rPr>
              <a:t>Data Analysis</a:t>
            </a:r>
            <a:endParaRPr lang="en-US" sz="2400" dirty="0">
              <a:solidFill>
                <a:srgbClr val="000000"/>
              </a:solidFill>
              <a:latin typeface="Arial" panose="020B0604020202020204" pitchFamily="34" charset="0"/>
              <a:cs typeface="Arial" panose="020B0604020202020204" pitchFamily="34" charset="0"/>
            </a:endParaRPr>
          </a:p>
        </p:txBody>
      </p:sp>
      <p:sp>
        <p:nvSpPr>
          <p:cNvPr id="6" name="Text Box 30"/>
          <p:cNvSpPr txBox="1">
            <a:spLocks noChangeArrowheads="1"/>
          </p:cNvSpPr>
          <p:nvPr/>
        </p:nvSpPr>
        <p:spPr bwMode="auto">
          <a:xfrm>
            <a:off x="2259080" y="3316829"/>
            <a:ext cx="6841168"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Step 3   Choose </a:t>
            </a:r>
            <a:r>
              <a:rPr lang="en-US" sz="2400" b="1" i="1" dirty="0">
                <a:solidFill>
                  <a:srgbClr val="000000"/>
                </a:solidFill>
                <a:latin typeface="Arial" panose="020B0604020202020204" pitchFamily="34" charset="0"/>
                <a:cs typeface="Arial" panose="020B0604020202020204" pitchFamily="34" charset="0"/>
              </a:rPr>
              <a:t>z</a:t>
            </a:r>
            <a:r>
              <a:rPr lang="en-US" sz="2400" b="1" dirty="0">
                <a:solidFill>
                  <a:srgbClr val="000000"/>
                </a:solidFill>
                <a:latin typeface="Arial" panose="020B0604020202020204" pitchFamily="34" charset="0"/>
                <a:cs typeface="Arial" panose="020B0604020202020204" pitchFamily="34" charset="0"/>
              </a:rPr>
              <a:t>-Test: Two Sample for Means</a:t>
            </a:r>
          </a:p>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from the list of Analysis Tools</a:t>
            </a:r>
          </a:p>
        </p:txBody>
      </p:sp>
      <p:sp>
        <p:nvSpPr>
          <p:cNvPr id="7" name="Text Box 36"/>
          <p:cNvSpPr txBox="1">
            <a:spLocks noChangeArrowheads="1"/>
          </p:cNvSpPr>
          <p:nvPr/>
        </p:nvSpPr>
        <p:spPr bwMode="auto">
          <a:xfrm>
            <a:off x="2259080" y="4205829"/>
            <a:ext cx="686579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Step 4   When the </a:t>
            </a:r>
            <a:r>
              <a:rPr lang="en-US" sz="2400" i="1" dirty="0">
                <a:solidFill>
                  <a:srgbClr val="000000"/>
                </a:solidFill>
                <a:latin typeface="Arial" panose="020B0604020202020204" pitchFamily="34" charset="0"/>
                <a:cs typeface="Arial" panose="020B0604020202020204" pitchFamily="34" charset="0"/>
              </a:rPr>
              <a:t>z</a:t>
            </a:r>
            <a:r>
              <a:rPr lang="en-US" sz="2400" dirty="0">
                <a:solidFill>
                  <a:srgbClr val="000000"/>
                </a:solidFill>
                <a:latin typeface="Arial" panose="020B0604020202020204" pitchFamily="34" charset="0"/>
                <a:cs typeface="Arial" panose="020B0604020202020204" pitchFamily="34" charset="0"/>
              </a:rPr>
              <a:t>-Test: Two Sample for Means</a:t>
            </a:r>
          </a:p>
          <a:p>
            <a:pPr algn="l">
              <a:spcBef>
                <a:spcPct val="20000"/>
              </a:spcBef>
              <a:buClr>
                <a:srgbClr val="66FFFF"/>
              </a:buClr>
              <a:buSzPct val="75000"/>
              <a:buFont typeface="Monotype Sorts" pitchFamily="2" charset="2"/>
              <a:buNone/>
            </a:pPr>
            <a:r>
              <a:rPr lang="en-US" sz="2400" dirty="0">
                <a:solidFill>
                  <a:srgbClr val="000000"/>
                </a:solidFill>
                <a:latin typeface="Arial" panose="020B0604020202020204" pitchFamily="34" charset="0"/>
                <a:cs typeface="Arial" panose="020B0604020202020204" pitchFamily="34" charset="0"/>
              </a:rPr>
              <a:t>	  dialog box appears:</a:t>
            </a:r>
          </a:p>
        </p:txBody>
      </p:sp>
      <p:sp>
        <p:nvSpPr>
          <p:cNvPr id="8" name="Rectangle 40"/>
          <p:cNvSpPr>
            <a:spLocks noChangeArrowheads="1"/>
          </p:cNvSpPr>
          <p:nvPr/>
        </p:nvSpPr>
        <p:spPr bwMode="auto">
          <a:xfrm>
            <a:off x="1927697" y="1630904"/>
            <a:ext cx="77724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Excel’s “</a:t>
            </a:r>
            <a:r>
              <a:rPr lang="en-US" sz="2800" i="1" dirty="0">
                <a:latin typeface="Arial" panose="020B0604020202020204" pitchFamily="34" charset="0"/>
                <a:cs typeface="Arial" panose="020B0604020202020204" pitchFamily="34" charset="0"/>
              </a:rPr>
              <a:t>z</a:t>
            </a:r>
            <a:r>
              <a:rPr lang="en-US" sz="2800" dirty="0">
                <a:latin typeface="Arial" panose="020B0604020202020204" pitchFamily="34" charset="0"/>
                <a:cs typeface="Arial" panose="020B0604020202020204" pitchFamily="34" charset="0"/>
              </a:rPr>
              <a:t>-Test:  Two Sample for Means” Tool</a:t>
            </a:r>
          </a:p>
        </p:txBody>
      </p:sp>
    </p:spTree>
    <p:extLst>
      <p:ext uri="{BB962C8B-B14F-4D97-AF65-F5344CB8AC3E}">
        <p14:creationId xmlns:p14="http://schemas.microsoft.com/office/powerpoint/2010/main" val="357737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ChangeArrowheads="1"/>
          </p:cNvSpPr>
          <p:nvPr/>
        </p:nvSpPr>
        <p:spPr bwMode="auto">
          <a:xfrm>
            <a:off x="2190368" y="1125920"/>
            <a:ext cx="44053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20000"/>
              </a:spcBef>
              <a:buSzPct val="75000"/>
              <a:buFont typeface="Monotype Sorts" pitchFamily="2" charset="2"/>
              <a:buChar char="n"/>
            </a:pPr>
            <a:r>
              <a:rPr lang="en-US" sz="2400" dirty="0">
                <a:solidFill>
                  <a:srgbClr val="000000"/>
                </a:solidFill>
                <a:latin typeface="Arial" panose="020B0604020202020204" pitchFamily="34" charset="0"/>
                <a:cs typeface="Arial" panose="020B0604020202020204" pitchFamily="34" charset="0"/>
              </a:rPr>
              <a:t>Excel Dialog Box</a:t>
            </a:r>
          </a:p>
        </p:txBody>
      </p:sp>
      <p:sp>
        <p:nvSpPr>
          <p:cNvPr id="7" name="Rectangle 2"/>
          <p:cNvSpPr>
            <a:spLocks noChangeArrowheads="1"/>
          </p:cNvSpPr>
          <p:nvPr/>
        </p:nvSpPr>
        <p:spPr bwMode="auto">
          <a:xfrm>
            <a:off x="2225857" y="117764"/>
            <a:ext cx="77724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r>
              <a:rPr lang="en-US" sz="2800" dirty="0">
                <a:latin typeface="Arial" panose="020B0604020202020204" pitchFamily="34" charset="0"/>
                <a:cs typeface="Arial" panose="020B0604020202020204" pitchFamily="34" charset="0"/>
              </a:rPr>
              <a:t>Hypothesis Tests About </a:t>
            </a:r>
            <a:r>
              <a:rPr lang="en-US" sz="2800" i="1" dirty="0">
                <a:latin typeface="Symbol" panose="05050102010706020507" pitchFamily="18" charset="2"/>
                <a:cs typeface="Arial" panose="020B0604020202020204" pitchFamily="34" charset="0"/>
              </a:rPr>
              <a:t>m</a:t>
            </a:r>
            <a:r>
              <a:rPr lang="en-US" sz="2800" baseline="-25000" dirty="0">
                <a:latin typeface="Arial" panose="020B0604020202020204" pitchFamily="34" charset="0"/>
                <a:cs typeface="Arial" panose="020B0604020202020204" pitchFamily="34" charset="0"/>
              </a:rPr>
              <a:t> 1</a:t>
            </a:r>
            <a:r>
              <a:rPr lang="en-US" sz="2800" dirty="0">
                <a:latin typeface="Arial" panose="020B0604020202020204" pitchFamily="34" charset="0"/>
                <a:cs typeface="Arial" panose="020B0604020202020204" pitchFamily="34" charset="0"/>
              </a:rPr>
              <a:t> - </a:t>
            </a:r>
            <a:r>
              <a:rPr lang="en-US" sz="2800" i="1" dirty="0">
                <a:latin typeface="Symbol" panose="05050102010706020507" pitchFamily="18" charset="2"/>
                <a:cs typeface="Arial" panose="020B0604020202020204" pitchFamily="34" charset="0"/>
              </a:rPr>
              <a:t>m</a:t>
            </a:r>
            <a:r>
              <a:rPr lang="en-US" sz="2800" baseline="-25000" dirty="0">
                <a:latin typeface="Arial" panose="020B0604020202020204" pitchFamily="34" charset="0"/>
                <a:cs typeface="Arial" panose="020B0604020202020204" pitchFamily="34" charset="0"/>
              </a:rPr>
              <a:t> 2</a:t>
            </a: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St. Dev Known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647" y="1775019"/>
            <a:ext cx="6094705" cy="4686300"/>
          </a:xfrm>
          <a:prstGeom prst="rect">
            <a:avLst/>
          </a:prstGeom>
        </p:spPr>
      </p:pic>
    </p:spTree>
    <p:extLst>
      <p:ext uri="{BB962C8B-B14F-4D97-AF65-F5344CB8AC3E}">
        <p14:creationId xmlns:p14="http://schemas.microsoft.com/office/powerpoint/2010/main" val="156748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587E-1595-4843-ABC6-D83D3241F1BE}"/>
              </a:ext>
            </a:extLst>
          </p:cNvPr>
          <p:cNvSpPr>
            <a:spLocks noGrp="1"/>
          </p:cNvSpPr>
          <p:nvPr>
            <p:ph type="title"/>
          </p:nvPr>
        </p:nvSpPr>
        <p:spPr>
          <a:xfrm>
            <a:off x="276138" y="130234"/>
            <a:ext cx="10515600" cy="1325563"/>
          </a:xfrm>
        </p:spPr>
        <p:txBody>
          <a:bodyPr>
            <a:normAutofit fontScale="90000"/>
          </a:bodyPr>
          <a:lstStyle/>
          <a:p>
            <a:r>
              <a:rPr lang="en-US" sz="3600" dirty="0">
                <a:latin typeface="Arial" panose="020B0604020202020204" pitchFamily="34" charset="0"/>
                <a:cs typeface="Arial" panose="020B0604020202020204" pitchFamily="34" charset="0"/>
              </a:rPr>
              <a:t>Hypothesis Tests About </a:t>
            </a:r>
            <a:r>
              <a:rPr lang="en-US" sz="3600" i="1" dirty="0">
                <a:latin typeface="Symbol" panose="05050102010706020507" pitchFamily="18" charset="2"/>
                <a:cs typeface="Arial" panose="020B0604020202020204" pitchFamily="34" charset="0"/>
              </a:rPr>
              <a:t>m</a:t>
            </a:r>
            <a:r>
              <a:rPr lang="en-US" sz="3600" baseline="-25000" dirty="0">
                <a:latin typeface="Arial" panose="020B0604020202020204" pitchFamily="34" charset="0"/>
                <a:cs typeface="Arial" panose="020B0604020202020204" pitchFamily="34" charset="0"/>
              </a:rPr>
              <a:t> 1</a:t>
            </a:r>
            <a:r>
              <a:rPr lang="en-US" sz="3600" dirty="0">
                <a:latin typeface="Arial" panose="020B0604020202020204" pitchFamily="34" charset="0"/>
                <a:cs typeface="Arial" panose="020B0604020202020204" pitchFamily="34" charset="0"/>
              </a:rPr>
              <a:t> - </a:t>
            </a:r>
            <a:r>
              <a:rPr lang="en-US" sz="3600" i="1" dirty="0">
                <a:latin typeface="Symbol" panose="05050102010706020507" pitchFamily="18" charset="2"/>
                <a:cs typeface="Arial" panose="020B0604020202020204" pitchFamily="34" charset="0"/>
              </a:rPr>
              <a:t>m</a:t>
            </a:r>
            <a:r>
              <a:rPr lang="en-US" sz="3600" baseline="-25000" dirty="0">
                <a:latin typeface="Arial" panose="020B0604020202020204" pitchFamily="34" charset="0"/>
                <a:cs typeface="Arial" panose="020B0604020202020204" pitchFamily="34" charset="0"/>
              </a:rPr>
              <a:t> 2</a:t>
            </a:r>
            <a:r>
              <a:rPr lang="en-US" sz="3600" dirty="0">
                <a:latin typeface="Arial" panose="020B0604020202020204" pitchFamily="34" charset="0"/>
                <a:cs typeface="Arial" panose="020B0604020202020204" pitchFamily="34" charset="0"/>
              </a:rPr>
              <a:t>:</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St. Dev Known  (Results)</a:t>
            </a:r>
            <a:br>
              <a:rPr lang="en-US" dirty="0">
                <a:latin typeface="Arial" panose="020B060402020202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4BD3D898-5DE4-4D54-AAF5-D39E724EC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12346"/>
            <a:ext cx="5897461" cy="3778227"/>
          </a:xfrm>
        </p:spPr>
      </p:pic>
    </p:spTree>
    <p:extLst>
      <p:ext uri="{BB962C8B-B14F-4D97-AF65-F5344CB8AC3E}">
        <p14:creationId xmlns:p14="http://schemas.microsoft.com/office/powerpoint/2010/main" val="298164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6B50DB5C2D9049A455B65F50A91513" ma:contentTypeVersion="15" ma:contentTypeDescription="Create a new document." ma:contentTypeScope="" ma:versionID="cec46d8fcf0d6af4b3a44203cc9af2d8">
  <xsd:schema xmlns:xsd="http://www.w3.org/2001/XMLSchema" xmlns:xs="http://www.w3.org/2001/XMLSchema" xmlns:p="http://schemas.microsoft.com/office/2006/metadata/properties" xmlns:ns1="http://schemas.microsoft.com/sharepoint/v3" xmlns:ns3="5b1983e9-55b4-4f9e-a196-30376d2238aa" xmlns:ns4="eeef5ad7-d6de-419e-9305-cd9bdd8d89a9" targetNamespace="http://schemas.microsoft.com/office/2006/metadata/properties" ma:root="true" ma:fieldsID="94e546c4ca5d693aa590996393064ca6" ns1:_="" ns3:_="" ns4:_="">
    <xsd:import namespace="http://schemas.microsoft.com/sharepoint/v3"/>
    <xsd:import namespace="5b1983e9-55b4-4f9e-a196-30376d2238aa"/>
    <xsd:import namespace="eeef5ad7-d6de-419e-9305-cd9bdd8d89a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1983e9-55b4-4f9e-a196-30376d2238a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f5ad7-d6de-419e-9305-cd9bdd8d89a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D1A54A1-B550-4D96-9E5C-5D7D74717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b1983e9-55b4-4f9e-a196-30376d2238aa"/>
    <ds:schemaRef ds:uri="eeef5ad7-d6de-419e-9305-cd9bdd8d89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203A9-568E-48A6-A4B5-8102220B7048}">
  <ds:schemaRefs>
    <ds:schemaRef ds:uri="http://schemas.microsoft.com/sharepoint/v3/contenttype/forms"/>
  </ds:schemaRefs>
</ds:datastoreItem>
</file>

<file path=customXml/itemProps3.xml><?xml version="1.0" encoding="utf-8"?>
<ds:datastoreItem xmlns:ds="http://schemas.openxmlformats.org/officeDocument/2006/customXml" ds:itemID="{3654EAE6-9771-4523-B91C-EAFEA75986A2}">
  <ds:schemaRefs>
    <ds:schemaRef ds:uri="http://purl.org/dc/dcmitype/"/>
    <ds:schemaRef ds:uri="http://purl.org/dc/terms/"/>
    <ds:schemaRef ds:uri="http://purl.org/dc/elements/1.1/"/>
    <ds:schemaRef ds:uri="5b1983e9-55b4-4f9e-a196-30376d2238aa"/>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eeef5ad7-d6de-419e-9305-cd9bdd8d89a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11</TotalTime>
  <Words>2403</Words>
  <Application>Microsoft Office PowerPoint</Application>
  <PresentationFormat>Widescreen</PresentationFormat>
  <Paragraphs>417</Paragraphs>
  <Slides>45</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Monotype Sorts</vt:lpstr>
      <vt:lpstr>Arial</vt:lpstr>
      <vt:lpstr>Book Antiqua</vt:lpstr>
      <vt:lpstr>Calibri</vt:lpstr>
      <vt:lpstr>Calibri Light</vt:lpstr>
      <vt:lpstr>Cambria Math</vt:lpstr>
      <vt:lpstr>Symbol</vt:lpstr>
      <vt:lpstr>Verdana</vt:lpstr>
      <vt:lpstr>Wingdings</vt:lpstr>
      <vt:lpstr>Office Theme</vt:lpstr>
      <vt:lpstr>Equation</vt:lpstr>
      <vt:lpstr> Two Samples Hypothesis Testing</vt:lpstr>
      <vt:lpstr>Selecting the Appropriate Test Statistic</vt:lpstr>
      <vt:lpstr>Statistical Inferences Based on Two Samples</vt:lpstr>
      <vt:lpstr>Hypothesis Testing: Two Parameters</vt:lpstr>
      <vt:lpstr>Hypothesis Testing: Two Population Means</vt:lpstr>
      <vt:lpstr>Two parameter testing: Means Refrigerator Longevity Excel File </vt:lpstr>
      <vt:lpstr>Hypothesis Testing: Two Population Means: Z test</vt:lpstr>
      <vt:lpstr>PowerPoint Presentation</vt:lpstr>
      <vt:lpstr>Hypothesis Tests About m 1 - m 2: St. Dev Known  (Results) </vt:lpstr>
      <vt:lpstr>PowerPoint Presentation</vt:lpstr>
      <vt:lpstr>PowerPoint Presentation</vt:lpstr>
      <vt:lpstr>PowerPoint Presentation</vt:lpstr>
      <vt:lpstr>PowerPoint Presentation</vt:lpstr>
      <vt:lpstr>PowerPoint Presentation</vt:lpstr>
      <vt:lpstr>Matched Pair Sampling</vt:lpstr>
      <vt:lpstr>Recognizing Matched-Pairs Experiment</vt:lpstr>
      <vt:lpstr>PowerPoint Presentation</vt:lpstr>
      <vt:lpstr>PowerPoint Presentation</vt:lpstr>
      <vt:lpstr>PowerPoint Presentation</vt:lpstr>
      <vt:lpstr>PowerPoint Presentation</vt:lpstr>
      <vt:lpstr>PowerPoint Presentation</vt:lpstr>
      <vt:lpstr>Summary</vt:lpstr>
      <vt:lpstr>Analysis of Variance</vt:lpstr>
      <vt:lpstr>ANOVA Assumptions:</vt:lpstr>
      <vt:lpstr>Why study variance?</vt:lpstr>
      <vt:lpstr>PowerPoint Presentation</vt:lpstr>
      <vt:lpstr>PowerPoint Presentation</vt:lpstr>
      <vt:lpstr>PowerPoint Presentation</vt:lpstr>
      <vt:lpstr>PowerPoint Presentation</vt:lpstr>
      <vt:lpstr>Example:</vt:lpstr>
      <vt:lpstr>Example 1a: Salaries of Employees in each Group (n=40)</vt:lpstr>
      <vt:lpstr>Process</vt:lpstr>
      <vt:lpstr>Example 1a:</vt:lpstr>
      <vt:lpstr>ANOVA </vt:lpstr>
      <vt:lpstr>ANOVA: Example 1a</vt:lpstr>
      <vt:lpstr>ANOVA Example 1a:</vt:lpstr>
      <vt:lpstr>ANOVA Example 1a:</vt:lpstr>
      <vt:lpstr>ANOVA Example 1a:</vt:lpstr>
      <vt:lpstr>ANOVA   Example 1a:</vt:lpstr>
      <vt:lpstr>ANOVA   Example 1a:</vt:lpstr>
      <vt:lpstr>Example 1b: Same Groups: Larger within Group Variances</vt:lpstr>
      <vt:lpstr>ANOVA</vt:lpstr>
      <vt:lpstr>Example Ic: Smaller Between Group Variances</vt:lpstr>
      <vt:lpstr>ANOVA Table</vt:lpstr>
      <vt:lpstr>More ways to use ANOVA.</vt:lpstr>
    </vt:vector>
  </TitlesOfParts>
  <Company>Towson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Two Samples Hypothesis Testing</dc:title>
  <dc:creator>Frye, Raquel M.</dc:creator>
  <cp:lastModifiedBy>SAIS Classroom 2</cp:lastModifiedBy>
  <cp:revision>20</cp:revision>
  <dcterms:created xsi:type="dcterms:W3CDTF">2021-10-01T13:15:45Z</dcterms:created>
  <dcterms:modified xsi:type="dcterms:W3CDTF">2024-09-27T13:08:47Z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0x010100FB6B50DB5C2D9049A455B65F50A91513</vt:lpwstr>
  </property>
</Properties>
</file>