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6" r:id="rId6"/>
    <p:sldId id="310" r:id="rId7"/>
    <p:sldId id="311" r:id="rId8"/>
    <p:sldId id="312" r:id="rId9"/>
    <p:sldId id="314" r:id="rId10"/>
    <p:sldId id="313" r:id="rId11"/>
    <p:sldId id="317" r:id="rId12"/>
    <p:sldId id="318" r:id="rId13"/>
    <p:sldId id="320" r:id="rId14"/>
    <p:sldId id="319" r:id="rId15"/>
    <p:sldId id="3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singh" initials="ps" lastIdx="2" clrIdx="0">
    <p:extLst>
      <p:ext uri="{19B8F6BF-5375-455C-9EA6-DF929625EA0E}">
        <p15:presenceInfo xmlns:p15="http://schemas.microsoft.com/office/powerpoint/2012/main" userId="6478f02b736928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97" d="100"/>
          <a:sy n="97"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singh" userId="6478f02b736928c2" providerId="LiveId" clId="{F43F7A5E-8816-404C-9C36-37EC1B04E7C1}"/>
    <pc:docChg chg="undo custSel addSld delSld modSld sldOrd">
      <pc:chgData name="piyush singh" userId="6478f02b736928c2" providerId="LiveId" clId="{F43F7A5E-8816-404C-9C36-37EC1B04E7C1}" dt="2022-12-05T19:44:50.334" v="802" actId="1037"/>
      <pc:docMkLst>
        <pc:docMk/>
      </pc:docMkLst>
      <pc:sldChg chg="ord">
        <pc:chgData name="piyush singh" userId="6478f02b736928c2" providerId="LiveId" clId="{F43F7A5E-8816-404C-9C36-37EC1B04E7C1}" dt="2022-11-23T11:58:33.119" v="732"/>
        <pc:sldMkLst>
          <pc:docMk/>
          <pc:sldMk cId="2482546811" sldId="310"/>
        </pc:sldMkLst>
      </pc:sldChg>
      <pc:sldChg chg="ord">
        <pc:chgData name="piyush singh" userId="6478f02b736928c2" providerId="LiveId" clId="{F43F7A5E-8816-404C-9C36-37EC1B04E7C1}" dt="2022-11-23T11:33:43.616" v="387"/>
        <pc:sldMkLst>
          <pc:docMk/>
          <pc:sldMk cId="3626770577" sldId="312"/>
        </pc:sldMkLst>
      </pc:sldChg>
      <pc:sldChg chg="ord">
        <pc:chgData name="piyush singh" userId="6478f02b736928c2" providerId="LiveId" clId="{F43F7A5E-8816-404C-9C36-37EC1B04E7C1}" dt="2022-11-23T11:33:36.689" v="385"/>
        <pc:sldMkLst>
          <pc:docMk/>
          <pc:sldMk cId="3475000892" sldId="314"/>
        </pc:sldMkLst>
      </pc:sldChg>
      <pc:sldChg chg="addSp delSp modSp mod ord">
        <pc:chgData name="piyush singh" userId="6478f02b736928c2" providerId="LiveId" clId="{F43F7A5E-8816-404C-9C36-37EC1B04E7C1}" dt="2022-12-05T17:59:30.430" v="801" actId="1036"/>
        <pc:sldMkLst>
          <pc:docMk/>
          <pc:sldMk cId="3197529854" sldId="316"/>
        </pc:sldMkLst>
        <pc:picChg chg="mod">
          <ac:chgData name="piyush singh" userId="6478f02b736928c2" providerId="LiveId" clId="{F43F7A5E-8816-404C-9C36-37EC1B04E7C1}" dt="2022-12-05T17:51:35.293" v="791" actId="1076"/>
          <ac:picMkLst>
            <pc:docMk/>
            <pc:sldMk cId="3197529854" sldId="316"/>
            <ac:picMk id="3" creationId="{1964E3F1-403F-C81D-6B2E-DAB8263E51DA}"/>
          </ac:picMkLst>
        </pc:picChg>
        <pc:picChg chg="add del mod">
          <ac:chgData name="piyush singh" userId="6478f02b736928c2" providerId="LiveId" clId="{F43F7A5E-8816-404C-9C36-37EC1B04E7C1}" dt="2022-12-05T17:45:30.491" v="747" actId="21"/>
          <ac:picMkLst>
            <pc:docMk/>
            <pc:sldMk cId="3197529854" sldId="316"/>
            <ac:picMk id="4" creationId="{F7DEE430-928C-97F9-6BDE-43033BF684C7}"/>
          </ac:picMkLst>
        </pc:picChg>
        <pc:picChg chg="del mod">
          <ac:chgData name="piyush singh" userId="6478f02b736928c2" providerId="LiveId" clId="{F43F7A5E-8816-404C-9C36-37EC1B04E7C1}" dt="2022-12-05T17:44:57.831" v="742" actId="21"/>
          <ac:picMkLst>
            <pc:docMk/>
            <pc:sldMk cId="3197529854" sldId="316"/>
            <ac:picMk id="5" creationId="{23F10D9C-3403-4341-36BB-29D2DE875533}"/>
          </ac:picMkLst>
        </pc:picChg>
        <pc:picChg chg="mod">
          <ac:chgData name="piyush singh" userId="6478f02b736928c2" providerId="LiveId" clId="{F43F7A5E-8816-404C-9C36-37EC1B04E7C1}" dt="2022-12-05T17:50:43.750" v="772" actId="14100"/>
          <ac:picMkLst>
            <pc:docMk/>
            <pc:sldMk cId="3197529854" sldId="316"/>
            <ac:picMk id="7" creationId="{23800619-BA77-BAC9-90C0-2E0D73405F77}"/>
          </ac:picMkLst>
        </pc:picChg>
        <pc:picChg chg="add mod">
          <ac:chgData name="piyush singh" userId="6478f02b736928c2" providerId="LiveId" clId="{F43F7A5E-8816-404C-9C36-37EC1B04E7C1}" dt="2022-12-05T17:59:30.430" v="801" actId="1036"/>
          <ac:picMkLst>
            <pc:docMk/>
            <pc:sldMk cId="3197529854" sldId="316"/>
            <ac:picMk id="8" creationId="{53B48823-FE54-7396-3250-478D0F154D2E}"/>
          </ac:picMkLst>
        </pc:picChg>
        <pc:picChg chg="add mod">
          <ac:chgData name="piyush singh" userId="6478f02b736928c2" providerId="LiveId" clId="{F43F7A5E-8816-404C-9C36-37EC1B04E7C1}" dt="2022-12-05T17:52:04.583" v="799" actId="1076"/>
          <ac:picMkLst>
            <pc:docMk/>
            <pc:sldMk cId="3197529854" sldId="316"/>
            <ac:picMk id="10" creationId="{87C9A2B0-933A-07E9-5EB3-609F9B9DB02B}"/>
          </ac:picMkLst>
        </pc:picChg>
        <pc:picChg chg="add mod">
          <ac:chgData name="piyush singh" userId="6478f02b736928c2" providerId="LiveId" clId="{F43F7A5E-8816-404C-9C36-37EC1B04E7C1}" dt="2022-12-05T17:51:39.165" v="793" actId="1076"/>
          <ac:picMkLst>
            <pc:docMk/>
            <pc:sldMk cId="3197529854" sldId="316"/>
            <ac:picMk id="12" creationId="{83B8F7B9-E0A1-0F58-D3AA-D7DD4F34EE7C}"/>
          </ac:picMkLst>
        </pc:picChg>
      </pc:sldChg>
      <pc:sldChg chg="modSp mod modTransition">
        <pc:chgData name="piyush singh" userId="6478f02b736928c2" providerId="LiveId" clId="{F43F7A5E-8816-404C-9C36-37EC1B04E7C1}" dt="2022-12-05T17:33:47.468" v="734"/>
        <pc:sldMkLst>
          <pc:docMk/>
          <pc:sldMk cId="3197731767" sldId="317"/>
        </pc:sldMkLst>
        <pc:spChg chg="mod">
          <ac:chgData name="piyush singh" userId="6478f02b736928c2" providerId="LiveId" clId="{F43F7A5E-8816-404C-9C36-37EC1B04E7C1}" dt="2022-11-23T11:15:16.320" v="14" actId="1076"/>
          <ac:spMkLst>
            <pc:docMk/>
            <pc:sldMk cId="3197731767" sldId="317"/>
            <ac:spMk id="2" creationId="{F83BBACF-1F53-0912-F998-59A88D442B7D}"/>
          </ac:spMkLst>
        </pc:spChg>
        <pc:spChg chg="mod">
          <ac:chgData name="piyush singh" userId="6478f02b736928c2" providerId="LiveId" clId="{F43F7A5E-8816-404C-9C36-37EC1B04E7C1}" dt="2022-11-23T11:33:24.284" v="383" actId="14100"/>
          <ac:spMkLst>
            <pc:docMk/>
            <pc:sldMk cId="3197731767" sldId="317"/>
            <ac:spMk id="3" creationId="{7E2C8355-B704-E740-D1C9-93FDF9D3FCCD}"/>
          </ac:spMkLst>
        </pc:spChg>
      </pc:sldChg>
      <pc:sldChg chg="modSp new del mod">
        <pc:chgData name="piyush singh" userId="6478f02b736928c2" providerId="LiveId" clId="{F43F7A5E-8816-404C-9C36-37EC1B04E7C1}" dt="2022-11-23T11:34:23.908" v="397" actId="680"/>
        <pc:sldMkLst>
          <pc:docMk/>
          <pc:sldMk cId="3181762554" sldId="318"/>
        </pc:sldMkLst>
        <pc:spChg chg="mod">
          <ac:chgData name="piyush singh" userId="6478f02b736928c2" providerId="LiveId" clId="{F43F7A5E-8816-404C-9C36-37EC1B04E7C1}" dt="2022-11-23T11:34:23.565" v="396" actId="20577"/>
          <ac:spMkLst>
            <pc:docMk/>
            <pc:sldMk cId="3181762554" sldId="318"/>
            <ac:spMk id="2" creationId="{44A3B5B1-57FF-D9C7-A270-516FF70E629E}"/>
          </ac:spMkLst>
        </pc:spChg>
      </pc:sldChg>
      <pc:sldChg chg="addSp modSp new mod modTransition">
        <pc:chgData name="piyush singh" userId="6478f02b736928c2" providerId="LiveId" clId="{F43F7A5E-8816-404C-9C36-37EC1B04E7C1}" dt="2022-12-05T19:44:50.334" v="802" actId="1037"/>
        <pc:sldMkLst>
          <pc:docMk/>
          <pc:sldMk cId="4265061675" sldId="318"/>
        </pc:sldMkLst>
        <pc:spChg chg="add mod">
          <ac:chgData name="piyush singh" userId="6478f02b736928c2" providerId="LiveId" clId="{F43F7A5E-8816-404C-9C36-37EC1B04E7C1}" dt="2022-12-05T19:44:50.334" v="802" actId="1037"/>
          <ac:spMkLst>
            <pc:docMk/>
            <pc:sldMk cId="4265061675" sldId="318"/>
            <ac:spMk id="2" creationId="{B85557B9-EF98-0A4B-4186-ADC43F95AE95}"/>
          </ac:spMkLst>
        </pc:spChg>
        <pc:picChg chg="add mod">
          <ac:chgData name="piyush singh" userId="6478f02b736928c2" providerId="LiveId" clId="{F43F7A5E-8816-404C-9C36-37EC1B04E7C1}" dt="2022-11-23T11:44:18.586" v="470" actId="1076"/>
          <ac:picMkLst>
            <pc:docMk/>
            <pc:sldMk cId="4265061675" sldId="318"/>
            <ac:picMk id="1026" creationId="{9B3468C8-3905-6569-01E8-FB92F65FA793}"/>
          </ac:picMkLst>
        </pc:picChg>
      </pc:sldChg>
      <pc:sldChg chg="new del">
        <pc:chgData name="piyush singh" userId="6478f02b736928c2" providerId="LiveId" clId="{F43F7A5E-8816-404C-9C36-37EC1B04E7C1}" dt="2022-11-23T11:45:59.234" v="473" actId="2696"/>
        <pc:sldMkLst>
          <pc:docMk/>
          <pc:sldMk cId="379176992" sldId="319"/>
        </pc:sldMkLst>
      </pc:sldChg>
      <pc:sldChg chg="addSp modSp new mod ord">
        <pc:chgData name="piyush singh" userId="6478f02b736928c2" providerId="LiveId" clId="{F43F7A5E-8816-404C-9C36-37EC1B04E7C1}" dt="2022-11-23T11:48:17.228" v="498"/>
        <pc:sldMkLst>
          <pc:docMk/>
          <pc:sldMk cId="1680608887" sldId="319"/>
        </pc:sldMkLst>
        <pc:spChg chg="mod">
          <ac:chgData name="piyush singh" userId="6478f02b736928c2" providerId="LiveId" clId="{F43F7A5E-8816-404C-9C36-37EC1B04E7C1}" dt="2022-11-23T11:46:31.197" v="487" actId="20577"/>
          <ac:spMkLst>
            <pc:docMk/>
            <pc:sldMk cId="1680608887" sldId="319"/>
            <ac:spMk id="2" creationId="{AE37CD8A-7E50-7012-A305-830E6D5530F4}"/>
          </ac:spMkLst>
        </pc:spChg>
        <pc:picChg chg="add mod">
          <ac:chgData name="piyush singh" userId="6478f02b736928c2" providerId="LiveId" clId="{F43F7A5E-8816-404C-9C36-37EC1B04E7C1}" dt="2022-11-23T11:47:55.748" v="494" actId="1076"/>
          <ac:picMkLst>
            <pc:docMk/>
            <pc:sldMk cId="1680608887" sldId="319"/>
            <ac:picMk id="4" creationId="{286AB418-4171-9A31-5FA7-C24F9E5F2369}"/>
          </ac:picMkLst>
        </pc:picChg>
      </pc:sldChg>
      <pc:sldChg chg="addSp delSp modSp new mod">
        <pc:chgData name="piyush singh" userId="6478f02b736928c2" providerId="LiveId" clId="{F43F7A5E-8816-404C-9C36-37EC1B04E7C1}" dt="2022-11-23T11:58:20.248" v="726" actId="20577"/>
        <pc:sldMkLst>
          <pc:docMk/>
          <pc:sldMk cId="1484605167" sldId="320"/>
        </pc:sldMkLst>
        <pc:spChg chg="mod">
          <ac:chgData name="piyush singh" userId="6478f02b736928c2" providerId="LiveId" clId="{F43F7A5E-8816-404C-9C36-37EC1B04E7C1}" dt="2022-11-23T11:49:51.294" v="516" actId="20577"/>
          <ac:spMkLst>
            <pc:docMk/>
            <pc:sldMk cId="1484605167" sldId="320"/>
            <ac:spMk id="2" creationId="{23ABCEFB-959F-8FFF-00FC-16E3CAC69D32}"/>
          </ac:spMkLst>
        </pc:spChg>
        <pc:spChg chg="add del mod">
          <ac:chgData name="piyush singh" userId="6478f02b736928c2" providerId="LiveId" clId="{F43F7A5E-8816-404C-9C36-37EC1B04E7C1}" dt="2022-11-23T11:58:15.159" v="723"/>
          <ac:spMkLst>
            <pc:docMk/>
            <pc:sldMk cId="1484605167" sldId="320"/>
            <ac:spMk id="5" creationId="{C1E0FB52-9AC8-B90A-06CC-7194A1B4219B}"/>
          </ac:spMkLst>
        </pc:spChg>
        <pc:spChg chg="add mod">
          <ac:chgData name="piyush singh" userId="6478f02b736928c2" providerId="LiveId" clId="{F43F7A5E-8816-404C-9C36-37EC1B04E7C1}" dt="2022-11-23T11:58:20.248" v="726" actId="20577"/>
          <ac:spMkLst>
            <pc:docMk/>
            <pc:sldMk cId="1484605167" sldId="320"/>
            <ac:spMk id="6" creationId="{F3E1A803-B0F5-8939-786F-3757B54E9DA3}"/>
          </ac:spMkLst>
        </pc:spChg>
        <pc:picChg chg="add mod">
          <ac:chgData name="piyush singh" userId="6478f02b736928c2" providerId="LiveId" clId="{F43F7A5E-8816-404C-9C36-37EC1B04E7C1}" dt="2022-11-23T11:55:09.927" v="519" actId="14100"/>
          <ac:picMkLst>
            <pc:docMk/>
            <pc:sldMk cId="1484605167" sldId="320"/>
            <ac:picMk id="4" creationId="{18B57F35-6F2E-8590-834A-E8212584959E}"/>
          </ac:picMkLst>
        </pc:picChg>
      </pc:sldChg>
      <pc:sldChg chg="new del">
        <pc:chgData name="piyush singh" userId="6478f02b736928c2" providerId="LiveId" clId="{F43F7A5E-8816-404C-9C36-37EC1B04E7C1}" dt="2022-11-23T11:46:03.258" v="474" actId="2696"/>
        <pc:sldMkLst>
          <pc:docMk/>
          <pc:sldMk cId="3211235452" sldId="320"/>
        </pc:sldMkLst>
      </pc:sldChg>
    </pc:docChg>
  </pc:docChgLst>
  <pc:docChgLst>
    <pc:chgData name="piyush singh" userId="6478f02b736928c2" providerId="LiveId" clId="{7C664CA1-DA41-43BD-A266-5AC39841951F}"/>
    <pc:docChg chg="custSel modSld">
      <pc:chgData name="piyush singh" userId="6478f02b736928c2" providerId="LiveId" clId="{7C664CA1-DA41-43BD-A266-5AC39841951F}" dt="2022-09-23T05:28:29.014" v="79" actId="20577"/>
      <pc:docMkLst>
        <pc:docMk/>
      </pc:docMkLst>
      <pc:sldChg chg="modSp mod">
        <pc:chgData name="piyush singh" userId="6478f02b736928c2" providerId="LiveId" clId="{7C664CA1-DA41-43BD-A266-5AC39841951F}" dt="2022-09-23T05:19:54.813" v="50" actId="14100"/>
        <pc:sldMkLst>
          <pc:docMk/>
          <pc:sldMk cId="2482546811" sldId="310"/>
        </pc:sldMkLst>
        <pc:spChg chg="mod">
          <ac:chgData name="piyush singh" userId="6478f02b736928c2" providerId="LiveId" clId="{7C664CA1-DA41-43BD-A266-5AC39841951F}" dt="2022-09-23T05:19:54.813" v="50" actId="14100"/>
          <ac:spMkLst>
            <pc:docMk/>
            <pc:sldMk cId="2482546811" sldId="310"/>
            <ac:spMk id="4" creationId="{FAE3241A-294F-D174-4FE5-DC9ABD21DC09}"/>
          </ac:spMkLst>
        </pc:spChg>
      </pc:sldChg>
      <pc:sldChg chg="modSp mod">
        <pc:chgData name="piyush singh" userId="6478f02b736928c2" providerId="LiveId" clId="{7C664CA1-DA41-43BD-A266-5AC39841951F}" dt="2022-09-23T05:28:29.014" v="79" actId="20577"/>
        <pc:sldMkLst>
          <pc:docMk/>
          <pc:sldMk cId="3626770577" sldId="312"/>
        </pc:sldMkLst>
        <pc:spChg chg="mod">
          <ac:chgData name="piyush singh" userId="6478f02b736928c2" providerId="LiveId" clId="{7C664CA1-DA41-43BD-A266-5AC39841951F}" dt="2022-09-23T05:28:29.014" v="79" actId="20577"/>
          <ac:spMkLst>
            <pc:docMk/>
            <pc:sldMk cId="3626770577" sldId="312"/>
            <ac:spMk id="3" creationId="{1FD7E1E6-DBD8-F89A-45B4-69D6F7438562}"/>
          </ac:spMkLst>
        </pc:spChg>
      </pc:sldChg>
      <pc:sldChg chg="addSp delSp modSp mod">
        <pc:chgData name="piyush singh" userId="6478f02b736928c2" providerId="LiveId" clId="{7C664CA1-DA41-43BD-A266-5AC39841951F}" dt="2022-09-23T02:19:47.824" v="22" actId="1076"/>
        <pc:sldMkLst>
          <pc:docMk/>
          <pc:sldMk cId="3475000892" sldId="314"/>
        </pc:sldMkLst>
        <pc:spChg chg="mod">
          <ac:chgData name="piyush singh" userId="6478f02b736928c2" providerId="LiveId" clId="{7C664CA1-DA41-43BD-A266-5AC39841951F}" dt="2022-09-22T20:35:25.163" v="17" actId="20577"/>
          <ac:spMkLst>
            <pc:docMk/>
            <pc:sldMk cId="3475000892" sldId="314"/>
            <ac:spMk id="3" creationId="{491761AF-184B-9923-A44C-7E3083E02E88}"/>
          </ac:spMkLst>
        </pc:spChg>
        <pc:picChg chg="add mod">
          <ac:chgData name="piyush singh" userId="6478f02b736928c2" providerId="LiveId" clId="{7C664CA1-DA41-43BD-A266-5AC39841951F}" dt="2022-09-23T02:19:47.824" v="22" actId="1076"/>
          <ac:picMkLst>
            <pc:docMk/>
            <pc:sldMk cId="3475000892" sldId="314"/>
            <ac:picMk id="6" creationId="{A3E81AB0-31E4-CC9D-C862-A2944BA22783}"/>
          </ac:picMkLst>
        </pc:picChg>
        <pc:picChg chg="del">
          <ac:chgData name="piyush singh" userId="6478f02b736928c2" providerId="LiveId" clId="{7C664CA1-DA41-43BD-A266-5AC39841951F}" dt="2022-09-23T02:19:14.171" v="18" actId="21"/>
          <ac:picMkLst>
            <pc:docMk/>
            <pc:sldMk cId="3475000892" sldId="314"/>
            <ac:picMk id="9" creationId="{3CE1B4A3-9F60-0F4A-9718-09BBF99A955C}"/>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9-23T01:30:11.07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freepngimg.com/png/19307-thank-you-free-png-image"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4000" b="1" dirty="0"/>
              <a:t>RAINFALL PREDICTION SYSTEM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By group-d18</a:t>
            </a:r>
          </a:p>
          <a:p>
            <a:endParaRPr lang="en-US"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pic>
        <p:nvPicPr>
          <p:cNvPr id="8" name="Picture 7">
            <a:extLst>
              <a:ext uri="{FF2B5EF4-FFF2-40B4-BE49-F238E27FC236}">
                <a16:creationId xmlns:a16="http://schemas.microsoft.com/office/drawing/2014/main" id="{997DE200-90CB-140D-4CC2-EBF5F652C4E3}"/>
              </a:ext>
            </a:extLst>
          </p:cNvPr>
          <p:cNvPicPr>
            <a:picLocks noChangeAspect="1"/>
          </p:cNvPicPr>
          <p:nvPr/>
        </p:nvPicPr>
        <p:blipFill>
          <a:blip r:embed="rId4"/>
          <a:stretch>
            <a:fillRect/>
          </a:stretch>
        </p:blipFill>
        <p:spPr>
          <a:xfrm>
            <a:off x="1926076" y="1163763"/>
            <a:ext cx="4007795" cy="1584332"/>
          </a:xfrm>
          <a:prstGeom prst="rect">
            <a:avLst/>
          </a:prstGeom>
        </p:spPr>
      </p:pic>
    </p:spTree>
    <p:extLst>
      <p:ext uri="{BB962C8B-B14F-4D97-AF65-F5344CB8AC3E}">
        <p14:creationId xmlns:p14="http://schemas.microsoft.com/office/powerpoint/2010/main" val="39127473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CEFB-959F-8FFF-00FC-16E3CAC69D32}"/>
              </a:ext>
            </a:extLst>
          </p:cNvPr>
          <p:cNvSpPr>
            <a:spLocks noGrp="1"/>
          </p:cNvSpPr>
          <p:nvPr>
            <p:ph type="title"/>
          </p:nvPr>
        </p:nvSpPr>
        <p:spPr/>
        <p:txBody>
          <a:bodyPr/>
          <a:lstStyle/>
          <a:p>
            <a:r>
              <a:rPr lang="en-IN" dirty="0"/>
              <a:t>INPUT MENU-</a:t>
            </a:r>
          </a:p>
        </p:txBody>
      </p:sp>
      <p:pic>
        <p:nvPicPr>
          <p:cNvPr id="4" name="Picture 3">
            <a:extLst>
              <a:ext uri="{FF2B5EF4-FFF2-40B4-BE49-F238E27FC236}">
                <a16:creationId xmlns:a16="http://schemas.microsoft.com/office/drawing/2014/main" id="{18B57F35-6F2E-8590-834A-E8212584959E}"/>
              </a:ext>
            </a:extLst>
          </p:cNvPr>
          <p:cNvPicPr>
            <a:picLocks noChangeAspect="1"/>
          </p:cNvPicPr>
          <p:nvPr/>
        </p:nvPicPr>
        <p:blipFill>
          <a:blip r:embed="rId2"/>
          <a:stretch>
            <a:fillRect/>
          </a:stretch>
        </p:blipFill>
        <p:spPr>
          <a:xfrm>
            <a:off x="4328719" y="2057704"/>
            <a:ext cx="3030586" cy="1836579"/>
          </a:xfrm>
          <a:prstGeom prst="rect">
            <a:avLst/>
          </a:prstGeom>
        </p:spPr>
      </p:pic>
      <p:sp>
        <p:nvSpPr>
          <p:cNvPr id="6" name="TextBox 5">
            <a:extLst>
              <a:ext uri="{FF2B5EF4-FFF2-40B4-BE49-F238E27FC236}">
                <a16:creationId xmlns:a16="http://schemas.microsoft.com/office/drawing/2014/main" id="{F3E1A803-B0F5-8939-786F-3757B54E9DA3}"/>
              </a:ext>
            </a:extLst>
          </p:cNvPr>
          <p:cNvSpPr txBox="1"/>
          <p:nvPr/>
        </p:nvSpPr>
        <p:spPr>
          <a:xfrm>
            <a:off x="1097280" y="4118994"/>
            <a:ext cx="9498015" cy="646331"/>
          </a:xfrm>
          <a:prstGeom prst="rect">
            <a:avLst/>
          </a:prstGeom>
          <a:noFill/>
        </p:spPr>
        <p:txBody>
          <a:bodyPr wrap="square" rtlCol="0">
            <a:spAutoFit/>
          </a:bodyPr>
          <a:lstStyle/>
          <a:p>
            <a:r>
              <a:rPr lang="en-IN" dirty="0"/>
              <a:t>Here is the input menu of our model, at </a:t>
            </a:r>
            <a:r>
              <a:rPr lang="en-IN" b="1" u="sng" dirty="0"/>
              <a:t>“INPUT CITY NAME” </a:t>
            </a:r>
            <a:r>
              <a:rPr lang="en-IN" dirty="0"/>
              <a:t>in which you can enter the city name of that city you want to know,,</a:t>
            </a:r>
          </a:p>
        </p:txBody>
      </p:sp>
    </p:spTree>
    <p:extLst>
      <p:ext uri="{BB962C8B-B14F-4D97-AF65-F5344CB8AC3E}">
        <p14:creationId xmlns:p14="http://schemas.microsoft.com/office/powerpoint/2010/main" val="148460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CD8A-7E50-7012-A305-830E6D5530F4}"/>
              </a:ext>
            </a:extLst>
          </p:cNvPr>
          <p:cNvSpPr>
            <a:spLocks noGrp="1"/>
          </p:cNvSpPr>
          <p:nvPr>
            <p:ph type="title"/>
          </p:nvPr>
        </p:nvSpPr>
        <p:spPr/>
        <p:txBody>
          <a:bodyPr/>
          <a:lstStyle/>
          <a:p>
            <a:r>
              <a:rPr lang="en-IN" dirty="0"/>
              <a:t>Code Output-</a:t>
            </a:r>
          </a:p>
        </p:txBody>
      </p:sp>
      <p:pic>
        <p:nvPicPr>
          <p:cNvPr id="4" name="Picture 3">
            <a:extLst>
              <a:ext uri="{FF2B5EF4-FFF2-40B4-BE49-F238E27FC236}">
                <a16:creationId xmlns:a16="http://schemas.microsoft.com/office/drawing/2014/main" id="{286AB418-4171-9A31-5FA7-C24F9E5F2369}"/>
              </a:ext>
            </a:extLst>
          </p:cNvPr>
          <p:cNvPicPr>
            <a:picLocks noChangeAspect="1"/>
          </p:cNvPicPr>
          <p:nvPr/>
        </p:nvPicPr>
        <p:blipFill>
          <a:blip r:embed="rId2"/>
          <a:stretch>
            <a:fillRect/>
          </a:stretch>
        </p:blipFill>
        <p:spPr>
          <a:xfrm>
            <a:off x="2466362" y="2048025"/>
            <a:ext cx="6182405" cy="3916548"/>
          </a:xfrm>
          <a:prstGeom prst="rect">
            <a:avLst/>
          </a:prstGeom>
        </p:spPr>
      </p:pic>
    </p:spTree>
    <p:extLst>
      <p:ext uri="{BB962C8B-B14F-4D97-AF65-F5344CB8AC3E}">
        <p14:creationId xmlns:p14="http://schemas.microsoft.com/office/powerpoint/2010/main" val="168060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AB603-EC55-CE4A-F9BE-31B2174F28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73965" y="736688"/>
            <a:ext cx="8270494" cy="4348838"/>
          </a:xfrm>
          <a:prstGeom prst="rect">
            <a:avLst/>
          </a:prstGeom>
        </p:spPr>
      </p:pic>
    </p:spTree>
    <p:extLst>
      <p:ext uri="{BB962C8B-B14F-4D97-AF65-F5344CB8AC3E}">
        <p14:creationId xmlns:p14="http://schemas.microsoft.com/office/powerpoint/2010/main" val="6970244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64E3F1-403F-C81D-6B2E-DAB8263E51DA}"/>
              </a:ext>
            </a:extLst>
          </p:cNvPr>
          <p:cNvPicPr>
            <a:picLocks noChangeAspect="1"/>
          </p:cNvPicPr>
          <p:nvPr/>
        </p:nvPicPr>
        <p:blipFill>
          <a:blip r:embed="rId2"/>
          <a:stretch>
            <a:fillRect/>
          </a:stretch>
        </p:blipFill>
        <p:spPr>
          <a:xfrm>
            <a:off x="850011" y="343659"/>
            <a:ext cx="3714106" cy="2107854"/>
          </a:xfrm>
          <a:prstGeom prst="rect">
            <a:avLst/>
          </a:prstGeom>
        </p:spPr>
      </p:pic>
      <p:pic>
        <p:nvPicPr>
          <p:cNvPr id="7" name="Picture 6">
            <a:extLst>
              <a:ext uri="{FF2B5EF4-FFF2-40B4-BE49-F238E27FC236}">
                <a16:creationId xmlns:a16="http://schemas.microsoft.com/office/drawing/2014/main" id="{23800619-BA77-BAC9-90C0-2E0D73405F77}"/>
              </a:ext>
            </a:extLst>
          </p:cNvPr>
          <p:cNvPicPr>
            <a:picLocks noChangeAspect="1"/>
          </p:cNvPicPr>
          <p:nvPr/>
        </p:nvPicPr>
        <p:blipFill>
          <a:blip r:embed="rId3"/>
          <a:stretch>
            <a:fillRect/>
          </a:stretch>
        </p:blipFill>
        <p:spPr>
          <a:xfrm>
            <a:off x="462722" y="3287110"/>
            <a:ext cx="3533837" cy="2356907"/>
          </a:xfrm>
          <a:prstGeom prst="rect">
            <a:avLst/>
          </a:prstGeom>
        </p:spPr>
      </p:pic>
      <p:pic>
        <p:nvPicPr>
          <p:cNvPr id="8" name="Picture 7">
            <a:extLst>
              <a:ext uri="{FF2B5EF4-FFF2-40B4-BE49-F238E27FC236}">
                <a16:creationId xmlns:a16="http://schemas.microsoft.com/office/drawing/2014/main" id="{53B48823-FE54-7396-3250-478D0F154D2E}"/>
              </a:ext>
            </a:extLst>
          </p:cNvPr>
          <p:cNvPicPr>
            <a:picLocks noChangeAspect="1"/>
          </p:cNvPicPr>
          <p:nvPr/>
        </p:nvPicPr>
        <p:blipFill>
          <a:blip r:embed="rId4"/>
          <a:stretch>
            <a:fillRect/>
          </a:stretch>
        </p:blipFill>
        <p:spPr>
          <a:xfrm>
            <a:off x="7298111" y="277649"/>
            <a:ext cx="4038057" cy="2271407"/>
          </a:xfrm>
          <a:prstGeom prst="rect">
            <a:avLst/>
          </a:prstGeom>
        </p:spPr>
      </p:pic>
      <p:pic>
        <p:nvPicPr>
          <p:cNvPr id="10" name="Picture 9">
            <a:extLst>
              <a:ext uri="{FF2B5EF4-FFF2-40B4-BE49-F238E27FC236}">
                <a16:creationId xmlns:a16="http://schemas.microsoft.com/office/drawing/2014/main" id="{87C9A2B0-933A-07E9-5EB3-609F9B9DB02B}"/>
              </a:ext>
            </a:extLst>
          </p:cNvPr>
          <p:cNvPicPr>
            <a:picLocks noChangeAspect="1"/>
          </p:cNvPicPr>
          <p:nvPr/>
        </p:nvPicPr>
        <p:blipFill>
          <a:blip r:embed="rId5"/>
          <a:stretch>
            <a:fillRect/>
          </a:stretch>
        </p:blipFill>
        <p:spPr>
          <a:xfrm>
            <a:off x="8044610" y="4209393"/>
            <a:ext cx="3533837" cy="1959882"/>
          </a:xfrm>
          <a:prstGeom prst="rect">
            <a:avLst/>
          </a:prstGeom>
        </p:spPr>
      </p:pic>
      <p:pic>
        <p:nvPicPr>
          <p:cNvPr id="12" name="Picture 11">
            <a:extLst>
              <a:ext uri="{FF2B5EF4-FFF2-40B4-BE49-F238E27FC236}">
                <a16:creationId xmlns:a16="http://schemas.microsoft.com/office/drawing/2014/main" id="{83B8F7B9-E0A1-0F58-D3AA-D7DD4F34EE7C}"/>
              </a:ext>
            </a:extLst>
          </p:cNvPr>
          <p:cNvPicPr>
            <a:picLocks noChangeAspect="1"/>
          </p:cNvPicPr>
          <p:nvPr/>
        </p:nvPicPr>
        <p:blipFill>
          <a:blip r:embed="rId6"/>
          <a:stretch>
            <a:fillRect/>
          </a:stretch>
        </p:blipFill>
        <p:spPr>
          <a:xfrm>
            <a:off x="4334246" y="2858285"/>
            <a:ext cx="3484235" cy="1959882"/>
          </a:xfrm>
          <a:prstGeom prst="rect">
            <a:avLst/>
          </a:prstGeom>
        </p:spPr>
      </p:pic>
    </p:spTree>
    <p:extLst>
      <p:ext uri="{BB962C8B-B14F-4D97-AF65-F5344CB8AC3E}">
        <p14:creationId xmlns:p14="http://schemas.microsoft.com/office/powerpoint/2010/main" val="3197529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263529"/>
            <a:ext cx="10058400" cy="1450757"/>
          </a:xfrm>
        </p:spPr>
        <p:txBody>
          <a:bodyPr>
            <a:normAutofit/>
          </a:bodyPr>
          <a:lstStyle/>
          <a:p>
            <a:r>
              <a:rPr lang="en-US" dirty="0"/>
              <a:t> </a:t>
            </a:r>
            <a:r>
              <a:rPr lang="en-US" b="1" dirty="0"/>
              <a:t>What is RPS?</a:t>
            </a:r>
          </a:p>
        </p:txBody>
      </p:sp>
      <p:sp>
        <p:nvSpPr>
          <p:cNvPr id="4" name="Content Placeholder 3">
            <a:extLst>
              <a:ext uri="{FF2B5EF4-FFF2-40B4-BE49-F238E27FC236}">
                <a16:creationId xmlns:a16="http://schemas.microsoft.com/office/drawing/2014/main" id="{FAE3241A-294F-D174-4FE5-DC9ABD21DC09}"/>
              </a:ext>
            </a:extLst>
          </p:cNvPr>
          <p:cNvSpPr>
            <a:spLocks noGrp="1"/>
          </p:cNvSpPr>
          <p:nvPr>
            <p:ph idx="1"/>
          </p:nvPr>
        </p:nvSpPr>
        <p:spPr>
          <a:xfrm>
            <a:off x="1097279" y="2108201"/>
            <a:ext cx="10563417" cy="3760891"/>
          </a:xfrm>
        </p:spPr>
        <p:txBody>
          <a:bodyPr/>
          <a:lstStyle/>
          <a:p>
            <a:pPr algn="just"/>
            <a:r>
              <a:rPr lang="en-IN" sz="2400" dirty="0"/>
              <a:t>Rainfall prediction System is a predicting method which will give you the news about rain for three days (that day and upcoming two days). Also, the area in which users want to check the condition of the rain, it also depends upon the user’s choice. This machine is totally based on Machine learning and it will give you its answers by </a:t>
            </a:r>
            <a:r>
              <a:rPr lang="en-IN" sz="2400" dirty="0" err="1"/>
              <a:t>anaylizing</a:t>
            </a:r>
            <a:r>
              <a:rPr lang="en-IN" sz="2400" dirty="0"/>
              <a:t> last 100 years the data of rain in every area. The dataset which we are going  to use is downloaded from Kaggle</a:t>
            </a:r>
            <a:r>
              <a:rPr lang="en-IN" dirty="0"/>
              <a:t>.</a:t>
            </a:r>
          </a:p>
          <a:p>
            <a:endParaRPr lang="en-IN" dirty="0"/>
          </a:p>
        </p:txBody>
      </p:sp>
      <p:pic>
        <p:nvPicPr>
          <p:cNvPr id="6" name="Picture 5">
            <a:extLst>
              <a:ext uri="{FF2B5EF4-FFF2-40B4-BE49-F238E27FC236}">
                <a16:creationId xmlns:a16="http://schemas.microsoft.com/office/drawing/2014/main" id="{B78EC041-5FA1-6F69-6EA7-FBAF5FBF3B36}"/>
              </a:ext>
            </a:extLst>
          </p:cNvPr>
          <p:cNvPicPr>
            <a:picLocks noChangeAspect="1"/>
          </p:cNvPicPr>
          <p:nvPr/>
        </p:nvPicPr>
        <p:blipFill>
          <a:blip r:embed="rId3"/>
          <a:stretch>
            <a:fillRect/>
          </a:stretch>
        </p:blipFill>
        <p:spPr>
          <a:xfrm>
            <a:off x="7693274" y="4299931"/>
            <a:ext cx="3649555" cy="21592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2482546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A6B6-D95B-2558-4128-9CDCFB3A6EC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AD0493CC-1F47-A50A-5B28-8E30DB873986}"/>
              </a:ext>
            </a:extLst>
          </p:cNvPr>
          <p:cNvSpPr>
            <a:spLocks noGrp="1"/>
          </p:cNvSpPr>
          <p:nvPr>
            <p:ph idx="1"/>
          </p:nvPr>
        </p:nvSpPr>
        <p:spPr/>
        <p:txBody>
          <a:bodyPr/>
          <a:lstStyle/>
          <a:p>
            <a:pPr marL="6350" indent="-6350" algn="just">
              <a:lnSpc>
                <a:spcPct val="107000"/>
              </a:lnSpc>
              <a:spcAft>
                <a:spcPts val="15"/>
              </a:spcAft>
            </a:pPr>
            <a:r>
              <a:rPr lang="en-IN" sz="1800" b="0" dirty="0">
                <a:solidFill>
                  <a:srgbClr val="333333"/>
                </a:solidFill>
                <a:effectLst/>
                <a:latin typeface="Roboto" panose="02000000000000000000" pitchFamily="2" charset="0"/>
                <a:ea typeface="Times New Roman" panose="02020603050405020304" pitchFamily="18" charset="0"/>
                <a:cs typeface="Arial" panose="020B0604020202020204" pitchFamily="34" charset="0"/>
              </a:rPr>
              <a:t>In India, Agriculture is the key point for survival. For agriculture, rainfall is most important. These days rainfall prediction has become a major problem. Prediction of rainfall gives awareness to people and know in advance about rainfall to take certain precautions to protect their crop from rainfall.</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07000"/>
              </a:lnSpc>
              <a:spcAft>
                <a:spcPts val="15"/>
              </a:spcAft>
            </a:pPr>
            <a:r>
              <a:rPr lang="en-IN" sz="1800" b="0" dirty="0">
                <a:solidFill>
                  <a:srgbClr val="333333"/>
                </a:solidFill>
                <a:effectLst/>
                <a:latin typeface="Roboto" panose="02000000000000000000" pitchFamily="2" charset="0"/>
                <a:ea typeface="Times New Roman" panose="02020603050405020304" pitchFamily="18" charset="0"/>
              </a:rPr>
              <a:t>So, it is one of the challenging and uncertain tasks which has a significant impact on human society. Timely and accurate predictions can help to proactively reduce human and financial loss. This study presents a set of experiments which involve the use of prevalent machine learning techniques to build models to predict whether it is going to rain tomorrow or not based on weather data for that particular day in major cities of India.</a:t>
            </a:r>
            <a:endParaRPr lang="en-IN" sz="1800" b="1"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58AEAE3-4EF0-4318-E4DE-57A685855DD7}"/>
              </a:ext>
            </a:extLst>
          </p:cNvPr>
          <p:cNvPicPr>
            <a:picLocks noChangeAspect="1"/>
          </p:cNvPicPr>
          <p:nvPr/>
        </p:nvPicPr>
        <p:blipFill>
          <a:blip r:embed="rId2"/>
          <a:stretch>
            <a:fillRect/>
          </a:stretch>
        </p:blipFill>
        <p:spPr>
          <a:xfrm>
            <a:off x="4046706" y="753678"/>
            <a:ext cx="651753" cy="905440"/>
          </a:xfrm>
          <a:prstGeom prst="rect">
            <a:avLst/>
          </a:prstGeom>
        </p:spPr>
      </p:pic>
    </p:spTree>
    <p:extLst>
      <p:ext uri="{BB962C8B-B14F-4D97-AF65-F5344CB8AC3E}">
        <p14:creationId xmlns:p14="http://schemas.microsoft.com/office/powerpoint/2010/main" val="2810198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D798-7C9B-990C-0899-F18C8667A80B}"/>
              </a:ext>
            </a:extLst>
          </p:cNvPr>
          <p:cNvSpPr>
            <a:spLocks noGrp="1"/>
          </p:cNvSpPr>
          <p:nvPr>
            <p:ph type="title"/>
          </p:nvPr>
        </p:nvSpPr>
        <p:spPr/>
        <p:txBody>
          <a:bodyPr/>
          <a:lstStyle/>
          <a:p>
            <a:r>
              <a:rPr lang="en-IN" b="1" dirty="0" err="1"/>
              <a:t>Methodlogy</a:t>
            </a:r>
            <a:endParaRPr lang="en-IN" b="1" dirty="0"/>
          </a:p>
        </p:txBody>
      </p:sp>
      <p:sp>
        <p:nvSpPr>
          <p:cNvPr id="3" name="Content Placeholder 2">
            <a:extLst>
              <a:ext uri="{FF2B5EF4-FFF2-40B4-BE49-F238E27FC236}">
                <a16:creationId xmlns:a16="http://schemas.microsoft.com/office/drawing/2014/main" id="{1FD7E1E6-DBD8-F89A-45B4-69D6F7438562}"/>
              </a:ext>
            </a:extLst>
          </p:cNvPr>
          <p:cNvSpPr>
            <a:spLocks noGrp="1"/>
          </p:cNvSpPr>
          <p:nvPr>
            <p:ph idx="1"/>
          </p:nvPr>
        </p:nvSpPr>
        <p:spPr/>
        <p:txBody>
          <a:bodyPr>
            <a:normAutofit/>
          </a:bodyPr>
          <a:lstStyle/>
          <a:p>
            <a:pPr algn="just">
              <a:buFont typeface="Wingdings" panose="05000000000000000000" pitchFamily="2" charset="2"/>
              <a:buChar char="Ø"/>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For this we will us DATA Collection first, the processed data were collected from the regional meteorological station,</a:t>
            </a:r>
            <a:r>
              <a:rPr lang="en-IN" sz="1800" b="1"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Ten data features such as year, month, date, evaporation, sunshine, maximum temperature, minimum temperature, humidity, wind speed, and rainfall were included</a:t>
            </a:r>
            <a:r>
              <a:rPr lang="en-IN" sz="1800" b="1" dirty="0">
                <a:solidFill>
                  <a:srgbClr val="333333"/>
                </a:solidFill>
                <a:effectLst/>
                <a:latin typeface="Georgia" panose="02040502050405020303" pitchFamily="18" charset="0"/>
                <a:ea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1800" dirty="0">
                <a:solidFill>
                  <a:srgbClr val="333333"/>
                </a:solidFill>
                <a:effectLst/>
                <a:latin typeface="Roboto" panose="02000000000000000000" pitchFamily="2" charset="0"/>
                <a:ea typeface="Times New Roman" panose="02020603050405020304" pitchFamily="18" charset="0"/>
                <a:cs typeface="Times New Roman" panose="02020603050405020304" pitchFamily="18" charset="0"/>
              </a:rPr>
              <a:t>Now, the Data Pre-Processing step included the data conversion, manage missing values, categorical encoding, and splitting dataset for training and testing dataset.</a:t>
            </a:r>
            <a:endParaRPr lang="en-IN" sz="1800" b="1" dirty="0">
              <a:solidFill>
                <a:srgbClr val="333333"/>
              </a:solidFill>
              <a:latin typeface="Georgia" panose="02040502050405020303" pitchFamily="18" charset="0"/>
              <a:ea typeface="Times New Roman" panose="02020603050405020304" pitchFamily="18" charset="0"/>
              <a:cs typeface="Times New Roman" panose="02020603050405020304" pitchFamily="18" charset="0"/>
            </a:endParaRPr>
          </a:p>
          <a:p>
            <a:pPr marL="6350" indent="-6350" algn="just">
              <a:lnSpc>
                <a:spcPct val="107000"/>
              </a:lnSpc>
              <a:spcAft>
                <a:spcPts val="15"/>
              </a:spcAft>
            </a:pPr>
            <a:r>
              <a:rPr lang="en-IN" sz="1800" b="0" dirty="0">
                <a:solidFill>
                  <a:srgbClr val="333333"/>
                </a:solidFill>
                <a:effectLst/>
                <a:latin typeface="Roboto" panose="02000000000000000000" pitchFamily="2" charset="0"/>
                <a:ea typeface="Times New Roman" panose="02020603050405020304" pitchFamily="18" charset="0"/>
              </a:rPr>
              <a:t>A total of 100 years (1901–2015) data were collected from the meteorology office. </a:t>
            </a:r>
            <a:r>
              <a:rPr lang="en-IN" sz="1800" b="0" dirty="0">
                <a:solidFill>
                  <a:srgbClr val="333333"/>
                </a:solidFill>
                <a:effectLst/>
                <a:latin typeface="Roboto" panose="02000000000000000000" pitchFamily="2" charset="0"/>
                <a:ea typeface="Times New Roman" panose="02020603050405020304" pitchFamily="18" charset="0"/>
                <a:cs typeface="Arial" panose="020B0604020202020204" pitchFamily="34" charset="0"/>
              </a:rPr>
              <a:t>Some of the major Machine Learning algorithms are ARIMA Model(Auto-Regressive Integrated Moving Average), Artificial Neural Network</a:t>
            </a:r>
            <a:r>
              <a:rPr lang="en-IN" sz="1800" b="0">
                <a:solidFill>
                  <a:srgbClr val="333333"/>
                </a:solidFill>
                <a:effectLst/>
                <a:latin typeface="Roboto" panose="02000000000000000000" pitchFamily="2" charset="0"/>
                <a:ea typeface="Times New Roman" panose="02020603050405020304" pitchFamily="18" charset="0"/>
                <a:cs typeface="Arial" panose="020B0604020202020204" pitchFamily="34" charset="0"/>
              </a:rPr>
              <a:t>, Linear </a:t>
            </a:r>
            <a:r>
              <a:rPr lang="en-IN" sz="1800" b="0" dirty="0">
                <a:solidFill>
                  <a:srgbClr val="333333"/>
                </a:solidFill>
                <a:effectLst/>
                <a:latin typeface="Roboto" panose="02000000000000000000" pitchFamily="2" charset="0"/>
                <a:ea typeface="Times New Roman" panose="02020603050405020304" pitchFamily="18" charset="0"/>
                <a:cs typeface="Arial" panose="020B0604020202020204" pitchFamily="34" charset="0"/>
              </a:rPr>
              <a:t>Regression, Support Vector Machine and Self Organizing Map. Two commonly used models predict seasonal rainfall such as Linear and Non-Linear models.</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6350" indent="-6350">
              <a:lnSpc>
                <a:spcPct val="107000"/>
              </a:lnSpc>
              <a:spcAft>
                <a:spcPts val="15"/>
              </a:spcAft>
            </a:pPr>
            <a:r>
              <a:rPr lang="en-IN" sz="1800" b="0" dirty="0">
                <a:solidFill>
                  <a:srgbClr val="000000"/>
                </a:solidFill>
                <a:effectLst/>
                <a:latin typeface="Times New Roman" panose="02020603050405020304" pitchFamily="18" charset="0"/>
                <a:ea typeface="Times New Roman" panose="02020603050405020304" pitchFamily="18" charset="0"/>
              </a:rPr>
              <a:t> </a:t>
            </a:r>
            <a:endParaRPr lang="en-IN" sz="1800" b="1"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2677057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BFEF-D16F-6E51-7A9C-69849D4BDEFF}"/>
              </a:ext>
            </a:extLst>
          </p:cNvPr>
          <p:cNvSpPr>
            <a:spLocks noGrp="1"/>
          </p:cNvSpPr>
          <p:nvPr>
            <p:ph type="title"/>
          </p:nvPr>
        </p:nvSpPr>
        <p:spPr/>
        <p:txBody>
          <a:bodyPr>
            <a:normAutofit/>
          </a:bodyPr>
          <a:lstStyle/>
          <a:p>
            <a:r>
              <a:rPr lang="en-IN" sz="3600" b="1" dirty="0"/>
              <a:t>As elements, we are going to use-</a:t>
            </a:r>
          </a:p>
        </p:txBody>
      </p:sp>
      <p:sp>
        <p:nvSpPr>
          <p:cNvPr id="3" name="Content Placeholder 2">
            <a:extLst>
              <a:ext uri="{FF2B5EF4-FFF2-40B4-BE49-F238E27FC236}">
                <a16:creationId xmlns:a16="http://schemas.microsoft.com/office/drawing/2014/main" id="{491761AF-184B-9923-A44C-7E3083E02E88}"/>
              </a:ext>
            </a:extLst>
          </p:cNvPr>
          <p:cNvSpPr>
            <a:spLocks noGrp="1"/>
          </p:cNvSpPr>
          <p:nvPr>
            <p:ph idx="1"/>
          </p:nvPr>
        </p:nvSpPr>
        <p:spPr/>
        <p:txBody>
          <a:bodyPr>
            <a:noAutofit/>
          </a:bodyPr>
          <a:lstStyle/>
          <a:p>
            <a:r>
              <a:rPr lang="en-IN" sz="1600" b="1" dirty="0"/>
              <a:t>As Hardware:-</a:t>
            </a:r>
          </a:p>
          <a:p>
            <a:pPr>
              <a:buFont typeface="Arial" panose="020B0604020202020204" pitchFamily="34" charset="0"/>
              <a:buChar char="•"/>
            </a:pPr>
            <a:r>
              <a:rPr lang="en-IN" sz="1600" dirty="0"/>
              <a:t>Rygen-7 Octa-core processor</a:t>
            </a:r>
          </a:p>
          <a:p>
            <a:pPr>
              <a:buFont typeface="Arial" panose="020B0604020202020204" pitchFamily="34" charset="0"/>
              <a:buChar char="•"/>
            </a:pPr>
            <a:r>
              <a:rPr lang="en-IN" sz="1600" dirty="0"/>
              <a:t>Monitor</a:t>
            </a:r>
          </a:p>
          <a:p>
            <a:pPr>
              <a:buFont typeface="Arial" panose="020B0604020202020204" pitchFamily="34" charset="0"/>
              <a:buChar char="•"/>
            </a:pPr>
            <a:r>
              <a:rPr lang="en-IN" sz="1600" dirty="0"/>
              <a:t>RGB Keyboard and Mouse</a:t>
            </a:r>
          </a:p>
          <a:p>
            <a:pPr marL="0" indent="0">
              <a:buNone/>
            </a:pPr>
            <a:r>
              <a:rPr lang="en-IN" sz="1600" b="1" dirty="0"/>
              <a:t>As Software:-</a:t>
            </a:r>
          </a:p>
          <a:p>
            <a:pPr>
              <a:buFont typeface="Arial" panose="020B0604020202020204" pitchFamily="34" charset="0"/>
              <a:buChar char="•"/>
            </a:pPr>
            <a:r>
              <a:rPr lang="en-IN" sz="1600" dirty="0"/>
              <a:t>OS- Windows 11</a:t>
            </a:r>
          </a:p>
          <a:p>
            <a:pPr>
              <a:buFont typeface="Arial" panose="020B0604020202020204" pitchFamily="34" charset="0"/>
              <a:buChar char="•"/>
            </a:pPr>
            <a:r>
              <a:rPr lang="en-IN" sz="1600" dirty="0"/>
              <a:t>Developer Tool- Jupiter</a:t>
            </a:r>
          </a:p>
          <a:p>
            <a:pPr>
              <a:buFont typeface="Arial" panose="020B0604020202020204" pitchFamily="34" charset="0"/>
              <a:buChar char="•"/>
            </a:pPr>
            <a:r>
              <a:rPr lang="en-IN" sz="1600" dirty="0"/>
              <a:t>Language- Python</a:t>
            </a:r>
          </a:p>
          <a:p>
            <a:pPr>
              <a:buFont typeface="Arial" panose="020B0604020202020204" pitchFamily="34" charset="0"/>
              <a:buChar char="•"/>
            </a:pPr>
            <a:r>
              <a:rPr lang="en-IN" sz="1600" dirty="0"/>
              <a:t>Kaggle for dataset</a:t>
            </a:r>
          </a:p>
          <a:p>
            <a:pPr>
              <a:buFont typeface="Arial" panose="020B0604020202020204" pitchFamily="34" charset="0"/>
              <a:buChar char="•"/>
            </a:pPr>
            <a:endParaRPr lang="en-IN" sz="1600" dirty="0"/>
          </a:p>
        </p:txBody>
      </p:sp>
      <p:pic>
        <p:nvPicPr>
          <p:cNvPr id="5" name="Picture 4">
            <a:extLst>
              <a:ext uri="{FF2B5EF4-FFF2-40B4-BE49-F238E27FC236}">
                <a16:creationId xmlns:a16="http://schemas.microsoft.com/office/drawing/2014/main" id="{CE50C170-77E3-3C42-72D6-DF4811C51F37}"/>
              </a:ext>
            </a:extLst>
          </p:cNvPr>
          <p:cNvPicPr>
            <a:picLocks noChangeAspect="1"/>
          </p:cNvPicPr>
          <p:nvPr/>
        </p:nvPicPr>
        <p:blipFill>
          <a:blip r:embed="rId2"/>
          <a:stretch>
            <a:fillRect/>
          </a:stretch>
        </p:blipFill>
        <p:spPr>
          <a:xfrm>
            <a:off x="7190365" y="2190292"/>
            <a:ext cx="1160887" cy="1160887"/>
          </a:xfrm>
          <a:prstGeom prst="rect">
            <a:avLst/>
          </a:prstGeom>
        </p:spPr>
      </p:pic>
      <p:pic>
        <p:nvPicPr>
          <p:cNvPr id="7" name="Picture 6">
            <a:extLst>
              <a:ext uri="{FF2B5EF4-FFF2-40B4-BE49-F238E27FC236}">
                <a16:creationId xmlns:a16="http://schemas.microsoft.com/office/drawing/2014/main" id="{CD908138-64EB-975D-CF40-6F8C554D60AB}"/>
              </a:ext>
            </a:extLst>
          </p:cNvPr>
          <p:cNvPicPr>
            <a:picLocks noChangeAspect="1"/>
          </p:cNvPicPr>
          <p:nvPr/>
        </p:nvPicPr>
        <p:blipFill>
          <a:blip r:embed="rId3"/>
          <a:stretch>
            <a:fillRect/>
          </a:stretch>
        </p:blipFill>
        <p:spPr>
          <a:xfrm>
            <a:off x="8070704" y="3429000"/>
            <a:ext cx="2520365" cy="973434"/>
          </a:xfrm>
          <a:prstGeom prst="rect">
            <a:avLst/>
          </a:prstGeom>
        </p:spPr>
      </p:pic>
      <p:pic>
        <p:nvPicPr>
          <p:cNvPr id="6" name="Picture 5">
            <a:extLst>
              <a:ext uri="{FF2B5EF4-FFF2-40B4-BE49-F238E27FC236}">
                <a16:creationId xmlns:a16="http://schemas.microsoft.com/office/drawing/2014/main" id="{A3E81AB0-31E4-CC9D-C862-A2944BA22783}"/>
              </a:ext>
            </a:extLst>
          </p:cNvPr>
          <p:cNvPicPr>
            <a:picLocks noChangeAspect="1"/>
          </p:cNvPicPr>
          <p:nvPr/>
        </p:nvPicPr>
        <p:blipFill>
          <a:blip r:embed="rId4"/>
          <a:stretch>
            <a:fillRect/>
          </a:stretch>
        </p:blipFill>
        <p:spPr>
          <a:xfrm>
            <a:off x="9573866" y="4480255"/>
            <a:ext cx="3041708" cy="1596897"/>
          </a:xfrm>
          <a:prstGeom prst="rect">
            <a:avLst/>
          </a:prstGeom>
        </p:spPr>
      </p:pic>
    </p:spTree>
    <p:extLst>
      <p:ext uri="{BB962C8B-B14F-4D97-AF65-F5344CB8AC3E}">
        <p14:creationId xmlns:p14="http://schemas.microsoft.com/office/powerpoint/2010/main" val="34750008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54D9-BAAF-480C-3893-E4A9D161B79B}"/>
              </a:ext>
            </a:extLst>
          </p:cNvPr>
          <p:cNvSpPr>
            <a:spLocks noGrp="1"/>
          </p:cNvSpPr>
          <p:nvPr>
            <p:ph type="title"/>
          </p:nvPr>
        </p:nvSpPr>
        <p:spPr>
          <a:xfrm>
            <a:off x="1242969" y="588608"/>
            <a:ext cx="10058400" cy="1164692"/>
          </a:xfrm>
        </p:spPr>
        <p:txBody>
          <a:bodyPr>
            <a:normAutofit/>
          </a:bodyPr>
          <a:lstStyle/>
          <a:p>
            <a:r>
              <a:rPr lang="en-IN" sz="5400" b="1" dirty="0"/>
              <a:t>Flowchart</a:t>
            </a:r>
          </a:p>
        </p:txBody>
      </p:sp>
      <p:pic>
        <p:nvPicPr>
          <p:cNvPr id="5" name="Content Placeholder 4">
            <a:extLst>
              <a:ext uri="{FF2B5EF4-FFF2-40B4-BE49-F238E27FC236}">
                <a16:creationId xmlns:a16="http://schemas.microsoft.com/office/drawing/2014/main" id="{9D6570C9-E20A-4132-DACD-D0873FD44E45}"/>
              </a:ext>
            </a:extLst>
          </p:cNvPr>
          <p:cNvPicPr>
            <a:picLocks noGrp="1" noChangeAspect="1"/>
          </p:cNvPicPr>
          <p:nvPr>
            <p:ph idx="1"/>
          </p:nvPr>
        </p:nvPicPr>
        <p:blipFill>
          <a:blip r:embed="rId2"/>
          <a:stretch>
            <a:fillRect/>
          </a:stretch>
        </p:blipFill>
        <p:spPr>
          <a:xfrm>
            <a:off x="2573580" y="2173215"/>
            <a:ext cx="6654310" cy="3923122"/>
          </a:xfrm>
        </p:spPr>
      </p:pic>
    </p:spTree>
    <p:extLst>
      <p:ext uri="{BB962C8B-B14F-4D97-AF65-F5344CB8AC3E}">
        <p14:creationId xmlns:p14="http://schemas.microsoft.com/office/powerpoint/2010/main" val="23121695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BACF-1F53-0912-F998-59A88D442B7D}"/>
              </a:ext>
            </a:extLst>
          </p:cNvPr>
          <p:cNvSpPr>
            <a:spLocks noGrp="1"/>
          </p:cNvSpPr>
          <p:nvPr>
            <p:ph type="title"/>
          </p:nvPr>
        </p:nvSpPr>
        <p:spPr>
          <a:xfrm>
            <a:off x="1097280" y="529883"/>
            <a:ext cx="10058400" cy="1450757"/>
          </a:xfrm>
        </p:spPr>
        <p:txBody>
          <a:bodyPr>
            <a:normAutofit/>
          </a:bodyPr>
          <a:lstStyle/>
          <a:p>
            <a:r>
              <a:rPr lang="en-IN" sz="3200" b="1" dirty="0"/>
              <a:t>Models used-</a:t>
            </a:r>
          </a:p>
        </p:txBody>
      </p:sp>
      <p:sp>
        <p:nvSpPr>
          <p:cNvPr id="3" name="Content Placeholder 2">
            <a:extLst>
              <a:ext uri="{FF2B5EF4-FFF2-40B4-BE49-F238E27FC236}">
                <a16:creationId xmlns:a16="http://schemas.microsoft.com/office/drawing/2014/main" id="{7E2C8355-B704-E740-D1C9-93FDF9D3FCCD}"/>
              </a:ext>
            </a:extLst>
          </p:cNvPr>
          <p:cNvSpPr>
            <a:spLocks noGrp="1"/>
          </p:cNvSpPr>
          <p:nvPr>
            <p:ph idx="1"/>
          </p:nvPr>
        </p:nvSpPr>
        <p:spPr>
          <a:xfrm>
            <a:off x="637563" y="1980640"/>
            <a:ext cx="10518117" cy="4428549"/>
          </a:xfrm>
        </p:spPr>
        <p:txBody>
          <a:bodyPr/>
          <a:lstStyle/>
          <a:p>
            <a:pPr marL="0" indent="0">
              <a:buNone/>
            </a:pPr>
            <a:r>
              <a:rPr lang="en-IN" sz="1800" b="1" u="sng" dirty="0">
                <a:latin typeface="Arial" panose="020B0604020202020204" pitchFamily="34" charset="0"/>
                <a:cs typeface="Arial" panose="020B0604020202020204" pitchFamily="34" charset="0"/>
              </a:rPr>
              <a:t> Linear Regression Model-</a:t>
            </a:r>
          </a:p>
          <a:p>
            <a:pPr>
              <a:buFont typeface="Wingdings" panose="05000000000000000000" pitchFamily="2" charset="2"/>
              <a:buChar char="q"/>
            </a:pPr>
            <a:r>
              <a:rPr lang="en-US" sz="1600" dirty="0">
                <a:solidFill>
                  <a:srgbClr val="273239"/>
                </a:solidFill>
                <a:latin typeface="Arial" panose="020B0604020202020204" pitchFamily="34" charset="0"/>
                <a:cs typeface="Arial" panose="020B0604020202020204" pitchFamily="34" charset="0"/>
              </a:rPr>
              <a:t>This algorithm will </a:t>
            </a:r>
            <a:r>
              <a:rPr lang="en-US" sz="1600" b="0" i="0" dirty="0">
                <a:solidFill>
                  <a:srgbClr val="273239"/>
                </a:solidFill>
                <a:effectLst/>
                <a:latin typeface="Arial" panose="020B0604020202020204" pitchFamily="34" charset="0"/>
                <a:cs typeface="Arial" panose="020B0604020202020204" pitchFamily="34" charset="0"/>
              </a:rPr>
              <a:t>predict the amount of rainfall</a:t>
            </a:r>
          </a:p>
          <a:p>
            <a:pPr>
              <a:buFont typeface="Wingdings" panose="05000000000000000000" pitchFamily="2" charset="2"/>
              <a:buChar char="q"/>
            </a:pPr>
            <a:r>
              <a:rPr lang="en-US" sz="1600" b="0" i="0" dirty="0">
                <a:solidFill>
                  <a:srgbClr val="273239"/>
                </a:solidFill>
                <a:effectLst/>
                <a:latin typeface="Arial" panose="020B0604020202020204" pitchFamily="34" charset="0"/>
                <a:cs typeface="Arial" panose="020B0604020202020204" pitchFamily="34" charset="0"/>
              </a:rPr>
              <a:t> I</a:t>
            </a:r>
            <a:r>
              <a:rPr lang="en-US" sz="1600" dirty="0">
                <a:solidFill>
                  <a:srgbClr val="273239"/>
                </a:solidFill>
                <a:latin typeface="Arial" panose="020B0604020202020204" pitchFamily="34" charset="0"/>
                <a:cs typeface="Arial" panose="020B0604020202020204" pitchFamily="34" charset="0"/>
              </a:rPr>
              <a:t>t</a:t>
            </a:r>
            <a:r>
              <a:rPr lang="en-US" sz="1600" b="0" i="0" dirty="0">
                <a:solidFill>
                  <a:srgbClr val="273239"/>
                </a:solidFill>
                <a:effectLst/>
                <a:latin typeface="Arial" panose="020B0604020202020204" pitchFamily="34" charset="0"/>
                <a:cs typeface="Arial" panose="020B0604020202020204" pitchFamily="34" charset="0"/>
              </a:rPr>
              <a:t> tells us how many inches of rainfall we can expect</a:t>
            </a:r>
            <a:endParaRPr lang="en-IN" sz="1800" b="1" dirty="0">
              <a:latin typeface="Arial" panose="020B0604020202020204" pitchFamily="34" charset="0"/>
              <a:cs typeface="Arial" panose="020B0604020202020204" pitchFamily="34" charset="0"/>
            </a:endParaRPr>
          </a:p>
          <a:p>
            <a:pPr marL="0" indent="0">
              <a:buNone/>
            </a:pPr>
            <a:r>
              <a:rPr lang="en-IN" sz="1800" b="1" u="sng" dirty="0"/>
              <a:t> </a:t>
            </a:r>
            <a:r>
              <a:rPr lang="en-IN" sz="1800" b="1" u="sng" dirty="0">
                <a:latin typeface="Arial" panose="020B0604020202020204" pitchFamily="34" charset="0"/>
                <a:cs typeface="Arial" panose="020B0604020202020204" pitchFamily="34" charset="0"/>
              </a:rPr>
              <a:t>Logistics Regression Model-</a:t>
            </a:r>
          </a:p>
          <a:p>
            <a:pPr>
              <a:buFont typeface="Wingdings" panose="05000000000000000000" pitchFamily="2" charset="2"/>
              <a:buChar char="q"/>
            </a:pPr>
            <a:r>
              <a:rPr lang="en-US" sz="1600" i="0" dirty="0">
                <a:solidFill>
                  <a:srgbClr val="202124"/>
                </a:solidFill>
                <a:effectLst/>
                <a:latin typeface="Arial" panose="020B0604020202020204" pitchFamily="34" charset="0"/>
                <a:cs typeface="Arial" panose="020B0604020202020204" pitchFamily="34" charset="0"/>
              </a:rPr>
              <a:t>The use of logistic regression modeling has exploded during the past decade for prediction and forecasting</a:t>
            </a:r>
          </a:p>
          <a:p>
            <a:pPr>
              <a:buFont typeface="Wingdings" panose="05000000000000000000" pitchFamily="2" charset="2"/>
              <a:buChar char="q"/>
            </a:pPr>
            <a:r>
              <a:rPr lang="en-US" sz="1600" dirty="0">
                <a:solidFill>
                  <a:srgbClr val="202124"/>
                </a:solidFill>
                <a:latin typeface="arial" panose="020B0604020202020204" pitchFamily="34" charset="0"/>
              </a:rPr>
              <a:t>This</a:t>
            </a:r>
            <a:r>
              <a:rPr lang="en-US" sz="1600" b="0" i="0" dirty="0">
                <a:solidFill>
                  <a:srgbClr val="202124"/>
                </a:solidFill>
                <a:effectLst/>
                <a:latin typeface="arial" panose="020B0604020202020204" pitchFamily="34" charset="0"/>
              </a:rPr>
              <a:t>  algorithms have been used to predict the weather on the basis of minimum and maximum temperatures, wind speed, humidity, precipitation and chances of rainfall </a:t>
            </a:r>
          </a:p>
          <a:p>
            <a:pPr marL="0" indent="0">
              <a:buNone/>
            </a:pPr>
            <a:r>
              <a:rPr lang="en-US" sz="1600" b="1" u="sng" dirty="0">
                <a:solidFill>
                  <a:srgbClr val="202124"/>
                </a:solidFill>
                <a:latin typeface="Arial" panose="020B0604020202020204" pitchFamily="34" charset="0"/>
                <a:cs typeface="Arial" panose="020B0604020202020204" pitchFamily="34" charset="0"/>
              </a:rPr>
              <a:t> </a:t>
            </a:r>
            <a:r>
              <a:rPr lang="en-US" sz="1800" b="1" u="sng" dirty="0">
                <a:solidFill>
                  <a:srgbClr val="202124"/>
                </a:solidFill>
                <a:latin typeface="Arial" panose="020B0604020202020204" pitchFamily="34" charset="0"/>
                <a:cs typeface="Arial" panose="020B0604020202020204" pitchFamily="34" charset="0"/>
              </a:rPr>
              <a:t>ARIMA Model-</a:t>
            </a:r>
          </a:p>
          <a:p>
            <a:pPr>
              <a:buFont typeface="Wingdings" panose="05000000000000000000" pitchFamily="2" charset="2"/>
              <a:buChar char="q"/>
            </a:pPr>
            <a:r>
              <a:rPr lang="en-US" sz="1600" dirty="0">
                <a:solidFill>
                  <a:srgbClr val="202124"/>
                </a:solidFill>
                <a:latin typeface="arial" panose="020B0604020202020204" pitchFamily="34" charset="0"/>
                <a:cs typeface="Arial" panose="020B0604020202020204" pitchFamily="34" charset="0"/>
              </a:rPr>
              <a:t>This algorithm </a:t>
            </a:r>
            <a:r>
              <a:rPr lang="en-US" sz="1600" b="0" i="0" dirty="0">
                <a:solidFill>
                  <a:srgbClr val="202124"/>
                </a:solidFill>
                <a:effectLst/>
                <a:latin typeface="arial" panose="020B0604020202020204" pitchFamily="34" charset="0"/>
              </a:rPr>
              <a:t>used for time series analysis and future forecasting</a:t>
            </a:r>
          </a:p>
          <a:p>
            <a:pPr>
              <a:buFont typeface="Wingdings" panose="05000000000000000000" pitchFamily="2" charset="2"/>
              <a:buChar char="q"/>
            </a:pPr>
            <a:r>
              <a:rPr lang="en-US" sz="1600" dirty="0">
                <a:solidFill>
                  <a:srgbClr val="202124"/>
                </a:solidFill>
                <a:latin typeface="arial" panose="020B0604020202020204" pitchFamily="34" charset="0"/>
              </a:rPr>
              <a:t>This algorithm </a:t>
            </a:r>
            <a:r>
              <a:rPr lang="en-US" sz="1600" i="0" dirty="0">
                <a:solidFill>
                  <a:srgbClr val="202124"/>
                </a:solidFill>
                <a:effectLst/>
                <a:latin typeface="arial" panose="020B0604020202020204" pitchFamily="34" charset="0"/>
              </a:rPr>
              <a:t>provides managers with reliable guidelines in making decisions related to supply chains</a:t>
            </a:r>
            <a:endParaRPr lang="en-IN" sz="1600" dirty="0">
              <a:latin typeface="Franklin Gothic Book" panose="020B0503020102020204" pitchFamily="34" charset="0"/>
              <a:cs typeface="Arial" panose="020B0604020202020204" pitchFamily="34" charset="0"/>
            </a:endParaRPr>
          </a:p>
        </p:txBody>
      </p:sp>
    </p:spTree>
    <p:extLst>
      <p:ext uri="{BB962C8B-B14F-4D97-AF65-F5344CB8AC3E}">
        <p14:creationId xmlns:p14="http://schemas.microsoft.com/office/powerpoint/2010/main" val="31977317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57B9-EF98-0A4B-4186-ADC43F95AE95}"/>
              </a:ext>
            </a:extLst>
          </p:cNvPr>
          <p:cNvSpPr txBox="1"/>
          <p:nvPr/>
        </p:nvSpPr>
        <p:spPr>
          <a:xfrm>
            <a:off x="493180" y="612395"/>
            <a:ext cx="10477849" cy="1354217"/>
          </a:xfrm>
          <a:prstGeom prst="rect">
            <a:avLst/>
          </a:prstGeom>
          <a:noFill/>
        </p:spPr>
        <p:txBody>
          <a:bodyPr wrap="square" rtlCol="0">
            <a:spAutoFit/>
          </a:bodyPr>
          <a:lstStyle/>
          <a:p>
            <a:r>
              <a:rPr lang="en-IN" b="1" u="sng" dirty="0" err="1">
                <a:latin typeface="Arial" panose="020B0604020202020204" pitchFamily="34" charset="0"/>
                <a:cs typeface="Arial" panose="020B0604020202020204" pitchFamily="34" charset="0"/>
              </a:rPr>
              <a:t>Descision</a:t>
            </a:r>
            <a:r>
              <a:rPr lang="en-IN" b="1" u="sng" dirty="0">
                <a:latin typeface="Arial" panose="020B0604020202020204" pitchFamily="34" charset="0"/>
                <a:cs typeface="Arial" panose="020B0604020202020204" pitchFamily="34" charset="0"/>
              </a:rPr>
              <a:t> Tree Model-</a:t>
            </a:r>
          </a:p>
          <a:p>
            <a:pPr marL="285750" indent="-285750">
              <a:buFont typeface="Wingdings" panose="05000000000000000000" pitchFamily="2" charset="2"/>
              <a:buChar char="q"/>
            </a:pPr>
            <a:r>
              <a:rPr lang="en-US" sz="1600" dirty="0">
                <a:solidFill>
                  <a:srgbClr val="202124"/>
                </a:solidFill>
                <a:latin typeface="arial" panose="020B0604020202020204" pitchFamily="34" charset="0"/>
              </a:rPr>
              <a:t>This model </a:t>
            </a:r>
            <a:r>
              <a:rPr lang="en-US" sz="1600" i="0" dirty="0">
                <a:solidFill>
                  <a:srgbClr val="202124"/>
                </a:solidFill>
                <a:effectLst/>
                <a:latin typeface="arial" panose="020B0604020202020204" pitchFamily="34" charset="0"/>
              </a:rPr>
              <a:t>reduce the uncertainty involved in estimating the associated hydrological variables such as runoff, infiltration, and stream flow</a:t>
            </a:r>
          </a:p>
          <a:p>
            <a:pPr marL="285750" indent="-285750">
              <a:buFont typeface="Wingdings" panose="05000000000000000000" pitchFamily="2" charset="2"/>
              <a:buChar char="q"/>
            </a:pPr>
            <a:endParaRPr lang="en-US" sz="1600" i="0" dirty="0">
              <a:solidFill>
                <a:srgbClr val="202124"/>
              </a:solidFill>
              <a:effectLst/>
              <a:latin typeface="arial" panose="020B0604020202020204" pitchFamily="34" charset="0"/>
            </a:endParaRPr>
          </a:p>
          <a:p>
            <a:pPr marL="285750" indent="-285750">
              <a:buFont typeface="Wingdings" panose="05000000000000000000" pitchFamily="2" charset="2"/>
              <a:buChar char="q"/>
            </a:pPr>
            <a:endParaRPr lang="en-IN" sz="1600" dirty="0">
              <a:latin typeface="Arial" panose="020B0604020202020204" pitchFamily="34" charset="0"/>
              <a:cs typeface="Arial" panose="020B0604020202020204" pitchFamily="34" charset="0"/>
            </a:endParaRPr>
          </a:p>
        </p:txBody>
      </p:sp>
      <p:pic>
        <p:nvPicPr>
          <p:cNvPr id="1026" name="Picture 2" descr="PDF] Arbitrary Decision Tree for Weather Prediction | Semantic Scholar">
            <a:extLst>
              <a:ext uri="{FF2B5EF4-FFF2-40B4-BE49-F238E27FC236}">
                <a16:creationId xmlns:a16="http://schemas.microsoft.com/office/drawing/2014/main" id="{9B3468C8-3905-6569-01E8-FB92F65FA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766" y="1354948"/>
            <a:ext cx="5522840" cy="429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0616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{CB30E951-463C-4D55-9C09-DE6ECF9B1BC8}tf33845126_win32</Template>
  <TotalTime>1145</TotalTime>
  <Words>568</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vt:lpstr>
      <vt:lpstr>Bookman Old Style</vt:lpstr>
      <vt:lpstr>Calibri</vt:lpstr>
      <vt:lpstr>Franklin Gothic Book</vt:lpstr>
      <vt:lpstr>Georgia</vt:lpstr>
      <vt:lpstr>Roboto</vt:lpstr>
      <vt:lpstr>Times New Roman</vt:lpstr>
      <vt:lpstr>Wingdings</vt:lpstr>
      <vt:lpstr>1_RetrospectVTI</vt:lpstr>
      <vt:lpstr>RAINFALL PREDICTION SYSTEM</vt:lpstr>
      <vt:lpstr>PowerPoint Presentation</vt:lpstr>
      <vt:lpstr> What is RPS?</vt:lpstr>
      <vt:lpstr>Objective</vt:lpstr>
      <vt:lpstr>Methodlogy</vt:lpstr>
      <vt:lpstr>As elements, we are going to use-</vt:lpstr>
      <vt:lpstr>Flowchart</vt:lpstr>
      <vt:lpstr>Models used-</vt:lpstr>
      <vt:lpstr>PowerPoint Presentation</vt:lpstr>
      <vt:lpstr>INPUT MENU-</vt:lpstr>
      <vt:lpstr>Code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SYSTEM</dc:title>
  <dc:creator>piyush singh</dc:creator>
  <cp:lastModifiedBy>piyush singh</cp:lastModifiedBy>
  <cp:revision>2</cp:revision>
  <dcterms:created xsi:type="dcterms:W3CDTF">2022-09-22T17:18:24Z</dcterms:created>
  <dcterms:modified xsi:type="dcterms:W3CDTF">2022-12-06T06:18:34Z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