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4" r:id="rId8"/>
    <p:sldId id="312" r:id="rId9"/>
    <p:sldId id="313"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singh" initials="ps" lastIdx="2" clrIdx="0">
    <p:extLst>
      <p:ext uri="{19B8F6BF-5375-455C-9EA6-DF929625EA0E}">
        <p15:presenceInfo xmlns:p15="http://schemas.microsoft.com/office/powerpoint/2012/main" userId="6478f02b736928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singh" userId="6478f02b736928c2" providerId="LiveId" clId="{7C664CA1-DA41-43BD-A266-5AC39841951F}"/>
    <pc:docChg chg="custSel modSld">
      <pc:chgData name="piyush singh" userId="6478f02b736928c2" providerId="LiveId" clId="{7C664CA1-DA41-43BD-A266-5AC39841951F}" dt="2022-09-23T05:28:29.014" v="79" actId="20577"/>
      <pc:docMkLst>
        <pc:docMk/>
      </pc:docMkLst>
      <pc:sldChg chg="modSp mod">
        <pc:chgData name="piyush singh" userId="6478f02b736928c2" providerId="LiveId" clId="{7C664CA1-DA41-43BD-A266-5AC39841951F}" dt="2022-09-23T05:19:54.813" v="50" actId="14100"/>
        <pc:sldMkLst>
          <pc:docMk/>
          <pc:sldMk cId="2482546811" sldId="310"/>
        </pc:sldMkLst>
        <pc:spChg chg="mod">
          <ac:chgData name="piyush singh" userId="6478f02b736928c2" providerId="LiveId" clId="{7C664CA1-DA41-43BD-A266-5AC39841951F}" dt="2022-09-23T05:19:54.813" v="50" actId="14100"/>
          <ac:spMkLst>
            <pc:docMk/>
            <pc:sldMk cId="2482546811" sldId="310"/>
            <ac:spMk id="4" creationId="{FAE3241A-294F-D174-4FE5-DC9ABD21DC09}"/>
          </ac:spMkLst>
        </pc:spChg>
      </pc:sldChg>
      <pc:sldChg chg="modSp mod">
        <pc:chgData name="piyush singh" userId="6478f02b736928c2" providerId="LiveId" clId="{7C664CA1-DA41-43BD-A266-5AC39841951F}" dt="2022-09-23T05:28:29.014" v="79" actId="20577"/>
        <pc:sldMkLst>
          <pc:docMk/>
          <pc:sldMk cId="3626770577" sldId="312"/>
        </pc:sldMkLst>
        <pc:spChg chg="mod">
          <ac:chgData name="piyush singh" userId="6478f02b736928c2" providerId="LiveId" clId="{7C664CA1-DA41-43BD-A266-5AC39841951F}" dt="2022-09-23T05:28:29.014" v="79" actId="20577"/>
          <ac:spMkLst>
            <pc:docMk/>
            <pc:sldMk cId="3626770577" sldId="312"/>
            <ac:spMk id="3" creationId="{1FD7E1E6-DBD8-F89A-45B4-69D6F7438562}"/>
          </ac:spMkLst>
        </pc:spChg>
      </pc:sldChg>
      <pc:sldChg chg="addSp delSp modSp mod">
        <pc:chgData name="piyush singh" userId="6478f02b736928c2" providerId="LiveId" clId="{7C664CA1-DA41-43BD-A266-5AC39841951F}" dt="2022-09-23T02:19:47.824" v="22" actId="1076"/>
        <pc:sldMkLst>
          <pc:docMk/>
          <pc:sldMk cId="3475000892" sldId="314"/>
        </pc:sldMkLst>
        <pc:spChg chg="mod">
          <ac:chgData name="piyush singh" userId="6478f02b736928c2" providerId="LiveId" clId="{7C664CA1-DA41-43BD-A266-5AC39841951F}" dt="2022-09-22T20:35:25.163" v="17" actId="20577"/>
          <ac:spMkLst>
            <pc:docMk/>
            <pc:sldMk cId="3475000892" sldId="314"/>
            <ac:spMk id="3" creationId="{491761AF-184B-9923-A44C-7E3083E02E88}"/>
          </ac:spMkLst>
        </pc:spChg>
        <pc:picChg chg="add mod">
          <ac:chgData name="piyush singh" userId="6478f02b736928c2" providerId="LiveId" clId="{7C664CA1-DA41-43BD-A266-5AC39841951F}" dt="2022-09-23T02:19:47.824" v="22" actId="1076"/>
          <ac:picMkLst>
            <pc:docMk/>
            <pc:sldMk cId="3475000892" sldId="314"/>
            <ac:picMk id="6" creationId="{A3E81AB0-31E4-CC9D-C862-A2944BA22783}"/>
          </ac:picMkLst>
        </pc:picChg>
        <pc:picChg chg="del">
          <ac:chgData name="piyush singh" userId="6478f02b736928c2" providerId="LiveId" clId="{7C664CA1-DA41-43BD-A266-5AC39841951F}" dt="2022-09-23T02:19:14.171" v="18" actId="21"/>
          <ac:picMkLst>
            <pc:docMk/>
            <pc:sldMk cId="3475000892" sldId="314"/>
            <ac:picMk id="9" creationId="{3CE1B4A3-9F60-0F4A-9718-09BBF99A955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9-23T01:30:11.07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4000" b="1" dirty="0"/>
              <a:t>RAINFALL PREDICTION SYSTEM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By group-d18</a:t>
            </a:r>
          </a:p>
          <a:p>
            <a:endParaRPr lang="en-US"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8" name="Picture 7">
            <a:extLst>
              <a:ext uri="{FF2B5EF4-FFF2-40B4-BE49-F238E27FC236}">
                <a16:creationId xmlns:a16="http://schemas.microsoft.com/office/drawing/2014/main" id="{997DE200-90CB-140D-4CC2-EBF5F652C4E3}"/>
              </a:ext>
            </a:extLst>
          </p:cNvPr>
          <p:cNvPicPr>
            <a:picLocks noChangeAspect="1"/>
          </p:cNvPicPr>
          <p:nvPr/>
        </p:nvPicPr>
        <p:blipFill>
          <a:blip r:embed="rId4"/>
          <a:stretch>
            <a:fillRect/>
          </a:stretch>
        </p:blipFill>
        <p:spPr>
          <a:xfrm>
            <a:off x="1926076" y="1163763"/>
            <a:ext cx="4007795" cy="1584332"/>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263529"/>
            <a:ext cx="10058400" cy="1450757"/>
          </a:xfrm>
        </p:spPr>
        <p:txBody>
          <a:bodyPr>
            <a:normAutofit/>
          </a:bodyPr>
          <a:lstStyle/>
          <a:p>
            <a:r>
              <a:rPr lang="en-US" dirty="0"/>
              <a:t> </a:t>
            </a:r>
            <a:r>
              <a:rPr lang="en-US" b="1" dirty="0"/>
              <a:t>What is RPS?</a:t>
            </a:r>
          </a:p>
        </p:txBody>
      </p:sp>
      <p:sp>
        <p:nvSpPr>
          <p:cNvPr id="4" name="Content Placeholder 3">
            <a:extLst>
              <a:ext uri="{FF2B5EF4-FFF2-40B4-BE49-F238E27FC236}">
                <a16:creationId xmlns:a16="http://schemas.microsoft.com/office/drawing/2014/main" id="{FAE3241A-294F-D174-4FE5-DC9ABD21DC09}"/>
              </a:ext>
            </a:extLst>
          </p:cNvPr>
          <p:cNvSpPr>
            <a:spLocks noGrp="1"/>
          </p:cNvSpPr>
          <p:nvPr>
            <p:ph idx="1"/>
          </p:nvPr>
        </p:nvSpPr>
        <p:spPr>
          <a:xfrm>
            <a:off x="1097279" y="2108201"/>
            <a:ext cx="10563417" cy="3760891"/>
          </a:xfrm>
        </p:spPr>
        <p:txBody>
          <a:bodyPr/>
          <a:lstStyle/>
          <a:p>
            <a:pPr algn="just"/>
            <a:r>
              <a:rPr lang="en-IN" sz="2400" dirty="0"/>
              <a:t>Rainfall prediction System is a predicting method which will give you the news about rain for three days (that day and upcoming two days). Also, the area in which users want to check the condition of the rain, it also depends upon the user’s choice. This machine is totally based on Machine learning and it will give you its answers by </a:t>
            </a:r>
            <a:r>
              <a:rPr lang="en-IN" sz="2400" dirty="0" err="1"/>
              <a:t>anaylizing</a:t>
            </a:r>
            <a:r>
              <a:rPr lang="en-IN" sz="2400" dirty="0"/>
              <a:t> last 100 years the data of rain in every area. The dataset which we are going  to use is downloaded from Kaggle</a:t>
            </a:r>
            <a:r>
              <a:rPr lang="en-IN" dirty="0"/>
              <a:t>.</a:t>
            </a:r>
          </a:p>
          <a:p>
            <a:endParaRPr lang="en-IN" dirty="0"/>
          </a:p>
        </p:txBody>
      </p:sp>
      <p:pic>
        <p:nvPicPr>
          <p:cNvPr id="6" name="Picture 5">
            <a:extLst>
              <a:ext uri="{FF2B5EF4-FFF2-40B4-BE49-F238E27FC236}">
                <a16:creationId xmlns:a16="http://schemas.microsoft.com/office/drawing/2014/main" id="{B78EC041-5FA1-6F69-6EA7-FBAF5FBF3B36}"/>
              </a:ext>
            </a:extLst>
          </p:cNvPr>
          <p:cNvPicPr>
            <a:picLocks noChangeAspect="1"/>
          </p:cNvPicPr>
          <p:nvPr/>
        </p:nvPicPr>
        <p:blipFill>
          <a:blip r:embed="rId3"/>
          <a:stretch>
            <a:fillRect/>
          </a:stretch>
        </p:blipFill>
        <p:spPr>
          <a:xfrm>
            <a:off x="7693274" y="4299931"/>
            <a:ext cx="3649555" cy="21592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A6B6-D95B-2558-4128-9CDCFB3A6EC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AD0493CC-1F47-A50A-5B28-8E30DB873986}"/>
              </a:ext>
            </a:extLst>
          </p:cNvPr>
          <p:cNvSpPr>
            <a:spLocks noGrp="1"/>
          </p:cNvSpPr>
          <p:nvPr>
            <p:ph idx="1"/>
          </p:nvPr>
        </p:nvSpPr>
        <p:spPr/>
        <p:txBody>
          <a:bodyPr/>
          <a:lstStyle/>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In India, Agriculture is the key point for survival. For agriculture, rainfall is most important. These days rainfall prediction has become a major problem. Prediction of rainfall gives awareness to people and know in advance about rainfall to take certain precautions to protect their crop from rainfall.</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rPr>
              <a:t>So, it is one of the challenging and uncertain tasks which has a significant impact on human society. Timely and accurate predictions can help to proactively reduce human and financial loss. This study presents a set of experiments which involve the use of prevalent machine learning techniques to build models to predict whether it is going to rain tomorrow or not based on weather data for that particular day in major cities of India.</a:t>
            </a:r>
            <a:endParaRPr lang="en-IN" sz="1800" b="1"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58AEAE3-4EF0-4318-E4DE-57A685855DD7}"/>
              </a:ext>
            </a:extLst>
          </p:cNvPr>
          <p:cNvPicPr>
            <a:picLocks noChangeAspect="1"/>
          </p:cNvPicPr>
          <p:nvPr/>
        </p:nvPicPr>
        <p:blipFill>
          <a:blip r:embed="rId2"/>
          <a:stretch>
            <a:fillRect/>
          </a:stretch>
        </p:blipFill>
        <p:spPr>
          <a:xfrm>
            <a:off x="4046706" y="753678"/>
            <a:ext cx="651753" cy="905440"/>
          </a:xfrm>
          <a:prstGeom prst="rect">
            <a:avLst/>
          </a:prstGeom>
        </p:spPr>
      </p:pic>
    </p:spTree>
    <p:extLst>
      <p:ext uri="{BB962C8B-B14F-4D97-AF65-F5344CB8AC3E}">
        <p14:creationId xmlns:p14="http://schemas.microsoft.com/office/powerpoint/2010/main" val="2810198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FEF-D16F-6E51-7A9C-69849D4BDEFF}"/>
              </a:ext>
            </a:extLst>
          </p:cNvPr>
          <p:cNvSpPr>
            <a:spLocks noGrp="1"/>
          </p:cNvSpPr>
          <p:nvPr>
            <p:ph type="title"/>
          </p:nvPr>
        </p:nvSpPr>
        <p:spPr/>
        <p:txBody>
          <a:bodyPr>
            <a:normAutofit/>
          </a:bodyPr>
          <a:lstStyle/>
          <a:p>
            <a:r>
              <a:rPr lang="en-IN" sz="3600" b="1" dirty="0"/>
              <a:t>As elements, we are going to use-</a:t>
            </a:r>
          </a:p>
        </p:txBody>
      </p:sp>
      <p:sp>
        <p:nvSpPr>
          <p:cNvPr id="3" name="Content Placeholder 2">
            <a:extLst>
              <a:ext uri="{FF2B5EF4-FFF2-40B4-BE49-F238E27FC236}">
                <a16:creationId xmlns:a16="http://schemas.microsoft.com/office/drawing/2014/main" id="{491761AF-184B-9923-A44C-7E3083E02E88}"/>
              </a:ext>
            </a:extLst>
          </p:cNvPr>
          <p:cNvSpPr>
            <a:spLocks noGrp="1"/>
          </p:cNvSpPr>
          <p:nvPr>
            <p:ph idx="1"/>
          </p:nvPr>
        </p:nvSpPr>
        <p:spPr/>
        <p:txBody>
          <a:bodyPr>
            <a:noAutofit/>
          </a:bodyPr>
          <a:lstStyle/>
          <a:p>
            <a:r>
              <a:rPr lang="en-IN" sz="1600" b="1" dirty="0"/>
              <a:t>As Hardware:-</a:t>
            </a:r>
          </a:p>
          <a:p>
            <a:pPr>
              <a:buFont typeface="Arial" panose="020B0604020202020204" pitchFamily="34" charset="0"/>
              <a:buChar char="•"/>
            </a:pPr>
            <a:r>
              <a:rPr lang="en-IN" sz="1600" dirty="0"/>
              <a:t>Rygen-7 Octa-core processor</a:t>
            </a:r>
          </a:p>
          <a:p>
            <a:pPr>
              <a:buFont typeface="Arial" panose="020B0604020202020204" pitchFamily="34" charset="0"/>
              <a:buChar char="•"/>
            </a:pPr>
            <a:r>
              <a:rPr lang="en-IN" sz="1600" dirty="0"/>
              <a:t>Monitor</a:t>
            </a:r>
          </a:p>
          <a:p>
            <a:pPr>
              <a:buFont typeface="Arial" panose="020B0604020202020204" pitchFamily="34" charset="0"/>
              <a:buChar char="•"/>
            </a:pPr>
            <a:r>
              <a:rPr lang="en-IN" sz="1600" dirty="0"/>
              <a:t>RGB Keyboard and Mouse</a:t>
            </a:r>
          </a:p>
          <a:p>
            <a:pPr marL="0" indent="0">
              <a:buNone/>
            </a:pPr>
            <a:r>
              <a:rPr lang="en-IN" sz="1600" b="1" dirty="0"/>
              <a:t>As Software:-</a:t>
            </a:r>
          </a:p>
          <a:p>
            <a:pPr>
              <a:buFont typeface="Arial" panose="020B0604020202020204" pitchFamily="34" charset="0"/>
              <a:buChar char="•"/>
            </a:pPr>
            <a:r>
              <a:rPr lang="en-IN" sz="1600" dirty="0"/>
              <a:t>OS- Windows 11</a:t>
            </a:r>
          </a:p>
          <a:p>
            <a:pPr>
              <a:buFont typeface="Arial" panose="020B0604020202020204" pitchFamily="34" charset="0"/>
              <a:buChar char="•"/>
            </a:pPr>
            <a:r>
              <a:rPr lang="en-IN" sz="1600" dirty="0"/>
              <a:t>Developer Tool- Jupiter</a:t>
            </a:r>
          </a:p>
          <a:p>
            <a:pPr>
              <a:buFont typeface="Arial" panose="020B0604020202020204" pitchFamily="34" charset="0"/>
              <a:buChar char="•"/>
            </a:pPr>
            <a:r>
              <a:rPr lang="en-IN" sz="1600" dirty="0"/>
              <a:t>Language- Python</a:t>
            </a:r>
          </a:p>
          <a:p>
            <a:pPr>
              <a:buFont typeface="Arial" panose="020B0604020202020204" pitchFamily="34" charset="0"/>
              <a:buChar char="•"/>
            </a:pPr>
            <a:r>
              <a:rPr lang="en-IN" sz="1600" dirty="0"/>
              <a:t>Kaggle for dataset</a:t>
            </a:r>
          </a:p>
          <a:p>
            <a:pPr>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CE50C170-77E3-3C42-72D6-DF4811C51F37}"/>
              </a:ext>
            </a:extLst>
          </p:cNvPr>
          <p:cNvPicPr>
            <a:picLocks noChangeAspect="1"/>
          </p:cNvPicPr>
          <p:nvPr/>
        </p:nvPicPr>
        <p:blipFill>
          <a:blip r:embed="rId2"/>
          <a:stretch>
            <a:fillRect/>
          </a:stretch>
        </p:blipFill>
        <p:spPr>
          <a:xfrm>
            <a:off x="7190365" y="2190292"/>
            <a:ext cx="1160887" cy="1160887"/>
          </a:xfrm>
          <a:prstGeom prst="rect">
            <a:avLst/>
          </a:prstGeom>
        </p:spPr>
      </p:pic>
      <p:pic>
        <p:nvPicPr>
          <p:cNvPr id="7" name="Picture 6">
            <a:extLst>
              <a:ext uri="{FF2B5EF4-FFF2-40B4-BE49-F238E27FC236}">
                <a16:creationId xmlns:a16="http://schemas.microsoft.com/office/drawing/2014/main" id="{CD908138-64EB-975D-CF40-6F8C554D60AB}"/>
              </a:ext>
            </a:extLst>
          </p:cNvPr>
          <p:cNvPicPr>
            <a:picLocks noChangeAspect="1"/>
          </p:cNvPicPr>
          <p:nvPr/>
        </p:nvPicPr>
        <p:blipFill>
          <a:blip r:embed="rId3"/>
          <a:stretch>
            <a:fillRect/>
          </a:stretch>
        </p:blipFill>
        <p:spPr>
          <a:xfrm>
            <a:off x="8070704" y="3429000"/>
            <a:ext cx="2520365" cy="973434"/>
          </a:xfrm>
          <a:prstGeom prst="rect">
            <a:avLst/>
          </a:prstGeom>
        </p:spPr>
      </p:pic>
      <p:pic>
        <p:nvPicPr>
          <p:cNvPr id="6" name="Picture 5">
            <a:extLst>
              <a:ext uri="{FF2B5EF4-FFF2-40B4-BE49-F238E27FC236}">
                <a16:creationId xmlns:a16="http://schemas.microsoft.com/office/drawing/2014/main" id="{A3E81AB0-31E4-CC9D-C862-A2944BA22783}"/>
              </a:ext>
            </a:extLst>
          </p:cNvPr>
          <p:cNvPicPr>
            <a:picLocks noChangeAspect="1"/>
          </p:cNvPicPr>
          <p:nvPr/>
        </p:nvPicPr>
        <p:blipFill>
          <a:blip r:embed="rId4"/>
          <a:stretch>
            <a:fillRect/>
          </a:stretch>
        </p:blipFill>
        <p:spPr>
          <a:xfrm>
            <a:off x="9573866" y="4480255"/>
            <a:ext cx="3041708" cy="1596897"/>
          </a:xfrm>
          <a:prstGeom prst="rect">
            <a:avLst/>
          </a:prstGeom>
        </p:spPr>
      </p:pic>
    </p:spTree>
    <p:extLst>
      <p:ext uri="{BB962C8B-B14F-4D97-AF65-F5344CB8AC3E}">
        <p14:creationId xmlns:p14="http://schemas.microsoft.com/office/powerpoint/2010/main" val="3475000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D798-7C9B-990C-0899-F18C8667A80B}"/>
              </a:ext>
            </a:extLst>
          </p:cNvPr>
          <p:cNvSpPr>
            <a:spLocks noGrp="1"/>
          </p:cNvSpPr>
          <p:nvPr>
            <p:ph type="title"/>
          </p:nvPr>
        </p:nvSpPr>
        <p:spPr/>
        <p:txBody>
          <a:bodyPr/>
          <a:lstStyle/>
          <a:p>
            <a:r>
              <a:rPr lang="en-IN" b="1" dirty="0" err="1"/>
              <a:t>Methodlogy</a:t>
            </a:r>
            <a:endParaRPr lang="en-IN" b="1" dirty="0"/>
          </a:p>
        </p:txBody>
      </p:sp>
      <p:sp>
        <p:nvSpPr>
          <p:cNvPr id="3" name="Content Placeholder 2">
            <a:extLst>
              <a:ext uri="{FF2B5EF4-FFF2-40B4-BE49-F238E27FC236}">
                <a16:creationId xmlns:a16="http://schemas.microsoft.com/office/drawing/2014/main" id="{1FD7E1E6-DBD8-F89A-45B4-69D6F7438562}"/>
              </a:ext>
            </a:extLst>
          </p:cNvPr>
          <p:cNvSpPr>
            <a:spLocks noGrp="1"/>
          </p:cNvSpPr>
          <p:nvPr>
            <p:ph idx="1"/>
          </p:nvPr>
        </p:nvSpPr>
        <p:spPr/>
        <p:txBody>
          <a:bodyPr>
            <a:normAutofit/>
          </a:bodyPr>
          <a:lstStyle/>
          <a:p>
            <a:pPr algn="just">
              <a:buFont typeface="Wingdings" panose="05000000000000000000" pitchFamily="2" charset="2"/>
              <a:buChar char="Ø"/>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For this we will us DATA Collection first, the processed data were collected from the regional meteorological station,</a:t>
            </a:r>
            <a:r>
              <a:rPr lang="en-IN" sz="1800" b="1"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Ten data features such as year, month, date, evaporation, sunshine, maximum temperature, minimum temperature, humidity, wind speed, and rainfall were included</a:t>
            </a:r>
            <a:r>
              <a:rPr lang="en-IN" sz="1800" b="1"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Now, the Data Pre-Processing step included the data conversion, manage missing values, categorical encoding, and splitting dataset for training and testing dataset.</a:t>
            </a:r>
            <a:endParaRPr lang="en-IN" sz="1800" b="1" dirty="0">
              <a:solidFill>
                <a:srgbClr val="333333"/>
              </a:solidFill>
              <a:latin typeface="Georgia" panose="02040502050405020303" pitchFamily="18" charset="0"/>
              <a:ea typeface="Times New Roman" panose="02020603050405020304" pitchFamily="18" charset="0"/>
              <a:cs typeface="Times New Roman" panose="02020603050405020304" pitchFamily="18" charset="0"/>
            </a:endParaRPr>
          </a:p>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rPr>
              <a:t>A total of 100 years (1901–2015) data were collected from the meteorology office. </a:t>
            </a: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Some of the major Machine Learning algorithms are ARIMA Model(Auto-Regressive Integrated Moving Average), Artificial Neural Network</a:t>
            </a:r>
            <a:r>
              <a:rPr lang="en-IN" sz="1800" b="0">
                <a:solidFill>
                  <a:srgbClr val="333333"/>
                </a:solidFill>
                <a:effectLst/>
                <a:latin typeface="Roboto" panose="02000000000000000000" pitchFamily="2" charset="0"/>
                <a:ea typeface="Times New Roman" panose="02020603050405020304" pitchFamily="18" charset="0"/>
                <a:cs typeface="Arial" panose="020B0604020202020204" pitchFamily="34" charset="0"/>
              </a:rPr>
              <a:t>, Linear </a:t>
            </a: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Regression, Support Vector Machine and Self Organizing Map. Two commonly used models predict seasonal rainfall such as Linear and Non-Linear models.</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6350" indent="-6350">
              <a:lnSpc>
                <a:spcPct val="107000"/>
              </a:lnSpc>
              <a:spcAft>
                <a:spcPts val="15"/>
              </a:spcAft>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267705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54D9-BAAF-480C-3893-E4A9D161B79B}"/>
              </a:ext>
            </a:extLst>
          </p:cNvPr>
          <p:cNvSpPr>
            <a:spLocks noGrp="1"/>
          </p:cNvSpPr>
          <p:nvPr>
            <p:ph type="title"/>
          </p:nvPr>
        </p:nvSpPr>
        <p:spPr>
          <a:xfrm>
            <a:off x="1242969" y="588608"/>
            <a:ext cx="10058400" cy="1164692"/>
          </a:xfrm>
        </p:spPr>
        <p:txBody>
          <a:bodyPr>
            <a:normAutofit/>
          </a:bodyPr>
          <a:lstStyle/>
          <a:p>
            <a:r>
              <a:rPr lang="en-IN" sz="5400" b="1" dirty="0"/>
              <a:t>Flowchart</a:t>
            </a:r>
          </a:p>
        </p:txBody>
      </p:sp>
      <p:pic>
        <p:nvPicPr>
          <p:cNvPr id="5" name="Content Placeholder 4">
            <a:extLst>
              <a:ext uri="{FF2B5EF4-FFF2-40B4-BE49-F238E27FC236}">
                <a16:creationId xmlns:a16="http://schemas.microsoft.com/office/drawing/2014/main" id="{9D6570C9-E20A-4132-DACD-D0873FD44E45}"/>
              </a:ext>
            </a:extLst>
          </p:cNvPr>
          <p:cNvPicPr>
            <a:picLocks noGrp="1" noChangeAspect="1"/>
          </p:cNvPicPr>
          <p:nvPr>
            <p:ph idx="1"/>
          </p:nvPr>
        </p:nvPicPr>
        <p:blipFill>
          <a:blip r:embed="rId2"/>
          <a:stretch>
            <a:fillRect/>
          </a:stretch>
        </p:blipFill>
        <p:spPr>
          <a:xfrm>
            <a:off x="2573580" y="2173215"/>
            <a:ext cx="6654310" cy="3923122"/>
          </a:xfrm>
        </p:spPr>
      </p:pic>
    </p:spTree>
    <p:extLst>
      <p:ext uri="{BB962C8B-B14F-4D97-AF65-F5344CB8AC3E}">
        <p14:creationId xmlns:p14="http://schemas.microsoft.com/office/powerpoint/2010/main" val="23121695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AB603-EC55-CE4A-F9BE-31B2174F28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73965" y="736688"/>
            <a:ext cx="8270494" cy="4348838"/>
          </a:xfrm>
          <a:prstGeom prst="rect">
            <a:avLst/>
          </a:prstGeom>
        </p:spPr>
      </p:pic>
    </p:spTree>
    <p:extLst>
      <p:ext uri="{BB962C8B-B14F-4D97-AF65-F5344CB8AC3E}">
        <p14:creationId xmlns:p14="http://schemas.microsoft.com/office/powerpoint/2010/main" val="697024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{CB30E951-463C-4D55-9C09-DE6ECF9B1BC8}tf33845126_win32</Template>
  <TotalTime>225</TotalTime>
  <Words>408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Bookman Old Style</vt:lpstr>
      <vt:lpstr>Calibri</vt:lpstr>
      <vt:lpstr>Franklin Gothic Book</vt:lpstr>
      <vt:lpstr>Georgia</vt:lpstr>
      <vt:lpstr>Roboto</vt:lpstr>
      <vt:lpstr>Times New Roman</vt:lpstr>
      <vt:lpstr>Wingdings</vt:lpstr>
      <vt:lpstr>1_RetrospectVTI</vt:lpstr>
      <vt:lpstr>RAINFALL PREDICTION SYSTEM</vt:lpstr>
      <vt:lpstr> What is RPS?</vt:lpstr>
      <vt:lpstr>Objective</vt:lpstr>
      <vt:lpstr>As elements, we are going to use-</vt:lpstr>
      <vt:lpstr>Methodlogy</vt:lpstr>
      <vt:lpstr>Flowchart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SYSTEM</dc:title>
  <dc:creator>piyush singh</dc:creator>
  <cp:lastModifiedBy>piyush singh</cp:lastModifiedBy>
  <cp:revision>1</cp:revision>
  <dcterms:created xsi:type="dcterms:W3CDTF">2022-09-22T17:18:24Z</dcterms:created>
  <dcterms:modified xsi:type="dcterms:W3CDTF">2022-09-23T05:28:30Z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