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1"/>
  </p:sldMasterIdLst>
  <p:notesMasterIdLst>
    <p:notesMasterId r:id="rId43"/>
  </p:notesMasterIdLst>
  <p:sldIdLst>
    <p:sldId id="256" r:id="rId2"/>
    <p:sldId id="270" r:id="rId3"/>
    <p:sldId id="271" r:id="rId4"/>
    <p:sldId id="273" r:id="rId5"/>
    <p:sldId id="263" r:id="rId6"/>
    <p:sldId id="264" r:id="rId7"/>
    <p:sldId id="297" r:id="rId8"/>
    <p:sldId id="274" r:id="rId9"/>
    <p:sldId id="299" r:id="rId10"/>
    <p:sldId id="281" r:id="rId11"/>
    <p:sldId id="331" r:id="rId12"/>
    <p:sldId id="275" r:id="rId13"/>
    <p:sldId id="296" r:id="rId14"/>
    <p:sldId id="301" r:id="rId15"/>
    <p:sldId id="302" r:id="rId16"/>
    <p:sldId id="314" r:id="rId17"/>
    <p:sldId id="304" r:id="rId18"/>
    <p:sldId id="303" r:id="rId19"/>
    <p:sldId id="305" r:id="rId20"/>
    <p:sldId id="306" r:id="rId21"/>
    <p:sldId id="307" r:id="rId22"/>
    <p:sldId id="308" r:id="rId23"/>
    <p:sldId id="309" r:id="rId24"/>
    <p:sldId id="310" r:id="rId25"/>
    <p:sldId id="315" r:id="rId26"/>
    <p:sldId id="332" r:id="rId27"/>
    <p:sldId id="276" r:id="rId28"/>
    <p:sldId id="312" r:id="rId29"/>
    <p:sldId id="311" r:id="rId30"/>
    <p:sldId id="317" r:id="rId31"/>
    <p:sldId id="323" r:id="rId32"/>
    <p:sldId id="324" r:id="rId33"/>
    <p:sldId id="325" r:id="rId34"/>
    <p:sldId id="326" r:id="rId35"/>
    <p:sldId id="316" r:id="rId36"/>
    <p:sldId id="327" r:id="rId37"/>
    <p:sldId id="328" r:id="rId38"/>
    <p:sldId id="329" r:id="rId39"/>
    <p:sldId id="277" r:id="rId40"/>
    <p:sldId id="330" r:id="rId41"/>
    <p:sldId id="26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47"/>
    <p:restoredTop sz="94654"/>
  </p:normalViewPr>
  <p:slideViewPr>
    <p:cSldViewPr snapToGrid="0" snapToObjects="1">
      <p:cViewPr>
        <p:scale>
          <a:sx n="60" d="100"/>
          <a:sy n="60" d="100"/>
        </p:scale>
        <p:origin x="10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zefa sadikot" userId="6fe0f7e00d646f74" providerId="LiveId" clId="{A81E312C-F4A4-48CD-94DD-6A50C4B7B0F4}"/>
    <pc:docChg chg="modSld">
      <pc:chgData name="huzefa sadikot" userId="6fe0f7e00d646f74" providerId="LiveId" clId="{A81E312C-F4A4-48CD-94DD-6A50C4B7B0F4}" dt="2023-05-31T04:55:55.014" v="0" actId="1036"/>
      <pc:docMkLst>
        <pc:docMk/>
      </pc:docMkLst>
      <pc:sldChg chg="modSp mod">
        <pc:chgData name="huzefa sadikot" userId="6fe0f7e00d646f74" providerId="LiveId" clId="{A81E312C-F4A4-48CD-94DD-6A50C4B7B0F4}" dt="2023-05-31T04:55:55.014" v="0" actId="1036"/>
        <pc:sldMkLst>
          <pc:docMk/>
          <pc:sldMk cId="2292964560" sldId="310"/>
        </pc:sldMkLst>
        <pc:picChg chg="mod">
          <ac:chgData name="huzefa sadikot" userId="6fe0f7e00d646f74" providerId="LiveId" clId="{A81E312C-F4A4-48CD-94DD-6A50C4B7B0F4}" dt="2023-05-31T04:55:55.014" v="0" actId="1036"/>
          <ac:picMkLst>
            <pc:docMk/>
            <pc:sldMk cId="2292964560" sldId="310"/>
            <ac:picMk id="5" creationId="{03A9DA75-B1BA-A337-C3AD-28A0DB8D38E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AAA4B-9CDE-4BFA-AC6E-D5ADBE9A0989}"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8FE93DF0-B5D9-49F3-A2B9-0765EBB3FD3E}">
      <dgm:prSet/>
      <dgm:spPr/>
      <dgm:t>
        <a:bodyPr/>
        <a:lstStyle/>
        <a:p>
          <a:r>
            <a:rPr lang="en-US" b="1" i="0" baseline="0" dirty="0"/>
            <a:t>Introduction</a:t>
          </a:r>
          <a:endParaRPr lang="en-US" b="1" dirty="0"/>
        </a:p>
      </dgm:t>
    </dgm:pt>
    <dgm:pt modelId="{994177D6-BC15-4AC4-B4BA-F361FEC92553}" type="parTrans" cxnId="{02DA2289-7085-45D1-8965-8877A4DAAA0F}">
      <dgm:prSet/>
      <dgm:spPr/>
      <dgm:t>
        <a:bodyPr/>
        <a:lstStyle/>
        <a:p>
          <a:endParaRPr lang="en-US"/>
        </a:p>
      </dgm:t>
    </dgm:pt>
    <dgm:pt modelId="{81440417-30FC-49CC-B20D-EB27A0677E5D}" type="sibTrans" cxnId="{02DA2289-7085-45D1-8965-8877A4DAAA0F}">
      <dgm:prSet/>
      <dgm:spPr/>
      <dgm:t>
        <a:bodyPr/>
        <a:lstStyle/>
        <a:p>
          <a:endParaRPr lang="en-US"/>
        </a:p>
      </dgm:t>
    </dgm:pt>
    <dgm:pt modelId="{C109B14D-3148-4009-99D5-623C12E0E1E1}">
      <dgm:prSet/>
      <dgm:spPr/>
      <dgm:t>
        <a:bodyPr/>
        <a:lstStyle/>
        <a:p>
          <a:r>
            <a:rPr lang="en-US" b="1" i="0" baseline="0" dirty="0"/>
            <a:t>Problem Definition</a:t>
          </a:r>
          <a:endParaRPr lang="en-US" b="1" dirty="0"/>
        </a:p>
      </dgm:t>
    </dgm:pt>
    <dgm:pt modelId="{D0C81798-E39D-4055-9E89-57E4A54BF980}" type="parTrans" cxnId="{B4F0B37D-5D32-4C40-88B7-4F8748C5205C}">
      <dgm:prSet/>
      <dgm:spPr/>
      <dgm:t>
        <a:bodyPr/>
        <a:lstStyle/>
        <a:p>
          <a:endParaRPr lang="en-US"/>
        </a:p>
      </dgm:t>
    </dgm:pt>
    <dgm:pt modelId="{A7CC0BFD-7780-48E0-8990-4D4C803AEEFD}" type="sibTrans" cxnId="{B4F0B37D-5D32-4C40-88B7-4F8748C5205C}">
      <dgm:prSet/>
      <dgm:spPr/>
      <dgm:t>
        <a:bodyPr/>
        <a:lstStyle/>
        <a:p>
          <a:endParaRPr lang="en-US"/>
        </a:p>
      </dgm:t>
    </dgm:pt>
    <dgm:pt modelId="{A8461D57-1E67-4B94-AD42-2D585913F81E}">
      <dgm:prSet/>
      <dgm:spPr/>
      <dgm:t>
        <a:bodyPr/>
        <a:lstStyle/>
        <a:p>
          <a:r>
            <a:rPr lang="en-US" b="1" i="0" baseline="0" dirty="0"/>
            <a:t>Why Graph Database</a:t>
          </a:r>
          <a:endParaRPr lang="en-US" b="1" dirty="0">
            <a:solidFill>
              <a:srgbClr val="FF0000"/>
            </a:solidFill>
          </a:endParaRPr>
        </a:p>
      </dgm:t>
    </dgm:pt>
    <dgm:pt modelId="{FA8DD484-D565-4EE7-96FD-E8344E64E58F}" type="parTrans" cxnId="{69ADF33B-FBF9-41C2-AAE3-BDB7AD76421C}">
      <dgm:prSet/>
      <dgm:spPr/>
      <dgm:t>
        <a:bodyPr/>
        <a:lstStyle/>
        <a:p>
          <a:endParaRPr lang="en-US"/>
        </a:p>
      </dgm:t>
    </dgm:pt>
    <dgm:pt modelId="{052350C2-DED9-4DDE-8114-BA5DAEC8AA35}" type="sibTrans" cxnId="{69ADF33B-FBF9-41C2-AAE3-BDB7AD76421C}">
      <dgm:prSet/>
      <dgm:spPr/>
      <dgm:t>
        <a:bodyPr/>
        <a:lstStyle/>
        <a:p>
          <a:endParaRPr lang="en-US"/>
        </a:p>
      </dgm:t>
    </dgm:pt>
    <dgm:pt modelId="{76D41191-ADA0-4FE8-8031-400934F3697C}">
      <dgm:prSet/>
      <dgm:spPr/>
      <dgm:t>
        <a:bodyPr/>
        <a:lstStyle/>
        <a:p>
          <a:r>
            <a:rPr lang="en-US" b="1" dirty="0"/>
            <a:t>Model of Graph Database</a:t>
          </a:r>
        </a:p>
      </dgm:t>
    </dgm:pt>
    <dgm:pt modelId="{B54A9955-61FF-4C4B-8464-D391512457EC}" type="parTrans" cxnId="{AB3EDFF8-0151-47E8-9621-A671186CCD85}">
      <dgm:prSet/>
      <dgm:spPr/>
      <dgm:t>
        <a:bodyPr/>
        <a:lstStyle/>
        <a:p>
          <a:endParaRPr lang="en-US"/>
        </a:p>
      </dgm:t>
    </dgm:pt>
    <dgm:pt modelId="{CC84B141-D301-4AF1-AA74-665F16695CAD}" type="sibTrans" cxnId="{AB3EDFF8-0151-47E8-9621-A671186CCD85}">
      <dgm:prSet/>
      <dgm:spPr/>
      <dgm:t>
        <a:bodyPr/>
        <a:lstStyle/>
        <a:p>
          <a:endParaRPr lang="en-US"/>
        </a:p>
      </dgm:t>
    </dgm:pt>
    <dgm:pt modelId="{5784D0AA-19B1-4988-98E5-D1674BC3F7D9}">
      <dgm:prSet/>
      <dgm:spPr/>
      <dgm:t>
        <a:bodyPr/>
        <a:lstStyle/>
        <a:p>
          <a:r>
            <a:rPr lang="en-US" b="1" dirty="0"/>
            <a:t>Performing</a:t>
          </a:r>
          <a:r>
            <a:rPr lang="en-US" b="1" baseline="0" dirty="0"/>
            <a:t> all tasks for the given project</a:t>
          </a:r>
          <a:endParaRPr lang="en-US" b="1" dirty="0"/>
        </a:p>
      </dgm:t>
    </dgm:pt>
    <dgm:pt modelId="{304BBF88-76C0-45DA-921C-E9AF7A4D0246}" type="parTrans" cxnId="{E8222D9A-B926-4312-967A-209C1D823F52}">
      <dgm:prSet/>
      <dgm:spPr/>
      <dgm:t>
        <a:bodyPr/>
        <a:lstStyle/>
        <a:p>
          <a:endParaRPr lang="en-US"/>
        </a:p>
      </dgm:t>
    </dgm:pt>
    <dgm:pt modelId="{894A087C-2E21-457B-B034-4F9B95F67E56}" type="sibTrans" cxnId="{E8222D9A-B926-4312-967A-209C1D823F52}">
      <dgm:prSet/>
      <dgm:spPr/>
      <dgm:t>
        <a:bodyPr/>
        <a:lstStyle/>
        <a:p>
          <a:endParaRPr lang="en-US"/>
        </a:p>
      </dgm:t>
    </dgm:pt>
    <dgm:pt modelId="{78793156-4177-4C45-9916-A03A75D12CC5}">
      <dgm:prSet/>
      <dgm:spPr/>
      <dgm:t>
        <a:bodyPr/>
        <a:lstStyle/>
        <a:p>
          <a:r>
            <a:rPr lang="en-US" b="1" dirty="0"/>
            <a:t>Query of Database</a:t>
          </a:r>
        </a:p>
      </dgm:t>
    </dgm:pt>
    <dgm:pt modelId="{18AAF40C-16A4-4CD1-B34F-FA3AB4DC7A68}" type="parTrans" cxnId="{37BC7639-687B-462F-8992-B2E321FC4CC6}">
      <dgm:prSet/>
      <dgm:spPr/>
      <dgm:t>
        <a:bodyPr/>
        <a:lstStyle/>
        <a:p>
          <a:endParaRPr lang="en-US"/>
        </a:p>
      </dgm:t>
    </dgm:pt>
    <dgm:pt modelId="{AE3E153C-1872-4369-8C7C-31509379A9DF}" type="sibTrans" cxnId="{37BC7639-687B-462F-8992-B2E321FC4CC6}">
      <dgm:prSet/>
      <dgm:spPr/>
      <dgm:t>
        <a:bodyPr/>
        <a:lstStyle/>
        <a:p>
          <a:endParaRPr lang="en-US"/>
        </a:p>
      </dgm:t>
    </dgm:pt>
    <dgm:pt modelId="{05CBBD4B-5EE8-4C2B-BA15-29F5411CCD2C}">
      <dgm:prSet/>
      <dgm:spPr/>
      <dgm:t>
        <a:bodyPr/>
        <a:lstStyle/>
        <a:p>
          <a:r>
            <a:rPr lang="en-US" b="1" i="0" baseline="0" dirty="0"/>
            <a:t>Conclusion</a:t>
          </a:r>
          <a:endParaRPr lang="en-US" b="1" dirty="0"/>
        </a:p>
      </dgm:t>
    </dgm:pt>
    <dgm:pt modelId="{5776C2D4-835A-4658-BFB7-2E922DF951DA}" type="parTrans" cxnId="{899F5460-28D3-4306-B2A0-C3F546AB0A52}">
      <dgm:prSet/>
      <dgm:spPr/>
      <dgm:t>
        <a:bodyPr/>
        <a:lstStyle/>
        <a:p>
          <a:endParaRPr lang="en-US"/>
        </a:p>
      </dgm:t>
    </dgm:pt>
    <dgm:pt modelId="{C085565C-5FE3-4264-ADA4-5B7F4DC30D7A}" type="sibTrans" cxnId="{899F5460-28D3-4306-B2A0-C3F546AB0A52}">
      <dgm:prSet/>
      <dgm:spPr/>
      <dgm:t>
        <a:bodyPr/>
        <a:lstStyle/>
        <a:p>
          <a:endParaRPr lang="en-US"/>
        </a:p>
      </dgm:t>
    </dgm:pt>
    <dgm:pt modelId="{353A2427-5834-4638-9233-4221A4431B9D}" type="pres">
      <dgm:prSet presAssocID="{7ADAAA4B-9CDE-4BFA-AC6E-D5ADBE9A0989}" presName="CompostProcess" presStyleCnt="0">
        <dgm:presLayoutVars>
          <dgm:dir/>
          <dgm:resizeHandles val="exact"/>
        </dgm:presLayoutVars>
      </dgm:prSet>
      <dgm:spPr/>
    </dgm:pt>
    <dgm:pt modelId="{8E63E299-F771-480B-97A3-15C99C000BF9}" type="pres">
      <dgm:prSet presAssocID="{7ADAAA4B-9CDE-4BFA-AC6E-D5ADBE9A0989}" presName="arrow" presStyleLbl="bgShp" presStyleIdx="0" presStyleCnt="1" custLinFactNeighborX="0" custLinFactNeighborY="3814"/>
      <dgm:spPr/>
    </dgm:pt>
    <dgm:pt modelId="{AC7D8A43-6DD1-49DD-A1D1-5FDA94099288}" type="pres">
      <dgm:prSet presAssocID="{7ADAAA4B-9CDE-4BFA-AC6E-D5ADBE9A0989}" presName="linearProcess" presStyleCnt="0"/>
      <dgm:spPr/>
    </dgm:pt>
    <dgm:pt modelId="{ACAF3E26-19F5-4CC7-A72F-D7362756BF03}" type="pres">
      <dgm:prSet presAssocID="{8FE93DF0-B5D9-49F3-A2B9-0765EBB3FD3E}" presName="textNode" presStyleLbl="node1" presStyleIdx="0" presStyleCnt="7">
        <dgm:presLayoutVars>
          <dgm:bulletEnabled val="1"/>
        </dgm:presLayoutVars>
      </dgm:prSet>
      <dgm:spPr/>
    </dgm:pt>
    <dgm:pt modelId="{B524D528-A790-4BB7-996F-7E9D9C0C2885}" type="pres">
      <dgm:prSet presAssocID="{81440417-30FC-49CC-B20D-EB27A0677E5D}" presName="sibTrans" presStyleCnt="0"/>
      <dgm:spPr/>
    </dgm:pt>
    <dgm:pt modelId="{656C2CD1-B42E-4A65-A4A3-AA3A3B659D07}" type="pres">
      <dgm:prSet presAssocID="{C109B14D-3148-4009-99D5-623C12E0E1E1}" presName="textNode" presStyleLbl="node1" presStyleIdx="1" presStyleCnt="7">
        <dgm:presLayoutVars>
          <dgm:bulletEnabled val="1"/>
        </dgm:presLayoutVars>
      </dgm:prSet>
      <dgm:spPr/>
    </dgm:pt>
    <dgm:pt modelId="{84388A0D-A580-42AE-8D04-69804D636F69}" type="pres">
      <dgm:prSet presAssocID="{A7CC0BFD-7780-48E0-8990-4D4C803AEEFD}" presName="sibTrans" presStyleCnt="0"/>
      <dgm:spPr/>
    </dgm:pt>
    <dgm:pt modelId="{9F5924A3-223C-40B3-8216-6CD26F7E6F54}" type="pres">
      <dgm:prSet presAssocID="{A8461D57-1E67-4B94-AD42-2D585913F81E}" presName="textNode" presStyleLbl="node1" presStyleIdx="2" presStyleCnt="7">
        <dgm:presLayoutVars>
          <dgm:bulletEnabled val="1"/>
        </dgm:presLayoutVars>
      </dgm:prSet>
      <dgm:spPr/>
    </dgm:pt>
    <dgm:pt modelId="{B7D91247-F7ED-44D0-800C-67A7C45255B4}" type="pres">
      <dgm:prSet presAssocID="{052350C2-DED9-4DDE-8114-BA5DAEC8AA35}" presName="sibTrans" presStyleCnt="0"/>
      <dgm:spPr/>
    </dgm:pt>
    <dgm:pt modelId="{ED72413F-A8E1-46A0-8E5B-4C78DF676F37}" type="pres">
      <dgm:prSet presAssocID="{76D41191-ADA0-4FE8-8031-400934F3697C}" presName="textNode" presStyleLbl="node1" presStyleIdx="3" presStyleCnt="7">
        <dgm:presLayoutVars>
          <dgm:bulletEnabled val="1"/>
        </dgm:presLayoutVars>
      </dgm:prSet>
      <dgm:spPr/>
    </dgm:pt>
    <dgm:pt modelId="{9F6CC4C1-28B3-4B60-9256-D85BDA947AB5}" type="pres">
      <dgm:prSet presAssocID="{CC84B141-D301-4AF1-AA74-665F16695CAD}" presName="sibTrans" presStyleCnt="0"/>
      <dgm:spPr/>
    </dgm:pt>
    <dgm:pt modelId="{D7A621B3-5ED5-4968-BD04-CD288CE95AE2}" type="pres">
      <dgm:prSet presAssocID="{5784D0AA-19B1-4988-98E5-D1674BC3F7D9}" presName="textNode" presStyleLbl="node1" presStyleIdx="4" presStyleCnt="7">
        <dgm:presLayoutVars>
          <dgm:bulletEnabled val="1"/>
        </dgm:presLayoutVars>
      </dgm:prSet>
      <dgm:spPr/>
    </dgm:pt>
    <dgm:pt modelId="{CB0B81CF-7ADF-489E-B26A-9D12B84FBB31}" type="pres">
      <dgm:prSet presAssocID="{894A087C-2E21-457B-B034-4F9B95F67E56}" presName="sibTrans" presStyleCnt="0"/>
      <dgm:spPr/>
    </dgm:pt>
    <dgm:pt modelId="{7DD354B1-EBAA-4E92-A12D-C739D2820DEC}" type="pres">
      <dgm:prSet presAssocID="{78793156-4177-4C45-9916-A03A75D12CC5}" presName="textNode" presStyleLbl="node1" presStyleIdx="5" presStyleCnt="7" custLinFactNeighborX="-12175" custLinFactNeighborY="-2324">
        <dgm:presLayoutVars>
          <dgm:bulletEnabled val="1"/>
        </dgm:presLayoutVars>
      </dgm:prSet>
      <dgm:spPr/>
    </dgm:pt>
    <dgm:pt modelId="{6CACE287-0E88-4C5A-8DEA-A3C755B5A932}" type="pres">
      <dgm:prSet presAssocID="{AE3E153C-1872-4369-8C7C-31509379A9DF}" presName="sibTrans" presStyleCnt="0"/>
      <dgm:spPr/>
    </dgm:pt>
    <dgm:pt modelId="{1F4BF7CD-27D3-4B02-AB38-A2FA20EE05AA}" type="pres">
      <dgm:prSet presAssocID="{05CBBD4B-5EE8-4C2B-BA15-29F5411CCD2C}" presName="textNode" presStyleLbl="node1" presStyleIdx="6" presStyleCnt="7">
        <dgm:presLayoutVars>
          <dgm:bulletEnabled val="1"/>
        </dgm:presLayoutVars>
      </dgm:prSet>
      <dgm:spPr/>
    </dgm:pt>
  </dgm:ptLst>
  <dgm:cxnLst>
    <dgm:cxn modelId="{43292D13-D009-45F2-83DB-1F6CEC6551E0}" type="presOf" srcId="{5784D0AA-19B1-4988-98E5-D1674BC3F7D9}" destId="{D7A621B3-5ED5-4968-BD04-CD288CE95AE2}" srcOrd="0" destOrd="0" presId="urn:microsoft.com/office/officeart/2005/8/layout/hProcess9"/>
    <dgm:cxn modelId="{B1239525-0D7A-44B2-8C97-384E2F27EB4E}" type="presOf" srcId="{05CBBD4B-5EE8-4C2B-BA15-29F5411CCD2C}" destId="{1F4BF7CD-27D3-4B02-AB38-A2FA20EE05AA}" srcOrd="0" destOrd="0" presId="urn:microsoft.com/office/officeart/2005/8/layout/hProcess9"/>
    <dgm:cxn modelId="{59DF392F-FD23-4E7D-BCBB-6B49F041B2B5}" type="presOf" srcId="{78793156-4177-4C45-9916-A03A75D12CC5}" destId="{7DD354B1-EBAA-4E92-A12D-C739D2820DEC}" srcOrd="0" destOrd="0" presId="urn:microsoft.com/office/officeart/2005/8/layout/hProcess9"/>
    <dgm:cxn modelId="{F4F67E35-F5C4-4E74-AA48-C80436BF1192}" type="presOf" srcId="{7ADAAA4B-9CDE-4BFA-AC6E-D5ADBE9A0989}" destId="{353A2427-5834-4638-9233-4221A4431B9D}" srcOrd="0" destOrd="0" presId="urn:microsoft.com/office/officeart/2005/8/layout/hProcess9"/>
    <dgm:cxn modelId="{37BC7639-687B-462F-8992-B2E321FC4CC6}" srcId="{7ADAAA4B-9CDE-4BFA-AC6E-D5ADBE9A0989}" destId="{78793156-4177-4C45-9916-A03A75D12CC5}" srcOrd="5" destOrd="0" parTransId="{18AAF40C-16A4-4CD1-B34F-FA3AB4DC7A68}" sibTransId="{AE3E153C-1872-4369-8C7C-31509379A9DF}"/>
    <dgm:cxn modelId="{69ADF33B-FBF9-41C2-AAE3-BDB7AD76421C}" srcId="{7ADAAA4B-9CDE-4BFA-AC6E-D5ADBE9A0989}" destId="{A8461D57-1E67-4B94-AD42-2D585913F81E}" srcOrd="2" destOrd="0" parTransId="{FA8DD484-D565-4EE7-96FD-E8344E64E58F}" sibTransId="{052350C2-DED9-4DDE-8114-BA5DAEC8AA35}"/>
    <dgm:cxn modelId="{8CF1003E-7240-4A52-9669-6D053A1D8F36}" type="presOf" srcId="{C109B14D-3148-4009-99D5-623C12E0E1E1}" destId="{656C2CD1-B42E-4A65-A4A3-AA3A3B659D07}" srcOrd="0" destOrd="0" presId="urn:microsoft.com/office/officeart/2005/8/layout/hProcess9"/>
    <dgm:cxn modelId="{899F5460-28D3-4306-B2A0-C3F546AB0A52}" srcId="{7ADAAA4B-9CDE-4BFA-AC6E-D5ADBE9A0989}" destId="{05CBBD4B-5EE8-4C2B-BA15-29F5411CCD2C}" srcOrd="6" destOrd="0" parTransId="{5776C2D4-835A-4658-BFB7-2E922DF951DA}" sibTransId="{C085565C-5FE3-4264-ADA4-5B7F4DC30D7A}"/>
    <dgm:cxn modelId="{B4F0B37D-5D32-4C40-88B7-4F8748C5205C}" srcId="{7ADAAA4B-9CDE-4BFA-AC6E-D5ADBE9A0989}" destId="{C109B14D-3148-4009-99D5-623C12E0E1E1}" srcOrd="1" destOrd="0" parTransId="{D0C81798-E39D-4055-9E89-57E4A54BF980}" sibTransId="{A7CC0BFD-7780-48E0-8990-4D4C803AEEFD}"/>
    <dgm:cxn modelId="{02DA2289-7085-45D1-8965-8877A4DAAA0F}" srcId="{7ADAAA4B-9CDE-4BFA-AC6E-D5ADBE9A0989}" destId="{8FE93DF0-B5D9-49F3-A2B9-0765EBB3FD3E}" srcOrd="0" destOrd="0" parTransId="{994177D6-BC15-4AC4-B4BA-F361FEC92553}" sibTransId="{81440417-30FC-49CC-B20D-EB27A0677E5D}"/>
    <dgm:cxn modelId="{E8222D9A-B926-4312-967A-209C1D823F52}" srcId="{7ADAAA4B-9CDE-4BFA-AC6E-D5ADBE9A0989}" destId="{5784D0AA-19B1-4988-98E5-D1674BC3F7D9}" srcOrd="4" destOrd="0" parTransId="{304BBF88-76C0-45DA-921C-E9AF7A4D0246}" sibTransId="{894A087C-2E21-457B-B034-4F9B95F67E56}"/>
    <dgm:cxn modelId="{F7FF75CA-0E20-412A-991F-BEAF287FD60D}" type="presOf" srcId="{A8461D57-1E67-4B94-AD42-2D585913F81E}" destId="{9F5924A3-223C-40B3-8216-6CD26F7E6F54}" srcOrd="0" destOrd="0" presId="urn:microsoft.com/office/officeart/2005/8/layout/hProcess9"/>
    <dgm:cxn modelId="{F9CD56DD-834F-4C24-98AA-37B3F456AF61}" type="presOf" srcId="{8FE93DF0-B5D9-49F3-A2B9-0765EBB3FD3E}" destId="{ACAF3E26-19F5-4CC7-A72F-D7362756BF03}" srcOrd="0" destOrd="0" presId="urn:microsoft.com/office/officeart/2005/8/layout/hProcess9"/>
    <dgm:cxn modelId="{272FB6F1-0057-476A-A686-1C5A6435E784}" type="presOf" srcId="{76D41191-ADA0-4FE8-8031-400934F3697C}" destId="{ED72413F-A8E1-46A0-8E5B-4C78DF676F37}" srcOrd="0" destOrd="0" presId="urn:microsoft.com/office/officeart/2005/8/layout/hProcess9"/>
    <dgm:cxn modelId="{AB3EDFF8-0151-47E8-9621-A671186CCD85}" srcId="{7ADAAA4B-9CDE-4BFA-AC6E-D5ADBE9A0989}" destId="{76D41191-ADA0-4FE8-8031-400934F3697C}" srcOrd="3" destOrd="0" parTransId="{B54A9955-61FF-4C4B-8464-D391512457EC}" sibTransId="{CC84B141-D301-4AF1-AA74-665F16695CAD}"/>
    <dgm:cxn modelId="{3B52FF55-C31C-4CD7-9D2A-01946C16A192}" type="presParOf" srcId="{353A2427-5834-4638-9233-4221A4431B9D}" destId="{8E63E299-F771-480B-97A3-15C99C000BF9}" srcOrd="0" destOrd="0" presId="urn:microsoft.com/office/officeart/2005/8/layout/hProcess9"/>
    <dgm:cxn modelId="{B05B0327-08A1-4F36-9ACE-6CB96D4E9A5F}" type="presParOf" srcId="{353A2427-5834-4638-9233-4221A4431B9D}" destId="{AC7D8A43-6DD1-49DD-A1D1-5FDA94099288}" srcOrd="1" destOrd="0" presId="urn:microsoft.com/office/officeart/2005/8/layout/hProcess9"/>
    <dgm:cxn modelId="{91783BC5-C814-4133-81FF-4229A6C3BB1B}" type="presParOf" srcId="{AC7D8A43-6DD1-49DD-A1D1-5FDA94099288}" destId="{ACAF3E26-19F5-4CC7-A72F-D7362756BF03}" srcOrd="0" destOrd="0" presId="urn:microsoft.com/office/officeart/2005/8/layout/hProcess9"/>
    <dgm:cxn modelId="{DE8C4791-A759-43F2-973F-5F80DCE5FCB5}" type="presParOf" srcId="{AC7D8A43-6DD1-49DD-A1D1-5FDA94099288}" destId="{B524D528-A790-4BB7-996F-7E9D9C0C2885}" srcOrd="1" destOrd="0" presId="urn:microsoft.com/office/officeart/2005/8/layout/hProcess9"/>
    <dgm:cxn modelId="{728A7B8A-3955-463A-8481-CACBDA473352}" type="presParOf" srcId="{AC7D8A43-6DD1-49DD-A1D1-5FDA94099288}" destId="{656C2CD1-B42E-4A65-A4A3-AA3A3B659D07}" srcOrd="2" destOrd="0" presId="urn:microsoft.com/office/officeart/2005/8/layout/hProcess9"/>
    <dgm:cxn modelId="{B330BE00-E782-4DB7-A7A9-91D99E4C5363}" type="presParOf" srcId="{AC7D8A43-6DD1-49DD-A1D1-5FDA94099288}" destId="{84388A0D-A580-42AE-8D04-69804D636F69}" srcOrd="3" destOrd="0" presId="urn:microsoft.com/office/officeart/2005/8/layout/hProcess9"/>
    <dgm:cxn modelId="{113ABBEE-64CD-47F2-96E7-B527E83F6247}" type="presParOf" srcId="{AC7D8A43-6DD1-49DD-A1D1-5FDA94099288}" destId="{9F5924A3-223C-40B3-8216-6CD26F7E6F54}" srcOrd="4" destOrd="0" presId="urn:microsoft.com/office/officeart/2005/8/layout/hProcess9"/>
    <dgm:cxn modelId="{9EB2AA3C-34E2-4880-A289-640F37F0704E}" type="presParOf" srcId="{AC7D8A43-6DD1-49DD-A1D1-5FDA94099288}" destId="{B7D91247-F7ED-44D0-800C-67A7C45255B4}" srcOrd="5" destOrd="0" presId="urn:microsoft.com/office/officeart/2005/8/layout/hProcess9"/>
    <dgm:cxn modelId="{43153C6E-77FD-4A5F-ACA0-C5BACC92AC3C}" type="presParOf" srcId="{AC7D8A43-6DD1-49DD-A1D1-5FDA94099288}" destId="{ED72413F-A8E1-46A0-8E5B-4C78DF676F37}" srcOrd="6" destOrd="0" presId="urn:microsoft.com/office/officeart/2005/8/layout/hProcess9"/>
    <dgm:cxn modelId="{D3581AB4-081F-469B-AB9F-11A53E784993}" type="presParOf" srcId="{AC7D8A43-6DD1-49DD-A1D1-5FDA94099288}" destId="{9F6CC4C1-28B3-4B60-9256-D85BDA947AB5}" srcOrd="7" destOrd="0" presId="urn:microsoft.com/office/officeart/2005/8/layout/hProcess9"/>
    <dgm:cxn modelId="{FBADE254-06A8-4025-844A-42F0305A17ED}" type="presParOf" srcId="{AC7D8A43-6DD1-49DD-A1D1-5FDA94099288}" destId="{D7A621B3-5ED5-4968-BD04-CD288CE95AE2}" srcOrd="8" destOrd="0" presId="urn:microsoft.com/office/officeart/2005/8/layout/hProcess9"/>
    <dgm:cxn modelId="{354DEB00-1D85-40D8-982B-40C6743D79E5}" type="presParOf" srcId="{AC7D8A43-6DD1-49DD-A1D1-5FDA94099288}" destId="{CB0B81CF-7ADF-489E-B26A-9D12B84FBB31}" srcOrd="9" destOrd="0" presId="urn:microsoft.com/office/officeart/2005/8/layout/hProcess9"/>
    <dgm:cxn modelId="{F32A72C3-A2B2-403C-B5D6-E885D4AC7C1C}" type="presParOf" srcId="{AC7D8A43-6DD1-49DD-A1D1-5FDA94099288}" destId="{7DD354B1-EBAA-4E92-A12D-C739D2820DEC}" srcOrd="10" destOrd="0" presId="urn:microsoft.com/office/officeart/2005/8/layout/hProcess9"/>
    <dgm:cxn modelId="{B7FF5C84-653B-461E-BF0F-AE055F0A2847}" type="presParOf" srcId="{AC7D8A43-6DD1-49DD-A1D1-5FDA94099288}" destId="{6CACE287-0E88-4C5A-8DEA-A3C755B5A932}" srcOrd="11" destOrd="0" presId="urn:microsoft.com/office/officeart/2005/8/layout/hProcess9"/>
    <dgm:cxn modelId="{721F80B4-4E5A-47ED-AECA-D84611E3E111}" type="presParOf" srcId="{AC7D8A43-6DD1-49DD-A1D1-5FDA94099288}" destId="{1F4BF7CD-27D3-4B02-AB38-A2FA20EE05AA}"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63E299-F771-480B-97A3-15C99C000BF9}">
      <dsp:nvSpPr>
        <dsp:cNvPr id="0" name=""/>
        <dsp:cNvSpPr/>
      </dsp:nvSpPr>
      <dsp:spPr>
        <a:xfrm>
          <a:off x="884423" y="0"/>
          <a:ext cx="10023462" cy="415881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AF3E26-19F5-4CC7-A72F-D7362756BF03}">
      <dsp:nvSpPr>
        <dsp:cNvPr id="0" name=""/>
        <dsp:cNvSpPr/>
      </dsp:nvSpPr>
      <dsp:spPr>
        <a:xfrm>
          <a:off x="1007" y="1247645"/>
          <a:ext cx="1615108" cy="16635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baseline="0" dirty="0"/>
            <a:t>Introduction</a:t>
          </a:r>
          <a:endParaRPr lang="en-US" sz="1700" b="1" kern="1200" dirty="0"/>
        </a:p>
      </dsp:txBody>
      <dsp:txXfrm>
        <a:off x="79850" y="1326488"/>
        <a:ext cx="1457422" cy="1505841"/>
      </dsp:txXfrm>
    </dsp:sp>
    <dsp:sp modelId="{656C2CD1-B42E-4A65-A4A3-AA3A3B659D07}">
      <dsp:nvSpPr>
        <dsp:cNvPr id="0" name=""/>
        <dsp:cNvSpPr/>
      </dsp:nvSpPr>
      <dsp:spPr>
        <a:xfrm>
          <a:off x="1696871" y="1247645"/>
          <a:ext cx="1615108" cy="16635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baseline="0" dirty="0"/>
            <a:t>Problem Definition</a:t>
          </a:r>
          <a:endParaRPr lang="en-US" sz="1700" b="1" kern="1200" dirty="0"/>
        </a:p>
      </dsp:txBody>
      <dsp:txXfrm>
        <a:off x="1775714" y="1326488"/>
        <a:ext cx="1457422" cy="1505841"/>
      </dsp:txXfrm>
    </dsp:sp>
    <dsp:sp modelId="{9F5924A3-223C-40B3-8216-6CD26F7E6F54}">
      <dsp:nvSpPr>
        <dsp:cNvPr id="0" name=""/>
        <dsp:cNvSpPr/>
      </dsp:nvSpPr>
      <dsp:spPr>
        <a:xfrm>
          <a:off x="3392735" y="1247645"/>
          <a:ext cx="1615108" cy="16635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baseline="0" dirty="0"/>
            <a:t>Why Graph Database</a:t>
          </a:r>
          <a:endParaRPr lang="en-US" sz="1700" b="1" kern="1200" dirty="0">
            <a:solidFill>
              <a:srgbClr val="FF0000"/>
            </a:solidFill>
          </a:endParaRPr>
        </a:p>
      </dsp:txBody>
      <dsp:txXfrm>
        <a:off x="3471578" y="1326488"/>
        <a:ext cx="1457422" cy="1505841"/>
      </dsp:txXfrm>
    </dsp:sp>
    <dsp:sp modelId="{ED72413F-A8E1-46A0-8E5B-4C78DF676F37}">
      <dsp:nvSpPr>
        <dsp:cNvPr id="0" name=""/>
        <dsp:cNvSpPr/>
      </dsp:nvSpPr>
      <dsp:spPr>
        <a:xfrm>
          <a:off x="5088600" y="1247645"/>
          <a:ext cx="1615108" cy="16635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Model of Graph Database</a:t>
          </a:r>
        </a:p>
      </dsp:txBody>
      <dsp:txXfrm>
        <a:off x="5167443" y="1326488"/>
        <a:ext cx="1457422" cy="1505841"/>
      </dsp:txXfrm>
    </dsp:sp>
    <dsp:sp modelId="{D7A621B3-5ED5-4968-BD04-CD288CE95AE2}">
      <dsp:nvSpPr>
        <dsp:cNvPr id="0" name=""/>
        <dsp:cNvSpPr/>
      </dsp:nvSpPr>
      <dsp:spPr>
        <a:xfrm>
          <a:off x="6784464" y="1247645"/>
          <a:ext cx="1615108" cy="16635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Performing</a:t>
          </a:r>
          <a:r>
            <a:rPr lang="en-US" sz="1700" b="1" kern="1200" baseline="0" dirty="0"/>
            <a:t> all tasks for the given project</a:t>
          </a:r>
          <a:endParaRPr lang="en-US" sz="1700" b="1" kern="1200" dirty="0"/>
        </a:p>
      </dsp:txBody>
      <dsp:txXfrm>
        <a:off x="6863307" y="1326488"/>
        <a:ext cx="1457422" cy="1505841"/>
      </dsp:txXfrm>
    </dsp:sp>
    <dsp:sp modelId="{7DD354B1-EBAA-4E92-A12D-C739D2820DEC}">
      <dsp:nvSpPr>
        <dsp:cNvPr id="0" name=""/>
        <dsp:cNvSpPr/>
      </dsp:nvSpPr>
      <dsp:spPr>
        <a:xfrm>
          <a:off x="8470496" y="1208985"/>
          <a:ext cx="1615108" cy="16635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Query of Database</a:t>
          </a:r>
        </a:p>
      </dsp:txBody>
      <dsp:txXfrm>
        <a:off x="8549339" y="1287828"/>
        <a:ext cx="1457422" cy="1505841"/>
      </dsp:txXfrm>
    </dsp:sp>
    <dsp:sp modelId="{1F4BF7CD-27D3-4B02-AB38-A2FA20EE05AA}">
      <dsp:nvSpPr>
        <dsp:cNvPr id="0" name=""/>
        <dsp:cNvSpPr/>
      </dsp:nvSpPr>
      <dsp:spPr>
        <a:xfrm>
          <a:off x="10176192" y="1247645"/>
          <a:ext cx="1615108" cy="16635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baseline="0" dirty="0"/>
            <a:t>Conclusion</a:t>
          </a:r>
          <a:endParaRPr lang="en-US" sz="1700" b="1" kern="1200" dirty="0"/>
        </a:p>
      </dsp:txBody>
      <dsp:txXfrm>
        <a:off x="10255035" y="1326488"/>
        <a:ext cx="1457422" cy="150584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C083-BF1D-4D6D-9285-22365F98695C}" type="datetimeFigureOut">
              <a:rPr lang="en-US" smtClean="0"/>
              <a:t>5/31/2023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F9B494-BC04-4C4A-AD04-02407ECB86D3}" type="slidenum">
              <a:rPr lang="en-US" smtClean="0"/>
              <a:t>‹#›</a:t>
            </a:fld>
            <a:endParaRPr lang="en-US"/>
          </a:p>
        </p:txBody>
      </p:sp>
    </p:spTree>
    <p:extLst>
      <p:ext uri="{BB962C8B-B14F-4D97-AF65-F5344CB8AC3E}">
        <p14:creationId xmlns:p14="http://schemas.microsoft.com/office/powerpoint/2010/main" val="2243635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F9B494-BC04-4C4A-AD04-02407ECB86D3}" type="slidenum">
              <a:rPr lang="en-US" smtClean="0"/>
              <a:t>2</a:t>
            </a:fld>
            <a:endParaRPr lang="en-US"/>
          </a:p>
        </p:txBody>
      </p:sp>
    </p:spTree>
    <p:extLst>
      <p:ext uri="{BB962C8B-B14F-4D97-AF65-F5344CB8AC3E}">
        <p14:creationId xmlns:p14="http://schemas.microsoft.com/office/powerpoint/2010/main" val="29396606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3610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012504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205918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A33CB2A-1702-4C1D-9CC4-8D472D39F19E}"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585189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493344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351CED-465B-40B5-ADCE-957C918F227B}" type="datetimeFigureOut">
              <a:rPr lang="en-US" smtClean="0"/>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93678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351CED-465B-40B5-ADCE-957C918F227B}" type="datetimeFigureOut">
              <a:rPr lang="en-US" smtClean="0"/>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202505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47686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E351CED-465B-40B5-ADCE-957C918F227B}" type="datetimeFigureOut">
              <a:rPr lang="en-US" smtClean="0"/>
              <a:t>5/31/2023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1491252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613185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5221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351CED-465B-40B5-ADCE-957C918F227B}"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932733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51CED-465B-40B5-ADCE-957C918F227B}" type="datetimeFigureOut">
              <a:rPr lang="en-US" smtClean="0"/>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5191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51CED-465B-40B5-ADCE-957C918F227B}" type="datetimeFigureOut">
              <a:rPr lang="en-US" smtClean="0"/>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82164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E351CED-465B-40B5-ADCE-957C918F227B}" type="datetimeFigureOut">
              <a:rPr lang="en-US" smtClean="0"/>
              <a:t>5/31/2023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577425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94483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95610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351CED-465B-40B5-ADCE-957C918F227B}" type="datetimeFigureOut">
              <a:rPr lang="en-US" smtClean="0"/>
              <a:t>5/31/2023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182899278"/>
      </p:ext>
    </p:extLst>
  </p:cSld>
  <p:clrMap bg1="dk1" tx1="lt1" bg2="dk2"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7.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7.png"/><Relationship Id="rId5" Type="http://schemas.openxmlformats.org/officeDocument/2006/relationships/image" Target="../media/image35.jpg"/><Relationship Id="rId4" Type="http://schemas.openxmlformats.org/officeDocument/2006/relationships/image" Target="../media/image3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3" descr="Wavy 3D art">
            <a:extLst>
              <a:ext uri="{FF2B5EF4-FFF2-40B4-BE49-F238E27FC236}">
                <a16:creationId xmlns:a16="http://schemas.microsoft.com/office/drawing/2014/main" id="{BB268B92-C911-A7FB-20E3-B705E2837076}"/>
              </a:ext>
            </a:extLst>
          </p:cNvPr>
          <p:cNvPicPr>
            <a:picLocks noChangeAspect="1"/>
          </p:cNvPicPr>
          <p:nvPr/>
        </p:nvPicPr>
        <p:blipFill rotWithShape="1">
          <a:blip r:embed="rId4">
            <a:duotone>
              <a:prstClr val="black"/>
              <a:schemeClr val="accent5">
                <a:tint val="45000"/>
                <a:satMod val="400000"/>
              </a:schemeClr>
            </a:duotone>
            <a:alphaModFix amt="25000"/>
          </a:blip>
          <a:srcRect t="36877" r="8896" b="1337"/>
          <a:stretch/>
        </p:blipFill>
        <p:spPr>
          <a:xfrm>
            <a:off x="471948" y="233513"/>
            <a:ext cx="11243734" cy="5909733"/>
          </a:xfrm>
          <a:prstGeom prst="rect">
            <a:avLst/>
          </a:prstGeom>
        </p:spPr>
      </p:pic>
      <p:sp>
        <p:nvSpPr>
          <p:cNvPr id="2" name="Title 1">
            <a:extLst>
              <a:ext uri="{FF2B5EF4-FFF2-40B4-BE49-F238E27FC236}">
                <a16:creationId xmlns:a16="http://schemas.microsoft.com/office/drawing/2014/main" id="{E1021293-2267-FF48-AC0E-FE6F7EAA273D}"/>
              </a:ext>
            </a:extLst>
          </p:cNvPr>
          <p:cNvSpPr>
            <a:spLocks noGrp="1"/>
          </p:cNvSpPr>
          <p:nvPr>
            <p:ph type="ctrTitle"/>
          </p:nvPr>
        </p:nvSpPr>
        <p:spPr>
          <a:xfrm>
            <a:off x="471948" y="1533831"/>
            <a:ext cx="8229600" cy="2713704"/>
          </a:xfrm>
        </p:spPr>
        <p:txBody>
          <a:bodyPr>
            <a:normAutofit/>
          </a:bodyPr>
          <a:lstStyle/>
          <a:p>
            <a:r>
              <a:rPr lang="en" b="1" dirty="0"/>
              <a:t>INDIAN </a:t>
            </a:r>
            <a:r>
              <a:rPr lang="en" b="1" dirty="0">
                <a:solidFill>
                  <a:srgbClr val="FF0000"/>
                </a:solidFill>
              </a:rPr>
              <a:t>PREMIER</a:t>
            </a:r>
            <a:r>
              <a:rPr lang="en" b="1" dirty="0"/>
              <a:t> LEAGUE STATS USING NEO</a:t>
            </a:r>
            <a:r>
              <a:rPr lang="en" b="1" dirty="0">
                <a:solidFill>
                  <a:srgbClr val="FF0000"/>
                </a:solidFill>
              </a:rPr>
              <a:t>4j</a:t>
            </a:r>
            <a:endParaRPr lang="en-US" b="1" dirty="0">
              <a:solidFill>
                <a:srgbClr val="FF0000"/>
              </a:solidFill>
            </a:endParaRPr>
          </a:p>
        </p:txBody>
      </p:sp>
      <p:pic>
        <p:nvPicPr>
          <p:cNvPr id="1026" name="Picture 2" descr="IPL 2021 to resume on September 18 or 19 in UAE: Reports - Exchange4media">
            <a:extLst>
              <a:ext uri="{FF2B5EF4-FFF2-40B4-BE49-F238E27FC236}">
                <a16:creationId xmlns:a16="http://schemas.microsoft.com/office/drawing/2014/main" id="{13467396-C758-281B-34D1-EDC4AFFD2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51572" y="4813434"/>
            <a:ext cx="2364110" cy="13298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9E4A692-E210-F6C5-9E42-EB2A3BC4B965}"/>
              </a:ext>
            </a:extLst>
          </p:cNvPr>
          <p:cNvPicPr>
            <a:picLocks noChangeAspect="1"/>
          </p:cNvPicPr>
          <p:nvPr/>
        </p:nvPicPr>
        <p:blipFill>
          <a:blip r:embed="rId6"/>
          <a:stretch>
            <a:fillRect/>
          </a:stretch>
        </p:blipFill>
        <p:spPr>
          <a:xfrm>
            <a:off x="9055511" y="2585857"/>
            <a:ext cx="3136490" cy="1661678"/>
          </a:xfrm>
          <a:prstGeom prst="rect">
            <a:avLst/>
          </a:prstGeom>
        </p:spPr>
      </p:pic>
      <p:pic>
        <p:nvPicPr>
          <p:cNvPr id="3" name="ipl ring">
            <a:hlinkClick r:id="" action="ppaction://media"/>
            <a:extLst>
              <a:ext uri="{FF2B5EF4-FFF2-40B4-BE49-F238E27FC236}">
                <a16:creationId xmlns:a16="http://schemas.microsoft.com/office/drawing/2014/main" id="{706A83D5-5525-8AAB-C770-1F23C098E53C}"/>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309282" y="5736846"/>
            <a:ext cx="406400" cy="406400"/>
          </a:xfrm>
          <a:prstGeom prst="rect">
            <a:avLst/>
          </a:prstGeom>
        </p:spPr>
      </p:pic>
    </p:spTree>
    <p:extLst>
      <p:ext uri="{BB962C8B-B14F-4D97-AF65-F5344CB8AC3E}">
        <p14:creationId xmlns:p14="http://schemas.microsoft.com/office/powerpoint/2010/main" val="170242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608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3"/>
                </p:tgtEl>
              </p:cMediaNode>
            </p:audio>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3375-5CEE-FB20-2766-7570BE0540E4}"/>
              </a:ext>
            </a:extLst>
          </p:cNvPr>
          <p:cNvSpPr>
            <a:spLocks noGrp="1"/>
          </p:cNvSpPr>
          <p:nvPr>
            <p:ph type="title"/>
          </p:nvPr>
        </p:nvSpPr>
        <p:spPr>
          <a:xfrm>
            <a:off x="570271" y="2359742"/>
            <a:ext cx="9723911" cy="1600941"/>
          </a:xfrm>
        </p:spPr>
        <p:txBody>
          <a:bodyPr/>
          <a:lstStyle/>
          <a:p>
            <a:br>
              <a:rPr lang="en-US" dirty="0"/>
            </a:br>
            <a:r>
              <a:rPr lang="en-US" dirty="0">
                <a:solidFill>
                  <a:srgbClr val="FF0000"/>
                </a:solidFill>
              </a:rPr>
              <a:t> </a:t>
            </a:r>
            <a:r>
              <a:rPr lang="en-US" sz="4400" b="1" dirty="0">
                <a:solidFill>
                  <a:srgbClr val="FF0000"/>
                </a:solidFill>
              </a:rPr>
              <a:t>MODEL </a:t>
            </a:r>
            <a:r>
              <a:rPr lang="en-US" sz="4400" b="1" dirty="0"/>
              <a:t>OF OUR </a:t>
            </a:r>
            <a:r>
              <a:rPr lang="en-US" sz="4400" b="1" dirty="0">
                <a:solidFill>
                  <a:srgbClr val="FF0000"/>
                </a:solidFill>
              </a:rPr>
              <a:t>GRA</a:t>
            </a:r>
            <a:r>
              <a:rPr lang="en-US" sz="4400" b="1" dirty="0"/>
              <a:t>PH </a:t>
            </a:r>
            <a:r>
              <a:rPr lang="en-US" sz="4400" b="1" dirty="0">
                <a:solidFill>
                  <a:srgbClr val="FF0000"/>
                </a:solidFill>
              </a:rPr>
              <a:t>DATA</a:t>
            </a:r>
            <a:r>
              <a:rPr lang="en-US" sz="4400" b="1" dirty="0"/>
              <a:t>BASE</a:t>
            </a:r>
            <a:endParaRPr lang="en-US" b="1" dirty="0"/>
          </a:p>
        </p:txBody>
      </p:sp>
    </p:spTree>
    <p:extLst>
      <p:ext uri="{BB962C8B-B14F-4D97-AF65-F5344CB8AC3E}">
        <p14:creationId xmlns:p14="http://schemas.microsoft.com/office/powerpoint/2010/main" val="310929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0096E11-9BF9-57AA-B65B-D166BE2B3EE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6663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3375-5CEE-FB20-2766-7570BE0540E4}"/>
              </a:ext>
            </a:extLst>
          </p:cNvPr>
          <p:cNvSpPr>
            <a:spLocks noGrp="1"/>
          </p:cNvSpPr>
          <p:nvPr>
            <p:ph type="title"/>
          </p:nvPr>
        </p:nvSpPr>
        <p:spPr>
          <a:xfrm>
            <a:off x="1" y="2696497"/>
            <a:ext cx="10294182" cy="1465006"/>
          </a:xfrm>
        </p:spPr>
        <p:txBody>
          <a:bodyPr>
            <a:normAutofit fontScale="90000"/>
          </a:bodyPr>
          <a:lstStyle/>
          <a:p>
            <a:br>
              <a:rPr lang="en-US" b="1" dirty="0"/>
            </a:br>
            <a:br>
              <a:rPr lang="en-US" b="1" dirty="0"/>
            </a:br>
            <a:r>
              <a:rPr lang="en-US" sz="4900" b="1" dirty="0">
                <a:solidFill>
                  <a:srgbClr val="FF0000"/>
                </a:solidFill>
              </a:rPr>
              <a:t> </a:t>
            </a:r>
            <a:r>
              <a:rPr lang="en-US" sz="5300" b="1" dirty="0">
                <a:solidFill>
                  <a:srgbClr val="FF0000"/>
                </a:solidFill>
              </a:rPr>
              <a:t>PERFOR</a:t>
            </a:r>
            <a:r>
              <a:rPr lang="en-US" sz="5300" b="1" dirty="0"/>
              <a:t>MING </a:t>
            </a:r>
            <a:r>
              <a:rPr lang="en-US" sz="5300" b="1" dirty="0">
                <a:solidFill>
                  <a:srgbClr val="FF0000"/>
                </a:solidFill>
              </a:rPr>
              <a:t>A</a:t>
            </a:r>
            <a:r>
              <a:rPr lang="en-US" sz="5300" b="1" dirty="0"/>
              <a:t>LL </a:t>
            </a:r>
            <a:r>
              <a:rPr lang="en-US" sz="5300" b="1" dirty="0">
                <a:solidFill>
                  <a:srgbClr val="FF0000"/>
                </a:solidFill>
              </a:rPr>
              <a:t>TA</a:t>
            </a:r>
            <a:r>
              <a:rPr lang="en-US" sz="5300" b="1" dirty="0"/>
              <a:t>SK</a:t>
            </a:r>
            <a:r>
              <a:rPr lang="en-US" sz="4900" b="1" dirty="0"/>
              <a:t>  </a:t>
            </a:r>
            <a:br>
              <a:rPr lang="en-US" sz="4900" b="1" dirty="0"/>
            </a:br>
            <a:r>
              <a:rPr lang="en-US" b="1" dirty="0"/>
              <a:t>	</a:t>
            </a:r>
            <a:br>
              <a:rPr lang="en-US" b="1" dirty="0"/>
            </a:br>
            <a:r>
              <a:rPr lang="en-US" b="1" dirty="0"/>
              <a:t>	</a:t>
            </a:r>
          </a:p>
        </p:txBody>
      </p:sp>
    </p:spTree>
    <p:extLst>
      <p:ext uri="{BB962C8B-B14F-4D97-AF65-F5344CB8AC3E}">
        <p14:creationId xmlns:p14="http://schemas.microsoft.com/office/powerpoint/2010/main" val="303381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263F31-0287-4E21-4BD5-B82D6BB9BB22}"/>
              </a:ext>
            </a:extLst>
          </p:cNvPr>
          <p:cNvSpPr>
            <a:spLocks noGrp="1"/>
          </p:cNvSpPr>
          <p:nvPr>
            <p:ph type="title"/>
          </p:nvPr>
        </p:nvSpPr>
        <p:spPr>
          <a:xfrm>
            <a:off x="69011" y="753228"/>
            <a:ext cx="10225171" cy="1080938"/>
          </a:xfrm>
        </p:spPr>
        <p:txBody>
          <a:bodyPr/>
          <a:lstStyle/>
          <a:p>
            <a:r>
              <a:rPr lang="en-US" b="1" dirty="0">
                <a:solidFill>
                  <a:srgbClr val="C00000"/>
                </a:solidFill>
              </a:rPr>
              <a:t>  </a:t>
            </a:r>
            <a:r>
              <a:rPr lang="en-US" sz="4000" b="1" dirty="0"/>
              <a:t>CREATE</a:t>
            </a:r>
            <a:r>
              <a:rPr lang="en-US" sz="4000" b="1" dirty="0">
                <a:solidFill>
                  <a:srgbClr val="C00000"/>
                </a:solidFill>
              </a:rPr>
              <a:t> PLAYER </a:t>
            </a:r>
            <a:r>
              <a:rPr lang="en-US" sz="4000" b="1" dirty="0"/>
              <a:t>DATABASE</a:t>
            </a:r>
            <a:endParaRPr lang="en-US" sz="2200" dirty="0"/>
          </a:p>
        </p:txBody>
      </p:sp>
      <p:sp>
        <p:nvSpPr>
          <p:cNvPr id="2" name="TextBox 1">
            <a:extLst>
              <a:ext uri="{FF2B5EF4-FFF2-40B4-BE49-F238E27FC236}">
                <a16:creationId xmlns:a16="http://schemas.microsoft.com/office/drawing/2014/main" id="{C21E46AD-D5D8-5A84-7DFA-B8418CAED895}"/>
              </a:ext>
            </a:extLst>
          </p:cNvPr>
          <p:cNvSpPr txBox="1"/>
          <p:nvPr/>
        </p:nvSpPr>
        <p:spPr>
          <a:xfrm>
            <a:off x="590427" y="2128998"/>
            <a:ext cx="10333211" cy="5010602"/>
          </a:xfrm>
          <a:prstGeom prst="rect">
            <a:avLst/>
          </a:prstGeom>
          <a:noFill/>
        </p:spPr>
        <p:txBody>
          <a:bodyPr wrap="square" rtlCol="0">
            <a:spAutoFit/>
          </a:bodyPr>
          <a:lstStyle/>
          <a:p>
            <a:pPr>
              <a:spcBef>
                <a:spcPts val="0"/>
              </a:spcBef>
              <a:spcAft>
                <a:spcPts val="0"/>
              </a:spcAft>
            </a:pPr>
            <a:r>
              <a:rPr lang="en-US" sz="2000" dirty="0">
                <a:solidFill>
                  <a:srgbClr val="0E101A"/>
                </a:solidFill>
                <a:effectLst/>
              </a:rPr>
              <a:t>Created a dataset of </a:t>
            </a:r>
            <a:r>
              <a:rPr lang="en-US" sz="2000" b="1" dirty="0">
                <a:solidFill>
                  <a:srgbClr val="0E101A"/>
                </a:solidFill>
                <a:effectLst/>
                <a:highlight>
                  <a:srgbClr val="00FF00"/>
                </a:highlight>
              </a:rPr>
              <a:t>16 Indian Premier League players </a:t>
            </a:r>
            <a:r>
              <a:rPr lang="en-US" sz="2000" dirty="0">
                <a:solidFill>
                  <a:srgbClr val="0E101A"/>
                </a:solidFill>
                <a:effectLst/>
              </a:rPr>
              <a:t>and added their properties such as name, year of birth, role, batting style, bowling style, matches, innings, runs, highest score, batting average, strike rate, centuries, fours, sixes, wickets, and economy rate to its nodes.</a:t>
            </a:r>
          </a:p>
          <a:p>
            <a:pPr>
              <a:spcBef>
                <a:spcPts val="0"/>
              </a:spcBef>
              <a:spcAft>
                <a:spcPts val="0"/>
              </a:spcAft>
            </a:pPr>
            <a:endParaRPr lang="en-US" sz="2000" dirty="0">
              <a:solidFill>
                <a:srgbClr val="0E101A"/>
              </a:solidFill>
            </a:endParaRPr>
          </a:p>
          <a:p>
            <a:pPr marL="0" marR="0">
              <a:lnSpc>
                <a:spcPct val="107000"/>
              </a:lnSpc>
              <a:spcBef>
                <a:spcPts val="0"/>
              </a:spcBef>
              <a:spcAft>
                <a:spcPts val="0"/>
              </a:spcAft>
            </a:pPr>
            <a:r>
              <a:rPr lang="en-US" sz="2000" b="1" kern="0" dirty="0">
                <a:solidFill>
                  <a:schemeClr val="bg1"/>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CREATE </a:t>
            </a:r>
            <a:endParaRPr lang="en-US" sz="2000" b="1" kern="100" dirty="0">
              <a:solidFill>
                <a:schemeClr val="bg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b="1" kern="0" dirty="0">
                <a:solidFill>
                  <a:schemeClr val="bg1"/>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r>
              <a:rPr lang="en-US" sz="2000" b="1" kern="0" dirty="0" err="1">
                <a:solidFill>
                  <a:schemeClr val="bg1"/>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Rohit:PLAYER</a:t>
            </a:r>
            <a:r>
              <a:rPr lang="en-US" sz="2000" b="1" kern="0" dirty="0">
                <a:solidFill>
                  <a:schemeClr val="bg1"/>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r>
              <a:rPr lang="en-US" sz="2000" b="1" kern="0" dirty="0" err="1">
                <a:solidFill>
                  <a:schemeClr val="bg1"/>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name:"Rohit</a:t>
            </a:r>
            <a:r>
              <a:rPr lang="en-US" sz="2000" b="1" kern="0" dirty="0">
                <a:solidFill>
                  <a:schemeClr val="bg1"/>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Sharma", year: 1987, function: "Batsman", </a:t>
            </a:r>
            <a:r>
              <a:rPr lang="en-US" sz="2000" b="1" kern="0" dirty="0" err="1">
                <a:solidFill>
                  <a:schemeClr val="bg1"/>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batting_style</a:t>
            </a:r>
            <a:r>
              <a:rPr lang="en-US" sz="2000" b="1" kern="0" dirty="0">
                <a:solidFill>
                  <a:schemeClr val="bg1"/>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"RHB", </a:t>
            </a:r>
            <a:r>
              <a:rPr lang="en-US" sz="2000" b="1" kern="0" dirty="0" err="1">
                <a:solidFill>
                  <a:schemeClr val="bg1"/>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bowling_style</a:t>
            </a:r>
            <a:r>
              <a:rPr lang="en-US" sz="2000" b="1" kern="0" dirty="0">
                <a:solidFill>
                  <a:schemeClr val="bg1"/>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"spin",m:234,inn:229,runs:6060,hs:109,avg:30.15,sr:130.04,century:1,fours:539,sixes:250,wkts:15,econ:8.02});</a:t>
            </a:r>
            <a:endParaRPr lang="en-US" sz="2000" b="1" kern="100" dirty="0">
              <a:solidFill>
                <a:schemeClr val="bg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pPr>
            <a:endParaRPr lang="en-US" sz="2000" dirty="0">
              <a:solidFill>
                <a:srgbClr val="0E101A"/>
              </a:solidFill>
              <a:effectLst/>
            </a:endParaRPr>
          </a:p>
          <a:p>
            <a:pPr>
              <a:spcBef>
                <a:spcPts val="0"/>
              </a:spcBef>
              <a:spcAft>
                <a:spcPts val="0"/>
              </a:spcAft>
            </a:pPr>
            <a:r>
              <a:rPr lang="en-US" sz="2000" dirty="0">
                <a:solidFill>
                  <a:srgbClr val="0E101A"/>
                </a:solidFill>
                <a:effectLst/>
              </a:rPr>
              <a:t>For  Example:- Rohit Sharma: A right-handed batsman and occasional spin bowler, born in 1987, Rohit has played in 234 matches, scoring 6060 runs with a highest score of 109, and has taken 15 wickets with an economy rate of 8.02.</a:t>
            </a:r>
          </a:p>
          <a:p>
            <a:pPr>
              <a:spcBef>
                <a:spcPts val="0"/>
              </a:spcBef>
              <a:spcAft>
                <a:spcPts val="0"/>
              </a:spcAft>
            </a:pPr>
            <a:endParaRPr lang="en-US" dirty="0">
              <a:solidFill>
                <a:srgbClr val="0E101A"/>
              </a:solidFill>
            </a:endParaRPr>
          </a:p>
          <a:p>
            <a:pPr>
              <a:spcBef>
                <a:spcPts val="0"/>
              </a:spcBef>
              <a:spcAft>
                <a:spcPts val="0"/>
              </a:spcAft>
            </a:pPr>
            <a:endParaRPr lang="en-US" dirty="0">
              <a:solidFill>
                <a:srgbClr val="0E101A"/>
              </a:solidFill>
              <a:effectLst/>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97087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7FF2A3-425A-1C66-139C-050F41AF681A}"/>
              </a:ext>
            </a:extLst>
          </p:cNvPr>
          <p:cNvPicPr>
            <a:picLocks noChangeAspect="1"/>
          </p:cNvPicPr>
          <p:nvPr/>
        </p:nvPicPr>
        <p:blipFill>
          <a:blip r:embed="rId2"/>
          <a:stretch>
            <a:fillRect/>
          </a:stretch>
        </p:blipFill>
        <p:spPr>
          <a:xfrm>
            <a:off x="328624" y="235973"/>
            <a:ext cx="11568407" cy="6361471"/>
          </a:xfrm>
          <a:prstGeom prst="rect">
            <a:avLst/>
          </a:prstGeom>
        </p:spPr>
      </p:pic>
    </p:spTree>
    <p:extLst>
      <p:ext uri="{BB962C8B-B14F-4D97-AF65-F5344CB8AC3E}">
        <p14:creationId xmlns:p14="http://schemas.microsoft.com/office/powerpoint/2010/main" val="1762422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30575B-E162-DC9A-971C-DFDFCEF10710}"/>
              </a:ext>
            </a:extLst>
          </p:cNvPr>
          <p:cNvPicPr>
            <a:picLocks noChangeAspect="1"/>
          </p:cNvPicPr>
          <p:nvPr/>
        </p:nvPicPr>
        <p:blipFill>
          <a:blip r:embed="rId2"/>
          <a:stretch>
            <a:fillRect/>
          </a:stretch>
        </p:blipFill>
        <p:spPr>
          <a:xfrm>
            <a:off x="266922" y="161757"/>
            <a:ext cx="11708767" cy="6534486"/>
          </a:xfrm>
          <a:prstGeom prst="rect">
            <a:avLst/>
          </a:prstGeom>
        </p:spPr>
      </p:pic>
    </p:spTree>
    <p:extLst>
      <p:ext uri="{BB962C8B-B14F-4D97-AF65-F5344CB8AC3E}">
        <p14:creationId xmlns:p14="http://schemas.microsoft.com/office/powerpoint/2010/main" val="164970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263F31-0287-4E21-4BD5-B82D6BB9BB22}"/>
              </a:ext>
            </a:extLst>
          </p:cNvPr>
          <p:cNvSpPr>
            <a:spLocks noGrp="1"/>
          </p:cNvSpPr>
          <p:nvPr>
            <p:ph type="title"/>
          </p:nvPr>
        </p:nvSpPr>
        <p:spPr>
          <a:xfrm>
            <a:off x="69011" y="753228"/>
            <a:ext cx="10225171" cy="1080938"/>
          </a:xfrm>
        </p:spPr>
        <p:txBody>
          <a:bodyPr/>
          <a:lstStyle/>
          <a:p>
            <a:r>
              <a:rPr lang="en-US" b="1" dirty="0">
                <a:solidFill>
                  <a:srgbClr val="C00000"/>
                </a:solidFill>
              </a:rPr>
              <a:t>  </a:t>
            </a:r>
            <a:r>
              <a:rPr lang="en-US" sz="4000" b="1" dirty="0"/>
              <a:t>PLAYER</a:t>
            </a:r>
            <a:r>
              <a:rPr lang="en-US" sz="4000" b="1" dirty="0">
                <a:solidFill>
                  <a:srgbClr val="C00000"/>
                </a:solidFill>
              </a:rPr>
              <a:t> NODE </a:t>
            </a:r>
            <a:r>
              <a:rPr lang="en-US" sz="4000" b="1" dirty="0"/>
              <a:t>PROP</a:t>
            </a:r>
            <a:r>
              <a:rPr lang="en-US" sz="4000" b="1" dirty="0">
                <a:solidFill>
                  <a:srgbClr val="C00000"/>
                </a:solidFill>
              </a:rPr>
              <a:t>ERTIES</a:t>
            </a:r>
            <a:endParaRPr lang="en-US" sz="2200" dirty="0"/>
          </a:p>
        </p:txBody>
      </p:sp>
      <p:sp>
        <p:nvSpPr>
          <p:cNvPr id="2" name="TextBox 1">
            <a:extLst>
              <a:ext uri="{FF2B5EF4-FFF2-40B4-BE49-F238E27FC236}">
                <a16:creationId xmlns:a16="http://schemas.microsoft.com/office/drawing/2014/main" id="{C21E46AD-D5D8-5A84-7DFA-B8418CAED895}"/>
              </a:ext>
            </a:extLst>
          </p:cNvPr>
          <p:cNvSpPr txBox="1"/>
          <p:nvPr/>
        </p:nvSpPr>
        <p:spPr>
          <a:xfrm>
            <a:off x="590427" y="2128998"/>
            <a:ext cx="10333211" cy="923330"/>
          </a:xfrm>
          <a:prstGeom prst="rect">
            <a:avLst/>
          </a:prstGeom>
          <a:noFill/>
        </p:spPr>
        <p:txBody>
          <a:bodyPr wrap="square" rtlCol="0">
            <a:spAutoFit/>
          </a:bodyPr>
          <a:lstStyle/>
          <a:p>
            <a:pPr>
              <a:spcBef>
                <a:spcPts val="0"/>
              </a:spcBef>
              <a:spcAft>
                <a:spcPts val="0"/>
              </a:spcAft>
            </a:pPr>
            <a:endParaRPr lang="en-US" dirty="0">
              <a:solidFill>
                <a:srgbClr val="0E101A"/>
              </a:solidFill>
            </a:endParaRPr>
          </a:p>
          <a:p>
            <a:pPr>
              <a:spcBef>
                <a:spcPts val="0"/>
              </a:spcBef>
              <a:spcAft>
                <a:spcPts val="0"/>
              </a:spcAft>
            </a:pPr>
            <a:endParaRPr lang="en-US" dirty="0">
              <a:solidFill>
                <a:srgbClr val="0E101A"/>
              </a:solidFill>
              <a:effectLst/>
            </a:endParaRPr>
          </a:p>
          <a:p>
            <a:pPr marL="285750" indent="-285750">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16CB2F6D-7268-C8BF-860C-9A1C0DE997F4}"/>
              </a:ext>
            </a:extLst>
          </p:cNvPr>
          <p:cNvPicPr>
            <a:picLocks noChangeAspect="1"/>
          </p:cNvPicPr>
          <p:nvPr/>
        </p:nvPicPr>
        <p:blipFill>
          <a:blip r:embed="rId2"/>
          <a:stretch>
            <a:fillRect/>
          </a:stretch>
        </p:blipFill>
        <p:spPr>
          <a:xfrm>
            <a:off x="2732567" y="2015766"/>
            <a:ext cx="6140440" cy="4828955"/>
          </a:xfrm>
          <a:prstGeom prst="rect">
            <a:avLst/>
          </a:prstGeom>
        </p:spPr>
      </p:pic>
    </p:spTree>
    <p:extLst>
      <p:ext uri="{BB962C8B-B14F-4D97-AF65-F5344CB8AC3E}">
        <p14:creationId xmlns:p14="http://schemas.microsoft.com/office/powerpoint/2010/main" val="1787004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263F31-0287-4E21-4BD5-B82D6BB9BB22}"/>
              </a:ext>
            </a:extLst>
          </p:cNvPr>
          <p:cNvSpPr>
            <a:spLocks noGrp="1"/>
          </p:cNvSpPr>
          <p:nvPr>
            <p:ph type="title"/>
          </p:nvPr>
        </p:nvSpPr>
        <p:spPr>
          <a:xfrm>
            <a:off x="69011" y="753228"/>
            <a:ext cx="10225171" cy="1080938"/>
          </a:xfrm>
        </p:spPr>
        <p:txBody>
          <a:bodyPr/>
          <a:lstStyle/>
          <a:p>
            <a:r>
              <a:rPr lang="en-US" b="1" dirty="0">
                <a:solidFill>
                  <a:srgbClr val="C00000"/>
                </a:solidFill>
              </a:rPr>
              <a:t>  CREATE </a:t>
            </a:r>
            <a:r>
              <a:rPr lang="en-US" b="1" dirty="0"/>
              <a:t>TEAM</a:t>
            </a:r>
            <a:r>
              <a:rPr lang="en-US" b="1" dirty="0">
                <a:solidFill>
                  <a:srgbClr val="C00000"/>
                </a:solidFill>
              </a:rPr>
              <a:t> DATABASE</a:t>
            </a:r>
            <a:endParaRPr lang="en-US" sz="2200" dirty="0"/>
          </a:p>
        </p:txBody>
      </p:sp>
      <p:sp>
        <p:nvSpPr>
          <p:cNvPr id="2" name="TextBox 1">
            <a:extLst>
              <a:ext uri="{FF2B5EF4-FFF2-40B4-BE49-F238E27FC236}">
                <a16:creationId xmlns:a16="http://schemas.microsoft.com/office/drawing/2014/main" id="{C21E46AD-D5D8-5A84-7DFA-B8418CAED895}"/>
              </a:ext>
            </a:extLst>
          </p:cNvPr>
          <p:cNvSpPr txBox="1"/>
          <p:nvPr/>
        </p:nvSpPr>
        <p:spPr>
          <a:xfrm>
            <a:off x="69011" y="2011011"/>
            <a:ext cx="12122989" cy="4985980"/>
          </a:xfrm>
          <a:prstGeom prst="rect">
            <a:avLst/>
          </a:prstGeom>
          <a:noFill/>
        </p:spPr>
        <p:txBody>
          <a:bodyPr wrap="square" rtlCol="0">
            <a:spAutoFit/>
          </a:bodyPr>
          <a:lstStyle/>
          <a:p>
            <a:pPr>
              <a:spcBef>
                <a:spcPts val="0"/>
              </a:spcBef>
              <a:spcAft>
                <a:spcPts val="0"/>
              </a:spcAft>
            </a:pPr>
            <a:r>
              <a:rPr lang="en-US" sz="2000" dirty="0">
                <a:solidFill>
                  <a:srgbClr val="0E101A"/>
                </a:solidFill>
                <a:effectLst/>
              </a:rPr>
              <a:t>Created nodes for </a:t>
            </a:r>
            <a:r>
              <a:rPr lang="en-US" sz="2000" dirty="0">
                <a:solidFill>
                  <a:srgbClr val="0E101A"/>
                </a:solidFill>
                <a:effectLst/>
                <a:highlight>
                  <a:srgbClr val="FFFF00"/>
                </a:highlight>
              </a:rPr>
              <a:t>4 Indian Premier League teams </a:t>
            </a:r>
            <a:r>
              <a:rPr lang="en-US" sz="2000" dirty="0">
                <a:solidFill>
                  <a:srgbClr val="0E101A"/>
                </a:solidFill>
                <a:effectLst/>
              </a:rPr>
              <a:t>with their respective names as properties:</a:t>
            </a:r>
          </a:p>
          <a:p>
            <a:pPr algn="just">
              <a:spcBef>
                <a:spcPts val="0"/>
              </a:spcBef>
              <a:spcAft>
                <a:spcPts val="0"/>
              </a:spcAft>
            </a:pPr>
            <a:endParaRPr lang="en-US" sz="2000" dirty="0">
              <a:solidFill>
                <a:srgbClr val="0E101A"/>
              </a:solidFill>
              <a:effectLst/>
            </a:endParaRPr>
          </a:p>
          <a:p>
            <a:pPr marL="342900" indent="-342900" algn="just">
              <a:spcBef>
                <a:spcPts val="0"/>
              </a:spcBef>
              <a:spcAft>
                <a:spcPts val="0"/>
              </a:spcAft>
              <a:buFont typeface="Wingdings" panose="05000000000000000000" pitchFamily="2" charset="2"/>
              <a:buChar char="q"/>
            </a:pPr>
            <a:r>
              <a:rPr lang="en-US" sz="2000" b="1" dirty="0">
                <a:solidFill>
                  <a:srgbClr val="0E101A"/>
                </a:solidFill>
                <a:effectLst/>
                <a:highlight>
                  <a:srgbClr val="FFFF00"/>
                </a:highlight>
              </a:rPr>
              <a:t>Mumbai Indians</a:t>
            </a:r>
            <a:r>
              <a:rPr lang="en-US" sz="2000" b="1" dirty="0">
                <a:solidFill>
                  <a:srgbClr val="0E101A"/>
                </a:solidFill>
                <a:effectLst/>
              </a:rPr>
              <a:t>: </a:t>
            </a:r>
            <a:r>
              <a:rPr lang="en-US" sz="2000" dirty="0">
                <a:solidFill>
                  <a:srgbClr val="0E101A"/>
                </a:solidFill>
                <a:effectLst/>
              </a:rPr>
              <a:t>Representing the city of Mumbai, the Mumbai Indians is one of the most successful teams in the IPL, having won multiple titles since its inception. The team is known for its consistent performance and a strong lineup of players.</a:t>
            </a:r>
          </a:p>
          <a:p>
            <a:pPr marL="342900" indent="-342900" algn="just">
              <a:spcBef>
                <a:spcPts val="0"/>
              </a:spcBef>
              <a:spcAft>
                <a:spcPts val="0"/>
              </a:spcAft>
              <a:buFont typeface="Wingdings" panose="05000000000000000000" pitchFamily="2" charset="2"/>
              <a:buChar char="q"/>
            </a:pPr>
            <a:r>
              <a:rPr lang="en-US" sz="2000" b="1" dirty="0">
                <a:solidFill>
                  <a:srgbClr val="0E101A"/>
                </a:solidFill>
                <a:effectLst/>
                <a:highlight>
                  <a:srgbClr val="FFFF00"/>
                </a:highlight>
              </a:rPr>
              <a:t>Sunrisers Hyderabad</a:t>
            </a:r>
            <a:r>
              <a:rPr lang="en-US" sz="2000" dirty="0">
                <a:solidFill>
                  <a:srgbClr val="0E101A"/>
                </a:solidFill>
                <a:effectLst/>
              </a:rPr>
              <a:t>: Representing the city of Hyderabad, the Sunrisers Hyderabad has significantly impacted the IPL since its entry. The team has won the title once and is recognized for its strong bowling unit and balanced team composition.</a:t>
            </a:r>
          </a:p>
          <a:p>
            <a:pPr marL="342900" indent="-342900" algn="just">
              <a:spcBef>
                <a:spcPts val="0"/>
              </a:spcBef>
              <a:spcAft>
                <a:spcPts val="0"/>
              </a:spcAft>
              <a:buFont typeface="Wingdings" panose="05000000000000000000" pitchFamily="2" charset="2"/>
              <a:buChar char="q"/>
            </a:pPr>
            <a:r>
              <a:rPr lang="en-US" sz="2000" b="1" dirty="0">
                <a:solidFill>
                  <a:srgbClr val="0E101A"/>
                </a:solidFill>
                <a:effectLst/>
                <a:highlight>
                  <a:srgbClr val="FFFF00"/>
                </a:highlight>
              </a:rPr>
              <a:t>Chennai Super Kings</a:t>
            </a:r>
            <a:r>
              <a:rPr lang="en-US" sz="2000" dirty="0">
                <a:solidFill>
                  <a:srgbClr val="0E101A"/>
                </a:solidFill>
                <a:effectLst/>
              </a:rPr>
              <a:t>: Representing the city of Chennai, the Chennai Super Kings is another successful IPL team, having won multiple championships. Known for its experienced players and strong leadership, the team enjoys a massive fan following and has consistently been a strong contender in the league.</a:t>
            </a:r>
          </a:p>
          <a:p>
            <a:pPr marL="342900" indent="-342900" algn="just">
              <a:spcBef>
                <a:spcPts val="0"/>
              </a:spcBef>
              <a:spcAft>
                <a:spcPts val="0"/>
              </a:spcAft>
              <a:buFont typeface="Wingdings" panose="05000000000000000000" pitchFamily="2" charset="2"/>
              <a:buChar char="q"/>
            </a:pPr>
            <a:r>
              <a:rPr lang="en-US" sz="2000" b="1" dirty="0">
                <a:solidFill>
                  <a:srgbClr val="0E101A"/>
                </a:solidFill>
                <a:effectLst/>
                <a:highlight>
                  <a:srgbClr val="FFFF00"/>
                </a:highlight>
              </a:rPr>
              <a:t>Delhi Capitals</a:t>
            </a:r>
            <a:r>
              <a:rPr lang="en-US" sz="2000" dirty="0">
                <a:solidFill>
                  <a:srgbClr val="0E101A"/>
                </a:solidFill>
                <a:effectLst/>
              </a:rPr>
              <a:t>: Representing the city of Delhi, the Delhi Capitals has seen a resurgence in recent years, becoming a strong contender in the IPL. The team is known for its young talent and aggressive playing style, often making it to the playoffs and challenging the top teams in the league.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935906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0210BC-EEA5-E2BB-DDD2-0FA6E6E0E158}"/>
              </a:ext>
            </a:extLst>
          </p:cNvPr>
          <p:cNvPicPr>
            <a:picLocks noChangeAspect="1"/>
          </p:cNvPicPr>
          <p:nvPr/>
        </p:nvPicPr>
        <p:blipFill>
          <a:blip r:embed="rId2"/>
          <a:stretch>
            <a:fillRect/>
          </a:stretch>
        </p:blipFill>
        <p:spPr>
          <a:xfrm>
            <a:off x="0" y="0"/>
            <a:ext cx="12192000" cy="3253008"/>
          </a:xfrm>
          <a:prstGeom prst="rect">
            <a:avLst/>
          </a:prstGeom>
        </p:spPr>
      </p:pic>
      <p:pic>
        <p:nvPicPr>
          <p:cNvPr id="5" name="Picture 4">
            <a:extLst>
              <a:ext uri="{FF2B5EF4-FFF2-40B4-BE49-F238E27FC236}">
                <a16:creationId xmlns:a16="http://schemas.microsoft.com/office/drawing/2014/main" id="{0F34984E-B626-16F3-BB31-D9F1B712BF27}"/>
              </a:ext>
            </a:extLst>
          </p:cNvPr>
          <p:cNvPicPr>
            <a:picLocks noChangeAspect="1"/>
          </p:cNvPicPr>
          <p:nvPr/>
        </p:nvPicPr>
        <p:blipFill>
          <a:blip r:embed="rId3"/>
          <a:stretch>
            <a:fillRect/>
          </a:stretch>
        </p:blipFill>
        <p:spPr>
          <a:xfrm>
            <a:off x="0" y="3438574"/>
            <a:ext cx="12192000" cy="3352972"/>
          </a:xfrm>
          <a:prstGeom prst="rect">
            <a:avLst/>
          </a:prstGeom>
        </p:spPr>
      </p:pic>
    </p:spTree>
    <p:extLst>
      <p:ext uri="{BB962C8B-B14F-4D97-AF65-F5344CB8AC3E}">
        <p14:creationId xmlns:p14="http://schemas.microsoft.com/office/powerpoint/2010/main" val="2124905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263F31-0287-4E21-4BD5-B82D6BB9BB22}"/>
              </a:ext>
            </a:extLst>
          </p:cNvPr>
          <p:cNvSpPr>
            <a:spLocks noGrp="1"/>
          </p:cNvSpPr>
          <p:nvPr>
            <p:ph type="title"/>
          </p:nvPr>
        </p:nvSpPr>
        <p:spPr>
          <a:xfrm>
            <a:off x="69011" y="753228"/>
            <a:ext cx="10225171" cy="1080938"/>
          </a:xfrm>
        </p:spPr>
        <p:txBody>
          <a:bodyPr/>
          <a:lstStyle/>
          <a:p>
            <a:r>
              <a:rPr lang="en-US" b="1" dirty="0">
                <a:solidFill>
                  <a:srgbClr val="C00000"/>
                </a:solidFill>
              </a:rPr>
              <a:t>  CREATE </a:t>
            </a:r>
            <a:r>
              <a:rPr lang="en-US" b="1" dirty="0"/>
              <a:t>COACH</a:t>
            </a:r>
            <a:r>
              <a:rPr lang="en-US" b="1" dirty="0">
                <a:solidFill>
                  <a:srgbClr val="C00000"/>
                </a:solidFill>
              </a:rPr>
              <a:t> DATABASE</a:t>
            </a:r>
            <a:endParaRPr lang="en-US" sz="2200" dirty="0"/>
          </a:p>
        </p:txBody>
      </p:sp>
      <p:sp>
        <p:nvSpPr>
          <p:cNvPr id="2" name="TextBox 1">
            <a:extLst>
              <a:ext uri="{FF2B5EF4-FFF2-40B4-BE49-F238E27FC236}">
                <a16:creationId xmlns:a16="http://schemas.microsoft.com/office/drawing/2014/main" id="{C21E46AD-D5D8-5A84-7DFA-B8418CAED895}"/>
              </a:ext>
            </a:extLst>
          </p:cNvPr>
          <p:cNvSpPr txBox="1"/>
          <p:nvPr/>
        </p:nvSpPr>
        <p:spPr>
          <a:xfrm>
            <a:off x="235974" y="2128998"/>
            <a:ext cx="11651225" cy="4647426"/>
          </a:xfrm>
          <a:prstGeom prst="rect">
            <a:avLst/>
          </a:prstGeom>
          <a:noFill/>
        </p:spPr>
        <p:txBody>
          <a:bodyPr wrap="square" rtlCol="0">
            <a:spAutoFit/>
          </a:bodyPr>
          <a:lstStyle/>
          <a:p>
            <a:pPr>
              <a:spcBef>
                <a:spcPts val="0"/>
              </a:spcBef>
              <a:spcAft>
                <a:spcPts val="0"/>
              </a:spcAft>
            </a:pPr>
            <a:r>
              <a:rPr lang="en-US" sz="2000" b="1" dirty="0">
                <a:solidFill>
                  <a:srgbClr val="0E101A"/>
                </a:solidFill>
                <a:effectLst/>
              </a:rPr>
              <a:t>Created nodes for </a:t>
            </a:r>
            <a:r>
              <a:rPr lang="en-US" sz="2000" b="1" dirty="0">
                <a:solidFill>
                  <a:srgbClr val="0E101A"/>
                </a:solidFill>
                <a:effectLst/>
                <a:highlight>
                  <a:srgbClr val="00FF00"/>
                </a:highlight>
              </a:rPr>
              <a:t>4 renowned cricket coaches </a:t>
            </a:r>
            <a:r>
              <a:rPr lang="en-US" sz="2000" b="1" dirty="0">
                <a:solidFill>
                  <a:srgbClr val="0E101A"/>
                </a:solidFill>
                <a:effectLst/>
              </a:rPr>
              <a:t>with their names as properties:</a:t>
            </a:r>
          </a:p>
          <a:p>
            <a:pPr>
              <a:spcBef>
                <a:spcPts val="0"/>
              </a:spcBef>
              <a:spcAft>
                <a:spcPts val="0"/>
              </a:spcAft>
            </a:pPr>
            <a:endParaRPr lang="en-US" dirty="0">
              <a:solidFill>
                <a:srgbClr val="0E101A"/>
              </a:solidFill>
              <a:effectLst/>
            </a:endParaRPr>
          </a:p>
          <a:p>
            <a:pPr marL="342900" indent="-342900" algn="just">
              <a:spcBef>
                <a:spcPts val="0"/>
              </a:spcBef>
              <a:spcAft>
                <a:spcPts val="0"/>
              </a:spcAft>
              <a:buFont typeface="Wingdings" panose="05000000000000000000" pitchFamily="2" charset="2"/>
              <a:buChar char="q"/>
            </a:pPr>
            <a:r>
              <a:rPr lang="en-US" sz="2000" b="1" dirty="0">
                <a:solidFill>
                  <a:srgbClr val="0E101A"/>
                </a:solidFill>
                <a:effectLst/>
                <a:highlight>
                  <a:srgbClr val="FFFF00"/>
                </a:highlight>
              </a:rPr>
              <a:t>Mark Boucher</a:t>
            </a:r>
            <a:r>
              <a:rPr lang="en-US" sz="2000" dirty="0">
                <a:solidFill>
                  <a:srgbClr val="0E101A"/>
                </a:solidFill>
                <a:effectLst/>
              </a:rPr>
              <a:t>: A former South African cricketer and wicketkeeper, Mark Boucher is now an experienced coach who brings his vast knowledge and strategic acumen to the teams he works with.</a:t>
            </a:r>
          </a:p>
          <a:p>
            <a:pPr marL="342900" indent="-342900" algn="just">
              <a:spcBef>
                <a:spcPts val="0"/>
              </a:spcBef>
              <a:spcAft>
                <a:spcPts val="0"/>
              </a:spcAft>
              <a:buFont typeface="Wingdings" panose="05000000000000000000" pitchFamily="2" charset="2"/>
              <a:buChar char="q"/>
            </a:pPr>
            <a:r>
              <a:rPr lang="en-US" sz="2000" b="1" dirty="0">
                <a:solidFill>
                  <a:srgbClr val="0E101A"/>
                </a:solidFill>
                <a:effectLst/>
                <a:highlight>
                  <a:srgbClr val="FFFF00"/>
                </a:highlight>
              </a:rPr>
              <a:t>Stephen Fleming</a:t>
            </a:r>
            <a:r>
              <a:rPr lang="en-US" sz="2000" b="1" dirty="0">
                <a:solidFill>
                  <a:srgbClr val="0E101A"/>
                </a:solidFill>
                <a:effectLst/>
              </a:rPr>
              <a:t>: </a:t>
            </a:r>
            <a:r>
              <a:rPr lang="en-US" sz="2000" dirty="0">
                <a:solidFill>
                  <a:srgbClr val="0E101A"/>
                </a:solidFill>
                <a:effectLst/>
              </a:rPr>
              <a:t>A former New Zealand cricketer and captain, Stephen Fleming is known for his tactical brilliance and calm demeanor. As a coach, he effectively mentors players and helps teams achieve success.</a:t>
            </a:r>
          </a:p>
          <a:p>
            <a:pPr marL="342900" indent="-342900" algn="just">
              <a:spcBef>
                <a:spcPts val="0"/>
              </a:spcBef>
              <a:spcAft>
                <a:spcPts val="0"/>
              </a:spcAft>
              <a:buFont typeface="Wingdings" panose="05000000000000000000" pitchFamily="2" charset="2"/>
              <a:buChar char="q"/>
            </a:pPr>
            <a:r>
              <a:rPr lang="en-US" sz="2000" b="1" dirty="0">
                <a:solidFill>
                  <a:srgbClr val="0E101A"/>
                </a:solidFill>
                <a:effectLst/>
                <a:highlight>
                  <a:srgbClr val="FFFF00"/>
                </a:highlight>
              </a:rPr>
              <a:t>Brian Lara: </a:t>
            </a:r>
            <a:r>
              <a:rPr lang="en-US" sz="2000" dirty="0">
                <a:solidFill>
                  <a:srgbClr val="0E101A"/>
                </a:solidFill>
                <a:effectLst/>
              </a:rPr>
              <a:t>A legendary West Indian batsman, Brian Lara holds numerous cricket records. As a coach, his deep understanding of the game and expertise in batting techniques make him an invaluable asset to any team.</a:t>
            </a:r>
          </a:p>
          <a:p>
            <a:pPr marL="342900" indent="-342900" algn="just">
              <a:spcBef>
                <a:spcPts val="0"/>
              </a:spcBef>
              <a:spcAft>
                <a:spcPts val="0"/>
              </a:spcAft>
              <a:buFont typeface="Wingdings" panose="05000000000000000000" pitchFamily="2" charset="2"/>
              <a:buChar char="q"/>
            </a:pPr>
            <a:r>
              <a:rPr lang="en-US" sz="2000" b="1" dirty="0">
                <a:solidFill>
                  <a:srgbClr val="0E101A"/>
                </a:solidFill>
                <a:effectLst/>
                <a:highlight>
                  <a:srgbClr val="FFFF00"/>
                </a:highlight>
              </a:rPr>
              <a:t>Ricky Ponting</a:t>
            </a:r>
            <a:r>
              <a:rPr lang="en-US" sz="2000" b="1" dirty="0">
                <a:solidFill>
                  <a:srgbClr val="0E101A"/>
                </a:solidFill>
                <a:effectLst/>
              </a:rPr>
              <a:t>: </a:t>
            </a:r>
            <a:r>
              <a:rPr lang="en-US" sz="2000" dirty="0">
                <a:solidFill>
                  <a:srgbClr val="0E101A"/>
                </a:solidFill>
                <a:effectLst/>
              </a:rPr>
              <a:t>A former Australian cricket captain and one of the most successful cricketers in history, Ricky Ponting brings his exceptional leadership skills and winning mindset to coaching, motivating players to perform at their best</a:t>
            </a:r>
          </a:p>
          <a:p>
            <a:pPr>
              <a:spcBef>
                <a:spcPts val="0"/>
              </a:spcBef>
              <a:spcAft>
                <a:spcPts val="0"/>
              </a:spcAft>
            </a:pPr>
            <a:endParaRPr lang="en-US" dirty="0">
              <a:solidFill>
                <a:srgbClr val="0E101A"/>
              </a:solidFill>
              <a:effectLst/>
            </a:endParaRPr>
          </a:p>
        </p:txBody>
      </p:sp>
    </p:spTree>
    <p:extLst>
      <p:ext uri="{BB962C8B-B14F-4D97-AF65-F5344CB8AC3E}">
        <p14:creationId xmlns:p14="http://schemas.microsoft.com/office/powerpoint/2010/main" val="773615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0">
            <a:extLst>
              <a:ext uri="{FF2B5EF4-FFF2-40B4-BE49-F238E27FC236}">
                <a16:creationId xmlns:a16="http://schemas.microsoft.com/office/drawing/2014/main" id="{34CA4437-B372-BEEA-00E7-A5752CF655E9}"/>
              </a:ext>
            </a:extLst>
          </p:cNvPr>
          <p:cNvSpPr txBox="1">
            <a:spLocks noGrp="1"/>
          </p:cNvSpPr>
          <p:nvPr>
            <p:ph type="title"/>
          </p:nvPr>
        </p:nvSpPr>
        <p:spPr>
          <a:xfrm>
            <a:off x="717755" y="403276"/>
            <a:ext cx="9586450" cy="1655285"/>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4400" b="1" dirty="0">
                <a:solidFill>
                  <a:schemeClr val="accent4">
                    <a:lumMod val="75000"/>
                  </a:schemeClr>
                </a:solidFill>
                <a:highlight>
                  <a:srgbClr val="000000"/>
                </a:highlight>
              </a:rPr>
              <a:t>GROUP</a:t>
            </a:r>
            <a:r>
              <a:rPr lang="en-US" sz="4400" b="1" dirty="0"/>
              <a:t> -1- </a:t>
            </a:r>
            <a:r>
              <a:rPr lang="en-US" sz="4400" b="1" dirty="0">
                <a:solidFill>
                  <a:srgbClr val="00B050"/>
                </a:solidFill>
                <a:highlight>
                  <a:srgbClr val="000000"/>
                </a:highlight>
              </a:rPr>
              <a:t>PLAYERS</a:t>
            </a:r>
          </a:p>
        </p:txBody>
      </p:sp>
      <p:pic>
        <p:nvPicPr>
          <p:cNvPr id="10" name="Picture Placeholder 23">
            <a:extLst>
              <a:ext uri="{FF2B5EF4-FFF2-40B4-BE49-F238E27FC236}">
                <a16:creationId xmlns:a16="http://schemas.microsoft.com/office/drawing/2014/main" id="{470E6D84-301E-2504-5C6E-2E3BF699B40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85024" y="2105966"/>
            <a:ext cx="2511795" cy="3028348"/>
          </a:xfrm>
          <a:prstGeom prst="rect">
            <a:avLst/>
          </a:prstGeom>
        </p:spPr>
      </p:pic>
      <p:sp>
        <p:nvSpPr>
          <p:cNvPr id="11" name="Text Placeholder 3">
            <a:extLst>
              <a:ext uri="{FF2B5EF4-FFF2-40B4-BE49-F238E27FC236}">
                <a16:creationId xmlns:a16="http://schemas.microsoft.com/office/drawing/2014/main" id="{ED9AF85F-1B29-3E62-4A1D-A8701CB1F504}"/>
              </a:ext>
            </a:extLst>
          </p:cNvPr>
          <p:cNvSpPr txBox="1">
            <a:spLocks/>
          </p:cNvSpPr>
          <p:nvPr/>
        </p:nvSpPr>
        <p:spPr>
          <a:xfrm>
            <a:off x="4723852" y="5216754"/>
            <a:ext cx="2034138" cy="360445"/>
          </a:xfrm>
          <a:prstGeom prst="rect">
            <a:avLst/>
          </a:prstGeom>
          <a:solidFill>
            <a:schemeClr val="tx2"/>
          </a:solidFill>
        </p:spPr>
        <p:txBody>
          <a:bodyPr vert="horz" lIns="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noProof="1">
                <a:highlight>
                  <a:srgbClr val="000000"/>
                </a:highlight>
              </a:rPr>
              <a:t>Piyush Gupta</a:t>
            </a:r>
          </a:p>
        </p:txBody>
      </p:sp>
      <p:sp>
        <p:nvSpPr>
          <p:cNvPr id="12" name="Text Placeholder 3">
            <a:extLst>
              <a:ext uri="{FF2B5EF4-FFF2-40B4-BE49-F238E27FC236}">
                <a16:creationId xmlns:a16="http://schemas.microsoft.com/office/drawing/2014/main" id="{CB9DA30A-29C2-EBBB-0078-33661FA3F72D}"/>
              </a:ext>
            </a:extLst>
          </p:cNvPr>
          <p:cNvSpPr txBox="1">
            <a:spLocks/>
          </p:cNvSpPr>
          <p:nvPr/>
        </p:nvSpPr>
        <p:spPr>
          <a:xfrm>
            <a:off x="8130063" y="5247894"/>
            <a:ext cx="2034138" cy="360445"/>
          </a:xfrm>
          <a:prstGeom prst="rect">
            <a:avLst/>
          </a:prstGeom>
          <a:solidFill>
            <a:schemeClr val="tx2"/>
          </a:solidFill>
        </p:spPr>
        <p:txBody>
          <a:bodyPr vert="horz" lIns="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noProof="1">
                <a:highlight>
                  <a:srgbClr val="000000"/>
                </a:highlight>
              </a:rPr>
              <a:t>Rajeev Anvar Rais</a:t>
            </a:r>
          </a:p>
        </p:txBody>
      </p:sp>
      <p:sp>
        <p:nvSpPr>
          <p:cNvPr id="14" name="Text Placeholder 3">
            <a:extLst>
              <a:ext uri="{FF2B5EF4-FFF2-40B4-BE49-F238E27FC236}">
                <a16:creationId xmlns:a16="http://schemas.microsoft.com/office/drawing/2014/main" id="{528F6C29-33BC-0EA9-52F9-E957431C7B65}"/>
              </a:ext>
            </a:extLst>
          </p:cNvPr>
          <p:cNvSpPr txBox="1">
            <a:spLocks/>
          </p:cNvSpPr>
          <p:nvPr/>
        </p:nvSpPr>
        <p:spPr>
          <a:xfrm>
            <a:off x="1161166" y="5263653"/>
            <a:ext cx="2034138" cy="360445"/>
          </a:xfrm>
          <a:prstGeom prst="rect">
            <a:avLst/>
          </a:prstGeom>
          <a:solidFill>
            <a:schemeClr val="tx2"/>
          </a:solidFill>
        </p:spPr>
        <p:txBody>
          <a:bodyPr vert="horz" lIns="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highlight>
                  <a:srgbClr val="000000"/>
                </a:highlight>
              </a:rPr>
              <a:t>Pruthvi Raj Reddy</a:t>
            </a:r>
            <a:endParaRPr lang="en-US" noProof="1">
              <a:highlight>
                <a:srgbClr val="000000"/>
              </a:highlight>
            </a:endParaRPr>
          </a:p>
        </p:txBody>
      </p:sp>
      <p:sp>
        <p:nvSpPr>
          <p:cNvPr id="15" name="Text Placeholder 2">
            <a:extLst>
              <a:ext uri="{FF2B5EF4-FFF2-40B4-BE49-F238E27FC236}">
                <a16:creationId xmlns:a16="http://schemas.microsoft.com/office/drawing/2014/main" id="{4B88AC60-3100-94E9-E608-399CA25850E3}"/>
              </a:ext>
            </a:extLst>
          </p:cNvPr>
          <p:cNvSpPr txBox="1">
            <a:spLocks/>
          </p:cNvSpPr>
          <p:nvPr/>
        </p:nvSpPr>
        <p:spPr>
          <a:xfrm>
            <a:off x="1250512" y="5754748"/>
            <a:ext cx="2034138" cy="245885"/>
          </a:xfrm>
          <a:prstGeom prst="rect">
            <a:avLst/>
          </a:prstGeom>
        </p:spPr>
        <p:txBody>
          <a:bodyPr vert="horz" lIns="0" tIns="45720" rIns="91440" bIns="45720" rtlCol="0" anchor="ctr">
            <a:normAutofit lnSpcReduction="10000"/>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dirty="0"/>
              <a:t>MS IN DATA SCIENCE</a:t>
            </a:r>
          </a:p>
        </p:txBody>
      </p:sp>
      <p:sp>
        <p:nvSpPr>
          <p:cNvPr id="16" name="Text Placeholder 2">
            <a:extLst>
              <a:ext uri="{FF2B5EF4-FFF2-40B4-BE49-F238E27FC236}">
                <a16:creationId xmlns:a16="http://schemas.microsoft.com/office/drawing/2014/main" id="{086A0790-0BBF-6DCB-F5BB-B1DC0957B735}"/>
              </a:ext>
            </a:extLst>
          </p:cNvPr>
          <p:cNvSpPr txBox="1">
            <a:spLocks/>
          </p:cNvSpPr>
          <p:nvPr/>
        </p:nvSpPr>
        <p:spPr>
          <a:xfrm>
            <a:off x="4791972" y="5754747"/>
            <a:ext cx="2034138" cy="245885"/>
          </a:xfrm>
          <a:prstGeom prst="rect">
            <a:avLst/>
          </a:prstGeom>
        </p:spPr>
        <p:txBody>
          <a:bodyPr vert="horz" lIns="0" tIns="45720" rIns="91440" bIns="45720" rtlCol="0" anchor="ctr">
            <a:normAutofit lnSpcReduction="10000"/>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dirty="0"/>
              <a:t>MS IN DATA SCIENCE</a:t>
            </a:r>
          </a:p>
        </p:txBody>
      </p:sp>
      <p:sp>
        <p:nvSpPr>
          <p:cNvPr id="17" name="Text Placeholder 2">
            <a:extLst>
              <a:ext uri="{FF2B5EF4-FFF2-40B4-BE49-F238E27FC236}">
                <a16:creationId xmlns:a16="http://schemas.microsoft.com/office/drawing/2014/main" id="{914C62D0-D470-AA0B-FE57-975133561212}"/>
              </a:ext>
            </a:extLst>
          </p:cNvPr>
          <p:cNvSpPr txBox="1">
            <a:spLocks/>
          </p:cNvSpPr>
          <p:nvPr/>
        </p:nvSpPr>
        <p:spPr>
          <a:xfrm>
            <a:off x="8111953" y="5701715"/>
            <a:ext cx="2070358" cy="325835"/>
          </a:xfrm>
          <a:prstGeom prst="rect">
            <a:avLst/>
          </a:prstGeom>
        </p:spPr>
        <p:txBody>
          <a:bodyPr vert="horz" lIns="0" tIns="45720" rIns="91440" bIns="45720" rtlCol="0" anchor="ctr">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dirty="0"/>
              <a:t>MS IN DATA SCIENCE</a:t>
            </a:r>
          </a:p>
        </p:txBody>
      </p:sp>
      <p:pic>
        <p:nvPicPr>
          <p:cNvPr id="21" name="Picture 2" descr="IPL 2021 to resume on September 18 or 19 in UAE: Reports - Exchange4media">
            <a:extLst>
              <a:ext uri="{FF2B5EF4-FFF2-40B4-BE49-F238E27FC236}">
                <a16:creationId xmlns:a16="http://schemas.microsoft.com/office/drawing/2014/main" id="{A63B87AC-80F3-D870-18D3-B36CF2ED80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04205" y="5754747"/>
            <a:ext cx="1824430" cy="102624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erson standing on a bridge&#10;&#10;Description automatically generated with medium confidence">
            <a:extLst>
              <a:ext uri="{FF2B5EF4-FFF2-40B4-BE49-F238E27FC236}">
                <a16:creationId xmlns:a16="http://schemas.microsoft.com/office/drawing/2014/main" id="{AFB65486-38B4-3F3E-33FB-0CA386E7CDD4}"/>
              </a:ext>
            </a:extLst>
          </p:cNvPr>
          <p:cNvPicPr>
            <a:picLocks noChangeAspect="1"/>
          </p:cNvPicPr>
          <p:nvPr/>
        </p:nvPicPr>
        <p:blipFill rotWithShape="1">
          <a:blip r:embed="rId5"/>
          <a:srcRect t="12827"/>
          <a:stretch/>
        </p:blipFill>
        <p:spPr>
          <a:xfrm>
            <a:off x="8031106" y="2077200"/>
            <a:ext cx="2184052" cy="3057113"/>
          </a:xfrm>
          <a:prstGeom prst="rect">
            <a:avLst/>
          </a:prstGeom>
        </p:spPr>
      </p:pic>
      <p:pic>
        <p:nvPicPr>
          <p:cNvPr id="13" name="Picture 12" descr="A person with his hand on his face&#10;&#10;Description automatically generated with low confidence">
            <a:extLst>
              <a:ext uri="{FF2B5EF4-FFF2-40B4-BE49-F238E27FC236}">
                <a16:creationId xmlns:a16="http://schemas.microsoft.com/office/drawing/2014/main" id="{4AE848DD-59EA-5899-A575-3C3836EB2F43}"/>
              </a:ext>
            </a:extLst>
          </p:cNvPr>
          <p:cNvPicPr>
            <a:picLocks noChangeAspect="1"/>
          </p:cNvPicPr>
          <p:nvPr/>
        </p:nvPicPr>
        <p:blipFill>
          <a:blip r:embed="rId6"/>
          <a:stretch>
            <a:fillRect/>
          </a:stretch>
        </p:blipFill>
        <p:spPr>
          <a:xfrm>
            <a:off x="984595" y="2138512"/>
            <a:ext cx="2387279" cy="3078242"/>
          </a:xfrm>
          <a:prstGeom prst="rect">
            <a:avLst/>
          </a:prstGeom>
        </p:spPr>
      </p:pic>
    </p:spTree>
    <p:extLst>
      <p:ext uri="{BB962C8B-B14F-4D97-AF65-F5344CB8AC3E}">
        <p14:creationId xmlns:p14="http://schemas.microsoft.com/office/powerpoint/2010/main" val="417984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052C9E-1663-3951-E5E5-5CF21B2513DF}"/>
              </a:ext>
            </a:extLst>
          </p:cNvPr>
          <p:cNvPicPr>
            <a:picLocks noChangeAspect="1"/>
          </p:cNvPicPr>
          <p:nvPr/>
        </p:nvPicPr>
        <p:blipFill>
          <a:blip r:embed="rId2"/>
          <a:stretch>
            <a:fillRect/>
          </a:stretch>
        </p:blipFill>
        <p:spPr>
          <a:xfrm>
            <a:off x="0" y="-88490"/>
            <a:ext cx="12192000" cy="3234813"/>
          </a:xfrm>
          <a:prstGeom prst="rect">
            <a:avLst/>
          </a:prstGeom>
        </p:spPr>
      </p:pic>
      <p:pic>
        <p:nvPicPr>
          <p:cNvPr id="7" name="Picture 6">
            <a:extLst>
              <a:ext uri="{FF2B5EF4-FFF2-40B4-BE49-F238E27FC236}">
                <a16:creationId xmlns:a16="http://schemas.microsoft.com/office/drawing/2014/main" id="{B8115AE9-47E1-721B-9D4E-2FA595752389}"/>
              </a:ext>
            </a:extLst>
          </p:cNvPr>
          <p:cNvPicPr>
            <a:picLocks noChangeAspect="1"/>
          </p:cNvPicPr>
          <p:nvPr/>
        </p:nvPicPr>
        <p:blipFill>
          <a:blip r:embed="rId3"/>
          <a:stretch>
            <a:fillRect/>
          </a:stretch>
        </p:blipFill>
        <p:spPr>
          <a:xfrm>
            <a:off x="0" y="3313471"/>
            <a:ext cx="12192000" cy="3544529"/>
          </a:xfrm>
          <a:prstGeom prst="rect">
            <a:avLst/>
          </a:prstGeom>
        </p:spPr>
      </p:pic>
    </p:spTree>
    <p:extLst>
      <p:ext uri="{BB962C8B-B14F-4D97-AF65-F5344CB8AC3E}">
        <p14:creationId xmlns:p14="http://schemas.microsoft.com/office/powerpoint/2010/main" val="2283939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263F31-0287-4E21-4BD5-B82D6BB9BB22}"/>
              </a:ext>
            </a:extLst>
          </p:cNvPr>
          <p:cNvSpPr>
            <a:spLocks noGrp="1"/>
          </p:cNvSpPr>
          <p:nvPr>
            <p:ph type="title"/>
          </p:nvPr>
        </p:nvSpPr>
        <p:spPr>
          <a:xfrm>
            <a:off x="69011" y="753228"/>
            <a:ext cx="10225171" cy="1080938"/>
          </a:xfrm>
        </p:spPr>
        <p:txBody>
          <a:bodyPr/>
          <a:lstStyle/>
          <a:p>
            <a:r>
              <a:rPr lang="en-US" b="1" dirty="0">
                <a:solidFill>
                  <a:srgbClr val="C00000"/>
                </a:solidFill>
              </a:rPr>
              <a:t>  CREATE </a:t>
            </a:r>
            <a:r>
              <a:rPr lang="en-US" b="1" dirty="0"/>
              <a:t>RELATIONSHIPS</a:t>
            </a:r>
            <a:r>
              <a:rPr lang="en-US" b="1" dirty="0">
                <a:solidFill>
                  <a:srgbClr val="C00000"/>
                </a:solidFill>
              </a:rPr>
              <a:t> B/W </a:t>
            </a:r>
            <a:r>
              <a:rPr lang="en-US" b="1" dirty="0"/>
              <a:t>TEAMMATES</a:t>
            </a:r>
            <a:endParaRPr lang="en-US" sz="2200" dirty="0"/>
          </a:p>
        </p:txBody>
      </p:sp>
      <p:sp>
        <p:nvSpPr>
          <p:cNvPr id="2" name="TextBox 1">
            <a:extLst>
              <a:ext uri="{FF2B5EF4-FFF2-40B4-BE49-F238E27FC236}">
                <a16:creationId xmlns:a16="http://schemas.microsoft.com/office/drawing/2014/main" id="{C21E46AD-D5D8-5A84-7DFA-B8418CAED895}"/>
              </a:ext>
            </a:extLst>
          </p:cNvPr>
          <p:cNvSpPr txBox="1"/>
          <p:nvPr/>
        </p:nvSpPr>
        <p:spPr>
          <a:xfrm>
            <a:off x="215932" y="2128998"/>
            <a:ext cx="11867913" cy="1938992"/>
          </a:xfrm>
          <a:prstGeom prst="rect">
            <a:avLst/>
          </a:prstGeom>
          <a:noFill/>
        </p:spPr>
        <p:txBody>
          <a:bodyPr wrap="square" rtlCol="0">
            <a:spAutoFit/>
          </a:bodyPr>
          <a:lstStyle/>
          <a:p>
            <a:pPr algn="just">
              <a:spcBef>
                <a:spcPts val="0"/>
              </a:spcBef>
              <a:spcAft>
                <a:spcPts val="0"/>
              </a:spcAft>
            </a:pPr>
            <a:r>
              <a:rPr lang="en-US" sz="2000" b="1" dirty="0">
                <a:solidFill>
                  <a:srgbClr val="0E101A"/>
                </a:solidFill>
                <a:effectLst/>
              </a:rPr>
              <a:t>Creating relationships between teammates in the graph database represents the connections among players who play together on the same team. These relationships help to visualize and analyze the interactions between players within a team, such as their performance as a unit, their understanding of each other's playing styles, and their on-field chemistry. By establishing these connections, we can gain insights into team dynamics, strengths, weaknesses, and overall team performance in the Indian Premier League.</a:t>
            </a:r>
            <a:endParaRPr lang="en-US" dirty="0">
              <a:solidFill>
                <a:srgbClr val="0E101A"/>
              </a:solidFill>
              <a:effectLst/>
            </a:endParaRPr>
          </a:p>
        </p:txBody>
      </p:sp>
      <p:pic>
        <p:nvPicPr>
          <p:cNvPr id="4" name="Picture 3">
            <a:extLst>
              <a:ext uri="{FF2B5EF4-FFF2-40B4-BE49-F238E27FC236}">
                <a16:creationId xmlns:a16="http://schemas.microsoft.com/office/drawing/2014/main" id="{404C51C0-3807-F315-64F2-9FCE3364449B}"/>
              </a:ext>
            </a:extLst>
          </p:cNvPr>
          <p:cNvPicPr>
            <a:picLocks noChangeAspect="1"/>
          </p:cNvPicPr>
          <p:nvPr/>
        </p:nvPicPr>
        <p:blipFill>
          <a:blip r:embed="rId2"/>
          <a:stretch>
            <a:fillRect/>
          </a:stretch>
        </p:blipFill>
        <p:spPr>
          <a:xfrm>
            <a:off x="1799488" y="4050562"/>
            <a:ext cx="8386731" cy="2745744"/>
          </a:xfrm>
          <a:prstGeom prst="rect">
            <a:avLst/>
          </a:prstGeom>
        </p:spPr>
      </p:pic>
    </p:spTree>
    <p:extLst>
      <p:ext uri="{BB962C8B-B14F-4D97-AF65-F5344CB8AC3E}">
        <p14:creationId xmlns:p14="http://schemas.microsoft.com/office/powerpoint/2010/main" val="4215479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8B151E-53A1-016F-264B-7A84C44231F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21274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263F31-0287-4E21-4BD5-B82D6BB9BB22}"/>
              </a:ext>
            </a:extLst>
          </p:cNvPr>
          <p:cNvSpPr>
            <a:spLocks noGrp="1"/>
          </p:cNvSpPr>
          <p:nvPr>
            <p:ph type="title"/>
          </p:nvPr>
        </p:nvSpPr>
        <p:spPr>
          <a:xfrm>
            <a:off x="69011" y="753228"/>
            <a:ext cx="10225171" cy="1080938"/>
          </a:xfrm>
        </p:spPr>
        <p:txBody>
          <a:bodyPr/>
          <a:lstStyle/>
          <a:p>
            <a:r>
              <a:rPr lang="en-US" b="1" dirty="0">
                <a:solidFill>
                  <a:srgbClr val="C00000"/>
                </a:solidFill>
              </a:rPr>
              <a:t>  CREATE </a:t>
            </a:r>
            <a:r>
              <a:rPr lang="en-US" b="1" dirty="0"/>
              <a:t>RELATIONSHIPS</a:t>
            </a:r>
            <a:r>
              <a:rPr lang="en-US" b="1" dirty="0">
                <a:solidFill>
                  <a:srgbClr val="C00000"/>
                </a:solidFill>
              </a:rPr>
              <a:t> B/W </a:t>
            </a:r>
            <a:r>
              <a:rPr lang="en-US" b="1" dirty="0"/>
              <a:t>TEAMMATES</a:t>
            </a:r>
            <a:endParaRPr lang="en-US" sz="2200" dirty="0"/>
          </a:p>
        </p:txBody>
      </p:sp>
      <p:sp>
        <p:nvSpPr>
          <p:cNvPr id="2" name="TextBox 1">
            <a:extLst>
              <a:ext uri="{FF2B5EF4-FFF2-40B4-BE49-F238E27FC236}">
                <a16:creationId xmlns:a16="http://schemas.microsoft.com/office/drawing/2014/main" id="{C21E46AD-D5D8-5A84-7DFA-B8418CAED895}"/>
              </a:ext>
            </a:extLst>
          </p:cNvPr>
          <p:cNvSpPr txBox="1"/>
          <p:nvPr/>
        </p:nvSpPr>
        <p:spPr>
          <a:xfrm>
            <a:off x="69011" y="2030675"/>
            <a:ext cx="11867913" cy="2554545"/>
          </a:xfrm>
          <a:prstGeom prst="rect">
            <a:avLst/>
          </a:prstGeom>
          <a:noFill/>
        </p:spPr>
        <p:txBody>
          <a:bodyPr wrap="square" rtlCol="0">
            <a:spAutoFit/>
          </a:bodyPr>
          <a:lstStyle/>
          <a:p>
            <a:pPr algn="just">
              <a:spcBef>
                <a:spcPts val="0"/>
              </a:spcBef>
              <a:spcAft>
                <a:spcPts val="0"/>
              </a:spcAft>
            </a:pPr>
            <a:r>
              <a:rPr lang="en-US" sz="2000" b="1" dirty="0">
                <a:solidFill>
                  <a:srgbClr val="0E101A"/>
                </a:solidFill>
                <a:effectLst/>
              </a:rPr>
              <a:t>Creating nodes for four teams and 16 players, and establishes a relationship between them through the "PLAYS_FOR" relationship type. The "MERGE" keyword is used to ensure that nodes are only created if they do not already exist in the </a:t>
            </a:r>
            <a:r>
              <a:rPr lang="en-US" sz="2000" b="1" dirty="0" err="1">
                <a:solidFill>
                  <a:srgbClr val="0E101A"/>
                </a:solidFill>
                <a:effectLst/>
              </a:rPr>
              <a:t>database.Each</a:t>
            </a:r>
            <a:r>
              <a:rPr lang="en-US" sz="2000" b="1" dirty="0">
                <a:solidFill>
                  <a:srgbClr val="0E101A"/>
                </a:solidFill>
                <a:effectLst/>
              </a:rPr>
              <a:t> player node has a "name" property, while each team node has a "name" property that is used to uniquely identify it. The "PLAYS_FOR" relationship has a "role" property that specifies the role of the player in the </a:t>
            </a:r>
            <a:r>
              <a:rPr lang="en-US" sz="2000" b="1" dirty="0" err="1">
                <a:solidFill>
                  <a:srgbClr val="0E101A"/>
                </a:solidFill>
                <a:effectLst/>
              </a:rPr>
              <a:t>team.Overall</a:t>
            </a:r>
            <a:r>
              <a:rPr lang="en-US" sz="2000" b="1" dirty="0">
                <a:solidFill>
                  <a:srgbClr val="0E101A"/>
                </a:solidFill>
                <a:effectLst/>
              </a:rPr>
              <a:t>, this query establishes the players' association with their respective teams in the Indian Premier League, allowing us to query and analyze data related to individual players or teams in the league.</a:t>
            </a:r>
            <a:endParaRPr lang="en-US" dirty="0">
              <a:solidFill>
                <a:srgbClr val="0E101A"/>
              </a:solidFill>
              <a:effectLst/>
            </a:endParaRPr>
          </a:p>
        </p:txBody>
      </p:sp>
      <p:pic>
        <p:nvPicPr>
          <p:cNvPr id="6" name="Picture 5">
            <a:extLst>
              <a:ext uri="{FF2B5EF4-FFF2-40B4-BE49-F238E27FC236}">
                <a16:creationId xmlns:a16="http://schemas.microsoft.com/office/drawing/2014/main" id="{7A519BB6-0AB6-12E8-7956-887BC9385A1B}"/>
              </a:ext>
            </a:extLst>
          </p:cNvPr>
          <p:cNvPicPr>
            <a:picLocks noChangeAspect="1"/>
          </p:cNvPicPr>
          <p:nvPr/>
        </p:nvPicPr>
        <p:blipFill>
          <a:blip r:embed="rId2"/>
          <a:stretch>
            <a:fillRect/>
          </a:stretch>
        </p:blipFill>
        <p:spPr>
          <a:xfrm>
            <a:off x="-1" y="4585220"/>
            <a:ext cx="12122989" cy="2161935"/>
          </a:xfrm>
          <a:prstGeom prst="rect">
            <a:avLst/>
          </a:prstGeom>
        </p:spPr>
      </p:pic>
    </p:spTree>
    <p:extLst>
      <p:ext uri="{BB962C8B-B14F-4D97-AF65-F5344CB8AC3E}">
        <p14:creationId xmlns:p14="http://schemas.microsoft.com/office/powerpoint/2010/main" val="578069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A9DA75-B1BA-A337-C3AD-28A0DB8D38E1}"/>
              </a:ext>
            </a:extLst>
          </p:cNvPr>
          <p:cNvPicPr>
            <a:picLocks noChangeAspect="1"/>
          </p:cNvPicPr>
          <p:nvPr/>
        </p:nvPicPr>
        <p:blipFill>
          <a:blip r:embed="rId2"/>
          <a:stretch>
            <a:fillRect/>
          </a:stretch>
        </p:blipFill>
        <p:spPr>
          <a:xfrm>
            <a:off x="0" y="10633"/>
            <a:ext cx="12192000" cy="6858000"/>
          </a:xfrm>
          <a:prstGeom prst="rect">
            <a:avLst/>
          </a:prstGeom>
        </p:spPr>
      </p:pic>
    </p:spTree>
    <p:extLst>
      <p:ext uri="{BB962C8B-B14F-4D97-AF65-F5344CB8AC3E}">
        <p14:creationId xmlns:p14="http://schemas.microsoft.com/office/powerpoint/2010/main" val="2292964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263F31-0287-4E21-4BD5-B82D6BB9BB22}"/>
              </a:ext>
            </a:extLst>
          </p:cNvPr>
          <p:cNvSpPr>
            <a:spLocks noGrp="1"/>
          </p:cNvSpPr>
          <p:nvPr>
            <p:ph type="title"/>
          </p:nvPr>
        </p:nvSpPr>
        <p:spPr>
          <a:xfrm>
            <a:off x="69011" y="753228"/>
            <a:ext cx="10225171" cy="1080938"/>
          </a:xfrm>
        </p:spPr>
        <p:txBody>
          <a:bodyPr/>
          <a:lstStyle/>
          <a:p>
            <a:r>
              <a:rPr lang="en-US" b="1" dirty="0">
                <a:solidFill>
                  <a:srgbClr val="C00000"/>
                </a:solidFill>
              </a:rPr>
              <a:t>  </a:t>
            </a:r>
            <a:r>
              <a:rPr lang="en-US" b="1" dirty="0"/>
              <a:t>CHECK</a:t>
            </a:r>
            <a:r>
              <a:rPr lang="en-US" b="1" dirty="0">
                <a:solidFill>
                  <a:srgbClr val="C00000"/>
                </a:solidFill>
              </a:rPr>
              <a:t> FOR ANY </a:t>
            </a:r>
            <a:r>
              <a:rPr lang="en-US" b="1" dirty="0"/>
              <a:t>NULL</a:t>
            </a:r>
            <a:r>
              <a:rPr lang="en-US" b="1" dirty="0">
                <a:solidFill>
                  <a:srgbClr val="C00000"/>
                </a:solidFill>
              </a:rPr>
              <a:t> VALUES</a:t>
            </a:r>
            <a:endParaRPr lang="en-US" sz="2200" dirty="0"/>
          </a:p>
        </p:txBody>
      </p:sp>
      <p:sp>
        <p:nvSpPr>
          <p:cNvPr id="2" name="TextBox 1">
            <a:extLst>
              <a:ext uri="{FF2B5EF4-FFF2-40B4-BE49-F238E27FC236}">
                <a16:creationId xmlns:a16="http://schemas.microsoft.com/office/drawing/2014/main" id="{C21E46AD-D5D8-5A84-7DFA-B8418CAED895}"/>
              </a:ext>
            </a:extLst>
          </p:cNvPr>
          <p:cNvSpPr txBox="1"/>
          <p:nvPr/>
        </p:nvSpPr>
        <p:spPr>
          <a:xfrm>
            <a:off x="245991" y="2178158"/>
            <a:ext cx="4119532" cy="1200329"/>
          </a:xfrm>
          <a:prstGeom prst="rect">
            <a:avLst/>
          </a:prstGeom>
          <a:noFill/>
        </p:spPr>
        <p:txBody>
          <a:bodyPr wrap="square" rtlCol="0">
            <a:spAutoFit/>
          </a:bodyPr>
          <a:lstStyle/>
          <a:p>
            <a:r>
              <a:rPr lang="en-US" sz="2400" b="1" dirty="0">
                <a:solidFill>
                  <a:schemeClr val="bg1"/>
                </a:solidFill>
                <a:effectLst/>
                <a:highlight>
                  <a:srgbClr val="FFFF00"/>
                </a:highlight>
              </a:rPr>
              <a:t>MATCH (</a:t>
            </a:r>
            <a:r>
              <a:rPr lang="en-US" sz="2400" b="1" dirty="0" err="1">
                <a:solidFill>
                  <a:schemeClr val="bg1"/>
                </a:solidFill>
                <a:effectLst/>
                <a:highlight>
                  <a:srgbClr val="FFFF00"/>
                </a:highlight>
              </a:rPr>
              <a:t>p:PLAYER</a:t>
            </a:r>
            <a:r>
              <a:rPr lang="en-US" sz="2400" b="1" dirty="0">
                <a:solidFill>
                  <a:schemeClr val="bg1"/>
                </a:solidFill>
                <a:effectLst/>
                <a:highlight>
                  <a:srgbClr val="FFFF00"/>
                </a:highlight>
              </a:rPr>
              <a:t>)</a:t>
            </a:r>
          </a:p>
          <a:p>
            <a:r>
              <a:rPr lang="en-US" sz="2400" b="1" dirty="0">
                <a:solidFill>
                  <a:schemeClr val="bg1"/>
                </a:solidFill>
                <a:effectLst/>
                <a:highlight>
                  <a:srgbClr val="FFFF00"/>
                </a:highlight>
              </a:rPr>
              <a:t>WHERE </a:t>
            </a:r>
            <a:r>
              <a:rPr lang="en-US" sz="2400" b="1" dirty="0" err="1">
                <a:solidFill>
                  <a:schemeClr val="bg1"/>
                </a:solidFill>
                <a:effectLst/>
                <a:highlight>
                  <a:srgbClr val="FFFF00"/>
                </a:highlight>
              </a:rPr>
              <a:t>p.avg</a:t>
            </a:r>
            <a:r>
              <a:rPr lang="en-US" sz="2400" b="1" dirty="0">
                <a:solidFill>
                  <a:schemeClr val="bg1"/>
                </a:solidFill>
                <a:effectLst/>
                <a:highlight>
                  <a:srgbClr val="FFFF00"/>
                </a:highlight>
              </a:rPr>
              <a:t> IS NULL</a:t>
            </a:r>
          </a:p>
          <a:p>
            <a:r>
              <a:rPr lang="en-US" sz="2400" b="1" dirty="0">
                <a:solidFill>
                  <a:schemeClr val="bg1"/>
                </a:solidFill>
                <a:effectLst/>
                <a:highlight>
                  <a:srgbClr val="FFFF00"/>
                </a:highlight>
              </a:rPr>
              <a:t>RETURN p</a:t>
            </a:r>
          </a:p>
        </p:txBody>
      </p:sp>
      <p:pic>
        <p:nvPicPr>
          <p:cNvPr id="4" name="Picture 3">
            <a:extLst>
              <a:ext uri="{FF2B5EF4-FFF2-40B4-BE49-F238E27FC236}">
                <a16:creationId xmlns:a16="http://schemas.microsoft.com/office/drawing/2014/main" id="{BB3AC787-17D9-3AEF-AD20-3CAA666FD04E}"/>
              </a:ext>
            </a:extLst>
          </p:cNvPr>
          <p:cNvPicPr>
            <a:picLocks noChangeAspect="1"/>
          </p:cNvPicPr>
          <p:nvPr/>
        </p:nvPicPr>
        <p:blipFill>
          <a:blip r:embed="rId2"/>
          <a:stretch>
            <a:fillRect/>
          </a:stretch>
        </p:blipFill>
        <p:spPr>
          <a:xfrm>
            <a:off x="2657171" y="3062177"/>
            <a:ext cx="8709210" cy="3598141"/>
          </a:xfrm>
          <a:prstGeom prst="rect">
            <a:avLst/>
          </a:prstGeom>
        </p:spPr>
      </p:pic>
    </p:spTree>
    <p:extLst>
      <p:ext uri="{BB962C8B-B14F-4D97-AF65-F5344CB8AC3E}">
        <p14:creationId xmlns:p14="http://schemas.microsoft.com/office/powerpoint/2010/main" val="1225777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263F31-0287-4E21-4BD5-B82D6BB9BB22}"/>
              </a:ext>
            </a:extLst>
          </p:cNvPr>
          <p:cNvSpPr>
            <a:spLocks noGrp="1"/>
          </p:cNvSpPr>
          <p:nvPr>
            <p:ph type="title"/>
          </p:nvPr>
        </p:nvSpPr>
        <p:spPr>
          <a:xfrm>
            <a:off x="69011" y="753228"/>
            <a:ext cx="10225171" cy="1080938"/>
          </a:xfrm>
        </p:spPr>
        <p:txBody>
          <a:bodyPr>
            <a:normAutofit fontScale="90000"/>
          </a:bodyPr>
          <a:lstStyle/>
          <a:p>
            <a:pPr algn="l"/>
            <a:r>
              <a:rPr lang="en-US" b="1" dirty="0">
                <a:solidFill>
                  <a:srgbClr val="C00000"/>
                </a:solidFill>
              </a:rPr>
              <a:t> </a:t>
            </a:r>
            <a:br>
              <a:rPr lang="en-US" sz="1800" b="0" i="0" u="none" strike="noStrike" baseline="0" dirty="0">
                <a:solidFill>
                  <a:srgbClr val="000000"/>
                </a:solidFill>
                <a:latin typeface="Arial" panose="020B0604020202020204" pitchFamily="34" charset="0"/>
              </a:rPr>
            </a:br>
            <a:r>
              <a:rPr lang="en-US" sz="1800" b="0" i="0" u="none" strike="noStrike" baseline="0" dirty="0">
                <a:solidFill>
                  <a:srgbClr val="000000"/>
                </a:solidFill>
                <a:latin typeface="Arial" panose="020B0604020202020204" pitchFamily="34" charset="0"/>
              </a:rPr>
              <a:t> </a:t>
            </a:r>
            <a:r>
              <a:rPr lang="en-US" sz="4000" b="1" dirty="0"/>
              <a:t>Show</a:t>
            </a:r>
            <a:r>
              <a:rPr lang="en-US" sz="4000" b="1" dirty="0">
                <a:solidFill>
                  <a:srgbClr val="C00000"/>
                </a:solidFill>
              </a:rPr>
              <a:t> that your </a:t>
            </a:r>
            <a:r>
              <a:rPr lang="en-US" sz="4000" b="1" dirty="0"/>
              <a:t>model</a:t>
            </a:r>
            <a:r>
              <a:rPr lang="en-US" sz="4000" b="1" dirty="0">
                <a:solidFill>
                  <a:srgbClr val="C00000"/>
                </a:solidFill>
              </a:rPr>
              <a:t> has </a:t>
            </a:r>
            <a:r>
              <a:rPr lang="en-US" sz="4000" b="1" dirty="0"/>
              <a:t>loops</a:t>
            </a:r>
            <a:r>
              <a:rPr lang="en-US" sz="4000" b="1" dirty="0">
                <a:solidFill>
                  <a:srgbClr val="C00000"/>
                </a:solidFill>
              </a:rPr>
              <a:t> </a:t>
            </a:r>
            <a:r>
              <a:rPr lang="en-US" sz="1800" b="0" i="0" u="none" strike="noStrike" baseline="0" dirty="0">
                <a:solidFill>
                  <a:srgbClr val="000000"/>
                </a:solidFill>
                <a:latin typeface="Arial" panose="020B0604020202020204" pitchFamily="34" charset="0"/>
              </a:rPr>
              <a:t>	</a:t>
            </a:r>
            <a:br>
              <a:rPr lang="en-US" sz="1800" b="0" i="0" u="none" strike="noStrike" baseline="0" dirty="0">
                <a:solidFill>
                  <a:srgbClr val="000000"/>
                </a:solidFill>
                <a:latin typeface="Arial" panose="020B0604020202020204" pitchFamily="34" charset="0"/>
              </a:rPr>
            </a:br>
            <a:endParaRPr lang="en-US" sz="2200" dirty="0"/>
          </a:p>
        </p:txBody>
      </p:sp>
      <p:sp>
        <p:nvSpPr>
          <p:cNvPr id="2" name="TextBox 1">
            <a:extLst>
              <a:ext uri="{FF2B5EF4-FFF2-40B4-BE49-F238E27FC236}">
                <a16:creationId xmlns:a16="http://schemas.microsoft.com/office/drawing/2014/main" id="{C21E46AD-D5D8-5A84-7DFA-B8418CAED895}"/>
              </a:ext>
            </a:extLst>
          </p:cNvPr>
          <p:cNvSpPr txBox="1"/>
          <p:nvPr/>
        </p:nvSpPr>
        <p:spPr>
          <a:xfrm>
            <a:off x="-25022" y="2001177"/>
            <a:ext cx="6784074" cy="1938992"/>
          </a:xfrm>
          <a:prstGeom prst="rect">
            <a:avLst/>
          </a:prstGeom>
          <a:noFill/>
        </p:spPr>
        <p:txBody>
          <a:bodyPr wrap="square" rtlCol="0">
            <a:spAutoFit/>
          </a:bodyPr>
          <a:lstStyle/>
          <a:p>
            <a:r>
              <a:rPr lang="en-US" sz="2400" b="1" dirty="0">
                <a:solidFill>
                  <a:schemeClr val="bg1"/>
                </a:solidFill>
                <a:effectLst/>
                <a:highlight>
                  <a:srgbClr val="FFFF00"/>
                </a:highlight>
              </a:rPr>
              <a:t>MATCH path = (</a:t>
            </a:r>
            <a:r>
              <a:rPr lang="en-US" sz="2400" b="1" dirty="0" err="1">
                <a:solidFill>
                  <a:schemeClr val="bg1"/>
                </a:solidFill>
                <a:effectLst/>
                <a:highlight>
                  <a:srgbClr val="FFFF00"/>
                </a:highlight>
              </a:rPr>
              <a:t>player:PLAYER</a:t>
            </a:r>
            <a:r>
              <a:rPr lang="en-US" sz="2400" b="1" dirty="0">
                <a:solidFill>
                  <a:schemeClr val="bg1"/>
                </a:solidFill>
                <a:effectLst/>
                <a:highlight>
                  <a:srgbClr val="FFFF00"/>
                </a:highlight>
              </a:rPr>
              <a:t>)-[:PLAYED_AGAINST]-&gt;(</a:t>
            </a:r>
            <a:r>
              <a:rPr lang="en-US" sz="2400" b="1" dirty="0" err="1">
                <a:solidFill>
                  <a:schemeClr val="bg1"/>
                </a:solidFill>
                <a:effectLst/>
                <a:highlight>
                  <a:srgbClr val="FFFF00"/>
                </a:highlight>
              </a:rPr>
              <a:t>team:TEAM</a:t>
            </a:r>
            <a:r>
              <a:rPr lang="en-US" sz="2400" b="1" dirty="0">
                <a:solidFill>
                  <a:schemeClr val="bg1"/>
                </a:solidFill>
                <a:effectLst/>
                <a:highlight>
                  <a:srgbClr val="FFFF00"/>
                </a:highlight>
              </a:rPr>
              <a:t>)&lt;-[:PLAYED_AGAINST]-(player2:PLAYER)-[:PLAYED_WITH]-(player)RETURN path LIMIT 1;</a:t>
            </a:r>
          </a:p>
        </p:txBody>
      </p:sp>
      <p:pic>
        <p:nvPicPr>
          <p:cNvPr id="6" name="Picture 5">
            <a:extLst>
              <a:ext uri="{FF2B5EF4-FFF2-40B4-BE49-F238E27FC236}">
                <a16:creationId xmlns:a16="http://schemas.microsoft.com/office/drawing/2014/main" id="{DC233CC2-2342-1966-D597-14C6C2B514BB}"/>
              </a:ext>
            </a:extLst>
          </p:cNvPr>
          <p:cNvPicPr>
            <a:picLocks noChangeAspect="1"/>
          </p:cNvPicPr>
          <p:nvPr/>
        </p:nvPicPr>
        <p:blipFill>
          <a:blip r:embed="rId2"/>
          <a:stretch>
            <a:fillRect/>
          </a:stretch>
        </p:blipFill>
        <p:spPr>
          <a:xfrm>
            <a:off x="6609474" y="2118135"/>
            <a:ext cx="5378726" cy="4616687"/>
          </a:xfrm>
          <a:prstGeom prst="rect">
            <a:avLst/>
          </a:prstGeom>
        </p:spPr>
      </p:pic>
      <p:sp>
        <p:nvSpPr>
          <p:cNvPr id="8" name="TextBox 7">
            <a:extLst>
              <a:ext uri="{FF2B5EF4-FFF2-40B4-BE49-F238E27FC236}">
                <a16:creationId xmlns:a16="http://schemas.microsoft.com/office/drawing/2014/main" id="{AF221E33-2DC1-2142-EF67-3957490AB0CC}"/>
              </a:ext>
            </a:extLst>
          </p:cNvPr>
          <p:cNvSpPr txBox="1"/>
          <p:nvPr/>
        </p:nvSpPr>
        <p:spPr>
          <a:xfrm>
            <a:off x="203800" y="3940169"/>
            <a:ext cx="6206832" cy="2677656"/>
          </a:xfrm>
          <a:prstGeom prst="rect">
            <a:avLst/>
          </a:prstGeom>
          <a:noFill/>
        </p:spPr>
        <p:txBody>
          <a:bodyPr wrap="square">
            <a:spAutoFit/>
          </a:bodyPr>
          <a:lstStyle/>
          <a:p>
            <a:r>
              <a:rPr lang="en-US" sz="2400" dirty="0">
                <a:solidFill>
                  <a:schemeClr val="bg1"/>
                </a:solidFill>
              </a:rPr>
              <a:t>The following query will return the path where a player has played against a team and played with another player who also played against the same team and This query should return a single path with a loop that includes the "PLAYED_AGAINST" and "PLAYED_WITH" relationships.</a:t>
            </a:r>
          </a:p>
        </p:txBody>
      </p:sp>
    </p:spTree>
    <p:extLst>
      <p:ext uri="{BB962C8B-B14F-4D97-AF65-F5344CB8AC3E}">
        <p14:creationId xmlns:p14="http://schemas.microsoft.com/office/powerpoint/2010/main" val="279525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3375-5CEE-FB20-2766-7570BE0540E4}"/>
              </a:ext>
            </a:extLst>
          </p:cNvPr>
          <p:cNvSpPr>
            <a:spLocks noGrp="1"/>
          </p:cNvSpPr>
          <p:nvPr>
            <p:ph type="title"/>
          </p:nvPr>
        </p:nvSpPr>
        <p:spPr>
          <a:xfrm>
            <a:off x="-1140542" y="3046875"/>
            <a:ext cx="11582400" cy="1090788"/>
          </a:xfrm>
        </p:spPr>
        <p:txBody>
          <a:bodyPr>
            <a:normAutofit fontScale="90000"/>
          </a:bodyPr>
          <a:lstStyle/>
          <a:p>
            <a:r>
              <a:rPr lang="en-US" dirty="0"/>
              <a:t>	</a:t>
            </a:r>
            <a:r>
              <a:rPr lang="en-US" sz="4900" b="1" dirty="0">
                <a:solidFill>
                  <a:srgbClr val="FF0000"/>
                </a:solidFill>
              </a:rPr>
              <a:t>FINAL</a:t>
            </a:r>
            <a:r>
              <a:rPr lang="en-US" sz="4900" b="1" dirty="0"/>
              <a:t> TRANSFORM </a:t>
            </a:r>
            <a:r>
              <a:rPr lang="en-US" sz="4900" b="1" dirty="0">
                <a:solidFill>
                  <a:srgbClr val="FF0000"/>
                </a:solidFill>
              </a:rPr>
              <a:t>GRAPH</a:t>
            </a:r>
            <a:r>
              <a:rPr lang="en-US" sz="4900" b="1" dirty="0"/>
              <a:t> DATABASE</a:t>
            </a:r>
            <a:br>
              <a:rPr lang="en-US" b="1" dirty="0"/>
            </a:br>
            <a:r>
              <a:rPr lang="en-US" dirty="0"/>
              <a:t>	</a:t>
            </a:r>
          </a:p>
        </p:txBody>
      </p:sp>
    </p:spTree>
    <p:extLst>
      <p:ext uri="{BB962C8B-B14F-4D97-AF65-F5344CB8AC3E}">
        <p14:creationId xmlns:p14="http://schemas.microsoft.com/office/powerpoint/2010/main" val="49893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83FA67-1CE4-F511-C901-8F32C78B35A0}"/>
              </a:ext>
            </a:extLst>
          </p:cNvPr>
          <p:cNvPicPr>
            <a:picLocks noChangeAspect="1"/>
          </p:cNvPicPr>
          <p:nvPr/>
        </p:nvPicPr>
        <p:blipFill>
          <a:blip r:embed="rId2"/>
          <a:stretch>
            <a:fillRect/>
          </a:stretch>
        </p:blipFill>
        <p:spPr>
          <a:xfrm>
            <a:off x="17197" y="1"/>
            <a:ext cx="12174803" cy="6858000"/>
          </a:xfrm>
          <a:prstGeom prst="rect">
            <a:avLst/>
          </a:prstGeom>
        </p:spPr>
      </p:pic>
    </p:spTree>
    <p:extLst>
      <p:ext uri="{BB962C8B-B14F-4D97-AF65-F5344CB8AC3E}">
        <p14:creationId xmlns:p14="http://schemas.microsoft.com/office/powerpoint/2010/main" val="4241844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3375-5CEE-FB20-2766-7570BE0540E4}"/>
              </a:ext>
            </a:extLst>
          </p:cNvPr>
          <p:cNvSpPr>
            <a:spLocks noGrp="1"/>
          </p:cNvSpPr>
          <p:nvPr>
            <p:ph type="title"/>
          </p:nvPr>
        </p:nvSpPr>
        <p:spPr>
          <a:xfrm>
            <a:off x="1289070" y="2764464"/>
            <a:ext cx="9613860" cy="834071"/>
          </a:xfrm>
        </p:spPr>
        <p:txBody>
          <a:bodyPr>
            <a:noAutofit/>
          </a:bodyPr>
          <a:lstStyle/>
          <a:p>
            <a:r>
              <a:rPr lang="en-US" sz="4000" dirty="0"/>
              <a:t>	</a:t>
            </a:r>
            <a:br>
              <a:rPr lang="en-US" sz="4800" b="1" dirty="0"/>
            </a:br>
            <a:r>
              <a:rPr lang="en-US" sz="4000" b="1" dirty="0">
                <a:solidFill>
                  <a:srgbClr val="FF0000"/>
                </a:solidFill>
              </a:rPr>
              <a:t>PERFORM </a:t>
            </a:r>
            <a:r>
              <a:rPr lang="en-US" sz="4000" b="1" dirty="0"/>
              <a:t>AGGREGATION</a:t>
            </a:r>
            <a:r>
              <a:rPr lang="en-US" sz="4000" b="1" dirty="0">
                <a:solidFill>
                  <a:srgbClr val="FF0000"/>
                </a:solidFill>
              </a:rPr>
              <a:t> OPERATION </a:t>
            </a:r>
            <a:r>
              <a:rPr lang="en-US" sz="4000" dirty="0"/>
              <a:t>	</a:t>
            </a:r>
          </a:p>
        </p:txBody>
      </p:sp>
    </p:spTree>
    <p:extLst>
      <p:ext uri="{BB962C8B-B14F-4D97-AF65-F5344CB8AC3E}">
        <p14:creationId xmlns:p14="http://schemas.microsoft.com/office/powerpoint/2010/main" val="167645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328B-7F93-5B70-6A95-15446AF91A33}"/>
              </a:ext>
            </a:extLst>
          </p:cNvPr>
          <p:cNvSpPr>
            <a:spLocks noGrp="1"/>
          </p:cNvSpPr>
          <p:nvPr>
            <p:ph type="title"/>
          </p:nvPr>
        </p:nvSpPr>
        <p:spPr>
          <a:xfrm>
            <a:off x="557621" y="744480"/>
            <a:ext cx="9579437" cy="992624"/>
          </a:xfrm>
        </p:spPr>
        <p:txBody>
          <a:bodyPr>
            <a:normAutofit/>
          </a:bodyPr>
          <a:lstStyle/>
          <a:p>
            <a:r>
              <a:rPr lang="en-US" sz="4400" b="1" dirty="0">
                <a:solidFill>
                  <a:srgbClr val="FF0000"/>
                </a:solidFill>
              </a:rPr>
              <a:t>CON</a:t>
            </a:r>
            <a:r>
              <a:rPr lang="en-US" sz="4400" b="1" dirty="0"/>
              <a:t>TENT</a:t>
            </a:r>
          </a:p>
        </p:txBody>
      </p:sp>
      <p:graphicFrame>
        <p:nvGraphicFramePr>
          <p:cNvPr id="4" name="Content Placeholder 3">
            <a:extLst>
              <a:ext uri="{FF2B5EF4-FFF2-40B4-BE49-F238E27FC236}">
                <a16:creationId xmlns:a16="http://schemas.microsoft.com/office/drawing/2014/main" id="{E20887D4-CDF2-71B7-2D8D-3F8543159A17}"/>
              </a:ext>
            </a:extLst>
          </p:cNvPr>
          <p:cNvGraphicFramePr>
            <a:graphicFrameLocks noGrp="1"/>
          </p:cNvGraphicFramePr>
          <p:nvPr>
            <p:ph idx="1"/>
            <p:extLst>
              <p:ext uri="{D42A27DB-BD31-4B8C-83A1-F6EECF244321}">
                <p14:modId xmlns:p14="http://schemas.microsoft.com/office/powerpoint/2010/main" val="2854303173"/>
              </p:ext>
            </p:extLst>
          </p:nvPr>
        </p:nvGraphicFramePr>
        <p:xfrm>
          <a:off x="199845" y="2248382"/>
          <a:ext cx="11792309" cy="4158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514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5" presetClass="emph" presetSubtype="0" fill="hold" grpId="0" nodeType="clickEffect">
                                  <p:stCondLst>
                                    <p:cond delay="0"/>
                                  </p:stCondLst>
                                  <p:childTnLst>
                                    <p:animClr clrSpc="hsl" dir="cw">
                                      <p:cBhvr override="childStyle">
                                        <p:cTn id="13" dur="500" fill="hold"/>
                                        <p:tgtEl>
                                          <p:spTgt spid="2"/>
                                        </p:tgtEl>
                                        <p:attrNameLst>
                                          <p:attrName>style.color</p:attrName>
                                        </p:attrNameLst>
                                      </p:cBhvr>
                                      <p:by>
                                        <p:hsl h="0" s="-70588" l="0"/>
                                      </p:by>
                                    </p:animClr>
                                    <p:animClr clrSpc="hsl" dir="cw">
                                      <p:cBhvr>
                                        <p:cTn id="14" dur="500" fill="hold"/>
                                        <p:tgtEl>
                                          <p:spTgt spid="2"/>
                                        </p:tgtEl>
                                        <p:attrNameLst>
                                          <p:attrName>fillcolor</p:attrName>
                                        </p:attrNameLst>
                                      </p:cBhvr>
                                      <p:by>
                                        <p:hsl h="0" s="-70588" l="0"/>
                                      </p:by>
                                    </p:animClr>
                                    <p:animClr clrSpc="hsl" dir="cw">
                                      <p:cBhvr>
                                        <p:cTn id="15" dur="500" fill="hold"/>
                                        <p:tgtEl>
                                          <p:spTgt spid="2"/>
                                        </p:tgtEl>
                                        <p:attrNameLst>
                                          <p:attrName>stroke.color</p:attrName>
                                        </p:attrNameLst>
                                      </p:cBhvr>
                                      <p:by>
                                        <p:hsl h="0" s="-70588" l="0"/>
                                      </p:by>
                                    </p:animClr>
                                    <p:set>
                                      <p:cBhvr>
                                        <p:cTn id="16"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4A2065-53D0-2894-6555-8665F88F5C75}"/>
              </a:ext>
            </a:extLst>
          </p:cNvPr>
          <p:cNvSpPr>
            <a:spLocks noGrp="1"/>
          </p:cNvSpPr>
          <p:nvPr>
            <p:ph type="title"/>
          </p:nvPr>
        </p:nvSpPr>
        <p:spPr>
          <a:xfrm>
            <a:off x="680321" y="908049"/>
            <a:ext cx="9613861" cy="1080938"/>
          </a:xfrm>
        </p:spPr>
        <p:txBody>
          <a:bodyPr/>
          <a:lstStyle/>
          <a:p>
            <a:r>
              <a:rPr lang="en-US" b="0" i="0" dirty="0">
                <a:solidFill>
                  <a:srgbClr val="D1D5DB"/>
                </a:solidFill>
                <a:effectLst/>
                <a:latin typeface="Söhne"/>
              </a:rPr>
              <a:t>Find the total number of players in the dataset:</a:t>
            </a:r>
            <a:br>
              <a:rPr lang="en-US" b="0" i="0" dirty="0">
                <a:solidFill>
                  <a:srgbClr val="D1D5DB"/>
                </a:solidFill>
                <a:effectLst/>
                <a:latin typeface="Söhne"/>
              </a:rPr>
            </a:br>
            <a:endParaRPr lang="en-US" dirty="0"/>
          </a:p>
        </p:txBody>
      </p:sp>
      <p:pic>
        <p:nvPicPr>
          <p:cNvPr id="7" name="Content Placeholder 6">
            <a:extLst>
              <a:ext uri="{FF2B5EF4-FFF2-40B4-BE49-F238E27FC236}">
                <a16:creationId xmlns:a16="http://schemas.microsoft.com/office/drawing/2014/main" id="{595467A5-74B9-5AEF-8BE8-3B3B02F84C82}"/>
              </a:ext>
            </a:extLst>
          </p:cNvPr>
          <p:cNvPicPr>
            <a:picLocks noGrp="1" noChangeAspect="1"/>
          </p:cNvPicPr>
          <p:nvPr>
            <p:ph idx="1"/>
          </p:nvPr>
        </p:nvPicPr>
        <p:blipFill>
          <a:blip r:embed="rId2"/>
          <a:stretch>
            <a:fillRect/>
          </a:stretch>
        </p:blipFill>
        <p:spPr>
          <a:xfrm>
            <a:off x="1806870" y="2780475"/>
            <a:ext cx="8182704" cy="3930907"/>
          </a:xfrm>
        </p:spPr>
      </p:pic>
      <p:sp>
        <p:nvSpPr>
          <p:cNvPr id="9" name="TextBox 8">
            <a:extLst>
              <a:ext uri="{FF2B5EF4-FFF2-40B4-BE49-F238E27FC236}">
                <a16:creationId xmlns:a16="http://schemas.microsoft.com/office/drawing/2014/main" id="{E1C3783C-7362-828E-FF95-8FD2A8DE40E0}"/>
              </a:ext>
            </a:extLst>
          </p:cNvPr>
          <p:cNvSpPr txBox="1"/>
          <p:nvPr/>
        </p:nvSpPr>
        <p:spPr>
          <a:xfrm>
            <a:off x="2050026" y="2219262"/>
            <a:ext cx="8091948" cy="461665"/>
          </a:xfrm>
          <a:prstGeom prst="rect">
            <a:avLst/>
          </a:prstGeom>
          <a:noFill/>
        </p:spPr>
        <p:txBody>
          <a:bodyPr wrap="square">
            <a:spAutoFit/>
          </a:bodyPr>
          <a:lstStyle/>
          <a:p>
            <a:r>
              <a:rPr lang="en-US" sz="2400" b="1" dirty="0">
                <a:solidFill>
                  <a:schemeClr val="bg1"/>
                </a:solidFill>
                <a:highlight>
                  <a:srgbClr val="FFFF00"/>
                </a:highlight>
              </a:rPr>
              <a:t>MATCH (</a:t>
            </a:r>
            <a:r>
              <a:rPr lang="en-US" sz="2400" b="1" dirty="0" err="1">
                <a:solidFill>
                  <a:schemeClr val="bg1"/>
                </a:solidFill>
                <a:highlight>
                  <a:srgbClr val="FFFF00"/>
                </a:highlight>
              </a:rPr>
              <a:t>p:PLAYER</a:t>
            </a:r>
            <a:r>
              <a:rPr lang="en-US" sz="2400" b="1" dirty="0">
                <a:solidFill>
                  <a:schemeClr val="bg1"/>
                </a:solidFill>
                <a:highlight>
                  <a:srgbClr val="FFFF00"/>
                </a:highlight>
              </a:rPr>
              <a:t>)RETURN count(p) as </a:t>
            </a:r>
            <a:r>
              <a:rPr lang="en-US" sz="2400" b="1" dirty="0" err="1">
                <a:solidFill>
                  <a:schemeClr val="bg1"/>
                </a:solidFill>
                <a:highlight>
                  <a:srgbClr val="FFFF00"/>
                </a:highlight>
              </a:rPr>
              <a:t>TotalPlayers</a:t>
            </a:r>
            <a:r>
              <a:rPr lang="en-US" sz="2400" b="1" dirty="0">
                <a:solidFill>
                  <a:schemeClr val="bg1"/>
                </a:solidFill>
                <a:highlight>
                  <a:srgbClr val="FFFF00"/>
                </a:highlight>
              </a:rPr>
              <a:t>;</a:t>
            </a:r>
          </a:p>
        </p:txBody>
      </p:sp>
    </p:spTree>
    <p:extLst>
      <p:ext uri="{BB962C8B-B14F-4D97-AF65-F5344CB8AC3E}">
        <p14:creationId xmlns:p14="http://schemas.microsoft.com/office/powerpoint/2010/main" val="3885108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4A2065-53D0-2894-6555-8665F88F5C75}"/>
              </a:ext>
            </a:extLst>
          </p:cNvPr>
          <p:cNvSpPr>
            <a:spLocks noGrp="1"/>
          </p:cNvSpPr>
          <p:nvPr>
            <p:ph type="title"/>
          </p:nvPr>
        </p:nvSpPr>
        <p:spPr>
          <a:xfrm>
            <a:off x="432619" y="812356"/>
            <a:ext cx="9861563" cy="1080938"/>
          </a:xfrm>
        </p:spPr>
        <p:txBody>
          <a:bodyPr/>
          <a:lstStyle/>
          <a:p>
            <a:pPr algn="l"/>
            <a:r>
              <a:rPr lang="en-US" b="0" i="0" dirty="0">
                <a:solidFill>
                  <a:srgbClr val="D1D5DB"/>
                </a:solidFill>
                <a:effectLst/>
                <a:latin typeface="Söhne"/>
              </a:rPr>
              <a:t>Calculate the average batting average for all players:</a:t>
            </a:r>
          </a:p>
        </p:txBody>
      </p:sp>
      <p:sp>
        <p:nvSpPr>
          <p:cNvPr id="9" name="TextBox 8">
            <a:extLst>
              <a:ext uri="{FF2B5EF4-FFF2-40B4-BE49-F238E27FC236}">
                <a16:creationId xmlns:a16="http://schemas.microsoft.com/office/drawing/2014/main" id="{E1C3783C-7362-828E-FF95-8FD2A8DE40E0}"/>
              </a:ext>
            </a:extLst>
          </p:cNvPr>
          <p:cNvSpPr txBox="1"/>
          <p:nvPr/>
        </p:nvSpPr>
        <p:spPr>
          <a:xfrm>
            <a:off x="963561" y="2293004"/>
            <a:ext cx="10078065" cy="461665"/>
          </a:xfrm>
          <a:prstGeom prst="rect">
            <a:avLst/>
          </a:prstGeom>
          <a:noFill/>
        </p:spPr>
        <p:txBody>
          <a:bodyPr wrap="square">
            <a:spAutoFit/>
          </a:bodyPr>
          <a:lstStyle/>
          <a:p>
            <a:r>
              <a:rPr lang="en-US" sz="2400" b="1" dirty="0">
                <a:solidFill>
                  <a:schemeClr val="bg1"/>
                </a:solidFill>
                <a:highlight>
                  <a:srgbClr val="FFFF00"/>
                </a:highlight>
              </a:rPr>
              <a:t>MATCH (</a:t>
            </a:r>
            <a:r>
              <a:rPr lang="en-US" sz="2400" b="1" dirty="0" err="1">
                <a:solidFill>
                  <a:schemeClr val="bg1"/>
                </a:solidFill>
                <a:highlight>
                  <a:srgbClr val="FFFF00"/>
                </a:highlight>
              </a:rPr>
              <a:t>p:PLAYER</a:t>
            </a:r>
            <a:r>
              <a:rPr lang="en-US" sz="2400" b="1" dirty="0">
                <a:solidFill>
                  <a:schemeClr val="bg1"/>
                </a:solidFill>
                <a:highlight>
                  <a:srgbClr val="FFFF00"/>
                </a:highlight>
              </a:rPr>
              <a:t>)RETURN avg(</a:t>
            </a:r>
            <a:r>
              <a:rPr lang="en-US" sz="2400" b="1" dirty="0" err="1">
                <a:solidFill>
                  <a:schemeClr val="bg1"/>
                </a:solidFill>
                <a:highlight>
                  <a:srgbClr val="FFFF00"/>
                </a:highlight>
              </a:rPr>
              <a:t>p.avg</a:t>
            </a:r>
            <a:r>
              <a:rPr lang="en-US" sz="2400" b="1" dirty="0">
                <a:solidFill>
                  <a:schemeClr val="bg1"/>
                </a:solidFill>
                <a:highlight>
                  <a:srgbClr val="FFFF00"/>
                </a:highlight>
              </a:rPr>
              <a:t>) as </a:t>
            </a:r>
            <a:r>
              <a:rPr lang="en-US" sz="2400" b="1" dirty="0" err="1">
                <a:solidFill>
                  <a:schemeClr val="bg1"/>
                </a:solidFill>
                <a:highlight>
                  <a:srgbClr val="FFFF00"/>
                </a:highlight>
              </a:rPr>
              <a:t>AverageBattingAverage</a:t>
            </a:r>
            <a:r>
              <a:rPr lang="en-US" sz="2400" b="1" dirty="0">
                <a:solidFill>
                  <a:schemeClr val="bg1"/>
                </a:solidFill>
                <a:highlight>
                  <a:srgbClr val="FFFF00"/>
                </a:highlight>
              </a:rPr>
              <a:t>;;</a:t>
            </a:r>
          </a:p>
        </p:txBody>
      </p:sp>
      <p:pic>
        <p:nvPicPr>
          <p:cNvPr id="3" name="Picture 2">
            <a:extLst>
              <a:ext uri="{FF2B5EF4-FFF2-40B4-BE49-F238E27FC236}">
                <a16:creationId xmlns:a16="http://schemas.microsoft.com/office/drawing/2014/main" id="{7E404FD5-BEDB-AAE8-93EC-03AB1C900A2E}"/>
              </a:ext>
            </a:extLst>
          </p:cNvPr>
          <p:cNvPicPr>
            <a:picLocks noChangeAspect="1"/>
          </p:cNvPicPr>
          <p:nvPr/>
        </p:nvPicPr>
        <p:blipFill>
          <a:blip r:embed="rId2"/>
          <a:stretch>
            <a:fillRect/>
          </a:stretch>
        </p:blipFill>
        <p:spPr>
          <a:xfrm>
            <a:off x="861745" y="2962992"/>
            <a:ext cx="10078065" cy="3558265"/>
          </a:xfrm>
          <a:prstGeom prst="rect">
            <a:avLst/>
          </a:prstGeom>
        </p:spPr>
      </p:pic>
    </p:spTree>
    <p:extLst>
      <p:ext uri="{BB962C8B-B14F-4D97-AF65-F5344CB8AC3E}">
        <p14:creationId xmlns:p14="http://schemas.microsoft.com/office/powerpoint/2010/main" val="3787167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4A2065-53D0-2894-6555-8665F88F5C75}"/>
              </a:ext>
            </a:extLst>
          </p:cNvPr>
          <p:cNvSpPr>
            <a:spLocks noGrp="1"/>
          </p:cNvSpPr>
          <p:nvPr>
            <p:ph type="title"/>
          </p:nvPr>
        </p:nvSpPr>
        <p:spPr>
          <a:xfrm>
            <a:off x="680321" y="1155306"/>
            <a:ext cx="9613861" cy="1080938"/>
          </a:xfrm>
        </p:spPr>
        <p:txBody>
          <a:bodyPr>
            <a:normAutofit fontScale="90000"/>
          </a:bodyPr>
          <a:lstStyle/>
          <a:p>
            <a:r>
              <a:rPr lang="en-US" b="0" i="0" dirty="0">
                <a:solidFill>
                  <a:srgbClr val="D1D5DB"/>
                </a:solidFill>
                <a:effectLst/>
                <a:latin typeface="Söhne"/>
              </a:rPr>
              <a:t>Find the total number of centuries scored by all players:</a:t>
            </a:r>
            <a:br>
              <a:rPr lang="en-US" b="0" i="0" dirty="0">
                <a:solidFill>
                  <a:srgbClr val="D1D5DB"/>
                </a:solidFill>
                <a:effectLst/>
                <a:latin typeface="Söhne"/>
              </a:rPr>
            </a:br>
            <a:br>
              <a:rPr lang="en-US" b="0" i="0" dirty="0">
                <a:solidFill>
                  <a:srgbClr val="D1D5DB"/>
                </a:solidFill>
                <a:effectLst/>
                <a:latin typeface="Söhne"/>
              </a:rPr>
            </a:br>
            <a:endParaRPr lang="en-US" dirty="0"/>
          </a:p>
        </p:txBody>
      </p:sp>
      <p:sp>
        <p:nvSpPr>
          <p:cNvPr id="9" name="TextBox 8">
            <a:extLst>
              <a:ext uri="{FF2B5EF4-FFF2-40B4-BE49-F238E27FC236}">
                <a16:creationId xmlns:a16="http://schemas.microsoft.com/office/drawing/2014/main" id="{E1C3783C-7362-828E-FF95-8FD2A8DE40E0}"/>
              </a:ext>
            </a:extLst>
          </p:cNvPr>
          <p:cNvSpPr txBox="1"/>
          <p:nvPr/>
        </p:nvSpPr>
        <p:spPr>
          <a:xfrm>
            <a:off x="1071716" y="2219262"/>
            <a:ext cx="9070258" cy="461665"/>
          </a:xfrm>
          <a:prstGeom prst="rect">
            <a:avLst/>
          </a:prstGeom>
          <a:noFill/>
        </p:spPr>
        <p:txBody>
          <a:bodyPr wrap="square">
            <a:spAutoFit/>
          </a:bodyPr>
          <a:lstStyle/>
          <a:p>
            <a:r>
              <a:rPr lang="en-US" sz="2400" b="1" dirty="0">
                <a:solidFill>
                  <a:schemeClr val="bg1"/>
                </a:solidFill>
                <a:highlight>
                  <a:srgbClr val="FFFF00"/>
                </a:highlight>
              </a:rPr>
              <a:t>MATCH (</a:t>
            </a:r>
            <a:r>
              <a:rPr lang="en-US" sz="2400" b="1" dirty="0" err="1">
                <a:solidFill>
                  <a:schemeClr val="bg1"/>
                </a:solidFill>
                <a:highlight>
                  <a:srgbClr val="FFFF00"/>
                </a:highlight>
              </a:rPr>
              <a:t>p:PLAYER</a:t>
            </a:r>
            <a:r>
              <a:rPr lang="en-US" sz="2400" b="1" dirty="0">
                <a:solidFill>
                  <a:schemeClr val="bg1"/>
                </a:solidFill>
                <a:highlight>
                  <a:srgbClr val="FFFF00"/>
                </a:highlight>
              </a:rPr>
              <a:t>)RETURN sum(</a:t>
            </a:r>
            <a:r>
              <a:rPr lang="en-US" sz="2400" b="1" dirty="0" err="1">
                <a:solidFill>
                  <a:schemeClr val="bg1"/>
                </a:solidFill>
                <a:highlight>
                  <a:srgbClr val="FFFF00"/>
                </a:highlight>
              </a:rPr>
              <a:t>p.century</a:t>
            </a:r>
            <a:r>
              <a:rPr lang="en-US" sz="2400" b="1" dirty="0">
                <a:solidFill>
                  <a:schemeClr val="bg1"/>
                </a:solidFill>
                <a:highlight>
                  <a:srgbClr val="FFFF00"/>
                </a:highlight>
              </a:rPr>
              <a:t>) as </a:t>
            </a:r>
            <a:r>
              <a:rPr lang="en-US" sz="2400" b="1" dirty="0" err="1">
                <a:solidFill>
                  <a:schemeClr val="bg1"/>
                </a:solidFill>
                <a:highlight>
                  <a:srgbClr val="FFFF00"/>
                </a:highlight>
              </a:rPr>
              <a:t>TotalCenturies</a:t>
            </a:r>
            <a:r>
              <a:rPr lang="en-US" sz="2400" b="1" dirty="0">
                <a:solidFill>
                  <a:schemeClr val="bg1"/>
                </a:solidFill>
                <a:highlight>
                  <a:srgbClr val="FFFF00"/>
                </a:highlight>
              </a:rPr>
              <a:t>;</a:t>
            </a:r>
          </a:p>
        </p:txBody>
      </p:sp>
      <p:pic>
        <p:nvPicPr>
          <p:cNvPr id="6" name="Content Placeholder 5">
            <a:extLst>
              <a:ext uri="{FF2B5EF4-FFF2-40B4-BE49-F238E27FC236}">
                <a16:creationId xmlns:a16="http://schemas.microsoft.com/office/drawing/2014/main" id="{57BD471E-063C-09A8-492C-4F42F8B80B7B}"/>
              </a:ext>
            </a:extLst>
          </p:cNvPr>
          <p:cNvPicPr>
            <a:picLocks noGrp="1" noChangeAspect="1"/>
          </p:cNvPicPr>
          <p:nvPr>
            <p:ph idx="1"/>
          </p:nvPr>
        </p:nvPicPr>
        <p:blipFill>
          <a:blip r:embed="rId2"/>
          <a:stretch>
            <a:fillRect/>
          </a:stretch>
        </p:blipFill>
        <p:spPr>
          <a:xfrm>
            <a:off x="823489" y="3021625"/>
            <a:ext cx="9883840" cy="3528361"/>
          </a:xfrm>
        </p:spPr>
      </p:pic>
    </p:spTree>
    <p:extLst>
      <p:ext uri="{BB962C8B-B14F-4D97-AF65-F5344CB8AC3E}">
        <p14:creationId xmlns:p14="http://schemas.microsoft.com/office/powerpoint/2010/main" val="868201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4A2065-53D0-2894-6555-8665F88F5C75}"/>
              </a:ext>
            </a:extLst>
          </p:cNvPr>
          <p:cNvSpPr>
            <a:spLocks noGrp="1"/>
          </p:cNvSpPr>
          <p:nvPr>
            <p:ph type="title"/>
          </p:nvPr>
        </p:nvSpPr>
        <p:spPr>
          <a:xfrm>
            <a:off x="680321" y="1194635"/>
            <a:ext cx="9771369" cy="840018"/>
          </a:xfrm>
        </p:spPr>
        <p:txBody>
          <a:bodyPr>
            <a:normAutofit fontScale="90000"/>
          </a:bodyPr>
          <a:lstStyle/>
          <a:p>
            <a:r>
              <a:rPr lang="en-US" b="0" i="0" dirty="0">
                <a:solidFill>
                  <a:srgbClr val="D1D5DB"/>
                </a:solidFill>
                <a:effectLst/>
                <a:latin typeface="Söhne"/>
              </a:rPr>
              <a:t>Calculate the average economy rate for all bowlers:</a:t>
            </a:r>
            <a:br>
              <a:rPr lang="en-US" b="0" i="0" dirty="0">
                <a:solidFill>
                  <a:srgbClr val="D1D5DB"/>
                </a:solidFill>
                <a:effectLst/>
                <a:latin typeface="Söhne"/>
              </a:rPr>
            </a:br>
            <a:br>
              <a:rPr lang="en-US" b="0" i="0" dirty="0">
                <a:solidFill>
                  <a:srgbClr val="D1D5DB"/>
                </a:solidFill>
                <a:effectLst/>
                <a:latin typeface="Söhne"/>
              </a:rPr>
            </a:br>
            <a:endParaRPr lang="en-US" dirty="0"/>
          </a:p>
        </p:txBody>
      </p:sp>
      <p:sp>
        <p:nvSpPr>
          <p:cNvPr id="9" name="TextBox 8">
            <a:extLst>
              <a:ext uri="{FF2B5EF4-FFF2-40B4-BE49-F238E27FC236}">
                <a16:creationId xmlns:a16="http://schemas.microsoft.com/office/drawing/2014/main" id="{E1C3783C-7362-828E-FF95-8FD2A8DE40E0}"/>
              </a:ext>
            </a:extLst>
          </p:cNvPr>
          <p:cNvSpPr txBox="1"/>
          <p:nvPr/>
        </p:nvSpPr>
        <p:spPr>
          <a:xfrm>
            <a:off x="176981" y="2219262"/>
            <a:ext cx="9379974" cy="830997"/>
          </a:xfrm>
          <a:prstGeom prst="rect">
            <a:avLst/>
          </a:prstGeom>
          <a:noFill/>
        </p:spPr>
        <p:txBody>
          <a:bodyPr wrap="square">
            <a:spAutoFit/>
          </a:bodyPr>
          <a:lstStyle/>
          <a:p>
            <a:r>
              <a:rPr lang="en-US" sz="2400" b="1" dirty="0">
                <a:solidFill>
                  <a:schemeClr val="bg1"/>
                </a:solidFill>
                <a:highlight>
                  <a:srgbClr val="FFFF00"/>
                </a:highlight>
              </a:rPr>
              <a:t>MATCH (</a:t>
            </a:r>
            <a:r>
              <a:rPr lang="en-US" sz="2400" b="1" dirty="0" err="1">
                <a:solidFill>
                  <a:schemeClr val="bg1"/>
                </a:solidFill>
                <a:highlight>
                  <a:srgbClr val="FFFF00"/>
                </a:highlight>
              </a:rPr>
              <a:t>p:PLAYER</a:t>
            </a:r>
            <a:r>
              <a:rPr lang="en-US" sz="2400" b="1" dirty="0">
                <a:solidFill>
                  <a:schemeClr val="bg1"/>
                </a:solidFill>
                <a:highlight>
                  <a:srgbClr val="FFFF00"/>
                </a:highlight>
              </a:rPr>
              <a:t>)WHERE </a:t>
            </a:r>
            <a:r>
              <a:rPr lang="en-US" sz="2400" b="1" dirty="0" err="1">
                <a:solidFill>
                  <a:schemeClr val="bg1"/>
                </a:solidFill>
                <a:highlight>
                  <a:srgbClr val="FFFF00"/>
                </a:highlight>
              </a:rPr>
              <a:t>p.wkts</a:t>
            </a:r>
            <a:r>
              <a:rPr lang="en-US" sz="2400" b="1" dirty="0">
                <a:solidFill>
                  <a:schemeClr val="bg1"/>
                </a:solidFill>
                <a:highlight>
                  <a:srgbClr val="FFFF00"/>
                </a:highlight>
              </a:rPr>
              <a:t> &gt; 0RETURN avg(</a:t>
            </a:r>
            <a:r>
              <a:rPr lang="en-US" sz="2400" b="1" dirty="0" err="1">
                <a:solidFill>
                  <a:schemeClr val="bg1"/>
                </a:solidFill>
                <a:highlight>
                  <a:srgbClr val="FFFF00"/>
                </a:highlight>
              </a:rPr>
              <a:t>p.econ</a:t>
            </a:r>
            <a:r>
              <a:rPr lang="en-US" sz="2400" b="1" dirty="0">
                <a:solidFill>
                  <a:schemeClr val="bg1"/>
                </a:solidFill>
                <a:highlight>
                  <a:srgbClr val="FFFF00"/>
                </a:highlight>
              </a:rPr>
              <a:t>) as </a:t>
            </a:r>
            <a:r>
              <a:rPr lang="en-US" sz="2400" b="1" dirty="0" err="1">
                <a:solidFill>
                  <a:schemeClr val="bg1"/>
                </a:solidFill>
                <a:highlight>
                  <a:srgbClr val="FFFF00"/>
                </a:highlight>
              </a:rPr>
              <a:t>AverageEconomyRate</a:t>
            </a:r>
            <a:r>
              <a:rPr lang="en-US" sz="2400" b="1" dirty="0">
                <a:solidFill>
                  <a:schemeClr val="bg1"/>
                </a:solidFill>
                <a:highlight>
                  <a:srgbClr val="FFFF00"/>
                </a:highlight>
              </a:rPr>
              <a:t>;</a:t>
            </a:r>
          </a:p>
        </p:txBody>
      </p:sp>
      <p:pic>
        <p:nvPicPr>
          <p:cNvPr id="10" name="Content Placeholder 9">
            <a:extLst>
              <a:ext uri="{FF2B5EF4-FFF2-40B4-BE49-F238E27FC236}">
                <a16:creationId xmlns:a16="http://schemas.microsoft.com/office/drawing/2014/main" id="{3CFC732A-8CD7-A79A-E217-F0A3A08A350F}"/>
              </a:ext>
            </a:extLst>
          </p:cNvPr>
          <p:cNvPicPr>
            <a:picLocks noGrp="1" noChangeAspect="1"/>
          </p:cNvPicPr>
          <p:nvPr>
            <p:ph idx="1"/>
          </p:nvPr>
        </p:nvPicPr>
        <p:blipFill>
          <a:blip r:embed="rId2"/>
          <a:stretch>
            <a:fillRect/>
          </a:stretch>
        </p:blipFill>
        <p:spPr>
          <a:xfrm>
            <a:off x="1818911" y="3158414"/>
            <a:ext cx="8092005" cy="3450735"/>
          </a:xfrm>
        </p:spPr>
      </p:pic>
    </p:spTree>
    <p:extLst>
      <p:ext uri="{BB962C8B-B14F-4D97-AF65-F5344CB8AC3E}">
        <p14:creationId xmlns:p14="http://schemas.microsoft.com/office/powerpoint/2010/main" val="1398296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4A2065-53D0-2894-6555-8665F88F5C75}"/>
              </a:ext>
            </a:extLst>
          </p:cNvPr>
          <p:cNvSpPr>
            <a:spLocks noGrp="1"/>
          </p:cNvSpPr>
          <p:nvPr>
            <p:ph type="title"/>
          </p:nvPr>
        </p:nvSpPr>
        <p:spPr>
          <a:xfrm>
            <a:off x="680321" y="1099435"/>
            <a:ext cx="9613861" cy="1080938"/>
          </a:xfrm>
        </p:spPr>
        <p:txBody>
          <a:bodyPr>
            <a:normAutofit fontScale="90000"/>
          </a:bodyPr>
          <a:lstStyle/>
          <a:p>
            <a:r>
              <a:rPr lang="en-US" b="0" i="0" dirty="0">
                <a:solidFill>
                  <a:srgbClr val="D1D5DB"/>
                </a:solidFill>
                <a:effectLst/>
                <a:latin typeface="Söhne"/>
              </a:rPr>
              <a:t>Find the player with the highest batting average:</a:t>
            </a:r>
            <a:br>
              <a:rPr lang="en-US" b="0" i="0" dirty="0">
                <a:solidFill>
                  <a:srgbClr val="D1D5DB"/>
                </a:solidFill>
                <a:effectLst/>
                <a:latin typeface="Söhne"/>
              </a:rPr>
            </a:br>
            <a:br>
              <a:rPr lang="en-US" b="0" i="0" dirty="0">
                <a:solidFill>
                  <a:srgbClr val="D1D5DB"/>
                </a:solidFill>
                <a:effectLst/>
                <a:latin typeface="Söhne"/>
              </a:rPr>
            </a:br>
            <a:endParaRPr lang="en-US" dirty="0"/>
          </a:p>
        </p:txBody>
      </p:sp>
      <p:sp>
        <p:nvSpPr>
          <p:cNvPr id="9" name="TextBox 8">
            <a:extLst>
              <a:ext uri="{FF2B5EF4-FFF2-40B4-BE49-F238E27FC236}">
                <a16:creationId xmlns:a16="http://schemas.microsoft.com/office/drawing/2014/main" id="{E1C3783C-7362-828E-FF95-8FD2A8DE40E0}"/>
              </a:ext>
            </a:extLst>
          </p:cNvPr>
          <p:cNvSpPr txBox="1"/>
          <p:nvPr/>
        </p:nvSpPr>
        <p:spPr>
          <a:xfrm>
            <a:off x="528113" y="2011763"/>
            <a:ext cx="9613861" cy="1569660"/>
          </a:xfrm>
          <a:prstGeom prst="rect">
            <a:avLst/>
          </a:prstGeom>
          <a:noFill/>
        </p:spPr>
        <p:txBody>
          <a:bodyPr wrap="square">
            <a:spAutoFit/>
          </a:bodyPr>
          <a:lstStyle/>
          <a:p>
            <a:r>
              <a:rPr lang="en-US" sz="2400" b="1" dirty="0">
                <a:solidFill>
                  <a:schemeClr val="bg1"/>
                </a:solidFill>
                <a:highlight>
                  <a:srgbClr val="FFFF00"/>
                </a:highlight>
              </a:rPr>
              <a:t>MATCH (</a:t>
            </a:r>
            <a:r>
              <a:rPr lang="en-US" sz="2400" b="1" dirty="0" err="1">
                <a:solidFill>
                  <a:schemeClr val="bg1"/>
                </a:solidFill>
                <a:highlight>
                  <a:srgbClr val="FFFF00"/>
                </a:highlight>
              </a:rPr>
              <a:t>p:PLAYER</a:t>
            </a:r>
            <a:r>
              <a:rPr lang="en-US" sz="2400" b="1" dirty="0">
                <a:solidFill>
                  <a:schemeClr val="bg1"/>
                </a:solidFill>
                <a:highlight>
                  <a:srgbClr val="FFFF00"/>
                </a:highlight>
              </a:rPr>
              <a:t>)</a:t>
            </a:r>
          </a:p>
          <a:p>
            <a:r>
              <a:rPr lang="en-US" sz="2400" b="1" dirty="0">
                <a:solidFill>
                  <a:schemeClr val="bg1"/>
                </a:solidFill>
                <a:highlight>
                  <a:srgbClr val="FFFF00"/>
                </a:highlight>
              </a:rPr>
              <a:t>RETURN p.name as </a:t>
            </a:r>
            <a:r>
              <a:rPr lang="en-US" sz="2400" b="1" dirty="0" err="1">
                <a:solidFill>
                  <a:schemeClr val="bg1"/>
                </a:solidFill>
                <a:highlight>
                  <a:srgbClr val="FFFF00"/>
                </a:highlight>
              </a:rPr>
              <a:t>PlayerName</a:t>
            </a:r>
            <a:r>
              <a:rPr lang="en-US" sz="2400" b="1" dirty="0">
                <a:solidFill>
                  <a:schemeClr val="bg1"/>
                </a:solidFill>
                <a:highlight>
                  <a:srgbClr val="FFFF00"/>
                </a:highlight>
              </a:rPr>
              <a:t>, </a:t>
            </a:r>
            <a:r>
              <a:rPr lang="en-US" sz="2400" b="1" dirty="0" err="1">
                <a:solidFill>
                  <a:schemeClr val="bg1"/>
                </a:solidFill>
                <a:highlight>
                  <a:srgbClr val="FFFF00"/>
                </a:highlight>
              </a:rPr>
              <a:t>p.avg</a:t>
            </a:r>
            <a:r>
              <a:rPr lang="en-US" sz="2400" b="1" dirty="0">
                <a:solidFill>
                  <a:schemeClr val="bg1"/>
                </a:solidFill>
                <a:highlight>
                  <a:srgbClr val="FFFF00"/>
                </a:highlight>
              </a:rPr>
              <a:t> as </a:t>
            </a:r>
            <a:r>
              <a:rPr lang="en-US" sz="2400" b="1" dirty="0" err="1">
                <a:solidFill>
                  <a:schemeClr val="bg1"/>
                </a:solidFill>
                <a:highlight>
                  <a:srgbClr val="FFFF00"/>
                </a:highlight>
              </a:rPr>
              <a:t>BattingAverage</a:t>
            </a:r>
            <a:endParaRPr lang="en-US" sz="2400" b="1" dirty="0">
              <a:solidFill>
                <a:schemeClr val="bg1"/>
              </a:solidFill>
              <a:highlight>
                <a:srgbClr val="FFFF00"/>
              </a:highlight>
            </a:endParaRPr>
          </a:p>
          <a:p>
            <a:r>
              <a:rPr lang="en-US" sz="2400" b="1" dirty="0">
                <a:solidFill>
                  <a:schemeClr val="bg1"/>
                </a:solidFill>
                <a:highlight>
                  <a:srgbClr val="FFFF00"/>
                </a:highlight>
              </a:rPr>
              <a:t>ORDER BY </a:t>
            </a:r>
            <a:r>
              <a:rPr lang="en-US" sz="2400" b="1" dirty="0" err="1">
                <a:solidFill>
                  <a:schemeClr val="bg1"/>
                </a:solidFill>
                <a:highlight>
                  <a:srgbClr val="FFFF00"/>
                </a:highlight>
              </a:rPr>
              <a:t>p.avg</a:t>
            </a:r>
            <a:r>
              <a:rPr lang="en-US" sz="2400" b="1" dirty="0">
                <a:solidFill>
                  <a:schemeClr val="bg1"/>
                </a:solidFill>
                <a:highlight>
                  <a:srgbClr val="FFFF00"/>
                </a:highlight>
              </a:rPr>
              <a:t> DESC</a:t>
            </a:r>
          </a:p>
          <a:p>
            <a:r>
              <a:rPr lang="en-US" sz="2400" b="1" dirty="0">
                <a:solidFill>
                  <a:schemeClr val="bg1"/>
                </a:solidFill>
                <a:highlight>
                  <a:srgbClr val="FFFF00"/>
                </a:highlight>
              </a:rPr>
              <a:t>LIMIT 1;</a:t>
            </a:r>
          </a:p>
        </p:txBody>
      </p:sp>
      <p:pic>
        <p:nvPicPr>
          <p:cNvPr id="6" name="Content Placeholder 5">
            <a:extLst>
              <a:ext uri="{FF2B5EF4-FFF2-40B4-BE49-F238E27FC236}">
                <a16:creationId xmlns:a16="http://schemas.microsoft.com/office/drawing/2014/main" id="{ED982521-61DA-33A1-2926-45EA6163B203}"/>
              </a:ext>
            </a:extLst>
          </p:cNvPr>
          <p:cNvPicPr>
            <a:picLocks noGrp="1" noChangeAspect="1"/>
          </p:cNvPicPr>
          <p:nvPr>
            <p:ph idx="1"/>
          </p:nvPr>
        </p:nvPicPr>
        <p:blipFill>
          <a:blip r:embed="rId2"/>
          <a:stretch>
            <a:fillRect/>
          </a:stretch>
        </p:blipFill>
        <p:spPr>
          <a:xfrm>
            <a:off x="2769050" y="3206889"/>
            <a:ext cx="8426883" cy="3549832"/>
          </a:xfrm>
        </p:spPr>
      </p:pic>
    </p:spTree>
    <p:extLst>
      <p:ext uri="{BB962C8B-B14F-4D97-AF65-F5344CB8AC3E}">
        <p14:creationId xmlns:p14="http://schemas.microsoft.com/office/powerpoint/2010/main" val="696275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3375-5CEE-FB20-2766-7570BE0540E4}"/>
              </a:ext>
            </a:extLst>
          </p:cNvPr>
          <p:cNvSpPr>
            <a:spLocks noGrp="1"/>
          </p:cNvSpPr>
          <p:nvPr>
            <p:ph type="title"/>
          </p:nvPr>
        </p:nvSpPr>
        <p:spPr>
          <a:xfrm>
            <a:off x="680322" y="3046875"/>
            <a:ext cx="9613860" cy="1090788"/>
          </a:xfrm>
        </p:spPr>
        <p:txBody>
          <a:bodyPr>
            <a:normAutofit fontScale="90000"/>
          </a:bodyPr>
          <a:lstStyle/>
          <a:p>
            <a:r>
              <a:rPr lang="en-US" dirty="0"/>
              <a:t>	</a:t>
            </a:r>
            <a:r>
              <a:rPr lang="en-US" sz="5300" b="1" dirty="0">
                <a:solidFill>
                  <a:srgbClr val="FF0000"/>
                </a:solidFill>
              </a:rPr>
              <a:t>QUERY</a:t>
            </a:r>
            <a:r>
              <a:rPr lang="en-US" sz="5300" b="1" dirty="0"/>
              <a:t> OF DATABASE</a:t>
            </a:r>
            <a:br>
              <a:rPr lang="en-US" sz="4400" b="1" dirty="0"/>
            </a:br>
            <a:r>
              <a:rPr lang="en-US" dirty="0"/>
              <a:t>	</a:t>
            </a:r>
          </a:p>
        </p:txBody>
      </p:sp>
    </p:spTree>
    <p:extLst>
      <p:ext uri="{BB962C8B-B14F-4D97-AF65-F5344CB8AC3E}">
        <p14:creationId xmlns:p14="http://schemas.microsoft.com/office/powerpoint/2010/main" val="413852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4A2065-53D0-2894-6555-8665F88F5C75}"/>
              </a:ext>
            </a:extLst>
          </p:cNvPr>
          <p:cNvSpPr>
            <a:spLocks noGrp="1"/>
          </p:cNvSpPr>
          <p:nvPr>
            <p:ph type="title"/>
          </p:nvPr>
        </p:nvSpPr>
        <p:spPr>
          <a:xfrm>
            <a:off x="212653" y="1347426"/>
            <a:ext cx="10187856" cy="1080938"/>
          </a:xfrm>
        </p:spPr>
        <p:txBody>
          <a:bodyPr>
            <a:normAutofit fontScale="90000"/>
          </a:bodyPr>
          <a:lstStyle/>
          <a:p>
            <a:r>
              <a:rPr lang="en-US" b="0" i="0" dirty="0">
                <a:solidFill>
                  <a:srgbClr val="D1D5DB"/>
                </a:solidFill>
                <a:effectLst/>
                <a:latin typeface="Söhne"/>
              </a:rPr>
              <a:t>List all the players who have scored more than 5000 runs:</a:t>
            </a:r>
            <a:br>
              <a:rPr lang="en-US" b="0" i="0" dirty="0">
                <a:solidFill>
                  <a:srgbClr val="D1D5DB"/>
                </a:solidFill>
                <a:effectLst/>
                <a:latin typeface="Söhne"/>
              </a:rPr>
            </a:br>
            <a:br>
              <a:rPr lang="en-US" b="0" i="0" dirty="0">
                <a:solidFill>
                  <a:srgbClr val="D1D5DB"/>
                </a:solidFill>
                <a:effectLst/>
                <a:latin typeface="Söhne"/>
              </a:rPr>
            </a:br>
            <a:br>
              <a:rPr lang="en-US" b="0" i="0" dirty="0">
                <a:solidFill>
                  <a:srgbClr val="D1D5DB"/>
                </a:solidFill>
                <a:effectLst/>
                <a:latin typeface="Söhne"/>
              </a:rPr>
            </a:br>
            <a:endParaRPr lang="en-US" dirty="0"/>
          </a:p>
        </p:txBody>
      </p:sp>
      <p:sp>
        <p:nvSpPr>
          <p:cNvPr id="9" name="TextBox 8">
            <a:extLst>
              <a:ext uri="{FF2B5EF4-FFF2-40B4-BE49-F238E27FC236}">
                <a16:creationId xmlns:a16="http://schemas.microsoft.com/office/drawing/2014/main" id="{E1C3783C-7362-828E-FF95-8FD2A8DE40E0}"/>
              </a:ext>
            </a:extLst>
          </p:cNvPr>
          <p:cNvSpPr txBox="1"/>
          <p:nvPr/>
        </p:nvSpPr>
        <p:spPr>
          <a:xfrm>
            <a:off x="952122" y="2101275"/>
            <a:ext cx="9797394" cy="830997"/>
          </a:xfrm>
          <a:prstGeom prst="rect">
            <a:avLst/>
          </a:prstGeom>
          <a:noFill/>
        </p:spPr>
        <p:txBody>
          <a:bodyPr wrap="square">
            <a:spAutoFit/>
          </a:bodyPr>
          <a:lstStyle/>
          <a:p>
            <a:pPr algn="ctr"/>
            <a:r>
              <a:rPr lang="en-US" sz="2400" b="1" dirty="0">
                <a:solidFill>
                  <a:schemeClr val="bg1"/>
                </a:solidFill>
                <a:highlight>
                  <a:srgbClr val="FFFF00"/>
                </a:highlight>
              </a:rPr>
              <a:t>MATCH (</a:t>
            </a:r>
            <a:r>
              <a:rPr lang="en-US" sz="2400" b="1" dirty="0" err="1">
                <a:solidFill>
                  <a:schemeClr val="bg1"/>
                </a:solidFill>
                <a:highlight>
                  <a:srgbClr val="FFFF00"/>
                </a:highlight>
              </a:rPr>
              <a:t>p:PLAYER</a:t>
            </a:r>
            <a:r>
              <a:rPr lang="en-US" sz="2400" b="1" dirty="0">
                <a:solidFill>
                  <a:schemeClr val="bg1"/>
                </a:solidFill>
                <a:highlight>
                  <a:srgbClr val="FFFF00"/>
                </a:highlight>
              </a:rPr>
              <a:t>)WHERE </a:t>
            </a:r>
            <a:r>
              <a:rPr lang="en-US" sz="2400" b="1" dirty="0" err="1">
                <a:solidFill>
                  <a:schemeClr val="bg1"/>
                </a:solidFill>
                <a:highlight>
                  <a:srgbClr val="FFFF00"/>
                </a:highlight>
              </a:rPr>
              <a:t>p.runs</a:t>
            </a:r>
            <a:r>
              <a:rPr lang="en-US" sz="2400" b="1" dirty="0">
                <a:solidFill>
                  <a:schemeClr val="bg1"/>
                </a:solidFill>
                <a:highlight>
                  <a:srgbClr val="FFFF00"/>
                </a:highlight>
              </a:rPr>
              <a:t> &gt; 5000RETURN p.name as </a:t>
            </a:r>
            <a:r>
              <a:rPr lang="en-US" sz="2400" b="1" dirty="0" err="1">
                <a:solidFill>
                  <a:schemeClr val="bg1"/>
                </a:solidFill>
                <a:highlight>
                  <a:srgbClr val="FFFF00"/>
                </a:highlight>
              </a:rPr>
              <a:t>PlayerName</a:t>
            </a:r>
            <a:r>
              <a:rPr lang="en-US" sz="2400" b="1" dirty="0">
                <a:solidFill>
                  <a:schemeClr val="bg1"/>
                </a:solidFill>
                <a:highlight>
                  <a:srgbClr val="FFFF00"/>
                </a:highlight>
              </a:rPr>
              <a:t>, </a:t>
            </a:r>
            <a:r>
              <a:rPr lang="en-US" sz="2400" b="1" dirty="0" err="1">
                <a:solidFill>
                  <a:schemeClr val="bg1"/>
                </a:solidFill>
                <a:highlight>
                  <a:srgbClr val="FFFF00"/>
                </a:highlight>
              </a:rPr>
              <a:t>p.runs</a:t>
            </a:r>
            <a:r>
              <a:rPr lang="en-US" sz="2400" b="1" dirty="0">
                <a:solidFill>
                  <a:schemeClr val="bg1"/>
                </a:solidFill>
                <a:highlight>
                  <a:srgbClr val="FFFF00"/>
                </a:highlight>
              </a:rPr>
              <a:t> as </a:t>
            </a:r>
            <a:r>
              <a:rPr lang="en-US" sz="2400" b="1" dirty="0" err="1">
                <a:solidFill>
                  <a:schemeClr val="bg1"/>
                </a:solidFill>
                <a:highlight>
                  <a:srgbClr val="FFFF00"/>
                </a:highlight>
              </a:rPr>
              <a:t>TotalRunsORDER</a:t>
            </a:r>
            <a:r>
              <a:rPr lang="en-US" sz="2400" b="1" dirty="0">
                <a:solidFill>
                  <a:schemeClr val="bg1"/>
                </a:solidFill>
                <a:highlight>
                  <a:srgbClr val="FFFF00"/>
                </a:highlight>
              </a:rPr>
              <a:t> BY </a:t>
            </a:r>
            <a:r>
              <a:rPr lang="en-US" sz="2400" b="1" dirty="0" err="1">
                <a:solidFill>
                  <a:schemeClr val="bg1"/>
                </a:solidFill>
                <a:highlight>
                  <a:srgbClr val="FFFF00"/>
                </a:highlight>
              </a:rPr>
              <a:t>p.runs</a:t>
            </a:r>
            <a:r>
              <a:rPr lang="en-US" sz="2400" b="1" dirty="0">
                <a:solidFill>
                  <a:schemeClr val="bg1"/>
                </a:solidFill>
                <a:highlight>
                  <a:srgbClr val="FFFF00"/>
                </a:highlight>
              </a:rPr>
              <a:t> DESC;</a:t>
            </a:r>
          </a:p>
        </p:txBody>
      </p:sp>
      <p:pic>
        <p:nvPicPr>
          <p:cNvPr id="7" name="Content Placeholder 6">
            <a:extLst>
              <a:ext uri="{FF2B5EF4-FFF2-40B4-BE49-F238E27FC236}">
                <a16:creationId xmlns:a16="http://schemas.microsoft.com/office/drawing/2014/main" id="{F0256C87-8781-1F73-81D5-7D5B419C1D02}"/>
              </a:ext>
            </a:extLst>
          </p:cNvPr>
          <p:cNvPicPr>
            <a:picLocks noGrp="1" noChangeAspect="1"/>
          </p:cNvPicPr>
          <p:nvPr>
            <p:ph idx="1"/>
          </p:nvPr>
        </p:nvPicPr>
        <p:blipFill>
          <a:blip r:embed="rId2"/>
          <a:stretch>
            <a:fillRect/>
          </a:stretch>
        </p:blipFill>
        <p:spPr>
          <a:xfrm>
            <a:off x="906679" y="3005394"/>
            <a:ext cx="9888279" cy="3598863"/>
          </a:xfrm>
        </p:spPr>
      </p:pic>
    </p:spTree>
    <p:extLst>
      <p:ext uri="{BB962C8B-B14F-4D97-AF65-F5344CB8AC3E}">
        <p14:creationId xmlns:p14="http://schemas.microsoft.com/office/powerpoint/2010/main" val="3762069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4A2065-53D0-2894-6555-8665F88F5C75}"/>
              </a:ext>
            </a:extLst>
          </p:cNvPr>
          <p:cNvSpPr>
            <a:spLocks noGrp="1"/>
          </p:cNvSpPr>
          <p:nvPr>
            <p:ph type="title"/>
          </p:nvPr>
        </p:nvSpPr>
        <p:spPr>
          <a:xfrm>
            <a:off x="680321" y="1155306"/>
            <a:ext cx="9613861" cy="1080938"/>
          </a:xfrm>
        </p:spPr>
        <p:txBody>
          <a:bodyPr>
            <a:normAutofit fontScale="90000"/>
          </a:bodyPr>
          <a:lstStyle/>
          <a:p>
            <a:r>
              <a:rPr lang="en-US" b="0" i="0" dirty="0">
                <a:solidFill>
                  <a:srgbClr val="D1D5DB"/>
                </a:solidFill>
                <a:effectLst/>
                <a:latin typeface="Söhne"/>
              </a:rPr>
              <a:t>Find the top 3 players with the highest strike rates:</a:t>
            </a:r>
            <a:br>
              <a:rPr lang="en-US" b="0" i="0" dirty="0">
                <a:solidFill>
                  <a:srgbClr val="D1D5DB"/>
                </a:solidFill>
                <a:effectLst/>
                <a:latin typeface="Söhne"/>
              </a:rPr>
            </a:br>
            <a:br>
              <a:rPr lang="en-US" b="0" i="0" dirty="0">
                <a:solidFill>
                  <a:srgbClr val="D1D5DB"/>
                </a:solidFill>
                <a:effectLst/>
                <a:latin typeface="Söhne"/>
              </a:rPr>
            </a:br>
            <a:br>
              <a:rPr lang="en-US" b="0" i="0" dirty="0">
                <a:solidFill>
                  <a:srgbClr val="D1D5DB"/>
                </a:solidFill>
                <a:effectLst/>
                <a:latin typeface="Söhne"/>
              </a:rPr>
            </a:br>
            <a:br>
              <a:rPr lang="en-US" b="0" i="0" dirty="0">
                <a:solidFill>
                  <a:srgbClr val="D1D5DB"/>
                </a:solidFill>
                <a:effectLst/>
                <a:latin typeface="Söhne"/>
              </a:rPr>
            </a:br>
            <a:endParaRPr lang="en-US" dirty="0"/>
          </a:p>
        </p:txBody>
      </p:sp>
      <p:sp>
        <p:nvSpPr>
          <p:cNvPr id="9" name="TextBox 8">
            <a:extLst>
              <a:ext uri="{FF2B5EF4-FFF2-40B4-BE49-F238E27FC236}">
                <a16:creationId xmlns:a16="http://schemas.microsoft.com/office/drawing/2014/main" id="{E1C3783C-7362-828E-FF95-8FD2A8DE40E0}"/>
              </a:ext>
            </a:extLst>
          </p:cNvPr>
          <p:cNvSpPr txBox="1"/>
          <p:nvPr/>
        </p:nvSpPr>
        <p:spPr>
          <a:xfrm>
            <a:off x="45832" y="1924399"/>
            <a:ext cx="9070258" cy="1569660"/>
          </a:xfrm>
          <a:prstGeom prst="rect">
            <a:avLst/>
          </a:prstGeom>
          <a:noFill/>
        </p:spPr>
        <p:txBody>
          <a:bodyPr wrap="square">
            <a:spAutoFit/>
          </a:bodyPr>
          <a:lstStyle/>
          <a:p>
            <a:r>
              <a:rPr lang="en-US" sz="2400" b="1" dirty="0">
                <a:solidFill>
                  <a:schemeClr val="bg1"/>
                </a:solidFill>
                <a:highlight>
                  <a:srgbClr val="FFFF00"/>
                </a:highlight>
              </a:rPr>
              <a:t>MATCH (</a:t>
            </a:r>
            <a:r>
              <a:rPr lang="en-US" sz="2400" b="1" dirty="0" err="1">
                <a:solidFill>
                  <a:schemeClr val="bg1"/>
                </a:solidFill>
                <a:highlight>
                  <a:srgbClr val="FFFF00"/>
                </a:highlight>
              </a:rPr>
              <a:t>p:PLAYER</a:t>
            </a:r>
            <a:r>
              <a:rPr lang="en-US" sz="2400" b="1" dirty="0">
                <a:solidFill>
                  <a:schemeClr val="bg1"/>
                </a:solidFill>
                <a:highlight>
                  <a:srgbClr val="FFFF00"/>
                </a:highlight>
              </a:rPr>
              <a:t>)</a:t>
            </a:r>
          </a:p>
          <a:p>
            <a:r>
              <a:rPr lang="en-US" sz="2400" b="1" dirty="0">
                <a:solidFill>
                  <a:schemeClr val="bg1"/>
                </a:solidFill>
                <a:highlight>
                  <a:srgbClr val="FFFF00"/>
                </a:highlight>
              </a:rPr>
              <a:t>RETURN p.name as </a:t>
            </a:r>
            <a:r>
              <a:rPr lang="en-US" sz="2400" b="1" dirty="0" err="1">
                <a:solidFill>
                  <a:schemeClr val="bg1"/>
                </a:solidFill>
                <a:highlight>
                  <a:srgbClr val="FFFF00"/>
                </a:highlight>
              </a:rPr>
              <a:t>PlayerName</a:t>
            </a:r>
            <a:r>
              <a:rPr lang="en-US" sz="2400" b="1" dirty="0">
                <a:solidFill>
                  <a:schemeClr val="bg1"/>
                </a:solidFill>
                <a:highlight>
                  <a:srgbClr val="FFFF00"/>
                </a:highlight>
              </a:rPr>
              <a:t>, p.sr as </a:t>
            </a:r>
            <a:r>
              <a:rPr lang="en-US" sz="2400" b="1" dirty="0" err="1">
                <a:solidFill>
                  <a:schemeClr val="bg1"/>
                </a:solidFill>
                <a:highlight>
                  <a:srgbClr val="FFFF00"/>
                </a:highlight>
              </a:rPr>
              <a:t>StrikeRate</a:t>
            </a:r>
            <a:endParaRPr lang="en-US" sz="2400" b="1" dirty="0">
              <a:solidFill>
                <a:schemeClr val="bg1"/>
              </a:solidFill>
              <a:highlight>
                <a:srgbClr val="FFFF00"/>
              </a:highlight>
            </a:endParaRPr>
          </a:p>
          <a:p>
            <a:r>
              <a:rPr lang="en-US" sz="2400" b="1" dirty="0">
                <a:solidFill>
                  <a:schemeClr val="bg1"/>
                </a:solidFill>
                <a:highlight>
                  <a:srgbClr val="FFFF00"/>
                </a:highlight>
              </a:rPr>
              <a:t>ORDER BY p.sr DESC</a:t>
            </a:r>
          </a:p>
          <a:p>
            <a:r>
              <a:rPr lang="en-US" sz="2400" b="1" dirty="0">
                <a:solidFill>
                  <a:schemeClr val="bg1"/>
                </a:solidFill>
                <a:highlight>
                  <a:srgbClr val="FFFF00"/>
                </a:highlight>
              </a:rPr>
              <a:t>LIMIT 3;</a:t>
            </a:r>
          </a:p>
        </p:txBody>
      </p:sp>
      <p:pic>
        <p:nvPicPr>
          <p:cNvPr id="6" name="Content Placeholder 5">
            <a:extLst>
              <a:ext uri="{FF2B5EF4-FFF2-40B4-BE49-F238E27FC236}">
                <a16:creationId xmlns:a16="http://schemas.microsoft.com/office/drawing/2014/main" id="{8FF3FF7F-3BCD-8353-AB13-8863E9D85E23}"/>
              </a:ext>
            </a:extLst>
          </p:cNvPr>
          <p:cNvPicPr>
            <a:picLocks noGrp="1" noChangeAspect="1"/>
          </p:cNvPicPr>
          <p:nvPr>
            <p:ph idx="1"/>
          </p:nvPr>
        </p:nvPicPr>
        <p:blipFill>
          <a:blip r:embed="rId2"/>
          <a:stretch>
            <a:fillRect/>
          </a:stretch>
        </p:blipFill>
        <p:spPr>
          <a:xfrm>
            <a:off x="3168325" y="2822325"/>
            <a:ext cx="8473069" cy="3858152"/>
          </a:xfrm>
        </p:spPr>
      </p:pic>
    </p:spTree>
    <p:extLst>
      <p:ext uri="{BB962C8B-B14F-4D97-AF65-F5344CB8AC3E}">
        <p14:creationId xmlns:p14="http://schemas.microsoft.com/office/powerpoint/2010/main" val="38142957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4A2065-53D0-2894-6555-8665F88F5C75}"/>
              </a:ext>
            </a:extLst>
          </p:cNvPr>
          <p:cNvSpPr>
            <a:spLocks noGrp="1"/>
          </p:cNvSpPr>
          <p:nvPr>
            <p:ph type="title"/>
          </p:nvPr>
        </p:nvSpPr>
        <p:spPr>
          <a:xfrm>
            <a:off x="839809" y="1559343"/>
            <a:ext cx="9613861" cy="1080938"/>
          </a:xfrm>
        </p:spPr>
        <p:txBody>
          <a:bodyPr>
            <a:normAutofit fontScale="90000"/>
          </a:bodyPr>
          <a:lstStyle/>
          <a:p>
            <a:r>
              <a:rPr lang="en-US" b="0" i="0" dirty="0">
                <a:solidFill>
                  <a:srgbClr val="D1D5DB"/>
                </a:solidFill>
                <a:effectLst/>
                <a:latin typeface="Söhne"/>
              </a:rPr>
              <a:t>Find all the coaches and the teams they coach:</a:t>
            </a:r>
            <a:br>
              <a:rPr lang="en-US" b="0" i="0" dirty="0">
                <a:solidFill>
                  <a:srgbClr val="D1D5DB"/>
                </a:solidFill>
                <a:effectLst/>
                <a:latin typeface="Söhne"/>
              </a:rPr>
            </a:br>
            <a:br>
              <a:rPr lang="en-US" b="0" i="0" dirty="0">
                <a:solidFill>
                  <a:srgbClr val="D1D5DB"/>
                </a:solidFill>
                <a:effectLst/>
                <a:latin typeface="Söhne"/>
              </a:rPr>
            </a:br>
            <a:br>
              <a:rPr lang="en-US" b="0" i="0" dirty="0">
                <a:solidFill>
                  <a:srgbClr val="D1D5DB"/>
                </a:solidFill>
                <a:effectLst/>
                <a:latin typeface="Söhne"/>
              </a:rPr>
            </a:br>
            <a:br>
              <a:rPr lang="en-US" b="0" i="0" dirty="0">
                <a:solidFill>
                  <a:srgbClr val="D1D5DB"/>
                </a:solidFill>
                <a:effectLst/>
                <a:latin typeface="Söhne"/>
              </a:rPr>
            </a:br>
            <a:endParaRPr lang="en-US" dirty="0"/>
          </a:p>
        </p:txBody>
      </p:sp>
      <p:sp>
        <p:nvSpPr>
          <p:cNvPr id="9" name="TextBox 8">
            <a:extLst>
              <a:ext uri="{FF2B5EF4-FFF2-40B4-BE49-F238E27FC236}">
                <a16:creationId xmlns:a16="http://schemas.microsoft.com/office/drawing/2014/main" id="{E1C3783C-7362-828E-FF95-8FD2A8DE40E0}"/>
              </a:ext>
            </a:extLst>
          </p:cNvPr>
          <p:cNvSpPr txBox="1"/>
          <p:nvPr/>
        </p:nvSpPr>
        <p:spPr>
          <a:xfrm>
            <a:off x="1223924" y="2010290"/>
            <a:ext cx="9070258" cy="830997"/>
          </a:xfrm>
          <a:prstGeom prst="rect">
            <a:avLst/>
          </a:prstGeom>
          <a:noFill/>
        </p:spPr>
        <p:txBody>
          <a:bodyPr wrap="square">
            <a:spAutoFit/>
          </a:bodyPr>
          <a:lstStyle/>
          <a:p>
            <a:pPr algn="ctr"/>
            <a:r>
              <a:rPr lang="en-US" sz="2400" b="1" dirty="0">
                <a:solidFill>
                  <a:schemeClr val="bg1"/>
                </a:solidFill>
                <a:highlight>
                  <a:srgbClr val="FFFF00"/>
                </a:highlight>
              </a:rPr>
              <a:t>MATCH (</a:t>
            </a:r>
            <a:r>
              <a:rPr lang="en-US" sz="2400" b="1" dirty="0" err="1">
                <a:solidFill>
                  <a:schemeClr val="bg1"/>
                </a:solidFill>
                <a:highlight>
                  <a:srgbClr val="FFFF00"/>
                </a:highlight>
              </a:rPr>
              <a:t>c:COACH</a:t>
            </a:r>
            <a:r>
              <a:rPr lang="en-US" sz="2400" b="1" dirty="0">
                <a:solidFill>
                  <a:schemeClr val="bg1"/>
                </a:solidFill>
                <a:highlight>
                  <a:srgbClr val="FFFF00"/>
                </a:highlight>
              </a:rPr>
              <a:t>)-[:COACHES_FOR]-&gt;(</a:t>
            </a:r>
            <a:r>
              <a:rPr lang="en-US" sz="2400" b="1" dirty="0" err="1">
                <a:solidFill>
                  <a:schemeClr val="bg1"/>
                </a:solidFill>
                <a:highlight>
                  <a:srgbClr val="FFFF00"/>
                </a:highlight>
              </a:rPr>
              <a:t>t:TEAM</a:t>
            </a:r>
            <a:r>
              <a:rPr lang="en-US" sz="2400" b="1" dirty="0">
                <a:solidFill>
                  <a:schemeClr val="bg1"/>
                </a:solidFill>
                <a:highlight>
                  <a:srgbClr val="FFFF00"/>
                </a:highlight>
              </a:rPr>
              <a:t>)RETURN c.name as </a:t>
            </a:r>
            <a:r>
              <a:rPr lang="en-US" sz="2400" b="1" dirty="0" err="1">
                <a:solidFill>
                  <a:schemeClr val="bg1"/>
                </a:solidFill>
                <a:highlight>
                  <a:srgbClr val="FFFF00"/>
                </a:highlight>
              </a:rPr>
              <a:t>CoachName</a:t>
            </a:r>
            <a:r>
              <a:rPr lang="en-US" sz="2400" b="1" dirty="0">
                <a:solidFill>
                  <a:schemeClr val="bg1"/>
                </a:solidFill>
                <a:highlight>
                  <a:srgbClr val="FFFF00"/>
                </a:highlight>
              </a:rPr>
              <a:t>, t.name as </a:t>
            </a:r>
            <a:r>
              <a:rPr lang="en-US" sz="2400" b="1" dirty="0" err="1">
                <a:solidFill>
                  <a:schemeClr val="bg1"/>
                </a:solidFill>
                <a:highlight>
                  <a:srgbClr val="FFFF00"/>
                </a:highlight>
              </a:rPr>
              <a:t>TeamName</a:t>
            </a:r>
            <a:r>
              <a:rPr lang="en-US" sz="2400" b="1" dirty="0">
                <a:solidFill>
                  <a:schemeClr val="bg1"/>
                </a:solidFill>
                <a:highlight>
                  <a:srgbClr val="FFFF00"/>
                </a:highlight>
              </a:rPr>
              <a:t>;</a:t>
            </a:r>
          </a:p>
        </p:txBody>
      </p:sp>
      <p:pic>
        <p:nvPicPr>
          <p:cNvPr id="6" name="Content Placeholder 5">
            <a:extLst>
              <a:ext uri="{FF2B5EF4-FFF2-40B4-BE49-F238E27FC236}">
                <a16:creationId xmlns:a16="http://schemas.microsoft.com/office/drawing/2014/main" id="{A2228D82-7702-58C0-294A-BEB9D8BFB2E6}"/>
              </a:ext>
            </a:extLst>
          </p:cNvPr>
          <p:cNvPicPr>
            <a:picLocks noGrp="1" noChangeAspect="1"/>
          </p:cNvPicPr>
          <p:nvPr>
            <p:ph idx="1"/>
          </p:nvPr>
        </p:nvPicPr>
        <p:blipFill>
          <a:blip r:embed="rId2"/>
          <a:stretch>
            <a:fillRect/>
          </a:stretch>
        </p:blipFill>
        <p:spPr>
          <a:xfrm>
            <a:off x="1318438" y="2822325"/>
            <a:ext cx="9388548" cy="3993346"/>
          </a:xfrm>
        </p:spPr>
      </p:pic>
    </p:spTree>
    <p:extLst>
      <p:ext uri="{BB962C8B-B14F-4D97-AF65-F5344CB8AC3E}">
        <p14:creationId xmlns:p14="http://schemas.microsoft.com/office/powerpoint/2010/main" val="847823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3375-5CEE-FB20-2766-7570BE0540E4}"/>
              </a:ext>
            </a:extLst>
          </p:cNvPr>
          <p:cNvSpPr>
            <a:spLocks noGrp="1"/>
          </p:cNvSpPr>
          <p:nvPr>
            <p:ph type="title"/>
          </p:nvPr>
        </p:nvSpPr>
        <p:spPr/>
        <p:txBody>
          <a:bodyPr>
            <a:normAutofit/>
          </a:bodyPr>
          <a:lstStyle/>
          <a:p>
            <a:r>
              <a:rPr lang="en-US" sz="4400" b="1" dirty="0">
                <a:solidFill>
                  <a:srgbClr val="FF0000"/>
                </a:solidFill>
              </a:rPr>
              <a:t>CONCLU</a:t>
            </a:r>
            <a:r>
              <a:rPr lang="en-US" sz="4400" b="1" dirty="0"/>
              <a:t>SION</a:t>
            </a:r>
          </a:p>
        </p:txBody>
      </p:sp>
    </p:spTree>
    <p:extLst>
      <p:ext uri="{BB962C8B-B14F-4D97-AF65-F5344CB8AC3E}">
        <p14:creationId xmlns:p14="http://schemas.microsoft.com/office/powerpoint/2010/main" val="257904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3375-5CEE-FB20-2766-7570BE0540E4}"/>
              </a:ext>
            </a:extLst>
          </p:cNvPr>
          <p:cNvSpPr>
            <a:spLocks noGrp="1"/>
          </p:cNvSpPr>
          <p:nvPr>
            <p:ph type="title"/>
          </p:nvPr>
        </p:nvSpPr>
        <p:spPr/>
        <p:txBody>
          <a:bodyPr>
            <a:normAutofit/>
          </a:bodyPr>
          <a:lstStyle/>
          <a:p>
            <a:r>
              <a:rPr lang="en-US" sz="4800" b="1" dirty="0">
                <a:solidFill>
                  <a:srgbClr val="FF0000"/>
                </a:solidFill>
              </a:rPr>
              <a:t>INTRO</a:t>
            </a:r>
            <a:r>
              <a:rPr lang="en-US" sz="4800" b="1" dirty="0"/>
              <a:t>DUCTION</a:t>
            </a:r>
          </a:p>
        </p:txBody>
      </p:sp>
    </p:spTree>
    <p:extLst>
      <p:ext uri="{BB962C8B-B14F-4D97-AF65-F5344CB8AC3E}">
        <p14:creationId xmlns:p14="http://schemas.microsoft.com/office/powerpoint/2010/main" val="182090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ABE4F9-778C-37E6-5EDE-C2D9938C3208}"/>
              </a:ext>
            </a:extLst>
          </p:cNvPr>
          <p:cNvSpPr txBox="1"/>
          <p:nvPr/>
        </p:nvSpPr>
        <p:spPr>
          <a:xfrm>
            <a:off x="275303" y="338304"/>
            <a:ext cx="10284542" cy="5632311"/>
          </a:xfrm>
          <a:prstGeom prst="rect">
            <a:avLst/>
          </a:prstGeom>
          <a:noFill/>
        </p:spPr>
        <p:txBody>
          <a:bodyPr wrap="square">
            <a:spAutoFit/>
          </a:bodyPr>
          <a:lstStyle/>
          <a:p>
            <a:pPr marL="342900" indent="-342900" algn="just">
              <a:buFont typeface="Wingdings" panose="05000000000000000000" pitchFamily="2" charset="2"/>
              <a:buChar char="q"/>
            </a:pPr>
            <a:r>
              <a:rPr lang="en-US" sz="2000" b="1" dirty="0">
                <a:solidFill>
                  <a:schemeClr val="bg1"/>
                </a:solidFill>
              </a:rPr>
              <a:t>In this project, we leveraged the power of Neo4j, a graph database management system, to model and analyze the Indian Premier League (IPL) statistics. Through our graph database, we were able to efficiently store and represent complex relationships between various entities such as players, teams, and coaches. This enabled us to perform in-depth analyses and gain valuable insights into the performance of IPL teams and players over the years.</a:t>
            </a:r>
          </a:p>
          <a:p>
            <a:pPr marL="342900" indent="-342900" algn="just">
              <a:buFont typeface="Wingdings" panose="05000000000000000000" pitchFamily="2" charset="2"/>
              <a:buChar char="q"/>
            </a:pPr>
            <a:endParaRPr lang="en-US" sz="2000" b="1" dirty="0">
              <a:solidFill>
                <a:schemeClr val="bg1"/>
              </a:solidFill>
            </a:endParaRPr>
          </a:p>
          <a:p>
            <a:pPr marL="342900" indent="-342900" algn="just">
              <a:buFont typeface="Wingdings" panose="05000000000000000000" pitchFamily="2" charset="2"/>
              <a:buChar char="q"/>
            </a:pPr>
            <a:r>
              <a:rPr lang="en-US" sz="2000" b="1" dirty="0">
                <a:solidFill>
                  <a:schemeClr val="bg1"/>
                </a:solidFill>
              </a:rPr>
              <a:t>By utilizing Neo4j's powerful query language, Cypher, we executed a wide range of queries that showcased the flexibility and efficiency of graph databases in handling interconnected data. These queries included aggregations, filtering, and traversal of relationships, demonstrating the power of graph databases in dealing with complex data structures.</a:t>
            </a:r>
          </a:p>
          <a:p>
            <a:pPr marL="342900" indent="-342900" algn="just">
              <a:buFont typeface="Wingdings" panose="05000000000000000000" pitchFamily="2" charset="2"/>
              <a:buChar char="q"/>
            </a:pPr>
            <a:endParaRPr lang="en-US" sz="2000" b="1" dirty="0">
              <a:solidFill>
                <a:schemeClr val="bg1"/>
              </a:solidFill>
            </a:endParaRPr>
          </a:p>
          <a:p>
            <a:pPr marL="342900" indent="-342900" algn="just">
              <a:buFont typeface="Wingdings" panose="05000000000000000000" pitchFamily="2" charset="2"/>
              <a:buChar char="q"/>
            </a:pPr>
            <a:r>
              <a:rPr lang="en-US" sz="2000" b="1" dirty="0">
                <a:solidFill>
                  <a:schemeClr val="bg1"/>
                </a:solidFill>
              </a:rPr>
              <a:t>Our IPL database provides a foundation for further analysis and exploration, including examining player performance trends, identifying key factors that contribute to a team's success, and uncovering hidden patterns in the data. This project showcases the potential of using graph databases in sports analytics and paves the way for more advanced analytics and insights in the future.</a:t>
            </a:r>
          </a:p>
        </p:txBody>
      </p:sp>
    </p:spTree>
    <p:extLst>
      <p:ext uri="{BB962C8B-B14F-4D97-AF65-F5344CB8AC3E}">
        <p14:creationId xmlns:p14="http://schemas.microsoft.com/office/powerpoint/2010/main" val="13592982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you-cutout-newspaper-headlines-pinned-to-cork-bulletin-board-38953499">
            <a:extLst>
              <a:ext uri="{FF2B5EF4-FFF2-40B4-BE49-F238E27FC236}">
                <a16:creationId xmlns:a16="http://schemas.microsoft.com/office/drawing/2014/main" id="{E033A95C-BDE9-704C-6591-BEA60F9DF354}"/>
              </a:ext>
            </a:extLst>
          </p:cNvPr>
          <p:cNvPicPr>
            <a:picLocks noGrp="1" noChangeAspect="1"/>
          </p:cNvPicPr>
          <p:nvPr isPhoto="1">
            <p:ph idx="1"/>
          </p:nvPr>
        </p:nvPicPr>
        <p:blipFill rotWithShape="1">
          <a:blip r:embed="rId4">
            <a:lum/>
            <a:extLst>
              <a:ext uri="{28A0092B-C50C-407E-A947-70E740481C1C}">
                <a14:useLocalDpi xmlns:a14="http://schemas.microsoft.com/office/drawing/2010/main" val="0"/>
              </a:ext>
            </a:extLst>
          </a:blip>
          <a:srcRect l="1899" t="25401" r="-1899" b="33762"/>
          <a:stretch/>
        </p:blipFill>
        <p:spPr>
          <a:xfrm>
            <a:off x="1" y="4457900"/>
            <a:ext cx="12457470" cy="2400100"/>
          </a:xfrm>
          <a:prstGeom prst="rect">
            <a:avLst/>
          </a:prstGeom>
        </p:spPr>
      </p:pic>
      <p:pic>
        <p:nvPicPr>
          <p:cNvPr id="3" name="Picture 2" descr="A picture containing person, yellow, player, sport&#10;&#10;Description automatically generated">
            <a:extLst>
              <a:ext uri="{FF2B5EF4-FFF2-40B4-BE49-F238E27FC236}">
                <a16:creationId xmlns:a16="http://schemas.microsoft.com/office/drawing/2014/main" id="{40274841-D276-A8AC-AEC2-1E7F4637A254}"/>
              </a:ext>
            </a:extLst>
          </p:cNvPr>
          <p:cNvPicPr>
            <a:picLocks noChangeAspect="1"/>
          </p:cNvPicPr>
          <p:nvPr/>
        </p:nvPicPr>
        <p:blipFill>
          <a:blip r:embed="rId5"/>
          <a:stretch>
            <a:fillRect/>
          </a:stretch>
        </p:blipFill>
        <p:spPr>
          <a:xfrm>
            <a:off x="1" y="-693746"/>
            <a:ext cx="12192000" cy="5151646"/>
          </a:xfrm>
          <a:prstGeom prst="rect">
            <a:avLst/>
          </a:prstGeom>
        </p:spPr>
      </p:pic>
      <p:pic>
        <p:nvPicPr>
          <p:cNvPr id="6" name="ipl ring">
            <a:hlinkClick r:id="" action="ppaction://media"/>
            <a:extLst>
              <a:ext uri="{FF2B5EF4-FFF2-40B4-BE49-F238E27FC236}">
                <a16:creationId xmlns:a16="http://schemas.microsoft.com/office/drawing/2014/main" id="{1B963DF9-3CBE-1EDB-5F64-1DFD2CF86488}"/>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634382" y="6319875"/>
            <a:ext cx="406400" cy="406400"/>
          </a:xfrm>
          <a:prstGeom prst="rect">
            <a:avLst/>
          </a:prstGeom>
        </p:spPr>
      </p:pic>
    </p:spTree>
    <p:extLst>
      <p:ext uri="{BB962C8B-B14F-4D97-AF65-F5344CB8AC3E}">
        <p14:creationId xmlns:p14="http://schemas.microsoft.com/office/powerpoint/2010/main" val="143185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086"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p:cTn id="13" fill="hold" display="0">
                  <p:stCondLst>
                    <p:cond delay="indefinite"/>
                  </p:stCondLst>
                  <p:endCondLst>
                    <p:cond evt="onStopAudio" delay="0">
                      <p:tgtEl>
                        <p:sldTgt/>
                      </p:tgtEl>
                    </p:cond>
                  </p:endCondLst>
                </p:cTn>
                <p:tgtEl>
                  <p:spTgt spid="6"/>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194421-ACF7-BDB3-27F5-8C223185322F}"/>
              </a:ext>
            </a:extLst>
          </p:cNvPr>
          <p:cNvSpPr txBox="1"/>
          <p:nvPr/>
        </p:nvSpPr>
        <p:spPr>
          <a:xfrm>
            <a:off x="-69011" y="854015"/>
            <a:ext cx="10506974" cy="5283241"/>
          </a:xfrm>
          <a:prstGeom prst="rect">
            <a:avLst/>
          </a:prstGeom>
          <a:noFill/>
        </p:spPr>
        <p:txBody>
          <a:bodyPr wrap="square">
            <a:spAutoFit/>
          </a:bodyPr>
          <a:lstStyle/>
          <a:p>
            <a:pPr marL="800100" marR="514350" indent="-342900" algn="just">
              <a:lnSpc>
                <a:spcPct val="115000"/>
              </a:lnSpc>
              <a:spcBef>
                <a:spcPts val="0"/>
              </a:spcBef>
              <a:spcAft>
                <a:spcPts val="1000"/>
              </a:spcAft>
              <a:buFont typeface="Wingdings" panose="05000000000000000000" pitchFamily="2" charset="2"/>
              <a:buChar char="v"/>
            </a:pPr>
            <a:r>
              <a:rPr lang="en-US" sz="2000" b="1" dirty="0">
                <a:solidFill>
                  <a:schemeClr val="bg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Since its start in 2008, the Indian Premier League (IPL), a professional Twenty20 cricket competition in India, has amassed enormous popularity and a devoted fan base among cricket enthusiasts. The Indian Premier League (IPL) has completely altered the landscape of cricket thanks to its one-of-a-kind combination of sports and entertainment and its extensive pool of outstanding players worldwide.</a:t>
            </a:r>
          </a:p>
          <a:p>
            <a:pPr marL="800100" marR="514350" indent="-342900" algn="just">
              <a:lnSpc>
                <a:spcPct val="115000"/>
              </a:lnSpc>
              <a:spcBef>
                <a:spcPts val="0"/>
              </a:spcBef>
              <a:spcAft>
                <a:spcPts val="1000"/>
              </a:spcAft>
              <a:buFont typeface="Wingdings" panose="05000000000000000000" pitchFamily="2" charset="2"/>
              <a:buChar char="v"/>
            </a:pPr>
            <a:r>
              <a:rPr lang="en-US" sz="2000" b="1" dirty="0">
                <a:solidFill>
                  <a:schemeClr val="bg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Our project explores and analyzes the complex relationships within IPL data, such as player performances, team dynamics, and coaching staff's impact. To achieve this, we utilize a Graph database, an ideal choice for storing and querying corresponding data, providing powerful insights into the intricate interactions within the IPL ecosystem.</a:t>
            </a:r>
          </a:p>
          <a:p>
            <a:pPr marL="800100" marR="514350" indent="-342900" algn="just">
              <a:lnSpc>
                <a:spcPct val="115000"/>
              </a:lnSpc>
              <a:spcBef>
                <a:spcPts val="0"/>
              </a:spcBef>
              <a:spcAft>
                <a:spcPts val="1000"/>
              </a:spcAft>
              <a:buFont typeface="Wingdings" panose="05000000000000000000" pitchFamily="2" charset="2"/>
              <a:buChar char="v"/>
            </a:pPr>
            <a:r>
              <a:rPr lang="en-US" sz="2000" b="1" dirty="0">
                <a:solidFill>
                  <a:schemeClr val="bg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By leveraging the capabilities of a Graph Database, we will investigate various aspects of the IPL, such as top performers, team strategies, coaching influence, and more. This analysis will not only offer a comprehensive understanding of the IPL's inner workings but also uncover intriguing patterns that could shape the future of this prestigious cricket league.</a:t>
            </a:r>
            <a:endParaRPr lang="en-US" sz="2000" b="1" dirty="0">
              <a:solidFill>
                <a:schemeClr val="bg1">
                  <a:lumMod val="85000"/>
                  <a:lumOff val="1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5489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3375-5CEE-FB20-2766-7570BE0540E4}"/>
              </a:ext>
            </a:extLst>
          </p:cNvPr>
          <p:cNvSpPr>
            <a:spLocks noGrp="1"/>
          </p:cNvSpPr>
          <p:nvPr>
            <p:ph type="title"/>
          </p:nvPr>
        </p:nvSpPr>
        <p:spPr/>
        <p:txBody>
          <a:bodyPr>
            <a:normAutofit/>
          </a:bodyPr>
          <a:lstStyle/>
          <a:p>
            <a:r>
              <a:rPr lang="en-US" sz="4400" b="1" dirty="0">
                <a:solidFill>
                  <a:srgbClr val="FF0000"/>
                </a:solidFill>
              </a:rPr>
              <a:t>PROBLEM</a:t>
            </a:r>
            <a:r>
              <a:rPr lang="en-US" sz="4400" b="1" dirty="0"/>
              <a:t> DEFINITION</a:t>
            </a:r>
          </a:p>
        </p:txBody>
      </p:sp>
    </p:spTree>
    <p:extLst>
      <p:ext uri="{BB962C8B-B14F-4D97-AF65-F5344CB8AC3E}">
        <p14:creationId xmlns:p14="http://schemas.microsoft.com/office/powerpoint/2010/main" val="2779704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A0987C-6F87-D63E-2122-6E2970FB29A3}"/>
              </a:ext>
            </a:extLst>
          </p:cNvPr>
          <p:cNvSpPr txBox="1"/>
          <p:nvPr/>
        </p:nvSpPr>
        <p:spPr>
          <a:xfrm>
            <a:off x="137650" y="3695"/>
            <a:ext cx="10461523" cy="6863417"/>
          </a:xfrm>
          <a:prstGeom prst="rect">
            <a:avLst/>
          </a:prstGeom>
          <a:noFill/>
        </p:spPr>
        <p:txBody>
          <a:bodyPr wrap="square">
            <a:spAutoFit/>
          </a:bodyPr>
          <a:lstStyle/>
          <a:p>
            <a:pPr algn="just">
              <a:spcBef>
                <a:spcPts val="0"/>
              </a:spcBef>
              <a:spcAft>
                <a:spcPts val="0"/>
              </a:spcAft>
            </a:pPr>
            <a:r>
              <a:rPr lang="en-US" sz="2000" b="1" dirty="0">
                <a:solidFill>
                  <a:srgbClr val="0E101A"/>
                </a:solidFill>
                <a:effectLst/>
              </a:rPr>
              <a:t>The Indian Premier League (IPL) is a multifaceted cricket league, with numerous components influencing its dynamics, including player performances, team compositions, and coaching staff strategies. Analyzing the interwoven relationships within the IPL data is essential for understanding the factors contributing to a team's success or failure and identifying potential improvements in technique, selection, and performance.</a:t>
            </a:r>
          </a:p>
          <a:p>
            <a:pPr algn="just">
              <a:spcBef>
                <a:spcPts val="0"/>
              </a:spcBef>
              <a:spcAft>
                <a:spcPts val="0"/>
              </a:spcAft>
            </a:pPr>
            <a:endParaRPr lang="en-US" sz="2000" b="1" dirty="0">
              <a:solidFill>
                <a:srgbClr val="0E101A"/>
              </a:solidFill>
              <a:effectLst/>
            </a:endParaRPr>
          </a:p>
          <a:p>
            <a:pPr algn="just">
              <a:spcBef>
                <a:spcPts val="0"/>
              </a:spcBef>
              <a:spcAft>
                <a:spcPts val="0"/>
              </a:spcAft>
            </a:pPr>
            <a:r>
              <a:rPr lang="en-US" sz="2000" b="1" dirty="0">
                <a:solidFill>
                  <a:srgbClr val="0E101A"/>
                </a:solidFill>
                <a:effectLst/>
              </a:rPr>
              <a:t>We aim to examine the IPL data, focusing on the connections between players, teams, and coaches, and uncover insights that can contribute to a deeper understanding of the league's structure and performance trends. We aim to answer questions such as:</a:t>
            </a:r>
          </a:p>
          <a:p>
            <a:pPr algn="just">
              <a:spcBef>
                <a:spcPts val="0"/>
              </a:spcBef>
              <a:spcAft>
                <a:spcPts val="0"/>
              </a:spcAft>
            </a:pPr>
            <a:endParaRPr lang="en-US" sz="2000" b="1" dirty="0">
              <a:solidFill>
                <a:srgbClr val="0E101A"/>
              </a:solidFill>
              <a:effectLst/>
            </a:endParaRPr>
          </a:p>
          <a:p>
            <a:pPr marL="342900" indent="-342900" algn="just">
              <a:spcBef>
                <a:spcPts val="0"/>
              </a:spcBef>
              <a:spcAft>
                <a:spcPts val="0"/>
              </a:spcAft>
              <a:buFont typeface="Wingdings" panose="05000000000000000000" pitchFamily="2" charset="2"/>
              <a:buChar char="q"/>
            </a:pPr>
            <a:r>
              <a:rPr lang="en-US" sz="2000" b="1" dirty="0">
                <a:solidFill>
                  <a:srgbClr val="0E101A"/>
                </a:solidFill>
                <a:effectLst/>
              </a:rPr>
              <a:t>How do players' performances affect their teams' overall success?</a:t>
            </a:r>
          </a:p>
          <a:p>
            <a:pPr marL="342900" indent="-342900" algn="just">
              <a:spcBef>
                <a:spcPts val="0"/>
              </a:spcBef>
              <a:spcAft>
                <a:spcPts val="0"/>
              </a:spcAft>
              <a:buFont typeface="Wingdings" panose="05000000000000000000" pitchFamily="2" charset="2"/>
              <a:buChar char="q"/>
            </a:pPr>
            <a:r>
              <a:rPr lang="en-US" sz="2000" b="1" dirty="0">
                <a:solidFill>
                  <a:srgbClr val="0E101A"/>
                </a:solidFill>
                <a:effectLst/>
              </a:rPr>
              <a:t>How does the coaching staff impact players' performances and team dynamics?</a:t>
            </a:r>
          </a:p>
          <a:p>
            <a:pPr marL="342900" indent="-342900" algn="just">
              <a:spcBef>
                <a:spcPts val="0"/>
              </a:spcBef>
              <a:spcAft>
                <a:spcPts val="0"/>
              </a:spcAft>
              <a:buFont typeface="Wingdings" panose="05000000000000000000" pitchFamily="2" charset="2"/>
              <a:buChar char="q"/>
            </a:pPr>
            <a:r>
              <a:rPr lang="en-US" sz="2000" b="1" dirty="0">
                <a:solidFill>
                  <a:srgbClr val="0E101A"/>
                </a:solidFill>
                <a:effectLst/>
              </a:rPr>
              <a:t>How do team compositions and strategies evolve in response to various factors, such as opponents' strengths and weaknesses?</a:t>
            </a:r>
          </a:p>
          <a:p>
            <a:pPr marL="342900" indent="-342900" algn="just">
              <a:spcBef>
                <a:spcPts val="0"/>
              </a:spcBef>
              <a:spcAft>
                <a:spcPts val="0"/>
              </a:spcAft>
              <a:buFont typeface="Wingdings" panose="05000000000000000000" pitchFamily="2" charset="2"/>
              <a:buChar char="q"/>
            </a:pPr>
            <a:r>
              <a:rPr lang="en-US" sz="2000" b="1" dirty="0">
                <a:solidFill>
                  <a:srgbClr val="0E101A"/>
                </a:solidFill>
                <a:effectLst/>
              </a:rPr>
              <a:t>Can we identify patterns or trends that could be instrumental in devising effective strategies for future matches?</a:t>
            </a:r>
          </a:p>
          <a:p>
            <a:pPr algn="just">
              <a:spcBef>
                <a:spcPts val="0"/>
              </a:spcBef>
              <a:spcAft>
                <a:spcPts val="0"/>
              </a:spcAft>
              <a:buFont typeface="+mj-lt"/>
              <a:buAutoNum type="arabicPeriod"/>
            </a:pPr>
            <a:endParaRPr lang="en-US" sz="2000" b="1" dirty="0">
              <a:solidFill>
                <a:srgbClr val="0E101A"/>
              </a:solidFill>
              <a:effectLst/>
            </a:endParaRPr>
          </a:p>
          <a:p>
            <a:pPr algn="just">
              <a:spcBef>
                <a:spcPts val="0"/>
              </a:spcBef>
              <a:spcAft>
                <a:spcPts val="0"/>
              </a:spcAft>
            </a:pPr>
            <a:r>
              <a:rPr lang="en-US" sz="2000" b="1" dirty="0">
                <a:solidFill>
                  <a:srgbClr val="0E101A"/>
                </a:solidFill>
                <a:effectLst/>
              </a:rPr>
              <a:t>By addressing these questions, we intend to comprehensively analyze the IPL ecosystem, revealing valuable insights and patterns that can potentially influence the league's future trajectory.</a:t>
            </a:r>
          </a:p>
        </p:txBody>
      </p:sp>
    </p:spTree>
    <p:extLst>
      <p:ext uri="{BB962C8B-B14F-4D97-AF65-F5344CB8AC3E}">
        <p14:creationId xmlns:p14="http://schemas.microsoft.com/office/powerpoint/2010/main" val="707101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3375-5CEE-FB20-2766-7570BE0540E4}"/>
              </a:ext>
            </a:extLst>
          </p:cNvPr>
          <p:cNvSpPr>
            <a:spLocks noGrp="1"/>
          </p:cNvSpPr>
          <p:nvPr>
            <p:ph type="title"/>
          </p:nvPr>
        </p:nvSpPr>
        <p:spPr/>
        <p:txBody>
          <a:bodyPr>
            <a:normAutofit fontScale="90000"/>
          </a:bodyPr>
          <a:lstStyle/>
          <a:p>
            <a:br>
              <a:rPr lang="en-US" dirty="0"/>
            </a:br>
            <a:r>
              <a:rPr lang="en-US" dirty="0"/>
              <a:t> </a:t>
            </a:r>
            <a:r>
              <a:rPr lang="en-US" sz="4900" b="1" dirty="0">
                <a:solidFill>
                  <a:srgbClr val="FF0000"/>
                </a:solidFill>
              </a:rPr>
              <a:t>GRAPH DATABASE</a:t>
            </a:r>
            <a:r>
              <a:rPr lang="en-US" sz="4900" b="1" dirty="0"/>
              <a:t> IS THE BEST FIT </a:t>
            </a:r>
            <a:br>
              <a:rPr lang="en-US" sz="3100" dirty="0"/>
            </a:br>
            <a:endParaRPr lang="en-US" b="1" dirty="0"/>
          </a:p>
        </p:txBody>
      </p:sp>
    </p:spTree>
    <p:extLst>
      <p:ext uri="{BB962C8B-B14F-4D97-AF65-F5344CB8AC3E}">
        <p14:creationId xmlns:p14="http://schemas.microsoft.com/office/powerpoint/2010/main" val="18204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194421-ACF7-BDB3-27F5-8C223185322F}"/>
              </a:ext>
            </a:extLst>
          </p:cNvPr>
          <p:cNvSpPr txBox="1"/>
          <p:nvPr/>
        </p:nvSpPr>
        <p:spPr>
          <a:xfrm>
            <a:off x="226141" y="335845"/>
            <a:ext cx="10392697" cy="6463308"/>
          </a:xfrm>
          <a:prstGeom prst="rect">
            <a:avLst/>
          </a:prstGeom>
          <a:noFill/>
        </p:spPr>
        <p:txBody>
          <a:bodyPr wrap="square">
            <a:spAutoFit/>
          </a:bodyPr>
          <a:lstStyle/>
          <a:p>
            <a:pPr algn="just">
              <a:spcBef>
                <a:spcPts val="0"/>
              </a:spcBef>
              <a:spcAft>
                <a:spcPts val="0"/>
              </a:spcAft>
            </a:pPr>
            <a:r>
              <a:rPr lang="en-US" b="1" dirty="0">
                <a:solidFill>
                  <a:srgbClr val="0E101A"/>
                </a:solidFill>
                <a:effectLst/>
              </a:rPr>
              <a:t>A Graph Database is an exceptional choice for analyzing the Indian Premier League (IPL) data because it can efficiently model, store, and query complex relationships between various entities. It offers several advantages in the context of our problem:</a:t>
            </a:r>
          </a:p>
          <a:p>
            <a:pPr algn="just">
              <a:spcBef>
                <a:spcPts val="0"/>
              </a:spcBef>
              <a:spcAft>
                <a:spcPts val="0"/>
              </a:spcAft>
            </a:pPr>
            <a:endParaRPr lang="en-US" b="1" dirty="0">
              <a:solidFill>
                <a:srgbClr val="0E101A"/>
              </a:solidFill>
              <a:effectLst/>
            </a:endParaRPr>
          </a:p>
          <a:p>
            <a:pPr marL="285750" indent="-285750" algn="just">
              <a:spcBef>
                <a:spcPts val="0"/>
              </a:spcBef>
              <a:spcAft>
                <a:spcPts val="0"/>
              </a:spcAft>
              <a:buFont typeface="Wingdings" panose="05000000000000000000" pitchFamily="2" charset="2"/>
              <a:buChar char="q"/>
            </a:pPr>
            <a:r>
              <a:rPr lang="en-US" b="1" dirty="0">
                <a:solidFill>
                  <a:srgbClr val="0E101A"/>
                </a:solidFill>
                <a:effectLst/>
              </a:rPr>
              <a:t>Intuitive Data Representation: Graph Databases represent data as nodes (entities) and relationships (edges) in a graph structure. This realistic representation aligns perfectly with the IPL's corresponding data, such as players, teams, and coaches, facilitating a more accessible and comprehensive analysis.</a:t>
            </a:r>
          </a:p>
          <a:p>
            <a:pPr marL="285750" indent="-285750" algn="just">
              <a:spcBef>
                <a:spcPts val="0"/>
              </a:spcBef>
              <a:spcAft>
                <a:spcPts val="0"/>
              </a:spcAft>
              <a:buFont typeface="Wingdings" panose="05000000000000000000" pitchFamily="2" charset="2"/>
              <a:buChar char="q"/>
            </a:pPr>
            <a:r>
              <a:rPr lang="en-US" b="1" dirty="0">
                <a:solidFill>
                  <a:srgbClr val="0E101A"/>
                </a:solidFill>
                <a:effectLst/>
              </a:rPr>
              <a:t>Scalability: The IPL data is vast and ever-growing, with new players, teams, and matches added each season. Graph Databases are designed to handle large datasets and scale efficiently, ensuring the analysis remains efficient and up-to-date.</a:t>
            </a:r>
          </a:p>
          <a:p>
            <a:pPr marL="285750" indent="-285750" algn="just">
              <a:spcBef>
                <a:spcPts val="0"/>
              </a:spcBef>
              <a:spcAft>
                <a:spcPts val="0"/>
              </a:spcAft>
              <a:buFont typeface="Wingdings" panose="05000000000000000000" pitchFamily="2" charset="2"/>
              <a:buChar char="q"/>
            </a:pPr>
            <a:r>
              <a:rPr lang="en-US" b="1" dirty="0">
                <a:solidFill>
                  <a:srgbClr val="0E101A"/>
                </a:solidFill>
                <a:effectLst/>
              </a:rPr>
              <a:t>Efficient Querying: Graph Databases provide exceptional performance in querying connected data. This capability is crucial for exploring the IPL's intricate relationships and answering complex questions about players' performances, team dynamics, and the coaching staff's impact.</a:t>
            </a:r>
          </a:p>
          <a:p>
            <a:pPr marL="285750" indent="-285750" algn="just">
              <a:spcBef>
                <a:spcPts val="0"/>
              </a:spcBef>
              <a:spcAft>
                <a:spcPts val="0"/>
              </a:spcAft>
              <a:buFont typeface="Wingdings" panose="05000000000000000000" pitchFamily="2" charset="2"/>
              <a:buChar char="q"/>
            </a:pPr>
            <a:r>
              <a:rPr lang="en-US" b="1" dirty="0">
                <a:solidFill>
                  <a:srgbClr val="0E101A"/>
                </a:solidFill>
                <a:effectLst/>
              </a:rPr>
              <a:t>Flexible Data Model: The IPL's structure and data are subject to change over time, with evolving rules, team compositions, and strategies. Graph Databases offer a flexible data model that can quickly adapt to these changes, ensuring the analysis remains relevant and accurate.</a:t>
            </a:r>
          </a:p>
          <a:p>
            <a:pPr algn="just">
              <a:spcBef>
                <a:spcPts val="0"/>
              </a:spcBef>
              <a:spcAft>
                <a:spcPts val="0"/>
              </a:spcAft>
            </a:pPr>
            <a:endParaRPr lang="en-US" b="1" dirty="0">
              <a:solidFill>
                <a:srgbClr val="0E101A"/>
              </a:solidFill>
              <a:effectLst/>
            </a:endParaRPr>
          </a:p>
          <a:p>
            <a:pPr algn="just">
              <a:spcBef>
                <a:spcPts val="0"/>
              </a:spcBef>
              <a:spcAft>
                <a:spcPts val="0"/>
              </a:spcAft>
            </a:pPr>
            <a:r>
              <a:rPr lang="en-US" b="1" dirty="0">
                <a:solidFill>
                  <a:srgbClr val="0E101A"/>
                </a:solidFill>
                <a:effectLst/>
              </a:rPr>
              <a:t>By leveraging the unique strengths of a Graph Database, we can delve deep into the IPL data, uncovering valuable insights and patterns that can contribute to a better understanding of the league's complex interactions and potentially shape its future success.</a:t>
            </a:r>
          </a:p>
        </p:txBody>
      </p:sp>
    </p:spTree>
    <p:extLst>
      <p:ext uri="{BB962C8B-B14F-4D97-AF65-F5344CB8AC3E}">
        <p14:creationId xmlns:p14="http://schemas.microsoft.com/office/powerpoint/2010/main" val="298948333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2136</TotalTime>
  <Words>2159</Words>
  <Application>Microsoft Office PowerPoint</Application>
  <PresentationFormat>Widescreen</PresentationFormat>
  <Paragraphs>109</Paragraphs>
  <Slides>41</Slides>
  <Notes>1</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Söhne</vt:lpstr>
      <vt:lpstr>Times New Roman</vt:lpstr>
      <vt:lpstr>Trebuchet MS</vt:lpstr>
      <vt:lpstr>Wingdings</vt:lpstr>
      <vt:lpstr>Berlin</vt:lpstr>
      <vt:lpstr>INDIAN PREMIER LEAGUE STATS USING NEO4j</vt:lpstr>
      <vt:lpstr>GROUP -1- PLAYERS</vt:lpstr>
      <vt:lpstr>CONTENT</vt:lpstr>
      <vt:lpstr>INTRODUCTION</vt:lpstr>
      <vt:lpstr>PowerPoint Presentation</vt:lpstr>
      <vt:lpstr>PROBLEM DEFINITION</vt:lpstr>
      <vt:lpstr>PowerPoint Presentation</vt:lpstr>
      <vt:lpstr>  GRAPH DATABASE IS THE BEST FIT  </vt:lpstr>
      <vt:lpstr>PowerPoint Presentation</vt:lpstr>
      <vt:lpstr>  MODEL OF OUR GRAPH DATABASE</vt:lpstr>
      <vt:lpstr>PowerPoint Presentation</vt:lpstr>
      <vt:lpstr>   PERFORMING ALL TASK      </vt:lpstr>
      <vt:lpstr>  CREATE PLAYER DATABASE</vt:lpstr>
      <vt:lpstr>PowerPoint Presentation</vt:lpstr>
      <vt:lpstr>PowerPoint Presentation</vt:lpstr>
      <vt:lpstr>  PLAYER NODE PROPERTIES</vt:lpstr>
      <vt:lpstr>  CREATE TEAM DATABASE</vt:lpstr>
      <vt:lpstr>PowerPoint Presentation</vt:lpstr>
      <vt:lpstr>  CREATE COACH DATABASE</vt:lpstr>
      <vt:lpstr>PowerPoint Presentation</vt:lpstr>
      <vt:lpstr>  CREATE RELATIONSHIPS B/W TEAMMATES</vt:lpstr>
      <vt:lpstr>PowerPoint Presentation</vt:lpstr>
      <vt:lpstr>  CREATE RELATIONSHIPS B/W TEAMMATES</vt:lpstr>
      <vt:lpstr>PowerPoint Presentation</vt:lpstr>
      <vt:lpstr>  CHECK FOR ANY NULL VALUES</vt:lpstr>
      <vt:lpstr>   Show that your model has loops   </vt:lpstr>
      <vt:lpstr> FINAL TRANSFORM GRAPH DATABASE  </vt:lpstr>
      <vt:lpstr>PowerPoint Presentation</vt:lpstr>
      <vt:lpstr>  PERFORM AGGREGATION OPERATION  </vt:lpstr>
      <vt:lpstr>Find the total number of players in the dataset: </vt:lpstr>
      <vt:lpstr>Calculate the average batting average for all players:</vt:lpstr>
      <vt:lpstr>Find the total number of centuries scored by all players:  </vt:lpstr>
      <vt:lpstr>Calculate the average economy rate for all bowlers:  </vt:lpstr>
      <vt:lpstr>Find the player with the highest batting average:  </vt:lpstr>
      <vt:lpstr> QUERY OF DATABASE  </vt:lpstr>
      <vt:lpstr>List all the players who have scored more than 5000 runs:   </vt:lpstr>
      <vt:lpstr>Find the top 3 players with the highest strike rates:    </vt:lpstr>
      <vt:lpstr>Find all the coaches and the teams they coach:    </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Apache Spark</dc:title>
  <dc:creator>Patil, Divyesh J</dc:creator>
  <cp:lastModifiedBy>huzefa sadikot</cp:lastModifiedBy>
  <cp:revision>21</cp:revision>
  <dcterms:created xsi:type="dcterms:W3CDTF">2022-12-18T02:04:07Z</dcterms:created>
  <dcterms:modified xsi:type="dcterms:W3CDTF">2023-05-31T04:56:04Z</dcterms:modified>
</cp:coreProperties>
</file>