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sldIdLst>
    <p:sldId id="256" r:id="rId2"/>
    <p:sldId id="257" r:id="rId3"/>
    <p:sldId id="258" r:id="rId4"/>
    <p:sldId id="260" r:id="rId5"/>
    <p:sldId id="261" r:id="rId6"/>
    <p:sldId id="262" r:id="rId7"/>
    <p:sldId id="284" r:id="rId8"/>
    <p:sldId id="263" r:id="rId9"/>
    <p:sldId id="264" r:id="rId10"/>
    <p:sldId id="267" r:id="rId11"/>
    <p:sldId id="265" r:id="rId12"/>
    <p:sldId id="270" r:id="rId13"/>
    <p:sldId id="268" r:id="rId14"/>
    <p:sldId id="269" r:id="rId15"/>
    <p:sldId id="285" r:id="rId16"/>
    <p:sldId id="286"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D76186-5D47-47C2-A5BA-2EC007BABB6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F64C8C6-8545-4DF8-8AE2-1682C167D0B2}">
      <dgm:prSet custT="1"/>
      <dgm:spPr/>
      <dgm:t>
        <a:bodyPr/>
        <a:lstStyle/>
        <a:p>
          <a:pPr>
            <a:lnSpc>
              <a:spcPct val="200000"/>
            </a:lnSpc>
          </a:pPr>
          <a:r>
            <a:rPr lang="en-IN" sz="1500" b="1" kern="1200" dirty="0">
              <a:solidFill>
                <a:srgbClr val="FFFF00"/>
              </a:solidFill>
              <a:latin typeface="+mn-lt"/>
              <a:ea typeface="+mn-ea"/>
              <a:cs typeface="Times New Roman" panose="02020603050405020304" pitchFamily="18" charset="0"/>
            </a:rPr>
            <a:t>Business Problem</a:t>
          </a:r>
          <a:r>
            <a:rPr lang="en-IN" sz="1500" b="1" kern="1200" dirty="0">
              <a:solidFill>
                <a:srgbClr val="FFFF00"/>
              </a:solidFill>
              <a:latin typeface="+mn-lt"/>
              <a:cs typeface="Times New Roman" panose="02020603050405020304" pitchFamily="18" charset="0"/>
            </a:rPr>
            <a:t>:</a:t>
          </a:r>
          <a:endParaRPr lang="en-US" sz="1500" b="1" kern="1200" dirty="0">
            <a:solidFill>
              <a:srgbClr val="FFFF00"/>
            </a:solidFill>
            <a:latin typeface="+mn-lt"/>
            <a:cs typeface="Times New Roman" panose="02020603050405020304" pitchFamily="18" charset="0"/>
          </a:endParaRPr>
        </a:p>
      </dgm:t>
    </dgm:pt>
    <dgm:pt modelId="{ED794690-AC0C-4245-93DC-E213914F1706}" type="parTrans" cxnId="{2CEC7654-1E28-4188-A2C2-07E020E460B6}">
      <dgm:prSet/>
      <dgm:spPr/>
      <dgm:t>
        <a:bodyPr/>
        <a:lstStyle/>
        <a:p>
          <a:endParaRPr lang="en-US"/>
        </a:p>
      </dgm:t>
    </dgm:pt>
    <dgm:pt modelId="{6BE77C44-2FA9-41F8-A856-300D9CEA6F48}" type="sibTrans" cxnId="{2CEC7654-1E28-4188-A2C2-07E020E460B6}">
      <dgm:prSet/>
      <dgm:spPr/>
      <dgm:t>
        <a:bodyPr/>
        <a:lstStyle/>
        <a:p>
          <a:endParaRPr lang="en-US"/>
        </a:p>
      </dgm:t>
    </dgm:pt>
    <dgm:pt modelId="{AB51F6B0-327A-4D08-98C4-EFB408E245E5}">
      <dgm:prSet custT="1"/>
      <dgm:spPr/>
      <dgm:t>
        <a:bodyPr/>
        <a:lstStyle/>
        <a:p>
          <a:pPr>
            <a:lnSpc>
              <a:spcPct val="100000"/>
            </a:lnSpc>
          </a:pPr>
          <a:r>
            <a:rPr lang="en-IN" sz="1500" dirty="0">
              <a:latin typeface="+mn-lt"/>
              <a:cs typeface="Times New Roman" panose="02020603050405020304" pitchFamily="18" charset="0"/>
            </a:rPr>
            <a:t>With the growing incidence of diabetes globally, healthcare systems are under pressure to identify and manage individuals at risk efficiently. Early detection of diabetes can significantly enhance patient management and treatment outcomes. </a:t>
          </a:r>
          <a:endParaRPr lang="en-US" sz="1500" dirty="0">
            <a:latin typeface="+mn-lt"/>
            <a:cs typeface="Times New Roman" panose="02020603050405020304" pitchFamily="18" charset="0"/>
          </a:endParaRPr>
        </a:p>
      </dgm:t>
    </dgm:pt>
    <dgm:pt modelId="{09987F94-CDBA-4C4D-B81C-7589AC6C280C}" type="parTrans" cxnId="{9B102B4E-6B72-46A8-A8E7-4CA540E1A070}">
      <dgm:prSet/>
      <dgm:spPr/>
      <dgm:t>
        <a:bodyPr/>
        <a:lstStyle/>
        <a:p>
          <a:endParaRPr lang="en-US"/>
        </a:p>
      </dgm:t>
    </dgm:pt>
    <dgm:pt modelId="{6B8D80AD-9CF9-4D11-AB66-8A56A4B3C27A}" type="sibTrans" cxnId="{9B102B4E-6B72-46A8-A8E7-4CA540E1A070}">
      <dgm:prSet/>
      <dgm:spPr/>
      <dgm:t>
        <a:bodyPr/>
        <a:lstStyle/>
        <a:p>
          <a:endParaRPr lang="en-US"/>
        </a:p>
      </dgm:t>
    </dgm:pt>
    <dgm:pt modelId="{7D07D907-DCD8-41A2-9DBF-6ABDA2CE0239}">
      <dgm:prSet custT="1"/>
      <dgm:spPr/>
      <dgm:t>
        <a:bodyPr/>
        <a:lstStyle/>
        <a:p>
          <a:pPr marL="0" lvl="0" indent="0" algn="l" defTabSz="577850">
            <a:lnSpc>
              <a:spcPct val="100000"/>
            </a:lnSpc>
            <a:spcBef>
              <a:spcPct val="0"/>
            </a:spcBef>
            <a:spcAft>
              <a:spcPct val="35000"/>
            </a:spcAft>
            <a:buNone/>
          </a:pPr>
          <a:r>
            <a:rPr lang="en-IN" sz="1500" kern="1200" dirty="0">
              <a:solidFill>
                <a:prstClr val="white">
                  <a:hueOff val="0"/>
                  <a:satOff val="0"/>
                  <a:lumOff val="0"/>
                  <a:alphaOff val="0"/>
                </a:prstClr>
              </a:solidFill>
              <a:latin typeface="+mn-lt"/>
              <a:ea typeface="+mn-ea"/>
              <a:cs typeface="Times New Roman" panose="02020603050405020304" pitchFamily="18" charset="0"/>
            </a:rPr>
            <a:t>However, manual analysis of vast and complex Electronic Health Records (EHRs) to pinpoint potential cases is time-consuming and often late.</a:t>
          </a:r>
          <a:endParaRPr lang="en-US" sz="1500" kern="1200" dirty="0">
            <a:solidFill>
              <a:prstClr val="white">
                <a:hueOff val="0"/>
                <a:satOff val="0"/>
                <a:lumOff val="0"/>
                <a:alphaOff val="0"/>
              </a:prstClr>
            </a:solidFill>
            <a:latin typeface="+mn-lt"/>
            <a:ea typeface="+mn-ea"/>
            <a:cs typeface="Times New Roman" panose="02020603050405020304" pitchFamily="18" charset="0"/>
          </a:endParaRPr>
        </a:p>
      </dgm:t>
    </dgm:pt>
    <dgm:pt modelId="{4F4D6A49-1549-40E1-BD50-04A2D4E668E5}" type="parTrans" cxnId="{8F04D0D9-87F1-4C40-8883-E4C0CAB17BF5}">
      <dgm:prSet/>
      <dgm:spPr/>
      <dgm:t>
        <a:bodyPr/>
        <a:lstStyle/>
        <a:p>
          <a:endParaRPr lang="en-US"/>
        </a:p>
      </dgm:t>
    </dgm:pt>
    <dgm:pt modelId="{1DB87EDC-4D91-431B-93C7-55EDEEEDB8C7}" type="sibTrans" cxnId="{8F04D0D9-87F1-4C40-8883-E4C0CAB17BF5}">
      <dgm:prSet/>
      <dgm:spPr/>
      <dgm:t>
        <a:bodyPr/>
        <a:lstStyle/>
        <a:p>
          <a:endParaRPr lang="en-US"/>
        </a:p>
      </dgm:t>
    </dgm:pt>
    <dgm:pt modelId="{E3391D8A-2F85-418E-AE26-723B24C79F73}">
      <dgm:prSet custT="1"/>
      <dgm:spPr/>
      <dgm:t>
        <a:bodyPr/>
        <a:lstStyle/>
        <a:p>
          <a:pPr marL="0" lvl="0" indent="0" algn="l" defTabSz="577850">
            <a:lnSpc>
              <a:spcPct val="100000"/>
            </a:lnSpc>
            <a:spcBef>
              <a:spcPct val="0"/>
            </a:spcBef>
            <a:spcAft>
              <a:spcPct val="35000"/>
            </a:spcAft>
            <a:buNone/>
          </a:pPr>
          <a:r>
            <a:rPr lang="en-IN" sz="1500" kern="1200" dirty="0">
              <a:solidFill>
                <a:prstClr val="white">
                  <a:hueOff val="0"/>
                  <a:satOff val="0"/>
                  <a:lumOff val="0"/>
                  <a:alphaOff val="0"/>
                </a:prstClr>
              </a:solidFill>
              <a:latin typeface="+mn-lt"/>
              <a:ea typeface="+mn-ea"/>
              <a:cs typeface="Times New Roman" panose="02020603050405020304" pitchFamily="18" charset="0"/>
            </a:rPr>
            <a:t>There is a pressing need for an automated solution to accurately predict the onset of diabetes, optimize patient interventions, and allocate medical resources effectively.</a:t>
          </a:r>
          <a:endParaRPr lang="en-US" sz="1500" kern="1200" dirty="0">
            <a:solidFill>
              <a:prstClr val="white">
                <a:hueOff val="0"/>
                <a:satOff val="0"/>
                <a:lumOff val="0"/>
                <a:alphaOff val="0"/>
              </a:prstClr>
            </a:solidFill>
            <a:latin typeface="+mn-lt"/>
            <a:ea typeface="+mn-ea"/>
            <a:cs typeface="Times New Roman" panose="02020603050405020304" pitchFamily="18" charset="0"/>
          </a:endParaRPr>
        </a:p>
      </dgm:t>
    </dgm:pt>
    <dgm:pt modelId="{15992F7D-8DB6-4766-BC32-274524E22D42}" type="parTrans" cxnId="{F0BC088D-76CE-499C-8E21-8710E3CFD770}">
      <dgm:prSet/>
      <dgm:spPr/>
      <dgm:t>
        <a:bodyPr/>
        <a:lstStyle/>
        <a:p>
          <a:endParaRPr lang="en-US"/>
        </a:p>
      </dgm:t>
    </dgm:pt>
    <dgm:pt modelId="{DACEDF5B-AEB7-4F73-BD25-C451E2ED4C01}" type="sibTrans" cxnId="{F0BC088D-76CE-499C-8E21-8710E3CFD770}">
      <dgm:prSet/>
      <dgm:spPr/>
      <dgm:t>
        <a:bodyPr/>
        <a:lstStyle/>
        <a:p>
          <a:endParaRPr lang="en-US"/>
        </a:p>
      </dgm:t>
    </dgm:pt>
    <dgm:pt modelId="{C4111F71-4B71-4706-B224-8F568C251DF9}">
      <dgm:prSet custT="1"/>
      <dgm:spPr/>
      <dgm:t>
        <a:bodyPr/>
        <a:lstStyle/>
        <a:p>
          <a:pPr>
            <a:lnSpc>
              <a:spcPct val="200000"/>
            </a:lnSpc>
          </a:pPr>
          <a:r>
            <a:rPr lang="en-IN" sz="1500" b="1" dirty="0">
              <a:solidFill>
                <a:srgbClr val="FFFF00"/>
              </a:solidFill>
              <a:latin typeface="+mn-lt"/>
              <a:cs typeface="Times New Roman" panose="02020603050405020304" pitchFamily="18" charset="0"/>
            </a:rPr>
            <a:t>Objective</a:t>
          </a:r>
          <a:r>
            <a:rPr lang="en-IN" sz="1500" dirty="0">
              <a:solidFill>
                <a:srgbClr val="FFFF00"/>
              </a:solidFill>
              <a:latin typeface="+mn-lt"/>
              <a:cs typeface="Times New Roman" panose="02020603050405020304" pitchFamily="18" charset="0"/>
            </a:rPr>
            <a:t>:</a:t>
          </a:r>
          <a:endParaRPr lang="en-US" sz="1500" dirty="0">
            <a:solidFill>
              <a:srgbClr val="FFFF00"/>
            </a:solidFill>
            <a:latin typeface="+mn-lt"/>
            <a:cs typeface="Times New Roman" panose="02020603050405020304" pitchFamily="18" charset="0"/>
          </a:endParaRPr>
        </a:p>
      </dgm:t>
    </dgm:pt>
    <dgm:pt modelId="{624BE9CB-F508-4FBE-813D-D837CD014706}" type="parTrans" cxnId="{D1FAFC8D-D2FA-4ED4-A154-A2D03CB77A92}">
      <dgm:prSet/>
      <dgm:spPr/>
      <dgm:t>
        <a:bodyPr/>
        <a:lstStyle/>
        <a:p>
          <a:endParaRPr lang="en-US"/>
        </a:p>
      </dgm:t>
    </dgm:pt>
    <dgm:pt modelId="{D3953AAC-F120-479E-B65C-EF4D2DA20A52}" type="sibTrans" cxnId="{D1FAFC8D-D2FA-4ED4-A154-A2D03CB77A92}">
      <dgm:prSet/>
      <dgm:spPr/>
      <dgm:t>
        <a:bodyPr/>
        <a:lstStyle/>
        <a:p>
          <a:endParaRPr lang="en-US"/>
        </a:p>
      </dgm:t>
    </dgm:pt>
    <dgm:pt modelId="{3487C130-75BF-4A29-A6E1-35FB8D3B70A8}">
      <dgm:prSet custT="1"/>
      <dgm:spPr/>
      <dgm:t>
        <a:bodyPr/>
        <a:lstStyle/>
        <a:p>
          <a:pPr marL="0" lvl="0" indent="0" algn="l" defTabSz="577850">
            <a:lnSpc>
              <a:spcPct val="100000"/>
            </a:lnSpc>
            <a:spcBef>
              <a:spcPct val="0"/>
            </a:spcBef>
            <a:spcAft>
              <a:spcPct val="35000"/>
            </a:spcAft>
            <a:buNone/>
          </a:pPr>
          <a:r>
            <a:rPr lang="en-IN" sz="1500" kern="1200" dirty="0">
              <a:solidFill>
                <a:prstClr val="white">
                  <a:hueOff val="0"/>
                  <a:satOff val="0"/>
                  <a:lumOff val="0"/>
                  <a:alphaOff val="0"/>
                </a:prstClr>
              </a:solidFill>
              <a:latin typeface="+mn-lt"/>
              <a:ea typeface="+mn-ea"/>
              <a:cs typeface="Times New Roman" panose="02020603050405020304" pitchFamily="18" charset="0"/>
            </a:rPr>
            <a:t>The objective is to leverage the Diabetes Prediction dataset to develop a robust machine-learning model that can predict the likelihood of diabetes onset in patients with high accuracy. </a:t>
          </a:r>
          <a:endParaRPr lang="en-US" sz="1500" kern="1200" dirty="0">
            <a:solidFill>
              <a:prstClr val="white">
                <a:hueOff val="0"/>
                <a:satOff val="0"/>
                <a:lumOff val="0"/>
                <a:alphaOff val="0"/>
              </a:prstClr>
            </a:solidFill>
            <a:latin typeface="+mn-lt"/>
            <a:ea typeface="+mn-ea"/>
            <a:cs typeface="Times New Roman" panose="02020603050405020304" pitchFamily="18" charset="0"/>
          </a:endParaRPr>
        </a:p>
      </dgm:t>
    </dgm:pt>
    <dgm:pt modelId="{36A708D0-EC87-46FE-954B-79BBF3C83D27}" type="parTrans" cxnId="{E08A782C-860D-494E-AA5F-7C4971800E50}">
      <dgm:prSet/>
      <dgm:spPr/>
      <dgm:t>
        <a:bodyPr/>
        <a:lstStyle/>
        <a:p>
          <a:endParaRPr lang="en-US"/>
        </a:p>
      </dgm:t>
    </dgm:pt>
    <dgm:pt modelId="{7BD475C3-A585-4560-ACA0-6845CDDBF496}" type="sibTrans" cxnId="{E08A782C-860D-494E-AA5F-7C4971800E50}">
      <dgm:prSet/>
      <dgm:spPr/>
      <dgm:t>
        <a:bodyPr/>
        <a:lstStyle/>
        <a:p>
          <a:endParaRPr lang="en-US"/>
        </a:p>
      </dgm:t>
    </dgm:pt>
    <dgm:pt modelId="{4C78F1DF-336B-44CD-8E02-ED264DF66863}">
      <dgm:prSet custT="1"/>
      <dgm:spPr/>
      <dgm:t>
        <a:bodyPr/>
        <a:lstStyle/>
        <a:p>
          <a:pPr marL="0" lvl="0" indent="0" algn="l" defTabSz="577850">
            <a:lnSpc>
              <a:spcPct val="100000"/>
            </a:lnSpc>
            <a:spcBef>
              <a:spcPct val="0"/>
            </a:spcBef>
            <a:spcAft>
              <a:spcPct val="35000"/>
            </a:spcAft>
            <a:buNone/>
          </a:pPr>
          <a:r>
            <a:rPr lang="en-IN" sz="1500" kern="1200" dirty="0">
              <a:solidFill>
                <a:prstClr val="white">
                  <a:hueOff val="0"/>
                  <a:satOff val="0"/>
                  <a:lumOff val="0"/>
                  <a:alphaOff val="0"/>
                </a:prstClr>
              </a:solidFill>
              <a:latin typeface="+mn-lt"/>
              <a:ea typeface="+mn-ea"/>
              <a:cs typeface="Times New Roman" panose="02020603050405020304" pitchFamily="18" charset="0"/>
            </a:rPr>
            <a:t>The goal is to create a predictive model that healthcare professionals can use for early diagnosis and formulate personalized treatment plans. </a:t>
          </a:r>
          <a:endParaRPr lang="en-US" sz="1500" kern="1200" dirty="0">
            <a:solidFill>
              <a:prstClr val="white">
                <a:hueOff val="0"/>
                <a:satOff val="0"/>
                <a:lumOff val="0"/>
                <a:alphaOff val="0"/>
              </a:prstClr>
            </a:solidFill>
            <a:latin typeface="+mn-lt"/>
            <a:ea typeface="+mn-ea"/>
            <a:cs typeface="Times New Roman" panose="02020603050405020304" pitchFamily="18" charset="0"/>
          </a:endParaRPr>
        </a:p>
      </dgm:t>
    </dgm:pt>
    <dgm:pt modelId="{470887A5-0FC2-460C-9793-E9691B166F19}" type="parTrans" cxnId="{83624D2D-2731-46BE-B4B1-728B67F62F65}">
      <dgm:prSet/>
      <dgm:spPr/>
      <dgm:t>
        <a:bodyPr/>
        <a:lstStyle/>
        <a:p>
          <a:endParaRPr lang="en-US"/>
        </a:p>
      </dgm:t>
    </dgm:pt>
    <dgm:pt modelId="{9FF0C095-4237-46EC-AF3A-BF8907B3AC27}" type="sibTrans" cxnId="{83624D2D-2731-46BE-B4B1-728B67F62F65}">
      <dgm:prSet/>
      <dgm:spPr/>
      <dgm:t>
        <a:bodyPr/>
        <a:lstStyle/>
        <a:p>
          <a:endParaRPr lang="en-US"/>
        </a:p>
      </dgm:t>
    </dgm:pt>
    <dgm:pt modelId="{21FEE1F0-8024-443D-9E48-B1590EBB67A8}">
      <dgm:prSet custT="1"/>
      <dgm:spPr/>
      <dgm:t>
        <a:bodyPr/>
        <a:lstStyle/>
        <a:p>
          <a:pPr marL="0" lvl="0" indent="0" algn="l" defTabSz="577850">
            <a:lnSpc>
              <a:spcPct val="100000"/>
            </a:lnSpc>
            <a:spcBef>
              <a:spcPct val="0"/>
            </a:spcBef>
            <a:spcAft>
              <a:spcPct val="35000"/>
            </a:spcAft>
            <a:buNone/>
          </a:pPr>
          <a:r>
            <a:rPr lang="en-IN" sz="1500" kern="1200" dirty="0">
              <a:solidFill>
                <a:prstClr val="white">
                  <a:hueOff val="0"/>
                  <a:satOff val="0"/>
                  <a:lumOff val="0"/>
                  <a:alphaOff val="0"/>
                </a:prstClr>
              </a:solidFill>
              <a:latin typeface="+mn-lt"/>
              <a:ea typeface="+mn-ea"/>
              <a:cs typeface="Times New Roman" panose="02020603050405020304" pitchFamily="18" charset="0"/>
            </a:rPr>
            <a:t>The model will also help us understand how various medical and demographic factors correlate with the risk of developing diabetes, potentially informing preventive healthcare strategies.</a:t>
          </a:r>
          <a:endParaRPr lang="en-US" sz="1500" kern="1200" dirty="0">
            <a:solidFill>
              <a:prstClr val="white">
                <a:hueOff val="0"/>
                <a:satOff val="0"/>
                <a:lumOff val="0"/>
                <a:alphaOff val="0"/>
              </a:prstClr>
            </a:solidFill>
            <a:latin typeface="+mn-lt"/>
            <a:ea typeface="+mn-ea"/>
            <a:cs typeface="Times New Roman" panose="02020603050405020304" pitchFamily="18" charset="0"/>
          </a:endParaRPr>
        </a:p>
      </dgm:t>
    </dgm:pt>
    <dgm:pt modelId="{2597BBD5-124E-49AB-A3A1-5BC8AB53AF24}" type="parTrans" cxnId="{D14784FF-B18E-49C9-9525-7C8FCC31ABC5}">
      <dgm:prSet/>
      <dgm:spPr/>
      <dgm:t>
        <a:bodyPr/>
        <a:lstStyle/>
        <a:p>
          <a:endParaRPr lang="en-US"/>
        </a:p>
      </dgm:t>
    </dgm:pt>
    <dgm:pt modelId="{1752551D-D750-41AE-B40B-442DE8587118}" type="sibTrans" cxnId="{D14784FF-B18E-49C9-9525-7C8FCC31ABC5}">
      <dgm:prSet/>
      <dgm:spPr/>
      <dgm:t>
        <a:bodyPr/>
        <a:lstStyle/>
        <a:p>
          <a:endParaRPr lang="en-US"/>
        </a:p>
      </dgm:t>
    </dgm:pt>
    <dgm:pt modelId="{E8133C78-3470-4C8E-AC40-457B841B104D}" type="pres">
      <dgm:prSet presAssocID="{61D76186-5D47-47C2-A5BA-2EC007BABB63}" presName="vert0" presStyleCnt="0">
        <dgm:presLayoutVars>
          <dgm:dir/>
          <dgm:animOne val="branch"/>
          <dgm:animLvl val="lvl"/>
        </dgm:presLayoutVars>
      </dgm:prSet>
      <dgm:spPr/>
    </dgm:pt>
    <dgm:pt modelId="{D24DA86A-F738-49CE-A171-A6F66ECFC1FB}" type="pres">
      <dgm:prSet presAssocID="{CF64C8C6-8545-4DF8-8AE2-1682C167D0B2}" presName="thickLine" presStyleLbl="alignNode1" presStyleIdx="0" presStyleCnt="8"/>
      <dgm:spPr/>
    </dgm:pt>
    <dgm:pt modelId="{72FC0DA0-DE0C-4B24-9EBE-14C697B486C3}" type="pres">
      <dgm:prSet presAssocID="{CF64C8C6-8545-4DF8-8AE2-1682C167D0B2}" presName="horz1" presStyleCnt="0"/>
      <dgm:spPr/>
    </dgm:pt>
    <dgm:pt modelId="{6854D61B-AAE3-4A12-B2AD-C7B2B92DF99C}" type="pres">
      <dgm:prSet presAssocID="{CF64C8C6-8545-4DF8-8AE2-1682C167D0B2}" presName="tx1" presStyleLbl="revTx" presStyleIdx="0" presStyleCnt="8" custScaleY="112748"/>
      <dgm:spPr/>
    </dgm:pt>
    <dgm:pt modelId="{A049771A-1215-470E-96FC-1247E18D1C6D}" type="pres">
      <dgm:prSet presAssocID="{CF64C8C6-8545-4DF8-8AE2-1682C167D0B2}" presName="vert1" presStyleCnt="0"/>
      <dgm:spPr/>
    </dgm:pt>
    <dgm:pt modelId="{060EA58E-BB06-4322-AAF7-E80C0546171D}" type="pres">
      <dgm:prSet presAssocID="{AB51F6B0-327A-4D08-98C4-EFB408E245E5}" presName="thickLine" presStyleLbl="alignNode1" presStyleIdx="1" presStyleCnt="8"/>
      <dgm:spPr/>
    </dgm:pt>
    <dgm:pt modelId="{E8C1A4EE-2ECF-45FD-A7D8-7164AB461353}" type="pres">
      <dgm:prSet presAssocID="{AB51F6B0-327A-4D08-98C4-EFB408E245E5}" presName="horz1" presStyleCnt="0"/>
      <dgm:spPr/>
    </dgm:pt>
    <dgm:pt modelId="{6C6A35EF-8E15-41EF-BCD8-A2DACF5BF1F2}" type="pres">
      <dgm:prSet presAssocID="{AB51F6B0-327A-4D08-98C4-EFB408E245E5}" presName="tx1" presStyleLbl="revTx" presStyleIdx="1" presStyleCnt="8"/>
      <dgm:spPr/>
    </dgm:pt>
    <dgm:pt modelId="{65F3AD88-3E8C-4392-A295-25FDF2DA1C12}" type="pres">
      <dgm:prSet presAssocID="{AB51F6B0-327A-4D08-98C4-EFB408E245E5}" presName="vert1" presStyleCnt="0"/>
      <dgm:spPr/>
    </dgm:pt>
    <dgm:pt modelId="{11E5B52F-1D00-49F5-8F35-28A15E28ED3B}" type="pres">
      <dgm:prSet presAssocID="{7D07D907-DCD8-41A2-9DBF-6ABDA2CE0239}" presName="thickLine" presStyleLbl="alignNode1" presStyleIdx="2" presStyleCnt="8"/>
      <dgm:spPr/>
    </dgm:pt>
    <dgm:pt modelId="{BBBCC51D-0BE8-410F-89D7-1CCC244FD723}" type="pres">
      <dgm:prSet presAssocID="{7D07D907-DCD8-41A2-9DBF-6ABDA2CE0239}" presName="horz1" presStyleCnt="0"/>
      <dgm:spPr/>
    </dgm:pt>
    <dgm:pt modelId="{752AB295-8E2F-40A0-AD6C-3D6C95E13317}" type="pres">
      <dgm:prSet presAssocID="{7D07D907-DCD8-41A2-9DBF-6ABDA2CE0239}" presName="tx1" presStyleLbl="revTx" presStyleIdx="2" presStyleCnt="8" custScaleY="118863"/>
      <dgm:spPr/>
    </dgm:pt>
    <dgm:pt modelId="{A813CC24-C178-4F04-9844-CDCFDB235426}" type="pres">
      <dgm:prSet presAssocID="{7D07D907-DCD8-41A2-9DBF-6ABDA2CE0239}" presName="vert1" presStyleCnt="0"/>
      <dgm:spPr/>
    </dgm:pt>
    <dgm:pt modelId="{E48A8087-EFCE-418A-8961-5E5FAB2FE2EB}" type="pres">
      <dgm:prSet presAssocID="{E3391D8A-2F85-418E-AE26-723B24C79F73}" presName="thickLine" presStyleLbl="alignNode1" presStyleIdx="3" presStyleCnt="8"/>
      <dgm:spPr/>
    </dgm:pt>
    <dgm:pt modelId="{B9CB047E-305A-4A4B-A2B2-4D573BA8307E}" type="pres">
      <dgm:prSet presAssocID="{E3391D8A-2F85-418E-AE26-723B24C79F73}" presName="horz1" presStyleCnt="0"/>
      <dgm:spPr/>
    </dgm:pt>
    <dgm:pt modelId="{DC0D3D05-B6C0-401C-8BFD-38594AA84ABB}" type="pres">
      <dgm:prSet presAssocID="{E3391D8A-2F85-418E-AE26-723B24C79F73}" presName="tx1" presStyleLbl="revTx" presStyleIdx="3" presStyleCnt="8"/>
      <dgm:spPr/>
    </dgm:pt>
    <dgm:pt modelId="{38FBCC6F-2591-4202-85BB-50846E2A5722}" type="pres">
      <dgm:prSet presAssocID="{E3391D8A-2F85-418E-AE26-723B24C79F73}" presName="vert1" presStyleCnt="0"/>
      <dgm:spPr/>
    </dgm:pt>
    <dgm:pt modelId="{E18FB2CA-355D-4EBF-BCAA-598E23AFAB6E}" type="pres">
      <dgm:prSet presAssocID="{C4111F71-4B71-4706-B224-8F568C251DF9}" presName="thickLine" presStyleLbl="alignNode1" presStyleIdx="4" presStyleCnt="8"/>
      <dgm:spPr/>
    </dgm:pt>
    <dgm:pt modelId="{5CFAA08B-2EDF-4E99-BEB8-0E430CF5D127}" type="pres">
      <dgm:prSet presAssocID="{C4111F71-4B71-4706-B224-8F568C251DF9}" presName="horz1" presStyleCnt="0"/>
      <dgm:spPr/>
    </dgm:pt>
    <dgm:pt modelId="{E7C86AA0-68C5-4868-8E1C-06290D4C19ED}" type="pres">
      <dgm:prSet presAssocID="{C4111F71-4B71-4706-B224-8F568C251DF9}" presName="tx1" presStyleLbl="revTx" presStyleIdx="4" presStyleCnt="8"/>
      <dgm:spPr/>
    </dgm:pt>
    <dgm:pt modelId="{DF3AB284-467D-47E2-BE08-97AE7BFA7893}" type="pres">
      <dgm:prSet presAssocID="{C4111F71-4B71-4706-B224-8F568C251DF9}" presName="vert1" presStyleCnt="0"/>
      <dgm:spPr/>
    </dgm:pt>
    <dgm:pt modelId="{72C71F06-DBA6-4E6F-BF5B-3A69C20A7B09}" type="pres">
      <dgm:prSet presAssocID="{3487C130-75BF-4A29-A6E1-35FB8D3B70A8}" presName="thickLine" presStyleLbl="alignNode1" presStyleIdx="5" presStyleCnt="8"/>
      <dgm:spPr/>
    </dgm:pt>
    <dgm:pt modelId="{AA27138A-00AE-44A1-86BD-41734E57186E}" type="pres">
      <dgm:prSet presAssocID="{3487C130-75BF-4A29-A6E1-35FB8D3B70A8}" presName="horz1" presStyleCnt="0"/>
      <dgm:spPr/>
    </dgm:pt>
    <dgm:pt modelId="{DDD3149F-7776-482A-9186-075E3A8F8CED}" type="pres">
      <dgm:prSet presAssocID="{3487C130-75BF-4A29-A6E1-35FB8D3B70A8}" presName="tx1" presStyleLbl="revTx" presStyleIdx="5" presStyleCnt="8"/>
      <dgm:spPr/>
    </dgm:pt>
    <dgm:pt modelId="{C8E0E2AA-82EE-4F15-9E3B-6A29598275FF}" type="pres">
      <dgm:prSet presAssocID="{3487C130-75BF-4A29-A6E1-35FB8D3B70A8}" presName="vert1" presStyleCnt="0"/>
      <dgm:spPr/>
    </dgm:pt>
    <dgm:pt modelId="{83A90C03-A1E1-4802-9FBE-2D49373D7EAC}" type="pres">
      <dgm:prSet presAssocID="{4C78F1DF-336B-44CD-8E02-ED264DF66863}" presName="thickLine" presStyleLbl="alignNode1" presStyleIdx="6" presStyleCnt="8"/>
      <dgm:spPr/>
    </dgm:pt>
    <dgm:pt modelId="{F7B03634-6BAE-489C-A3B1-10F40CF96349}" type="pres">
      <dgm:prSet presAssocID="{4C78F1DF-336B-44CD-8E02-ED264DF66863}" presName="horz1" presStyleCnt="0"/>
      <dgm:spPr/>
    </dgm:pt>
    <dgm:pt modelId="{0956F836-9813-4865-9CD3-27A3AD4B9140}" type="pres">
      <dgm:prSet presAssocID="{4C78F1DF-336B-44CD-8E02-ED264DF66863}" presName="tx1" presStyleLbl="revTx" presStyleIdx="6" presStyleCnt="8"/>
      <dgm:spPr/>
    </dgm:pt>
    <dgm:pt modelId="{05436488-811D-455A-BCDF-A2725A22C7FA}" type="pres">
      <dgm:prSet presAssocID="{4C78F1DF-336B-44CD-8E02-ED264DF66863}" presName="vert1" presStyleCnt="0"/>
      <dgm:spPr/>
    </dgm:pt>
    <dgm:pt modelId="{385B5D53-179A-4E19-A2AE-710E2D06997A}" type="pres">
      <dgm:prSet presAssocID="{21FEE1F0-8024-443D-9E48-B1590EBB67A8}" presName="thickLine" presStyleLbl="alignNode1" presStyleIdx="7" presStyleCnt="8"/>
      <dgm:spPr/>
    </dgm:pt>
    <dgm:pt modelId="{281C2690-AE3C-4D96-8927-FB493AC923E3}" type="pres">
      <dgm:prSet presAssocID="{21FEE1F0-8024-443D-9E48-B1590EBB67A8}" presName="horz1" presStyleCnt="0"/>
      <dgm:spPr/>
    </dgm:pt>
    <dgm:pt modelId="{19D4424A-7B2A-4F1C-AB28-4743C59C68D8}" type="pres">
      <dgm:prSet presAssocID="{21FEE1F0-8024-443D-9E48-B1590EBB67A8}" presName="tx1" presStyleLbl="revTx" presStyleIdx="7" presStyleCnt="8"/>
      <dgm:spPr/>
    </dgm:pt>
    <dgm:pt modelId="{34E663E4-01BE-4597-B69C-C83E0D093944}" type="pres">
      <dgm:prSet presAssocID="{21FEE1F0-8024-443D-9E48-B1590EBB67A8}" presName="vert1" presStyleCnt="0"/>
      <dgm:spPr/>
    </dgm:pt>
  </dgm:ptLst>
  <dgm:cxnLst>
    <dgm:cxn modelId="{F9BCE314-4C62-4341-8F22-2A5FA3D6CE88}" type="presOf" srcId="{AB51F6B0-327A-4D08-98C4-EFB408E245E5}" destId="{6C6A35EF-8E15-41EF-BCD8-A2DACF5BF1F2}" srcOrd="0" destOrd="0" presId="urn:microsoft.com/office/officeart/2008/layout/LinedList"/>
    <dgm:cxn modelId="{E08A782C-860D-494E-AA5F-7C4971800E50}" srcId="{61D76186-5D47-47C2-A5BA-2EC007BABB63}" destId="{3487C130-75BF-4A29-A6E1-35FB8D3B70A8}" srcOrd="5" destOrd="0" parTransId="{36A708D0-EC87-46FE-954B-79BBF3C83D27}" sibTransId="{7BD475C3-A585-4560-ACA0-6845CDDBF496}"/>
    <dgm:cxn modelId="{83624D2D-2731-46BE-B4B1-728B67F62F65}" srcId="{61D76186-5D47-47C2-A5BA-2EC007BABB63}" destId="{4C78F1DF-336B-44CD-8E02-ED264DF66863}" srcOrd="6" destOrd="0" parTransId="{470887A5-0FC2-460C-9793-E9691B166F19}" sibTransId="{9FF0C095-4237-46EC-AF3A-BF8907B3AC27}"/>
    <dgm:cxn modelId="{390B4D37-FF1B-4B65-9F04-FB7A4DFE2331}" type="presOf" srcId="{21FEE1F0-8024-443D-9E48-B1590EBB67A8}" destId="{19D4424A-7B2A-4F1C-AB28-4743C59C68D8}" srcOrd="0" destOrd="0" presId="urn:microsoft.com/office/officeart/2008/layout/LinedList"/>
    <dgm:cxn modelId="{6B006F3C-4403-4444-8C7A-6CF037EB69AF}" type="presOf" srcId="{C4111F71-4B71-4706-B224-8F568C251DF9}" destId="{E7C86AA0-68C5-4868-8E1C-06290D4C19ED}" srcOrd="0" destOrd="0" presId="urn:microsoft.com/office/officeart/2008/layout/LinedList"/>
    <dgm:cxn modelId="{B6844C44-84C7-48F7-ADBA-77C2583726E6}" type="presOf" srcId="{CF64C8C6-8545-4DF8-8AE2-1682C167D0B2}" destId="{6854D61B-AAE3-4A12-B2AD-C7B2B92DF99C}" srcOrd="0" destOrd="0" presId="urn:microsoft.com/office/officeart/2008/layout/LinedList"/>
    <dgm:cxn modelId="{9B102B4E-6B72-46A8-A8E7-4CA540E1A070}" srcId="{61D76186-5D47-47C2-A5BA-2EC007BABB63}" destId="{AB51F6B0-327A-4D08-98C4-EFB408E245E5}" srcOrd="1" destOrd="0" parTransId="{09987F94-CDBA-4C4D-B81C-7589AC6C280C}" sibTransId="{6B8D80AD-9CF9-4D11-AB66-8A56A4B3C27A}"/>
    <dgm:cxn modelId="{14C08973-70C2-455D-87A0-F0C99FC8E352}" type="presOf" srcId="{E3391D8A-2F85-418E-AE26-723B24C79F73}" destId="{DC0D3D05-B6C0-401C-8BFD-38594AA84ABB}" srcOrd="0" destOrd="0" presId="urn:microsoft.com/office/officeart/2008/layout/LinedList"/>
    <dgm:cxn modelId="{2CEC7654-1E28-4188-A2C2-07E020E460B6}" srcId="{61D76186-5D47-47C2-A5BA-2EC007BABB63}" destId="{CF64C8C6-8545-4DF8-8AE2-1682C167D0B2}" srcOrd="0" destOrd="0" parTransId="{ED794690-AC0C-4245-93DC-E213914F1706}" sibTransId="{6BE77C44-2FA9-41F8-A856-300D9CEA6F48}"/>
    <dgm:cxn modelId="{6C0BA156-50DE-4FC3-B503-7B5D85405E4B}" type="presOf" srcId="{61D76186-5D47-47C2-A5BA-2EC007BABB63}" destId="{E8133C78-3470-4C8E-AC40-457B841B104D}" srcOrd="0" destOrd="0" presId="urn:microsoft.com/office/officeart/2008/layout/LinedList"/>
    <dgm:cxn modelId="{F0BC088D-76CE-499C-8E21-8710E3CFD770}" srcId="{61D76186-5D47-47C2-A5BA-2EC007BABB63}" destId="{E3391D8A-2F85-418E-AE26-723B24C79F73}" srcOrd="3" destOrd="0" parTransId="{15992F7D-8DB6-4766-BC32-274524E22D42}" sibTransId="{DACEDF5B-AEB7-4F73-BD25-C451E2ED4C01}"/>
    <dgm:cxn modelId="{D1FAFC8D-D2FA-4ED4-A154-A2D03CB77A92}" srcId="{61D76186-5D47-47C2-A5BA-2EC007BABB63}" destId="{C4111F71-4B71-4706-B224-8F568C251DF9}" srcOrd="4" destOrd="0" parTransId="{624BE9CB-F508-4FBE-813D-D837CD014706}" sibTransId="{D3953AAC-F120-479E-B65C-EF4D2DA20A52}"/>
    <dgm:cxn modelId="{7AA9E191-2A08-4F81-9915-B0921D4A414F}" type="presOf" srcId="{7D07D907-DCD8-41A2-9DBF-6ABDA2CE0239}" destId="{752AB295-8E2F-40A0-AD6C-3D6C95E13317}" srcOrd="0" destOrd="0" presId="urn:microsoft.com/office/officeart/2008/layout/LinedList"/>
    <dgm:cxn modelId="{CD1B23BE-2DD5-47A7-A539-1CB5757CEF56}" type="presOf" srcId="{4C78F1DF-336B-44CD-8E02-ED264DF66863}" destId="{0956F836-9813-4865-9CD3-27A3AD4B9140}" srcOrd="0" destOrd="0" presId="urn:microsoft.com/office/officeart/2008/layout/LinedList"/>
    <dgm:cxn modelId="{8F04D0D9-87F1-4C40-8883-E4C0CAB17BF5}" srcId="{61D76186-5D47-47C2-A5BA-2EC007BABB63}" destId="{7D07D907-DCD8-41A2-9DBF-6ABDA2CE0239}" srcOrd="2" destOrd="0" parTransId="{4F4D6A49-1549-40E1-BD50-04A2D4E668E5}" sibTransId="{1DB87EDC-4D91-431B-93C7-55EDEEEDB8C7}"/>
    <dgm:cxn modelId="{AC0BA3DE-35BB-49E4-B284-0C20B99A6011}" type="presOf" srcId="{3487C130-75BF-4A29-A6E1-35FB8D3B70A8}" destId="{DDD3149F-7776-482A-9186-075E3A8F8CED}" srcOrd="0" destOrd="0" presId="urn:microsoft.com/office/officeart/2008/layout/LinedList"/>
    <dgm:cxn modelId="{D14784FF-B18E-49C9-9525-7C8FCC31ABC5}" srcId="{61D76186-5D47-47C2-A5BA-2EC007BABB63}" destId="{21FEE1F0-8024-443D-9E48-B1590EBB67A8}" srcOrd="7" destOrd="0" parTransId="{2597BBD5-124E-49AB-A3A1-5BC8AB53AF24}" sibTransId="{1752551D-D750-41AE-B40B-442DE8587118}"/>
    <dgm:cxn modelId="{8DE7B5A8-FC4B-42FA-82B6-69E4A7EB6C38}" type="presParOf" srcId="{E8133C78-3470-4C8E-AC40-457B841B104D}" destId="{D24DA86A-F738-49CE-A171-A6F66ECFC1FB}" srcOrd="0" destOrd="0" presId="urn:microsoft.com/office/officeart/2008/layout/LinedList"/>
    <dgm:cxn modelId="{E757F411-6BDB-4CB2-A458-A0A9C40B4773}" type="presParOf" srcId="{E8133C78-3470-4C8E-AC40-457B841B104D}" destId="{72FC0DA0-DE0C-4B24-9EBE-14C697B486C3}" srcOrd="1" destOrd="0" presId="urn:microsoft.com/office/officeart/2008/layout/LinedList"/>
    <dgm:cxn modelId="{30D42A46-81A6-4877-B669-F16A1D0ADD2C}" type="presParOf" srcId="{72FC0DA0-DE0C-4B24-9EBE-14C697B486C3}" destId="{6854D61B-AAE3-4A12-B2AD-C7B2B92DF99C}" srcOrd="0" destOrd="0" presId="urn:microsoft.com/office/officeart/2008/layout/LinedList"/>
    <dgm:cxn modelId="{F3E0139B-5C2D-4B57-9743-0D966A282B18}" type="presParOf" srcId="{72FC0DA0-DE0C-4B24-9EBE-14C697B486C3}" destId="{A049771A-1215-470E-96FC-1247E18D1C6D}" srcOrd="1" destOrd="0" presId="urn:microsoft.com/office/officeart/2008/layout/LinedList"/>
    <dgm:cxn modelId="{9CF45D92-3FFC-4D17-B219-F65BEA60C89F}" type="presParOf" srcId="{E8133C78-3470-4C8E-AC40-457B841B104D}" destId="{060EA58E-BB06-4322-AAF7-E80C0546171D}" srcOrd="2" destOrd="0" presId="urn:microsoft.com/office/officeart/2008/layout/LinedList"/>
    <dgm:cxn modelId="{6C0F752B-F2F5-4A53-A657-FE5E6E445043}" type="presParOf" srcId="{E8133C78-3470-4C8E-AC40-457B841B104D}" destId="{E8C1A4EE-2ECF-45FD-A7D8-7164AB461353}" srcOrd="3" destOrd="0" presId="urn:microsoft.com/office/officeart/2008/layout/LinedList"/>
    <dgm:cxn modelId="{B9FF5910-146F-44A7-A8F2-60E58C8B1558}" type="presParOf" srcId="{E8C1A4EE-2ECF-45FD-A7D8-7164AB461353}" destId="{6C6A35EF-8E15-41EF-BCD8-A2DACF5BF1F2}" srcOrd="0" destOrd="0" presId="urn:microsoft.com/office/officeart/2008/layout/LinedList"/>
    <dgm:cxn modelId="{A5438BD0-5452-4128-851F-B972E17730A6}" type="presParOf" srcId="{E8C1A4EE-2ECF-45FD-A7D8-7164AB461353}" destId="{65F3AD88-3E8C-4392-A295-25FDF2DA1C12}" srcOrd="1" destOrd="0" presId="urn:microsoft.com/office/officeart/2008/layout/LinedList"/>
    <dgm:cxn modelId="{AF67FAC7-B091-43B2-81BF-3CD9CD2AA178}" type="presParOf" srcId="{E8133C78-3470-4C8E-AC40-457B841B104D}" destId="{11E5B52F-1D00-49F5-8F35-28A15E28ED3B}" srcOrd="4" destOrd="0" presId="urn:microsoft.com/office/officeart/2008/layout/LinedList"/>
    <dgm:cxn modelId="{7BC95DEE-A8BB-441C-924A-2584499F432F}" type="presParOf" srcId="{E8133C78-3470-4C8E-AC40-457B841B104D}" destId="{BBBCC51D-0BE8-410F-89D7-1CCC244FD723}" srcOrd="5" destOrd="0" presId="urn:microsoft.com/office/officeart/2008/layout/LinedList"/>
    <dgm:cxn modelId="{386A6340-6B3B-4432-A0AD-66690D9807F5}" type="presParOf" srcId="{BBBCC51D-0BE8-410F-89D7-1CCC244FD723}" destId="{752AB295-8E2F-40A0-AD6C-3D6C95E13317}" srcOrd="0" destOrd="0" presId="urn:microsoft.com/office/officeart/2008/layout/LinedList"/>
    <dgm:cxn modelId="{FDC91E22-6425-49A7-8CA9-10C6765CD6E3}" type="presParOf" srcId="{BBBCC51D-0BE8-410F-89D7-1CCC244FD723}" destId="{A813CC24-C178-4F04-9844-CDCFDB235426}" srcOrd="1" destOrd="0" presId="urn:microsoft.com/office/officeart/2008/layout/LinedList"/>
    <dgm:cxn modelId="{3BF1546E-0B89-4836-9504-2508F2596B1C}" type="presParOf" srcId="{E8133C78-3470-4C8E-AC40-457B841B104D}" destId="{E48A8087-EFCE-418A-8961-5E5FAB2FE2EB}" srcOrd="6" destOrd="0" presId="urn:microsoft.com/office/officeart/2008/layout/LinedList"/>
    <dgm:cxn modelId="{E78E7975-8B76-4640-A18C-A2E266B559A9}" type="presParOf" srcId="{E8133C78-3470-4C8E-AC40-457B841B104D}" destId="{B9CB047E-305A-4A4B-A2B2-4D573BA8307E}" srcOrd="7" destOrd="0" presId="urn:microsoft.com/office/officeart/2008/layout/LinedList"/>
    <dgm:cxn modelId="{A7460DA2-4CF7-4529-8927-61C2E7CCC147}" type="presParOf" srcId="{B9CB047E-305A-4A4B-A2B2-4D573BA8307E}" destId="{DC0D3D05-B6C0-401C-8BFD-38594AA84ABB}" srcOrd="0" destOrd="0" presId="urn:microsoft.com/office/officeart/2008/layout/LinedList"/>
    <dgm:cxn modelId="{4DBB0472-4711-4B26-BCC2-392AF1C745DB}" type="presParOf" srcId="{B9CB047E-305A-4A4B-A2B2-4D573BA8307E}" destId="{38FBCC6F-2591-4202-85BB-50846E2A5722}" srcOrd="1" destOrd="0" presId="urn:microsoft.com/office/officeart/2008/layout/LinedList"/>
    <dgm:cxn modelId="{59428140-212E-4F44-A14B-8C547F251ED1}" type="presParOf" srcId="{E8133C78-3470-4C8E-AC40-457B841B104D}" destId="{E18FB2CA-355D-4EBF-BCAA-598E23AFAB6E}" srcOrd="8" destOrd="0" presId="urn:microsoft.com/office/officeart/2008/layout/LinedList"/>
    <dgm:cxn modelId="{878AAFC2-51F0-431F-B057-DA2A62AE858F}" type="presParOf" srcId="{E8133C78-3470-4C8E-AC40-457B841B104D}" destId="{5CFAA08B-2EDF-4E99-BEB8-0E430CF5D127}" srcOrd="9" destOrd="0" presId="urn:microsoft.com/office/officeart/2008/layout/LinedList"/>
    <dgm:cxn modelId="{0D781941-8265-44EC-90E6-CC95EC236235}" type="presParOf" srcId="{5CFAA08B-2EDF-4E99-BEB8-0E430CF5D127}" destId="{E7C86AA0-68C5-4868-8E1C-06290D4C19ED}" srcOrd="0" destOrd="0" presId="urn:microsoft.com/office/officeart/2008/layout/LinedList"/>
    <dgm:cxn modelId="{A0F8B88B-FDF7-4602-B257-E49C3F8EF169}" type="presParOf" srcId="{5CFAA08B-2EDF-4E99-BEB8-0E430CF5D127}" destId="{DF3AB284-467D-47E2-BE08-97AE7BFA7893}" srcOrd="1" destOrd="0" presId="urn:microsoft.com/office/officeart/2008/layout/LinedList"/>
    <dgm:cxn modelId="{5F7479E2-86AE-4ED3-B825-C35CA48AEC1F}" type="presParOf" srcId="{E8133C78-3470-4C8E-AC40-457B841B104D}" destId="{72C71F06-DBA6-4E6F-BF5B-3A69C20A7B09}" srcOrd="10" destOrd="0" presId="urn:microsoft.com/office/officeart/2008/layout/LinedList"/>
    <dgm:cxn modelId="{7438E66A-BFAA-47D2-A8DE-12862CAD0122}" type="presParOf" srcId="{E8133C78-3470-4C8E-AC40-457B841B104D}" destId="{AA27138A-00AE-44A1-86BD-41734E57186E}" srcOrd="11" destOrd="0" presId="urn:microsoft.com/office/officeart/2008/layout/LinedList"/>
    <dgm:cxn modelId="{DEEC4097-206D-4841-A6F7-5B34500AA9ED}" type="presParOf" srcId="{AA27138A-00AE-44A1-86BD-41734E57186E}" destId="{DDD3149F-7776-482A-9186-075E3A8F8CED}" srcOrd="0" destOrd="0" presId="urn:microsoft.com/office/officeart/2008/layout/LinedList"/>
    <dgm:cxn modelId="{AE6A4A06-58D9-4D2F-9645-8103F4DC4153}" type="presParOf" srcId="{AA27138A-00AE-44A1-86BD-41734E57186E}" destId="{C8E0E2AA-82EE-4F15-9E3B-6A29598275FF}" srcOrd="1" destOrd="0" presId="urn:microsoft.com/office/officeart/2008/layout/LinedList"/>
    <dgm:cxn modelId="{A4A94EBB-FC3A-4799-8384-479B005E4BF8}" type="presParOf" srcId="{E8133C78-3470-4C8E-AC40-457B841B104D}" destId="{83A90C03-A1E1-4802-9FBE-2D49373D7EAC}" srcOrd="12" destOrd="0" presId="urn:microsoft.com/office/officeart/2008/layout/LinedList"/>
    <dgm:cxn modelId="{0B55CF9A-8CA8-47F2-A001-C2D3ECAB6C80}" type="presParOf" srcId="{E8133C78-3470-4C8E-AC40-457B841B104D}" destId="{F7B03634-6BAE-489C-A3B1-10F40CF96349}" srcOrd="13" destOrd="0" presId="urn:microsoft.com/office/officeart/2008/layout/LinedList"/>
    <dgm:cxn modelId="{80AE24D7-BA63-46F3-A4DE-605E3E600E5C}" type="presParOf" srcId="{F7B03634-6BAE-489C-A3B1-10F40CF96349}" destId="{0956F836-9813-4865-9CD3-27A3AD4B9140}" srcOrd="0" destOrd="0" presId="urn:microsoft.com/office/officeart/2008/layout/LinedList"/>
    <dgm:cxn modelId="{B730470E-17A2-4083-919C-8FE823CDAB80}" type="presParOf" srcId="{F7B03634-6BAE-489C-A3B1-10F40CF96349}" destId="{05436488-811D-455A-BCDF-A2725A22C7FA}" srcOrd="1" destOrd="0" presId="urn:microsoft.com/office/officeart/2008/layout/LinedList"/>
    <dgm:cxn modelId="{BC061958-B212-400A-B0C5-AE0AD997FDEA}" type="presParOf" srcId="{E8133C78-3470-4C8E-AC40-457B841B104D}" destId="{385B5D53-179A-4E19-A2AE-710E2D06997A}" srcOrd="14" destOrd="0" presId="urn:microsoft.com/office/officeart/2008/layout/LinedList"/>
    <dgm:cxn modelId="{20EDBCBA-D87E-4145-88E9-C6CE1AEC5576}" type="presParOf" srcId="{E8133C78-3470-4C8E-AC40-457B841B104D}" destId="{281C2690-AE3C-4D96-8927-FB493AC923E3}" srcOrd="15" destOrd="0" presId="urn:microsoft.com/office/officeart/2008/layout/LinedList"/>
    <dgm:cxn modelId="{BD87207D-E23B-45D3-8F72-554252917CB8}" type="presParOf" srcId="{281C2690-AE3C-4D96-8927-FB493AC923E3}" destId="{19D4424A-7B2A-4F1C-AB28-4743C59C68D8}" srcOrd="0" destOrd="0" presId="urn:microsoft.com/office/officeart/2008/layout/LinedList"/>
    <dgm:cxn modelId="{6AA2B889-6999-4AED-B150-DCC6B955510F}" type="presParOf" srcId="{281C2690-AE3C-4D96-8927-FB493AC923E3}" destId="{34E663E4-01BE-4597-B69C-C83E0D09394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4DA86A-F738-49CE-A171-A6F66ECFC1FB}">
      <dsp:nvSpPr>
        <dsp:cNvPr id="0" name=""/>
        <dsp:cNvSpPr/>
      </dsp:nvSpPr>
      <dsp:spPr>
        <a:xfrm>
          <a:off x="0" y="192"/>
          <a:ext cx="11082528"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54D61B-AAE3-4A12-B2AD-C7B2B92DF99C}">
      <dsp:nvSpPr>
        <dsp:cNvPr id="0" name=""/>
        <dsp:cNvSpPr/>
      </dsp:nvSpPr>
      <dsp:spPr>
        <a:xfrm>
          <a:off x="0" y="192"/>
          <a:ext cx="11071705" cy="677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200000"/>
            </a:lnSpc>
            <a:spcBef>
              <a:spcPct val="0"/>
            </a:spcBef>
            <a:spcAft>
              <a:spcPct val="35000"/>
            </a:spcAft>
            <a:buNone/>
          </a:pPr>
          <a:r>
            <a:rPr lang="en-IN" sz="1500" b="1" kern="1200" dirty="0">
              <a:solidFill>
                <a:srgbClr val="FFFF00"/>
              </a:solidFill>
              <a:latin typeface="+mn-lt"/>
              <a:ea typeface="+mn-ea"/>
              <a:cs typeface="Times New Roman" panose="02020603050405020304" pitchFamily="18" charset="0"/>
            </a:rPr>
            <a:t>Business Problem</a:t>
          </a:r>
          <a:r>
            <a:rPr lang="en-IN" sz="1500" b="1" kern="1200" dirty="0">
              <a:solidFill>
                <a:srgbClr val="FFFF00"/>
              </a:solidFill>
              <a:latin typeface="+mn-lt"/>
              <a:cs typeface="Times New Roman" panose="02020603050405020304" pitchFamily="18" charset="0"/>
            </a:rPr>
            <a:t>:</a:t>
          </a:r>
          <a:endParaRPr lang="en-US" sz="1500" b="1" kern="1200" dirty="0">
            <a:solidFill>
              <a:srgbClr val="FFFF00"/>
            </a:solidFill>
            <a:latin typeface="+mn-lt"/>
            <a:cs typeface="Times New Roman" panose="02020603050405020304" pitchFamily="18" charset="0"/>
          </a:endParaRPr>
        </a:p>
      </dsp:txBody>
      <dsp:txXfrm>
        <a:off x="0" y="192"/>
        <a:ext cx="11071705" cy="677322"/>
      </dsp:txXfrm>
    </dsp:sp>
    <dsp:sp modelId="{060EA58E-BB06-4322-AAF7-E80C0546171D}">
      <dsp:nvSpPr>
        <dsp:cNvPr id="0" name=""/>
        <dsp:cNvSpPr/>
      </dsp:nvSpPr>
      <dsp:spPr>
        <a:xfrm>
          <a:off x="0" y="677515"/>
          <a:ext cx="11082528"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6A35EF-8E15-41EF-BCD8-A2DACF5BF1F2}">
      <dsp:nvSpPr>
        <dsp:cNvPr id="0" name=""/>
        <dsp:cNvSpPr/>
      </dsp:nvSpPr>
      <dsp:spPr>
        <a:xfrm>
          <a:off x="0" y="677515"/>
          <a:ext cx="11082528" cy="600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100000"/>
            </a:lnSpc>
            <a:spcBef>
              <a:spcPct val="0"/>
            </a:spcBef>
            <a:spcAft>
              <a:spcPct val="35000"/>
            </a:spcAft>
            <a:buNone/>
          </a:pPr>
          <a:r>
            <a:rPr lang="en-IN" sz="1500" kern="1200" dirty="0">
              <a:latin typeface="+mn-lt"/>
              <a:cs typeface="Times New Roman" panose="02020603050405020304" pitchFamily="18" charset="0"/>
            </a:rPr>
            <a:t>With the growing incidence of diabetes globally, healthcare systems are under pressure to identify and manage individuals at risk efficiently. Early detection of diabetes can significantly enhance patient management and treatment outcomes. </a:t>
          </a:r>
          <a:endParaRPr lang="en-US" sz="1500" kern="1200" dirty="0">
            <a:latin typeface="+mn-lt"/>
            <a:cs typeface="Times New Roman" panose="02020603050405020304" pitchFamily="18" charset="0"/>
          </a:endParaRPr>
        </a:p>
      </dsp:txBody>
      <dsp:txXfrm>
        <a:off x="0" y="677515"/>
        <a:ext cx="11082528" cy="600740"/>
      </dsp:txXfrm>
    </dsp:sp>
    <dsp:sp modelId="{11E5B52F-1D00-49F5-8F35-28A15E28ED3B}">
      <dsp:nvSpPr>
        <dsp:cNvPr id="0" name=""/>
        <dsp:cNvSpPr/>
      </dsp:nvSpPr>
      <dsp:spPr>
        <a:xfrm>
          <a:off x="0" y="1278255"/>
          <a:ext cx="11082528"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2AB295-8E2F-40A0-AD6C-3D6C95E13317}">
      <dsp:nvSpPr>
        <dsp:cNvPr id="0" name=""/>
        <dsp:cNvSpPr/>
      </dsp:nvSpPr>
      <dsp:spPr>
        <a:xfrm>
          <a:off x="0" y="1278255"/>
          <a:ext cx="11071705" cy="714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577850">
            <a:lnSpc>
              <a:spcPct val="100000"/>
            </a:lnSpc>
            <a:spcBef>
              <a:spcPct val="0"/>
            </a:spcBef>
            <a:spcAft>
              <a:spcPct val="35000"/>
            </a:spcAft>
            <a:buNone/>
          </a:pPr>
          <a:r>
            <a:rPr lang="en-IN" sz="1500" kern="1200" dirty="0">
              <a:solidFill>
                <a:prstClr val="white">
                  <a:hueOff val="0"/>
                  <a:satOff val="0"/>
                  <a:lumOff val="0"/>
                  <a:alphaOff val="0"/>
                </a:prstClr>
              </a:solidFill>
              <a:latin typeface="+mn-lt"/>
              <a:ea typeface="+mn-ea"/>
              <a:cs typeface="Times New Roman" panose="02020603050405020304" pitchFamily="18" charset="0"/>
            </a:rPr>
            <a:t>However, manual analysis of vast and complex Electronic Health Records (EHRs) to pinpoint potential cases is time-consuming and often late.</a:t>
          </a:r>
          <a:endParaRPr lang="en-US" sz="1500" kern="1200" dirty="0">
            <a:solidFill>
              <a:prstClr val="white">
                <a:hueOff val="0"/>
                <a:satOff val="0"/>
                <a:lumOff val="0"/>
                <a:alphaOff val="0"/>
              </a:prstClr>
            </a:solidFill>
            <a:latin typeface="+mn-lt"/>
            <a:ea typeface="+mn-ea"/>
            <a:cs typeface="Times New Roman" panose="02020603050405020304" pitchFamily="18" charset="0"/>
          </a:endParaRPr>
        </a:p>
      </dsp:txBody>
      <dsp:txXfrm>
        <a:off x="0" y="1278255"/>
        <a:ext cx="11071705" cy="714057"/>
      </dsp:txXfrm>
    </dsp:sp>
    <dsp:sp modelId="{E48A8087-EFCE-418A-8961-5E5FAB2FE2EB}">
      <dsp:nvSpPr>
        <dsp:cNvPr id="0" name=""/>
        <dsp:cNvSpPr/>
      </dsp:nvSpPr>
      <dsp:spPr>
        <a:xfrm>
          <a:off x="0" y="1992312"/>
          <a:ext cx="11082528"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0D3D05-B6C0-401C-8BFD-38594AA84ABB}">
      <dsp:nvSpPr>
        <dsp:cNvPr id="0" name=""/>
        <dsp:cNvSpPr/>
      </dsp:nvSpPr>
      <dsp:spPr>
        <a:xfrm>
          <a:off x="0" y="1992312"/>
          <a:ext cx="11082528" cy="600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577850">
            <a:lnSpc>
              <a:spcPct val="100000"/>
            </a:lnSpc>
            <a:spcBef>
              <a:spcPct val="0"/>
            </a:spcBef>
            <a:spcAft>
              <a:spcPct val="35000"/>
            </a:spcAft>
            <a:buNone/>
          </a:pPr>
          <a:r>
            <a:rPr lang="en-IN" sz="1500" kern="1200" dirty="0">
              <a:solidFill>
                <a:prstClr val="white">
                  <a:hueOff val="0"/>
                  <a:satOff val="0"/>
                  <a:lumOff val="0"/>
                  <a:alphaOff val="0"/>
                </a:prstClr>
              </a:solidFill>
              <a:latin typeface="+mn-lt"/>
              <a:ea typeface="+mn-ea"/>
              <a:cs typeface="Times New Roman" panose="02020603050405020304" pitchFamily="18" charset="0"/>
            </a:rPr>
            <a:t>There is a pressing need for an automated solution to accurately predict the onset of diabetes, optimize patient interventions, and allocate medical resources effectively.</a:t>
          </a:r>
          <a:endParaRPr lang="en-US" sz="1500" kern="1200" dirty="0">
            <a:solidFill>
              <a:prstClr val="white">
                <a:hueOff val="0"/>
                <a:satOff val="0"/>
                <a:lumOff val="0"/>
                <a:alphaOff val="0"/>
              </a:prstClr>
            </a:solidFill>
            <a:latin typeface="+mn-lt"/>
            <a:ea typeface="+mn-ea"/>
            <a:cs typeface="Times New Roman" panose="02020603050405020304" pitchFamily="18" charset="0"/>
          </a:endParaRPr>
        </a:p>
      </dsp:txBody>
      <dsp:txXfrm>
        <a:off x="0" y="1992312"/>
        <a:ext cx="11082528" cy="600740"/>
      </dsp:txXfrm>
    </dsp:sp>
    <dsp:sp modelId="{E18FB2CA-355D-4EBF-BCAA-598E23AFAB6E}">
      <dsp:nvSpPr>
        <dsp:cNvPr id="0" name=""/>
        <dsp:cNvSpPr/>
      </dsp:nvSpPr>
      <dsp:spPr>
        <a:xfrm>
          <a:off x="0" y="2593052"/>
          <a:ext cx="11082528"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C86AA0-68C5-4868-8E1C-06290D4C19ED}">
      <dsp:nvSpPr>
        <dsp:cNvPr id="0" name=""/>
        <dsp:cNvSpPr/>
      </dsp:nvSpPr>
      <dsp:spPr>
        <a:xfrm>
          <a:off x="0" y="2593052"/>
          <a:ext cx="11082528" cy="600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200000"/>
            </a:lnSpc>
            <a:spcBef>
              <a:spcPct val="0"/>
            </a:spcBef>
            <a:spcAft>
              <a:spcPct val="35000"/>
            </a:spcAft>
            <a:buNone/>
          </a:pPr>
          <a:r>
            <a:rPr lang="en-IN" sz="1500" b="1" kern="1200" dirty="0">
              <a:solidFill>
                <a:srgbClr val="FFFF00"/>
              </a:solidFill>
              <a:latin typeface="+mn-lt"/>
              <a:cs typeface="Times New Roman" panose="02020603050405020304" pitchFamily="18" charset="0"/>
            </a:rPr>
            <a:t>Objective</a:t>
          </a:r>
          <a:r>
            <a:rPr lang="en-IN" sz="1500" kern="1200" dirty="0">
              <a:solidFill>
                <a:srgbClr val="FFFF00"/>
              </a:solidFill>
              <a:latin typeface="+mn-lt"/>
              <a:cs typeface="Times New Roman" panose="02020603050405020304" pitchFamily="18" charset="0"/>
            </a:rPr>
            <a:t>:</a:t>
          </a:r>
          <a:endParaRPr lang="en-US" sz="1500" kern="1200" dirty="0">
            <a:solidFill>
              <a:srgbClr val="FFFF00"/>
            </a:solidFill>
            <a:latin typeface="+mn-lt"/>
            <a:cs typeface="Times New Roman" panose="02020603050405020304" pitchFamily="18" charset="0"/>
          </a:endParaRPr>
        </a:p>
      </dsp:txBody>
      <dsp:txXfrm>
        <a:off x="0" y="2593052"/>
        <a:ext cx="11082528" cy="600740"/>
      </dsp:txXfrm>
    </dsp:sp>
    <dsp:sp modelId="{72C71F06-DBA6-4E6F-BF5B-3A69C20A7B09}">
      <dsp:nvSpPr>
        <dsp:cNvPr id="0" name=""/>
        <dsp:cNvSpPr/>
      </dsp:nvSpPr>
      <dsp:spPr>
        <a:xfrm>
          <a:off x="0" y="3193793"/>
          <a:ext cx="11082528"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D3149F-7776-482A-9186-075E3A8F8CED}">
      <dsp:nvSpPr>
        <dsp:cNvPr id="0" name=""/>
        <dsp:cNvSpPr/>
      </dsp:nvSpPr>
      <dsp:spPr>
        <a:xfrm>
          <a:off x="0" y="3193793"/>
          <a:ext cx="11082528" cy="600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577850">
            <a:lnSpc>
              <a:spcPct val="100000"/>
            </a:lnSpc>
            <a:spcBef>
              <a:spcPct val="0"/>
            </a:spcBef>
            <a:spcAft>
              <a:spcPct val="35000"/>
            </a:spcAft>
            <a:buNone/>
          </a:pPr>
          <a:r>
            <a:rPr lang="en-IN" sz="1500" kern="1200" dirty="0">
              <a:solidFill>
                <a:prstClr val="white">
                  <a:hueOff val="0"/>
                  <a:satOff val="0"/>
                  <a:lumOff val="0"/>
                  <a:alphaOff val="0"/>
                </a:prstClr>
              </a:solidFill>
              <a:latin typeface="+mn-lt"/>
              <a:ea typeface="+mn-ea"/>
              <a:cs typeface="Times New Roman" panose="02020603050405020304" pitchFamily="18" charset="0"/>
            </a:rPr>
            <a:t>The objective is to leverage the Diabetes Prediction dataset to develop a robust machine-learning model that can predict the likelihood of diabetes onset in patients with high accuracy. </a:t>
          </a:r>
          <a:endParaRPr lang="en-US" sz="1500" kern="1200" dirty="0">
            <a:solidFill>
              <a:prstClr val="white">
                <a:hueOff val="0"/>
                <a:satOff val="0"/>
                <a:lumOff val="0"/>
                <a:alphaOff val="0"/>
              </a:prstClr>
            </a:solidFill>
            <a:latin typeface="+mn-lt"/>
            <a:ea typeface="+mn-ea"/>
            <a:cs typeface="Times New Roman" panose="02020603050405020304" pitchFamily="18" charset="0"/>
          </a:endParaRPr>
        </a:p>
      </dsp:txBody>
      <dsp:txXfrm>
        <a:off x="0" y="3193793"/>
        <a:ext cx="11082528" cy="600740"/>
      </dsp:txXfrm>
    </dsp:sp>
    <dsp:sp modelId="{83A90C03-A1E1-4802-9FBE-2D49373D7EAC}">
      <dsp:nvSpPr>
        <dsp:cNvPr id="0" name=""/>
        <dsp:cNvSpPr/>
      </dsp:nvSpPr>
      <dsp:spPr>
        <a:xfrm>
          <a:off x="0" y="3794533"/>
          <a:ext cx="11082528"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56F836-9813-4865-9CD3-27A3AD4B9140}">
      <dsp:nvSpPr>
        <dsp:cNvPr id="0" name=""/>
        <dsp:cNvSpPr/>
      </dsp:nvSpPr>
      <dsp:spPr>
        <a:xfrm>
          <a:off x="0" y="3794533"/>
          <a:ext cx="11082528" cy="600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577850">
            <a:lnSpc>
              <a:spcPct val="100000"/>
            </a:lnSpc>
            <a:spcBef>
              <a:spcPct val="0"/>
            </a:spcBef>
            <a:spcAft>
              <a:spcPct val="35000"/>
            </a:spcAft>
            <a:buNone/>
          </a:pPr>
          <a:r>
            <a:rPr lang="en-IN" sz="1500" kern="1200" dirty="0">
              <a:solidFill>
                <a:prstClr val="white">
                  <a:hueOff val="0"/>
                  <a:satOff val="0"/>
                  <a:lumOff val="0"/>
                  <a:alphaOff val="0"/>
                </a:prstClr>
              </a:solidFill>
              <a:latin typeface="+mn-lt"/>
              <a:ea typeface="+mn-ea"/>
              <a:cs typeface="Times New Roman" panose="02020603050405020304" pitchFamily="18" charset="0"/>
            </a:rPr>
            <a:t>The goal is to create a predictive model that healthcare professionals can use for early diagnosis and formulate personalized treatment plans. </a:t>
          </a:r>
          <a:endParaRPr lang="en-US" sz="1500" kern="1200" dirty="0">
            <a:solidFill>
              <a:prstClr val="white">
                <a:hueOff val="0"/>
                <a:satOff val="0"/>
                <a:lumOff val="0"/>
                <a:alphaOff val="0"/>
              </a:prstClr>
            </a:solidFill>
            <a:latin typeface="+mn-lt"/>
            <a:ea typeface="+mn-ea"/>
            <a:cs typeface="Times New Roman" panose="02020603050405020304" pitchFamily="18" charset="0"/>
          </a:endParaRPr>
        </a:p>
      </dsp:txBody>
      <dsp:txXfrm>
        <a:off x="0" y="3794533"/>
        <a:ext cx="11082528" cy="600740"/>
      </dsp:txXfrm>
    </dsp:sp>
    <dsp:sp modelId="{385B5D53-179A-4E19-A2AE-710E2D06997A}">
      <dsp:nvSpPr>
        <dsp:cNvPr id="0" name=""/>
        <dsp:cNvSpPr/>
      </dsp:nvSpPr>
      <dsp:spPr>
        <a:xfrm>
          <a:off x="0" y="4395273"/>
          <a:ext cx="11082528"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D4424A-7B2A-4F1C-AB28-4743C59C68D8}">
      <dsp:nvSpPr>
        <dsp:cNvPr id="0" name=""/>
        <dsp:cNvSpPr/>
      </dsp:nvSpPr>
      <dsp:spPr>
        <a:xfrm>
          <a:off x="0" y="4395273"/>
          <a:ext cx="11082528" cy="600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577850">
            <a:lnSpc>
              <a:spcPct val="100000"/>
            </a:lnSpc>
            <a:spcBef>
              <a:spcPct val="0"/>
            </a:spcBef>
            <a:spcAft>
              <a:spcPct val="35000"/>
            </a:spcAft>
            <a:buNone/>
          </a:pPr>
          <a:r>
            <a:rPr lang="en-IN" sz="1500" kern="1200" dirty="0">
              <a:solidFill>
                <a:prstClr val="white">
                  <a:hueOff val="0"/>
                  <a:satOff val="0"/>
                  <a:lumOff val="0"/>
                  <a:alphaOff val="0"/>
                </a:prstClr>
              </a:solidFill>
              <a:latin typeface="+mn-lt"/>
              <a:ea typeface="+mn-ea"/>
              <a:cs typeface="Times New Roman" panose="02020603050405020304" pitchFamily="18" charset="0"/>
            </a:rPr>
            <a:t>The model will also help us understand how various medical and demographic factors correlate with the risk of developing diabetes, potentially informing preventive healthcare strategies.</a:t>
          </a:r>
          <a:endParaRPr lang="en-US" sz="1500" kern="1200" dirty="0">
            <a:solidFill>
              <a:prstClr val="white">
                <a:hueOff val="0"/>
                <a:satOff val="0"/>
                <a:lumOff val="0"/>
                <a:alphaOff val="0"/>
              </a:prstClr>
            </a:solidFill>
            <a:latin typeface="+mn-lt"/>
            <a:ea typeface="+mn-ea"/>
            <a:cs typeface="Times New Roman" panose="02020603050405020304" pitchFamily="18" charset="0"/>
          </a:endParaRPr>
        </a:p>
      </dsp:txBody>
      <dsp:txXfrm>
        <a:off x="0" y="4395273"/>
        <a:ext cx="11082528" cy="60074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3/22/2024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70521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3/22/2024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562937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3/22/2024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8990953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3/22/2024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2836832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3/22/2024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9546242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3/22/2024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4573502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3/22/2024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5344325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5881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1750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2181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3/22/2024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18491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35827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62423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01530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66635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3/22/2024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38205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3/22/2024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718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6FA2B21-3FCD-4721-B95C-427943F61125}" type="datetime1">
              <a:rPr lang="en-US" smtClean="0"/>
              <a:t>3/22/2024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458615920"/>
      </p:ext>
    </p:extLst>
  </p:cSld>
  <p:clrMap bg1="dk1" tx1="lt1" bg2="dk2" tx2="lt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medical-appointment-doctor-563427/"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hyperlink" Target="mailto:pg19322n@pace.edu"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Piyush-data-scientist-06/SUGAR-SIGHT---Proactive-Diabetes-Detecti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iammustafatz/diabetes-prediction-dataset?datasetId=3102947&amp;sortBy=dateRun&amp;tab=collabor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descr="A stethoscope and pen on a book&#10;&#10;Description automatically generated">
            <a:extLst>
              <a:ext uri="{FF2B5EF4-FFF2-40B4-BE49-F238E27FC236}">
                <a16:creationId xmlns:a16="http://schemas.microsoft.com/office/drawing/2014/main" id="{4DB9B0F6-1EDB-6F4E-AAAC-97ADF367BC5D}"/>
              </a:ext>
            </a:extLst>
          </p:cNvPr>
          <p:cNvPicPr>
            <a:picLocks noChangeAspect="1"/>
          </p:cNvPicPr>
          <p:nvPr/>
        </p:nvPicPr>
        <p:blipFill>
          <a:blip r:embed="rId2">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a:ln>
            <a:solidFill>
              <a:schemeClr val="dk1"/>
            </a:solidFill>
          </a:ln>
          <a:effectLst>
            <a:glow>
              <a:schemeClr val="accent1">
                <a:alpha val="40000"/>
              </a:schemeClr>
            </a:glow>
            <a:outerShdw dir="5400000" algn="ctr" rotWithShape="0">
              <a:srgbClr val="000000">
                <a:alpha val="76000"/>
              </a:srgbClr>
            </a:outerShdw>
            <a:reflection endPos="0" dist="50800" dir="5400000" sy="-100000" algn="bl" rotWithShape="0"/>
          </a:effectLst>
        </p:spPr>
      </p:pic>
      <p:sp>
        <p:nvSpPr>
          <p:cNvPr id="2" name="Title 1">
            <a:extLst>
              <a:ext uri="{FF2B5EF4-FFF2-40B4-BE49-F238E27FC236}">
                <a16:creationId xmlns:a16="http://schemas.microsoft.com/office/drawing/2014/main" id="{92302A9B-4AEF-E869-FE34-1B89600610DB}"/>
              </a:ext>
            </a:extLst>
          </p:cNvPr>
          <p:cNvSpPr>
            <a:spLocks noGrp="1"/>
          </p:cNvSpPr>
          <p:nvPr>
            <p:ph type="ctrTitle"/>
          </p:nvPr>
        </p:nvSpPr>
        <p:spPr>
          <a:xfrm>
            <a:off x="2289663" y="992385"/>
            <a:ext cx="7872984" cy="1828494"/>
          </a:xfrm>
        </p:spPr>
        <p:style>
          <a:lnRef idx="2">
            <a:schemeClr val="accent1"/>
          </a:lnRef>
          <a:fillRef idx="1">
            <a:schemeClr val="lt1"/>
          </a:fillRef>
          <a:effectRef idx="0">
            <a:schemeClr val="accent1"/>
          </a:effectRef>
          <a:fontRef idx="minor">
            <a:schemeClr val="dk1"/>
          </a:fontRef>
        </p:style>
        <p:txBody>
          <a:bodyPr>
            <a:normAutofit/>
          </a:bodyPr>
          <a:lstStyle/>
          <a:p>
            <a:r>
              <a:rPr lang="en-IN" sz="4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SUGAR</a:t>
            </a:r>
            <a:r>
              <a:rPr lang="en-IN" sz="4400" dirty="0">
                <a:latin typeface="Times New Roman" panose="02020603050405020304" pitchFamily="18" charset="0"/>
                <a:ea typeface="Calibri" panose="020F0502020204030204" pitchFamily="34" charset="0"/>
                <a:cs typeface="Times New Roman" panose="02020603050405020304" pitchFamily="18" charset="0"/>
              </a:rPr>
              <a:t>-</a:t>
            </a:r>
            <a:r>
              <a:rPr lang="en-IN" sz="4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SIGHT</a:t>
            </a:r>
            <a:r>
              <a:rPr lang="en-IN" sz="4400" dirty="0">
                <a:latin typeface="Times New Roman" panose="02020603050405020304" pitchFamily="18" charset="0"/>
                <a:ea typeface="Calibri" panose="020F0502020204030204" pitchFamily="34" charset="0"/>
                <a:cs typeface="Times New Roman" panose="02020603050405020304" pitchFamily="18" charset="0"/>
              </a:rPr>
              <a:t>: </a:t>
            </a:r>
            <a:r>
              <a:rPr lang="en-IN" sz="4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PROACTIVE</a:t>
            </a:r>
            <a:r>
              <a:rPr lang="en-IN" sz="4400" dirty="0">
                <a:latin typeface="Times New Roman" panose="02020603050405020304" pitchFamily="18" charset="0"/>
                <a:ea typeface="Calibri" panose="020F0502020204030204" pitchFamily="34" charset="0"/>
                <a:cs typeface="Times New Roman" panose="02020603050405020304" pitchFamily="18" charset="0"/>
              </a:rPr>
              <a:t> </a:t>
            </a:r>
            <a:r>
              <a:rPr lang="en-IN" sz="4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DIABETES</a:t>
            </a:r>
            <a:r>
              <a:rPr lang="en-IN" sz="4400" dirty="0">
                <a:latin typeface="Times New Roman" panose="02020603050405020304" pitchFamily="18" charset="0"/>
                <a:ea typeface="Calibri" panose="020F0502020204030204" pitchFamily="34" charset="0"/>
                <a:cs typeface="Times New Roman" panose="02020603050405020304" pitchFamily="18" charset="0"/>
              </a:rPr>
              <a:t> </a:t>
            </a:r>
            <a:r>
              <a:rPr lang="en-IN" sz="4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DETECTION</a:t>
            </a:r>
            <a:br>
              <a:rPr lang="en-IN" sz="3600" dirty="0">
                <a:latin typeface="Times New Roman" panose="02020603050405020304" pitchFamily="18" charset="0"/>
                <a:ea typeface="Calibri" panose="020F0502020204030204" pitchFamily="34" charset="0"/>
                <a:cs typeface="Times New Roman" panose="02020603050405020304" pitchFamily="18" charset="0"/>
              </a:rPr>
            </a:br>
            <a:r>
              <a:rPr lang="en-IN" sz="3600" cap="none"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Phase 2: </a:t>
            </a:r>
            <a:r>
              <a:rPr lang="en-IN" sz="3600" cap="none"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Development</a:t>
            </a:r>
            <a:endParaRPr lang="en-IN" sz="36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CB9E4FC3-6435-D4DE-A86A-935150F1FC1B}"/>
              </a:ext>
            </a:extLst>
          </p:cNvPr>
          <p:cNvSpPr>
            <a:spLocks noGrp="1"/>
          </p:cNvSpPr>
          <p:nvPr>
            <p:ph type="subTitle" idx="1"/>
          </p:nvPr>
        </p:nvSpPr>
        <p:spPr>
          <a:xfrm>
            <a:off x="144780" y="3853042"/>
            <a:ext cx="5129784" cy="2090016"/>
          </a:xfrm>
        </p:spPr>
        <p:txBody>
          <a:bodyPr>
            <a:normAutofit fontScale="25000" lnSpcReduction="20000"/>
          </a:bodyPr>
          <a:lstStyle/>
          <a:p>
            <a:pPr algn="l"/>
            <a:endParaRPr lang="en-IN" sz="5600" b="1" dirty="0">
              <a:solidFill>
                <a:schemeClr val="bg1"/>
              </a:solidFill>
              <a:latin typeface="Times New Roman" panose="02020603050405020304" pitchFamily="18" charset="0"/>
              <a:cs typeface="Times New Roman" panose="02020603050405020304" pitchFamily="18" charset="0"/>
            </a:endParaRPr>
          </a:p>
          <a:p>
            <a:pPr algn="l"/>
            <a:r>
              <a:rPr lang="en-IN" sz="8800" b="1" dirty="0">
                <a:latin typeface="Times New Roman" panose="02020603050405020304" pitchFamily="18" charset="0"/>
                <a:cs typeface="Times New Roman" panose="02020603050405020304" pitchFamily="18" charset="0"/>
              </a:rPr>
              <a:t>Piyush Gupta, M.S. in Data Science</a:t>
            </a:r>
          </a:p>
          <a:p>
            <a:pPr algn="l"/>
            <a:r>
              <a:rPr lang="en-IN" sz="8800" b="1" dirty="0">
                <a:latin typeface="Times New Roman" panose="02020603050405020304" pitchFamily="18" charset="0"/>
                <a:cs typeface="Times New Roman" panose="02020603050405020304" pitchFamily="18" charset="0"/>
              </a:rPr>
              <a:t>Practical Data Science, CS 667</a:t>
            </a:r>
          </a:p>
          <a:p>
            <a:pPr algn="l"/>
            <a:r>
              <a:rPr lang="en-IN" sz="8800" b="1"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pg19322n@pace.edu</a:t>
            </a:r>
            <a:endParaRPr lang="en-IN" sz="8800" b="1" dirty="0">
              <a:latin typeface="Times New Roman" panose="02020603050405020304" pitchFamily="18" charset="0"/>
              <a:cs typeface="Times New Roman" panose="02020603050405020304" pitchFamily="18" charset="0"/>
            </a:endParaRPr>
          </a:p>
          <a:p>
            <a:pPr algn="l"/>
            <a:r>
              <a:rPr lang="en-US" sz="8800" b="1" dirty="0">
                <a:latin typeface="Times New Roman" panose="02020603050405020304" pitchFamily="18" charset="0"/>
                <a:cs typeface="Times New Roman" panose="02020603050405020304" pitchFamily="18" charset="0"/>
              </a:rPr>
              <a:t>Seidenberg School Of CSIS</a:t>
            </a:r>
            <a:endParaRPr lang="en-IN" sz="8800" b="1" dirty="0">
              <a:latin typeface="Times New Roman" panose="02020603050405020304" pitchFamily="18" charset="0"/>
              <a:cs typeface="Times New Roman" panose="02020603050405020304" pitchFamily="18" charset="0"/>
            </a:endParaRPr>
          </a:p>
          <a:p>
            <a:pPr algn="l"/>
            <a:r>
              <a:rPr lang="en-IN" sz="8800" b="1" dirty="0">
                <a:latin typeface="Times New Roman" panose="02020603050405020304" pitchFamily="18" charset="0"/>
                <a:cs typeface="Times New Roman" panose="02020603050405020304" pitchFamily="18" charset="0"/>
              </a:rPr>
              <a:t>Pace University, NYC</a:t>
            </a: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baseline="30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17CF2B8-42BC-70E1-3979-F61536F1DD97}"/>
              </a:ext>
            </a:extLst>
          </p:cNvPr>
          <p:cNvSpPr txBox="1"/>
          <p:nvPr/>
        </p:nvSpPr>
        <p:spPr>
          <a:xfrm>
            <a:off x="11601397" y="6317734"/>
            <a:ext cx="47752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1</a:t>
            </a:r>
          </a:p>
        </p:txBody>
      </p:sp>
      <p:sp>
        <p:nvSpPr>
          <p:cNvPr id="11" name="Subtitle 2">
            <a:extLst>
              <a:ext uri="{FF2B5EF4-FFF2-40B4-BE49-F238E27FC236}">
                <a16:creationId xmlns:a16="http://schemas.microsoft.com/office/drawing/2014/main" id="{70B4DCAA-1667-4F47-8053-C17EB80A965E}"/>
              </a:ext>
            </a:extLst>
          </p:cNvPr>
          <p:cNvSpPr txBox="1">
            <a:spLocks/>
          </p:cNvSpPr>
          <p:nvPr/>
        </p:nvSpPr>
        <p:spPr>
          <a:xfrm>
            <a:off x="144780" y="3309758"/>
            <a:ext cx="2499360" cy="434727"/>
          </a:xfrm>
          <a:prstGeom prst="rect">
            <a:avLst/>
          </a:prstGeom>
        </p:spPr>
        <p:txBody>
          <a:bodyPr vert="horz" lIns="91440" tIns="45720" rIns="91440" bIns="45720" rtlCol="0">
            <a:normAutofit fontScale="40000" lnSpcReduction="20000"/>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l"/>
            <a:r>
              <a:rPr lang="en-IN" sz="5600" b="1" dirty="0">
                <a:latin typeface="Times New Roman" panose="02020603050405020304" pitchFamily="18" charset="0"/>
                <a:cs typeface="Times New Roman" panose="02020603050405020304" pitchFamily="18" charset="0"/>
              </a:rPr>
              <a:t>April 2</a:t>
            </a:r>
            <a:r>
              <a:rPr lang="en-IN" sz="5600" b="1" baseline="30000" dirty="0">
                <a:latin typeface="Times New Roman" panose="02020603050405020304" pitchFamily="18" charset="0"/>
                <a:cs typeface="Times New Roman" panose="02020603050405020304" pitchFamily="18" charset="0"/>
              </a:rPr>
              <a:t>nd</a:t>
            </a:r>
            <a:r>
              <a:rPr lang="en-IN" sz="5600" b="1" dirty="0">
                <a:latin typeface="Times New Roman" panose="02020603050405020304" pitchFamily="18" charset="0"/>
                <a:cs typeface="Times New Roman" panose="02020603050405020304" pitchFamily="18" charset="0"/>
              </a:rPr>
              <a:t>, 2024</a:t>
            </a:r>
          </a:p>
          <a:p>
            <a:pPr algn="l"/>
            <a:endParaRPr lang="en-IN" sz="5600" b="1" dirty="0">
              <a:solidFill>
                <a:schemeClr val="bg1"/>
              </a:solidFill>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baseline="3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5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BB6EE-B2B1-8E07-908A-47DF102AA589}"/>
              </a:ext>
            </a:extLst>
          </p:cNvPr>
          <p:cNvSpPr>
            <a:spLocks noGrp="1"/>
          </p:cNvSpPr>
          <p:nvPr>
            <p:ph type="title"/>
          </p:nvPr>
        </p:nvSpPr>
        <p:spPr>
          <a:xfrm>
            <a:off x="630936" y="185394"/>
            <a:ext cx="10963656" cy="1103910"/>
          </a:xfrm>
        </p:spPr>
        <p:txBody>
          <a:bodyPr>
            <a:normAutofit/>
          </a:bodyPr>
          <a:lstStyle/>
          <a:p>
            <a:pPr algn="ctr"/>
            <a:r>
              <a:rPr lang="en-IN" sz="3600" dirty="0">
                <a:solidFill>
                  <a:srgbClr val="FFFF00"/>
                </a:solidFill>
                <a:latin typeface="Times New Roman" panose="02020603050405020304" pitchFamily="18" charset="0"/>
                <a:cs typeface="Times New Roman" panose="02020603050405020304" pitchFamily="18" charset="0"/>
              </a:rPr>
              <a:t>DIABETES PREVALENCE BY AGE &amp; GENDER</a:t>
            </a:r>
          </a:p>
        </p:txBody>
      </p:sp>
      <p:sp>
        <p:nvSpPr>
          <p:cNvPr id="4" name="TextBox 3">
            <a:extLst>
              <a:ext uri="{FF2B5EF4-FFF2-40B4-BE49-F238E27FC236}">
                <a16:creationId xmlns:a16="http://schemas.microsoft.com/office/drawing/2014/main" id="{BE1EA365-4E53-8881-6C30-2E0F970AC487}"/>
              </a:ext>
            </a:extLst>
          </p:cNvPr>
          <p:cNvSpPr txBox="1"/>
          <p:nvPr/>
        </p:nvSpPr>
        <p:spPr>
          <a:xfrm>
            <a:off x="147498" y="1459647"/>
            <a:ext cx="4561661" cy="5463034"/>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Age as a Risk Factor: </a:t>
            </a:r>
            <a:r>
              <a:rPr lang="en-IN" dirty="0">
                <a:latin typeface="Times New Roman" panose="02020603050405020304" pitchFamily="18" charset="0"/>
                <a:cs typeface="Times New Roman" panose="02020603050405020304" pitchFamily="18" charset="0"/>
              </a:rPr>
              <a:t>The plot indicates a broader age distribution among individuals with diabetes, suggesting that older age groups are more represented in the diabetic population. </a:t>
            </a:r>
          </a:p>
          <a:p>
            <a:pPr marL="285750" indent="-285750">
              <a:spcBef>
                <a:spcPts val="600"/>
              </a:spcBef>
              <a:spcAft>
                <a:spcPts val="60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Gender Distribution: </a:t>
            </a:r>
            <a:r>
              <a:rPr lang="en-IN" dirty="0">
                <a:latin typeface="Times New Roman" panose="02020603050405020304" pitchFamily="18" charset="0"/>
                <a:cs typeface="Times New Roman" panose="02020603050405020304" pitchFamily="18" charset="0"/>
              </a:rPr>
              <a:t>Both genders show a presence in the diabetic category without a stark contrast, implying that both males and females are affected, and interventions should be gender-inclusive.</a:t>
            </a:r>
          </a:p>
          <a:p>
            <a:pPr marL="285750" indent="-285750">
              <a:spcBef>
                <a:spcPts val="600"/>
              </a:spcBef>
              <a:spcAft>
                <a:spcPts val="60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Targeted Interventions:</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Age is a clear differentiator in diabetes prevalence, so </a:t>
            </a:r>
            <a:r>
              <a:rPr lang="en-IN" dirty="0">
                <a:latin typeface="Times New Roman" panose="02020603050405020304" pitchFamily="18" charset="0"/>
                <a:cs typeface="Times New Roman" panose="02020603050405020304" pitchFamily="18" charset="0"/>
              </a:rPr>
              <a:t>age-specific preventative measures and screening can be prioritized in healthcare strategies to mitigate the rising incidence of diabetes. </a:t>
            </a:r>
          </a:p>
          <a:p>
            <a:pPr marL="285750" indent="-285750">
              <a:spcBef>
                <a:spcPts val="0"/>
              </a:spcBef>
              <a:spcAft>
                <a:spcPts val="0"/>
              </a:spcAft>
              <a:buFont typeface="Arial" panose="020B0604020202020204" pitchFamily="34" charset="0"/>
              <a:buChar char="•"/>
            </a:pPr>
            <a:endParaRPr lang="en-IN"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DCCED7A0-0FA3-A9BB-D0CB-4ECDA96817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0064" y="1548998"/>
            <a:ext cx="7081341" cy="45866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DF8F51B-0F19-E15A-73DF-AA517C193DD4}"/>
              </a:ext>
            </a:extLst>
          </p:cNvPr>
          <p:cNvSpPr txBox="1"/>
          <p:nvPr/>
        </p:nvSpPr>
        <p:spPr>
          <a:xfrm>
            <a:off x="11460480" y="6309360"/>
            <a:ext cx="450925" cy="369332"/>
          </a:xfrm>
          <a:prstGeom prst="rect">
            <a:avLst/>
          </a:prstGeom>
          <a:noFill/>
        </p:spPr>
        <p:txBody>
          <a:bodyPr wrap="square" rtlCol="0">
            <a:spAutoFit/>
          </a:bodyPr>
          <a:lstStyle/>
          <a:p>
            <a:r>
              <a:rPr lang="en-IN" b="1" dirty="0"/>
              <a:t>10</a:t>
            </a:r>
          </a:p>
        </p:txBody>
      </p:sp>
    </p:spTree>
    <p:extLst>
      <p:ext uri="{BB962C8B-B14F-4D97-AF65-F5344CB8AC3E}">
        <p14:creationId xmlns:p14="http://schemas.microsoft.com/office/powerpoint/2010/main" val="3346429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0B6D3-0448-DD44-CD22-CE287E5AB13E}"/>
              </a:ext>
            </a:extLst>
          </p:cNvPr>
          <p:cNvSpPr>
            <a:spLocks noGrp="1"/>
          </p:cNvSpPr>
          <p:nvPr>
            <p:ph type="title"/>
          </p:nvPr>
        </p:nvSpPr>
        <p:spPr>
          <a:xfrm>
            <a:off x="109728" y="192024"/>
            <a:ext cx="11823192" cy="1408176"/>
          </a:xfrm>
        </p:spPr>
        <p:txBody>
          <a:bodyPr>
            <a:normAutofit/>
          </a:bodyPr>
          <a:lstStyle/>
          <a:p>
            <a:r>
              <a:rPr lang="en-IN" sz="4000" dirty="0">
                <a:solidFill>
                  <a:srgbClr val="FFFF00"/>
                </a:solidFill>
                <a:latin typeface="Times New Roman" panose="02020603050405020304" pitchFamily="18" charset="0"/>
                <a:cs typeface="Times New Roman" panose="02020603050405020304" pitchFamily="18" charset="0"/>
              </a:rPr>
              <a:t>DIABETES LINK TO HEART DISEASE &amp; HYPERTENSION</a:t>
            </a:r>
          </a:p>
        </p:txBody>
      </p:sp>
      <p:sp>
        <p:nvSpPr>
          <p:cNvPr id="3" name="TextBox 2">
            <a:extLst>
              <a:ext uri="{FF2B5EF4-FFF2-40B4-BE49-F238E27FC236}">
                <a16:creationId xmlns:a16="http://schemas.microsoft.com/office/drawing/2014/main" id="{8467CB09-D92C-C926-3CB6-76AC4641E340}"/>
              </a:ext>
            </a:extLst>
          </p:cNvPr>
          <p:cNvSpPr txBox="1"/>
          <p:nvPr/>
        </p:nvSpPr>
        <p:spPr>
          <a:xfrm>
            <a:off x="294640" y="1943074"/>
            <a:ext cx="4886960" cy="4278094"/>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There is a clear indication that individuals with diabetes have a higher proportion of heart disease compared to non-diabetic individuals, emphasizing the need for cardiovascular health monitoring.</a:t>
            </a:r>
          </a:p>
          <a:p>
            <a:pPr marL="285750" indent="-285750">
              <a:spcBef>
                <a:spcPts val="600"/>
              </a:spcBef>
              <a:spcAft>
                <a:spcPts val="600"/>
              </a:spcAf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presence of hypertension raises the proportion of heart disease among diabetic patients, suggesting that hypertension management is crucial to reducing the risk of heart-related complications.</a:t>
            </a:r>
          </a:p>
          <a:p>
            <a:pPr marL="285750" indent="-285750">
              <a:spcBef>
                <a:spcPts val="600"/>
              </a:spcBef>
              <a:spcAft>
                <a:spcPts val="600"/>
              </a:spcAf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For diabetic individuals, especially those with hypertension, preventive measures and regular screenings for heart disease could be vital in reducing morbidity and improving outcomes.</a:t>
            </a:r>
          </a:p>
        </p:txBody>
      </p:sp>
      <p:pic>
        <p:nvPicPr>
          <p:cNvPr id="3074" name="Picture 2">
            <a:extLst>
              <a:ext uri="{FF2B5EF4-FFF2-40B4-BE49-F238E27FC236}">
                <a16:creationId xmlns:a16="http://schemas.microsoft.com/office/drawing/2014/main" id="{0E7F6DBF-1104-B1D5-A544-E7C06E60B0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5864" y="1943074"/>
            <a:ext cx="6856116" cy="42780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BE066F4-7C79-8C4F-4F2B-D435501E17E5}"/>
              </a:ext>
            </a:extLst>
          </p:cNvPr>
          <p:cNvSpPr txBox="1"/>
          <p:nvPr/>
        </p:nvSpPr>
        <p:spPr>
          <a:xfrm>
            <a:off x="11521440" y="6380480"/>
            <a:ext cx="510540" cy="369332"/>
          </a:xfrm>
          <a:prstGeom prst="rect">
            <a:avLst/>
          </a:prstGeom>
          <a:noFill/>
        </p:spPr>
        <p:txBody>
          <a:bodyPr wrap="square" rtlCol="0">
            <a:spAutoFit/>
          </a:bodyPr>
          <a:lstStyle/>
          <a:p>
            <a:r>
              <a:rPr lang="en-IN" b="1" dirty="0"/>
              <a:t>11</a:t>
            </a:r>
          </a:p>
        </p:txBody>
      </p:sp>
    </p:spTree>
    <p:extLst>
      <p:ext uri="{BB962C8B-B14F-4D97-AF65-F5344CB8AC3E}">
        <p14:creationId xmlns:p14="http://schemas.microsoft.com/office/powerpoint/2010/main" val="1034715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0B6D3-0448-DD44-CD22-CE287E5AB13E}"/>
              </a:ext>
            </a:extLst>
          </p:cNvPr>
          <p:cNvSpPr>
            <a:spLocks noGrp="1"/>
          </p:cNvSpPr>
          <p:nvPr>
            <p:ph type="title"/>
          </p:nvPr>
        </p:nvSpPr>
        <p:spPr>
          <a:xfrm>
            <a:off x="160020" y="13546"/>
            <a:ext cx="11823192" cy="1408176"/>
          </a:xfrm>
        </p:spPr>
        <p:txBody>
          <a:bodyPr>
            <a:normAutofit/>
          </a:bodyPr>
          <a:lstStyle/>
          <a:p>
            <a:r>
              <a:rPr lang="en-IN" sz="4000" dirty="0">
                <a:solidFill>
                  <a:srgbClr val="FFFF00"/>
                </a:solidFill>
                <a:latin typeface="Times New Roman" panose="02020603050405020304" pitchFamily="18" charset="0"/>
                <a:cs typeface="Times New Roman" panose="02020603050405020304" pitchFamily="18" charset="0"/>
              </a:rPr>
              <a:t>GLUCOSE vs HBA1C: DIABETES INDICATORS </a:t>
            </a:r>
          </a:p>
        </p:txBody>
      </p:sp>
      <p:sp>
        <p:nvSpPr>
          <p:cNvPr id="3" name="TextBox 2">
            <a:extLst>
              <a:ext uri="{FF2B5EF4-FFF2-40B4-BE49-F238E27FC236}">
                <a16:creationId xmlns:a16="http://schemas.microsoft.com/office/drawing/2014/main" id="{8467CB09-D92C-C926-3CB6-76AC4641E340}"/>
              </a:ext>
            </a:extLst>
          </p:cNvPr>
          <p:cNvSpPr txBox="1"/>
          <p:nvPr/>
        </p:nvSpPr>
        <p:spPr>
          <a:xfrm>
            <a:off x="160020" y="1398356"/>
            <a:ext cx="4700016" cy="4555093"/>
          </a:xfrm>
          <a:prstGeom prst="rect">
            <a:avLst/>
          </a:prstGeom>
          <a:noFill/>
        </p:spPr>
        <p:txBody>
          <a:bodyPr wrap="square" rtlCol="0">
            <a:spAutoFit/>
          </a:bodyPr>
          <a:lstStyle/>
          <a:p>
            <a:pPr marL="285750" lvl="0" indent="-285750">
              <a:spcBef>
                <a:spcPts val="600"/>
              </a:spcBef>
              <a:spcAft>
                <a:spcPts val="600"/>
              </a:spcAf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There's a visible distinction in blood glucose </a:t>
            </a:r>
            <a:r>
              <a:rPr lang="en-US" dirty="0">
                <a:latin typeface="Times New Roman" panose="02020603050405020304" pitchFamily="18" charset="0"/>
                <a:cs typeface="Times New Roman" panose="02020603050405020304" pitchFamily="18" charset="0"/>
              </a:rPr>
              <a:t>and HbA1c levels between individuals with and without diabetes</a:t>
            </a:r>
            <a:r>
              <a:rPr lang="en-IN" dirty="0">
                <a:latin typeface="Times New Roman" panose="02020603050405020304" pitchFamily="18" charset="0"/>
                <a:cs typeface="Times New Roman" panose="02020603050405020304" pitchFamily="18" charset="0"/>
              </a:rPr>
              <a:t>, with diabetic individuals tending to have higher values in both measures.</a:t>
            </a:r>
            <a:endParaRPr lang="en-US" dirty="0">
              <a:latin typeface="Times New Roman" panose="02020603050405020304" pitchFamily="18" charset="0"/>
              <a:cs typeface="Times New Roman" panose="02020603050405020304" pitchFamily="18" charset="0"/>
            </a:endParaRPr>
          </a:p>
          <a:p>
            <a:pPr marL="285750" lvl="0" indent="-285750">
              <a:spcBef>
                <a:spcPts val="600"/>
              </a:spcBef>
              <a:spcAft>
                <a:spcPts val="60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Blood Glucose Variability</a:t>
            </a:r>
            <a:r>
              <a:rPr lang="en-IN" dirty="0">
                <a:latin typeface="Times New Roman" panose="02020603050405020304" pitchFamily="18" charset="0"/>
                <a:cs typeface="Times New Roman" panose="02020603050405020304" pitchFamily="18" charset="0"/>
              </a:rPr>
              <a:t>: Blood glucose levels show significant variability among those with diabetes, underscoring the importance of regular monitoring and individualized treatment plans to manage the condition effectively.</a:t>
            </a:r>
            <a:endParaRPr lang="en-US" dirty="0">
              <a:latin typeface="Times New Roman" panose="02020603050405020304" pitchFamily="18" charset="0"/>
              <a:cs typeface="Times New Roman" panose="02020603050405020304" pitchFamily="18" charset="0"/>
            </a:endParaRPr>
          </a:p>
          <a:p>
            <a:pPr marL="285750" lvl="0" indent="-285750">
              <a:spcBef>
                <a:spcPts val="600"/>
              </a:spcBef>
              <a:spcAft>
                <a:spcPts val="60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HbA1c Consistency</a:t>
            </a:r>
            <a:r>
              <a:rPr lang="en-IN" dirty="0">
                <a:latin typeface="Times New Roman" panose="02020603050405020304" pitchFamily="18" charset="0"/>
                <a:cs typeface="Times New Roman" panose="02020603050405020304" pitchFamily="18" charset="0"/>
              </a:rPr>
              <a:t>: HbA1c levels among non-diabetics remain consistently within a narrower range, reinforcing its reliability as a long-term indicator of glycaemic control.</a:t>
            </a:r>
          </a:p>
        </p:txBody>
      </p:sp>
      <p:sp>
        <p:nvSpPr>
          <p:cNvPr id="5" name="TextBox 4">
            <a:extLst>
              <a:ext uri="{FF2B5EF4-FFF2-40B4-BE49-F238E27FC236}">
                <a16:creationId xmlns:a16="http://schemas.microsoft.com/office/drawing/2014/main" id="{ABE066F4-7C79-8C4F-4F2B-D435501E17E5}"/>
              </a:ext>
            </a:extLst>
          </p:cNvPr>
          <p:cNvSpPr txBox="1"/>
          <p:nvPr/>
        </p:nvSpPr>
        <p:spPr>
          <a:xfrm>
            <a:off x="11521440" y="6380480"/>
            <a:ext cx="510540" cy="369332"/>
          </a:xfrm>
          <a:prstGeom prst="rect">
            <a:avLst/>
          </a:prstGeom>
          <a:noFill/>
        </p:spPr>
        <p:txBody>
          <a:bodyPr wrap="square" rtlCol="0">
            <a:spAutoFit/>
          </a:bodyPr>
          <a:lstStyle/>
          <a:p>
            <a:r>
              <a:rPr lang="en-IN" b="1" dirty="0"/>
              <a:t>12</a:t>
            </a:r>
          </a:p>
        </p:txBody>
      </p:sp>
      <p:pic>
        <p:nvPicPr>
          <p:cNvPr id="4" name="Picture 2">
            <a:extLst>
              <a:ext uri="{FF2B5EF4-FFF2-40B4-BE49-F238E27FC236}">
                <a16:creationId xmlns:a16="http://schemas.microsoft.com/office/drawing/2014/main" id="{DE946CAF-96F4-DBDD-1AAE-6913887CCE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0138" y="1492760"/>
            <a:ext cx="6862972" cy="43662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95FBFAD-96DA-E4B0-7A40-EDDFA9E62662}"/>
              </a:ext>
            </a:extLst>
          </p:cNvPr>
          <p:cNvSpPr txBox="1"/>
          <p:nvPr/>
        </p:nvSpPr>
        <p:spPr>
          <a:xfrm>
            <a:off x="376228" y="6195814"/>
            <a:ext cx="922782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NOTE: Refer to the appendix slide for </a:t>
            </a:r>
            <a:r>
              <a:rPr lang="en-IN" dirty="0">
                <a:latin typeface="Times New Roman" panose="02020603050405020304" pitchFamily="18" charset="0"/>
                <a:cs typeface="Times New Roman" panose="02020603050405020304" pitchFamily="18" charset="0"/>
                <a:hlinkClick r:id="rId3" action="ppaction://hlinksldjump"/>
              </a:rPr>
              <a:t>technical reasoning on the significance of these features.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1571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1F789-A04A-7686-93AD-467190FE6DE8}"/>
              </a:ext>
            </a:extLst>
          </p:cNvPr>
          <p:cNvSpPr>
            <a:spLocks noGrp="1"/>
          </p:cNvSpPr>
          <p:nvPr>
            <p:ph type="title"/>
          </p:nvPr>
        </p:nvSpPr>
        <p:spPr>
          <a:xfrm>
            <a:off x="975360" y="190536"/>
            <a:ext cx="10058400" cy="1371600"/>
          </a:xfrm>
        </p:spPr>
        <p:txBody>
          <a:bodyPr>
            <a:normAutofit/>
          </a:bodyPr>
          <a:lstStyle/>
          <a:p>
            <a:r>
              <a:rPr lang="en-IN" sz="4000" dirty="0">
                <a:solidFill>
                  <a:srgbClr val="FFFF00"/>
                </a:solidFill>
                <a:latin typeface="Times New Roman" panose="02020603050405020304" pitchFamily="18" charset="0"/>
                <a:cs typeface="Times New Roman" panose="02020603050405020304" pitchFamily="18" charset="0"/>
              </a:rPr>
              <a:t>SMOKING, BMI &amp; DIABETES RISK</a:t>
            </a:r>
          </a:p>
        </p:txBody>
      </p:sp>
      <p:sp>
        <p:nvSpPr>
          <p:cNvPr id="4" name="TextBox 3">
            <a:extLst>
              <a:ext uri="{FF2B5EF4-FFF2-40B4-BE49-F238E27FC236}">
                <a16:creationId xmlns:a16="http://schemas.microsoft.com/office/drawing/2014/main" id="{524B5676-634B-9165-A7F4-9E59CFFF8D1B}"/>
              </a:ext>
            </a:extLst>
          </p:cNvPr>
          <p:cNvSpPr txBox="1"/>
          <p:nvPr/>
        </p:nvSpPr>
        <p:spPr>
          <a:xfrm>
            <a:off x="274320" y="1562136"/>
            <a:ext cx="4765040" cy="4708981"/>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IN" b="1" dirty="0">
                <a:effectLst/>
                <a:latin typeface="Times New Roman" panose="02020603050405020304" pitchFamily="18" charset="0"/>
                <a:cs typeface="Times New Roman" panose="02020603050405020304" pitchFamily="18" charset="0"/>
              </a:rPr>
              <a:t>Diabetes Prevalence</a:t>
            </a:r>
            <a:r>
              <a:rPr lang="en-IN" dirty="0">
                <a:effectLst/>
                <a:latin typeface="Times New Roman" panose="02020603050405020304" pitchFamily="18" charset="0"/>
                <a:cs typeface="Times New Roman" panose="02020603050405020304" pitchFamily="18" charset="0"/>
              </a:rPr>
              <a:t>: Individuals with diabetes tend to have a higher BMI across all categories of smoking history.</a:t>
            </a:r>
          </a:p>
          <a:p>
            <a:pPr marL="285750" indent="-285750">
              <a:spcBef>
                <a:spcPts val="600"/>
              </a:spcBef>
              <a:spcAft>
                <a:spcPts val="600"/>
              </a:spcAft>
              <a:buFont typeface="Arial" panose="020B0604020202020204" pitchFamily="34" charset="0"/>
              <a:buChar char="•"/>
            </a:pPr>
            <a:r>
              <a:rPr lang="en-IN" b="1" dirty="0">
                <a:effectLst/>
                <a:latin typeface="Times New Roman" panose="02020603050405020304" pitchFamily="18" charset="0"/>
                <a:cs typeface="Times New Roman" panose="02020603050405020304" pitchFamily="18" charset="0"/>
              </a:rPr>
              <a:t>Unknown Smoking History</a:t>
            </a:r>
            <a:r>
              <a:rPr lang="en-IN" dirty="0">
                <a:effectLst/>
                <a:latin typeface="Times New Roman" panose="02020603050405020304" pitchFamily="18" charset="0"/>
                <a:cs typeface="Times New Roman" panose="02020603050405020304" pitchFamily="18" charset="0"/>
              </a:rPr>
              <a:t>: The 'Unknown' smoking status group has a wide BMI distribution for diabetic individuals, hinting at the possibility of undetermined risk factors in this subgroup.</a:t>
            </a:r>
          </a:p>
          <a:p>
            <a:pPr marL="285750" indent="-285750">
              <a:spcBef>
                <a:spcPts val="600"/>
              </a:spcBef>
              <a:spcAft>
                <a:spcPts val="600"/>
              </a:spcAft>
              <a:buFont typeface="Arial" panose="020B0604020202020204" pitchFamily="34" charset="0"/>
              <a:buChar char="•"/>
            </a:pPr>
            <a:r>
              <a:rPr lang="en-IN" dirty="0">
                <a:effectLst/>
                <a:latin typeface="Times New Roman" panose="02020603050405020304" pitchFamily="18" charset="0"/>
                <a:cs typeface="Times New Roman" panose="02020603050405020304" pitchFamily="18" charset="0"/>
              </a:rPr>
              <a:t>BMI distributions are broad across different smoking histories, suggesting that BMI is a factor irrespective of smoking status.</a:t>
            </a:r>
          </a:p>
          <a:p>
            <a:pPr marL="285750" indent="-285750">
              <a:spcBef>
                <a:spcPts val="600"/>
              </a:spcBef>
              <a:spcAft>
                <a:spcPts val="600"/>
              </a:spcAft>
              <a:buFont typeface="Arial" panose="020B0604020202020204" pitchFamily="34" charset="0"/>
              <a:buChar char="•"/>
            </a:pPr>
            <a:r>
              <a:rPr lang="en-IN" dirty="0">
                <a:effectLst/>
                <a:latin typeface="Times New Roman" panose="02020603050405020304" pitchFamily="18" charset="0"/>
                <a:cs typeface="Times New Roman" panose="02020603050405020304" pitchFamily="18" charset="0"/>
              </a:rPr>
              <a:t>Health campaigns could be designed considering both smoking status and BMI management, as both factors influence diabetes risk.</a:t>
            </a:r>
          </a:p>
        </p:txBody>
      </p:sp>
      <p:pic>
        <p:nvPicPr>
          <p:cNvPr id="5122" name="Picture 2">
            <a:extLst>
              <a:ext uri="{FF2B5EF4-FFF2-40B4-BE49-F238E27FC236}">
                <a16:creationId xmlns:a16="http://schemas.microsoft.com/office/drawing/2014/main" id="{9825FC90-A2C5-C9CF-E2CC-6C2497BF5D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6048" y="1640522"/>
            <a:ext cx="6961632" cy="43487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02EB418-CF25-ACD9-5D56-10D2EB7F37A4}"/>
              </a:ext>
            </a:extLst>
          </p:cNvPr>
          <p:cNvSpPr txBox="1"/>
          <p:nvPr/>
        </p:nvSpPr>
        <p:spPr>
          <a:xfrm>
            <a:off x="11511280" y="6268720"/>
            <a:ext cx="568960" cy="369332"/>
          </a:xfrm>
          <a:prstGeom prst="rect">
            <a:avLst/>
          </a:prstGeom>
          <a:noFill/>
        </p:spPr>
        <p:txBody>
          <a:bodyPr wrap="square" rtlCol="0">
            <a:spAutoFit/>
          </a:bodyPr>
          <a:lstStyle/>
          <a:p>
            <a:r>
              <a:rPr lang="en-IN" b="1" dirty="0"/>
              <a:t>13</a:t>
            </a:r>
          </a:p>
        </p:txBody>
      </p:sp>
    </p:spTree>
    <p:extLst>
      <p:ext uri="{BB962C8B-B14F-4D97-AF65-F5344CB8AC3E}">
        <p14:creationId xmlns:p14="http://schemas.microsoft.com/office/powerpoint/2010/main" val="456076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43281-5D90-3C5B-489F-C71F2F1EC3B5}"/>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MODELING METHODS</a:t>
            </a:r>
          </a:p>
        </p:txBody>
      </p:sp>
      <p:cxnSp>
        <p:nvCxnSpPr>
          <p:cNvPr id="5" name="Straight Connector 4">
            <a:extLst>
              <a:ext uri="{FF2B5EF4-FFF2-40B4-BE49-F238E27FC236}">
                <a16:creationId xmlns:a16="http://schemas.microsoft.com/office/drawing/2014/main" id="{1F895D9E-266B-AB88-63DF-1DD450235C40}"/>
              </a:ext>
            </a:extLst>
          </p:cNvPr>
          <p:cNvCxnSpPr/>
          <p:nvPr/>
        </p:nvCxnSpPr>
        <p:spPr>
          <a:xfrm>
            <a:off x="2448560" y="3921760"/>
            <a:ext cx="713232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DA0C6430-0BE9-BC39-65A0-8DE8195E3D86}"/>
              </a:ext>
            </a:extLst>
          </p:cNvPr>
          <p:cNvSpPr txBox="1"/>
          <p:nvPr/>
        </p:nvSpPr>
        <p:spPr>
          <a:xfrm>
            <a:off x="11563096" y="6345936"/>
            <a:ext cx="545084" cy="369332"/>
          </a:xfrm>
          <a:prstGeom prst="rect">
            <a:avLst/>
          </a:prstGeom>
          <a:noFill/>
        </p:spPr>
        <p:txBody>
          <a:bodyPr wrap="square" rtlCol="0">
            <a:spAutoFit/>
          </a:bodyPr>
          <a:lstStyle/>
          <a:p>
            <a:r>
              <a:rPr lang="en-IN" b="1" dirty="0"/>
              <a:t>14</a:t>
            </a:r>
          </a:p>
        </p:txBody>
      </p:sp>
    </p:spTree>
    <p:extLst>
      <p:ext uri="{BB962C8B-B14F-4D97-AF65-F5344CB8AC3E}">
        <p14:creationId xmlns:p14="http://schemas.microsoft.com/office/powerpoint/2010/main" val="3756956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679EF-0A21-EBD2-3600-75666B1DF312}"/>
              </a:ext>
            </a:extLst>
          </p:cNvPr>
          <p:cNvSpPr>
            <a:spLocks noGrp="1"/>
          </p:cNvSpPr>
          <p:nvPr>
            <p:ph type="title"/>
          </p:nvPr>
        </p:nvSpPr>
        <p:spPr>
          <a:xfrm>
            <a:off x="913796" y="403639"/>
            <a:ext cx="10353761" cy="1326321"/>
          </a:xfrm>
        </p:spPr>
        <p:txBody>
          <a:bodyPr/>
          <a:lstStyle/>
          <a:p>
            <a:r>
              <a:rPr lang="en-IN" dirty="0">
                <a:solidFill>
                  <a:srgbClr val="FFFF00"/>
                </a:solidFill>
                <a:latin typeface="Times New Roman" panose="02020603050405020304" pitchFamily="18" charset="0"/>
                <a:cs typeface="Times New Roman" panose="02020603050405020304" pitchFamily="18" charset="0"/>
              </a:rPr>
              <a:t>FROM BIAS TO BALANCE: </a:t>
            </a:r>
            <a:br>
              <a:rPr lang="en-IN" dirty="0">
                <a:solidFill>
                  <a:srgbClr val="FFFF00"/>
                </a:solidFill>
                <a:latin typeface="Times New Roman" panose="02020603050405020304" pitchFamily="18" charset="0"/>
                <a:cs typeface="Times New Roman" panose="02020603050405020304" pitchFamily="18" charset="0"/>
              </a:rPr>
            </a:br>
            <a:r>
              <a:rPr lang="en-IN" cap="none" dirty="0">
                <a:solidFill>
                  <a:srgbClr val="FFFF00"/>
                </a:solidFill>
                <a:latin typeface="Times New Roman" panose="02020603050405020304" pitchFamily="18" charset="0"/>
                <a:cs typeface="Times New Roman" panose="02020603050405020304" pitchFamily="18" charset="0"/>
              </a:rPr>
              <a:t>A Fruitful Approach To Fair Predictions</a:t>
            </a:r>
            <a:endParaRPr lang="en-IN"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441E68-267E-7612-8497-15FCC861BDDF}"/>
              </a:ext>
            </a:extLst>
          </p:cNvPr>
          <p:cNvSpPr>
            <a:spLocks noGrp="1"/>
          </p:cNvSpPr>
          <p:nvPr>
            <p:ph idx="1"/>
          </p:nvPr>
        </p:nvSpPr>
        <p:spPr>
          <a:xfrm>
            <a:off x="669955" y="2251225"/>
            <a:ext cx="10475565" cy="4203136"/>
          </a:xfrm>
        </p:spPr>
        <p:txBody>
          <a:bodyPr/>
          <a:lstStyle/>
          <a:p>
            <a:pPr marL="0" indent="0">
              <a:spcBef>
                <a:spcPts val="0"/>
              </a:spcBef>
              <a:spcAft>
                <a:spcPts val="0"/>
              </a:spcAft>
              <a:buNone/>
            </a:pPr>
            <a:r>
              <a:rPr lang="en-IN" b="1" dirty="0">
                <a:effectLst/>
                <a:latin typeface="Times New Roman" panose="02020603050405020304" pitchFamily="18" charset="0"/>
                <a:cs typeface="Times New Roman" panose="02020603050405020304" pitchFamily="18" charset="0"/>
              </a:rPr>
              <a:t>1. The Challenge of Imbalance</a:t>
            </a:r>
            <a:r>
              <a:rPr lang="en-IN" dirty="0">
                <a:effectLst/>
                <a:latin typeface="Times New Roman" panose="02020603050405020304" pitchFamily="18" charset="0"/>
                <a:cs typeface="Times New Roman" panose="02020603050405020304" pitchFamily="18" charset="0"/>
              </a:rPr>
              <a:t>:</a:t>
            </a:r>
          </a:p>
          <a:p>
            <a:pPr marL="742950" lvl="1" indent="-285750">
              <a:spcBef>
                <a:spcPts val="0"/>
              </a:spcBef>
              <a:spcAft>
                <a:spcPts val="0"/>
              </a:spcAft>
              <a:buFont typeface="Arial" panose="020B0604020202020204" pitchFamily="34" charset="0"/>
              <a:buChar char="•"/>
            </a:pPr>
            <a:r>
              <a:rPr lang="en-IN" dirty="0">
                <a:effectLst/>
                <a:latin typeface="Times New Roman" panose="02020603050405020304" pitchFamily="18" charset="0"/>
                <a:cs typeface="Times New Roman" panose="02020603050405020304" pitchFamily="18" charset="0"/>
              </a:rPr>
              <a:t>Imagine a bowl mostly filled with apples (no diabetes) and just a few oranges (diabetes) – that's class imbalance.</a:t>
            </a:r>
          </a:p>
          <a:p>
            <a:pPr marL="742950" lvl="1" indent="-285750">
              <a:spcBef>
                <a:spcPts val="0"/>
              </a:spcBef>
              <a:spcAft>
                <a:spcPts val="0"/>
              </a:spcAft>
              <a:buFont typeface="Arial" panose="020B0604020202020204" pitchFamily="34" charset="0"/>
              <a:buChar char="•"/>
            </a:pPr>
            <a:r>
              <a:rPr lang="en-IN" dirty="0">
                <a:effectLst/>
                <a:latin typeface="Times New Roman" panose="02020603050405020304" pitchFamily="18" charset="0"/>
                <a:cs typeface="Times New Roman" panose="02020603050405020304" pitchFamily="18" charset="0"/>
              </a:rPr>
              <a:t>A computer model trained on this may overlook the oranges, just like missing a vital diagnosis.</a:t>
            </a:r>
          </a:p>
          <a:p>
            <a:pPr marL="457200" lvl="1" indent="0">
              <a:spcBef>
                <a:spcPts val="0"/>
              </a:spcBef>
              <a:spcAft>
                <a:spcPts val="0"/>
              </a:spcAft>
              <a:buNone/>
            </a:pPr>
            <a:endParaRPr lang="en-IN" dirty="0">
              <a:effectLst/>
              <a:latin typeface="Times New Roman" panose="02020603050405020304" pitchFamily="18" charset="0"/>
              <a:cs typeface="Times New Roman" panose="02020603050405020304" pitchFamily="18" charset="0"/>
            </a:endParaRPr>
          </a:p>
          <a:p>
            <a:pPr marL="457200" lvl="1" indent="0">
              <a:spcBef>
                <a:spcPts val="0"/>
              </a:spcBef>
              <a:spcAft>
                <a:spcPts val="0"/>
              </a:spcAft>
              <a:buNone/>
            </a:pPr>
            <a:endParaRPr lang="en-IN" dirty="0">
              <a:effectLst/>
              <a:latin typeface="Times New Roman" panose="02020603050405020304" pitchFamily="18" charset="0"/>
              <a:cs typeface="Times New Roman" panose="02020603050405020304" pitchFamily="18" charset="0"/>
            </a:endParaRPr>
          </a:p>
          <a:p>
            <a:pPr marL="0" indent="0">
              <a:spcBef>
                <a:spcPts val="0"/>
              </a:spcBef>
              <a:spcAft>
                <a:spcPts val="0"/>
              </a:spcAft>
              <a:buNone/>
            </a:pPr>
            <a:r>
              <a:rPr lang="en-IN" b="1" dirty="0">
                <a:effectLst/>
                <a:latin typeface="Times New Roman" panose="02020603050405020304" pitchFamily="18" charset="0"/>
                <a:cs typeface="Times New Roman" panose="02020603050405020304" pitchFamily="18" charset="0"/>
              </a:rPr>
              <a:t>2. Addressing the Imbalance</a:t>
            </a:r>
            <a:r>
              <a:rPr lang="en-IN" dirty="0">
                <a:effectLst/>
                <a:latin typeface="Times New Roman" panose="02020603050405020304" pitchFamily="18" charset="0"/>
                <a:cs typeface="Times New Roman" panose="02020603050405020304" pitchFamily="18" charset="0"/>
              </a:rPr>
              <a:t>:</a:t>
            </a:r>
          </a:p>
          <a:p>
            <a:pPr marL="742950" lvl="1" indent="-285750">
              <a:spcBef>
                <a:spcPts val="0"/>
              </a:spcBef>
              <a:spcAft>
                <a:spcPts val="0"/>
              </a:spcAft>
              <a:buFont typeface="Arial" panose="020B0604020202020204" pitchFamily="34" charset="0"/>
              <a:buChar char="•"/>
            </a:pPr>
            <a:r>
              <a:rPr lang="en-IN" b="1" dirty="0">
                <a:effectLst/>
                <a:latin typeface="Times New Roman" panose="02020603050405020304" pitchFamily="18" charset="0"/>
                <a:cs typeface="Times New Roman" panose="02020603050405020304" pitchFamily="18" charset="0"/>
              </a:rPr>
              <a:t>Oversampling</a:t>
            </a:r>
            <a:r>
              <a:rPr lang="en-IN" dirty="0">
                <a:effectLst/>
                <a:latin typeface="Times New Roman" panose="02020603050405020304" pitchFamily="18" charset="0"/>
                <a:cs typeface="Times New Roman" panose="02020603050405020304" pitchFamily="18" charset="0"/>
              </a:rPr>
              <a:t>: Adding more oranges to balance the bowl, teaching the model about both fruits equally.</a:t>
            </a:r>
          </a:p>
          <a:p>
            <a:pPr marL="742950" lvl="1" indent="-285750">
              <a:spcBef>
                <a:spcPts val="0"/>
              </a:spcBef>
              <a:spcAft>
                <a:spcPts val="0"/>
              </a:spcAft>
              <a:buFont typeface="Arial" panose="020B0604020202020204" pitchFamily="34" charset="0"/>
              <a:buChar char="•"/>
            </a:pPr>
            <a:r>
              <a:rPr lang="en-IN" b="1" dirty="0">
                <a:effectLst/>
                <a:latin typeface="Times New Roman" panose="02020603050405020304" pitchFamily="18" charset="0"/>
                <a:cs typeface="Times New Roman" panose="02020603050405020304" pitchFamily="18" charset="0"/>
              </a:rPr>
              <a:t>Undersampling</a:t>
            </a:r>
            <a:r>
              <a:rPr lang="en-IN" dirty="0">
                <a:effectLst/>
                <a:latin typeface="Times New Roman" panose="02020603050405020304" pitchFamily="18" charset="0"/>
                <a:cs typeface="Times New Roman" panose="02020603050405020304" pitchFamily="18" charset="0"/>
              </a:rPr>
              <a:t>: Removing some apples to make room for the oranges, aiming for a balanced mix.</a:t>
            </a:r>
          </a:p>
          <a:p>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9265976-0897-3D6E-9C74-9F2B66E1E758}"/>
              </a:ext>
            </a:extLst>
          </p:cNvPr>
          <p:cNvSpPr txBox="1"/>
          <p:nvPr/>
        </p:nvSpPr>
        <p:spPr>
          <a:xfrm>
            <a:off x="11480800" y="6299200"/>
            <a:ext cx="558800" cy="369332"/>
          </a:xfrm>
          <a:prstGeom prst="rect">
            <a:avLst/>
          </a:prstGeom>
          <a:noFill/>
        </p:spPr>
        <p:txBody>
          <a:bodyPr wrap="square" rtlCol="0">
            <a:spAutoFit/>
          </a:bodyPr>
          <a:lstStyle/>
          <a:p>
            <a:r>
              <a:rPr lang="en-IN" b="1" dirty="0"/>
              <a:t>15</a:t>
            </a:r>
          </a:p>
        </p:txBody>
      </p:sp>
    </p:spTree>
    <p:extLst>
      <p:ext uri="{BB962C8B-B14F-4D97-AF65-F5344CB8AC3E}">
        <p14:creationId xmlns:p14="http://schemas.microsoft.com/office/powerpoint/2010/main" val="952453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A2248-9778-8BCC-5C4A-59FC41E1F98D}"/>
              </a:ext>
            </a:extLst>
          </p:cNvPr>
          <p:cNvSpPr>
            <a:spLocks noGrp="1"/>
          </p:cNvSpPr>
          <p:nvPr>
            <p:ph type="title"/>
          </p:nvPr>
        </p:nvSpPr>
        <p:spPr>
          <a:xfrm>
            <a:off x="913795" y="403639"/>
            <a:ext cx="10353761" cy="1326321"/>
          </a:xfrm>
        </p:spPr>
        <p:txBody>
          <a:bodyPr/>
          <a:lstStyle/>
          <a:p>
            <a:r>
              <a:rPr lang="en-IN" dirty="0">
                <a:solidFill>
                  <a:srgbClr val="FFFF00"/>
                </a:solidFill>
                <a:latin typeface="Times New Roman" panose="02020603050405020304" pitchFamily="18" charset="0"/>
                <a:cs typeface="Times New Roman" panose="02020603050405020304" pitchFamily="18" charset="0"/>
              </a:rPr>
              <a:t>FROM BIAS TO BALANCE (</a:t>
            </a:r>
            <a:r>
              <a:rPr lang="en-IN" cap="none" dirty="0">
                <a:solidFill>
                  <a:srgbClr val="FFFF00"/>
                </a:solidFill>
                <a:latin typeface="Times New Roman" panose="02020603050405020304" pitchFamily="18" charset="0"/>
                <a:cs typeface="Times New Roman" panose="02020603050405020304" pitchFamily="18" charset="0"/>
              </a:rPr>
              <a:t>Continued</a:t>
            </a:r>
            <a:r>
              <a:rPr lang="en-IN" dirty="0">
                <a:solidFill>
                  <a:srgbClr val="FFFF00"/>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96935F9B-A70C-FFAB-64C3-2A58CD030215}"/>
              </a:ext>
            </a:extLst>
          </p:cNvPr>
          <p:cNvSpPr>
            <a:spLocks noGrp="1"/>
          </p:cNvSpPr>
          <p:nvPr>
            <p:ph idx="1"/>
          </p:nvPr>
        </p:nvSpPr>
        <p:spPr>
          <a:xfrm>
            <a:off x="913795" y="1879600"/>
            <a:ext cx="10353760" cy="4246880"/>
          </a:xfrm>
        </p:spPr>
        <p:txBody>
          <a:bodyPr>
            <a:normAutofit/>
          </a:bodyPr>
          <a:lstStyle/>
          <a:p>
            <a:pPr marL="0" indent="0">
              <a:spcBef>
                <a:spcPts val="0"/>
              </a:spcBef>
              <a:spcAft>
                <a:spcPts val="0"/>
              </a:spcAft>
              <a:buNone/>
            </a:pPr>
            <a:r>
              <a:rPr lang="en-IN" b="1" dirty="0">
                <a:effectLst/>
                <a:latin typeface="Times New Roman" panose="02020603050405020304" pitchFamily="18" charset="0"/>
                <a:cs typeface="Times New Roman" panose="02020603050405020304" pitchFamily="18" charset="0"/>
              </a:rPr>
              <a:t>3. Choosing Our Path</a:t>
            </a:r>
            <a:r>
              <a:rPr lang="en-IN" dirty="0">
                <a:effectLst/>
                <a:latin typeface="Times New Roman" panose="02020603050405020304" pitchFamily="18" charset="0"/>
                <a:cs typeface="Times New Roman" panose="02020603050405020304" pitchFamily="18" charset="0"/>
              </a:rPr>
              <a:t>:</a:t>
            </a:r>
          </a:p>
          <a:p>
            <a:pPr marL="742950" lvl="1" indent="-285750">
              <a:spcBef>
                <a:spcPts val="0"/>
              </a:spcBef>
              <a:spcAft>
                <a:spcPts val="0"/>
              </a:spcAft>
              <a:buFont typeface="Arial" panose="020B0604020202020204" pitchFamily="34" charset="0"/>
              <a:buChar char="•"/>
            </a:pPr>
            <a:r>
              <a:rPr lang="en-IN" dirty="0">
                <a:effectLst/>
                <a:latin typeface="Times New Roman" panose="02020603050405020304" pitchFamily="18" charset="0"/>
                <a:cs typeface="Times New Roman" panose="02020603050405020304" pitchFamily="18" charset="0"/>
              </a:rPr>
              <a:t>Oversampling was the better choice, reducing false alarms while identifying most true cases.</a:t>
            </a:r>
          </a:p>
          <a:p>
            <a:pPr marL="742950" lvl="1" indent="-285750">
              <a:spcBef>
                <a:spcPts val="0"/>
              </a:spcBef>
              <a:spcAft>
                <a:spcPts val="0"/>
              </a:spcAft>
              <a:buFont typeface="Arial" panose="020B0604020202020204" pitchFamily="34" charset="0"/>
              <a:buChar char="•"/>
            </a:pPr>
            <a:r>
              <a:rPr lang="en-IN" dirty="0">
                <a:effectLst/>
                <a:latin typeface="Times New Roman" panose="02020603050405020304" pitchFamily="18" charset="0"/>
                <a:cs typeface="Times New Roman" panose="02020603050405020304" pitchFamily="18" charset="0"/>
              </a:rPr>
              <a:t>Undersampling was less effective as it led to too many false diabetes alerts.</a:t>
            </a:r>
          </a:p>
          <a:p>
            <a:pPr marL="457200" lvl="1" indent="0">
              <a:spcBef>
                <a:spcPts val="0"/>
              </a:spcBef>
              <a:spcAft>
                <a:spcPts val="0"/>
              </a:spcAft>
              <a:buNone/>
            </a:pPr>
            <a:endParaRPr lang="en-IN" dirty="0">
              <a:effectLst/>
              <a:latin typeface="Times New Roman" panose="02020603050405020304" pitchFamily="18" charset="0"/>
              <a:cs typeface="Times New Roman" panose="02020603050405020304" pitchFamily="18" charset="0"/>
            </a:endParaRPr>
          </a:p>
          <a:p>
            <a:pPr marL="0" indent="0">
              <a:spcBef>
                <a:spcPts val="0"/>
              </a:spcBef>
              <a:spcAft>
                <a:spcPts val="0"/>
              </a:spcAft>
              <a:buNone/>
            </a:pPr>
            <a:r>
              <a:rPr lang="en-IN" b="1" dirty="0">
                <a:effectLst/>
                <a:latin typeface="Times New Roman" panose="02020603050405020304" pitchFamily="18" charset="0"/>
                <a:cs typeface="Times New Roman" panose="02020603050405020304" pitchFamily="18" charset="0"/>
              </a:rPr>
              <a:t>4. Why Logistic Regression</a:t>
            </a:r>
            <a:r>
              <a:rPr lang="en-IN" dirty="0">
                <a:effectLst/>
                <a:latin typeface="Times New Roman" panose="02020603050405020304" pitchFamily="18" charset="0"/>
                <a:cs typeface="Times New Roman" panose="02020603050405020304" pitchFamily="18" charset="0"/>
              </a:rPr>
              <a:t>:</a:t>
            </a:r>
          </a:p>
          <a:p>
            <a:pPr marL="742950" lvl="1" indent="-285750">
              <a:spcBef>
                <a:spcPts val="0"/>
              </a:spcBef>
              <a:spcAft>
                <a:spcPts val="0"/>
              </a:spcAft>
              <a:buFont typeface="Arial" panose="020B0604020202020204" pitchFamily="34" charset="0"/>
              <a:buChar char="•"/>
            </a:pPr>
            <a:r>
              <a:rPr lang="en-IN" dirty="0">
                <a:effectLst/>
                <a:latin typeface="Times New Roman" panose="02020603050405020304" pitchFamily="18" charset="0"/>
                <a:cs typeface="Times New Roman" panose="02020603050405020304" pitchFamily="18" charset="0"/>
              </a:rPr>
              <a:t>It's a simple, clear-cut method, like predicting rain with a 'yes' or 'no.'</a:t>
            </a:r>
          </a:p>
          <a:p>
            <a:pPr marL="742950" lvl="1" indent="-285750">
              <a:spcBef>
                <a:spcPts val="0"/>
              </a:spcBef>
              <a:spcAft>
                <a:spcPts val="0"/>
              </a:spcAft>
              <a:buFont typeface="Arial" panose="020B0604020202020204" pitchFamily="34" charset="0"/>
              <a:buChar char="•"/>
            </a:pPr>
            <a:r>
              <a:rPr lang="en-IN" dirty="0">
                <a:effectLst/>
                <a:latin typeface="Times New Roman" panose="02020603050405020304" pitchFamily="18" charset="0"/>
                <a:cs typeface="Times New Roman" panose="02020603050405020304" pitchFamily="18" charset="0"/>
              </a:rPr>
              <a:t>It is known for its clarity and everyday use in medical settings.</a:t>
            </a:r>
          </a:p>
          <a:p>
            <a:pPr marL="742950" lvl="1" indent="-285750">
              <a:spcBef>
                <a:spcPts val="0"/>
              </a:spcBef>
              <a:spcAft>
                <a:spcPts val="0"/>
              </a:spcAft>
              <a:buFont typeface="Arial" panose="020B0604020202020204" pitchFamily="34" charset="0"/>
              <a:buChar char="•"/>
            </a:pPr>
            <a:r>
              <a:rPr lang="en-IN" dirty="0">
                <a:effectLst/>
                <a:latin typeface="Times New Roman" panose="02020603050405020304" pitchFamily="18" charset="0"/>
                <a:cs typeface="Times New Roman" panose="02020603050405020304" pitchFamily="18" charset="0"/>
              </a:rPr>
              <a:t>With a now balanced dataset from oversampling, it can make fair and accurate predictions.</a:t>
            </a:r>
          </a:p>
          <a:p>
            <a:pPr marL="457200" lvl="1" indent="0">
              <a:spcBef>
                <a:spcPts val="0"/>
              </a:spcBef>
              <a:spcAft>
                <a:spcPts val="0"/>
              </a:spcAft>
              <a:buNone/>
            </a:pPr>
            <a:endParaRPr lang="en-IN" dirty="0">
              <a:effectLst/>
              <a:latin typeface="Times New Roman" panose="02020603050405020304" pitchFamily="18" charset="0"/>
              <a:cs typeface="Times New Roman" panose="02020603050405020304" pitchFamily="18" charset="0"/>
            </a:endParaRPr>
          </a:p>
          <a:p>
            <a:pPr marL="0" indent="0">
              <a:spcBef>
                <a:spcPts val="0"/>
              </a:spcBef>
              <a:spcAft>
                <a:spcPts val="0"/>
              </a:spcAft>
              <a:buNone/>
            </a:pPr>
            <a:r>
              <a:rPr lang="en-IN" b="1" dirty="0">
                <a:effectLst/>
                <a:latin typeface="Times New Roman" panose="02020603050405020304" pitchFamily="18" charset="0"/>
                <a:cs typeface="Times New Roman" panose="02020603050405020304" pitchFamily="18" charset="0"/>
              </a:rPr>
              <a:t>5. Conclusion</a:t>
            </a:r>
            <a:r>
              <a:rPr lang="en-IN" dirty="0">
                <a:effectLst/>
                <a:latin typeface="Times New Roman" panose="02020603050405020304" pitchFamily="18" charset="0"/>
                <a:cs typeface="Times New Roman" panose="02020603050405020304" pitchFamily="18" charset="0"/>
              </a:rPr>
              <a:t>:</a:t>
            </a:r>
          </a:p>
          <a:p>
            <a:pPr marL="742950" lvl="1" indent="-285750">
              <a:spcBef>
                <a:spcPts val="0"/>
              </a:spcBef>
              <a:spcAft>
                <a:spcPts val="0"/>
              </a:spcAft>
              <a:buFont typeface="Arial" panose="020B0604020202020204" pitchFamily="34" charset="0"/>
              <a:buChar char="•"/>
            </a:pPr>
            <a:r>
              <a:rPr lang="en-IN" dirty="0">
                <a:effectLst/>
                <a:latin typeface="Times New Roman" panose="02020603050405020304" pitchFamily="18" charset="0"/>
                <a:cs typeface="Times New Roman" panose="02020603050405020304" pitchFamily="18" charset="0"/>
              </a:rPr>
              <a:t>Oversampling + Logistic Regression = A well-behaved, fair, and effective model for our needs.</a:t>
            </a:r>
          </a:p>
          <a:p>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36323FF-A195-E614-86BD-872D458C2846}"/>
              </a:ext>
            </a:extLst>
          </p:cNvPr>
          <p:cNvSpPr txBox="1"/>
          <p:nvPr/>
        </p:nvSpPr>
        <p:spPr>
          <a:xfrm>
            <a:off x="11490960" y="6268720"/>
            <a:ext cx="701040" cy="369332"/>
          </a:xfrm>
          <a:prstGeom prst="rect">
            <a:avLst/>
          </a:prstGeom>
          <a:noFill/>
        </p:spPr>
        <p:txBody>
          <a:bodyPr wrap="square" rtlCol="0">
            <a:spAutoFit/>
          </a:bodyPr>
          <a:lstStyle/>
          <a:p>
            <a:r>
              <a:rPr lang="en-IN" b="1" dirty="0"/>
              <a:t>16</a:t>
            </a:r>
          </a:p>
        </p:txBody>
      </p:sp>
    </p:spTree>
    <p:extLst>
      <p:ext uri="{BB962C8B-B14F-4D97-AF65-F5344CB8AC3E}">
        <p14:creationId xmlns:p14="http://schemas.microsoft.com/office/powerpoint/2010/main" val="702359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6B54B-D811-8257-5BA3-26747F9C032B}"/>
              </a:ext>
            </a:extLst>
          </p:cNvPr>
          <p:cNvSpPr>
            <a:spLocks noGrp="1"/>
          </p:cNvSpPr>
          <p:nvPr>
            <p:ph type="title"/>
          </p:nvPr>
        </p:nvSpPr>
        <p:spPr>
          <a:xfrm>
            <a:off x="913795" y="121920"/>
            <a:ext cx="10353761" cy="1326321"/>
          </a:xfrm>
        </p:spPr>
        <p:txBody>
          <a:bodyPr>
            <a:normAutofit/>
          </a:bodyPr>
          <a:lstStyle/>
          <a:p>
            <a:r>
              <a:rPr lang="en-IN" sz="4000" dirty="0">
                <a:solidFill>
                  <a:srgbClr val="FFFF00"/>
                </a:solidFill>
                <a:latin typeface="Times New Roman" panose="02020603050405020304" pitchFamily="18" charset="0"/>
                <a:cs typeface="Times New Roman" panose="02020603050405020304" pitchFamily="18" charset="0"/>
              </a:rPr>
              <a:t>MODELING METHODS</a:t>
            </a:r>
          </a:p>
        </p:txBody>
      </p:sp>
      <p:sp>
        <p:nvSpPr>
          <p:cNvPr id="3" name="Content Placeholder 2">
            <a:extLst>
              <a:ext uri="{FF2B5EF4-FFF2-40B4-BE49-F238E27FC236}">
                <a16:creationId xmlns:a16="http://schemas.microsoft.com/office/drawing/2014/main" id="{BA2F9AE6-C183-B73A-D045-8DCE93AF65F1}"/>
              </a:ext>
            </a:extLst>
          </p:cNvPr>
          <p:cNvSpPr>
            <a:spLocks noGrp="1"/>
          </p:cNvSpPr>
          <p:nvPr>
            <p:ph idx="1"/>
          </p:nvPr>
        </p:nvSpPr>
        <p:spPr>
          <a:xfrm>
            <a:off x="548640" y="1341121"/>
            <a:ext cx="11084560" cy="5080000"/>
          </a:xfrm>
        </p:spPr>
        <p:txBody>
          <a:bodyPr>
            <a:normAutofit/>
          </a:bodyPr>
          <a:lstStyle/>
          <a:p>
            <a:pPr>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OUTCOME VARIABLE:</a:t>
            </a:r>
            <a:r>
              <a:rPr lang="en-IN" sz="1800" dirty="0">
                <a:latin typeface="Times New Roman" panose="02020603050405020304" pitchFamily="18" charset="0"/>
                <a:cs typeface="Times New Roman" panose="02020603050405020304" pitchFamily="18" charset="0"/>
              </a:rPr>
              <a:t> Our goal is to predict the presence of diabetes in individuals. This enables us to identify at-risk patients early, allowing timely interventions and better management of health outcomes.</a:t>
            </a:r>
          </a:p>
          <a:p>
            <a:pPr>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FEATURES: </a:t>
            </a:r>
          </a:p>
          <a:p>
            <a:pPr>
              <a:spcBef>
                <a:spcPts val="0"/>
              </a:spcBef>
              <a:spcAft>
                <a:spcPts val="0"/>
              </a:spcAft>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Our crucial indicators are age, BMI (Body Mass Index), HbA1c level (a measure of blood sugar levels over the past three months), Blood glucose level, Hypertension, Heart disease, smoking history and gender.</a:t>
            </a:r>
          </a:p>
          <a:p>
            <a:pPr>
              <a:spcBef>
                <a:spcPts val="0"/>
              </a:spcBef>
              <a:spcAft>
                <a:spcPts val="0"/>
              </a:spcAft>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These features are pivotal in assessing the likelihood of diabetes, providing deep insights into the correlation between physiological markers and the onset of diabetes.</a:t>
            </a:r>
          </a:p>
          <a:p>
            <a:pPr>
              <a:lnSpc>
                <a:spcPct val="150000"/>
              </a:lnSpc>
              <a:spcBef>
                <a:spcPts val="0"/>
              </a:spcBef>
              <a:spcAft>
                <a:spcPts val="0"/>
              </a:spcAft>
              <a:buFont typeface="Wingdings" panose="05000000000000000000" pitchFamily="2" charset="2"/>
              <a:buChar char="q"/>
            </a:pPr>
            <a:r>
              <a:rPr lang="en-IN" sz="1800" dirty="0">
                <a:effectLst/>
                <a:latin typeface="Times New Roman" panose="02020603050405020304" pitchFamily="18" charset="0"/>
                <a:cs typeface="Times New Roman" panose="02020603050405020304" pitchFamily="18" charset="0"/>
              </a:rPr>
              <a:t> </a:t>
            </a:r>
            <a:r>
              <a:rPr lang="en-IN" sz="1800" b="1" dirty="0">
                <a:effectLst/>
                <a:latin typeface="Times New Roman" panose="02020603050405020304" pitchFamily="18" charset="0"/>
                <a:cs typeface="Times New Roman" panose="02020603050405020304" pitchFamily="18" charset="0"/>
              </a:rPr>
              <a:t>MODEL TYPE: </a:t>
            </a:r>
            <a:r>
              <a:rPr lang="en-IN" sz="1800" dirty="0">
                <a:effectLst/>
                <a:latin typeface="Times New Roman" panose="02020603050405020304" pitchFamily="18" charset="0"/>
                <a:cs typeface="Times New Roman" panose="02020603050405020304" pitchFamily="18" charset="0"/>
              </a:rPr>
              <a:t>LOGISTIC REGRESSION</a:t>
            </a:r>
          </a:p>
          <a:p>
            <a:pPr>
              <a:spcBef>
                <a:spcPts val="0"/>
              </a:spcBef>
              <a:spcAft>
                <a:spcPts val="0"/>
              </a:spcAft>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Logistic regression is akin to a diagnostic test that estimates the probability of an event (diabetes) occurring, making it suitable for binary classification tasks.</a:t>
            </a:r>
          </a:p>
          <a:p>
            <a:pPr>
              <a:spcBef>
                <a:spcPts val="0"/>
              </a:spcBef>
              <a:spcAft>
                <a:spcPts val="0"/>
              </a:spcAft>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It assesses the relationship between our binary outcome (diabetes: yes or no) and one or more predictor variables (age, BMI, HbA1c, blood glucose level and so on).</a:t>
            </a:r>
          </a:p>
          <a:p>
            <a:pPr>
              <a:spcBef>
                <a:spcPts val="0"/>
              </a:spcBef>
              <a:spcAft>
                <a:spcPts val="0"/>
              </a:spcAft>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This model type is interpretable and helps indicate the relationship between the likelihood of diabetes and the predictors, which is invaluable for medical professionals making informed decisions.</a:t>
            </a:r>
          </a:p>
          <a:p>
            <a:pPr>
              <a:spcBef>
                <a:spcPts val="0"/>
              </a:spcBef>
              <a:spcAft>
                <a:spcPts val="0"/>
              </a:spcAft>
            </a:pPr>
            <a:endParaRPr lang="en-IN" sz="1800" dirty="0">
              <a:effectLst/>
            </a:endParaRPr>
          </a:p>
        </p:txBody>
      </p:sp>
      <p:sp>
        <p:nvSpPr>
          <p:cNvPr id="4" name="TextBox 3">
            <a:extLst>
              <a:ext uri="{FF2B5EF4-FFF2-40B4-BE49-F238E27FC236}">
                <a16:creationId xmlns:a16="http://schemas.microsoft.com/office/drawing/2014/main" id="{81BF115F-2D89-B759-A7D1-EAEFB5637C3C}"/>
              </a:ext>
            </a:extLst>
          </p:cNvPr>
          <p:cNvSpPr txBox="1"/>
          <p:nvPr/>
        </p:nvSpPr>
        <p:spPr>
          <a:xfrm>
            <a:off x="11450320" y="6299200"/>
            <a:ext cx="528320" cy="369332"/>
          </a:xfrm>
          <a:prstGeom prst="rect">
            <a:avLst/>
          </a:prstGeom>
          <a:noFill/>
        </p:spPr>
        <p:txBody>
          <a:bodyPr wrap="square" rtlCol="0">
            <a:spAutoFit/>
          </a:bodyPr>
          <a:lstStyle/>
          <a:p>
            <a:r>
              <a:rPr lang="en-IN" b="1" dirty="0"/>
              <a:t>17</a:t>
            </a:r>
          </a:p>
        </p:txBody>
      </p:sp>
    </p:spTree>
    <p:extLst>
      <p:ext uri="{BB962C8B-B14F-4D97-AF65-F5344CB8AC3E}">
        <p14:creationId xmlns:p14="http://schemas.microsoft.com/office/powerpoint/2010/main" val="3104500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C20A-D8C3-EDCE-7B4E-58489AD3A727}"/>
              </a:ext>
            </a:extLst>
          </p:cNvPr>
          <p:cNvSpPr>
            <a:spLocks noGrp="1"/>
          </p:cNvSpPr>
          <p:nvPr>
            <p:ph type="title"/>
          </p:nvPr>
        </p:nvSpPr>
        <p:spPr>
          <a:xfrm>
            <a:off x="919119" y="314960"/>
            <a:ext cx="10353761" cy="1326321"/>
          </a:xfrm>
        </p:spPr>
        <p:txBody>
          <a:bodyPr>
            <a:normAutofit/>
          </a:bodyPr>
          <a:lstStyle/>
          <a:p>
            <a:r>
              <a:rPr lang="en-IN" sz="4000" dirty="0">
                <a:solidFill>
                  <a:srgbClr val="FFFF00"/>
                </a:solidFill>
                <a:latin typeface="Times New Roman" panose="02020603050405020304" pitchFamily="18" charset="0"/>
                <a:cs typeface="Times New Roman" panose="02020603050405020304" pitchFamily="18" charset="0"/>
              </a:rPr>
              <a:t>MODELING METHODS (</a:t>
            </a:r>
            <a:r>
              <a:rPr lang="en-IN" sz="4000" cap="none" dirty="0">
                <a:solidFill>
                  <a:srgbClr val="FFFF00"/>
                </a:solidFill>
                <a:latin typeface="Times New Roman" panose="02020603050405020304" pitchFamily="18" charset="0"/>
                <a:cs typeface="Times New Roman" panose="02020603050405020304" pitchFamily="18" charset="0"/>
              </a:rPr>
              <a:t>continued</a:t>
            </a:r>
            <a:r>
              <a:rPr lang="en-IN" sz="4000" dirty="0">
                <a:solidFill>
                  <a:srgbClr val="FFFF00"/>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8592AAED-7CA2-E45E-ADC8-1754ED9DCDDF}"/>
              </a:ext>
            </a:extLst>
          </p:cNvPr>
          <p:cNvSpPr>
            <a:spLocks noGrp="1"/>
          </p:cNvSpPr>
          <p:nvPr>
            <p:ph idx="1"/>
          </p:nvPr>
        </p:nvSpPr>
        <p:spPr>
          <a:xfrm>
            <a:off x="497235" y="1767840"/>
            <a:ext cx="6228685" cy="3972560"/>
          </a:xfrm>
        </p:spPr>
        <p:txBody>
          <a:bodyPr>
            <a:normAutofit fontScale="92500" lnSpcReduction="10000"/>
          </a:bodyPr>
          <a:lstStyle/>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MODEL TYPE: LOGISTIC REGRESSION</a:t>
            </a:r>
          </a:p>
          <a:p>
            <a:pPr>
              <a:spcBef>
                <a:spcPts val="0"/>
              </a:spcBef>
              <a:spcAft>
                <a:spcPts val="0"/>
              </a:spcAft>
            </a:pPr>
            <a:r>
              <a:rPr lang="en-IN" sz="1800" b="1" dirty="0">
                <a:effectLst/>
                <a:latin typeface="Times New Roman" panose="02020603050405020304" pitchFamily="18" charset="0"/>
                <a:cs typeface="Times New Roman" panose="02020603050405020304" pitchFamily="18" charset="0"/>
              </a:rPr>
              <a:t>Focused Prediction</a:t>
            </a:r>
            <a:r>
              <a:rPr lang="en-IN" sz="1800" dirty="0">
                <a:effectLst/>
                <a:latin typeface="Times New Roman" panose="02020603050405020304" pitchFamily="18" charset="0"/>
                <a:cs typeface="Times New Roman" panose="02020603050405020304" pitchFamily="18" charset="0"/>
              </a:rPr>
              <a:t>: Logistic regression provides a focused approach to predicting binary outcomes such as the presence or absence of diabetes.</a:t>
            </a:r>
          </a:p>
          <a:p>
            <a:pPr>
              <a:spcBef>
                <a:spcPts val="0"/>
              </a:spcBef>
              <a:spcAft>
                <a:spcPts val="0"/>
              </a:spcAft>
            </a:pPr>
            <a:r>
              <a:rPr lang="en-IN" sz="1800" b="1" dirty="0">
                <a:effectLst/>
                <a:latin typeface="Times New Roman" panose="02020603050405020304" pitchFamily="18" charset="0"/>
                <a:cs typeface="Times New Roman" panose="02020603050405020304" pitchFamily="18" charset="0"/>
              </a:rPr>
              <a:t>Probability Estimates</a:t>
            </a:r>
            <a:r>
              <a:rPr lang="en-IN" sz="1800" dirty="0">
                <a:effectLst/>
                <a:latin typeface="Times New Roman" panose="02020603050405020304" pitchFamily="18" charset="0"/>
                <a:cs typeface="Times New Roman" panose="02020603050405020304" pitchFamily="18" charset="0"/>
              </a:rPr>
              <a:t>: Unlike models that only classify, logistic regression provides the probability of the outcome, offering a nuanced understanding of diabetes risk.</a:t>
            </a:r>
          </a:p>
          <a:p>
            <a:pPr>
              <a:spcBef>
                <a:spcPts val="0"/>
              </a:spcBef>
              <a:spcAft>
                <a:spcPts val="0"/>
              </a:spcAft>
            </a:pPr>
            <a:r>
              <a:rPr lang="en-IN" sz="1800" b="1" dirty="0">
                <a:effectLst/>
                <a:latin typeface="Times New Roman" panose="02020603050405020304" pitchFamily="18" charset="0"/>
                <a:cs typeface="Times New Roman" panose="02020603050405020304" pitchFamily="18" charset="0"/>
              </a:rPr>
              <a:t>Simple and Efficient</a:t>
            </a:r>
            <a:r>
              <a:rPr lang="en-IN" sz="1800" dirty="0">
                <a:effectLst/>
                <a:latin typeface="Times New Roman" panose="02020603050405020304" pitchFamily="18" charset="0"/>
                <a:cs typeface="Times New Roman" panose="02020603050405020304" pitchFamily="18" charset="0"/>
              </a:rPr>
              <a:t>: Logistic regression is computationally less intensive, allowing for quick model training and validation on large datasets.</a:t>
            </a:r>
          </a:p>
          <a:p>
            <a:pPr>
              <a:spcBef>
                <a:spcPts val="0"/>
              </a:spcBef>
              <a:spcAft>
                <a:spcPts val="0"/>
              </a:spcAft>
            </a:pPr>
            <a:r>
              <a:rPr lang="en-IN" sz="1800" b="1" dirty="0">
                <a:effectLst/>
                <a:latin typeface="Times New Roman" panose="02020603050405020304" pitchFamily="18" charset="0"/>
                <a:cs typeface="Times New Roman" panose="02020603050405020304" pitchFamily="18" charset="0"/>
              </a:rPr>
              <a:t>Feature Significance</a:t>
            </a:r>
            <a:r>
              <a:rPr lang="en-IN" sz="1800" dirty="0">
                <a:effectLst/>
                <a:latin typeface="Times New Roman" panose="02020603050405020304" pitchFamily="18" charset="0"/>
                <a:cs typeface="Times New Roman" panose="02020603050405020304" pitchFamily="18" charset="0"/>
              </a:rPr>
              <a:t>: This method evaluates the significance of each feature, helping to identify the most influential factors in diabetes onset.</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1026" name="Picture 2" descr="Understanding Logistic Regression!!! | by Abhigyan | Analytics Vidhya |  Medium">
            <a:extLst>
              <a:ext uri="{FF2B5EF4-FFF2-40B4-BE49-F238E27FC236}">
                <a16:creationId xmlns:a16="http://schemas.microsoft.com/office/drawing/2014/main" id="{F4634F5F-5CA3-A1B2-1BB5-9EF124DFF7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1655" y="2139632"/>
            <a:ext cx="5409485" cy="29708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0128E06-9AA1-9B31-29D6-671350D2AE40}"/>
              </a:ext>
            </a:extLst>
          </p:cNvPr>
          <p:cNvSpPr txBox="1"/>
          <p:nvPr/>
        </p:nvSpPr>
        <p:spPr>
          <a:xfrm>
            <a:off x="11440160" y="6319520"/>
            <a:ext cx="497840" cy="369332"/>
          </a:xfrm>
          <a:prstGeom prst="rect">
            <a:avLst/>
          </a:prstGeom>
          <a:noFill/>
        </p:spPr>
        <p:txBody>
          <a:bodyPr wrap="square" rtlCol="0">
            <a:spAutoFit/>
          </a:bodyPr>
          <a:lstStyle/>
          <a:p>
            <a:r>
              <a:rPr lang="en-IN" b="1" dirty="0"/>
              <a:t>18</a:t>
            </a:r>
          </a:p>
        </p:txBody>
      </p:sp>
      <p:sp>
        <p:nvSpPr>
          <p:cNvPr id="5" name="TextBox 4">
            <a:extLst>
              <a:ext uri="{FF2B5EF4-FFF2-40B4-BE49-F238E27FC236}">
                <a16:creationId xmlns:a16="http://schemas.microsoft.com/office/drawing/2014/main" id="{89D1C335-26ED-6BEA-5DBE-F5B20D74198F}"/>
              </a:ext>
            </a:extLst>
          </p:cNvPr>
          <p:cNvSpPr txBox="1"/>
          <p:nvPr/>
        </p:nvSpPr>
        <p:spPr>
          <a:xfrm>
            <a:off x="650240" y="5872480"/>
            <a:ext cx="957072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NOTE: Refer to the appendix slide for </a:t>
            </a:r>
            <a:r>
              <a:rPr lang="en-IN" dirty="0">
                <a:latin typeface="Times New Roman" panose="02020603050405020304" pitchFamily="18" charset="0"/>
                <a:cs typeface="Times New Roman" panose="02020603050405020304" pitchFamily="18" charset="0"/>
                <a:hlinkClick r:id="rId3" action="ppaction://hlinksldjump"/>
              </a:rPr>
              <a:t>technical reasoning on Logistic Regression.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222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9C3B-C05A-DCAA-C16C-2A1E3B6EADF5}"/>
              </a:ext>
            </a:extLst>
          </p:cNvPr>
          <p:cNvSpPr>
            <a:spLocks noGrp="1"/>
          </p:cNvSpPr>
          <p:nvPr>
            <p:ph type="title"/>
          </p:nvPr>
        </p:nvSpPr>
        <p:spPr>
          <a:xfrm>
            <a:off x="1229244" y="728346"/>
            <a:ext cx="9733512" cy="2852737"/>
          </a:xfrm>
        </p:spPr>
        <p:txBody>
          <a:bodyPr>
            <a:normAutofit/>
          </a:bodyPr>
          <a:lstStyle/>
          <a:p>
            <a:r>
              <a:rPr lang="en-IN" sz="4400" dirty="0">
                <a:latin typeface="Times New Roman" panose="02020603050405020304" pitchFamily="18" charset="0"/>
                <a:cs typeface="Times New Roman" panose="02020603050405020304" pitchFamily="18" charset="0"/>
              </a:rPr>
              <a:t>FINDINGS</a:t>
            </a:r>
          </a:p>
        </p:txBody>
      </p:sp>
      <p:cxnSp>
        <p:nvCxnSpPr>
          <p:cNvPr id="5" name="Straight Connector 4">
            <a:extLst>
              <a:ext uri="{FF2B5EF4-FFF2-40B4-BE49-F238E27FC236}">
                <a16:creationId xmlns:a16="http://schemas.microsoft.com/office/drawing/2014/main" id="{85336B36-3791-8DFC-9663-978F93770DB7}"/>
              </a:ext>
            </a:extLst>
          </p:cNvPr>
          <p:cNvCxnSpPr/>
          <p:nvPr/>
        </p:nvCxnSpPr>
        <p:spPr>
          <a:xfrm>
            <a:off x="1991360" y="4007803"/>
            <a:ext cx="820928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C608E6D6-3478-F484-48D7-C1CAE943E1AA}"/>
              </a:ext>
            </a:extLst>
          </p:cNvPr>
          <p:cNvSpPr txBox="1"/>
          <p:nvPr/>
        </p:nvSpPr>
        <p:spPr>
          <a:xfrm>
            <a:off x="11409680" y="6319520"/>
            <a:ext cx="670560" cy="369332"/>
          </a:xfrm>
          <a:prstGeom prst="rect">
            <a:avLst/>
          </a:prstGeom>
          <a:noFill/>
        </p:spPr>
        <p:txBody>
          <a:bodyPr wrap="square" rtlCol="0">
            <a:spAutoFit/>
          </a:bodyPr>
          <a:lstStyle/>
          <a:p>
            <a:r>
              <a:rPr lang="en-IN" b="1" dirty="0"/>
              <a:t>19</a:t>
            </a:r>
          </a:p>
        </p:txBody>
      </p:sp>
    </p:spTree>
    <p:extLst>
      <p:ext uri="{BB962C8B-B14F-4D97-AF65-F5344CB8AC3E}">
        <p14:creationId xmlns:p14="http://schemas.microsoft.com/office/powerpoint/2010/main" val="1014445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D7F2-609D-61B3-82D0-82717A545605}"/>
              </a:ext>
            </a:extLst>
          </p:cNvPr>
          <p:cNvSpPr>
            <a:spLocks noGrp="1"/>
          </p:cNvSpPr>
          <p:nvPr>
            <p:ph type="title"/>
          </p:nvPr>
        </p:nvSpPr>
        <p:spPr>
          <a:xfrm>
            <a:off x="1175512" y="524692"/>
            <a:ext cx="9792208" cy="1527078"/>
          </a:xfrm>
        </p:spPr>
        <p:txBody>
          <a:bodyPr>
            <a:normAutofit/>
          </a:bodyPr>
          <a:lstStyle/>
          <a:p>
            <a:r>
              <a:rPr lang="en-IN" sz="4400"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848479DC-047D-26C3-D1BA-CC9446FACBC8}"/>
              </a:ext>
            </a:extLst>
          </p:cNvPr>
          <p:cNvSpPr>
            <a:spLocks noGrp="1"/>
          </p:cNvSpPr>
          <p:nvPr>
            <p:ph idx="1"/>
          </p:nvPr>
        </p:nvSpPr>
        <p:spPr>
          <a:xfrm>
            <a:off x="911352" y="2086411"/>
            <a:ext cx="9792208" cy="3407862"/>
          </a:xfrm>
        </p:spPr>
        <p:txBody>
          <a:bodyPr>
            <a:normAutofit fontScale="92500" lnSpcReduction="20000"/>
          </a:bodyPr>
          <a:lstStyle/>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 Executive Summary</a:t>
            </a:r>
          </a:p>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 Project Plan Recap</a:t>
            </a:r>
          </a:p>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 Data</a:t>
            </a:r>
          </a:p>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 Exploratory Data Analysis (EDA)</a:t>
            </a:r>
          </a:p>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 Modelling Methods</a:t>
            </a:r>
          </a:p>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 Findings</a:t>
            </a:r>
          </a:p>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 Recommendations &amp; Next Steps</a:t>
            </a:r>
          </a:p>
        </p:txBody>
      </p:sp>
      <p:sp>
        <p:nvSpPr>
          <p:cNvPr id="4" name="TextBox 3">
            <a:extLst>
              <a:ext uri="{FF2B5EF4-FFF2-40B4-BE49-F238E27FC236}">
                <a16:creationId xmlns:a16="http://schemas.microsoft.com/office/drawing/2014/main" id="{A5BA70CB-F089-E7AD-A06D-87284926F7A1}"/>
              </a:ext>
            </a:extLst>
          </p:cNvPr>
          <p:cNvSpPr txBox="1"/>
          <p:nvPr/>
        </p:nvSpPr>
        <p:spPr>
          <a:xfrm>
            <a:off x="11582400" y="6299200"/>
            <a:ext cx="467360" cy="369332"/>
          </a:xfrm>
          <a:prstGeom prst="rect">
            <a:avLst/>
          </a:prstGeom>
          <a:noFill/>
        </p:spPr>
        <p:txBody>
          <a:bodyPr wrap="square" rtlCol="0">
            <a:spAutoFit/>
          </a:bodyPr>
          <a:lstStyle/>
          <a:p>
            <a:r>
              <a:rPr lang="en-IN" b="1" dirty="0"/>
              <a:t>2</a:t>
            </a:r>
          </a:p>
        </p:txBody>
      </p:sp>
    </p:spTree>
    <p:extLst>
      <p:ext uri="{BB962C8B-B14F-4D97-AF65-F5344CB8AC3E}">
        <p14:creationId xmlns:p14="http://schemas.microsoft.com/office/powerpoint/2010/main" val="892808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9309-06D1-9766-E667-94F4767C250B}"/>
              </a:ext>
            </a:extLst>
          </p:cNvPr>
          <p:cNvSpPr>
            <a:spLocks noGrp="1"/>
          </p:cNvSpPr>
          <p:nvPr>
            <p:ph type="title"/>
          </p:nvPr>
        </p:nvSpPr>
        <p:spPr>
          <a:xfrm>
            <a:off x="919119" y="335280"/>
            <a:ext cx="10353761" cy="1326321"/>
          </a:xfrm>
        </p:spPr>
        <p:txBody>
          <a:bodyPr>
            <a:normAutofit/>
          </a:bodyPr>
          <a:lstStyle/>
          <a:p>
            <a:r>
              <a:rPr lang="en-IN" sz="3600" dirty="0">
                <a:solidFill>
                  <a:srgbClr val="FFFF00"/>
                </a:solidFill>
                <a:latin typeface="Times New Roman" panose="02020603050405020304" pitchFamily="18" charset="0"/>
                <a:cs typeface="Times New Roman" panose="02020603050405020304" pitchFamily="18" charset="0"/>
              </a:rPr>
              <a:t>OUR INSIGHTS: </a:t>
            </a:r>
            <a:r>
              <a:rPr lang="en-IN" sz="3600" cap="none" dirty="0">
                <a:solidFill>
                  <a:srgbClr val="FFFF00"/>
                </a:solidFill>
                <a:latin typeface="Times New Roman" panose="02020603050405020304" pitchFamily="18" charset="0"/>
                <a:cs typeface="Times New Roman" panose="02020603050405020304" pitchFamily="18" charset="0"/>
              </a:rPr>
              <a:t>Diagnosing Diabetes Effectiveness</a:t>
            </a:r>
            <a:endParaRPr lang="en-IN" sz="3600"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C43DE6-E002-226E-80B4-F02677C16EF0}"/>
              </a:ext>
            </a:extLst>
          </p:cNvPr>
          <p:cNvSpPr>
            <a:spLocks noGrp="1"/>
          </p:cNvSpPr>
          <p:nvPr>
            <p:ph idx="1"/>
          </p:nvPr>
        </p:nvSpPr>
        <p:spPr>
          <a:xfrm>
            <a:off x="619154" y="1864801"/>
            <a:ext cx="11105485" cy="4568896"/>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1. </a:t>
            </a:r>
            <a:r>
              <a:rPr lang="en-IN" sz="1800" b="1" dirty="0">
                <a:latin typeface="Times New Roman" panose="02020603050405020304" pitchFamily="18" charset="0"/>
                <a:cs typeface="Times New Roman" panose="02020603050405020304" pitchFamily="18" charset="0"/>
              </a:rPr>
              <a:t>MODEL PERFORMANCE METRICS:</a:t>
            </a:r>
          </a:p>
          <a:p>
            <a:pPr algn="l">
              <a:buFont typeface="Arial" panose="020B0604020202020204" pitchFamily="34" charset="0"/>
              <a:buChar char="•"/>
            </a:pPr>
            <a:r>
              <a:rPr lang="en-IN" sz="1800" b="1" i="0" dirty="0">
                <a:effectLst/>
                <a:latin typeface="Times New Roman" panose="02020603050405020304" pitchFamily="18" charset="0"/>
                <a:cs typeface="Times New Roman" panose="02020603050405020304" pitchFamily="18" charset="0"/>
              </a:rPr>
              <a:t>Overall success rate: </a:t>
            </a:r>
            <a:r>
              <a:rPr lang="en-IN" sz="1800" i="0" dirty="0">
                <a:effectLst/>
                <a:latin typeface="Times New Roman" panose="02020603050405020304" pitchFamily="18" charset="0"/>
                <a:cs typeface="Times New Roman" panose="02020603050405020304" pitchFamily="18" charset="0"/>
              </a:rPr>
              <a:t>Accuracy (83%)</a:t>
            </a:r>
            <a:r>
              <a:rPr lang="en-IN" sz="1800" dirty="0">
                <a:effectLst/>
                <a:latin typeface="Times New Roman" panose="02020603050405020304" pitchFamily="18" charset="0"/>
                <a:cs typeface="Times New Roman" panose="02020603050405020304" pitchFamily="18" charset="0"/>
              </a:rPr>
              <a:t> - </a:t>
            </a:r>
            <a:r>
              <a:rPr lang="en-IN" sz="1800" b="0" i="0" dirty="0">
                <a:effectLst/>
                <a:latin typeface="Times New Roman" panose="02020603050405020304" pitchFamily="18" charset="0"/>
                <a:cs typeface="Times New Roman" panose="02020603050405020304" pitchFamily="18" charset="0"/>
              </a:rPr>
              <a:t>Our model accurately predicts diabetes status in 83% of cases.</a:t>
            </a:r>
          </a:p>
          <a:p>
            <a:pPr algn="l">
              <a:spcBef>
                <a:spcPts val="0"/>
              </a:spcBef>
              <a:buFont typeface="Arial" panose="020B0604020202020204" pitchFamily="34" charset="0"/>
              <a:buChar char="•"/>
            </a:pPr>
            <a:r>
              <a:rPr lang="en-IN" sz="1800" b="1" i="0" dirty="0">
                <a:effectLst/>
                <a:latin typeface="Times New Roman" panose="02020603050405020304" pitchFamily="18" charset="0"/>
                <a:cs typeface="Times New Roman" panose="02020603050405020304" pitchFamily="18" charset="0"/>
              </a:rPr>
              <a:t>A closer look: </a:t>
            </a:r>
            <a:r>
              <a:rPr lang="en-IN" sz="1800" i="0" dirty="0">
                <a:effectLst/>
                <a:latin typeface="Times New Roman" panose="02020603050405020304" pitchFamily="18" charset="0"/>
                <a:cs typeface="Times New Roman" panose="02020603050405020304" pitchFamily="18" charset="0"/>
              </a:rPr>
              <a:t>Precision (27%) - </a:t>
            </a:r>
            <a:r>
              <a:rPr lang="en-IN" sz="1800" b="0" i="0" dirty="0">
                <a:effectLst/>
                <a:latin typeface="Times New Roman" panose="02020603050405020304" pitchFamily="18" charset="0"/>
                <a:cs typeface="Times New Roman" panose="02020603050405020304" pitchFamily="18" charset="0"/>
              </a:rPr>
              <a:t>When the model predicts diabetes, it is correct about 27% of the time. We're looking to improve this, so we don't worry people unnecessarily.</a:t>
            </a:r>
          </a:p>
          <a:p>
            <a:pPr marL="0" indent="0" algn="l">
              <a:spcBef>
                <a:spcPts val="0"/>
              </a:spcBef>
              <a:buNone/>
            </a:pPr>
            <a:endParaRPr lang="en-IN" sz="1800" b="0" i="0" dirty="0">
              <a:effectLst/>
              <a:latin typeface="Times New Roman" panose="02020603050405020304" pitchFamily="18" charset="0"/>
              <a:cs typeface="Times New Roman" panose="02020603050405020304" pitchFamily="18" charset="0"/>
            </a:endParaRPr>
          </a:p>
          <a:p>
            <a:pPr marL="0" indent="0" algn="l">
              <a:spcBef>
                <a:spcPts val="0"/>
              </a:spcBef>
              <a:buNone/>
            </a:pPr>
            <a:r>
              <a:rPr lang="en-IN" sz="1800" b="1" dirty="0">
                <a:effectLst/>
                <a:latin typeface="Times New Roman" panose="02020603050405020304" pitchFamily="18" charset="0"/>
                <a:cs typeface="Times New Roman" panose="02020603050405020304" pitchFamily="18" charset="0"/>
              </a:rPr>
              <a:t>2. DECODING THE METRICS: </a:t>
            </a:r>
            <a:endParaRPr lang="en-IN" sz="1800" dirty="0">
              <a:effectLst/>
              <a:latin typeface="Times New Roman" panose="02020603050405020304" pitchFamily="18" charset="0"/>
              <a:cs typeface="Times New Roman" panose="02020603050405020304" pitchFamily="18" charset="0"/>
            </a:endParaRPr>
          </a:p>
          <a:p>
            <a:pPr>
              <a:spcBef>
                <a:spcPts val="0"/>
              </a:spcBef>
              <a:spcAft>
                <a:spcPts val="0"/>
              </a:spcAft>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The model is accurate overall, meaning it usually makes the right call on whether someone has diabetes. But it's a bit on the cautious side, sometimes missing people who do have diabetes.</a:t>
            </a:r>
          </a:p>
          <a:p>
            <a:pPr>
              <a:spcBef>
                <a:spcPts val="0"/>
              </a:spcBef>
              <a:spcAft>
                <a:spcPts val="0"/>
              </a:spcAft>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When the model does flag someone as having diabetes, it's usually correct, which is good because we want to avoid alarming people unnecessarily.</a:t>
            </a:r>
          </a:p>
          <a:p>
            <a:pPr>
              <a:spcBef>
                <a:spcPts val="0"/>
              </a:spcBef>
              <a:spcAft>
                <a:spcPts val="0"/>
              </a:spcAft>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We need to fine-tune the model a bit more to catch more of the confirmed cases of diabetes. By doing so, we can help people get the treatment they need sooner.</a:t>
            </a:r>
          </a:p>
          <a:p>
            <a:pPr>
              <a:spcBef>
                <a:spcPts val="0"/>
              </a:spcBef>
            </a:pPr>
            <a:endParaRPr lang="en-IN" sz="1800" b="0" i="0" dirty="0">
              <a:effectLst/>
              <a:latin typeface="Times New Roman" panose="02020603050405020304" pitchFamily="18" charset="0"/>
              <a:cs typeface="Times New Roman" panose="02020603050405020304" pitchFamily="18" charset="0"/>
            </a:endParaRPr>
          </a:p>
          <a:p>
            <a:pPr marL="0" indent="0" algn="l">
              <a:spcBef>
                <a:spcPts val="0"/>
              </a:spcBef>
              <a:buNone/>
            </a:pPr>
            <a:endParaRPr lang="en-IN" sz="1800" b="0" i="0" dirty="0">
              <a:effectLst/>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197ED3D-FFFF-AF73-4A25-FFF5C862CAF7}"/>
              </a:ext>
            </a:extLst>
          </p:cNvPr>
          <p:cNvSpPr txBox="1"/>
          <p:nvPr/>
        </p:nvSpPr>
        <p:spPr>
          <a:xfrm>
            <a:off x="11521440" y="6299200"/>
            <a:ext cx="538480" cy="369332"/>
          </a:xfrm>
          <a:prstGeom prst="rect">
            <a:avLst/>
          </a:prstGeom>
          <a:noFill/>
        </p:spPr>
        <p:txBody>
          <a:bodyPr wrap="square" rtlCol="0">
            <a:spAutoFit/>
          </a:bodyPr>
          <a:lstStyle/>
          <a:p>
            <a:r>
              <a:rPr lang="en-IN" b="1" dirty="0"/>
              <a:t>20</a:t>
            </a:r>
          </a:p>
        </p:txBody>
      </p:sp>
    </p:spTree>
    <p:extLst>
      <p:ext uri="{BB962C8B-B14F-4D97-AF65-F5344CB8AC3E}">
        <p14:creationId xmlns:p14="http://schemas.microsoft.com/office/powerpoint/2010/main" val="1340128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E0EE6-8844-0CAA-6A84-FAED81DF0133}"/>
              </a:ext>
            </a:extLst>
          </p:cNvPr>
          <p:cNvSpPr>
            <a:spLocks noGrp="1"/>
          </p:cNvSpPr>
          <p:nvPr>
            <p:ph type="title"/>
          </p:nvPr>
        </p:nvSpPr>
        <p:spPr>
          <a:xfrm>
            <a:off x="913795" y="345440"/>
            <a:ext cx="10353761" cy="1326321"/>
          </a:xfrm>
        </p:spPr>
        <p:txBody>
          <a:bodyPr/>
          <a:lstStyle/>
          <a:p>
            <a:r>
              <a:rPr lang="en-IN" dirty="0">
                <a:solidFill>
                  <a:srgbClr val="FFFF00"/>
                </a:solidFill>
                <a:latin typeface="Times New Roman" panose="02020603050405020304" pitchFamily="18" charset="0"/>
                <a:cs typeface="Times New Roman" panose="02020603050405020304" pitchFamily="18" charset="0"/>
              </a:rPr>
              <a:t>DELVING INTO DETAILS </a:t>
            </a:r>
            <a:r>
              <a:rPr lang="en-IN" cap="none" dirty="0">
                <a:solidFill>
                  <a:srgbClr val="FFFF00"/>
                </a:solidFill>
                <a:latin typeface="Times New Roman" panose="02020603050405020304" pitchFamily="18" charset="0"/>
                <a:cs typeface="Times New Roman" panose="02020603050405020304" pitchFamily="18" charset="0"/>
              </a:rPr>
              <a:t>(Our Insights Continued)</a:t>
            </a:r>
            <a:endParaRPr lang="en-IN"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433565-E701-07B5-2816-AED268FF8519}"/>
              </a:ext>
            </a:extLst>
          </p:cNvPr>
          <p:cNvSpPr>
            <a:spLocks noGrp="1"/>
          </p:cNvSpPr>
          <p:nvPr>
            <p:ph idx="1"/>
          </p:nvPr>
        </p:nvSpPr>
        <p:spPr>
          <a:xfrm>
            <a:off x="365760" y="1514723"/>
            <a:ext cx="6654799" cy="4840798"/>
          </a:xfrm>
        </p:spPr>
        <p:txBody>
          <a:bodyPr>
            <a:normAutofit/>
          </a:bodyPr>
          <a:lstStyle/>
          <a:p>
            <a:pPr marL="0" indent="0">
              <a:lnSpc>
                <a:spcPct val="200000"/>
              </a:lnSpc>
              <a:buNone/>
            </a:pPr>
            <a:r>
              <a:rPr lang="en-IN" b="1" dirty="0">
                <a:latin typeface="Times New Roman" panose="02020603050405020304" pitchFamily="18" charset="0"/>
                <a:cs typeface="Times New Roman" panose="02020603050405020304" pitchFamily="18" charset="0"/>
              </a:rPr>
              <a:t>3. CONFUSION MATRIX: Understanding our predictions</a:t>
            </a:r>
          </a:p>
          <a:p>
            <a:pPr>
              <a:spcBef>
                <a:spcPts val="0"/>
              </a:spcBef>
              <a:spcAft>
                <a:spcPts val="0"/>
              </a:spcAft>
              <a:buFont typeface="Arial" panose="020B0604020202020204" pitchFamily="34" charset="0"/>
              <a:buChar char="•"/>
            </a:pPr>
            <a:r>
              <a:rPr lang="en-IN" b="1" dirty="0">
                <a:effectLst/>
                <a:latin typeface="Times New Roman" panose="02020603050405020304" pitchFamily="18" charset="0"/>
                <a:cs typeface="Times New Roman" panose="02020603050405020304" pitchFamily="18" charset="0"/>
              </a:rPr>
              <a:t>Healthy High-Five (True Negatives)</a:t>
            </a:r>
            <a:r>
              <a:rPr lang="en-IN" dirty="0">
                <a:effectLst/>
                <a:latin typeface="Times New Roman" panose="02020603050405020304" pitchFamily="18" charset="0"/>
                <a:cs typeface="Times New Roman" panose="02020603050405020304" pitchFamily="18" charset="0"/>
              </a:rPr>
              <a:t>: Imagine a large room with 12,483 healthy people; our model would correctly say they're all fine.</a:t>
            </a:r>
          </a:p>
          <a:p>
            <a:pPr>
              <a:spcBef>
                <a:spcPts val="0"/>
              </a:spcBef>
              <a:spcAft>
                <a:spcPts val="0"/>
              </a:spcAft>
              <a:buFont typeface="Arial" panose="020B0604020202020204" pitchFamily="34" charset="0"/>
              <a:buChar char="•"/>
            </a:pPr>
            <a:r>
              <a:rPr lang="en-IN" b="1" dirty="0">
                <a:effectLst/>
                <a:latin typeface="Times New Roman" panose="02020603050405020304" pitchFamily="18" charset="0"/>
                <a:cs typeface="Times New Roman" panose="02020603050405020304" pitchFamily="18" charset="0"/>
              </a:rPr>
              <a:t>Good Guesses (True Positives)</a:t>
            </a:r>
            <a:r>
              <a:rPr lang="en-IN" dirty="0">
                <a:effectLst/>
                <a:latin typeface="Times New Roman" panose="02020603050405020304" pitchFamily="18" charset="0"/>
                <a:cs typeface="Times New Roman" panose="02020603050405020304" pitchFamily="18" charset="0"/>
              </a:rPr>
              <a:t>: We'd successfully identify 953 people with diabetes in a smaller room.</a:t>
            </a:r>
          </a:p>
          <a:p>
            <a:pPr>
              <a:spcBef>
                <a:spcPts val="0"/>
              </a:spcBef>
              <a:spcAft>
                <a:spcPts val="0"/>
              </a:spcAft>
              <a:buFont typeface="Arial" panose="020B0604020202020204" pitchFamily="34" charset="0"/>
              <a:buChar char="•"/>
            </a:pPr>
            <a:r>
              <a:rPr lang="en-IN" b="1" dirty="0">
                <a:effectLst/>
                <a:latin typeface="Times New Roman" panose="02020603050405020304" pitchFamily="18" charset="0"/>
                <a:cs typeface="Times New Roman" panose="02020603050405020304" pitchFamily="18" charset="0"/>
              </a:rPr>
              <a:t>Oops, Sorry! (False Positives)</a:t>
            </a:r>
            <a:r>
              <a:rPr lang="en-IN" dirty="0">
                <a:effectLst/>
                <a:latin typeface="Times New Roman" panose="02020603050405020304" pitchFamily="18" charset="0"/>
                <a:cs typeface="Times New Roman" panose="02020603050405020304" pitchFamily="18" charset="0"/>
              </a:rPr>
              <a:t>: In another room, we might accidentally tell 2,628 healthy people they have diabetes. That's why we want to get better at this.</a:t>
            </a:r>
          </a:p>
          <a:p>
            <a:pPr>
              <a:spcBef>
                <a:spcPts val="0"/>
              </a:spcBef>
              <a:spcAft>
                <a:spcPts val="0"/>
              </a:spcAft>
              <a:buFont typeface="Arial" panose="020B0604020202020204" pitchFamily="34" charset="0"/>
              <a:buChar char="•"/>
            </a:pPr>
            <a:r>
              <a:rPr lang="en-IN" b="1" dirty="0">
                <a:effectLst/>
                <a:latin typeface="Times New Roman" panose="02020603050405020304" pitchFamily="18" charset="0"/>
                <a:cs typeface="Times New Roman" panose="02020603050405020304" pitchFamily="18" charset="0"/>
              </a:rPr>
              <a:t>Nearly Missed (False Negatives)</a:t>
            </a:r>
            <a:r>
              <a:rPr lang="en-IN" dirty="0">
                <a:effectLst/>
                <a:latin typeface="Times New Roman" panose="02020603050405020304" pitchFamily="18" charset="0"/>
                <a:cs typeface="Times New Roman" panose="02020603050405020304" pitchFamily="18" charset="0"/>
              </a:rPr>
              <a:t>: Lastly, out of a group of people who have diabetes, we might miss 197 of them, which reminds us how important it is to keep improving.</a:t>
            </a:r>
          </a:p>
          <a:p>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B2C362D-AB05-759F-A004-E8E98D55BE84}"/>
              </a:ext>
            </a:extLst>
          </p:cNvPr>
          <p:cNvSpPr txBox="1"/>
          <p:nvPr/>
        </p:nvSpPr>
        <p:spPr>
          <a:xfrm>
            <a:off x="11531600" y="6339840"/>
            <a:ext cx="589280" cy="369332"/>
          </a:xfrm>
          <a:prstGeom prst="rect">
            <a:avLst/>
          </a:prstGeom>
          <a:noFill/>
        </p:spPr>
        <p:txBody>
          <a:bodyPr wrap="square" rtlCol="0">
            <a:spAutoFit/>
          </a:bodyPr>
          <a:lstStyle/>
          <a:p>
            <a:r>
              <a:rPr lang="en-IN" b="1" dirty="0"/>
              <a:t>21</a:t>
            </a:r>
          </a:p>
        </p:txBody>
      </p:sp>
      <p:pic>
        <p:nvPicPr>
          <p:cNvPr id="2052" name="Picture 4">
            <a:extLst>
              <a:ext uri="{FF2B5EF4-FFF2-40B4-BE49-F238E27FC236}">
                <a16:creationId xmlns:a16="http://schemas.microsoft.com/office/drawing/2014/main" id="{EC6AFE34-A1B2-7EE6-66F9-9498261ECB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1314" y="1829119"/>
            <a:ext cx="4674926" cy="3819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495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C95F5-C0F1-2AA8-B27F-A4287198AB69}"/>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RECOMMENDATIONS &amp; NEXT STEPS</a:t>
            </a:r>
          </a:p>
        </p:txBody>
      </p:sp>
      <p:cxnSp>
        <p:nvCxnSpPr>
          <p:cNvPr id="5" name="Straight Connector 4">
            <a:extLst>
              <a:ext uri="{FF2B5EF4-FFF2-40B4-BE49-F238E27FC236}">
                <a16:creationId xmlns:a16="http://schemas.microsoft.com/office/drawing/2014/main" id="{4694E7C7-D7BE-7942-1F56-569252083029}"/>
              </a:ext>
            </a:extLst>
          </p:cNvPr>
          <p:cNvCxnSpPr/>
          <p:nvPr/>
        </p:nvCxnSpPr>
        <p:spPr>
          <a:xfrm>
            <a:off x="965200" y="3931920"/>
            <a:ext cx="1043432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F1839D78-5992-A0BA-CBC5-36F31F17BF4C}"/>
              </a:ext>
            </a:extLst>
          </p:cNvPr>
          <p:cNvSpPr txBox="1"/>
          <p:nvPr/>
        </p:nvSpPr>
        <p:spPr>
          <a:xfrm>
            <a:off x="11399520" y="6258560"/>
            <a:ext cx="640080" cy="369332"/>
          </a:xfrm>
          <a:prstGeom prst="rect">
            <a:avLst/>
          </a:prstGeom>
          <a:noFill/>
        </p:spPr>
        <p:txBody>
          <a:bodyPr wrap="square" rtlCol="0">
            <a:spAutoFit/>
          </a:bodyPr>
          <a:lstStyle/>
          <a:p>
            <a:r>
              <a:rPr lang="en-IN" b="1" dirty="0"/>
              <a:t>22</a:t>
            </a:r>
          </a:p>
        </p:txBody>
      </p:sp>
    </p:spTree>
    <p:extLst>
      <p:ext uri="{BB962C8B-B14F-4D97-AF65-F5344CB8AC3E}">
        <p14:creationId xmlns:p14="http://schemas.microsoft.com/office/powerpoint/2010/main" val="3464180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01EC3-E7EB-7B47-DDBB-C39E5E2A56F4}"/>
              </a:ext>
            </a:extLst>
          </p:cNvPr>
          <p:cNvSpPr>
            <a:spLocks noGrp="1"/>
          </p:cNvSpPr>
          <p:nvPr>
            <p:ph type="title"/>
          </p:nvPr>
        </p:nvSpPr>
        <p:spPr>
          <a:xfrm>
            <a:off x="197876" y="403639"/>
            <a:ext cx="11785599" cy="1326321"/>
          </a:xfrm>
        </p:spPr>
        <p:txBody>
          <a:bodyPr/>
          <a:lstStyle/>
          <a:p>
            <a:r>
              <a:rPr lang="en-IN" dirty="0">
                <a:solidFill>
                  <a:srgbClr val="FFFF00"/>
                </a:solidFill>
                <a:latin typeface="Times New Roman" panose="02020603050405020304" pitchFamily="18" charset="0"/>
                <a:cs typeface="Times New Roman" panose="02020603050405020304" pitchFamily="18" charset="0"/>
              </a:rPr>
              <a:t>STRATEGIC ENHANCEMENTS: </a:t>
            </a:r>
            <a:r>
              <a:rPr lang="en-IN" cap="none" dirty="0">
                <a:solidFill>
                  <a:srgbClr val="FFFF00"/>
                </a:solidFill>
                <a:latin typeface="Times New Roman" panose="02020603050405020304" pitchFamily="18" charset="0"/>
                <a:cs typeface="Times New Roman" panose="02020603050405020304" pitchFamily="18" charset="0"/>
              </a:rPr>
              <a:t>Turning Insights Into Actions</a:t>
            </a:r>
            <a:endParaRPr lang="en-IN"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962D47-5E15-F4B8-6350-2E0F71E9DA11}"/>
              </a:ext>
            </a:extLst>
          </p:cNvPr>
          <p:cNvSpPr>
            <a:spLocks noGrp="1"/>
          </p:cNvSpPr>
          <p:nvPr>
            <p:ph idx="1"/>
          </p:nvPr>
        </p:nvSpPr>
        <p:spPr>
          <a:xfrm>
            <a:off x="619760" y="1729960"/>
            <a:ext cx="11145520" cy="4584920"/>
          </a:xfrm>
        </p:spPr>
        <p:txBody>
          <a:bodyPr>
            <a:normAutofit fontScale="92500" lnSpcReduction="10000"/>
          </a:bodyPr>
          <a:lstStyle/>
          <a:p>
            <a:pPr>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 KEY FINDINGS:</a:t>
            </a:r>
          </a:p>
          <a:p>
            <a:pPr>
              <a:spcBef>
                <a:spcPts val="0"/>
              </a:spcBef>
            </a:pPr>
            <a:r>
              <a:rPr lang="en-IN" dirty="0">
                <a:solidFill>
                  <a:schemeClr val="tx1">
                    <a:lumMod val="95000"/>
                  </a:schemeClr>
                </a:solidFill>
                <a:effectLst/>
                <a:latin typeface="Times New Roman" panose="02020603050405020304" pitchFamily="18" charset="0"/>
                <a:cs typeface="Times New Roman" panose="02020603050405020304" pitchFamily="18" charset="0"/>
              </a:rPr>
              <a:t>Our current model offers a promising start, but there's room to grow in accurately identifying diabetes.</a:t>
            </a:r>
          </a:p>
          <a:p>
            <a:pPr>
              <a:spcBef>
                <a:spcPts val="0"/>
              </a:spcBef>
            </a:pPr>
            <a:r>
              <a:rPr lang="en-IN" dirty="0">
                <a:solidFill>
                  <a:schemeClr val="tx1">
                    <a:lumMod val="95000"/>
                  </a:schemeClr>
                </a:solidFill>
                <a:effectLst/>
                <a:latin typeface="Times New Roman" panose="02020603050405020304" pitchFamily="18" charset="0"/>
                <a:cs typeface="Times New Roman" panose="02020603050405020304" pitchFamily="18" charset="0"/>
              </a:rPr>
              <a:t>The model excels in identifying those without diabetes but is less precise when confirming cases, signalling a need for refinement.</a:t>
            </a:r>
          </a:p>
          <a:p>
            <a:pPr>
              <a:lnSpc>
                <a:spcPct val="160000"/>
              </a:lnSpc>
              <a:spcBef>
                <a:spcPts val="0"/>
              </a:spcBef>
              <a:spcAft>
                <a:spcPts val="0"/>
              </a:spcAft>
              <a:buFont typeface="Wingdings" panose="05000000000000000000" pitchFamily="2" charset="2"/>
              <a:buChar char="q"/>
            </a:pPr>
            <a:r>
              <a:rPr lang="en-IN" dirty="0">
                <a:solidFill>
                  <a:schemeClr val="tx1">
                    <a:lumMod val="95000"/>
                  </a:schemeClr>
                </a:solidFill>
                <a:effectLst/>
                <a:latin typeface="Times New Roman" panose="02020603050405020304" pitchFamily="18" charset="0"/>
                <a:cs typeface="Times New Roman" panose="02020603050405020304" pitchFamily="18" charset="0"/>
              </a:rPr>
              <a:t> </a:t>
            </a:r>
            <a:r>
              <a:rPr lang="en-IN" b="1" dirty="0">
                <a:solidFill>
                  <a:schemeClr val="tx1">
                    <a:lumMod val="95000"/>
                  </a:schemeClr>
                </a:solidFill>
                <a:effectLst/>
                <a:latin typeface="Times New Roman" panose="02020603050405020304" pitchFamily="18" charset="0"/>
                <a:cs typeface="Times New Roman" panose="02020603050405020304" pitchFamily="18" charset="0"/>
              </a:rPr>
              <a:t>LINKING TO OUR GOAL:</a:t>
            </a:r>
          </a:p>
          <a:p>
            <a:pPr>
              <a:spcBef>
                <a:spcPts val="0"/>
              </a:spcBef>
              <a:spcAft>
                <a:spcPts val="0"/>
              </a:spcAft>
              <a:buFont typeface="Arial" panose="020B0604020202020204" pitchFamily="34" charset="0"/>
              <a:buChar char="•"/>
            </a:pPr>
            <a:r>
              <a:rPr lang="en-IN" dirty="0">
                <a:solidFill>
                  <a:schemeClr val="tx1">
                    <a:lumMod val="95000"/>
                  </a:schemeClr>
                </a:solidFill>
                <a:effectLst/>
                <a:latin typeface="Times New Roman" panose="02020603050405020304" pitchFamily="18" charset="0"/>
                <a:cs typeface="Times New Roman" panose="02020603050405020304" pitchFamily="18" charset="0"/>
              </a:rPr>
              <a:t>Precise diabetes prediction is fundamental for efficient healthcare planning and personalizing patient care.</a:t>
            </a:r>
          </a:p>
          <a:p>
            <a:pPr>
              <a:spcBef>
                <a:spcPts val="0"/>
              </a:spcBef>
              <a:spcAft>
                <a:spcPts val="0"/>
              </a:spcAft>
              <a:buFont typeface="Arial" panose="020B0604020202020204" pitchFamily="34" charset="0"/>
              <a:buChar char="•"/>
            </a:pPr>
            <a:r>
              <a:rPr lang="en-IN" dirty="0">
                <a:solidFill>
                  <a:schemeClr val="tx1">
                    <a:lumMod val="95000"/>
                  </a:schemeClr>
                </a:solidFill>
                <a:effectLst/>
                <a:latin typeface="Times New Roman" panose="02020603050405020304" pitchFamily="18" charset="0"/>
                <a:cs typeface="Times New Roman" panose="02020603050405020304" pitchFamily="18" charset="0"/>
              </a:rPr>
              <a:t>Overlooking diabetic patients may result in delayed treatment, affecting health outcomes and healthcare efficiency.</a:t>
            </a:r>
          </a:p>
          <a:p>
            <a:pPr>
              <a:lnSpc>
                <a:spcPct val="160000"/>
              </a:lnSpc>
              <a:spcBef>
                <a:spcPts val="0"/>
              </a:spcBef>
              <a:spcAft>
                <a:spcPts val="0"/>
              </a:spcAft>
              <a:buFont typeface="Wingdings" panose="05000000000000000000" pitchFamily="2" charset="2"/>
              <a:buChar char="q"/>
            </a:pPr>
            <a:r>
              <a:rPr lang="en-IN" dirty="0">
                <a:solidFill>
                  <a:schemeClr val="tx1">
                    <a:lumMod val="95000"/>
                  </a:schemeClr>
                </a:solidFill>
                <a:effectLst/>
                <a:latin typeface="Times New Roman" panose="02020603050405020304" pitchFamily="18" charset="0"/>
                <a:cs typeface="Times New Roman" panose="02020603050405020304" pitchFamily="18" charset="0"/>
              </a:rPr>
              <a:t> </a:t>
            </a:r>
            <a:r>
              <a:rPr lang="en-IN" b="1" dirty="0">
                <a:solidFill>
                  <a:schemeClr val="tx1">
                    <a:lumMod val="95000"/>
                  </a:schemeClr>
                </a:solidFill>
                <a:effectLst/>
                <a:latin typeface="Times New Roman" panose="02020603050405020304" pitchFamily="18" charset="0"/>
                <a:cs typeface="Times New Roman" panose="02020603050405020304" pitchFamily="18" charset="0"/>
              </a:rPr>
              <a:t>ACTIONABLE RECOMMENDATIONS:</a:t>
            </a:r>
          </a:p>
          <a:p>
            <a:pPr>
              <a:spcBef>
                <a:spcPts val="0"/>
              </a:spcBef>
            </a:pPr>
            <a:r>
              <a:rPr lang="en-IN" dirty="0">
                <a:solidFill>
                  <a:schemeClr val="tx1">
                    <a:lumMod val="95000"/>
                  </a:schemeClr>
                </a:solidFill>
                <a:effectLst/>
                <a:latin typeface="Times New Roman" panose="02020603050405020304" pitchFamily="18" charset="0"/>
                <a:cs typeface="Times New Roman" panose="02020603050405020304" pitchFamily="18" charset="0"/>
              </a:rPr>
              <a:t>Craft personalized follow-up plans for at-risk patients, utilizing data-driven insights to provide nutritional counselling, exercise programs, and regular health check-ups to prevent diabetes progression.</a:t>
            </a:r>
          </a:p>
          <a:p>
            <a:pPr>
              <a:spcBef>
                <a:spcPts val="0"/>
              </a:spcBef>
            </a:pPr>
            <a:r>
              <a:rPr lang="en-IN" dirty="0">
                <a:solidFill>
                  <a:schemeClr val="tx1">
                    <a:lumMod val="95000"/>
                  </a:schemeClr>
                </a:solidFill>
                <a:effectLst/>
                <a:latin typeface="Times New Roman" panose="02020603050405020304" pitchFamily="18" charset="0"/>
                <a:cs typeface="Times New Roman" panose="02020603050405020304" pitchFamily="18" charset="0"/>
              </a:rPr>
              <a:t>Implement a continuous feedback loop where patient outcomes contribute to model learning, enhancing predictive accuracy and care pathways.</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8446A43-D8DC-11CA-5830-08ECEAF3F09E}"/>
              </a:ext>
            </a:extLst>
          </p:cNvPr>
          <p:cNvSpPr txBox="1"/>
          <p:nvPr/>
        </p:nvSpPr>
        <p:spPr>
          <a:xfrm>
            <a:off x="11389360" y="6289040"/>
            <a:ext cx="594115" cy="369332"/>
          </a:xfrm>
          <a:prstGeom prst="rect">
            <a:avLst/>
          </a:prstGeom>
          <a:noFill/>
        </p:spPr>
        <p:txBody>
          <a:bodyPr wrap="square" rtlCol="0">
            <a:spAutoFit/>
          </a:bodyPr>
          <a:lstStyle/>
          <a:p>
            <a:r>
              <a:rPr lang="en-IN" b="1" dirty="0"/>
              <a:t>23</a:t>
            </a:r>
          </a:p>
        </p:txBody>
      </p:sp>
    </p:spTree>
    <p:extLst>
      <p:ext uri="{BB962C8B-B14F-4D97-AF65-F5344CB8AC3E}">
        <p14:creationId xmlns:p14="http://schemas.microsoft.com/office/powerpoint/2010/main" val="2609162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5EA39-4552-E6FD-7AE9-9D3181BA56A6}"/>
              </a:ext>
            </a:extLst>
          </p:cNvPr>
          <p:cNvSpPr>
            <a:spLocks noGrp="1"/>
          </p:cNvSpPr>
          <p:nvPr>
            <p:ph type="title"/>
          </p:nvPr>
        </p:nvSpPr>
        <p:spPr>
          <a:xfrm>
            <a:off x="913795" y="75759"/>
            <a:ext cx="10353761" cy="1326321"/>
          </a:xfrm>
        </p:spPr>
        <p:txBody>
          <a:bodyPr>
            <a:normAutofit/>
          </a:bodyPr>
          <a:lstStyle/>
          <a:p>
            <a:r>
              <a:rPr lang="en-IN" sz="3600" dirty="0">
                <a:solidFill>
                  <a:srgbClr val="FFFF00"/>
                </a:solidFill>
                <a:latin typeface="Times New Roman" panose="02020603050405020304" pitchFamily="18" charset="0"/>
                <a:cs typeface="Times New Roman" panose="02020603050405020304" pitchFamily="18" charset="0"/>
              </a:rPr>
              <a:t>NEXT STEPS: </a:t>
            </a:r>
            <a:r>
              <a:rPr lang="en-IN" sz="3600" cap="none" dirty="0">
                <a:solidFill>
                  <a:srgbClr val="FFFF00"/>
                </a:solidFill>
                <a:latin typeface="Times New Roman" panose="02020603050405020304" pitchFamily="18" charset="0"/>
                <a:cs typeface="Times New Roman" panose="02020603050405020304" pitchFamily="18" charset="0"/>
              </a:rPr>
              <a:t>Evolving our Insights</a:t>
            </a:r>
            <a:endParaRPr lang="en-IN" sz="3600"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DACC40-C198-7BB4-C5F0-3131F0DD7F18}"/>
              </a:ext>
            </a:extLst>
          </p:cNvPr>
          <p:cNvSpPr>
            <a:spLocks noGrp="1"/>
          </p:cNvSpPr>
          <p:nvPr>
            <p:ph idx="1"/>
          </p:nvPr>
        </p:nvSpPr>
        <p:spPr>
          <a:xfrm>
            <a:off x="203200" y="1198880"/>
            <a:ext cx="11988800" cy="5039360"/>
          </a:xfrm>
        </p:spPr>
        <p:txBody>
          <a:bodyPr>
            <a:noAutofit/>
          </a:bodyPr>
          <a:lstStyle/>
          <a:p>
            <a:pPr>
              <a:spcBef>
                <a:spcPts val="0"/>
              </a:spcBef>
              <a:spcAft>
                <a:spcPts val="0"/>
              </a:spcAft>
              <a:buFont typeface="+mj-lt"/>
              <a:buAutoNum type="arabicPeriod"/>
            </a:pPr>
            <a:r>
              <a:rPr lang="en-IN" sz="1900" b="1" dirty="0">
                <a:effectLst/>
                <a:latin typeface="Times New Roman" panose="02020603050405020304" pitchFamily="18" charset="0"/>
                <a:cs typeface="Times New Roman" panose="02020603050405020304" pitchFamily="18" charset="0"/>
              </a:rPr>
              <a:t>Refining Our Predictive Model</a:t>
            </a:r>
            <a:r>
              <a:rPr lang="en-IN" sz="1900" dirty="0">
                <a:effectLst/>
                <a:latin typeface="Times New Roman" panose="02020603050405020304" pitchFamily="18" charset="0"/>
                <a:cs typeface="Times New Roman" panose="02020603050405020304" pitchFamily="18" charset="0"/>
              </a:rPr>
              <a:t>:</a:t>
            </a:r>
          </a:p>
          <a:p>
            <a:pPr marL="742950" lvl="1" indent="-285750">
              <a:spcBef>
                <a:spcPts val="0"/>
              </a:spcBef>
              <a:spcAft>
                <a:spcPts val="0"/>
              </a:spcAft>
              <a:buFont typeface="Arial" panose="020B0604020202020204" pitchFamily="34" charset="0"/>
              <a:buChar char="•"/>
            </a:pPr>
            <a:r>
              <a:rPr lang="en-IN" sz="1900" b="1" dirty="0">
                <a:effectLst/>
                <a:latin typeface="Times New Roman" panose="02020603050405020304" pitchFamily="18" charset="0"/>
                <a:cs typeface="Times New Roman" panose="02020603050405020304" pitchFamily="18" charset="0"/>
              </a:rPr>
              <a:t>Objective</a:t>
            </a:r>
            <a:r>
              <a:rPr lang="en-IN" sz="1900" dirty="0">
                <a:effectLst/>
                <a:latin typeface="Times New Roman" panose="02020603050405020304" pitchFamily="18" charset="0"/>
                <a:cs typeface="Times New Roman" panose="02020603050405020304" pitchFamily="18" charset="0"/>
              </a:rPr>
              <a:t>: Boost the prediction accuracy for diabetes onset.</a:t>
            </a:r>
          </a:p>
          <a:p>
            <a:pPr marL="742950" lvl="1" indent="-285750">
              <a:spcBef>
                <a:spcPts val="0"/>
              </a:spcBef>
              <a:spcAft>
                <a:spcPts val="0"/>
              </a:spcAft>
              <a:buFont typeface="Arial" panose="020B0604020202020204" pitchFamily="34" charset="0"/>
              <a:buChar char="•"/>
            </a:pPr>
            <a:r>
              <a:rPr lang="en-IN" sz="1900" b="1" dirty="0">
                <a:effectLst/>
                <a:latin typeface="Times New Roman" panose="02020603050405020304" pitchFamily="18" charset="0"/>
                <a:cs typeface="Times New Roman" panose="02020603050405020304" pitchFamily="18" charset="0"/>
              </a:rPr>
              <a:t>Approach</a:t>
            </a:r>
            <a:r>
              <a:rPr lang="en-IN" sz="1900" dirty="0">
                <a:effectLst/>
                <a:latin typeface="Times New Roman" panose="02020603050405020304" pitchFamily="18" charset="0"/>
                <a:cs typeface="Times New Roman" panose="02020603050405020304" pitchFamily="18" charset="0"/>
              </a:rPr>
              <a:t>: Implement advanced algorithms like artificial neural networks or boosted trees that can discern subtler patterns and interactions among medical indicators.</a:t>
            </a:r>
          </a:p>
          <a:p>
            <a:pPr>
              <a:spcBef>
                <a:spcPts val="0"/>
              </a:spcBef>
              <a:spcAft>
                <a:spcPts val="0"/>
              </a:spcAft>
              <a:buFont typeface="+mj-lt"/>
              <a:buAutoNum type="arabicPeriod"/>
            </a:pPr>
            <a:r>
              <a:rPr lang="en-IN" sz="1900" b="1" dirty="0">
                <a:effectLst/>
                <a:latin typeface="Times New Roman" panose="02020603050405020304" pitchFamily="18" charset="0"/>
                <a:cs typeface="Times New Roman" panose="02020603050405020304" pitchFamily="18" charset="0"/>
              </a:rPr>
              <a:t>Enriching Our Data Landscape</a:t>
            </a:r>
            <a:r>
              <a:rPr lang="en-IN" sz="1900" dirty="0">
                <a:effectLst/>
                <a:latin typeface="Times New Roman" panose="02020603050405020304" pitchFamily="18" charset="0"/>
                <a:cs typeface="Times New Roman" panose="02020603050405020304" pitchFamily="18" charset="0"/>
              </a:rPr>
              <a:t>:</a:t>
            </a:r>
          </a:p>
          <a:p>
            <a:pPr marL="742950" lvl="1" indent="-285750">
              <a:spcBef>
                <a:spcPts val="0"/>
              </a:spcBef>
              <a:spcAft>
                <a:spcPts val="0"/>
              </a:spcAft>
              <a:buFont typeface="Arial" panose="020B0604020202020204" pitchFamily="34" charset="0"/>
              <a:buChar char="•"/>
            </a:pPr>
            <a:r>
              <a:rPr lang="en-IN" sz="1900" b="1" dirty="0">
                <a:effectLst/>
                <a:latin typeface="Times New Roman" panose="02020603050405020304" pitchFamily="18" charset="0"/>
                <a:cs typeface="Times New Roman" panose="02020603050405020304" pitchFamily="18" charset="0"/>
              </a:rPr>
              <a:t>Objective</a:t>
            </a:r>
            <a:r>
              <a:rPr lang="en-IN" sz="1900" dirty="0">
                <a:effectLst/>
                <a:latin typeface="Times New Roman" panose="02020603050405020304" pitchFamily="18" charset="0"/>
                <a:cs typeface="Times New Roman" panose="02020603050405020304" pitchFamily="18" charset="0"/>
              </a:rPr>
              <a:t>: Achieve a holistic view of factors contributing to diabetes.</a:t>
            </a:r>
          </a:p>
          <a:p>
            <a:pPr marL="742950" lvl="1" indent="-285750">
              <a:spcBef>
                <a:spcPts val="0"/>
              </a:spcBef>
              <a:spcAft>
                <a:spcPts val="0"/>
              </a:spcAft>
              <a:buFont typeface="Arial" panose="020B0604020202020204" pitchFamily="34" charset="0"/>
              <a:buChar char="•"/>
            </a:pPr>
            <a:r>
              <a:rPr lang="en-IN" sz="1900" b="1" dirty="0">
                <a:effectLst/>
                <a:latin typeface="Times New Roman" panose="02020603050405020304" pitchFamily="18" charset="0"/>
                <a:cs typeface="Times New Roman" panose="02020603050405020304" pitchFamily="18" charset="0"/>
              </a:rPr>
              <a:t>Approach</a:t>
            </a:r>
            <a:r>
              <a:rPr lang="en-IN" sz="1900" dirty="0">
                <a:effectLst/>
                <a:latin typeface="Times New Roman" panose="02020603050405020304" pitchFamily="18" charset="0"/>
                <a:cs typeface="Times New Roman" panose="02020603050405020304" pitchFamily="18" charset="0"/>
              </a:rPr>
              <a:t>: Integrate broader health determinants, including lifestyle data, genetic information, and environmental factors, to enrich our analysis.</a:t>
            </a:r>
          </a:p>
          <a:p>
            <a:pPr>
              <a:spcBef>
                <a:spcPts val="0"/>
              </a:spcBef>
              <a:spcAft>
                <a:spcPts val="0"/>
              </a:spcAft>
              <a:buFont typeface="+mj-lt"/>
              <a:buAutoNum type="arabicPeriod"/>
            </a:pPr>
            <a:r>
              <a:rPr lang="en-IN" sz="1900" b="1" dirty="0">
                <a:effectLst/>
                <a:latin typeface="Times New Roman" panose="02020603050405020304" pitchFamily="18" charset="0"/>
                <a:cs typeface="Times New Roman" panose="02020603050405020304" pitchFamily="18" charset="0"/>
              </a:rPr>
              <a:t>Empowering Patient Engagement</a:t>
            </a:r>
            <a:r>
              <a:rPr lang="en-IN" sz="1900" dirty="0">
                <a:effectLst/>
                <a:latin typeface="Times New Roman" panose="02020603050405020304" pitchFamily="18" charset="0"/>
                <a:cs typeface="Times New Roman" panose="02020603050405020304" pitchFamily="18" charset="0"/>
              </a:rPr>
              <a:t>:</a:t>
            </a:r>
          </a:p>
          <a:p>
            <a:pPr marL="742950" lvl="1" indent="-285750">
              <a:spcBef>
                <a:spcPts val="0"/>
              </a:spcBef>
              <a:spcAft>
                <a:spcPts val="0"/>
              </a:spcAft>
              <a:buFont typeface="Arial" panose="020B0604020202020204" pitchFamily="34" charset="0"/>
              <a:buChar char="•"/>
            </a:pPr>
            <a:r>
              <a:rPr lang="en-IN" sz="1900" b="1" dirty="0">
                <a:effectLst/>
                <a:latin typeface="Times New Roman" panose="02020603050405020304" pitchFamily="18" charset="0"/>
                <a:cs typeface="Times New Roman" panose="02020603050405020304" pitchFamily="18" charset="0"/>
              </a:rPr>
              <a:t>Objective</a:t>
            </a:r>
            <a:r>
              <a:rPr lang="en-IN" sz="1900" dirty="0">
                <a:effectLst/>
                <a:latin typeface="Times New Roman" panose="02020603050405020304" pitchFamily="18" charset="0"/>
                <a:cs typeface="Times New Roman" panose="02020603050405020304" pitchFamily="18" charset="0"/>
              </a:rPr>
              <a:t>: Foster proactive health management among individuals at risk.</a:t>
            </a:r>
          </a:p>
          <a:p>
            <a:pPr marL="742950" lvl="1" indent="-285750">
              <a:spcBef>
                <a:spcPts val="0"/>
              </a:spcBef>
              <a:spcAft>
                <a:spcPts val="0"/>
              </a:spcAft>
              <a:buFont typeface="Arial" panose="020B0604020202020204" pitchFamily="34" charset="0"/>
              <a:buChar char="•"/>
            </a:pPr>
            <a:r>
              <a:rPr lang="en-IN" sz="1900" b="1" dirty="0">
                <a:effectLst/>
                <a:latin typeface="Times New Roman" panose="02020603050405020304" pitchFamily="18" charset="0"/>
                <a:cs typeface="Times New Roman" panose="02020603050405020304" pitchFamily="18" charset="0"/>
              </a:rPr>
              <a:t>Approach</a:t>
            </a:r>
            <a:r>
              <a:rPr lang="en-IN" sz="1900" dirty="0">
                <a:effectLst/>
                <a:latin typeface="Times New Roman" panose="02020603050405020304" pitchFamily="18" charset="0"/>
                <a:cs typeface="Times New Roman" panose="02020603050405020304" pitchFamily="18" charset="0"/>
              </a:rPr>
              <a:t>: Develop tools/apps that encourage timely medical consultations based on model indications.</a:t>
            </a:r>
          </a:p>
          <a:p>
            <a:pPr>
              <a:spcBef>
                <a:spcPts val="0"/>
              </a:spcBef>
              <a:spcAft>
                <a:spcPts val="0"/>
              </a:spcAft>
              <a:buFont typeface="+mj-lt"/>
              <a:buAutoNum type="arabicPeriod"/>
            </a:pPr>
            <a:r>
              <a:rPr lang="en-IN" sz="1900" b="1" dirty="0">
                <a:effectLst/>
                <a:latin typeface="Times New Roman" panose="02020603050405020304" pitchFamily="18" charset="0"/>
                <a:cs typeface="Times New Roman" panose="02020603050405020304" pitchFamily="18" charset="0"/>
              </a:rPr>
              <a:t>Strengthening Decision Support Systems</a:t>
            </a:r>
            <a:r>
              <a:rPr lang="en-IN" sz="1900" dirty="0">
                <a:effectLst/>
                <a:latin typeface="Times New Roman" panose="02020603050405020304" pitchFamily="18" charset="0"/>
                <a:cs typeface="Times New Roman" panose="02020603050405020304" pitchFamily="18" charset="0"/>
              </a:rPr>
              <a:t>:</a:t>
            </a:r>
          </a:p>
          <a:p>
            <a:pPr marL="742950" lvl="1" indent="-285750">
              <a:spcBef>
                <a:spcPts val="0"/>
              </a:spcBef>
              <a:spcAft>
                <a:spcPts val="0"/>
              </a:spcAft>
              <a:buFont typeface="Arial" panose="020B0604020202020204" pitchFamily="34" charset="0"/>
              <a:buChar char="•"/>
            </a:pPr>
            <a:r>
              <a:rPr lang="en-IN" sz="1900" b="1" dirty="0">
                <a:effectLst/>
                <a:latin typeface="Times New Roman" panose="02020603050405020304" pitchFamily="18" charset="0"/>
                <a:cs typeface="Times New Roman" panose="02020603050405020304" pitchFamily="18" charset="0"/>
              </a:rPr>
              <a:t>Objective</a:t>
            </a:r>
            <a:r>
              <a:rPr lang="en-IN" sz="1900" dirty="0">
                <a:effectLst/>
                <a:latin typeface="Times New Roman" panose="02020603050405020304" pitchFamily="18" charset="0"/>
                <a:cs typeface="Times New Roman" panose="02020603050405020304" pitchFamily="18" charset="0"/>
              </a:rPr>
              <a:t>: Provide robust analytical support for healthcare providers.</a:t>
            </a:r>
          </a:p>
          <a:p>
            <a:pPr marL="742950" lvl="1" indent="-285750">
              <a:spcBef>
                <a:spcPts val="0"/>
              </a:spcBef>
              <a:spcAft>
                <a:spcPts val="0"/>
              </a:spcAft>
              <a:buFont typeface="Arial" panose="020B0604020202020204" pitchFamily="34" charset="0"/>
              <a:buChar char="•"/>
            </a:pPr>
            <a:r>
              <a:rPr lang="en-IN" sz="1900" b="1" dirty="0">
                <a:effectLst/>
                <a:latin typeface="Times New Roman" panose="02020603050405020304" pitchFamily="18" charset="0"/>
                <a:cs typeface="Times New Roman" panose="02020603050405020304" pitchFamily="18" charset="0"/>
              </a:rPr>
              <a:t>Approach</a:t>
            </a:r>
            <a:r>
              <a:rPr lang="en-IN" sz="1900" dirty="0">
                <a:effectLst/>
                <a:latin typeface="Times New Roman" panose="02020603050405020304" pitchFamily="18" charset="0"/>
                <a:cs typeface="Times New Roman" panose="02020603050405020304" pitchFamily="18" charset="0"/>
              </a:rPr>
              <a:t>: Integrate the model within clinical decision systems for real-time, evidence-based recommendations.</a:t>
            </a:r>
          </a:p>
          <a:p>
            <a:endParaRPr lang="en-IN" sz="19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017232B-C76E-D56E-0EF3-CB6030AC4BFF}"/>
              </a:ext>
            </a:extLst>
          </p:cNvPr>
          <p:cNvSpPr txBox="1"/>
          <p:nvPr/>
        </p:nvSpPr>
        <p:spPr>
          <a:xfrm>
            <a:off x="11409680" y="6309360"/>
            <a:ext cx="629920" cy="369332"/>
          </a:xfrm>
          <a:prstGeom prst="rect">
            <a:avLst/>
          </a:prstGeom>
          <a:noFill/>
        </p:spPr>
        <p:txBody>
          <a:bodyPr wrap="square" rtlCol="0">
            <a:spAutoFit/>
          </a:bodyPr>
          <a:lstStyle/>
          <a:p>
            <a:r>
              <a:rPr lang="en-IN" b="1" dirty="0"/>
              <a:t>24</a:t>
            </a:r>
          </a:p>
        </p:txBody>
      </p:sp>
    </p:spTree>
    <p:extLst>
      <p:ext uri="{BB962C8B-B14F-4D97-AF65-F5344CB8AC3E}">
        <p14:creationId xmlns:p14="http://schemas.microsoft.com/office/powerpoint/2010/main" val="2902258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71AE7-EED2-E674-EB90-788E70EAA770}"/>
              </a:ext>
            </a:extLst>
          </p:cNvPr>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APPENDIX</a:t>
            </a:r>
          </a:p>
        </p:txBody>
      </p:sp>
      <p:cxnSp>
        <p:nvCxnSpPr>
          <p:cNvPr id="5" name="Straight Connector 4">
            <a:extLst>
              <a:ext uri="{FF2B5EF4-FFF2-40B4-BE49-F238E27FC236}">
                <a16:creationId xmlns:a16="http://schemas.microsoft.com/office/drawing/2014/main" id="{CB8BF0E8-30ED-4DB6-DD1A-7A019BB979D3}"/>
              </a:ext>
            </a:extLst>
          </p:cNvPr>
          <p:cNvCxnSpPr/>
          <p:nvPr/>
        </p:nvCxnSpPr>
        <p:spPr>
          <a:xfrm>
            <a:off x="1717040" y="3911600"/>
            <a:ext cx="8869680"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FB301FCC-32C3-A4E6-F484-730DD54C4287}"/>
              </a:ext>
            </a:extLst>
          </p:cNvPr>
          <p:cNvSpPr txBox="1"/>
          <p:nvPr/>
        </p:nvSpPr>
        <p:spPr>
          <a:xfrm>
            <a:off x="11338560" y="6268720"/>
            <a:ext cx="670560" cy="369332"/>
          </a:xfrm>
          <a:prstGeom prst="rect">
            <a:avLst/>
          </a:prstGeom>
          <a:noFill/>
        </p:spPr>
        <p:txBody>
          <a:bodyPr wrap="square" rtlCol="0">
            <a:spAutoFit/>
          </a:bodyPr>
          <a:lstStyle/>
          <a:p>
            <a:r>
              <a:rPr lang="en-IN" b="1" dirty="0"/>
              <a:t>25</a:t>
            </a:r>
          </a:p>
        </p:txBody>
      </p:sp>
    </p:spTree>
    <p:extLst>
      <p:ext uri="{BB962C8B-B14F-4D97-AF65-F5344CB8AC3E}">
        <p14:creationId xmlns:p14="http://schemas.microsoft.com/office/powerpoint/2010/main" val="1150466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B520A-1FD2-B362-6FB8-6187185BF176}"/>
              </a:ext>
            </a:extLst>
          </p:cNvPr>
          <p:cNvSpPr>
            <a:spLocks noGrp="1"/>
          </p:cNvSpPr>
          <p:nvPr>
            <p:ph type="title"/>
          </p:nvPr>
        </p:nvSpPr>
        <p:spPr>
          <a:xfrm>
            <a:off x="116480" y="355600"/>
            <a:ext cx="6725250" cy="1326321"/>
          </a:xfrm>
        </p:spPr>
        <p:txBody>
          <a:bodyPr>
            <a:normAutofit/>
          </a:bodyPr>
          <a:lstStyle/>
          <a:p>
            <a:pPr algn="l"/>
            <a:r>
              <a:rPr lang="en-IN" sz="3600" dirty="0">
                <a:solidFill>
                  <a:srgbClr val="FFFF00"/>
                </a:solidFill>
                <a:latin typeface="Times New Roman" panose="02020603050405020304" pitchFamily="18" charset="0"/>
                <a:cs typeface="Times New Roman" panose="02020603050405020304" pitchFamily="18" charset="0"/>
              </a:rPr>
              <a:t>SIGNIFICANCE OF </a:t>
            </a:r>
            <a:br>
              <a:rPr lang="en-IN" sz="3600" dirty="0">
                <a:solidFill>
                  <a:srgbClr val="FFFF00"/>
                </a:solidFill>
                <a:latin typeface="Times New Roman" panose="02020603050405020304" pitchFamily="18" charset="0"/>
                <a:cs typeface="Times New Roman" panose="02020603050405020304" pitchFamily="18" charset="0"/>
              </a:rPr>
            </a:br>
            <a:r>
              <a:rPr lang="en-IN" sz="3600" dirty="0">
                <a:solidFill>
                  <a:srgbClr val="FFFF00"/>
                </a:solidFill>
                <a:latin typeface="Times New Roman" panose="02020603050405020304" pitchFamily="18" charset="0"/>
                <a:cs typeface="Times New Roman" panose="02020603050405020304" pitchFamily="18" charset="0"/>
              </a:rPr>
              <a:t>Glucose &amp; Hba1c levels</a:t>
            </a:r>
          </a:p>
        </p:txBody>
      </p:sp>
      <p:pic>
        <p:nvPicPr>
          <p:cNvPr id="3074" name="Picture 2">
            <a:extLst>
              <a:ext uri="{FF2B5EF4-FFF2-40B4-BE49-F238E27FC236}">
                <a16:creationId xmlns:a16="http://schemas.microsoft.com/office/drawing/2014/main" id="{22FD50D7-24DE-8F9B-850D-5B4EFF3703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333"/>
          <a:stretch/>
        </p:blipFill>
        <p:spPr bwMode="auto">
          <a:xfrm>
            <a:off x="6841730" y="223520"/>
            <a:ext cx="4767897" cy="261112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16EFD04-1357-3779-F29F-1526307D3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1730" y="2936241"/>
            <a:ext cx="4767897" cy="32661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2602F1F-E62E-59B7-8B88-6129B1C6370B}"/>
              </a:ext>
            </a:extLst>
          </p:cNvPr>
          <p:cNvSpPr txBox="1"/>
          <p:nvPr/>
        </p:nvSpPr>
        <p:spPr>
          <a:xfrm>
            <a:off x="11609627" y="6319520"/>
            <a:ext cx="599440" cy="369332"/>
          </a:xfrm>
          <a:prstGeom prst="rect">
            <a:avLst/>
          </a:prstGeom>
          <a:noFill/>
        </p:spPr>
        <p:txBody>
          <a:bodyPr wrap="square" rtlCol="0">
            <a:spAutoFit/>
          </a:bodyPr>
          <a:lstStyle/>
          <a:p>
            <a:r>
              <a:rPr lang="en-IN" b="1" dirty="0"/>
              <a:t>26</a:t>
            </a:r>
          </a:p>
        </p:txBody>
      </p:sp>
      <p:sp>
        <p:nvSpPr>
          <p:cNvPr id="5" name="TextBox 4">
            <a:extLst>
              <a:ext uri="{FF2B5EF4-FFF2-40B4-BE49-F238E27FC236}">
                <a16:creationId xmlns:a16="http://schemas.microsoft.com/office/drawing/2014/main" id="{31176EB6-66C1-E728-4480-BB3FAE16C6FD}"/>
              </a:ext>
            </a:extLst>
          </p:cNvPr>
          <p:cNvSpPr txBox="1"/>
          <p:nvPr/>
        </p:nvSpPr>
        <p:spPr>
          <a:xfrm>
            <a:off x="213360" y="2133759"/>
            <a:ext cx="6238240" cy="4185761"/>
          </a:xfrm>
          <a:prstGeom prst="rect">
            <a:avLst/>
          </a:prstGeom>
          <a:noFill/>
        </p:spPr>
        <p:txBody>
          <a:bodyPr wrap="square" rtlCol="0">
            <a:spAutoFit/>
          </a:bodyPr>
          <a:lstStyle/>
          <a:p>
            <a:pPr marL="285750" indent="-285750">
              <a:spcBef>
                <a:spcPts val="0"/>
              </a:spcBef>
              <a:spcAft>
                <a:spcPts val="0"/>
              </a:spcAft>
              <a:buFont typeface="Wingdings" panose="05000000000000000000" pitchFamily="2" charset="2"/>
              <a:buChar char="q"/>
            </a:pPr>
            <a:r>
              <a:rPr lang="en-IN" sz="1900" b="1" dirty="0">
                <a:effectLst/>
                <a:latin typeface="Times New Roman" panose="02020603050405020304" pitchFamily="18" charset="0"/>
                <a:cs typeface="Times New Roman" panose="02020603050405020304" pitchFamily="18" charset="0"/>
              </a:rPr>
              <a:t>HbA1c Level Significance</a:t>
            </a:r>
            <a:r>
              <a:rPr lang="en-IN" sz="1900" dirty="0">
                <a:effectLst/>
                <a:latin typeface="Times New Roman" panose="02020603050405020304" pitchFamily="18" charset="0"/>
                <a:cs typeface="Times New Roman" panose="02020603050405020304" pitchFamily="18" charset="0"/>
              </a:rPr>
              <a:t>: Its distribution suggests a concentration around the clinical threshold that separates non-diabetic from potentially diabetic individuals, making it a crucial predictor. Its correlation with diabetes (0.44) in the correlation matrix confirms its strong relationship with the condition.</a:t>
            </a:r>
          </a:p>
          <a:p>
            <a:pPr>
              <a:spcBef>
                <a:spcPts val="0"/>
              </a:spcBef>
              <a:spcAft>
                <a:spcPts val="0"/>
              </a:spcAft>
            </a:pPr>
            <a:endParaRPr lang="en-IN" sz="1900" dirty="0">
              <a:effectLst/>
              <a:latin typeface="Times New Roman" panose="02020603050405020304" pitchFamily="18" charset="0"/>
              <a:cs typeface="Times New Roman" panose="02020603050405020304" pitchFamily="18" charset="0"/>
            </a:endParaRPr>
          </a:p>
          <a:p>
            <a:pPr marL="285750" indent="-285750">
              <a:spcBef>
                <a:spcPts val="0"/>
              </a:spcBef>
              <a:spcAft>
                <a:spcPts val="0"/>
              </a:spcAft>
              <a:buFont typeface="Wingdings" panose="05000000000000000000" pitchFamily="2" charset="2"/>
              <a:buChar char="q"/>
            </a:pPr>
            <a:r>
              <a:rPr lang="en-IN" sz="1900" b="1" dirty="0">
                <a:effectLst/>
                <a:latin typeface="Times New Roman" panose="02020603050405020304" pitchFamily="18" charset="0"/>
                <a:cs typeface="Times New Roman" panose="02020603050405020304" pitchFamily="18" charset="0"/>
              </a:rPr>
              <a:t>Blood Glucose Level Significance: </a:t>
            </a:r>
            <a:r>
              <a:rPr lang="en-IN" sz="1900" dirty="0">
                <a:effectLst/>
                <a:latin typeface="Times New Roman" panose="02020603050405020304" pitchFamily="18" charset="0"/>
                <a:cs typeface="Times New Roman" panose="02020603050405020304" pitchFamily="18" charset="0"/>
              </a:rPr>
              <a:t>The distribution shows varying concentrations, with spikes at specific intervals, which may correspond to standard clinical thresholds for diabetes diagnosis. Its correlation with diabetes (0.45) in the correlation matrix indicates its direct impact on diabetes status and supports its inclusion as a predictive feature.</a:t>
            </a:r>
          </a:p>
          <a:p>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58727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6BD42-00FE-BB24-6640-E44C2264D99E}"/>
              </a:ext>
            </a:extLst>
          </p:cNvPr>
          <p:cNvSpPr>
            <a:spLocks noGrp="1"/>
          </p:cNvSpPr>
          <p:nvPr>
            <p:ph type="title"/>
          </p:nvPr>
        </p:nvSpPr>
        <p:spPr/>
        <p:txBody>
          <a:bodyPr>
            <a:normAutofit/>
          </a:bodyPr>
          <a:lstStyle/>
          <a:p>
            <a:r>
              <a:rPr lang="en-IN" sz="3600" dirty="0">
                <a:solidFill>
                  <a:srgbClr val="FFFF00"/>
                </a:solidFill>
                <a:latin typeface="Times New Roman" panose="02020603050405020304" pitchFamily="18" charset="0"/>
                <a:cs typeface="Times New Roman" panose="02020603050405020304" pitchFamily="18" charset="0"/>
              </a:rPr>
              <a:t>MODELLING METHODS: TECHNICAL REASONING</a:t>
            </a:r>
          </a:p>
        </p:txBody>
      </p:sp>
      <p:sp>
        <p:nvSpPr>
          <p:cNvPr id="3" name="Content Placeholder 2">
            <a:extLst>
              <a:ext uri="{FF2B5EF4-FFF2-40B4-BE49-F238E27FC236}">
                <a16:creationId xmlns:a16="http://schemas.microsoft.com/office/drawing/2014/main" id="{29EC7781-6372-F301-1EE9-C30BA4C73ACC}"/>
              </a:ext>
            </a:extLst>
          </p:cNvPr>
          <p:cNvSpPr>
            <a:spLocks noGrp="1"/>
          </p:cNvSpPr>
          <p:nvPr>
            <p:ph idx="1"/>
          </p:nvPr>
        </p:nvSpPr>
        <p:spPr>
          <a:xfrm>
            <a:off x="913795" y="2096064"/>
            <a:ext cx="10353762" cy="4223456"/>
          </a:xfrm>
        </p:spPr>
        <p:txBody>
          <a:bodyPr>
            <a:normAutofit/>
          </a:bodyPr>
          <a:lstStyle/>
          <a:p>
            <a:pPr>
              <a:spcBef>
                <a:spcPts val="0"/>
              </a:spcBef>
              <a:spcAft>
                <a:spcPts val="0"/>
              </a:spcAft>
              <a:buFont typeface="+mj-lt"/>
              <a:buAutoNum type="arabicPeriod"/>
            </a:pPr>
            <a:r>
              <a:rPr lang="en-IN" b="1" dirty="0">
                <a:effectLst/>
                <a:latin typeface="Times New Roman" panose="02020603050405020304" pitchFamily="18" charset="0"/>
                <a:cs typeface="Times New Roman" panose="02020603050405020304" pitchFamily="18" charset="0"/>
              </a:rPr>
              <a:t>Binary Outcome Suitability</a:t>
            </a:r>
            <a:r>
              <a:rPr lang="en-IN" dirty="0">
                <a:effectLst/>
                <a:latin typeface="Times New Roman" panose="02020603050405020304" pitchFamily="18" charset="0"/>
                <a:cs typeface="Times New Roman" panose="02020603050405020304" pitchFamily="18" charset="0"/>
              </a:rPr>
              <a:t>: Logistic regression is explicitly designed for binary classification tasks. Since diabetes prediction involves distinguishing between the presence and absence of the condition, logistic regression is naturally fit for this purpose.</a:t>
            </a:r>
          </a:p>
          <a:p>
            <a:pPr>
              <a:spcBef>
                <a:spcPts val="0"/>
              </a:spcBef>
              <a:spcAft>
                <a:spcPts val="0"/>
              </a:spcAft>
              <a:buFont typeface="+mj-lt"/>
              <a:buAutoNum type="arabicPeriod"/>
            </a:pPr>
            <a:r>
              <a:rPr lang="en-IN" b="1" dirty="0">
                <a:effectLst/>
                <a:latin typeface="Times New Roman" panose="02020603050405020304" pitchFamily="18" charset="0"/>
                <a:cs typeface="Times New Roman" panose="02020603050405020304" pitchFamily="18" charset="0"/>
              </a:rPr>
              <a:t>Probabilistic Interpretation</a:t>
            </a:r>
            <a:r>
              <a:rPr lang="en-IN" dirty="0">
                <a:effectLst/>
                <a:latin typeface="Times New Roman" panose="02020603050405020304" pitchFamily="18" charset="0"/>
                <a:cs typeface="Times New Roman" panose="02020603050405020304" pitchFamily="18" charset="0"/>
              </a:rPr>
              <a:t>: Logistic regression models the probability of the target variable belonging to a particular class, which is valuable for medical diagnoses where understanding the risk probability is as important as the classification.</a:t>
            </a:r>
          </a:p>
          <a:p>
            <a:pPr>
              <a:spcBef>
                <a:spcPts val="0"/>
              </a:spcBef>
              <a:spcAft>
                <a:spcPts val="0"/>
              </a:spcAft>
              <a:buFont typeface="+mj-lt"/>
              <a:buAutoNum type="arabicPeriod"/>
            </a:pPr>
            <a:r>
              <a:rPr lang="en-IN" b="1" dirty="0">
                <a:effectLst/>
                <a:latin typeface="Times New Roman" panose="02020603050405020304" pitchFamily="18" charset="0"/>
                <a:cs typeface="Times New Roman" panose="02020603050405020304" pitchFamily="18" charset="0"/>
              </a:rPr>
              <a:t>Feature Relationships</a:t>
            </a:r>
            <a:r>
              <a:rPr lang="en-IN" dirty="0">
                <a:effectLst/>
                <a:latin typeface="Times New Roman" panose="02020603050405020304" pitchFamily="18" charset="0"/>
                <a:cs typeface="Times New Roman" panose="02020603050405020304" pitchFamily="18" charset="0"/>
              </a:rPr>
              <a:t>: The model provides coefficients representing the outcome's log odds, which can be interpreted into odds ratios. This allows for a direct understanding of how each feature (e.g., age, BMI) affects the likelihood of diabetes.</a:t>
            </a:r>
          </a:p>
          <a:p>
            <a:pPr>
              <a:spcBef>
                <a:spcPts val="0"/>
              </a:spcBef>
              <a:spcAft>
                <a:spcPts val="0"/>
              </a:spcAft>
              <a:buFont typeface="+mj-lt"/>
              <a:buAutoNum type="arabicPeriod"/>
            </a:pPr>
            <a:r>
              <a:rPr lang="en-IN" b="1" dirty="0">
                <a:effectLst/>
                <a:latin typeface="Times New Roman" panose="02020603050405020304" pitchFamily="18" charset="0"/>
                <a:cs typeface="Times New Roman" panose="02020603050405020304" pitchFamily="18" charset="0"/>
              </a:rPr>
              <a:t>Regularization Capabilities</a:t>
            </a:r>
            <a:r>
              <a:rPr lang="en-IN" dirty="0">
                <a:effectLst/>
                <a:latin typeface="Times New Roman" panose="02020603050405020304" pitchFamily="18" charset="0"/>
                <a:cs typeface="Times New Roman" panose="02020603050405020304" pitchFamily="18" charset="0"/>
              </a:rPr>
              <a:t>: Logistic regression can incorporate regularization to prevent overfitting, which is crucial when the dataset has many features or features with multicollinearity.</a:t>
            </a:r>
          </a:p>
        </p:txBody>
      </p:sp>
      <p:sp>
        <p:nvSpPr>
          <p:cNvPr id="4" name="TextBox 3">
            <a:extLst>
              <a:ext uri="{FF2B5EF4-FFF2-40B4-BE49-F238E27FC236}">
                <a16:creationId xmlns:a16="http://schemas.microsoft.com/office/drawing/2014/main" id="{043906BF-E592-9D34-E14E-AB3D328C9EAB}"/>
              </a:ext>
            </a:extLst>
          </p:cNvPr>
          <p:cNvSpPr txBox="1"/>
          <p:nvPr/>
        </p:nvSpPr>
        <p:spPr>
          <a:xfrm>
            <a:off x="11480800" y="6319520"/>
            <a:ext cx="589280" cy="369332"/>
          </a:xfrm>
          <a:prstGeom prst="rect">
            <a:avLst/>
          </a:prstGeom>
          <a:noFill/>
        </p:spPr>
        <p:txBody>
          <a:bodyPr wrap="square" rtlCol="0">
            <a:spAutoFit/>
          </a:bodyPr>
          <a:lstStyle/>
          <a:p>
            <a:r>
              <a:rPr lang="en-IN" b="1" dirty="0"/>
              <a:t>27</a:t>
            </a:r>
          </a:p>
        </p:txBody>
      </p:sp>
    </p:spTree>
    <p:extLst>
      <p:ext uri="{BB962C8B-B14F-4D97-AF65-F5344CB8AC3E}">
        <p14:creationId xmlns:p14="http://schemas.microsoft.com/office/powerpoint/2010/main" val="1530875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505F-9B23-A5D7-0EF0-0B689C1B078B}"/>
              </a:ext>
            </a:extLst>
          </p:cNvPr>
          <p:cNvSpPr>
            <a:spLocks noGrp="1"/>
          </p:cNvSpPr>
          <p:nvPr>
            <p:ph type="title"/>
          </p:nvPr>
        </p:nvSpPr>
        <p:spPr/>
        <p:txBody>
          <a:bodyPr>
            <a:normAutofit/>
          </a:bodyPr>
          <a:lstStyle/>
          <a:p>
            <a:r>
              <a:rPr lang="en-IN" sz="4000" dirty="0">
                <a:solidFill>
                  <a:srgbClr val="FFFF00"/>
                </a:solidFill>
                <a:latin typeface="Times New Roman" panose="02020603050405020304" pitchFamily="18" charset="0"/>
                <a:cs typeface="Times New Roman" panose="02020603050405020304" pitchFamily="18" charset="0"/>
              </a:rPr>
              <a:t>ADDITIONAL INFORMATION</a:t>
            </a:r>
          </a:p>
        </p:txBody>
      </p:sp>
      <p:sp>
        <p:nvSpPr>
          <p:cNvPr id="3" name="Content Placeholder 2">
            <a:extLst>
              <a:ext uri="{FF2B5EF4-FFF2-40B4-BE49-F238E27FC236}">
                <a16:creationId xmlns:a16="http://schemas.microsoft.com/office/drawing/2014/main" id="{74374015-B788-F2EF-424A-48C2D605755B}"/>
              </a:ext>
            </a:extLst>
          </p:cNvPr>
          <p:cNvSpPr>
            <a:spLocks noGrp="1"/>
          </p:cNvSpPr>
          <p:nvPr>
            <p:ph idx="1"/>
          </p:nvPr>
        </p:nvSpPr>
        <p:spPr/>
        <p:txBody>
          <a:bodyPr/>
          <a:lstStyle/>
          <a:p>
            <a:pPr>
              <a:buFont typeface="Wingdings" panose="05000000000000000000" pitchFamily="2" charset="2"/>
              <a:buChar char="q"/>
            </a:pPr>
            <a:r>
              <a:rPr lang="en-IN" dirty="0"/>
              <a:t> </a:t>
            </a:r>
            <a:r>
              <a:rPr lang="en-IN" b="1" dirty="0">
                <a:latin typeface="Times New Roman" panose="02020603050405020304" pitchFamily="18" charset="0"/>
                <a:cs typeface="Times New Roman" panose="02020603050405020304" pitchFamily="18" charset="0"/>
              </a:rPr>
              <a:t>GIT REPOSITORY: </a:t>
            </a:r>
            <a:r>
              <a:rPr lang="en-IN" b="1" dirty="0">
                <a:latin typeface="Times New Roman" panose="02020603050405020304" pitchFamily="18" charset="0"/>
                <a:cs typeface="Times New Roman" panose="02020603050405020304" pitchFamily="18" charset="0"/>
                <a:hlinkClick r:id="rId2"/>
              </a:rPr>
              <a:t>Link to the github repository</a:t>
            </a:r>
            <a:endParaRPr lang="en-IN" b="1"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TextBox 3">
            <a:extLst>
              <a:ext uri="{FF2B5EF4-FFF2-40B4-BE49-F238E27FC236}">
                <a16:creationId xmlns:a16="http://schemas.microsoft.com/office/drawing/2014/main" id="{1532EA5B-8C69-8648-3D83-03F4095F3FE2}"/>
              </a:ext>
            </a:extLst>
          </p:cNvPr>
          <p:cNvSpPr txBox="1"/>
          <p:nvPr/>
        </p:nvSpPr>
        <p:spPr>
          <a:xfrm>
            <a:off x="11369040" y="6248400"/>
            <a:ext cx="711200" cy="369332"/>
          </a:xfrm>
          <a:prstGeom prst="rect">
            <a:avLst/>
          </a:prstGeom>
          <a:noFill/>
        </p:spPr>
        <p:txBody>
          <a:bodyPr wrap="square" rtlCol="0">
            <a:spAutoFit/>
          </a:bodyPr>
          <a:lstStyle/>
          <a:p>
            <a:r>
              <a:rPr lang="en-IN" b="1" dirty="0"/>
              <a:t>28</a:t>
            </a:r>
          </a:p>
        </p:txBody>
      </p:sp>
    </p:spTree>
    <p:extLst>
      <p:ext uri="{BB962C8B-B14F-4D97-AF65-F5344CB8AC3E}">
        <p14:creationId xmlns:p14="http://schemas.microsoft.com/office/powerpoint/2010/main" val="3629533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76F0E-F981-B65E-E574-D7B60E0C02EC}"/>
              </a:ext>
            </a:extLst>
          </p:cNvPr>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THANK YOU</a:t>
            </a:r>
          </a:p>
        </p:txBody>
      </p:sp>
      <p:cxnSp>
        <p:nvCxnSpPr>
          <p:cNvPr id="5" name="Straight Connector 4">
            <a:extLst>
              <a:ext uri="{FF2B5EF4-FFF2-40B4-BE49-F238E27FC236}">
                <a16:creationId xmlns:a16="http://schemas.microsoft.com/office/drawing/2014/main" id="{E71B10BA-4C7B-E679-3A5F-2B662D3E75CA}"/>
              </a:ext>
            </a:extLst>
          </p:cNvPr>
          <p:cNvCxnSpPr>
            <a:cxnSpLocks/>
          </p:cNvCxnSpPr>
          <p:nvPr/>
        </p:nvCxnSpPr>
        <p:spPr>
          <a:xfrm>
            <a:off x="1564640" y="4023360"/>
            <a:ext cx="8890000" cy="0"/>
          </a:xfrm>
          <a:prstGeom prst="line">
            <a:avLst/>
          </a:prstGeom>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D15F3C2A-968E-45F4-0E5A-53B6CE9EBFD0}"/>
              </a:ext>
            </a:extLst>
          </p:cNvPr>
          <p:cNvSpPr txBox="1"/>
          <p:nvPr/>
        </p:nvSpPr>
        <p:spPr>
          <a:xfrm>
            <a:off x="11470640" y="6319520"/>
            <a:ext cx="721360" cy="365760"/>
          </a:xfrm>
          <a:prstGeom prst="rect">
            <a:avLst/>
          </a:prstGeom>
          <a:noFill/>
        </p:spPr>
        <p:txBody>
          <a:bodyPr wrap="square" rtlCol="0">
            <a:spAutoFit/>
          </a:bodyPr>
          <a:lstStyle/>
          <a:p>
            <a:r>
              <a:rPr lang="en-IN" b="1" dirty="0"/>
              <a:t>29</a:t>
            </a:r>
          </a:p>
        </p:txBody>
      </p:sp>
    </p:spTree>
    <p:extLst>
      <p:ext uri="{BB962C8B-B14F-4D97-AF65-F5344CB8AC3E}">
        <p14:creationId xmlns:p14="http://schemas.microsoft.com/office/powerpoint/2010/main" val="885406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DB1C8-E6CC-F02E-A47A-5F6157B06370}"/>
              </a:ext>
            </a:extLst>
          </p:cNvPr>
          <p:cNvSpPr>
            <a:spLocks noGrp="1"/>
          </p:cNvSpPr>
          <p:nvPr>
            <p:ph type="title"/>
          </p:nvPr>
        </p:nvSpPr>
        <p:spPr>
          <a:xfrm>
            <a:off x="959104" y="76384"/>
            <a:ext cx="10058400" cy="1371600"/>
          </a:xfrm>
        </p:spPr>
        <p:txBody>
          <a:bodyPr>
            <a:normAutofit/>
          </a:bodyPr>
          <a:lstStyle/>
          <a:p>
            <a:r>
              <a:rPr lang="en-IN" sz="4000" dirty="0">
                <a:solidFill>
                  <a:srgbClr val="FFFF00"/>
                </a:solidFill>
                <a:latin typeface="Times New Roman" panose="02020603050405020304" pitchFamily="18" charset="0"/>
                <a:cs typeface="Times New Roman" panose="02020603050405020304" pitchFamily="18" charset="0"/>
              </a:rPr>
              <a:t>EXECUTIVE SUMMARY</a:t>
            </a:r>
          </a:p>
        </p:txBody>
      </p:sp>
      <p:graphicFrame>
        <p:nvGraphicFramePr>
          <p:cNvPr id="9" name="Content Placeholder 2">
            <a:extLst>
              <a:ext uri="{FF2B5EF4-FFF2-40B4-BE49-F238E27FC236}">
                <a16:creationId xmlns:a16="http://schemas.microsoft.com/office/drawing/2014/main" id="{7C019507-BE6A-E35B-C390-493CAD84D196}"/>
              </a:ext>
            </a:extLst>
          </p:cNvPr>
          <p:cNvGraphicFramePr>
            <a:graphicFrameLocks noGrp="1"/>
          </p:cNvGraphicFramePr>
          <p:nvPr>
            <p:ph idx="1"/>
            <p:extLst>
              <p:ext uri="{D42A27DB-BD31-4B8C-83A1-F6EECF244321}">
                <p14:modId xmlns:p14="http://schemas.microsoft.com/office/powerpoint/2010/main" val="155023580"/>
              </p:ext>
            </p:extLst>
          </p:nvPr>
        </p:nvGraphicFramePr>
        <p:xfrm>
          <a:off x="640080" y="1447984"/>
          <a:ext cx="11082528" cy="4996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E5C279D2-2BEF-E1FF-B6A0-C43FE60B2EBE}"/>
              </a:ext>
            </a:extLst>
          </p:cNvPr>
          <p:cNvSpPr txBox="1"/>
          <p:nvPr/>
        </p:nvSpPr>
        <p:spPr>
          <a:xfrm>
            <a:off x="11521440" y="6451600"/>
            <a:ext cx="467360" cy="369332"/>
          </a:xfrm>
          <a:prstGeom prst="rect">
            <a:avLst/>
          </a:prstGeom>
          <a:noFill/>
        </p:spPr>
        <p:txBody>
          <a:bodyPr wrap="square" rtlCol="0">
            <a:spAutoFit/>
          </a:bodyPr>
          <a:lstStyle/>
          <a:p>
            <a:r>
              <a:rPr lang="en-IN" b="1">
                <a:latin typeface="Times New Roman" panose="02020603050405020304" pitchFamily="18" charset="0"/>
                <a:cs typeface="Times New Roman" panose="02020603050405020304" pitchFamily="18" charset="0"/>
              </a:rPr>
              <a:t>3</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5832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6F05-C225-3D7A-5EF4-102F2A7603EC}"/>
              </a:ext>
            </a:extLst>
          </p:cNvPr>
          <p:cNvSpPr>
            <a:spLocks noGrp="1"/>
          </p:cNvSpPr>
          <p:nvPr>
            <p:ph type="title"/>
          </p:nvPr>
        </p:nvSpPr>
        <p:spPr>
          <a:xfrm>
            <a:off x="807470" y="185786"/>
            <a:ext cx="10353761" cy="1326321"/>
          </a:xfrm>
        </p:spPr>
        <p:txBody>
          <a:bodyPr/>
          <a:lstStyle/>
          <a:p>
            <a:r>
              <a:rPr lang="en-IN" sz="4000" dirty="0">
                <a:solidFill>
                  <a:srgbClr val="FFFF00"/>
                </a:solidFill>
                <a:latin typeface="Times New Roman" panose="02020603050405020304" pitchFamily="18" charset="0"/>
                <a:cs typeface="Times New Roman" panose="02020603050405020304" pitchFamily="18" charset="0"/>
              </a:rPr>
              <a:t>PROJECT PLAN RECAP</a:t>
            </a:r>
          </a:p>
        </p:txBody>
      </p:sp>
      <p:graphicFrame>
        <p:nvGraphicFramePr>
          <p:cNvPr id="5" name="Content Placeholder 4">
            <a:extLst>
              <a:ext uri="{FF2B5EF4-FFF2-40B4-BE49-F238E27FC236}">
                <a16:creationId xmlns:a16="http://schemas.microsoft.com/office/drawing/2014/main" id="{1C61658E-41B9-25AB-8928-2FADD25EC7C1}"/>
              </a:ext>
            </a:extLst>
          </p:cNvPr>
          <p:cNvGraphicFramePr>
            <a:graphicFrameLocks noGrp="1"/>
          </p:cNvGraphicFramePr>
          <p:nvPr>
            <p:ph idx="1"/>
            <p:extLst>
              <p:ext uri="{D42A27DB-BD31-4B8C-83A1-F6EECF244321}">
                <p14:modId xmlns:p14="http://schemas.microsoft.com/office/powerpoint/2010/main" val="3180578782"/>
              </p:ext>
            </p:extLst>
          </p:nvPr>
        </p:nvGraphicFramePr>
        <p:xfrm>
          <a:off x="1341917" y="1410507"/>
          <a:ext cx="9508165" cy="4596593"/>
        </p:xfrm>
        <a:graphic>
          <a:graphicData uri="http://schemas.openxmlformats.org/drawingml/2006/table">
            <a:tbl>
              <a:tblPr firstRow="1" bandRow="1">
                <a:tableStyleId>{21E4AEA4-8DFA-4A89-87EB-49C32662AFE0}</a:tableStyleId>
              </a:tblPr>
              <a:tblGrid>
                <a:gridCol w="2377041">
                  <a:extLst>
                    <a:ext uri="{9D8B030D-6E8A-4147-A177-3AD203B41FA5}">
                      <a16:colId xmlns:a16="http://schemas.microsoft.com/office/drawing/2014/main" val="2595791564"/>
                    </a:ext>
                  </a:extLst>
                </a:gridCol>
                <a:gridCol w="2502606">
                  <a:extLst>
                    <a:ext uri="{9D8B030D-6E8A-4147-A177-3AD203B41FA5}">
                      <a16:colId xmlns:a16="http://schemas.microsoft.com/office/drawing/2014/main" val="2210072404"/>
                    </a:ext>
                  </a:extLst>
                </a:gridCol>
                <a:gridCol w="2336667">
                  <a:extLst>
                    <a:ext uri="{9D8B030D-6E8A-4147-A177-3AD203B41FA5}">
                      <a16:colId xmlns:a16="http://schemas.microsoft.com/office/drawing/2014/main" val="3881927559"/>
                    </a:ext>
                  </a:extLst>
                </a:gridCol>
                <a:gridCol w="2291851">
                  <a:extLst>
                    <a:ext uri="{9D8B030D-6E8A-4147-A177-3AD203B41FA5}">
                      <a16:colId xmlns:a16="http://schemas.microsoft.com/office/drawing/2014/main" val="2893297775"/>
                    </a:ext>
                  </a:extLst>
                </a:gridCol>
              </a:tblGrid>
              <a:tr h="689966">
                <a:tc>
                  <a:txBody>
                    <a:bodyPr/>
                    <a:lstStyle/>
                    <a:p>
                      <a:pPr algn="ctr">
                        <a:lnSpc>
                          <a:spcPct val="200000"/>
                        </a:lnSpc>
                      </a:pPr>
                      <a:r>
                        <a:rPr lang="en-IN" b="1" dirty="0">
                          <a:solidFill>
                            <a:schemeClr val="tx1"/>
                          </a:solidFill>
                        </a:rPr>
                        <a:t>Deliverable</a:t>
                      </a:r>
                      <a:endParaRPr lang="en-IN"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lnSpc>
                          <a:spcPct val="200000"/>
                        </a:lnSpc>
                      </a:pPr>
                      <a:r>
                        <a:rPr lang="en-IN" b="1" dirty="0">
                          <a:solidFill>
                            <a:schemeClr val="tx1"/>
                          </a:solidFill>
                        </a:rPr>
                        <a:t>Details</a:t>
                      </a:r>
                      <a:endParaRPr lang="en-IN"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lnSpc>
                          <a:spcPct val="200000"/>
                        </a:lnSpc>
                      </a:pPr>
                      <a:r>
                        <a:rPr lang="en-IN" b="1" dirty="0">
                          <a:solidFill>
                            <a:schemeClr val="tx1"/>
                          </a:solidFill>
                        </a:rPr>
                        <a:t>Due Date</a:t>
                      </a:r>
                      <a:endParaRPr lang="en-IN"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lnSpc>
                          <a:spcPct val="200000"/>
                        </a:lnSpc>
                      </a:pPr>
                      <a:r>
                        <a:rPr lang="en-IN" b="1">
                          <a:solidFill>
                            <a:schemeClr val="tx1"/>
                          </a:solidFill>
                        </a:rPr>
                        <a:t>Status</a:t>
                      </a:r>
                      <a:endParaRPr lang="en-IN"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5666929"/>
                  </a:ext>
                </a:extLst>
              </a:tr>
              <a:tr h="1513870">
                <a:tc>
                  <a:txBody>
                    <a:bodyPr/>
                    <a:lstStyle/>
                    <a:p>
                      <a:pPr>
                        <a:lnSpc>
                          <a:spcPct val="100000"/>
                        </a:lnSpc>
                      </a:pPr>
                      <a:r>
                        <a:rPr lang="en-IN" dirty="0">
                          <a:solidFill>
                            <a:schemeClr val="bg1"/>
                          </a:solidFill>
                        </a:rPr>
                        <a:t>Data &amp; EDA</a:t>
                      </a:r>
                      <a:endParaRPr lang="en-IN" dirty="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nSpc>
                          <a:spcPct val="100000"/>
                        </a:lnSpc>
                      </a:pPr>
                      <a:r>
                        <a:rPr lang="en-IN" dirty="0"/>
                        <a:t>Identify patterns and factors contributing to the detection of diabetes.</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lnSpc>
                          <a:spcPct val="100000"/>
                        </a:lnSpc>
                      </a:pPr>
                      <a:r>
                        <a:rPr lang="en-IN" dirty="0"/>
                        <a:t>03/19/24</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lnSpc>
                          <a:spcPct val="100000"/>
                        </a:lnSpc>
                      </a:pPr>
                      <a:r>
                        <a:rPr lang="en-IN" dirty="0">
                          <a:highlight>
                            <a:srgbClr val="00FF00"/>
                          </a:highlight>
                        </a:rPr>
                        <a:t>Completed</a:t>
                      </a:r>
                      <a:endParaRPr lang="en-IN" dirty="0">
                        <a:highlight>
                          <a:srgbClr val="00FF00"/>
                        </a:highligh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24264679"/>
                  </a:ext>
                </a:extLst>
              </a:tr>
              <a:tr h="1513870">
                <a:tc>
                  <a:txBody>
                    <a:bodyPr/>
                    <a:lstStyle/>
                    <a:p>
                      <a:pPr>
                        <a:lnSpc>
                          <a:spcPct val="100000"/>
                        </a:lnSpc>
                        <a:spcBef>
                          <a:spcPts val="0"/>
                        </a:spcBef>
                        <a:spcAft>
                          <a:spcPts val="0"/>
                        </a:spcAft>
                      </a:pPr>
                      <a:r>
                        <a:rPr lang="en-IN" dirty="0"/>
                        <a:t>Methods, Findings, and Recommendations</a:t>
                      </a:r>
                      <a:endParaRPr lang="en-IN" dirty="0">
                        <a:latin typeface="Times New Roman" panose="02020603050405020304" pitchFamily="18" charset="0"/>
                        <a:cs typeface="Times New Roman" panose="02020603050405020304" pitchFamily="18" charset="0"/>
                      </a:endParaRPr>
                    </a:p>
                  </a:txBody>
                  <a:tcPr anchor="ctr"/>
                </a:tc>
                <a:tc>
                  <a:txBody>
                    <a:bodyPr/>
                    <a:lstStyle/>
                    <a:p>
                      <a:pPr>
                        <a:lnSpc>
                          <a:spcPct val="100000"/>
                        </a:lnSpc>
                      </a:pPr>
                      <a:r>
                        <a:rPr lang="en-IN" dirty="0"/>
                        <a:t>Fill in the methods, findings and recommendations in deck.</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lnSpc>
                          <a:spcPct val="100000"/>
                        </a:lnSpc>
                      </a:pPr>
                      <a:r>
                        <a:rPr lang="en-IN" dirty="0"/>
                        <a:t>04/02/24</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lnSpc>
                          <a:spcPct val="100000"/>
                        </a:lnSpc>
                      </a:pPr>
                      <a:r>
                        <a:rPr lang="en-IN" dirty="0">
                          <a:highlight>
                            <a:srgbClr val="00FF00"/>
                          </a:highlight>
                          <a:latin typeface="+mn-lt"/>
                          <a:cs typeface="Times New Roman" panose="02020603050405020304" pitchFamily="18" charset="0"/>
                        </a:rPr>
                        <a:t>Completed</a:t>
                      </a:r>
                    </a:p>
                  </a:txBody>
                  <a:tcPr anchor="ctr"/>
                </a:tc>
                <a:extLst>
                  <a:ext uri="{0D108BD9-81ED-4DB2-BD59-A6C34878D82A}">
                    <a16:rowId xmlns:a16="http://schemas.microsoft.com/office/drawing/2014/main" val="2457950720"/>
                  </a:ext>
                </a:extLst>
              </a:tr>
              <a:tr h="878887">
                <a:tc>
                  <a:txBody>
                    <a:bodyPr/>
                    <a:lstStyle/>
                    <a:p>
                      <a:pPr>
                        <a:lnSpc>
                          <a:spcPct val="100000"/>
                        </a:lnSpc>
                      </a:pPr>
                      <a:r>
                        <a:rPr lang="en-IN" dirty="0"/>
                        <a:t>Final presentation</a:t>
                      </a:r>
                      <a:endParaRPr lang="en-IN" dirty="0">
                        <a:latin typeface="Times New Roman" panose="02020603050405020304" pitchFamily="18" charset="0"/>
                        <a:cs typeface="Times New Roman" panose="02020603050405020304" pitchFamily="18" charset="0"/>
                      </a:endParaRPr>
                    </a:p>
                  </a:txBody>
                  <a:tcPr anchor="ctr"/>
                </a:tc>
                <a:tc>
                  <a:txBody>
                    <a:bodyPr/>
                    <a:lstStyle/>
                    <a:p>
                      <a:pPr>
                        <a:lnSpc>
                          <a:spcPct val="100000"/>
                        </a:lnSpc>
                      </a:pPr>
                      <a:r>
                        <a:rPr lang="en-IN"/>
                        <a:t>Final completed deck</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lnSpc>
                          <a:spcPct val="100000"/>
                        </a:lnSpc>
                      </a:pPr>
                      <a:r>
                        <a:rPr lang="en-IN"/>
                        <a:t>04/16/24</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lnSpc>
                          <a:spcPct val="100000"/>
                        </a:lnSpc>
                      </a:pPr>
                      <a:r>
                        <a:rPr lang="en-IN" dirty="0">
                          <a:highlight>
                            <a:srgbClr val="FFFF00"/>
                          </a:highlight>
                          <a:latin typeface="+mn-lt"/>
                          <a:cs typeface="Times New Roman" panose="02020603050405020304" pitchFamily="18" charset="0"/>
                        </a:rPr>
                        <a:t>In Progress</a:t>
                      </a:r>
                    </a:p>
                  </a:txBody>
                  <a:tcPr anchor="ctr"/>
                </a:tc>
                <a:extLst>
                  <a:ext uri="{0D108BD9-81ED-4DB2-BD59-A6C34878D82A}">
                    <a16:rowId xmlns:a16="http://schemas.microsoft.com/office/drawing/2014/main" val="1935547660"/>
                  </a:ext>
                </a:extLst>
              </a:tr>
            </a:tbl>
          </a:graphicData>
        </a:graphic>
      </p:graphicFrame>
      <p:sp>
        <p:nvSpPr>
          <p:cNvPr id="3" name="TextBox 2">
            <a:extLst>
              <a:ext uri="{FF2B5EF4-FFF2-40B4-BE49-F238E27FC236}">
                <a16:creationId xmlns:a16="http://schemas.microsoft.com/office/drawing/2014/main" id="{BEC60AC8-A5E9-341A-0AA8-B97B378437FD}"/>
              </a:ext>
            </a:extLst>
          </p:cNvPr>
          <p:cNvSpPr txBox="1"/>
          <p:nvPr/>
        </p:nvSpPr>
        <p:spPr>
          <a:xfrm>
            <a:off x="11541760" y="6289040"/>
            <a:ext cx="528320" cy="369332"/>
          </a:xfrm>
          <a:prstGeom prst="rect">
            <a:avLst/>
          </a:prstGeom>
          <a:noFill/>
        </p:spPr>
        <p:txBody>
          <a:bodyPr wrap="square" rtlCol="0">
            <a:spAutoFit/>
          </a:bodyPr>
          <a:lstStyle/>
          <a:p>
            <a:r>
              <a:rPr lang="en-IN" b="1"/>
              <a:t>4</a:t>
            </a:r>
            <a:endParaRPr lang="en-IN" b="1" dirty="0"/>
          </a:p>
        </p:txBody>
      </p:sp>
    </p:spTree>
    <p:extLst>
      <p:ext uri="{BB962C8B-B14F-4D97-AF65-F5344CB8AC3E}">
        <p14:creationId xmlns:p14="http://schemas.microsoft.com/office/powerpoint/2010/main" val="1635268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3C6A-C544-80E7-11C7-2CA8E1DB84D7}"/>
              </a:ext>
            </a:extLst>
          </p:cNvPr>
          <p:cNvSpPr>
            <a:spLocks noGrp="1"/>
          </p:cNvSpPr>
          <p:nvPr>
            <p:ph type="title"/>
          </p:nvPr>
        </p:nvSpPr>
        <p:spPr/>
        <p:txBody>
          <a:bodyPr>
            <a:normAutofit/>
          </a:bodyPr>
          <a:lstStyle/>
          <a:p>
            <a:r>
              <a:rPr lang="en-IN" sz="4800" b="1">
                <a:latin typeface="Times New Roman" panose="02020603050405020304" pitchFamily="18" charset="0"/>
                <a:cs typeface="Times New Roman" panose="02020603050405020304" pitchFamily="18" charset="0"/>
              </a:rPr>
              <a:t>DATA</a:t>
            </a:r>
            <a:endParaRPr lang="en-IN" sz="4800" b="1"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4BD1F285-DB50-CBF0-E060-EBEEF0005C0F}"/>
              </a:ext>
            </a:extLst>
          </p:cNvPr>
          <p:cNvCxnSpPr/>
          <p:nvPr/>
        </p:nvCxnSpPr>
        <p:spPr>
          <a:xfrm>
            <a:off x="1483360" y="3850640"/>
            <a:ext cx="9225280" cy="0"/>
          </a:xfrm>
          <a:prstGeom prst="line">
            <a:avLst/>
          </a:prstGeom>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DC88566D-EFFD-2E0A-7160-213C23563661}"/>
              </a:ext>
            </a:extLst>
          </p:cNvPr>
          <p:cNvSpPr txBox="1"/>
          <p:nvPr/>
        </p:nvSpPr>
        <p:spPr>
          <a:xfrm>
            <a:off x="11684000" y="6319520"/>
            <a:ext cx="508000" cy="369332"/>
          </a:xfrm>
          <a:prstGeom prst="rect">
            <a:avLst/>
          </a:prstGeom>
          <a:noFill/>
        </p:spPr>
        <p:txBody>
          <a:bodyPr wrap="square" rtlCol="0">
            <a:spAutoFit/>
          </a:bodyPr>
          <a:lstStyle/>
          <a:p>
            <a:r>
              <a:rPr lang="en-IN" b="1" dirty="0"/>
              <a:t>5</a:t>
            </a:r>
          </a:p>
        </p:txBody>
      </p:sp>
    </p:spTree>
    <p:extLst>
      <p:ext uri="{BB962C8B-B14F-4D97-AF65-F5344CB8AC3E}">
        <p14:creationId xmlns:p14="http://schemas.microsoft.com/office/powerpoint/2010/main" val="1226742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86F46-DAAE-7E24-776B-3FBDA290FFC8}"/>
              </a:ext>
            </a:extLst>
          </p:cNvPr>
          <p:cNvSpPr>
            <a:spLocks noGrp="1"/>
          </p:cNvSpPr>
          <p:nvPr>
            <p:ph type="title"/>
          </p:nvPr>
        </p:nvSpPr>
        <p:spPr>
          <a:xfrm>
            <a:off x="890016" y="7646"/>
            <a:ext cx="10058400" cy="1371600"/>
          </a:xfrm>
        </p:spPr>
        <p:txBody>
          <a:bodyPr>
            <a:normAutofit/>
          </a:bodyPr>
          <a:lstStyle/>
          <a:p>
            <a:r>
              <a:rPr lang="en-IN" sz="4000" dirty="0">
                <a:solidFill>
                  <a:srgbClr val="FFFF00"/>
                </a:solidFill>
                <a:latin typeface="Times New Roman" panose="02020603050405020304" pitchFamily="18" charset="0"/>
                <a:cs typeface="Times New Roman" panose="02020603050405020304" pitchFamily="18" charset="0"/>
              </a:rPr>
              <a:t>DATA</a:t>
            </a:r>
          </a:p>
        </p:txBody>
      </p:sp>
      <p:sp>
        <p:nvSpPr>
          <p:cNvPr id="3" name="Content Placeholder 2">
            <a:extLst>
              <a:ext uri="{FF2B5EF4-FFF2-40B4-BE49-F238E27FC236}">
                <a16:creationId xmlns:a16="http://schemas.microsoft.com/office/drawing/2014/main" id="{640196AF-C33E-9DAB-97B7-BE8221C8538D}"/>
              </a:ext>
            </a:extLst>
          </p:cNvPr>
          <p:cNvSpPr>
            <a:spLocks noGrp="1"/>
          </p:cNvSpPr>
          <p:nvPr>
            <p:ph idx="1"/>
          </p:nvPr>
        </p:nvSpPr>
        <p:spPr>
          <a:xfrm>
            <a:off x="481584" y="1534160"/>
            <a:ext cx="11228832" cy="4989330"/>
          </a:xfrm>
        </p:spPr>
        <p:txBody>
          <a:bodyPr>
            <a:normAutofit/>
          </a:bodyPr>
          <a:lstStyle/>
          <a:p>
            <a:pPr algn="just">
              <a:buClr>
                <a:srgbClr val="FF0000"/>
              </a:buCl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Data Source:</a:t>
            </a:r>
            <a:r>
              <a:rPr lang="en-IN" sz="2000" dirty="0">
                <a:latin typeface="Times New Roman" panose="02020603050405020304" pitchFamily="18" charset="0"/>
                <a:cs typeface="Times New Roman" panose="02020603050405020304" pitchFamily="18" charset="0"/>
              </a:rPr>
              <a:t> Kaggle (</a:t>
            </a:r>
            <a:r>
              <a:rPr lang="en-IN" sz="2000" dirty="0">
                <a:latin typeface="Times New Roman" panose="02020603050405020304" pitchFamily="18" charset="0"/>
                <a:cs typeface="Times New Roman" panose="02020603050405020304" pitchFamily="18" charset="0"/>
                <a:hlinkClick r:id="rId2"/>
              </a:rPr>
              <a:t>Link to the dataset</a:t>
            </a:r>
            <a:r>
              <a:rPr lang="en-IN" sz="2000" dirty="0">
                <a:latin typeface="Times New Roman" panose="02020603050405020304" pitchFamily="18" charset="0"/>
                <a:cs typeface="Times New Roman" panose="02020603050405020304" pitchFamily="18" charset="0"/>
              </a:rPr>
              <a:t>)</a:t>
            </a:r>
          </a:p>
          <a:p>
            <a:pPr algn="just">
              <a:buClr>
                <a:srgbClr val="FF0000"/>
              </a:buCl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Sample size: </a:t>
            </a:r>
            <a:r>
              <a:rPr lang="en-IN" sz="2000"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54201</a:t>
            </a:r>
            <a:r>
              <a:rPr lang="en-IN" sz="2000" dirty="0">
                <a:latin typeface="Times New Roman" panose="02020603050405020304" pitchFamily="18" charset="0"/>
                <a:cs typeface="Times New Roman" panose="02020603050405020304" pitchFamily="18" charset="0"/>
              </a:rPr>
              <a:t> rows, 9 columns)</a:t>
            </a:r>
          </a:p>
          <a:p>
            <a:pPr algn="just">
              <a:buClr>
                <a:srgbClr val="FF0000"/>
              </a:buCl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Time period: </a:t>
            </a:r>
            <a:r>
              <a:rPr lang="en-IN" sz="2000" dirty="0">
                <a:latin typeface="Times New Roman" panose="02020603050405020304" pitchFamily="18" charset="0"/>
                <a:cs typeface="Times New Roman" panose="02020603050405020304" pitchFamily="18" charset="0"/>
              </a:rPr>
              <a:t>2015 (Electronic Health Records)</a:t>
            </a:r>
          </a:p>
          <a:p>
            <a:pPr marL="0" indent="0" algn="just">
              <a:buClr>
                <a:srgbClr val="FF0000"/>
              </a:buClr>
              <a:buNone/>
            </a:pPr>
            <a:endParaRPr lang="en-IN" sz="2000" dirty="0">
              <a:latin typeface="Times New Roman" panose="02020603050405020304" pitchFamily="18" charset="0"/>
              <a:cs typeface="Times New Roman" panose="02020603050405020304" pitchFamily="18" charset="0"/>
            </a:endParaRPr>
          </a:p>
          <a:p>
            <a:pPr algn="just">
              <a:lnSpc>
                <a:spcPct val="170000"/>
              </a:lnSpc>
              <a:spcBef>
                <a:spcPts val="0"/>
              </a:spcBef>
              <a:buClr>
                <a:srgbClr val="FF0000"/>
              </a:buClr>
              <a:buFont typeface="Wingdings" panose="05000000000000000000" pitchFamily="2" charset="2"/>
              <a:buChar char="q"/>
            </a:pPr>
            <a:r>
              <a:rPr lang="en-IN" sz="2100" b="1" dirty="0">
                <a:latin typeface="Times New Roman" panose="02020603050405020304" pitchFamily="18" charset="0"/>
                <a:cs typeface="Times New Roman" panose="02020603050405020304" pitchFamily="18" charset="0"/>
              </a:rPr>
              <a:t>Assumptions: </a:t>
            </a:r>
          </a:p>
          <a:p>
            <a:pPr algn="just">
              <a:lnSpc>
                <a:spcPct val="100000"/>
              </a:lnSpc>
              <a:spcBef>
                <a:spcPts val="0"/>
              </a:spcBef>
              <a:buFont typeface="Wingdings" panose="05000000000000000000" pitchFamily="2" charset="2"/>
              <a:buChar char="Ø"/>
            </a:pPr>
            <a:r>
              <a:rPr lang="en-IN" sz="2100" dirty="0">
                <a:effectLst/>
                <a:latin typeface="Times New Roman" panose="02020603050405020304" pitchFamily="18" charset="0"/>
                <a:cs typeface="Times New Roman" panose="02020603050405020304" pitchFamily="18" charset="0"/>
              </a:rPr>
              <a:t>Accuracy of Records: The data extracted from EHRs is assumed to be accurate and to reflect actual patient histories, which means that diagnoses, lab results, and patient information are recorded correctly and are reliable.</a:t>
            </a:r>
          </a:p>
          <a:p>
            <a:pPr algn="just">
              <a:lnSpc>
                <a:spcPct val="100000"/>
              </a:lnSpc>
              <a:spcBef>
                <a:spcPts val="0"/>
              </a:spcBef>
              <a:buFont typeface="Wingdings" panose="05000000000000000000" pitchFamily="2" charset="2"/>
              <a:buChar char="Ø"/>
            </a:pPr>
            <a:r>
              <a:rPr lang="en-IN" sz="2100" dirty="0">
                <a:effectLst/>
                <a:latin typeface="Times New Roman" panose="02020603050405020304" pitchFamily="18" charset="0"/>
                <a:cs typeface="Times New Roman" panose="02020603050405020304" pitchFamily="18" charset="0"/>
              </a:rPr>
              <a:t>Representativeness: The dataset is assumed to represent the broader population the model intends to serve. This includes various ages, genders, BMI values, and other demographic and health-related variables.</a:t>
            </a:r>
          </a:p>
          <a:p>
            <a:pPr>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9E6CB3E-D4F1-B43E-2D4B-25A12DBAFB62}"/>
              </a:ext>
            </a:extLst>
          </p:cNvPr>
          <p:cNvSpPr txBox="1"/>
          <p:nvPr/>
        </p:nvSpPr>
        <p:spPr>
          <a:xfrm>
            <a:off x="11673840" y="6338824"/>
            <a:ext cx="518160" cy="369332"/>
          </a:xfrm>
          <a:prstGeom prst="rect">
            <a:avLst/>
          </a:prstGeom>
          <a:noFill/>
        </p:spPr>
        <p:txBody>
          <a:bodyPr wrap="square" rtlCol="0">
            <a:spAutoFit/>
          </a:bodyPr>
          <a:lstStyle/>
          <a:p>
            <a:r>
              <a:rPr lang="en-IN" b="1" dirty="0"/>
              <a:t>6</a:t>
            </a:r>
          </a:p>
        </p:txBody>
      </p:sp>
    </p:spTree>
    <p:extLst>
      <p:ext uri="{BB962C8B-B14F-4D97-AF65-F5344CB8AC3E}">
        <p14:creationId xmlns:p14="http://schemas.microsoft.com/office/powerpoint/2010/main" val="3115273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F69B0-8108-8222-4D58-F426614C9239}"/>
              </a:ext>
            </a:extLst>
          </p:cNvPr>
          <p:cNvSpPr>
            <a:spLocks noGrp="1"/>
          </p:cNvSpPr>
          <p:nvPr>
            <p:ph type="title"/>
          </p:nvPr>
        </p:nvSpPr>
        <p:spPr>
          <a:xfrm>
            <a:off x="913795" y="403639"/>
            <a:ext cx="10353761" cy="1326321"/>
          </a:xfrm>
        </p:spPr>
        <p:txBody>
          <a:bodyPr>
            <a:normAutofit/>
          </a:bodyPr>
          <a:lstStyle/>
          <a:p>
            <a:r>
              <a:rPr lang="en-IN" sz="4000" dirty="0">
                <a:solidFill>
                  <a:srgbClr val="FFFF00"/>
                </a:solidFill>
                <a:latin typeface="Times New Roman" panose="02020603050405020304" pitchFamily="18" charset="0"/>
                <a:cs typeface="Times New Roman" panose="02020603050405020304" pitchFamily="18" charset="0"/>
              </a:rPr>
              <a:t>DATA  ALTERATIONS</a:t>
            </a:r>
          </a:p>
        </p:txBody>
      </p:sp>
      <p:sp>
        <p:nvSpPr>
          <p:cNvPr id="3" name="Content Placeholder 2">
            <a:extLst>
              <a:ext uri="{FF2B5EF4-FFF2-40B4-BE49-F238E27FC236}">
                <a16:creationId xmlns:a16="http://schemas.microsoft.com/office/drawing/2014/main" id="{26EDE375-286E-F526-9926-6F4C93E76802}"/>
              </a:ext>
            </a:extLst>
          </p:cNvPr>
          <p:cNvSpPr>
            <a:spLocks noGrp="1"/>
          </p:cNvSpPr>
          <p:nvPr>
            <p:ph idx="1"/>
          </p:nvPr>
        </p:nvSpPr>
        <p:spPr>
          <a:xfrm>
            <a:off x="528320" y="1913184"/>
            <a:ext cx="10993120" cy="4345376"/>
          </a:xfrm>
        </p:spPr>
        <p:txBody>
          <a:bodyPr>
            <a:normAutofit lnSpcReduction="10000"/>
          </a:bodyPr>
          <a:lstStyle/>
          <a:p>
            <a:pPr algn="just">
              <a:lnSpc>
                <a:spcPct val="100000"/>
              </a:lnSpc>
              <a:spcBef>
                <a:spcPts val="0"/>
              </a:spcBef>
              <a:spcAft>
                <a:spcPts val="0"/>
              </a:spcAft>
              <a:buFont typeface="Wingdings" panose="05000000000000000000" pitchFamily="2" charset="2"/>
              <a:buChar char="q"/>
            </a:pPr>
            <a:r>
              <a:rPr lang="en-IN" sz="2000" b="1" dirty="0">
                <a:effectLst/>
                <a:latin typeface="Times New Roman" panose="02020603050405020304" pitchFamily="18" charset="0"/>
                <a:cs typeface="Times New Roman" panose="02020603050405020304" pitchFamily="18" charset="0"/>
              </a:rPr>
              <a:t> CLEANING THE DUPLICATES:</a:t>
            </a:r>
            <a:r>
              <a:rPr lang="en-IN" sz="2000" dirty="0">
                <a:effectLst/>
                <a:latin typeface="Times New Roman" panose="02020603050405020304" pitchFamily="18" charset="0"/>
                <a:cs typeface="Times New Roman" panose="02020603050405020304" pitchFamily="18" charset="0"/>
              </a:rPr>
              <a:t> A total of 3,854 rows were identified as duplicates and subsequently removed to ensure the integrity of the dataset.</a:t>
            </a:r>
          </a:p>
          <a:p>
            <a:pPr marL="0" indent="0" algn="just">
              <a:lnSpc>
                <a:spcPct val="100000"/>
              </a:lnSpc>
              <a:spcBef>
                <a:spcPts val="0"/>
              </a:spcBef>
              <a:spcAft>
                <a:spcPts val="0"/>
              </a:spcAft>
              <a:buNone/>
            </a:pPr>
            <a:endParaRPr lang="en-IN" sz="2000" dirty="0">
              <a:effectLst/>
              <a:latin typeface="Times New Roman" panose="02020603050405020304" pitchFamily="18" charset="0"/>
              <a:cs typeface="Times New Roman" panose="02020603050405020304" pitchFamily="18" charset="0"/>
            </a:endParaRPr>
          </a:p>
          <a:p>
            <a:pPr algn="just">
              <a:lnSpc>
                <a:spcPct val="100000"/>
              </a:lnSpc>
              <a:spcBef>
                <a:spcPts val="600"/>
              </a:spcBef>
              <a:spcAft>
                <a:spcPts val="600"/>
              </a:spcAft>
              <a:buFont typeface="Wingdings" panose="05000000000000000000" pitchFamily="2" charset="2"/>
              <a:buChar char="q"/>
            </a:pPr>
            <a:r>
              <a:rPr lang="en-IN" sz="2000" b="1" dirty="0">
                <a:effectLst/>
                <a:latin typeface="Times New Roman" panose="02020603050405020304" pitchFamily="18" charset="0"/>
                <a:cs typeface="Times New Roman" panose="02020603050405020304" pitchFamily="18" charset="0"/>
              </a:rPr>
              <a:t> CLARIFYING AMBIGUITY: </a:t>
            </a:r>
            <a:r>
              <a:rPr lang="en-IN" sz="2000" dirty="0">
                <a:effectLst/>
                <a:latin typeface="Times New Roman" panose="02020603050405020304" pitchFamily="18" charset="0"/>
                <a:cs typeface="Times New Roman" panose="02020603050405020304" pitchFamily="18" charset="0"/>
              </a:rPr>
              <a:t>In the smoking history column, we encountered entries labelled 'ever' and 'no info.' Due to their ambiguous nature and lack of clear definitions, these categories have been excluded from the dataset to maintain the accuracy of the analysis.</a:t>
            </a:r>
          </a:p>
          <a:p>
            <a:pPr marL="0" indent="0" algn="just">
              <a:lnSpc>
                <a:spcPct val="100000"/>
              </a:lnSpc>
              <a:spcBef>
                <a:spcPts val="600"/>
              </a:spcBef>
              <a:spcAft>
                <a:spcPts val="600"/>
              </a:spcAft>
              <a:buNone/>
            </a:pPr>
            <a:endParaRPr lang="en-IN" sz="2000" dirty="0">
              <a:effectLst/>
              <a:latin typeface="Times New Roman" panose="02020603050405020304" pitchFamily="18" charset="0"/>
              <a:cs typeface="Times New Roman" panose="02020603050405020304" pitchFamily="18" charset="0"/>
            </a:endParaRPr>
          </a:p>
          <a:p>
            <a:pPr algn="just">
              <a:lnSpc>
                <a:spcPct val="100000"/>
              </a:lnSpc>
              <a:spcBef>
                <a:spcPts val="0"/>
              </a:spcBef>
              <a:spcAft>
                <a:spcPts val="0"/>
              </a:spcAft>
              <a:buFont typeface="Wingdings" panose="05000000000000000000" pitchFamily="2" charset="2"/>
              <a:buChar char="q"/>
            </a:pPr>
            <a:r>
              <a:rPr lang="en-IN" b="1" dirty="0">
                <a:effectLst/>
                <a:latin typeface="Times New Roman" panose="02020603050405020304" pitchFamily="18" charset="0"/>
                <a:cs typeface="Times New Roman" panose="02020603050405020304" pitchFamily="18" charset="0"/>
              </a:rPr>
              <a:t> SPOTTING THE ODD ONES OUT:</a:t>
            </a:r>
            <a:r>
              <a:rPr lang="en-IN" dirty="0">
                <a:effectLst/>
                <a:latin typeface="Times New Roman" panose="02020603050405020304" pitchFamily="18" charset="0"/>
                <a:cs typeface="Times New Roman" panose="02020603050405020304" pitchFamily="18" charset="0"/>
              </a:rPr>
              <a:t> To enhance the reliability of our health assessments, we meticulously examined our data for any exceptional values that stand out from the norm—referred to as outliers. We thoughtfully excluded these outliers to prevent potential distortion in our analysis. </a:t>
            </a:r>
          </a:p>
          <a:p>
            <a:pPr marL="0" indent="0" algn="just">
              <a:lnSpc>
                <a:spcPct val="100000"/>
              </a:lnSpc>
              <a:spcBef>
                <a:spcPts val="0"/>
              </a:spcBef>
              <a:spcAft>
                <a:spcPts val="0"/>
              </a:spcAft>
              <a:buNone/>
            </a:pPr>
            <a:endParaRPr lang="en-IN" dirty="0">
              <a:effectLst/>
              <a:latin typeface="Times New Roman" panose="02020603050405020304" pitchFamily="18" charset="0"/>
              <a:cs typeface="Times New Roman" panose="02020603050405020304" pitchFamily="18" charset="0"/>
            </a:endParaRPr>
          </a:p>
          <a:p>
            <a:pPr algn="just">
              <a:lnSpc>
                <a:spcPct val="100000"/>
              </a:lnSpc>
              <a:spcBef>
                <a:spcPts val="0"/>
              </a:spcBef>
              <a:spcAft>
                <a:spcPts val="0"/>
              </a:spcAft>
              <a:buFont typeface="Wingdings" panose="05000000000000000000" pitchFamily="2" charset="2"/>
              <a:buChar char="q"/>
            </a:pPr>
            <a:r>
              <a:rPr lang="en-IN" b="1" dirty="0">
                <a:effectLst/>
                <a:latin typeface="Times New Roman" panose="02020603050405020304" pitchFamily="18" charset="0"/>
                <a:cs typeface="Times New Roman" panose="02020603050405020304" pitchFamily="18" charset="0"/>
              </a:rPr>
              <a:t> DATA REFINEMENT:</a:t>
            </a:r>
            <a:r>
              <a:rPr lang="en-IN" dirty="0">
                <a:effectLst/>
                <a:latin typeface="Times New Roman" panose="02020603050405020304" pitchFamily="18" charset="0"/>
                <a:cs typeface="Times New Roman" panose="02020603050405020304" pitchFamily="18" charset="0"/>
              </a:rPr>
              <a:t> This process is akin to fine-tuning an instrument to ensure it performs its best. By doing so, we refine our predictive models, providing our health forecasts are both accurate and trustworthy.</a:t>
            </a:r>
            <a:endParaRPr lang="en-IN" sz="2000" dirty="0">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D5DB62D-48BD-89CC-9B20-0F256E1A018F}"/>
              </a:ext>
            </a:extLst>
          </p:cNvPr>
          <p:cNvSpPr txBox="1"/>
          <p:nvPr/>
        </p:nvSpPr>
        <p:spPr>
          <a:xfrm>
            <a:off x="11653520" y="6339840"/>
            <a:ext cx="538480" cy="369332"/>
          </a:xfrm>
          <a:prstGeom prst="rect">
            <a:avLst/>
          </a:prstGeom>
          <a:noFill/>
        </p:spPr>
        <p:txBody>
          <a:bodyPr wrap="square" rtlCol="0">
            <a:spAutoFit/>
          </a:bodyPr>
          <a:lstStyle/>
          <a:p>
            <a:r>
              <a:rPr lang="en-IN" b="1" dirty="0"/>
              <a:t>7</a:t>
            </a:r>
          </a:p>
        </p:txBody>
      </p:sp>
    </p:spTree>
    <p:extLst>
      <p:ext uri="{BB962C8B-B14F-4D97-AF65-F5344CB8AC3E}">
        <p14:creationId xmlns:p14="http://schemas.microsoft.com/office/powerpoint/2010/main" val="1457151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0B64-9B98-87F7-B489-A3E4767D03F2}"/>
              </a:ext>
            </a:extLst>
          </p:cNvPr>
          <p:cNvSpPr>
            <a:spLocks noGrp="1"/>
          </p:cNvSpPr>
          <p:nvPr>
            <p:ph type="title"/>
          </p:nvPr>
        </p:nvSpPr>
        <p:spPr/>
        <p:txBody>
          <a:bodyPr>
            <a:normAutofit/>
          </a:bodyPr>
          <a:lstStyle/>
          <a:p>
            <a:r>
              <a:rPr lang="en-IN" sz="4400" b="1" dirty="0">
                <a:latin typeface="Times New Roman" panose="02020603050405020304" pitchFamily="18" charset="0"/>
                <a:cs typeface="Times New Roman" panose="02020603050405020304" pitchFamily="18" charset="0"/>
              </a:rPr>
              <a:t>EXPLORATORY DATA ANALYSIS (EDA)</a:t>
            </a:r>
          </a:p>
        </p:txBody>
      </p:sp>
      <p:cxnSp>
        <p:nvCxnSpPr>
          <p:cNvPr id="5" name="Straight Connector 4">
            <a:extLst>
              <a:ext uri="{FF2B5EF4-FFF2-40B4-BE49-F238E27FC236}">
                <a16:creationId xmlns:a16="http://schemas.microsoft.com/office/drawing/2014/main" id="{CF84ADEF-1341-79E9-970B-FBB02B11B477}"/>
              </a:ext>
            </a:extLst>
          </p:cNvPr>
          <p:cNvCxnSpPr/>
          <p:nvPr/>
        </p:nvCxnSpPr>
        <p:spPr>
          <a:xfrm>
            <a:off x="1463040" y="4094480"/>
            <a:ext cx="9286240" cy="0"/>
          </a:xfrm>
          <a:prstGeom prst="line">
            <a:avLst/>
          </a:prstGeom>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C60CFC23-1C2B-73EF-C509-1F165559AB7C}"/>
              </a:ext>
            </a:extLst>
          </p:cNvPr>
          <p:cNvSpPr txBox="1"/>
          <p:nvPr/>
        </p:nvSpPr>
        <p:spPr>
          <a:xfrm>
            <a:off x="11643360" y="6350000"/>
            <a:ext cx="548640" cy="369332"/>
          </a:xfrm>
          <a:prstGeom prst="rect">
            <a:avLst/>
          </a:prstGeom>
          <a:noFill/>
        </p:spPr>
        <p:txBody>
          <a:bodyPr wrap="square" rtlCol="0">
            <a:spAutoFit/>
          </a:bodyPr>
          <a:lstStyle/>
          <a:p>
            <a:r>
              <a:rPr lang="en-IN" b="1" dirty="0"/>
              <a:t>8</a:t>
            </a:r>
          </a:p>
        </p:txBody>
      </p:sp>
    </p:spTree>
    <p:extLst>
      <p:ext uri="{BB962C8B-B14F-4D97-AF65-F5344CB8AC3E}">
        <p14:creationId xmlns:p14="http://schemas.microsoft.com/office/powerpoint/2010/main" val="2388202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35A1-DAB3-1D96-F330-6D0B6E4480F5}"/>
              </a:ext>
            </a:extLst>
          </p:cNvPr>
          <p:cNvSpPr>
            <a:spLocks noGrp="1"/>
          </p:cNvSpPr>
          <p:nvPr>
            <p:ph type="title"/>
          </p:nvPr>
        </p:nvSpPr>
        <p:spPr>
          <a:xfrm>
            <a:off x="985519" y="-30480"/>
            <a:ext cx="10058400" cy="1371600"/>
          </a:xfrm>
        </p:spPr>
        <p:txBody>
          <a:bodyPr>
            <a:normAutofit/>
          </a:bodyPr>
          <a:lstStyle/>
          <a:p>
            <a:r>
              <a:rPr lang="en-IN" sz="4000">
                <a:solidFill>
                  <a:srgbClr val="FFFF00"/>
                </a:solidFill>
                <a:latin typeface="Times New Roman" panose="02020603050405020304" pitchFamily="18" charset="0"/>
                <a:cs typeface="Times New Roman" panose="02020603050405020304" pitchFamily="18" charset="0"/>
              </a:rPr>
              <a:t>VISUALIZING THE DIABETES DIVIDE</a:t>
            </a:r>
            <a:endParaRPr lang="en-IN" sz="4000" dirty="0">
              <a:solidFill>
                <a:srgbClr val="FFFF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A79FA01-FAB1-01AA-1D17-E838B1C9A8A3}"/>
              </a:ext>
            </a:extLst>
          </p:cNvPr>
          <p:cNvSpPr txBox="1"/>
          <p:nvPr/>
        </p:nvSpPr>
        <p:spPr>
          <a:xfrm>
            <a:off x="213360" y="4960594"/>
            <a:ext cx="11836400" cy="2000548"/>
          </a:xfrm>
          <a:prstGeom prst="rect">
            <a:avLst/>
          </a:prstGeom>
          <a:noFill/>
        </p:spPr>
        <p:txBody>
          <a:bodyPr wrap="square" rtlCol="0">
            <a:spAutoFit/>
          </a:bodyPr>
          <a:lstStyle/>
          <a:p>
            <a:pPr marL="285750" indent="-285750" algn="just">
              <a:spcBef>
                <a:spcPts val="0"/>
              </a:spcBef>
              <a:spcAft>
                <a:spcPts val="0"/>
              </a:spcAft>
              <a:buFont typeface="Arial" panose="020B0604020202020204" pitchFamily="34" charset="0"/>
              <a:buChar char="•"/>
            </a:pPr>
            <a:r>
              <a:rPr lang="en-IN" dirty="0">
                <a:effectLst/>
                <a:latin typeface="Times New Roman" panose="02020603050405020304" pitchFamily="18" charset="0"/>
                <a:cs typeface="Times New Roman" panose="02020603050405020304" pitchFamily="18" charset="0"/>
              </a:rPr>
              <a:t>The pie </a:t>
            </a:r>
            <a:r>
              <a:rPr lang="en-US" dirty="0">
                <a:effectLst/>
                <a:latin typeface="Times New Roman" panose="02020603050405020304" pitchFamily="18" charset="0"/>
                <a:cs typeface="Times New Roman" panose="02020603050405020304" pitchFamily="18" charset="0"/>
              </a:rPr>
              <a:t>and bar charts clearly show that most of the dataset's subjects do not have diabetes. Only a small fraction, 10.9%, have been diagnosed with diabetes. The class distribution is imbalanced, with 89.1% of the dataset's subjects being non-diabetic</a:t>
            </a:r>
            <a:r>
              <a:rPr lang="en-IN" dirty="0">
                <a:effectLst/>
                <a:latin typeface="Times New Roman" panose="02020603050405020304" pitchFamily="18" charset="0"/>
                <a:cs typeface="Times New Roman" panose="02020603050405020304" pitchFamily="18" charset="0"/>
              </a:rPr>
              <a:t>.</a:t>
            </a:r>
          </a:p>
          <a:p>
            <a:pPr algn="just">
              <a:spcBef>
                <a:spcPts val="0"/>
              </a:spcBef>
              <a:spcAft>
                <a:spcPts val="0"/>
              </a:spcAft>
            </a:pPr>
            <a:r>
              <a:rPr lang="en-IN" dirty="0">
                <a:effectLst/>
                <a:latin typeface="Times New Roman" panose="02020603050405020304" pitchFamily="18" charset="0"/>
                <a:cs typeface="Times New Roman" panose="02020603050405020304" pitchFamily="18" charset="0"/>
              </a:rPr>
              <a:t> </a:t>
            </a:r>
          </a:p>
          <a:p>
            <a:pPr marL="285750" indent="-285750" algn="just">
              <a:spcBef>
                <a:spcPts val="0"/>
              </a:spcBef>
              <a:spcAft>
                <a:spcPts val="0"/>
              </a:spcAft>
              <a:buFont typeface="Arial" panose="020B0604020202020204" pitchFamily="34" charset="0"/>
              <a:buChar char="•"/>
            </a:pPr>
            <a:r>
              <a:rPr lang="en-IN" dirty="0">
                <a:effectLst/>
                <a:latin typeface="Times New Roman" panose="02020603050405020304" pitchFamily="18" charset="0"/>
                <a:cs typeface="Times New Roman" panose="02020603050405020304" pitchFamily="18" charset="0"/>
              </a:rPr>
              <a:t>The data underscores the importance of targeted interventions for the diabetic population, despite their smaller size, which could have important implications for healthcare resource allocation and preventive strategies.</a:t>
            </a:r>
          </a:p>
          <a:p>
            <a:endParaRPr lang="en-IN" sz="1600" dirty="0">
              <a:latin typeface="Times New Roman" panose="02020603050405020304" pitchFamily="18" charset="0"/>
              <a:cs typeface="Times New Roman" panose="02020603050405020304" pitchFamily="18" charset="0"/>
            </a:endParaRPr>
          </a:p>
        </p:txBody>
      </p:sp>
      <p:sp>
        <p:nvSpPr>
          <p:cNvPr id="7" name="AutoShape 6" descr="Uploaded image">
            <a:extLst>
              <a:ext uri="{FF2B5EF4-FFF2-40B4-BE49-F238E27FC236}">
                <a16:creationId xmlns:a16="http://schemas.microsoft.com/office/drawing/2014/main" id="{DF732A74-6F5C-E07D-D2BD-32C343685629}"/>
              </a:ext>
            </a:extLst>
          </p:cNvPr>
          <p:cNvSpPr>
            <a:spLocks noChangeAspect="1" noChangeArrowheads="1"/>
          </p:cNvSpPr>
          <p:nvPr/>
        </p:nvSpPr>
        <p:spPr bwMode="auto">
          <a:xfrm>
            <a:off x="5943600" y="3276600"/>
            <a:ext cx="2926080" cy="29260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65C2400F-8E47-DB08-7F40-71115F34976D}"/>
              </a:ext>
            </a:extLst>
          </p:cNvPr>
          <p:cNvSpPr txBox="1"/>
          <p:nvPr/>
        </p:nvSpPr>
        <p:spPr>
          <a:xfrm>
            <a:off x="11612880" y="6421120"/>
            <a:ext cx="436880" cy="369332"/>
          </a:xfrm>
          <a:prstGeom prst="rect">
            <a:avLst/>
          </a:prstGeom>
          <a:noFill/>
        </p:spPr>
        <p:txBody>
          <a:bodyPr wrap="square" rtlCol="0">
            <a:spAutoFit/>
          </a:bodyPr>
          <a:lstStyle/>
          <a:p>
            <a:r>
              <a:rPr lang="en-IN" b="1" dirty="0"/>
              <a:t>9</a:t>
            </a:r>
          </a:p>
        </p:txBody>
      </p:sp>
      <p:pic>
        <p:nvPicPr>
          <p:cNvPr id="5" name="Picture 4">
            <a:extLst>
              <a:ext uri="{FF2B5EF4-FFF2-40B4-BE49-F238E27FC236}">
                <a16:creationId xmlns:a16="http://schemas.microsoft.com/office/drawing/2014/main" id="{774DBF85-B4A6-DDC2-1539-0EB1BF518970}"/>
              </a:ext>
            </a:extLst>
          </p:cNvPr>
          <p:cNvPicPr>
            <a:picLocks noChangeAspect="1"/>
          </p:cNvPicPr>
          <p:nvPr/>
        </p:nvPicPr>
        <p:blipFill>
          <a:blip r:embed="rId2"/>
          <a:stretch>
            <a:fillRect/>
          </a:stretch>
        </p:blipFill>
        <p:spPr>
          <a:xfrm>
            <a:off x="6166868" y="1248300"/>
            <a:ext cx="4877051" cy="3549832"/>
          </a:xfrm>
          <a:prstGeom prst="rect">
            <a:avLst/>
          </a:prstGeom>
          <a:ln w="28575">
            <a:solidFill>
              <a:schemeClr val="tx1"/>
            </a:solidFill>
          </a:ln>
        </p:spPr>
      </p:pic>
      <p:pic>
        <p:nvPicPr>
          <p:cNvPr id="10" name="Picture 9">
            <a:extLst>
              <a:ext uri="{FF2B5EF4-FFF2-40B4-BE49-F238E27FC236}">
                <a16:creationId xmlns:a16="http://schemas.microsoft.com/office/drawing/2014/main" id="{35BE5DBD-7357-5895-0BDE-6A046B78068A}"/>
              </a:ext>
            </a:extLst>
          </p:cNvPr>
          <p:cNvPicPr>
            <a:picLocks noChangeAspect="1"/>
          </p:cNvPicPr>
          <p:nvPr/>
        </p:nvPicPr>
        <p:blipFill>
          <a:blip r:embed="rId3"/>
          <a:stretch>
            <a:fillRect/>
          </a:stretch>
        </p:blipFill>
        <p:spPr>
          <a:xfrm>
            <a:off x="1252916" y="1252095"/>
            <a:ext cx="3962604" cy="3546037"/>
          </a:xfrm>
          <a:prstGeom prst="rect">
            <a:avLst/>
          </a:prstGeom>
          <a:ln w="38100">
            <a:solidFill>
              <a:schemeClr val="tx1"/>
            </a:solidFill>
          </a:ln>
        </p:spPr>
      </p:pic>
    </p:spTree>
    <p:extLst>
      <p:ext uri="{BB962C8B-B14F-4D97-AF65-F5344CB8AC3E}">
        <p14:creationId xmlns:p14="http://schemas.microsoft.com/office/powerpoint/2010/main" val="32707459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D67B1D3-4946-4EFD-83C8-EAB7554E93A3}">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TM04033921[[fn=Damask]]</Template>
  <TotalTime>18152</TotalTime>
  <Words>2482</Words>
  <Application>Microsoft Office PowerPoint</Application>
  <PresentationFormat>Widescreen</PresentationFormat>
  <Paragraphs>209</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Bookman Old Style</vt:lpstr>
      <vt:lpstr>Rockwell</vt:lpstr>
      <vt:lpstr>Times New Roman</vt:lpstr>
      <vt:lpstr>Wingdings</vt:lpstr>
      <vt:lpstr>Damask</vt:lpstr>
      <vt:lpstr>SUGAR-SIGHT: PROACTIVE DIABETES DETECTION Phase 2: Development</vt:lpstr>
      <vt:lpstr>AGENDA</vt:lpstr>
      <vt:lpstr>EXECUTIVE SUMMARY</vt:lpstr>
      <vt:lpstr>PROJECT PLAN RECAP</vt:lpstr>
      <vt:lpstr>DATA</vt:lpstr>
      <vt:lpstr>DATA</vt:lpstr>
      <vt:lpstr>DATA  ALTERATIONS</vt:lpstr>
      <vt:lpstr>EXPLORATORY DATA ANALYSIS (EDA)</vt:lpstr>
      <vt:lpstr>VISUALIZING THE DIABETES DIVIDE</vt:lpstr>
      <vt:lpstr>DIABETES PREVALENCE BY AGE &amp; GENDER</vt:lpstr>
      <vt:lpstr>DIABETES LINK TO HEART DISEASE &amp; HYPERTENSION</vt:lpstr>
      <vt:lpstr>GLUCOSE vs HBA1C: DIABETES INDICATORS </vt:lpstr>
      <vt:lpstr>SMOKING, BMI &amp; DIABETES RISK</vt:lpstr>
      <vt:lpstr>MODELING METHODS</vt:lpstr>
      <vt:lpstr>FROM BIAS TO BALANCE:  A Fruitful Approach To Fair Predictions</vt:lpstr>
      <vt:lpstr>FROM BIAS TO BALANCE (Continued)</vt:lpstr>
      <vt:lpstr>MODELING METHODS</vt:lpstr>
      <vt:lpstr>MODELING METHODS (continued)</vt:lpstr>
      <vt:lpstr>FINDINGS</vt:lpstr>
      <vt:lpstr>OUR INSIGHTS: Diagnosing Diabetes Effectiveness</vt:lpstr>
      <vt:lpstr>DELVING INTO DETAILS (Our Insights Continued)</vt:lpstr>
      <vt:lpstr>RECOMMENDATIONS &amp; NEXT STEPS</vt:lpstr>
      <vt:lpstr>STRATEGIC ENHANCEMENTS: Turning Insights Into Actions</vt:lpstr>
      <vt:lpstr>NEXT STEPS: Evolving our Insights</vt:lpstr>
      <vt:lpstr>APPENDIX</vt:lpstr>
      <vt:lpstr>SIGNIFICANCE OF  Glucose &amp; Hba1c levels</vt:lpstr>
      <vt:lpstr>MODELLING METHODS: TECHNICAL REASONING</vt:lpstr>
      <vt:lpstr>ADDITIONAL INFORMATION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PRICE PREDICTION –  Business Need</dc:title>
  <dc:creator>Manda, Ms. Rishika Rachel</dc:creator>
  <cp:lastModifiedBy>Manda, Ms. Rishika Rachel</cp:lastModifiedBy>
  <cp:revision>18</cp:revision>
  <dcterms:created xsi:type="dcterms:W3CDTF">2024-02-04T13:35:16Z</dcterms:created>
  <dcterms:modified xsi:type="dcterms:W3CDTF">2024-03-26T20:05:59Z</dcterms:modified>
</cp:coreProperties>
</file>