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Oswald Medium"/>
      <p:regular r:id="rId21"/>
      <p:bold r:id="rId22"/>
    </p:embeddedFont>
    <p:embeddedFont>
      <p:font typeface="Lato"/>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OswaldMedium-bold.fntdata"/><Relationship Id="rId21" Type="http://schemas.openxmlformats.org/officeDocument/2006/relationships/font" Target="fonts/OswaldMedium-regular.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acbcb30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acbcb30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dac118294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dac118294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14585cc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14585c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dac11829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dac11829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dac118294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dac118294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dac118294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dac118294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acbcb305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acbcb305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dac118294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dac118294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dac118294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dac118294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dac118294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dac118294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dac118294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dac118294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4400">
                <a:latin typeface="Oswald"/>
                <a:ea typeface="Oswald"/>
                <a:cs typeface="Oswald"/>
                <a:sym typeface="Oswald"/>
              </a:rPr>
              <a:t>Quiz-Up A Quiz Application</a:t>
            </a:r>
            <a:endParaRPr sz="4400">
              <a:latin typeface="Oswald"/>
              <a:ea typeface="Oswald"/>
              <a:cs typeface="Oswald"/>
              <a:sym typeface="Oswald"/>
            </a:endParaRPr>
          </a:p>
        </p:txBody>
      </p:sp>
      <p:sp>
        <p:nvSpPr>
          <p:cNvPr id="87" name="Google Shape;87;p13"/>
          <p:cNvSpPr txBox="1"/>
          <p:nvPr>
            <p:ph idx="1" type="subTitle"/>
          </p:nvPr>
        </p:nvSpPr>
        <p:spPr>
          <a:xfrm>
            <a:off x="1051800" y="2987150"/>
            <a:ext cx="7688100" cy="1664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latin typeface="Oswald Medium"/>
                <a:ea typeface="Oswald Medium"/>
                <a:cs typeface="Oswald Medium"/>
                <a:sym typeface="Oswald Medium"/>
              </a:rPr>
              <a:t>   </a:t>
            </a:r>
            <a:r>
              <a:rPr lang="en-GB">
                <a:latin typeface="Oswald Medium"/>
                <a:ea typeface="Oswald Medium"/>
                <a:cs typeface="Oswald Medium"/>
                <a:sym typeface="Oswald Medium"/>
              </a:rPr>
              <a:t>SUBMITTED BY:								UNDER THE MENTORSHIP OF : </a:t>
            </a:r>
            <a:endParaRPr>
              <a:latin typeface="Oswald Medium"/>
              <a:ea typeface="Oswald Medium"/>
              <a:cs typeface="Oswald Medium"/>
              <a:sym typeface="Oswald Medium"/>
            </a:endParaRPr>
          </a:p>
          <a:p>
            <a:pPr indent="0" lvl="0" marL="0" rtl="0" algn="l">
              <a:spcBef>
                <a:spcPts val="0"/>
              </a:spcBef>
              <a:spcAft>
                <a:spcPts val="0"/>
              </a:spcAft>
              <a:buNone/>
            </a:pPr>
            <a:r>
              <a:t/>
            </a:r>
            <a:endParaRPr>
              <a:latin typeface="Oswald Medium"/>
              <a:ea typeface="Oswald Medium"/>
              <a:cs typeface="Oswald Medium"/>
              <a:sym typeface="Oswald Medium"/>
            </a:endParaRPr>
          </a:p>
          <a:p>
            <a:pPr indent="0" lvl="0" marL="0" rtl="0" algn="l">
              <a:lnSpc>
                <a:spcPct val="115000"/>
              </a:lnSpc>
              <a:spcBef>
                <a:spcPts val="0"/>
              </a:spcBef>
              <a:spcAft>
                <a:spcPts val="0"/>
              </a:spcAft>
              <a:buNone/>
            </a:pPr>
            <a:r>
              <a:rPr lang="en-GB"/>
              <a:t>    Name:   </a:t>
            </a:r>
            <a:r>
              <a:rPr lang="en-GB"/>
              <a:t>Piyush Kathait							Ms. Tanusha Mittal</a:t>
            </a:r>
            <a:endParaRPr/>
          </a:p>
          <a:p>
            <a:pPr indent="0" lvl="0" marL="0" rtl="0" algn="l">
              <a:lnSpc>
                <a:spcPct val="115000"/>
              </a:lnSpc>
              <a:spcBef>
                <a:spcPts val="0"/>
              </a:spcBef>
              <a:spcAft>
                <a:spcPts val="0"/>
              </a:spcAft>
              <a:buNone/>
            </a:pPr>
            <a:r>
              <a:rPr lang="en-GB"/>
              <a:t>    University Roll no. :  2019423					</a:t>
            </a:r>
            <a:r>
              <a:rPr i="1" lang="en-GB"/>
              <a:t>Assistant Professor</a:t>
            </a:r>
            <a:endParaRPr i="1"/>
          </a:p>
          <a:p>
            <a:pPr indent="0" lvl="0" marL="0" rtl="0" algn="l">
              <a:lnSpc>
                <a:spcPct val="115000"/>
              </a:lnSpc>
              <a:spcBef>
                <a:spcPts val="0"/>
              </a:spcBef>
              <a:spcAft>
                <a:spcPts val="0"/>
              </a:spcAft>
              <a:buNone/>
            </a:pPr>
            <a:r>
              <a:rPr lang="en-GB"/>
              <a:t>    Course:   B.Tech AI &amp; 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 type="body"/>
          </p:nvPr>
        </p:nvSpPr>
        <p:spPr>
          <a:xfrm>
            <a:off x="727650" y="1307850"/>
            <a:ext cx="7688700" cy="85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-&gt; When the user attempts all the questions the at </a:t>
            </a:r>
            <a:r>
              <a:rPr lang="en-GB" sz="1400"/>
              <a:t>the last question, the user can see his result and how he performed in this quiz.</a:t>
            </a:r>
            <a:endParaRPr sz="1400"/>
          </a:p>
        </p:txBody>
      </p:sp>
      <p:sp>
        <p:nvSpPr>
          <p:cNvPr id="145" name="Google Shape;145;p22"/>
          <p:cNvSpPr txBox="1"/>
          <p:nvPr/>
        </p:nvSpPr>
        <p:spPr>
          <a:xfrm>
            <a:off x="2350088" y="4096025"/>
            <a:ext cx="139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800">
                <a:latin typeface="Lato"/>
                <a:ea typeface="Lato"/>
                <a:cs typeface="Lato"/>
                <a:sym typeface="Lato"/>
              </a:rPr>
              <a:t>Questions (fig1.5)</a:t>
            </a:r>
            <a:endParaRPr sz="800">
              <a:latin typeface="Lato"/>
              <a:ea typeface="Lato"/>
              <a:cs typeface="Lato"/>
              <a:sym typeface="Lato"/>
            </a:endParaRPr>
          </a:p>
        </p:txBody>
      </p:sp>
      <p:pic>
        <p:nvPicPr>
          <p:cNvPr id="146" name="Google Shape;146;p22"/>
          <p:cNvPicPr preferRelativeResize="0"/>
          <p:nvPr/>
        </p:nvPicPr>
        <p:blipFill rotWithShape="1">
          <a:blip r:embed="rId3">
            <a:alphaModFix/>
          </a:blip>
          <a:srcRect b="0" l="169" r="159" t="0"/>
          <a:stretch/>
        </p:blipFill>
        <p:spPr>
          <a:xfrm>
            <a:off x="1105148" y="1848075"/>
            <a:ext cx="3880376" cy="22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a:ea typeface="Oswald"/>
                <a:cs typeface="Oswald"/>
                <a:sym typeface="Oswald"/>
              </a:rPr>
              <a:t>CONCLUSION AND FUTURE WORK</a:t>
            </a:r>
            <a:endParaRPr>
              <a:latin typeface="Oswald"/>
              <a:ea typeface="Oswald"/>
              <a:cs typeface="Oswald"/>
              <a:sym typeface="Oswald"/>
            </a:endParaRPr>
          </a:p>
        </p:txBody>
      </p:sp>
      <p:sp>
        <p:nvSpPr>
          <p:cNvPr id="152" name="Google Shape;152;p23"/>
          <p:cNvSpPr txBox="1"/>
          <p:nvPr>
            <p:ph idx="1" type="body"/>
          </p:nvPr>
        </p:nvSpPr>
        <p:spPr>
          <a:xfrm>
            <a:off x="729450" y="2078875"/>
            <a:ext cx="7910700" cy="269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rgbClr val="000000"/>
                </a:solidFill>
              </a:rPr>
              <a:t>The development of the quiz app has been a huge success as the main goal of creating an interactive and engaging platform that allows users to test their knowledge, promote learning, and enjoy challenging quizzes has been achieved. Through systematic methodology and rigorous testing, we have successfully created a user-friendly and feature-rich quiz app suitable for a wide audience.</a:t>
            </a:r>
            <a:endParaRPr sz="1400">
              <a:solidFill>
                <a:srgbClr val="000000"/>
              </a:solidFill>
            </a:endParaRPr>
          </a:p>
          <a:p>
            <a:pPr indent="0" lvl="0" marL="0" rtl="0" algn="l">
              <a:lnSpc>
                <a:spcPct val="115000"/>
              </a:lnSpc>
              <a:spcBef>
                <a:spcPts val="0"/>
              </a:spcBef>
              <a:spcAft>
                <a:spcPts val="0"/>
              </a:spcAft>
              <a:buNone/>
            </a:pPr>
            <a:r>
              <a:t/>
            </a:r>
            <a:endParaRPr sz="800">
              <a:solidFill>
                <a:srgbClr val="000000"/>
              </a:solidFill>
            </a:endParaRPr>
          </a:p>
          <a:p>
            <a:pPr indent="0" lvl="0" marL="0" rtl="0" algn="l">
              <a:lnSpc>
                <a:spcPct val="115000"/>
              </a:lnSpc>
              <a:spcBef>
                <a:spcPts val="0"/>
              </a:spcBef>
              <a:spcAft>
                <a:spcPts val="0"/>
              </a:spcAft>
              <a:buNone/>
            </a:pPr>
            <a:r>
              <a:rPr lang="en-GB" sz="1400">
                <a:solidFill>
                  <a:srgbClr val="000000"/>
                </a:solidFill>
              </a:rPr>
              <a:t>In addition to this, I am interested in making this quiz application available for androids, will make this application online, will add a question timer.</a:t>
            </a:r>
            <a:endParaRPr sz="1400">
              <a:solidFill>
                <a:srgbClr val="000000"/>
              </a:solidFill>
            </a:endParaRPr>
          </a:p>
          <a:p>
            <a:pPr indent="0" lvl="0" marL="0" rtl="0" algn="l">
              <a:lnSpc>
                <a:spcPct val="115000"/>
              </a:lnSpc>
              <a:spcBef>
                <a:spcPts val="0"/>
              </a:spcBef>
              <a:spcAft>
                <a:spcPts val="0"/>
              </a:spcAft>
              <a:buNone/>
            </a:pPr>
            <a:r>
              <a:t/>
            </a:r>
            <a:endParaRPr sz="800">
              <a:solidFill>
                <a:srgbClr val="000000"/>
              </a:solidFill>
            </a:endParaRPr>
          </a:p>
          <a:p>
            <a:pPr indent="0" lvl="0" marL="0" rtl="0" algn="l">
              <a:lnSpc>
                <a:spcPct val="115000"/>
              </a:lnSpc>
              <a:spcBef>
                <a:spcPts val="0"/>
              </a:spcBef>
              <a:spcAft>
                <a:spcPts val="0"/>
              </a:spcAft>
              <a:buNone/>
            </a:pPr>
            <a:r>
              <a:rPr lang="en-GB" sz="1400">
                <a:solidFill>
                  <a:srgbClr val="000000"/>
                </a:solidFill>
              </a:rPr>
              <a:t>Furthermore while working on this project my interest java applications has increased an I am eager to continue exploring this field by creating similar projects like this one</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00675" y="19676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240">
                <a:latin typeface="Oswald"/>
                <a:ea typeface="Oswald"/>
                <a:cs typeface="Oswald"/>
                <a:sym typeface="Oswald"/>
              </a:rPr>
              <a:t>THANK YOU</a:t>
            </a:r>
            <a:endParaRPr sz="4240">
              <a:latin typeface="Oswald"/>
              <a:ea typeface="Oswald"/>
              <a:cs typeface="Oswald"/>
              <a:sym typeface="Oswald"/>
            </a:endParaRPr>
          </a:p>
        </p:txBody>
      </p:sp>
      <p:sp>
        <p:nvSpPr>
          <p:cNvPr id="158" name="Google Shape;158;p24"/>
          <p:cNvSpPr txBox="1"/>
          <p:nvPr>
            <p:ph idx="1" type="body"/>
          </p:nvPr>
        </p:nvSpPr>
        <p:spPr>
          <a:xfrm>
            <a:off x="7221175" y="4553250"/>
            <a:ext cx="1748700" cy="3819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GB" sz="1000"/>
              <a:t>The Presentation ends here</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0000" spcFirstLastPara="1" rIns="91425" wrap="square" tIns="91425">
            <a:normAutofit fontScale="90000"/>
          </a:bodyPr>
          <a:lstStyle/>
          <a:p>
            <a:pPr indent="89999" lvl="0" marL="0" rtl="0" algn="l">
              <a:spcBef>
                <a:spcPts val="0"/>
              </a:spcBef>
              <a:spcAft>
                <a:spcPts val="0"/>
              </a:spcAft>
              <a:buNone/>
            </a:pPr>
            <a:r>
              <a:rPr lang="en-GB">
                <a:latin typeface="Oswald"/>
                <a:ea typeface="Oswald"/>
                <a:cs typeface="Oswald"/>
                <a:sym typeface="Oswald"/>
              </a:rPr>
              <a:t>INTRODUCTION</a:t>
            </a:r>
            <a:endParaRPr>
              <a:latin typeface="Oswald"/>
              <a:ea typeface="Oswald"/>
              <a:cs typeface="Oswald"/>
              <a:sym typeface="Oswald"/>
            </a:endParaRPr>
          </a:p>
        </p:txBody>
      </p:sp>
      <p:sp>
        <p:nvSpPr>
          <p:cNvPr id="93" name="Google Shape;93;p14"/>
          <p:cNvSpPr txBox="1"/>
          <p:nvPr>
            <p:ph idx="1" type="body"/>
          </p:nvPr>
        </p:nvSpPr>
        <p:spPr>
          <a:xfrm>
            <a:off x="729450" y="2078875"/>
            <a:ext cx="7910700" cy="2549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400">
                <a:solidFill>
                  <a:srgbClr val="000000"/>
                </a:solidFill>
              </a:rPr>
              <a:t>Nowadays the interactive way of learning is getting popular. Quizzes, in particular, offer an entertaining and educational way to test knowledge, promote learning, and foster social interaction. The objective of our mini project is to develop a quiz application that gives an enjoyable experience for users.</a:t>
            </a:r>
            <a:endParaRPr sz="1400">
              <a:solidFill>
                <a:srgbClr val="000000"/>
              </a:solidFill>
            </a:endParaRPr>
          </a:p>
          <a:p>
            <a:pPr indent="0" lvl="0" marL="0" rtl="0" algn="l">
              <a:lnSpc>
                <a:spcPct val="115000"/>
              </a:lnSpc>
              <a:spcBef>
                <a:spcPts val="0"/>
              </a:spcBef>
              <a:spcAft>
                <a:spcPts val="0"/>
              </a:spcAft>
              <a:buNone/>
            </a:pPr>
            <a:r>
              <a:t/>
            </a:r>
            <a:endParaRPr sz="800">
              <a:solidFill>
                <a:srgbClr val="000000"/>
              </a:solidFill>
            </a:endParaRPr>
          </a:p>
          <a:p>
            <a:pPr indent="0" lvl="0" marL="0" rtl="0" algn="l">
              <a:lnSpc>
                <a:spcPct val="115000"/>
              </a:lnSpc>
              <a:spcBef>
                <a:spcPts val="0"/>
              </a:spcBef>
              <a:spcAft>
                <a:spcPts val="0"/>
              </a:spcAft>
              <a:buNone/>
            </a:pPr>
            <a:r>
              <a:rPr lang="en-GB" sz="1400">
                <a:solidFill>
                  <a:srgbClr val="000000"/>
                </a:solidFill>
              </a:rPr>
              <a:t>Quizzes have gained immense popularity due to their ability to engage users and enhance their knowledge on various subjects. Traditional learning methods often can  fail to captivate learners effectively. since the demand for these learning platforms is increasing. Our quiz application aims to fill this gap by providing an engaging and educational tool that can be accessed anytime, anywhere.</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a:ea typeface="Oswald"/>
                <a:cs typeface="Oswald"/>
                <a:sym typeface="Oswald"/>
              </a:rPr>
              <a:t>PROBLEM STATEMENT</a:t>
            </a:r>
            <a:endParaRPr>
              <a:latin typeface="Oswald"/>
              <a:ea typeface="Oswald"/>
              <a:cs typeface="Oswald"/>
              <a:sym typeface="Oswald"/>
            </a:endParaRPr>
          </a:p>
        </p:txBody>
      </p:sp>
      <p:sp>
        <p:nvSpPr>
          <p:cNvPr id="99" name="Google Shape;99;p15"/>
          <p:cNvSpPr txBox="1"/>
          <p:nvPr>
            <p:ph idx="1" type="body"/>
          </p:nvPr>
        </p:nvSpPr>
        <p:spPr>
          <a:xfrm>
            <a:off x="729450" y="2078875"/>
            <a:ext cx="7688700" cy="2442600"/>
          </a:xfrm>
          <a:prstGeom prst="rect">
            <a:avLst/>
          </a:prstGeom>
        </p:spPr>
        <p:txBody>
          <a:bodyPr anchorCtr="0" anchor="t" bIns="91425" lIns="91425" spcFirstLastPara="1" rIns="91425" wrap="square" tIns="91425">
            <a:spAutoFit/>
          </a:bodyPr>
          <a:lstStyle/>
          <a:p>
            <a:pPr indent="0" lvl="0" marL="0" rtl="0" algn="l">
              <a:spcBef>
                <a:spcPts val="1200"/>
              </a:spcBef>
              <a:spcAft>
                <a:spcPts val="0"/>
              </a:spcAft>
              <a:buNone/>
            </a:pPr>
            <a:r>
              <a:rPr lang="en-GB" sz="1400">
                <a:solidFill>
                  <a:srgbClr val="252525"/>
                </a:solidFill>
              </a:rPr>
              <a:t>The primary objective of our quiz application is to create a platform that offers an entertaining and educational experience for users. By including informative questions, we aim to give an enjoyable learning environment for our  users, including students and professionals.</a:t>
            </a:r>
            <a:endParaRPr sz="1400">
              <a:solidFill>
                <a:srgbClr val="252525"/>
              </a:solidFill>
            </a:endParaRPr>
          </a:p>
          <a:p>
            <a:pPr indent="0" lvl="0" marL="0" rtl="0" algn="l">
              <a:spcBef>
                <a:spcPts val="1200"/>
              </a:spcBef>
              <a:spcAft>
                <a:spcPts val="0"/>
              </a:spcAft>
              <a:buNone/>
            </a:pPr>
            <a:r>
              <a:rPr lang="en-GB" sz="1400">
                <a:solidFill>
                  <a:srgbClr val="252525"/>
                </a:solidFill>
              </a:rPr>
              <a:t>Our goal is to encourage knowledge enhancement, promote critical thinking, and foster a sense of healthy competition among participants.</a:t>
            </a:r>
            <a:endParaRPr sz="1400">
              <a:solidFill>
                <a:srgbClr val="252525"/>
              </a:solidFill>
            </a:endParaRPr>
          </a:p>
          <a:p>
            <a:pPr indent="0" lvl="0" marL="0" rtl="0" algn="l">
              <a:spcBef>
                <a:spcPts val="1200"/>
              </a:spcBef>
              <a:spcAft>
                <a:spcPts val="1200"/>
              </a:spcAft>
              <a:buNone/>
            </a:pPr>
            <a:r>
              <a:rPr lang="en-GB" sz="1400">
                <a:solidFill>
                  <a:srgbClr val="252525"/>
                </a:solidFill>
              </a:rPr>
              <a:t>Our Quiz Application will be developed with the help of java because of its rich set of features, platform </a:t>
            </a:r>
            <a:r>
              <a:rPr lang="en-GB" sz="1400">
                <a:solidFill>
                  <a:srgbClr val="252525"/>
                </a:solidFill>
              </a:rPr>
              <a:t>independence</a:t>
            </a:r>
            <a:r>
              <a:rPr lang="en-GB" sz="1400">
                <a:solidFill>
                  <a:srgbClr val="252525"/>
                </a:solidFill>
              </a:rPr>
              <a:t>  and extensive libraries make it a preferred choice for building a wide range of applications, including apps like our quiz application.</a:t>
            </a:r>
            <a:endParaRPr sz="1400">
              <a:solidFill>
                <a:srgbClr val="25252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241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a:ea typeface="Oswald"/>
                <a:cs typeface="Oswald"/>
                <a:sym typeface="Oswald"/>
              </a:rPr>
              <a:t>METHODOLOGY</a:t>
            </a:r>
            <a:endParaRPr>
              <a:latin typeface="Oswald"/>
              <a:ea typeface="Oswald"/>
              <a:cs typeface="Oswald"/>
              <a:sym typeface="Oswald"/>
            </a:endParaRPr>
          </a:p>
        </p:txBody>
      </p:sp>
      <p:sp>
        <p:nvSpPr>
          <p:cNvPr id="105" name="Google Shape;105;p16"/>
          <p:cNvSpPr txBox="1"/>
          <p:nvPr/>
        </p:nvSpPr>
        <p:spPr>
          <a:xfrm>
            <a:off x="727650" y="1661525"/>
            <a:ext cx="762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The development of the quiz application followed a structured and iterative approach, The methodology can be broken down into the following key stages:</a:t>
            </a:r>
            <a:endParaRPr>
              <a:latin typeface="Lato"/>
              <a:ea typeface="Lato"/>
              <a:cs typeface="Lato"/>
              <a:sym typeface="Lato"/>
            </a:endParaRPr>
          </a:p>
        </p:txBody>
      </p:sp>
      <p:sp>
        <p:nvSpPr>
          <p:cNvPr id="106" name="Google Shape;106;p16"/>
          <p:cNvSpPr txBox="1"/>
          <p:nvPr/>
        </p:nvSpPr>
        <p:spPr>
          <a:xfrm>
            <a:off x="852425" y="2362250"/>
            <a:ext cx="6877200" cy="25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ato"/>
                <a:ea typeface="Lato"/>
                <a:cs typeface="Lato"/>
                <a:sym typeface="Lato"/>
              </a:rPr>
              <a:t>Requirements gathering and analysis:</a:t>
            </a:r>
            <a:r>
              <a:rPr lang="en-GB">
                <a:latin typeface="Lato"/>
                <a:ea typeface="Lato"/>
                <a:cs typeface="Lato"/>
                <a:sym typeface="Lato"/>
              </a:rPr>
              <a:t> conducted initial brainstorming sessions to identify the core features and objectives of the quiz application. Requirements were gathered through existing quiz applications</a:t>
            </a:r>
            <a:endParaRPr>
              <a:latin typeface="Lato"/>
              <a:ea typeface="Lato"/>
              <a:cs typeface="Lato"/>
              <a:sym typeface="Lato"/>
            </a:endParaRPr>
          </a:p>
          <a:p>
            <a:pPr indent="0" lvl="0" marL="457200" rtl="0" algn="l">
              <a:spcBef>
                <a:spcPts val="0"/>
              </a:spcBef>
              <a:spcAft>
                <a:spcPts val="0"/>
              </a:spcAft>
              <a:buNone/>
            </a:pPr>
            <a:r>
              <a:t/>
            </a:r>
            <a:endParaRPr b="1" sz="800">
              <a:latin typeface="Lato"/>
              <a:ea typeface="Lato"/>
              <a:cs typeface="Lato"/>
              <a:sym typeface="Lato"/>
            </a:endParaRPr>
          </a:p>
          <a:p>
            <a:pPr indent="0" lvl="0" marL="0" rtl="0" algn="l">
              <a:spcBef>
                <a:spcPts val="0"/>
              </a:spcBef>
              <a:spcAft>
                <a:spcPts val="0"/>
              </a:spcAft>
              <a:buNone/>
            </a:pPr>
            <a:r>
              <a:rPr b="1" lang="en-GB">
                <a:latin typeface="Lato"/>
                <a:ea typeface="Lato"/>
                <a:cs typeface="Lato"/>
                <a:sym typeface="Lato"/>
              </a:rPr>
              <a:t>Technology Selection: </a:t>
            </a:r>
            <a:r>
              <a:rPr lang="en-GB">
                <a:latin typeface="Lato"/>
                <a:ea typeface="Lato"/>
                <a:cs typeface="Lato"/>
                <a:sym typeface="Lato"/>
              </a:rPr>
              <a:t>After evaluating various technology options, Java for Quiz App development was chosen as the primary programming language. Visual Studio Code was selected as the Integrated Development Environment (IDE).</a:t>
            </a:r>
            <a:endParaRPr>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rPr b="1" lang="en-GB">
                <a:latin typeface="Lato"/>
                <a:ea typeface="Lato"/>
                <a:cs typeface="Lato"/>
                <a:sym typeface="Lato"/>
              </a:rPr>
              <a:t>User Interface (UI) Design: </a:t>
            </a:r>
            <a:r>
              <a:rPr lang="en-GB">
                <a:latin typeface="Lato"/>
                <a:ea typeface="Lato"/>
                <a:cs typeface="Lato"/>
                <a:sym typeface="Lato"/>
              </a:rPr>
              <a:t>The UI design was developed and Wireframes were created to visualize the app's layout, navigation, and interactive elements. The design aimed to provide a seamless and enjoyable user experience.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852425" y="1278650"/>
            <a:ext cx="6877200" cy="36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accent1"/>
                </a:solidFill>
                <a:latin typeface="Lato"/>
                <a:ea typeface="Lato"/>
                <a:cs typeface="Lato"/>
                <a:sym typeface="Lato"/>
              </a:rPr>
              <a:t>Functionality Implementation:</a:t>
            </a:r>
            <a:r>
              <a:rPr lang="en-GB">
                <a:solidFill>
                  <a:schemeClr val="accent1"/>
                </a:solidFill>
                <a:latin typeface="Lato"/>
                <a:ea typeface="Lato"/>
                <a:cs typeface="Lato"/>
                <a:sym typeface="Lato"/>
              </a:rPr>
              <a:t> Key functionalities, such as user registration, scoring, and result display, were implemented in line with the defined requirements. Java classes were developed to handle user interactions and data manipulation.</a:t>
            </a:r>
            <a:endParaRPr>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en-GB">
                <a:solidFill>
                  <a:schemeClr val="accent1"/>
                </a:solidFill>
                <a:latin typeface="Lato"/>
                <a:ea typeface="Lato"/>
                <a:cs typeface="Lato"/>
                <a:sym typeface="Lato"/>
              </a:rPr>
              <a:t>Testing: </a:t>
            </a:r>
            <a:r>
              <a:rPr lang="en-GB">
                <a:solidFill>
                  <a:schemeClr val="accent1"/>
                </a:solidFill>
                <a:latin typeface="Lato"/>
                <a:ea typeface="Lato"/>
                <a:cs typeface="Lato"/>
                <a:sym typeface="Lato"/>
              </a:rPr>
              <a:t>Thorough testing was carried out to identify and fix any bugs or issues. The application underwent usability testing to ensure it was user-friendly and bug-free.</a:t>
            </a:r>
            <a:endParaRPr>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b="1" lang="en-GB">
                <a:solidFill>
                  <a:schemeClr val="accent1"/>
                </a:solidFill>
                <a:latin typeface="Lato"/>
                <a:ea typeface="Lato"/>
                <a:cs typeface="Lato"/>
                <a:sym typeface="Lato"/>
              </a:rPr>
              <a:t>Operation:</a:t>
            </a:r>
            <a:r>
              <a:rPr lang="en-GB">
                <a:solidFill>
                  <a:schemeClr val="accent1"/>
                </a:solidFill>
                <a:latin typeface="Lato"/>
                <a:ea typeface="Lato"/>
                <a:cs typeface="Lato"/>
                <a:sym typeface="Lato"/>
              </a:rPr>
              <a:t> The QuizUp application was made available for users to run on their devices. Ongoing monitoring and maintenance were conducted to provide a smooth user experience.</a:t>
            </a:r>
            <a:endParaRPr b="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729450" y="1324675"/>
            <a:ext cx="752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Oswald"/>
                <a:ea typeface="Oswald"/>
                <a:cs typeface="Oswald"/>
                <a:sym typeface="Oswald"/>
              </a:rPr>
              <a:t>FLOW DIAGRAM :</a:t>
            </a:r>
            <a:endParaRPr b="1" sz="2000">
              <a:latin typeface="Oswald"/>
              <a:ea typeface="Oswald"/>
              <a:cs typeface="Oswald"/>
              <a:sym typeface="Oswald"/>
            </a:endParaRPr>
          </a:p>
        </p:txBody>
      </p:sp>
      <p:pic>
        <p:nvPicPr>
          <p:cNvPr id="117" name="Google Shape;117;p18"/>
          <p:cNvPicPr preferRelativeResize="0"/>
          <p:nvPr/>
        </p:nvPicPr>
        <p:blipFill>
          <a:blip r:embed="rId3">
            <a:alphaModFix/>
          </a:blip>
          <a:stretch>
            <a:fillRect/>
          </a:stretch>
        </p:blipFill>
        <p:spPr>
          <a:xfrm>
            <a:off x="2350326" y="1665550"/>
            <a:ext cx="3836539" cy="3275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swald"/>
                <a:ea typeface="Oswald"/>
                <a:cs typeface="Oswald"/>
                <a:sym typeface="Oswald"/>
              </a:rPr>
              <a:t>RESULT AND DISCUSSION</a:t>
            </a:r>
            <a:endParaRPr>
              <a:latin typeface="Oswald"/>
              <a:ea typeface="Oswald"/>
              <a:cs typeface="Oswald"/>
              <a:sym typeface="Oswald"/>
            </a:endParaRPr>
          </a:p>
        </p:txBody>
      </p:sp>
      <p:sp>
        <p:nvSpPr>
          <p:cNvPr id="123" name="Google Shape;123;p19"/>
          <p:cNvSpPr txBox="1"/>
          <p:nvPr/>
        </p:nvSpPr>
        <p:spPr>
          <a:xfrm>
            <a:off x="704100" y="1749075"/>
            <a:ext cx="773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After completion of the project we can access this application by running the .java file</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-&gt; The user login:</a:t>
            </a:r>
            <a:endParaRPr>
              <a:latin typeface="Lato"/>
              <a:ea typeface="Lato"/>
              <a:cs typeface="Lato"/>
              <a:sym typeface="Lato"/>
            </a:endParaRPr>
          </a:p>
        </p:txBody>
      </p:sp>
      <p:sp>
        <p:nvSpPr>
          <p:cNvPr id="124" name="Google Shape;124;p19"/>
          <p:cNvSpPr txBox="1"/>
          <p:nvPr/>
        </p:nvSpPr>
        <p:spPr>
          <a:xfrm>
            <a:off x="2246313" y="4639175"/>
            <a:ext cx="1571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latin typeface="Lato"/>
                <a:ea typeface="Lato"/>
                <a:cs typeface="Lato"/>
                <a:sym typeface="Lato"/>
              </a:rPr>
              <a:t>login(fig1.2)</a:t>
            </a:r>
            <a:endParaRPr sz="700">
              <a:latin typeface="Lato"/>
              <a:ea typeface="Lato"/>
              <a:cs typeface="Lato"/>
              <a:sym typeface="Lato"/>
            </a:endParaRPr>
          </a:p>
        </p:txBody>
      </p:sp>
      <p:pic>
        <p:nvPicPr>
          <p:cNvPr id="125" name="Google Shape;125;p19"/>
          <p:cNvPicPr preferRelativeResize="0"/>
          <p:nvPr/>
        </p:nvPicPr>
        <p:blipFill>
          <a:blip r:embed="rId3">
            <a:alphaModFix/>
          </a:blip>
          <a:stretch>
            <a:fillRect/>
          </a:stretch>
        </p:blipFill>
        <p:spPr>
          <a:xfrm>
            <a:off x="1086438" y="2364675"/>
            <a:ext cx="3891480" cy="227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727650" y="1316875"/>
            <a:ext cx="7688700" cy="65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407"/>
              <a:t>-&gt; after the user logins after providing his/her name, the </a:t>
            </a:r>
            <a:r>
              <a:rPr lang="en-GB" sz="1407"/>
              <a:t>user</a:t>
            </a:r>
            <a:r>
              <a:rPr lang="en-GB" sz="1407"/>
              <a:t> can choose to exit the app or to go to the rules section.</a:t>
            </a:r>
            <a:endParaRPr sz="1407"/>
          </a:p>
        </p:txBody>
      </p:sp>
      <p:sp>
        <p:nvSpPr>
          <p:cNvPr id="131" name="Google Shape;131;p20"/>
          <p:cNvSpPr txBox="1"/>
          <p:nvPr/>
        </p:nvSpPr>
        <p:spPr>
          <a:xfrm>
            <a:off x="2356800" y="4193925"/>
            <a:ext cx="139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800">
                <a:latin typeface="Lato"/>
                <a:ea typeface="Lato"/>
                <a:cs typeface="Lato"/>
                <a:sym typeface="Lato"/>
              </a:rPr>
              <a:t>Rules section (fig1.2)</a:t>
            </a:r>
            <a:endParaRPr sz="800">
              <a:latin typeface="Lato"/>
              <a:ea typeface="Lato"/>
              <a:cs typeface="Lato"/>
              <a:sym typeface="Lato"/>
            </a:endParaRPr>
          </a:p>
        </p:txBody>
      </p:sp>
      <p:pic>
        <p:nvPicPr>
          <p:cNvPr id="132" name="Google Shape;132;p20"/>
          <p:cNvPicPr preferRelativeResize="0"/>
          <p:nvPr/>
        </p:nvPicPr>
        <p:blipFill>
          <a:blip r:embed="rId3">
            <a:alphaModFix/>
          </a:blip>
          <a:stretch>
            <a:fillRect/>
          </a:stretch>
        </p:blipFill>
        <p:spPr>
          <a:xfrm>
            <a:off x="1090650" y="1924225"/>
            <a:ext cx="3922825" cy="226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727650" y="1307850"/>
            <a:ext cx="7688700" cy="85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-&gt; the user then either go back to the login window or can start the quiz</a:t>
            </a:r>
            <a:endParaRPr sz="1400"/>
          </a:p>
        </p:txBody>
      </p:sp>
      <p:sp>
        <p:nvSpPr>
          <p:cNvPr id="138" name="Google Shape;138;p21"/>
          <p:cNvSpPr txBox="1"/>
          <p:nvPr/>
        </p:nvSpPr>
        <p:spPr>
          <a:xfrm>
            <a:off x="2350088" y="4096025"/>
            <a:ext cx="139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800">
                <a:latin typeface="Lato"/>
                <a:ea typeface="Lato"/>
                <a:cs typeface="Lato"/>
                <a:sym typeface="Lato"/>
              </a:rPr>
              <a:t>Questions </a:t>
            </a:r>
            <a:r>
              <a:rPr lang="en-GB" sz="800">
                <a:latin typeface="Lato"/>
                <a:ea typeface="Lato"/>
                <a:cs typeface="Lato"/>
                <a:sym typeface="Lato"/>
              </a:rPr>
              <a:t>(fig1.5)</a:t>
            </a:r>
            <a:endParaRPr sz="800">
              <a:latin typeface="Lato"/>
              <a:ea typeface="Lato"/>
              <a:cs typeface="Lato"/>
              <a:sym typeface="Lato"/>
            </a:endParaRPr>
          </a:p>
        </p:txBody>
      </p:sp>
      <p:pic>
        <p:nvPicPr>
          <p:cNvPr id="139" name="Google Shape;139;p21"/>
          <p:cNvPicPr preferRelativeResize="0"/>
          <p:nvPr/>
        </p:nvPicPr>
        <p:blipFill>
          <a:blip r:embed="rId3">
            <a:alphaModFix/>
          </a:blip>
          <a:stretch>
            <a:fillRect/>
          </a:stretch>
        </p:blipFill>
        <p:spPr>
          <a:xfrm>
            <a:off x="1105148" y="1848075"/>
            <a:ext cx="3880375" cy="22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