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466DB3-58FE-4E97-B5CF-8285187DC83D}">
  <a:tblStyle styleId="{8B466DB3-58FE-4E97-B5CF-8285187DC8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erriweather-bold.fntdata"/><Relationship Id="rId10" Type="http://schemas.openxmlformats.org/officeDocument/2006/relationships/slide" Target="slides/slide4.xml"/><Relationship Id="rId32" Type="http://schemas.openxmlformats.org/officeDocument/2006/relationships/font" Target="fonts/Merriweather-regular.fntdata"/><Relationship Id="rId13" Type="http://schemas.openxmlformats.org/officeDocument/2006/relationships/slide" Target="slides/slide7.xml"/><Relationship Id="rId35" Type="http://schemas.openxmlformats.org/officeDocument/2006/relationships/font" Target="fonts/Merriweather-boldItalic.fntdata"/><Relationship Id="rId12" Type="http://schemas.openxmlformats.org/officeDocument/2006/relationships/slide" Target="slides/slide6.xml"/><Relationship Id="rId34" Type="http://schemas.openxmlformats.org/officeDocument/2006/relationships/font" Target="fonts/Merriweather-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91294933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91294933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8d270e9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8d270e9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8d270e93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8d270e93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8d270e93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8d270e9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8d270e9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8d270e9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8d270e93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8d270e93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8d270e93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8d270e93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8d270e93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8d270e93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80ae1c10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80ae1c10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80ae1c10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80ae1c10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80ae1c10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80ae1c10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80ae1c10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80ae1c10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8d270e93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8d270e93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80ae1c10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80ae1c10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80ae1c10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80ae1c10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80ae1c10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80ae1c10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80ae1c10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80ae1c10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80ae1c10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80ae1c10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80ae1c10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80ae1c10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8d270e9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8d270e9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ANALYSIS OF TELECOM CHURN FOR OPTIMAL CUSTOMER RETENTION</a:t>
            </a:r>
            <a:endParaRPr/>
          </a:p>
        </p:txBody>
      </p:sp>
      <p:sp>
        <p:nvSpPr>
          <p:cNvPr id="65" name="Google Shape;65;p13"/>
          <p:cNvSpPr txBox="1"/>
          <p:nvPr>
            <p:ph idx="1" type="subTitle"/>
          </p:nvPr>
        </p:nvSpPr>
        <p:spPr>
          <a:xfrm>
            <a:off x="211425" y="2428476"/>
            <a:ext cx="4242600" cy="128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latin typeface="Merriweather"/>
                <a:ea typeface="Merriweather"/>
                <a:cs typeface="Merriweather"/>
                <a:sym typeface="Merriweather"/>
              </a:rPr>
              <a:t>Presented By-</a:t>
            </a:r>
            <a:endParaRPr b="1">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b="1">
              <a:solidFill>
                <a:schemeClr val="dk1"/>
              </a:solidFill>
              <a:latin typeface="Merriweather"/>
              <a:ea typeface="Merriweather"/>
              <a:cs typeface="Merriweather"/>
              <a:sym typeface="Merriweather"/>
            </a:endParaRPr>
          </a:p>
          <a:p>
            <a:pPr indent="0" lvl="0" marL="0" rtl="0" algn="l">
              <a:spcBef>
                <a:spcPts val="0"/>
              </a:spcBef>
              <a:spcAft>
                <a:spcPts val="0"/>
              </a:spcAft>
              <a:buNone/>
            </a:pPr>
            <a:r>
              <a:rPr b="1" lang="en">
                <a:solidFill>
                  <a:schemeClr val="dk1"/>
                </a:solidFill>
                <a:latin typeface="Merriweather"/>
                <a:ea typeface="Merriweather"/>
                <a:cs typeface="Merriweather"/>
                <a:sym typeface="Merriweather"/>
              </a:rPr>
              <a:t>Piyush Khichi. (233530)</a:t>
            </a:r>
            <a:endParaRPr b="1">
              <a:solidFill>
                <a:schemeClr val="dk1"/>
              </a:solidFill>
              <a:latin typeface="Merriweather"/>
              <a:ea typeface="Merriweather"/>
              <a:cs typeface="Merriweather"/>
              <a:sym typeface="Merriweather"/>
            </a:endParaRPr>
          </a:p>
          <a:p>
            <a:pPr indent="0" lvl="0" marL="0" rtl="0" algn="l">
              <a:spcBef>
                <a:spcPts val="0"/>
              </a:spcBef>
              <a:spcAft>
                <a:spcPts val="0"/>
              </a:spcAft>
              <a:buNone/>
            </a:pPr>
            <a:r>
              <a:rPr b="1" lang="en">
                <a:solidFill>
                  <a:schemeClr val="dk1"/>
                </a:solidFill>
                <a:latin typeface="Merriweather"/>
                <a:ea typeface="Merriweather"/>
                <a:cs typeface="Merriweather"/>
                <a:sym typeface="Merriweather"/>
              </a:rPr>
              <a:t>Chaitanya Babu Patil. (233509)</a:t>
            </a:r>
            <a:endParaRPr b="1">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Split Data into Sub-set</a:t>
            </a:r>
            <a:endParaRPr/>
          </a:p>
        </p:txBody>
      </p:sp>
      <p:pic>
        <p:nvPicPr>
          <p:cNvPr id="118" name="Google Shape;118;p22"/>
          <p:cNvPicPr preferRelativeResize="0"/>
          <p:nvPr/>
        </p:nvPicPr>
        <p:blipFill>
          <a:blip r:embed="rId3">
            <a:alphaModFix/>
          </a:blip>
          <a:stretch>
            <a:fillRect/>
          </a:stretch>
        </p:blipFill>
        <p:spPr>
          <a:xfrm>
            <a:off x="311725" y="1546550"/>
            <a:ext cx="8839199" cy="1905409"/>
          </a:xfrm>
          <a:prstGeom prst="rect">
            <a:avLst/>
          </a:prstGeom>
          <a:noFill/>
          <a:ln>
            <a:noFill/>
          </a:ln>
        </p:spPr>
      </p:pic>
      <p:sp>
        <p:nvSpPr>
          <p:cNvPr id="119" name="Google Shape;119;p22"/>
          <p:cNvSpPr txBox="1"/>
          <p:nvPr>
            <p:ph type="title"/>
          </p:nvPr>
        </p:nvSpPr>
        <p:spPr>
          <a:xfrm>
            <a:off x="311700" y="3685500"/>
            <a:ext cx="8520600" cy="1080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00">
                <a:solidFill>
                  <a:srgbClr val="000000"/>
                </a:solidFill>
                <a:highlight>
                  <a:schemeClr val="lt1"/>
                </a:highlight>
              </a:rPr>
              <a:t>One Hot Encoding - A technique used to convert Categorical variables into binary, which makes them suitable for Machine learning Algorithm.</a:t>
            </a:r>
            <a:endParaRPr sz="1200">
              <a:solidFill>
                <a:srgbClr val="000000"/>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FEATURE SELECTION</a:t>
            </a:r>
            <a:endParaRPr/>
          </a:p>
        </p:txBody>
      </p:sp>
      <p:pic>
        <p:nvPicPr>
          <p:cNvPr id="125" name="Google Shape;125;p23"/>
          <p:cNvPicPr preferRelativeResize="0"/>
          <p:nvPr/>
        </p:nvPicPr>
        <p:blipFill>
          <a:blip r:embed="rId3">
            <a:alphaModFix/>
          </a:blip>
          <a:stretch>
            <a:fillRect/>
          </a:stretch>
        </p:blipFill>
        <p:spPr>
          <a:xfrm>
            <a:off x="2928600" y="1433325"/>
            <a:ext cx="5772150" cy="3629450"/>
          </a:xfrm>
          <a:prstGeom prst="rect">
            <a:avLst/>
          </a:prstGeom>
          <a:noFill/>
          <a:ln>
            <a:noFill/>
          </a:ln>
        </p:spPr>
      </p:pic>
      <p:sp>
        <p:nvSpPr>
          <p:cNvPr id="126" name="Google Shape;126;p23"/>
          <p:cNvSpPr txBox="1"/>
          <p:nvPr>
            <p:ph idx="4294967295" type="body"/>
          </p:nvPr>
        </p:nvSpPr>
        <p:spPr>
          <a:xfrm>
            <a:off x="311700" y="1505700"/>
            <a:ext cx="2677800" cy="3629400"/>
          </a:xfrm>
          <a:prstGeom prst="rect">
            <a:avLst/>
          </a:prstGeom>
        </p:spPr>
        <p:txBody>
          <a:bodyPr anchorCtr="0" anchor="t" bIns="91425" lIns="91425" spcFirstLastPara="1" rIns="91425" wrap="square" tIns="91425">
            <a:normAutofit lnSpcReduction="20000"/>
          </a:bodyPr>
          <a:lstStyle/>
          <a:p>
            <a:pPr indent="-304800" lvl="0" marL="457200" rtl="0" algn="l">
              <a:lnSpc>
                <a:spcPct val="150000"/>
              </a:lnSpc>
              <a:spcBef>
                <a:spcPts val="0"/>
              </a:spcBef>
              <a:spcAft>
                <a:spcPts val="0"/>
              </a:spcAft>
              <a:buClr>
                <a:srgbClr val="000000"/>
              </a:buClr>
              <a:buSzPts val="1200"/>
              <a:buFont typeface="Merriweather"/>
              <a:buChar char="➢"/>
            </a:pPr>
            <a:r>
              <a:rPr lang="en" sz="1200">
                <a:solidFill>
                  <a:srgbClr val="000000"/>
                </a:solidFill>
                <a:highlight>
                  <a:srgbClr val="FFFFFF"/>
                </a:highlight>
                <a:latin typeface="Merriweather"/>
                <a:ea typeface="Merriweather"/>
                <a:cs typeface="Merriweather"/>
                <a:sym typeface="Merriweather"/>
              </a:rPr>
              <a:t>Feature selection is the process of choosing a subset of the most important features or variables from a larger set of features in a dataset.</a:t>
            </a:r>
            <a:endParaRPr sz="1200">
              <a:solidFill>
                <a:srgbClr val="000000"/>
              </a:solidFill>
              <a:highlight>
                <a:srgbClr val="FFFFFF"/>
              </a:highlight>
              <a:latin typeface="Merriweather"/>
              <a:ea typeface="Merriweather"/>
              <a:cs typeface="Merriweather"/>
              <a:sym typeface="Merriweather"/>
            </a:endParaRPr>
          </a:p>
          <a:p>
            <a:pPr indent="-304800" lvl="0" marL="457200" rtl="0" algn="l">
              <a:lnSpc>
                <a:spcPct val="150000"/>
              </a:lnSpc>
              <a:spcBef>
                <a:spcPts val="0"/>
              </a:spcBef>
              <a:spcAft>
                <a:spcPts val="0"/>
              </a:spcAft>
              <a:buClr>
                <a:srgbClr val="000000"/>
              </a:buClr>
              <a:buSzPts val="1200"/>
              <a:buFont typeface="Merriweather"/>
              <a:buChar char="➢"/>
            </a:pPr>
            <a:r>
              <a:rPr lang="en" sz="1200">
                <a:solidFill>
                  <a:srgbClr val="000000"/>
                </a:solidFill>
                <a:highlight>
                  <a:srgbClr val="FFFFFF"/>
                </a:highlight>
                <a:latin typeface="Merriweather"/>
                <a:ea typeface="Merriweather"/>
                <a:cs typeface="Merriweather"/>
                <a:sym typeface="Merriweather"/>
              </a:rPr>
              <a:t>The goal of feature selection is to improve model performance, reduce overfitting, enhance interpretability, and reduce the computational cost of training models.</a:t>
            </a:r>
            <a:endParaRPr>
              <a:solidFill>
                <a:srgbClr val="000000"/>
              </a:solidFill>
              <a:highlight>
                <a:srgbClr val="FFFFFF"/>
              </a:highlight>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 USED FOR PREDICTION</a:t>
            </a:r>
            <a:endParaRPr/>
          </a:p>
        </p:txBody>
      </p:sp>
      <p:sp>
        <p:nvSpPr>
          <p:cNvPr id="132" name="Google Shape;132;p24"/>
          <p:cNvSpPr txBox="1"/>
          <p:nvPr>
            <p:ph type="title"/>
          </p:nvPr>
        </p:nvSpPr>
        <p:spPr>
          <a:xfrm>
            <a:off x="104775" y="1419525"/>
            <a:ext cx="8520600" cy="3447600"/>
          </a:xfrm>
          <a:prstGeom prst="rect">
            <a:avLst/>
          </a:prstGeom>
        </p:spPr>
        <p:txBody>
          <a:bodyPr anchorCtr="0" anchor="t" bIns="91425" lIns="91425" spcFirstLastPara="1" rIns="91425" wrap="square" tIns="91425">
            <a:normAutofit fontScale="90000"/>
          </a:bodyPr>
          <a:lstStyle/>
          <a:p>
            <a:pPr indent="-317182" lvl="0" marL="457200" rtl="0" algn="l">
              <a:lnSpc>
                <a:spcPct val="115000"/>
              </a:lnSpc>
              <a:spcBef>
                <a:spcPts val="0"/>
              </a:spcBef>
              <a:spcAft>
                <a:spcPts val="0"/>
              </a:spcAft>
              <a:buClr>
                <a:srgbClr val="000000"/>
              </a:buClr>
              <a:buSzPct val="100000"/>
              <a:buChar char="➢"/>
            </a:pPr>
            <a:r>
              <a:rPr lang="en" sz="1550">
                <a:solidFill>
                  <a:srgbClr val="000000"/>
                </a:solidFill>
                <a:highlight>
                  <a:srgbClr val="FFFFFF"/>
                </a:highlight>
              </a:rPr>
              <a:t>Logistic Regression:</a:t>
            </a:r>
            <a:endParaRPr sz="1550">
              <a:solidFill>
                <a:srgbClr val="000000"/>
              </a:solidFill>
              <a:highlight>
                <a:srgbClr val="FFFFFF"/>
              </a:highlight>
            </a:endParaRPr>
          </a:p>
          <a:p>
            <a:pPr indent="-317182" lvl="1" marL="914400" rtl="0" algn="l">
              <a:lnSpc>
                <a:spcPct val="115000"/>
              </a:lnSpc>
              <a:spcBef>
                <a:spcPts val="0"/>
              </a:spcBef>
              <a:spcAft>
                <a:spcPts val="0"/>
              </a:spcAft>
              <a:buClr>
                <a:srgbClr val="000000"/>
              </a:buClr>
              <a:buSzPct val="100000"/>
              <a:buChar char="○"/>
            </a:pPr>
            <a:r>
              <a:rPr lang="en" sz="1550">
                <a:solidFill>
                  <a:srgbClr val="000000"/>
                </a:solidFill>
                <a:highlight>
                  <a:srgbClr val="FFFFFF"/>
                </a:highlight>
              </a:rPr>
              <a:t>Logistic regression is a simple yet effective algorithm for binary classification tasks like churn prediction.</a:t>
            </a:r>
            <a:endParaRPr sz="1550">
              <a:solidFill>
                <a:srgbClr val="000000"/>
              </a:solidFill>
              <a:highlight>
                <a:srgbClr val="FFFFFF"/>
              </a:highlight>
            </a:endParaRPr>
          </a:p>
          <a:p>
            <a:pPr indent="-317182" lvl="1" marL="914400" rtl="0" algn="l">
              <a:lnSpc>
                <a:spcPct val="115000"/>
              </a:lnSpc>
              <a:spcBef>
                <a:spcPts val="0"/>
              </a:spcBef>
              <a:spcAft>
                <a:spcPts val="0"/>
              </a:spcAft>
              <a:buClr>
                <a:srgbClr val="000000"/>
              </a:buClr>
              <a:buSzPct val="100000"/>
              <a:buChar char="○"/>
            </a:pPr>
            <a:r>
              <a:rPr lang="en" sz="1550">
                <a:solidFill>
                  <a:srgbClr val="000000"/>
                </a:solidFill>
                <a:highlight>
                  <a:srgbClr val="FFFFFF"/>
                </a:highlight>
              </a:rPr>
              <a:t>It models the probability of the target class based on input features and is interpretable.</a:t>
            </a:r>
            <a:endParaRPr sz="1550">
              <a:solidFill>
                <a:srgbClr val="000000"/>
              </a:solidFill>
              <a:highlight>
                <a:srgbClr val="FFFFFF"/>
              </a:highlight>
            </a:endParaRPr>
          </a:p>
          <a:p>
            <a:pPr indent="-317182" lvl="1" marL="914400" rtl="0" algn="l">
              <a:lnSpc>
                <a:spcPct val="115000"/>
              </a:lnSpc>
              <a:spcBef>
                <a:spcPts val="0"/>
              </a:spcBef>
              <a:spcAft>
                <a:spcPts val="0"/>
              </a:spcAft>
              <a:buClr>
                <a:srgbClr val="000000"/>
              </a:buClr>
              <a:buSzPct val="100000"/>
              <a:buChar char="○"/>
            </a:pPr>
            <a:r>
              <a:rPr lang="en" sz="1550">
                <a:solidFill>
                  <a:srgbClr val="000000"/>
                </a:solidFill>
                <a:highlight>
                  <a:srgbClr val="FFFFFF"/>
                </a:highlight>
              </a:rPr>
              <a:t>Good for establishing a baseline and understanding feature importance.</a:t>
            </a:r>
            <a:endParaRPr sz="1550">
              <a:solidFill>
                <a:srgbClr val="000000"/>
              </a:solidFill>
              <a:highlight>
                <a:srgbClr val="FFFFFF"/>
              </a:highlight>
            </a:endParaRPr>
          </a:p>
          <a:p>
            <a:pPr indent="0" lvl="0" marL="0" rtl="0" algn="l">
              <a:lnSpc>
                <a:spcPct val="115000"/>
              </a:lnSpc>
              <a:spcBef>
                <a:spcPts val="0"/>
              </a:spcBef>
              <a:spcAft>
                <a:spcPts val="0"/>
              </a:spcAft>
              <a:buNone/>
            </a:pPr>
            <a:r>
              <a:t/>
            </a:r>
            <a:endParaRPr sz="1550">
              <a:solidFill>
                <a:srgbClr val="000000"/>
              </a:solidFill>
              <a:highlight>
                <a:srgbClr val="FFFFFF"/>
              </a:highlight>
            </a:endParaRPr>
          </a:p>
          <a:p>
            <a:pPr indent="-317182" lvl="0" marL="457200" rtl="0" algn="l">
              <a:lnSpc>
                <a:spcPct val="115000"/>
              </a:lnSpc>
              <a:spcBef>
                <a:spcPts val="0"/>
              </a:spcBef>
              <a:spcAft>
                <a:spcPts val="0"/>
              </a:spcAft>
              <a:buClr>
                <a:srgbClr val="000000"/>
              </a:buClr>
              <a:buSzPct val="100000"/>
              <a:buChar char="➢"/>
            </a:pPr>
            <a:r>
              <a:rPr lang="en" sz="1550">
                <a:solidFill>
                  <a:srgbClr val="000000"/>
                </a:solidFill>
                <a:highlight>
                  <a:srgbClr val="FFFFFF"/>
                </a:highlight>
              </a:rPr>
              <a:t>Random Forest:</a:t>
            </a:r>
            <a:endParaRPr sz="1550">
              <a:solidFill>
                <a:srgbClr val="000000"/>
              </a:solidFill>
              <a:highlight>
                <a:srgbClr val="FFFFFF"/>
              </a:highlight>
            </a:endParaRPr>
          </a:p>
          <a:p>
            <a:pPr indent="-317182" lvl="1" marL="914400" rtl="0" algn="l">
              <a:lnSpc>
                <a:spcPct val="115000"/>
              </a:lnSpc>
              <a:spcBef>
                <a:spcPts val="0"/>
              </a:spcBef>
              <a:spcAft>
                <a:spcPts val="0"/>
              </a:spcAft>
              <a:buClr>
                <a:srgbClr val="000000"/>
              </a:buClr>
              <a:buSzPct val="100000"/>
              <a:buChar char="○"/>
            </a:pPr>
            <a:r>
              <a:rPr lang="en" sz="1550">
                <a:solidFill>
                  <a:srgbClr val="000000"/>
                </a:solidFill>
                <a:highlight>
                  <a:srgbClr val="FFFFFF"/>
                </a:highlight>
              </a:rPr>
              <a:t>Random Forest is an ensemble algorithm that builds multiple decision trees and combines their predictions.</a:t>
            </a:r>
            <a:endParaRPr sz="1550">
              <a:solidFill>
                <a:srgbClr val="000000"/>
              </a:solidFill>
              <a:highlight>
                <a:srgbClr val="FFFFFF"/>
              </a:highlight>
            </a:endParaRPr>
          </a:p>
          <a:p>
            <a:pPr indent="-317182" lvl="1" marL="914400" rtl="0" algn="l">
              <a:lnSpc>
                <a:spcPct val="115000"/>
              </a:lnSpc>
              <a:spcBef>
                <a:spcPts val="0"/>
              </a:spcBef>
              <a:spcAft>
                <a:spcPts val="0"/>
              </a:spcAft>
              <a:buClr>
                <a:srgbClr val="000000"/>
              </a:buClr>
              <a:buSzPct val="100000"/>
              <a:buChar char="○"/>
            </a:pPr>
            <a:r>
              <a:rPr lang="en" sz="1550">
                <a:solidFill>
                  <a:srgbClr val="000000"/>
                </a:solidFill>
                <a:highlight>
                  <a:srgbClr val="FFFFFF"/>
                </a:highlight>
              </a:rPr>
              <a:t>It handles non-linear relationships well, and it's robust to overfitting.</a:t>
            </a:r>
            <a:endParaRPr sz="1550">
              <a:solidFill>
                <a:srgbClr val="000000"/>
              </a:solidFill>
              <a:highlight>
                <a:srgbClr val="FFFFFF"/>
              </a:highlight>
            </a:endParaRPr>
          </a:p>
          <a:p>
            <a:pPr indent="-317182" lvl="1" marL="914400" rtl="0" algn="l">
              <a:lnSpc>
                <a:spcPct val="115000"/>
              </a:lnSpc>
              <a:spcBef>
                <a:spcPts val="0"/>
              </a:spcBef>
              <a:spcAft>
                <a:spcPts val="0"/>
              </a:spcAft>
              <a:buClr>
                <a:srgbClr val="000000"/>
              </a:buClr>
              <a:buSzPct val="100000"/>
              <a:buChar char="○"/>
            </a:pPr>
            <a:r>
              <a:rPr lang="en" sz="1550">
                <a:solidFill>
                  <a:srgbClr val="000000"/>
                </a:solidFill>
                <a:highlight>
                  <a:srgbClr val="FFFFFF"/>
                </a:highlight>
              </a:rPr>
              <a:t>Provides feature importance scores and is resistant to outliers.</a:t>
            </a:r>
            <a:endParaRPr sz="1550">
              <a:solidFill>
                <a:srgbClr val="000000"/>
              </a:solidFill>
              <a:highlight>
                <a:srgbClr val="FFFFFF"/>
              </a:highlight>
            </a:endParaRPr>
          </a:p>
          <a:p>
            <a:pPr indent="0" lvl="0" marL="0" rtl="0" algn="l">
              <a:lnSpc>
                <a:spcPct val="115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060606"/>
              </a:solidFill>
              <a:highlight>
                <a:srgbClr val="444654"/>
              </a:highlight>
              <a:latin typeface="Roboto"/>
              <a:ea typeface="Roboto"/>
              <a:cs typeface="Roboto"/>
              <a:sym typeface="Roboto"/>
            </a:endParaRPr>
          </a:p>
          <a:p>
            <a:pPr indent="0" lvl="0" marL="0" rtl="0" algn="l">
              <a:spcBef>
                <a:spcPts val="0"/>
              </a:spcBef>
              <a:spcAft>
                <a:spcPts val="0"/>
              </a:spcAft>
              <a:buNone/>
            </a:pPr>
            <a:r>
              <a:t/>
            </a:r>
            <a:endParaRPr sz="14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4294967295" type="title"/>
          </p:nvPr>
        </p:nvSpPr>
        <p:spPr>
          <a:xfrm>
            <a:off x="249325" y="195400"/>
            <a:ext cx="8735400" cy="4806600"/>
          </a:xfrm>
          <a:prstGeom prst="rect">
            <a:avLst/>
          </a:prstGeom>
        </p:spPr>
        <p:txBody>
          <a:bodyPr anchorCtr="0" anchor="t" bIns="91425" lIns="91425" spcFirstLastPara="1" rIns="91425" wrap="square" tIns="91425">
            <a:normAutofit fontScale="90000"/>
          </a:bodyPr>
          <a:lstStyle/>
          <a:p>
            <a:pPr indent="-308610" lvl="0" marL="457200" rtl="0" algn="l">
              <a:lnSpc>
                <a:spcPct val="150000"/>
              </a:lnSpc>
              <a:spcBef>
                <a:spcPts val="0"/>
              </a:spcBef>
              <a:spcAft>
                <a:spcPts val="0"/>
              </a:spcAft>
              <a:buClr>
                <a:srgbClr val="000000"/>
              </a:buClr>
              <a:buSzPct val="100000"/>
              <a:buChar char="➢"/>
            </a:pPr>
            <a:r>
              <a:rPr lang="en" sz="1400">
                <a:solidFill>
                  <a:srgbClr val="000000"/>
                </a:solidFill>
              </a:rPr>
              <a:t>Gradient Boosting:</a:t>
            </a:r>
            <a:endParaRPr sz="1400">
              <a:solidFill>
                <a:srgbClr val="000000"/>
              </a:solidFill>
            </a:endParaRPr>
          </a:p>
          <a:p>
            <a:pPr indent="-308610" lvl="1" marL="914400" rtl="0" algn="l">
              <a:lnSpc>
                <a:spcPct val="150000"/>
              </a:lnSpc>
              <a:spcBef>
                <a:spcPts val="0"/>
              </a:spcBef>
              <a:spcAft>
                <a:spcPts val="0"/>
              </a:spcAft>
              <a:buClr>
                <a:srgbClr val="000000"/>
              </a:buClr>
              <a:buSzPct val="100000"/>
              <a:buChar char="○"/>
            </a:pPr>
            <a:r>
              <a:rPr lang="en" sz="1400">
                <a:solidFill>
                  <a:srgbClr val="000000"/>
                </a:solidFill>
              </a:rPr>
              <a:t>Gradient Boosting builds an ensemble of weak learners (usually decision trees) in a sequential manner.</a:t>
            </a:r>
            <a:endParaRPr sz="1400">
              <a:solidFill>
                <a:srgbClr val="000000"/>
              </a:solidFill>
            </a:endParaRPr>
          </a:p>
          <a:p>
            <a:pPr indent="-308610" lvl="1" marL="914400" rtl="0" algn="l">
              <a:lnSpc>
                <a:spcPct val="150000"/>
              </a:lnSpc>
              <a:spcBef>
                <a:spcPts val="0"/>
              </a:spcBef>
              <a:spcAft>
                <a:spcPts val="0"/>
              </a:spcAft>
              <a:buClr>
                <a:srgbClr val="000000"/>
              </a:buClr>
              <a:buSzPct val="100000"/>
              <a:buChar char="○"/>
            </a:pPr>
            <a:r>
              <a:rPr lang="en" sz="1400">
                <a:solidFill>
                  <a:srgbClr val="000000"/>
                </a:solidFill>
              </a:rPr>
              <a:t>It focuses on improving prediction errors of previous models, leading to a strong final model.</a:t>
            </a:r>
            <a:endParaRPr sz="1400">
              <a:solidFill>
                <a:srgbClr val="000000"/>
              </a:solidFill>
            </a:endParaRPr>
          </a:p>
          <a:p>
            <a:pPr indent="-308610" lvl="1" marL="914400" rtl="0" algn="l">
              <a:lnSpc>
                <a:spcPct val="150000"/>
              </a:lnSpc>
              <a:spcBef>
                <a:spcPts val="0"/>
              </a:spcBef>
              <a:spcAft>
                <a:spcPts val="0"/>
              </a:spcAft>
              <a:buClr>
                <a:srgbClr val="000000"/>
              </a:buClr>
              <a:buSzPct val="100000"/>
              <a:buChar char="○"/>
            </a:pPr>
            <a:r>
              <a:rPr lang="en" sz="1400">
                <a:solidFill>
                  <a:srgbClr val="000000"/>
                </a:solidFill>
              </a:rPr>
              <a:t>Can capture complex relationships in data and has good predictive performance.</a:t>
            </a:r>
            <a:endParaRPr sz="1400">
              <a:solidFill>
                <a:srgbClr val="000000"/>
              </a:solidFill>
            </a:endParaRPr>
          </a:p>
          <a:p>
            <a:pPr indent="0" lvl="0" marL="0" rtl="0" algn="l">
              <a:lnSpc>
                <a:spcPct val="150000"/>
              </a:lnSpc>
              <a:spcBef>
                <a:spcPts val="0"/>
              </a:spcBef>
              <a:spcAft>
                <a:spcPts val="0"/>
              </a:spcAft>
              <a:buNone/>
            </a:pPr>
            <a:r>
              <a:rPr lang="en" sz="1400">
                <a:solidFill>
                  <a:srgbClr val="000000"/>
                </a:solidFill>
              </a:rPr>
              <a:t> </a:t>
            </a:r>
            <a:endParaRPr sz="1400">
              <a:solidFill>
                <a:srgbClr val="000000"/>
              </a:solidFill>
            </a:endParaRPr>
          </a:p>
          <a:p>
            <a:pPr indent="-308610" lvl="0" marL="457200" rtl="0" algn="l">
              <a:lnSpc>
                <a:spcPct val="150000"/>
              </a:lnSpc>
              <a:spcBef>
                <a:spcPts val="0"/>
              </a:spcBef>
              <a:spcAft>
                <a:spcPts val="0"/>
              </a:spcAft>
              <a:buClr>
                <a:srgbClr val="000000"/>
              </a:buClr>
              <a:buSzPct val="100000"/>
              <a:buChar char="➢"/>
            </a:pPr>
            <a:r>
              <a:rPr lang="en" sz="1400">
                <a:solidFill>
                  <a:srgbClr val="000000"/>
                </a:solidFill>
              </a:rPr>
              <a:t>XGBoost:</a:t>
            </a:r>
            <a:endParaRPr sz="1400">
              <a:solidFill>
                <a:srgbClr val="000000"/>
              </a:solidFill>
            </a:endParaRPr>
          </a:p>
          <a:p>
            <a:pPr indent="-308610" lvl="1" marL="914400" rtl="0" algn="l">
              <a:lnSpc>
                <a:spcPct val="150000"/>
              </a:lnSpc>
              <a:spcBef>
                <a:spcPts val="0"/>
              </a:spcBef>
              <a:spcAft>
                <a:spcPts val="0"/>
              </a:spcAft>
              <a:buClr>
                <a:srgbClr val="000000"/>
              </a:buClr>
              <a:buSzPct val="100000"/>
              <a:buChar char="○"/>
            </a:pPr>
            <a:r>
              <a:rPr lang="en" sz="1400">
                <a:solidFill>
                  <a:srgbClr val="000000"/>
                </a:solidFill>
              </a:rPr>
              <a:t>XGBoost is an optimized version of gradient boosting.</a:t>
            </a:r>
            <a:endParaRPr sz="1400">
              <a:solidFill>
                <a:srgbClr val="000000"/>
              </a:solidFill>
            </a:endParaRPr>
          </a:p>
          <a:p>
            <a:pPr indent="-308610" lvl="1" marL="914400" rtl="0" algn="l">
              <a:lnSpc>
                <a:spcPct val="150000"/>
              </a:lnSpc>
              <a:spcBef>
                <a:spcPts val="0"/>
              </a:spcBef>
              <a:spcAft>
                <a:spcPts val="0"/>
              </a:spcAft>
              <a:buClr>
                <a:srgbClr val="000000"/>
              </a:buClr>
              <a:buSzPct val="100000"/>
              <a:buChar char="○"/>
            </a:pPr>
            <a:r>
              <a:rPr lang="en" sz="1400">
                <a:solidFill>
                  <a:srgbClr val="000000"/>
                </a:solidFill>
              </a:rPr>
              <a:t>It includes regularization terms, which help prevent overfitting.</a:t>
            </a:r>
            <a:endParaRPr sz="1400">
              <a:solidFill>
                <a:srgbClr val="000000"/>
              </a:solidFill>
            </a:endParaRPr>
          </a:p>
          <a:p>
            <a:pPr indent="-308610" lvl="1" marL="914400" rtl="0" algn="l">
              <a:lnSpc>
                <a:spcPct val="150000"/>
              </a:lnSpc>
              <a:spcBef>
                <a:spcPts val="0"/>
              </a:spcBef>
              <a:spcAft>
                <a:spcPts val="0"/>
              </a:spcAft>
              <a:buClr>
                <a:srgbClr val="000000"/>
              </a:buClr>
              <a:buSzPct val="100000"/>
              <a:buChar char="○"/>
            </a:pPr>
            <a:r>
              <a:rPr lang="en" sz="1400">
                <a:solidFill>
                  <a:srgbClr val="000000"/>
                </a:solidFill>
              </a:rPr>
              <a:t>Often used for structured/tabular data and is known for its speed and performance.</a:t>
            </a:r>
            <a:endParaRPr sz="1400">
              <a:solidFill>
                <a:srgbClr val="000000"/>
              </a:solidFill>
            </a:endParaRPr>
          </a:p>
          <a:p>
            <a:pPr indent="0" lvl="0" marL="914400" rtl="0" algn="l">
              <a:lnSpc>
                <a:spcPct val="150000"/>
              </a:lnSpc>
              <a:spcBef>
                <a:spcPts val="0"/>
              </a:spcBef>
              <a:spcAft>
                <a:spcPts val="0"/>
              </a:spcAft>
              <a:buNone/>
            </a:pPr>
            <a:r>
              <a:t/>
            </a:r>
            <a:endParaRPr sz="1400">
              <a:solidFill>
                <a:srgbClr val="000000"/>
              </a:solidFill>
            </a:endParaRPr>
          </a:p>
          <a:p>
            <a:pPr indent="-308610" lvl="0" marL="457200" rtl="0" algn="l">
              <a:lnSpc>
                <a:spcPct val="150000"/>
              </a:lnSpc>
              <a:spcBef>
                <a:spcPts val="0"/>
              </a:spcBef>
              <a:spcAft>
                <a:spcPts val="0"/>
              </a:spcAft>
              <a:buClr>
                <a:srgbClr val="000000"/>
              </a:buClr>
              <a:buSzPct val="100000"/>
              <a:buChar char="➢"/>
            </a:pPr>
            <a:r>
              <a:rPr lang="en" sz="1400">
                <a:solidFill>
                  <a:srgbClr val="000000"/>
                </a:solidFill>
              </a:rPr>
              <a:t>CatBoost:</a:t>
            </a:r>
            <a:endParaRPr sz="1400">
              <a:solidFill>
                <a:srgbClr val="000000"/>
              </a:solidFill>
            </a:endParaRPr>
          </a:p>
          <a:p>
            <a:pPr indent="-308610" lvl="1" marL="914400" rtl="0" algn="l">
              <a:lnSpc>
                <a:spcPct val="150000"/>
              </a:lnSpc>
              <a:spcBef>
                <a:spcPts val="0"/>
              </a:spcBef>
              <a:spcAft>
                <a:spcPts val="0"/>
              </a:spcAft>
              <a:buClr>
                <a:srgbClr val="000000"/>
              </a:buClr>
              <a:buSzPct val="100000"/>
              <a:buChar char="○"/>
            </a:pPr>
            <a:r>
              <a:rPr lang="en" sz="1400">
                <a:solidFill>
                  <a:srgbClr val="000000"/>
                </a:solidFill>
              </a:rPr>
              <a:t>CatBoost is another gradient boosting variant that handles categorical variables efficiently.</a:t>
            </a:r>
            <a:endParaRPr sz="1400">
              <a:solidFill>
                <a:srgbClr val="000000"/>
              </a:solidFill>
            </a:endParaRPr>
          </a:p>
          <a:p>
            <a:pPr indent="-308610" lvl="1" marL="914400" rtl="0" algn="l">
              <a:lnSpc>
                <a:spcPct val="150000"/>
              </a:lnSpc>
              <a:spcBef>
                <a:spcPts val="0"/>
              </a:spcBef>
              <a:spcAft>
                <a:spcPts val="0"/>
              </a:spcAft>
              <a:buClr>
                <a:srgbClr val="000000"/>
              </a:buClr>
              <a:buSzPct val="100000"/>
              <a:buChar char="○"/>
            </a:pPr>
            <a:r>
              <a:rPr lang="en" sz="1400">
                <a:solidFill>
                  <a:srgbClr val="000000"/>
                </a:solidFill>
              </a:rPr>
              <a:t>It automatically encodes categorical features and reduces the need for extensive preprocessing.</a:t>
            </a:r>
            <a:endParaRPr sz="1400">
              <a:solidFill>
                <a:srgbClr val="000000"/>
              </a:solidFill>
            </a:endParaRPr>
          </a:p>
          <a:p>
            <a:pPr indent="-308610" lvl="1" marL="914400" rtl="0" algn="l">
              <a:lnSpc>
                <a:spcPct val="150000"/>
              </a:lnSpc>
              <a:spcBef>
                <a:spcPts val="0"/>
              </a:spcBef>
              <a:spcAft>
                <a:spcPts val="0"/>
              </a:spcAft>
              <a:buClr>
                <a:srgbClr val="000000"/>
              </a:buClr>
              <a:buSzPct val="100000"/>
              <a:buChar char="○"/>
            </a:pPr>
            <a:r>
              <a:rPr lang="en" sz="1400">
                <a:solidFill>
                  <a:srgbClr val="000000"/>
                </a:solidFill>
              </a:rPr>
              <a:t>Can provide good results with minimal hyperparameter tuning.</a:t>
            </a:r>
            <a:endParaRPr sz="1400">
              <a:solidFill>
                <a:srgbClr val="000000"/>
              </a:solidFill>
            </a:endParaRPr>
          </a:p>
          <a:p>
            <a:pPr indent="0" lvl="0" marL="0" rtl="0" algn="l">
              <a:spcBef>
                <a:spcPts val="0"/>
              </a:spcBef>
              <a:spcAft>
                <a:spcPts val="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1219300" y="667075"/>
            <a:ext cx="6329500" cy="4256299"/>
          </a:xfrm>
          <a:prstGeom prst="rect">
            <a:avLst/>
          </a:prstGeom>
          <a:noFill/>
          <a:ln>
            <a:noFill/>
          </a:ln>
        </p:spPr>
      </p:pic>
      <p:sp>
        <p:nvSpPr>
          <p:cNvPr id="143" name="Google Shape;143;p26"/>
          <p:cNvSpPr txBox="1"/>
          <p:nvPr>
            <p:ph idx="4294967295" type="title"/>
          </p:nvPr>
        </p:nvSpPr>
        <p:spPr>
          <a:xfrm>
            <a:off x="1784250" y="202800"/>
            <a:ext cx="5199600" cy="34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355"/>
              <a:t>Logistic Regression Model </a:t>
            </a:r>
            <a:endParaRPr sz="2355"/>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7"/>
          <p:cNvPicPr preferRelativeResize="0"/>
          <p:nvPr/>
        </p:nvPicPr>
        <p:blipFill>
          <a:blip r:embed="rId3">
            <a:alphaModFix/>
          </a:blip>
          <a:stretch>
            <a:fillRect/>
          </a:stretch>
        </p:blipFill>
        <p:spPr>
          <a:xfrm>
            <a:off x="1601100" y="707175"/>
            <a:ext cx="5385126" cy="4436324"/>
          </a:xfrm>
          <a:prstGeom prst="rect">
            <a:avLst/>
          </a:prstGeom>
          <a:noFill/>
          <a:ln>
            <a:noFill/>
          </a:ln>
        </p:spPr>
      </p:pic>
      <p:sp>
        <p:nvSpPr>
          <p:cNvPr id="149" name="Google Shape;149;p27"/>
          <p:cNvSpPr txBox="1"/>
          <p:nvPr>
            <p:ph idx="4294967295" type="title"/>
          </p:nvPr>
        </p:nvSpPr>
        <p:spPr>
          <a:xfrm>
            <a:off x="1784250" y="202800"/>
            <a:ext cx="5199600" cy="34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355"/>
              <a:t>Random Forest</a:t>
            </a:r>
            <a:r>
              <a:rPr lang="en" sz="2355"/>
              <a:t> Model </a:t>
            </a:r>
            <a:endParaRPr sz="2355"/>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4294967295" type="title"/>
          </p:nvPr>
        </p:nvSpPr>
        <p:spPr>
          <a:xfrm>
            <a:off x="1784250" y="202800"/>
            <a:ext cx="5199600" cy="34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355"/>
              <a:t>CatBoost</a:t>
            </a:r>
            <a:r>
              <a:rPr lang="en" sz="2355"/>
              <a:t> Model </a:t>
            </a:r>
            <a:endParaRPr sz="2355"/>
          </a:p>
          <a:p>
            <a:pPr indent="0" lvl="0" marL="0" rtl="0" algn="l">
              <a:spcBef>
                <a:spcPts val="0"/>
              </a:spcBef>
              <a:spcAft>
                <a:spcPts val="0"/>
              </a:spcAft>
              <a:buNone/>
            </a:pPr>
            <a:r>
              <a:t/>
            </a:r>
            <a:endParaRPr/>
          </a:p>
        </p:txBody>
      </p:sp>
      <p:pic>
        <p:nvPicPr>
          <p:cNvPr id="155" name="Google Shape;155;p28"/>
          <p:cNvPicPr preferRelativeResize="0"/>
          <p:nvPr/>
        </p:nvPicPr>
        <p:blipFill rotWithShape="1">
          <a:blip r:embed="rId3">
            <a:alphaModFix/>
          </a:blip>
          <a:srcRect b="0" l="-11950" r="11950" t="0"/>
          <a:stretch/>
        </p:blipFill>
        <p:spPr>
          <a:xfrm>
            <a:off x="152400" y="696000"/>
            <a:ext cx="7134225" cy="2744975"/>
          </a:xfrm>
          <a:prstGeom prst="rect">
            <a:avLst/>
          </a:prstGeom>
          <a:noFill/>
          <a:ln>
            <a:noFill/>
          </a:ln>
        </p:spPr>
      </p:pic>
      <p:pic>
        <p:nvPicPr>
          <p:cNvPr id="156" name="Google Shape;156;p28"/>
          <p:cNvPicPr preferRelativeResize="0"/>
          <p:nvPr/>
        </p:nvPicPr>
        <p:blipFill>
          <a:blip r:embed="rId4">
            <a:alphaModFix/>
          </a:blip>
          <a:stretch>
            <a:fillRect/>
          </a:stretch>
        </p:blipFill>
        <p:spPr>
          <a:xfrm>
            <a:off x="980363" y="3440975"/>
            <a:ext cx="7183275" cy="1695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idx="4294967295" type="title"/>
          </p:nvPr>
        </p:nvSpPr>
        <p:spPr>
          <a:xfrm>
            <a:off x="2345750" y="169100"/>
            <a:ext cx="5199600" cy="34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355"/>
              <a:t>Results of ML</a:t>
            </a:r>
            <a:r>
              <a:rPr lang="en" sz="2355"/>
              <a:t> Model’s</a:t>
            </a:r>
            <a:endParaRPr sz="2355"/>
          </a:p>
          <a:p>
            <a:pPr indent="0" lvl="0" marL="0" rtl="0" algn="l">
              <a:spcBef>
                <a:spcPts val="0"/>
              </a:spcBef>
              <a:spcAft>
                <a:spcPts val="0"/>
              </a:spcAft>
              <a:buNone/>
            </a:pPr>
            <a:r>
              <a:t/>
            </a:r>
            <a:endParaRPr/>
          </a:p>
        </p:txBody>
      </p:sp>
      <p:graphicFrame>
        <p:nvGraphicFramePr>
          <p:cNvPr id="162" name="Google Shape;162;p29"/>
          <p:cNvGraphicFramePr/>
          <p:nvPr/>
        </p:nvGraphicFramePr>
        <p:xfrm>
          <a:off x="219200" y="910250"/>
          <a:ext cx="3000000" cy="3000000"/>
        </p:xfrm>
        <a:graphic>
          <a:graphicData uri="http://schemas.openxmlformats.org/drawingml/2006/table">
            <a:tbl>
              <a:tblPr>
                <a:noFill/>
                <a:tableStyleId>{8B466DB3-58FE-4E97-B5CF-8285187DC83D}</a:tableStyleId>
              </a:tblPr>
              <a:tblGrid>
                <a:gridCol w="1738075"/>
                <a:gridCol w="1738075"/>
                <a:gridCol w="1738075"/>
                <a:gridCol w="1738075"/>
                <a:gridCol w="1738075"/>
                <a:gridCol w="1738075"/>
              </a:tblGrid>
              <a:tr h="906500">
                <a:tc>
                  <a:txBody>
                    <a:bodyPr/>
                    <a:lstStyle/>
                    <a:p>
                      <a:pPr indent="0" lvl="0" marL="0" rtl="0" algn="ctr">
                        <a:spcBef>
                          <a:spcPts val="0"/>
                        </a:spcBef>
                        <a:spcAft>
                          <a:spcPts val="0"/>
                        </a:spcAft>
                        <a:buNone/>
                      </a:pPr>
                      <a:r>
                        <a:rPr b="1" lang="en">
                          <a:latin typeface="Merriweather"/>
                          <a:ea typeface="Merriweather"/>
                          <a:cs typeface="Merriweather"/>
                          <a:sym typeface="Merriweather"/>
                        </a:rPr>
                        <a:t>ML Algorithms</a:t>
                      </a:r>
                      <a:endParaRPr b="1">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a:latin typeface="Merriweather"/>
                          <a:ea typeface="Merriweather"/>
                          <a:cs typeface="Merriweather"/>
                          <a:sym typeface="Merriweather"/>
                        </a:rPr>
                        <a:t>Logistic Regression</a:t>
                      </a:r>
                      <a:endParaRPr b="1">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a:latin typeface="Merriweather"/>
                          <a:ea typeface="Merriweather"/>
                          <a:cs typeface="Merriweather"/>
                          <a:sym typeface="Merriweather"/>
                        </a:rPr>
                        <a:t>Random Forest </a:t>
                      </a:r>
                      <a:endParaRPr b="1">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a:latin typeface="Merriweather"/>
                          <a:ea typeface="Merriweather"/>
                          <a:cs typeface="Merriweather"/>
                          <a:sym typeface="Merriweather"/>
                        </a:rPr>
                        <a:t>XGBoost</a:t>
                      </a:r>
                      <a:endParaRPr b="1">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a:latin typeface="Merriweather"/>
                          <a:ea typeface="Merriweather"/>
                          <a:cs typeface="Merriweather"/>
                          <a:sym typeface="Merriweather"/>
                        </a:rPr>
                        <a:t>Gradient Boost</a:t>
                      </a:r>
                      <a:endParaRPr b="1">
                        <a:latin typeface="Merriweather"/>
                        <a:ea typeface="Merriweather"/>
                        <a:cs typeface="Merriweather"/>
                        <a:sym typeface="Merriweather"/>
                      </a:endParaRPr>
                    </a:p>
                  </a:txBody>
                  <a:tcPr marT="91425" marB="91425" marR="91425" marL="91425" anchor="ctr"/>
                </a:tc>
                <a:tc>
                  <a:txBody>
                    <a:bodyPr/>
                    <a:lstStyle/>
                    <a:p>
                      <a:pPr indent="0" lvl="0" marL="0" rtl="0" algn="ctr">
                        <a:spcBef>
                          <a:spcPts val="0"/>
                        </a:spcBef>
                        <a:spcAft>
                          <a:spcPts val="0"/>
                        </a:spcAft>
                        <a:buNone/>
                      </a:pPr>
                      <a:r>
                        <a:rPr b="1" lang="en">
                          <a:latin typeface="Merriweather"/>
                          <a:ea typeface="Merriweather"/>
                          <a:cs typeface="Merriweather"/>
                          <a:sym typeface="Merriweather"/>
                        </a:rPr>
                        <a:t>CatBoost</a:t>
                      </a:r>
                      <a:endParaRPr b="1">
                        <a:latin typeface="Merriweather"/>
                        <a:ea typeface="Merriweather"/>
                        <a:cs typeface="Merriweather"/>
                        <a:sym typeface="Merriweather"/>
                      </a:endParaRPr>
                    </a:p>
                  </a:txBody>
                  <a:tcPr marT="91425" marB="91425" marR="91425" marL="91425" anchor="ctr"/>
                </a:tc>
              </a:tr>
              <a:tr h="752925">
                <a:tc>
                  <a:txBody>
                    <a:bodyPr/>
                    <a:lstStyle/>
                    <a:p>
                      <a:pPr indent="0" lvl="0" marL="0" rtl="0" algn="ctr">
                        <a:spcBef>
                          <a:spcPts val="0"/>
                        </a:spcBef>
                        <a:spcAft>
                          <a:spcPts val="0"/>
                        </a:spcAft>
                        <a:buNone/>
                      </a:pPr>
                      <a:r>
                        <a:rPr b="1" lang="en">
                          <a:latin typeface="Merriweather"/>
                          <a:ea typeface="Merriweather"/>
                          <a:cs typeface="Merriweather"/>
                          <a:sym typeface="Merriweather"/>
                        </a:rPr>
                        <a:t>Accuracy</a:t>
                      </a:r>
                      <a:endParaRPr b="1">
                        <a:latin typeface="Merriweather"/>
                        <a:ea typeface="Merriweather"/>
                        <a:cs typeface="Merriweather"/>
                        <a:sym typeface="Merriweather"/>
                      </a:endParaRPr>
                    </a:p>
                  </a:txBody>
                  <a:tcPr marT="91425" marB="91425" marR="91425" marL="91425" anchor="ctr"/>
                </a:tc>
                <a:tc>
                  <a:txBody>
                    <a:bodyPr/>
                    <a:lstStyle/>
                    <a:p>
                      <a:pPr indent="0" lvl="0" marL="0" rtl="0" algn="ctr">
                        <a:lnSpc>
                          <a:spcPct val="115000"/>
                        </a:lnSpc>
                        <a:spcBef>
                          <a:spcPts val="0"/>
                        </a:spcBef>
                        <a:spcAft>
                          <a:spcPts val="0"/>
                        </a:spcAft>
                        <a:buNone/>
                      </a:pPr>
                      <a:r>
                        <a:rPr lang="en" sz="1250">
                          <a:highlight>
                            <a:srgbClr val="FFFFFF"/>
                          </a:highlight>
                        </a:rPr>
                        <a:t>0.8056701771673749</a:t>
                      </a:r>
                      <a:endParaRPr sz="1250">
                        <a:highlight>
                          <a:srgbClr val="FFFFFF"/>
                        </a:highlight>
                      </a:endParaRPr>
                    </a:p>
                    <a:p>
                      <a:pPr indent="0" lvl="0" marL="0" rtl="0" algn="ctr">
                        <a:spcBef>
                          <a:spcPts val="0"/>
                        </a:spcBef>
                        <a:spcAft>
                          <a:spcPts val="0"/>
                        </a:spcAft>
                        <a:buNone/>
                      </a:pPr>
                      <a:r>
                        <a:t/>
                      </a:r>
                      <a:endParaRPr sz="1600"/>
                    </a:p>
                  </a:txBody>
                  <a:tcPr marT="91425" marB="91425" marR="91425" marL="91425" anchor="b"/>
                </a:tc>
                <a:tc>
                  <a:txBody>
                    <a:bodyPr/>
                    <a:lstStyle/>
                    <a:p>
                      <a:pPr indent="0" lvl="0" marL="0" rtl="0" algn="ctr">
                        <a:lnSpc>
                          <a:spcPct val="115000"/>
                        </a:lnSpc>
                        <a:spcBef>
                          <a:spcPts val="0"/>
                        </a:spcBef>
                        <a:spcAft>
                          <a:spcPts val="0"/>
                        </a:spcAft>
                        <a:buNone/>
                      </a:pPr>
                      <a:r>
                        <a:rPr lang="en" sz="1250">
                          <a:highlight>
                            <a:srgbClr val="FFFFFF"/>
                          </a:highlight>
                        </a:rPr>
                        <a:t>0.9715669971874936</a:t>
                      </a:r>
                      <a:endParaRPr sz="1250">
                        <a:highlight>
                          <a:srgbClr val="FFFFFF"/>
                        </a:highlight>
                      </a:endParaRPr>
                    </a:p>
                    <a:p>
                      <a:pPr indent="0" lvl="0" marL="0" rtl="0" algn="ctr">
                        <a:spcBef>
                          <a:spcPts val="0"/>
                        </a:spcBef>
                        <a:spcAft>
                          <a:spcPts val="0"/>
                        </a:spcAft>
                        <a:buNone/>
                      </a:pPr>
                      <a:r>
                        <a:t/>
                      </a:r>
                      <a:endParaRPr sz="1600"/>
                    </a:p>
                  </a:txBody>
                  <a:tcPr marT="91425" marB="91425" marR="91425" marL="91425" anchor="b"/>
                </a:tc>
                <a:tc>
                  <a:txBody>
                    <a:bodyPr/>
                    <a:lstStyle/>
                    <a:p>
                      <a:pPr indent="0" lvl="0" marL="0" rtl="0" algn="ctr">
                        <a:lnSpc>
                          <a:spcPct val="115000"/>
                        </a:lnSpc>
                        <a:spcBef>
                          <a:spcPts val="0"/>
                        </a:spcBef>
                        <a:spcAft>
                          <a:spcPts val="0"/>
                        </a:spcAft>
                        <a:buNone/>
                      </a:pPr>
                      <a:r>
                        <a:rPr lang="en" sz="1250">
                          <a:highlight>
                            <a:srgbClr val="FFFFFF"/>
                          </a:highlight>
                        </a:rPr>
                        <a:t>0.677362402742707</a:t>
                      </a:r>
                      <a:endParaRPr sz="1250">
                        <a:highlight>
                          <a:srgbClr val="FFFFFF"/>
                        </a:highlight>
                      </a:endParaRPr>
                    </a:p>
                    <a:p>
                      <a:pPr indent="0" lvl="0" marL="0" rtl="0" algn="ctr">
                        <a:spcBef>
                          <a:spcPts val="0"/>
                        </a:spcBef>
                        <a:spcAft>
                          <a:spcPts val="0"/>
                        </a:spcAft>
                        <a:buNone/>
                      </a:pPr>
                      <a:r>
                        <a:t/>
                      </a:r>
                      <a:endParaRPr sz="1600"/>
                    </a:p>
                  </a:txBody>
                  <a:tcPr marT="91425" marB="91425" marR="91425" marL="91425" anchor="b"/>
                </a:tc>
                <a:tc>
                  <a:txBody>
                    <a:bodyPr/>
                    <a:lstStyle/>
                    <a:p>
                      <a:pPr indent="0" lvl="0" marL="0" rtl="0" algn="ctr">
                        <a:lnSpc>
                          <a:spcPct val="115000"/>
                        </a:lnSpc>
                        <a:spcBef>
                          <a:spcPts val="0"/>
                        </a:spcBef>
                        <a:spcAft>
                          <a:spcPts val="0"/>
                        </a:spcAft>
                        <a:buNone/>
                      </a:pPr>
                      <a:r>
                        <a:rPr lang="en" sz="1250">
                          <a:highlight>
                            <a:srgbClr val="FFFFFF"/>
                          </a:highlight>
                        </a:rPr>
                        <a:t>0.6429553899529881</a:t>
                      </a:r>
                      <a:endParaRPr sz="1250">
                        <a:highlight>
                          <a:srgbClr val="FFFFFF"/>
                        </a:highlight>
                      </a:endParaRPr>
                    </a:p>
                    <a:p>
                      <a:pPr indent="0" lvl="0" marL="0" rtl="0" algn="ctr">
                        <a:spcBef>
                          <a:spcPts val="0"/>
                        </a:spcBef>
                        <a:spcAft>
                          <a:spcPts val="0"/>
                        </a:spcAft>
                        <a:buNone/>
                      </a:pPr>
                      <a:r>
                        <a:t/>
                      </a:r>
                      <a:endParaRPr sz="1600"/>
                    </a:p>
                  </a:txBody>
                  <a:tcPr marT="91425" marB="91425" marR="91425" marL="91425" anchor="b"/>
                </a:tc>
                <a:tc>
                  <a:txBody>
                    <a:bodyPr/>
                    <a:lstStyle/>
                    <a:p>
                      <a:pPr indent="0" lvl="0" marL="0" rtl="0" algn="ctr">
                        <a:lnSpc>
                          <a:spcPct val="115000"/>
                        </a:lnSpc>
                        <a:spcBef>
                          <a:spcPts val="0"/>
                        </a:spcBef>
                        <a:spcAft>
                          <a:spcPts val="0"/>
                        </a:spcAft>
                        <a:buNone/>
                      </a:pPr>
                      <a:r>
                        <a:rPr lang="en" sz="1250">
                          <a:highlight>
                            <a:srgbClr val="FFFFFF"/>
                          </a:highlight>
                        </a:rPr>
                        <a:t>0.7089231780731853</a:t>
                      </a:r>
                      <a:endParaRPr sz="1250">
                        <a:highlight>
                          <a:srgbClr val="FFFFFF"/>
                        </a:highlight>
                      </a:endParaRPr>
                    </a:p>
                    <a:p>
                      <a:pPr indent="0" lvl="0" marL="0" rtl="0" algn="ctr">
                        <a:spcBef>
                          <a:spcPts val="0"/>
                        </a:spcBef>
                        <a:spcAft>
                          <a:spcPts val="0"/>
                        </a:spcAft>
                        <a:buNone/>
                      </a:pPr>
                      <a:r>
                        <a:t/>
                      </a:r>
                      <a:endParaRPr sz="1600"/>
                    </a:p>
                  </a:txBody>
                  <a:tcPr marT="91425" marB="91425" marR="91425" marL="91425" anchor="b"/>
                </a:tc>
              </a:tr>
              <a:tr h="878575">
                <a:tc>
                  <a:txBody>
                    <a:bodyPr/>
                    <a:lstStyle/>
                    <a:p>
                      <a:pPr indent="0" lvl="0" marL="0" rtl="0" algn="ctr">
                        <a:spcBef>
                          <a:spcPts val="0"/>
                        </a:spcBef>
                        <a:spcAft>
                          <a:spcPts val="0"/>
                        </a:spcAft>
                        <a:buNone/>
                      </a:pPr>
                      <a:r>
                        <a:rPr b="1" lang="en">
                          <a:latin typeface="Merriweather"/>
                          <a:ea typeface="Merriweather"/>
                          <a:cs typeface="Merriweather"/>
                          <a:sym typeface="Merriweather"/>
                        </a:rPr>
                        <a:t>F1-Score</a:t>
                      </a:r>
                      <a:endParaRPr b="1">
                        <a:latin typeface="Merriweather"/>
                        <a:ea typeface="Merriweather"/>
                        <a:cs typeface="Merriweather"/>
                        <a:sym typeface="Merriweather"/>
                      </a:endParaRPr>
                    </a:p>
                  </a:txBody>
                  <a:tcPr marT="91425" marB="91425" marR="91425" marL="91425" anchor="ctr"/>
                </a:tc>
                <a:tc>
                  <a:txBody>
                    <a:bodyPr/>
                    <a:lstStyle/>
                    <a:p>
                      <a:pPr indent="0" lvl="0" marL="0" rtl="0" algn="ctr">
                        <a:lnSpc>
                          <a:spcPct val="115000"/>
                        </a:lnSpc>
                        <a:spcBef>
                          <a:spcPts val="0"/>
                        </a:spcBef>
                        <a:spcAft>
                          <a:spcPts val="0"/>
                        </a:spcAft>
                        <a:buNone/>
                      </a:pPr>
                      <a:r>
                        <a:rPr lang="en" sz="1250">
                          <a:highlight>
                            <a:srgbClr val="FFFFFF"/>
                          </a:highlight>
                        </a:rPr>
                        <a:t>0.8285517641092517</a:t>
                      </a:r>
                      <a:endParaRPr sz="1250">
                        <a:highlight>
                          <a:srgbClr val="FFFFFF"/>
                        </a:highlight>
                      </a:endParaRPr>
                    </a:p>
                    <a:p>
                      <a:pPr indent="0" lvl="0" marL="0" rtl="0" algn="ctr">
                        <a:spcBef>
                          <a:spcPts val="0"/>
                        </a:spcBef>
                        <a:spcAft>
                          <a:spcPts val="0"/>
                        </a:spcAft>
                        <a:buNone/>
                      </a:pPr>
                      <a:r>
                        <a:t/>
                      </a:r>
                      <a:endParaRPr sz="1600"/>
                    </a:p>
                  </a:txBody>
                  <a:tcPr marT="91425" marB="91425" marR="91425" marL="91425" anchor="b"/>
                </a:tc>
                <a:tc>
                  <a:txBody>
                    <a:bodyPr/>
                    <a:lstStyle/>
                    <a:p>
                      <a:pPr indent="0" lvl="0" marL="0" rtl="0" algn="ctr">
                        <a:lnSpc>
                          <a:spcPct val="115000"/>
                        </a:lnSpc>
                        <a:spcBef>
                          <a:spcPts val="0"/>
                        </a:spcBef>
                        <a:spcAft>
                          <a:spcPts val="0"/>
                        </a:spcAft>
                        <a:buNone/>
                      </a:pPr>
                      <a:r>
                        <a:rPr lang="en" sz="1250">
                          <a:highlight>
                            <a:srgbClr val="FFFFFF"/>
                          </a:highlight>
                        </a:rPr>
                        <a:t>0.9764082647725143</a:t>
                      </a:r>
                      <a:endParaRPr sz="1250">
                        <a:highlight>
                          <a:srgbClr val="FFFFFF"/>
                        </a:highlight>
                      </a:endParaRPr>
                    </a:p>
                    <a:p>
                      <a:pPr indent="0" lvl="0" marL="0" rtl="0" algn="ctr">
                        <a:spcBef>
                          <a:spcPts val="0"/>
                        </a:spcBef>
                        <a:spcAft>
                          <a:spcPts val="0"/>
                        </a:spcAft>
                        <a:buNone/>
                      </a:pPr>
                      <a:r>
                        <a:t/>
                      </a:r>
                      <a:endParaRPr sz="1600"/>
                    </a:p>
                  </a:txBody>
                  <a:tcPr marT="91425" marB="91425" marR="91425" marL="91425" anchor="b"/>
                </a:tc>
                <a:tc>
                  <a:txBody>
                    <a:bodyPr/>
                    <a:lstStyle/>
                    <a:p>
                      <a:pPr indent="0" lvl="0" marL="0" rtl="0" algn="ctr">
                        <a:lnSpc>
                          <a:spcPct val="115000"/>
                        </a:lnSpc>
                        <a:spcBef>
                          <a:spcPts val="0"/>
                        </a:spcBef>
                        <a:spcAft>
                          <a:spcPts val="0"/>
                        </a:spcAft>
                        <a:buNone/>
                      </a:pPr>
                      <a:r>
                        <a:rPr lang="en" sz="1250">
                          <a:highlight>
                            <a:srgbClr val="FFFFFF"/>
                          </a:highlight>
                        </a:rPr>
                        <a:t>0.6564508372316706</a:t>
                      </a:r>
                      <a:endParaRPr sz="1250">
                        <a:highlight>
                          <a:srgbClr val="FFFFFF"/>
                        </a:highlight>
                      </a:endParaRPr>
                    </a:p>
                    <a:p>
                      <a:pPr indent="0" lvl="0" marL="0" rtl="0" algn="ctr">
                        <a:spcBef>
                          <a:spcPts val="0"/>
                        </a:spcBef>
                        <a:spcAft>
                          <a:spcPts val="0"/>
                        </a:spcAft>
                        <a:buNone/>
                      </a:pPr>
                      <a:r>
                        <a:t/>
                      </a:r>
                      <a:endParaRPr sz="1600"/>
                    </a:p>
                  </a:txBody>
                  <a:tcPr marT="91425" marB="91425" marR="91425" marL="91425" anchor="b"/>
                </a:tc>
                <a:tc>
                  <a:txBody>
                    <a:bodyPr/>
                    <a:lstStyle/>
                    <a:p>
                      <a:pPr indent="0" lvl="0" marL="0" rtl="0" algn="ctr">
                        <a:lnSpc>
                          <a:spcPct val="115000"/>
                        </a:lnSpc>
                        <a:spcBef>
                          <a:spcPts val="0"/>
                        </a:spcBef>
                        <a:spcAft>
                          <a:spcPts val="0"/>
                        </a:spcAft>
                        <a:buNone/>
                      </a:pPr>
                      <a:r>
                        <a:rPr lang="en" sz="1250">
                          <a:highlight>
                            <a:srgbClr val="FFFFFF"/>
                          </a:highlight>
                        </a:rPr>
                        <a:t>0.5801062288749396</a:t>
                      </a:r>
                      <a:endParaRPr sz="1250">
                        <a:highlight>
                          <a:srgbClr val="FFFFFF"/>
                        </a:highlight>
                      </a:endParaRPr>
                    </a:p>
                    <a:p>
                      <a:pPr indent="0" lvl="0" marL="0" rtl="0" algn="ctr">
                        <a:spcBef>
                          <a:spcPts val="0"/>
                        </a:spcBef>
                        <a:spcAft>
                          <a:spcPts val="0"/>
                        </a:spcAft>
                        <a:buNone/>
                      </a:pPr>
                      <a:r>
                        <a:t/>
                      </a:r>
                      <a:endParaRPr sz="1600"/>
                    </a:p>
                  </a:txBody>
                  <a:tcPr marT="91425" marB="91425" marR="91425" marL="91425" anchor="b"/>
                </a:tc>
                <a:tc>
                  <a:txBody>
                    <a:bodyPr/>
                    <a:lstStyle/>
                    <a:p>
                      <a:pPr indent="0" lvl="0" marL="0" rtl="0" algn="ctr">
                        <a:lnSpc>
                          <a:spcPct val="115000"/>
                        </a:lnSpc>
                        <a:spcBef>
                          <a:spcPts val="0"/>
                        </a:spcBef>
                        <a:spcAft>
                          <a:spcPts val="0"/>
                        </a:spcAft>
                        <a:buNone/>
                      </a:pPr>
                      <a:r>
                        <a:rPr lang="en" sz="1250">
                          <a:highlight>
                            <a:srgbClr val="FFFFFF"/>
                          </a:highlight>
                        </a:rPr>
                        <a:t>0.7164842202165344</a:t>
                      </a:r>
                      <a:endParaRPr sz="1250">
                        <a:highlight>
                          <a:srgbClr val="FFFFFF"/>
                        </a:highlight>
                      </a:endParaRPr>
                    </a:p>
                    <a:p>
                      <a:pPr indent="0" lvl="0" marL="0" rtl="0" algn="ctr">
                        <a:spcBef>
                          <a:spcPts val="0"/>
                        </a:spcBef>
                        <a:spcAft>
                          <a:spcPts val="0"/>
                        </a:spcAft>
                        <a:buNone/>
                      </a:pPr>
                      <a:r>
                        <a:t/>
                      </a:r>
                      <a:endParaRPr sz="1600"/>
                    </a:p>
                  </a:txBody>
                  <a:tcPr marT="91425" marB="91425" marR="91425" marL="91425" anchor="b"/>
                </a:tc>
              </a:tr>
              <a:tr h="1129900">
                <a:tc>
                  <a:txBody>
                    <a:bodyPr/>
                    <a:lstStyle/>
                    <a:p>
                      <a:pPr indent="0" lvl="0" marL="0" rtl="0" algn="ctr">
                        <a:spcBef>
                          <a:spcPts val="0"/>
                        </a:spcBef>
                        <a:spcAft>
                          <a:spcPts val="0"/>
                        </a:spcAft>
                        <a:buNone/>
                      </a:pPr>
                      <a:r>
                        <a:rPr b="1" lang="en">
                          <a:latin typeface="Merriweather"/>
                          <a:ea typeface="Merriweather"/>
                          <a:cs typeface="Merriweather"/>
                          <a:sym typeface="Merriweather"/>
                        </a:rPr>
                        <a:t>Confusion Matrix</a:t>
                      </a:r>
                      <a:endParaRPr b="1">
                        <a:latin typeface="Merriweather"/>
                        <a:ea typeface="Merriweather"/>
                        <a:cs typeface="Merriweather"/>
                        <a:sym typeface="Merriweather"/>
                      </a:endParaRPr>
                    </a:p>
                  </a:txBody>
                  <a:tcPr marT="91425" marB="91425" marR="91425" marL="91425" anchor="ctr"/>
                </a:tc>
                <a:tc>
                  <a:txBody>
                    <a:bodyPr/>
                    <a:lstStyle/>
                    <a:p>
                      <a:pPr indent="0" lvl="0" marL="0" rtl="0" algn="l">
                        <a:spcBef>
                          <a:spcPts val="0"/>
                        </a:spcBef>
                        <a:spcAft>
                          <a:spcPts val="0"/>
                        </a:spcAft>
                        <a:buNone/>
                      </a:pPr>
                      <a:r>
                        <a:rPr lang="en" sz="1450">
                          <a:highlight>
                            <a:srgbClr val="FFFFFF"/>
                          </a:highlight>
                        </a:rPr>
                        <a:t>  [16372  3027]</a:t>
                      </a:r>
                      <a:endParaRPr sz="1450">
                        <a:highlight>
                          <a:srgbClr val="FFFFFF"/>
                        </a:highlight>
                      </a:endParaRPr>
                    </a:p>
                    <a:p>
                      <a:pPr indent="0" lvl="0" marL="0" rtl="0" algn="l">
                        <a:lnSpc>
                          <a:spcPct val="115000"/>
                        </a:lnSpc>
                        <a:spcBef>
                          <a:spcPts val="0"/>
                        </a:spcBef>
                        <a:spcAft>
                          <a:spcPts val="0"/>
                        </a:spcAft>
                        <a:buNone/>
                      </a:pPr>
                      <a:r>
                        <a:rPr lang="en" sz="1450">
                          <a:highlight>
                            <a:srgbClr val="FFFFFF"/>
                          </a:highlight>
                        </a:rPr>
                        <a:t>  [ 6439 22873]</a:t>
                      </a:r>
                      <a:endParaRPr sz="1450">
                        <a:highlight>
                          <a:srgbClr val="FFFFFF"/>
                        </a:highlight>
                      </a:endParaRPr>
                    </a:p>
                    <a:p>
                      <a:pPr indent="0" lvl="0" marL="0" rtl="0" algn="ctr">
                        <a:spcBef>
                          <a:spcPts val="0"/>
                        </a:spcBef>
                        <a:spcAft>
                          <a:spcPts val="0"/>
                        </a:spcAft>
                        <a:buNone/>
                      </a:pPr>
                      <a:r>
                        <a:t/>
                      </a:r>
                      <a:endParaRPr sz="1800"/>
                    </a:p>
                  </a:txBody>
                  <a:tcPr marT="91425" marB="91425" marR="91425" marL="91425" anchor="b"/>
                </a:tc>
                <a:tc>
                  <a:txBody>
                    <a:bodyPr/>
                    <a:lstStyle/>
                    <a:p>
                      <a:pPr indent="0" lvl="0" marL="0" rtl="0" algn="l">
                        <a:spcBef>
                          <a:spcPts val="0"/>
                        </a:spcBef>
                        <a:spcAft>
                          <a:spcPts val="0"/>
                        </a:spcAft>
                        <a:buNone/>
                      </a:pPr>
                      <a:r>
                        <a:rPr lang="en" sz="1450">
                          <a:highlight>
                            <a:srgbClr val="FFFFFF"/>
                          </a:highlight>
                        </a:rPr>
                        <a:t>  [18665   734]</a:t>
                      </a:r>
                      <a:endParaRPr sz="1450">
                        <a:highlight>
                          <a:srgbClr val="FFFFFF"/>
                        </a:highlight>
                      </a:endParaRPr>
                    </a:p>
                    <a:p>
                      <a:pPr indent="0" lvl="0" marL="0" rtl="0" algn="l">
                        <a:lnSpc>
                          <a:spcPct val="115000"/>
                        </a:lnSpc>
                        <a:spcBef>
                          <a:spcPts val="0"/>
                        </a:spcBef>
                        <a:spcAft>
                          <a:spcPts val="0"/>
                        </a:spcAft>
                        <a:buNone/>
                      </a:pPr>
                      <a:r>
                        <a:rPr lang="en" sz="1450">
                          <a:highlight>
                            <a:srgbClr val="FFFFFF"/>
                          </a:highlight>
                        </a:rPr>
                        <a:t>  [  651 28661]</a:t>
                      </a:r>
                      <a:endParaRPr sz="1450">
                        <a:highlight>
                          <a:srgbClr val="FFFFFF"/>
                        </a:highlight>
                      </a:endParaRPr>
                    </a:p>
                    <a:p>
                      <a:pPr indent="0" lvl="0" marL="0" rtl="0" algn="ctr">
                        <a:spcBef>
                          <a:spcPts val="0"/>
                        </a:spcBef>
                        <a:spcAft>
                          <a:spcPts val="0"/>
                        </a:spcAft>
                        <a:buNone/>
                      </a:pPr>
                      <a:r>
                        <a:t/>
                      </a:r>
                      <a:endParaRPr sz="1800"/>
                    </a:p>
                  </a:txBody>
                  <a:tcPr marT="91425" marB="91425" marR="91425" marL="91425" anchor="b"/>
                </a:tc>
                <a:tc>
                  <a:txBody>
                    <a:bodyPr/>
                    <a:lstStyle/>
                    <a:p>
                      <a:pPr indent="0" lvl="0" marL="0" rtl="0" algn="ctr">
                        <a:spcBef>
                          <a:spcPts val="0"/>
                        </a:spcBef>
                        <a:spcAft>
                          <a:spcPts val="0"/>
                        </a:spcAft>
                        <a:buNone/>
                      </a:pPr>
                      <a:r>
                        <a:rPr lang="en" sz="1450">
                          <a:highlight>
                            <a:srgbClr val="FFFFFF"/>
                          </a:highlight>
                        </a:rPr>
                        <a:t>[17980  1419]</a:t>
                      </a:r>
                      <a:endParaRPr sz="1450">
                        <a:highlight>
                          <a:srgbClr val="FFFFFF"/>
                        </a:highlight>
                      </a:endParaRPr>
                    </a:p>
                    <a:p>
                      <a:pPr indent="0" lvl="0" marL="0" rtl="0" algn="ctr">
                        <a:lnSpc>
                          <a:spcPct val="115000"/>
                        </a:lnSpc>
                        <a:spcBef>
                          <a:spcPts val="0"/>
                        </a:spcBef>
                        <a:spcAft>
                          <a:spcPts val="0"/>
                        </a:spcAft>
                        <a:buNone/>
                      </a:pPr>
                      <a:r>
                        <a:rPr lang="en" sz="1450">
                          <a:highlight>
                            <a:srgbClr val="FFFFFF"/>
                          </a:highlight>
                        </a:rPr>
                        <a:t> [14297 15015]</a:t>
                      </a:r>
                      <a:endParaRPr sz="1450">
                        <a:highlight>
                          <a:srgbClr val="FFFFFF"/>
                        </a:highlight>
                      </a:endParaRPr>
                    </a:p>
                    <a:p>
                      <a:pPr indent="0" lvl="0" marL="0" rtl="0" algn="ctr">
                        <a:spcBef>
                          <a:spcPts val="0"/>
                        </a:spcBef>
                        <a:spcAft>
                          <a:spcPts val="0"/>
                        </a:spcAft>
                        <a:buNone/>
                      </a:pPr>
                      <a:r>
                        <a:t/>
                      </a:r>
                      <a:endParaRPr sz="1800"/>
                    </a:p>
                  </a:txBody>
                  <a:tcPr marT="91425" marB="91425" marR="91425" marL="91425" anchor="b"/>
                </a:tc>
                <a:tc>
                  <a:txBody>
                    <a:bodyPr/>
                    <a:lstStyle/>
                    <a:p>
                      <a:pPr indent="0" lvl="0" marL="0" rtl="0" algn="l">
                        <a:spcBef>
                          <a:spcPts val="0"/>
                        </a:spcBef>
                        <a:spcAft>
                          <a:spcPts val="0"/>
                        </a:spcAft>
                        <a:buNone/>
                      </a:pPr>
                      <a:r>
                        <a:rPr lang="en" sz="1450">
                          <a:highlight>
                            <a:srgbClr val="FFFFFF"/>
                          </a:highlight>
                        </a:rPr>
                        <a:t>   [19305    94]</a:t>
                      </a:r>
                      <a:endParaRPr sz="1450">
                        <a:highlight>
                          <a:srgbClr val="FFFFFF"/>
                        </a:highlight>
                      </a:endParaRPr>
                    </a:p>
                    <a:p>
                      <a:pPr indent="0" lvl="0" marL="0" rtl="0" algn="l">
                        <a:lnSpc>
                          <a:spcPct val="115000"/>
                        </a:lnSpc>
                        <a:spcBef>
                          <a:spcPts val="0"/>
                        </a:spcBef>
                        <a:spcAft>
                          <a:spcPts val="0"/>
                        </a:spcAft>
                        <a:buNone/>
                      </a:pPr>
                      <a:r>
                        <a:rPr lang="en" sz="1450">
                          <a:highlight>
                            <a:srgbClr val="FFFFFF"/>
                          </a:highlight>
                        </a:rPr>
                        <a:t>   [17298 12014]</a:t>
                      </a:r>
                      <a:endParaRPr sz="1450">
                        <a:highlight>
                          <a:srgbClr val="FFFFFF"/>
                        </a:highlight>
                      </a:endParaRPr>
                    </a:p>
                    <a:p>
                      <a:pPr indent="0" lvl="0" marL="0" rtl="0" algn="ctr">
                        <a:spcBef>
                          <a:spcPts val="0"/>
                        </a:spcBef>
                        <a:spcAft>
                          <a:spcPts val="0"/>
                        </a:spcAft>
                        <a:buNone/>
                      </a:pPr>
                      <a:r>
                        <a:t/>
                      </a:r>
                      <a:endParaRPr sz="1800"/>
                    </a:p>
                  </a:txBody>
                  <a:tcPr marT="91425" marB="91425" marR="91425" marL="91425" anchor="b"/>
                </a:tc>
                <a:tc>
                  <a:txBody>
                    <a:bodyPr/>
                    <a:lstStyle/>
                    <a:p>
                      <a:pPr indent="0" lvl="0" marL="0" rtl="0" algn="ctr">
                        <a:spcBef>
                          <a:spcPts val="0"/>
                        </a:spcBef>
                        <a:spcAft>
                          <a:spcPts val="0"/>
                        </a:spcAft>
                        <a:buNone/>
                      </a:pPr>
                      <a:r>
                        <a:rPr lang="en" sz="1450">
                          <a:highlight>
                            <a:srgbClr val="FFFFFF"/>
                          </a:highlight>
                        </a:rPr>
                        <a:t>[16603  6915]</a:t>
                      </a:r>
                      <a:endParaRPr sz="1450">
                        <a:highlight>
                          <a:srgbClr val="FFFFFF"/>
                        </a:highlight>
                      </a:endParaRPr>
                    </a:p>
                    <a:p>
                      <a:pPr indent="0" lvl="0" marL="0" rtl="0" algn="ctr">
                        <a:lnSpc>
                          <a:spcPct val="115000"/>
                        </a:lnSpc>
                        <a:spcBef>
                          <a:spcPts val="0"/>
                        </a:spcBef>
                        <a:spcAft>
                          <a:spcPts val="0"/>
                        </a:spcAft>
                        <a:buNone/>
                      </a:pPr>
                      <a:r>
                        <a:rPr lang="en" sz="1450">
                          <a:highlight>
                            <a:srgbClr val="FFFFFF"/>
                          </a:highlight>
                        </a:rPr>
                        <a:t> [ 7252 17901]</a:t>
                      </a:r>
                      <a:endParaRPr sz="1450">
                        <a:highlight>
                          <a:srgbClr val="FFFFFF"/>
                        </a:highlight>
                      </a:endParaRPr>
                    </a:p>
                    <a:p>
                      <a:pPr indent="0" lvl="0" marL="0" rtl="0" algn="ctr">
                        <a:spcBef>
                          <a:spcPts val="0"/>
                        </a:spcBef>
                        <a:spcAft>
                          <a:spcPts val="0"/>
                        </a:spcAft>
                        <a:buNone/>
                      </a:pPr>
                      <a:r>
                        <a:t/>
                      </a:r>
                      <a:endParaRPr sz="1800"/>
                    </a:p>
                  </a:txBody>
                  <a:tcPr marT="91425" marB="91425" marR="91425" marL="91425" anchor="b"/>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539725"/>
            <a:ext cx="8520600" cy="714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FINDINGS AND SUGGESTIONS</a:t>
            </a:r>
            <a:endParaRPr/>
          </a:p>
        </p:txBody>
      </p:sp>
      <p:sp>
        <p:nvSpPr>
          <p:cNvPr id="168" name="Google Shape;168;p30"/>
          <p:cNvSpPr txBox="1"/>
          <p:nvPr>
            <p:ph type="title"/>
          </p:nvPr>
        </p:nvSpPr>
        <p:spPr>
          <a:xfrm>
            <a:off x="441800" y="1321025"/>
            <a:ext cx="8520600" cy="3559200"/>
          </a:xfrm>
          <a:prstGeom prst="rect">
            <a:avLst/>
          </a:prstGeom>
        </p:spPr>
        <p:txBody>
          <a:bodyPr anchorCtr="0" anchor="t" bIns="91425" lIns="91425" spcFirstLastPara="1" rIns="91425" wrap="square" tIns="91425">
            <a:normAutofit fontScale="90000"/>
          </a:bodyPr>
          <a:lstStyle/>
          <a:p>
            <a:pPr indent="-331470" lvl="0" marL="457200" rtl="0" algn="l">
              <a:lnSpc>
                <a:spcPct val="150000"/>
              </a:lnSpc>
              <a:spcBef>
                <a:spcPts val="0"/>
              </a:spcBef>
              <a:spcAft>
                <a:spcPts val="0"/>
              </a:spcAft>
              <a:buSzPct val="100000"/>
              <a:buChar char="➢"/>
            </a:pPr>
            <a:r>
              <a:rPr lang="en" sz="1800"/>
              <a:t>Try to offer the better service for the churn customers,see how much this impact before and later .Some may use your service better move them to your active customers.</a:t>
            </a:r>
            <a:endParaRPr sz="1800"/>
          </a:p>
          <a:p>
            <a:pPr indent="-331470" lvl="0" marL="457200" rtl="0" algn="l">
              <a:lnSpc>
                <a:spcPct val="150000"/>
              </a:lnSpc>
              <a:spcBef>
                <a:spcPts val="0"/>
              </a:spcBef>
              <a:spcAft>
                <a:spcPts val="0"/>
              </a:spcAft>
              <a:buSzPct val="100000"/>
              <a:buChar char="➢"/>
            </a:pPr>
            <a:r>
              <a:rPr lang="en" sz="1800"/>
              <a:t> Take the feedback and suggestions with in period of time and improve it,strive for better communication.</a:t>
            </a:r>
            <a:endParaRPr sz="1800"/>
          </a:p>
          <a:p>
            <a:pPr indent="-331470" lvl="0" marL="457200" rtl="0" algn="l">
              <a:lnSpc>
                <a:spcPct val="150000"/>
              </a:lnSpc>
              <a:spcBef>
                <a:spcPts val="0"/>
              </a:spcBef>
              <a:spcAft>
                <a:spcPts val="0"/>
              </a:spcAft>
              <a:buSzPct val="100000"/>
              <a:buChar char="➢"/>
            </a:pPr>
            <a:r>
              <a:rPr lang="en" sz="1800"/>
              <a:t>When you are taking the any change in plans of your business just predict the positive and negative share of that plan. If it is negative prepare the solution before so You can handy easily.</a:t>
            </a:r>
            <a:endParaRPr sz="1800"/>
          </a:p>
          <a:p>
            <a:pPr indent="0" lvl="0" marL="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94775"/>
            <a:ext cx="8520600" cy="71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HOW TO REDUCE CUSTOMER CHURN</a:t>
            </a:r>
            <a:endParaRPr sz="3400"/>
          </a:p>
        </p:txBody>
      </p:sp>
      <p:sp>
        <p:nvSpPr>
          <p:cNvPr id="174" name="Google Shape;174;p31"/>
          <p:cNvSpPr txBox="1"/>
          <p:nvPr>
            <p:ph type="title"/>
          </p:nvPr>
        </p:nvSpPr>
        <p:spPr>
          <a:xfrm>
            <a:off x="386050" y="1015250"/>
            <a:ext cx="8520600" cy="323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a:t>
            </a:r>
            <a:endParaRPr sz="1800"/>
          </a:p>
          <a:p>
            <a:pPr indent="0" lvl="0" marL="0" rtl="0" algn="l">
              <a:spcBef>
                <a:spcPts val="0"/>
              </a:spcBef>
              <a:spcAft>
                <a:spcPts val="0"/>
              </a:spcAft>
              <a:buNone/>
            </a:pPr>
            <a:r>
              <a:t/>
            </a:r>
            <a:endParaRPr sz="1800"/>
          </a:p>
          <a:p>
            <a:pPr indent="-331470" lvl="0" marL="457200" rtl="0" algn="l">
              <a:lnSpc>
                <a:spcPct val="150000"/>
              </a:lnSpc>
              <a:spcBef>
                <a:spcPts val="0"/>
              </a:spcBef>
              <a:spcAft>
                <a:spcPts val="0"/>
              </a:spcAft>
              <a:buSzPct val="100000"/>
              <a:buChar char="➢"/>
            </a:pPr>
            <a:r>
              <a:rPr lang="en" sz="1800"/>
              <a:t>Lean into your best customers.</a:t>
            </a:r>
            <a:endParaRPr sz="1800"/>
          </a:p>
          <a:p>
            <a:pPr indent="-331470" lvl="0" marL="457200" rtl="0" algn="l">
              <a:lnSpc>
                <a:spcPct val="150000"/>
              </a:lnSpc>
              <a:spcBef>
                <a:spcPts val="0"/>
              </a:spcBef>
              <a:spcAft>
                <a:spcPts val="0"/>
              </a:spcAft>
              <a:buSzPct val="100000"/>
              <a:buChar char="➢"/>
            </a:pPr>
            <a:r>
              <a:rPr lang="en" sz="1800"/>
              <a:t>Be proactive with communication.</a:t>
            </a:r>
            <a:endParaRPr sz="1800"/>
          </a:p>
          <a:p>
            <a:pPr indent="-331470" lvl="0" marL="457200" rtl="0" algn="l">
              <a:lnSpc>
                <a:spcPct val="150000"/>
              </a:lnSpc>
              <a:spcBef>
                <a:spcPts val="0"/>
              </a:spcBef>
              <a:spcAft>
                <a:spcPts val="0"/>
              </a:spcAft>
              <a:buSzPct val="100000"/>
              <a:buChar char="➢"/>
            </a:pPr>
            <a:r>
              <a:rPr lang="en" sz="1800"/>
              <a:t>Define a roadmap for your new customers.</a:t>
            </a:r>
            <a:endParaRPr sz="1800"/>
          </a:p>
          <a:p>
            <a:pPr indent="-331470" lvl="0" marL="457200" rtl="0" algn="l">
              <a:lnSpc>
                <a:spcPct val="150000"/>
              </a:lnSpc>
              <a:spcBef>
                <a:spcPts val="0"/>
              </a:spcBef>
              <a:spcAft>
                <a:spcPts val="0"/>
              </a:spcAft>
              <a:buSzPct val="100000"/>
              <a:buChar char="➢"/>
            </a:pPr>
            <a:r>
              <a:rPr lang="en" sz="1800"/>
              <a:t>Offer incentives.</a:t>
            </a:r>
            <a:endParaRPr sz="1800"/>
          </a:p>
          <a:p>
            <a:pPr indent="-331470" lvl="0" marL="457200" rtl="0" algn="l">
              <a:lnSpc>
                <a:spcPct val="150000"/>
              </a:lnSpc>
              <a:spcBef>
                <a:spcPts val="0"/>
              </a:spcBef>
              <a:spcAft>
                <a:spcPts val="0"/>
              </a:spcAft>
              <a:buSzPct val="100000"/>
              <a:buChar char="➢"/>
            </a:pPr>
            <a:r>
              <a:rPr lang="en" sz="1800"/>
              <a:t>Ask for feedback often.</a:t>
            </a:r>
            <a:endParaRPr sz="1800"/>
          </a:p>
          <a:p>
            <a:pPr indent="-331470" lvl="0" marL="457200" rtl="0" algn="l">
              <a:lnSpc>
                <a:spcPct val="150000"/>
              </a:lnSpc>
              <a:spcBef>
                <a:spcPts val="0"/>
              </a:spcBef>
              <a:spcAft>
                <a:spcPts val="0"/>
              </a:spcAft>
              <a:buSzPct val="100000"/>
              <a:buChar char="➢"/>
            </a:pPr>
            <a:r>
              <a:rPr lang="en" sz="1800"/>
              <a:t>Analyze churn when it happens. Stay competitive.</a:t>
            </a:r>
            <a:endParaRPr sz="1800"/>
          </a:p>
          <a:p>
            <a:pPr indent="0" lvl="0" marL="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solidFill>
                  <a:srgbClr val="000000"/>
                </a:solidFill>
                <a:latin typeface="Merriweather"/>
                <a:ea typeface="Merriweather"/>
                <a:cs typeface="Merriweather"/>
                <a:sym typeface="Merriweather"/>
              </a:rPr>
              <a:t>Churn prediction is one of the most popular Big Data use cases in business.It </a:t>
            </a:r>
            <a:r>
              <a:rPr lang="en">
                <a:solidFill>
                  <a:srgbClr val="000000"/>
                </a:solidFill>
                <a:latin typeface="Merriweather"/>
                <a:ea typeface="Merriweather"/>
                <a:cs typeface="Merriweather"/>
                <a:sym typeface="Merriweather"/>
              </a:rPr>
              <a:t>consists</a:t>
            </a:r>
            <a:r>
              <a:rPr lang="en">
                <a:solidFill>
                  <a:srgbClr val="000000"/>
                </a:solidFill>
                <a:latin typeface="Merriweather"/>
                <a:ea typeface="Merriweather"/>
                <a:cs typeface="Merriweather"/>
                <a:sym typeface="Merriweather"/>
              </a:rPr>
              <a:t> of detecting customers who are likely to cancel a subscription to a service</a:t>
            </a:r>
            <a:endParaRPr>
              <a:solidFill>
                <a:srgbClr val="000000"/>
              </a:solidFill>
              <a:latin typeface="Merriweather"/>
              <a:ea typeface="Merriweather"/>
              <a:cs typeface="Merriweather"/>
              <a:sym typeface="Merriweather"/>
            </a:endParaRPr>
          </a:p>
          <a:p>
            <a:pPr indent="0" lvl="0" marL="0" rtl="0" algn="l">
              <a:lnSpc>
                <a:spcPct val="150000"/>
              </a:lnSpc>
              <a:spcBef>
                <a:spcPts val="1200"/>
              </a:spcBef>
              <a:spcAft>
                <a:spcPts val="1200"/>
              </a:spcAft>
              <a:buNone/>
            </a:pPr>
            <a:r>
              <a:rPr lang="en">
                <a:solidFill>
                  <a:srgbClr val="000000"/>
                </a:solidFill>
                <a:latin typeface="Merriweather"/>
                <a:ea typeface="Merriweather"/>
                <a:cs typeface="Merriweather"/>
                <a:sym typeface="Merriweather"/>
              </a:rPr>
              <a:t>Churn is a problem for telecom companies because it is more expensive to acquire a new customer than to keep your existing one from leaving.</a:t>
            </a:r>
            <a:endParaRPr>
              <a:solidFill>
                <a:srgbClr val="000000"/>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182675"/>
            <a:ext cx="8520600" cy="69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80" name="Google Shape;180;p32"/>
          <p:cNvSpPr txBox="1"/>
          <p:nvPr>
            <p:ph type="title"/>
          </p:nvPr>
        </p:nvSpPr>
        <p:spPr>
          <a:xfrm>
            <a:off x="464100" y="1231825"/>
            <a:ext cx="8520600" cy="3759900"/>
          </a:xfrm>
          <a:prstGeom prst="rect">
            <a:avLst/>
          </a:prstGeom>
        </p:spPr>
        <p:txBody>
          <a:bodyPr anchorCtr="0" anchor="t" bIns="91425" lIns="91425" spcFirstLastPara="1" rIns="91425" wrap="square" tIns="91425">
            <a:normAutofit fontScale="90000"/>
          </a:bodyPr>
          <a:lstStyle/>
          <a:p>
            <a:pPr indent="-331470" lvl="0" marL="457200" rtl="0" algn="l">
              <a:lnSpc>
                <a:spcPct val="150000"/>
              </a:lnSpc>
              <a:spcBef>
                <a:spcPts val="0"/>
              </a:spcBef>
              <a:spcAft>
                <a:spcPts val="0"/>
              </a:spcAft>
              <a:buSzPct val="100000"/>
              <a:buChar char="➢"/>
            </a:pPr>
            <a:r>
              <a:rPr lang="en" sz="1800"/>
              <a:t>The importance of this type of research in the telecom market is to help companies make more profit.</a:t>
            </a:r>
            <a:endParaRPr sz="1800"/>
          </a:p>
          <a:p>
            <a:pPr indent="-331470" lvl="0" marL="457200" rtl="0" algn="l">
              <a:lnSpc>
                <a:spcPct val="150000"/>
              </a:lnSpc>
              <a:spcBef>
                <a:spcPts val="0"/>
              </a:spcBef>
              <a:spcAft>
                <a:spcPts val="0"/>
              </a:spcAft>
              <a:buSzPct val="100000"/>
              <a:buChar char="➢"/>
            </a:pPr>
            <a:r>
              <a:rPr lang="en" sz="1800"/>
              <a:t> It has become known that predicting churn is one of the most important sources of income to Telecom companies.</a:t>
            </a:r>
            <a:endParaRPr sz="1800"/>
          </a:p>
          <a:p>
            <a:pPr indent="-331470" lvl="0" marL="457200" rtl="0" algn="l">
              <a:lnSpc>
                <a:spcPct val="150000"/>
              </a:lnSpc>
              <a:spcBef>
                <a:spcPts val="0"/>
              </a:spcBef>
              <a:spcAft>
                <a:spcPts val="0"/>
              </a:spcAft>
              <a:buSzPct val="100000"/>
              <a:buChar char="➢"/>
            </a:pPr>
            <a:r>
              <a:rPr lang="en" sz="1800"/>
              <a:t>Hence, this research aimed to build a system that predicts the churn of customers telecom company.</a:t>
            </a:r>
            <a:endParaRPr sz="1800"/>
          </a:p>
          <a:p>
            <a:pPr indent="-331470" lvl="0" marL="457200" rtl="0" algn="l">
              <a:lnSpc>
                <a:spcPct val="150000"/>
              </a:lnSpc>
              <a:spcBef>
                <a:spcPts val="0"/>
              </a:spcBef>
              <a:spcAft>
                <a:spcPts val="0"/>
              </a:spcAft>
              <a:buSzPct val="100000"/>
              <a:buChar char="➢"/>
            </a:pPr>
            <a:r>
              <a:rPr lang="en" sz="1800"/>
              <a:t> These prediction models need to achieve high AUC values. To test and train the model, the sample data is divided into 70% for training and 30% for testing.</a:t>
            </a:r>
            <a:endParaRPr sz="1800"/>
          </a:p>
          <a:p>
            <a:pPr indent="0" lvl="0" marL="0" rtl="0" algn="ctr">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266775" y="17975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539725"/>
            <a:ext cx="8520600" cy="91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OBJECTIVE</a:t>
            </a:r>
            <a:endParaRPr/>
          </a:p>
        </p:txBody>
      </p:sp>
      <p:sp>
        <p:nvSpPr>
          <p:cNvPr id="77" name="Google Shape;77;p15"/>
          <p:cNvSpPr txBox="1"/>
          <p:nvPr>
            <p:ph type="title"/>
          </p:nvPr>
        </p:nvSpPr>
        <p:spPr>
          <a:xfrm>
            <a:off x="311700" y="1709375"/>
            <a:ext cx="8520600" cy="31302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To predict Customer Churn.</a:t>
            </a:r>
            <a:endParaRPr sz="2000"/>
          </a:p>
          <a:p>
            <a:pPr indent="-355600" lvl="0" marL="457200" rtl="0" algn="l">
              <a:lnSpc>
                <a:spcPct val="150000"/>
              </a:lnSpc>
              <a:spcBef>
                <a:spcPts val="0"/>
              </a:spcBef>
              <a:spcAft>
                <a:spcPts val="0"/>
              </a:spcAft>
              <a:buSzPts val="2000"/>
              <a:buChar char="➢"/>
            </a:pPr>
            <a:r>
              <a:rPr lang="en" sz="2000"/>
              <a:t>Highlighting the main factors </a:t>
            </a:r>
            <a:r>
              <a:rPr lang="en" sz="2000"/>
              <a:t>influencing</a:t>
            </a:r>
            <a:r>
              <a:rPr lang="en" sz="2000"/>
              <a:t> Customer Churn.</a:t>
            </a:r>
            <a:endParaRPr sz="2000"/>
          </a:p>
          <a:p>
            <a:pPr indent="-355600" lvl="0" marL="457200" rtl="0" algn="l">
              <a:lnSpc>
                <a:spcPct val="150000"/>
              </a:lnSpc>
              <a:spcBef>
                <a:spcPts val="0"/>
              </a:spcBef>
              <a:spcAft>
                <a:spcPts val="0"/>
              </a:spcAft>
              <a:buSzPts val="2000"/>
              <a:buChar char="➢"/>
            </a:pPr>
            <a:r>
              <a:rPr lang="en" sz="2000"/>
              <a:t>Use various ML algorithms to build prediction models,evaluate the </a:t>
            </a:r>
            <a:r>
              <a:rPr lang="en" sz="2000"/>
              <a:t>accuracy</a:t>
            </a:r>
            <a:r>
              <a:rPr lang="en" sz="2000"/>
              <a:t> and performance of these models.</a:t>
            </a:r>
            <a:endParaRPr sz="2000"/>
          </a:p>
          <a:p>
            <a:pPr indent="-355600" lvl="0" marL="457200" rtl="0" algn="l">
              <a:lnSpc>
                <a:spcPct val="150000"/>
              </a:lnSpc>
              <a:spcBef>
                <a:spcPts val="0"/>
              </a:spcBef>
              <a:spcAft>
                <a:spcPts val="0"/>
              </a:spcAft>
              <a:buSzPts val="2000"/>
              <a:buChar char="➢"/>
            </a:pPr>
            <a:r>
              <a:rPr lang="en" sz="2000"/>
              <a:t>Finding out the best model for our business case and providing executive summary</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CHURN MODEL PREDICTION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539725"/>
            <a:ext cx="8520600" cy="90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DATASET DESCRIPTION</a:t>
            </a:r>
            <a:endParaRPr/>
          </a:p>
        </p:txBody>
      </p:sp>
      <p:sp>
        <p:nvSpPr>
          <p:cNvPr id="88" name="Google Shape;88;p17"/>
          <p:cNvSpPr txBox="1"/>
          <p:nvPr>
            <p:ph type="title"/>
          </p:nvPr>
        </p:nvSpPr>
        <p:spPr>
          <a:xfrm>
            <a:off x="188950" y="1523575"/>
            <a:ext cx="8520600" cy="2801400"/>
          </a:xfrm>
          <a:prstGeom prst="rect">
            <a:avLst/>
          </a:prstGeom>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Char char="➢"/>
            </a:pPr>
            <a:r>
              <a:rPr lang="en" sz="2000"/>
              <a:t>Dataset Format = .csv</a:t>
            </a:r>
            <a:endParaRPr sz="2000"/>
          </a:p>
          <a:p>
            <a:pPr indent="-355600" lvl="0" marL="457200" rtl="0" algn="l">
              <a:lnSpc>
                <a:spcPct val="150000"/>
              </a:lnSpc>
              <a:spcBef>
                <a:spcPts val="0"/>
              </a:spcBef>
              <a:spcAft>
                <a:spcPts val="0"/>
              </a:spcAft>
              <a:buSzPts val="2000"/>
              <a:buChar char="➢"/>
            </a:pPr>
            <a:r>
              <a:rPr lang="en" sz="2000"/>
              <a:t>No. of Rows = 243553</a:t>
            </a:r>
            <a:endParaRPr sz="2000"/>
          </a:p>
          <a:p>
            <a:pPr indent="-355600" lvl="0" marL="457200" rtl="0" algn="l">
              <a:lnSpc>
                <a:spcPct val="150000"/>
              </a:lnSpc>
              <a:spcBef>
                <a:spcPts val="0"/>
              </a:spcBef>
              <a:spcAft>
                <a:spcPts val="0"/>
              </a:spcAft>
              <a:buSzPts val="2000"/>
              <a:buChar char="➢"/>
            </a:pPr>
            <a:r>
              <a:rPr lang="en" sz="2000"/>
              <a:t>No. of Columns = 14</a:t>
            </a:r>
            <a:endParaRPr sz="2000"/>
          </a:p>
          <a:p>
            <a:pPr indent="-355600" lvl="0" marL="457200" rtl="0" algn="l">
              <a:lnSpc>
                <a:spcPct val="150000"/>
              </a:lnSpc>
              <a:spcBef>
                <a:spcPts val="0"/>
              </a:spcBef>
              <a:spcAft>
                <a:spcPts val="0"/>
              </a:spcAft>
              <a:buSzPts val="2000"/>
              <a:buChar char="➢"/>
            </a:pPr>
            <a:r>
              <a:rPr lang="en" sz="2000"/>
              <a:t>There is no missing value for provided dataset.</a:t>
            </a:r>
            <a:endParaRPr sz="2000"/>
          </a:p>
          <a:p>
            <a:pPr indent="-355600" lvl="0" marL="457200" rtl="0" algn="l">
              <a:lnSpc>
                <a:spcPct val="150000"/>
              </a:lnSpc>
              <a:spcBef>
                <a:spcPts val="0"/>
              </a:spcBef>
              <a:spcAft>
                <a:spcPts val="0"/>
              </a:spcAft>
              <a:buSzPts val="2000"/>
              <a:buChar char="➢"/>
            </a:pPr>
            <a:r>
              <a:rPr lang="en" sz="2000"/>
              <a:t>Churn is a variable which notifies whether a particular customer is churned or not.</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539725"/>
            <a:ext cx="8520600" cy="74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EDA</a:t>
            </a:r>
            <a:r>
              <a:rPr lang="en" sz="1800"/>
              <a:t>  (Exploratory Data Analysis)</a:t>
            </a:r>
            <a:endParaRPr sz="1800"/>
          </a:p>
        </p:txBody>
      </p:sp>
      <p:sp>
        <p:nvSpPr>
          <p:cNvPr id="94" name="Google Shape;94;p18"/>
          <p:cNvSpPr txBox="1"/>
          <p:nvPr>
            <p:ph type="title"/>
          </p:nvPr>
        </p:nvSpPr>
        <p:spPr>
          <a:xfrm>
            <a:off x="408325" y="1696275"/>
            <a:ext cx="8520600" cy="3161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EDA (Exploratory Data Analysis) helps to uncover patterns,relationships in data, guiding decision-making and shaping subsequent analysis, modeling, and insights.</a:t>
            </a:r>
            <a:endParaRPr sz="1800"/>
          </a:p>
          <a:p>
            <a:pPr indent="-342900" lvl="0" marL="457200" rtl="0" algn="l">
              <a:lnSpc>
                <a:spcPct val="150000"/>
              </a:lnSpc>
              <a:spcBef>
                <a:spcPts val="0"/>
              </a:spcBef>
              <a:spcAft>
                <a:spcPts val="0"/>
              </a:spcAft>
              <a:buSzPts val="1800"/>
              <a:buChar char="➢"/>
            </a:pPr>
            <a:r>
              <a:rPr lang="en" sz="1800"/>
              <a:t>Library Used :</a:t>
            </a:r>
            <a:endParaRPr sz="1800"/>
          </a:p>
          <a:p>
            <a:pPr indent="-342900" lvl="1" marL="914400" rtl="0" algn="l">
              <a:lnSpc>
                <a:spcPct val="150000"/>
              </a:lnSpc>
              <a:spcBef>
                <a:spcPts val="0"/>
              </a:spcBef>
              <a:spcAft>
                <a:spcPts val="0"/>
              </a:spcAft>
              <a:buSzPts val="1800"/>
              <a:buChar char="○"/>
            </a:pPr>
            <a:r>
              <a:rPr lang="en" sz="1800"/>
              <a:t> Seaborn and MatplotLib</a:t>
            </a:r>
            <a:endParaRPr sz="1800"/>
          </a:p>
          <a:p>
            <a:pPr indent="0" lvl="0" marL="0" rtl="0" algn="l">
              <a:lnSpc>
                <a:spcPct val="150000"/>
              </a:lnSpc>
              <a:spcBef>
                <a:spcPts val="0"/>
              </a:spcBef>
              <a:spcAft>
                <a:spcPts val="0"/>
              </a:spcAft>
              <a:buNone/>
            </a:pPr>
            <a:r>
              <a:t/>
            </a:r>
            <a:endParaRPr sz="1800"/>
          </a:p>
          <a:p>
            <a:pPr indent="0" lvl="0" marL="457200" rtl="0" algn="l">
              <a:lnSpc>
                <a:spcPct val="150000"/>
              </a:lnSpc>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27325"/>
            <a:ext cx="8520600" cy="12825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lang="en" sz="1800"/>
              <a:t>Distribution of the target variable</a:t>
            </a:r>
            <a:endParaRPr sz="1800"/>
          </a:p>
          <a:p>
            <a:pPr indent="0" lvl="0" marL="0" rtl="0" algn="l">
              <a:spcBef>
                <a:spcPts val="0"/>
              </a:spcBef>
              <a:spcAft>
                <a:spcPts val="0"/>
              </a:spcAft>
              <a:buNone/>
            </a:pPr>
            <a:r>
              <a:rPr lang="en" sz="1688"/>
              <a:t>sns.countplot(x='churn', data=dataset)</a:t>
            </a:r>
            <a:endParaRPr sz="1688"/>
          </a:p>
          <a:p>
            <a:pPr indent="0" lvl="0" marL="0" rtl="0" algn="l">
              <a:spcBef>
                <a:spcPts val="0"/>
              </a:spcBef>
              <a:spcAft>
                <a:spcPts val="0"/>
              </a:spcAft>
              <a:buNone/>
            </a:pPr>
            <a:r>
              <a:rPr lang="en" sz="1688"/>
              <a:t>plt.title("Distribution of Churn")</a:t>
            </a:r>
            <a:endParaRPr sz="1688"/>
          </a:p>
          <a:p>
            <a:pPr indent="0" lvl="0" marL="0" rtl="0" algn="l">
              <a:spcBef>
                <a:spcPts val="0"/>
              </a:spcBef>
              <a:spcAft>
                <a:spcPts val="0"/>
              </a:spcAft>
              <a:buNone/>
            </a:pPr>
            <a:r>
              <a:rPr lang="en" sz="1688"/>
              <a:t>plt.show()</a:t>
            </a:r>
            <a:endParaRPr sz="1688"/>
          </a:p>
          <a:p>
            <a:pPr indent="0" lvl="0" marL="0" rtl="0" algn="l">
              <a:spcBef>
                <a:spcPts val="0"/>
              </a:spcBef>
              <a:spcAft>
                <a:spcPts val="0"/>
              </a:spcAft>
              <a:buNone/>
            </a:pPr>
            <a:r>
              <a:t/>
            </a:r>
            <a:endParaRPr sz="1800"/>
          </a:p>
        </p:txBody>
      </p:sp>
      <p:pic>
        <p:nvPicPr>
          <p:cNvPr id="100" name="Google Shape;100;p19"/>
          <p:cNvPicPr preferRelativeResize="0"/>
          <p:nvPr/>
        </p:nvPicPr>
        <p:blipFill>
          <a:blip r:embed="rId3">
            <a:alphaModFix/>
          </a:blip>
          <a:stretch>
            <a:fillRect/>
          </a:stretch>
        </p:blipFill>
        <p:spPr>
          <a:xfrm>
            <a:off x="1792500" y="1509825"/>
            <a:ext cx="4747900" cy="348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71100"/>
            <a:ext cx="8520600" cy="1372800"/>
          </a:xfrm>
          <a:prstGeom prst="rect">
            <a:avLst/>
          </a:prstGeom>
        </p:spPr>
        <p:txBody>
          <a:bodyPr anchorCtr="0" anchor="t" bIns="91425" lIns="91425" spcFirstLastPara="1" rIns="91425" wrap="square" tIns="91425">
            <a:normAutofit fontScale="90000"/>
          </a:bodyPr>
          <a:lstStyle/>
          <a:p>
            <a:pPr indent="457200" lvl="0" marL="1371600" rtl="0" algn="l">
              <a:spcBef>
                <a:spcPts val="0"/>
              </a:spcBef>
              <a:spcAft>
                <a:spcPts val="0"/>
              </a:spcAft>
              <a:buNone/>
            </a:pPr>
            <a:r>
              <a:rPr lang="en" sz="1800"/>
              <a:t>Correlation between numerical features</a:t>
            </a:r>
            <a:endParaRPr sz="1800"/>
          </a:p>
          <a:p>
            <a:pPr indent="0" lvl="0" marL="0" rtl="0" algn="l">
              <a:spcBef>
                <a:spcPts val="0"/>
              </a:spcBef>
              <a:spcAft>
                <a:spcPts val="0"/>
              </a:spcAft>
              <a:buNone/>
            </a:pPr>
            <a:r>
              <a:rPr lang="en" sz="1688"/>
              <a:t>corr_matrix = dataset.corr()</a:t>
            </a:r>
            <a:endParaRPr sz="1688"/>
          </a:p>
          <a:p>
            <a:pPr indent="0" lvl="0" marL="0" rtl="0" algn="l">
              <a:spcBef>
                <a:spcPts val="0"/>
              </a:spcBef>
              <a:spcAft>
                <a:spcPts val="0"/>
              </a:spcAft>
              <a:buNone/>
            </a:pPr>
            <a:r>
              <a:rPr lang="en" sz="1688"/>
              <a:t>sns.heatmap(corr_matrix, annot=True, cmap='coolwarm')</a:t>
            </a:r>
            <a:endParaRPr sz="1688"/>
          </a:p>
          <a:p>
            <a:pPr indent="0" lvl="0" marL="0" rtl="0" algn="l">
              <a:spcBef>
                <a:spcPts val="0"/>
              </a:spcBef>
              <a:spcAft>
                <a:spcPts val="0"/>
              </a:spcAft>
              <a:buNone/>
            </a:pPr>
            <a:r>
              <a:rPr lang="en" sz="1688"/>
              <a:t>plt.title("Correlation Heatmap")</a:t>
            </a:r>
            <a:endParaRPr sz="1688"/>
          </a:p>
          <a:p>
            <a:pPr indent="0" lvl="0" marL="0" rtl="0" algn="l">
              <a:spcBef>
                <a:spcPts val="0"/>
              </a:spcBef>
              <a:spcAft>
                <a:spcPts val="0"/>
              </a:spcAft>
              <a:buNone/>
            </a:pPr>
            <a:r>
              <a:rPr lang="en" sz="1688"/>
              <a:t>plt.show()</a:t>
            </a:r>
            <a:endParaRPr sz="1688"/>
          </a:p>
          <a:p>
            <a:pPr indent="0" lvl="0" marL="0" rtl="0" algn="l">
              <a:spcBef>
                <a:spcPts val="0"/>
              </a:spcBef>
              <a:spcAft>
                <a:spcPts val="0"/>
              </a:spcAft>
              <a:buNone/>
            </a:pPr>
            <a:r>
              <a:t/>
            </a:r>
            <a:endParaRPr sz="1800"/>
          </a:p>
        </p:txBody>
      </p:sp>
      <p:pic>
        <p:nvPicPr>
          <p:cNvPr id="106" name="Google Shape;106;p20"/>
          <p:cNvPicPr preferRelativeResize="0"/>
          <p:nvPr/>
        </p:nvPicPr>
        <p:blipFill>
          <a:blip r:embed="rId3">
            <a:alphaModFix/>
          </a:blip>
          <a:stretch>
            <a:fillRect/>
          </a:stretch>
        </p:blipFill>
        <p:spPr>
          <a:xfrm>
            <a:off x="2127250" y="1443900"/>
            <a:ext cx="4082512" cy="3394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191575"/>
            <a:ext cx="8520600" cy="71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t>
            </a:r>
            <a:endParaRPr/>
          </a:p>
          <a:p>
            <a:pPr indent="0" lvl="0" marL="0" rtl="0" algn="l">
              <a:spcBef>
                <a:spcPts val="0"/>
              </a:spcBef>
              <a:spcAft>
                <a:spcPts val="0"/>
              </a:spcAft>
              <a:buNone/>
            </a:pPr>
            <a:r>
              <a:t/>
            </a:r>
            <a:endParaRPr/>
          </a:p>
        </p:txBody>
      </p:sp>
      <p:sp>
        <p:nvSpPr>
          <p:cNvPr id="112" name="Google Shape;112;p21"/>
          <p:cNvSpPr txBox="1"/>
          <p:nvPr>
            <p:ph type="title"/>
          </p:nvPr>
        </p:nvSpPr>
        <p:spPr>
          <a:xfrm>
            <a:off x="441625" y="1127525"/>
            <a:ext cx="8520600" cy="385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One-Hot Encoding</a:t>
            </a:r>
            <a:endParaRPr sz="1400"/>
          </a:p>
          <a:p>
            <a:pPr indent="0" lvl="0" marL="0" rtl="0" algn="l">
              <a:spcBef>
                <a:spcPts val="0"/>
              </a:spcBef>
              <a:spcAft>
                <a:spcPts val="0"/>
              </a:spcAft>
              <a:buNone/>
            </a:pPr>
            <a:r>
              <a:rPr lang="en" sz="1400"/>
              <a:t>categorical_columns = ['telecom_partner', 'gender', 'state', 'city']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data_encoded = pd.get_dummies(dataset, columns=categorical_columns)</a:t>
            </a:r>
            <a:endParaRPr sz="1400"/>
          </a:p>
          <a:p>
            <a:pPr indent="0" lvl="0" marL="0" rtl="0" algn="l">
              <a:spcBef>
                <a:spcPts val="0"/>
              </a:spcBef>
              <a:spcAft>
                <a:spcPts val="0"/>
              </a:spcAft>
              <a:buNone/>
            </a:pPr>
            <a:r>
              <a:t/>
            </a:r>
            <a:endParaRPr sz="1800"/>
          </a:p>
          <a:p>
            <a:pPr indent="0" lvl="0" marL="0" rtl="0" algn="l">
              <a:spcBef>
                <a:spcPts val="0"/>
              </a:spcBef>
              <a:spcAft>
                <a:spcPts val="0"/>
              </a:spcAft>
              <a:buNone/>
            </a:pPr>
            <a:r>
              <a:rPr lang="en" sz="1800"/>
              <a:t>Data Splitting</a:t>
            </a:r>
            <a:endParaRPr sz="1800"/>
          </a:p>
          <a:p>
            <a:pPr indent="0" lvl="0" marL="0" rtl="0" algn="l">
              <a:spcBef>
                <a:spcPts val="0"/>
              </a:spcBef>
              <a:spcAft>
                <a:spcPts val="0"/>
              </a:spcAft>
              <a:buNone/>
            </a:pPr>
            <a:r>
              <a:t/>
            </a:r>
            <a:endParaRPr sz="1800"/>
          </a:p>
          <a:p>
            <a:pPr indent="0" lvl="0" marL="0" rtl="0" algn="l">
              <a:lnSpc>
                <a:spcPct val="150000"/>
              </a:lnSpc>
              <a:spcBef>
                <a:spcPts val="0"/>
              </a:spcBef>
              <a:spcAft>
                <a:spcPts val="0"/>
              </a:spcAft>
              <a:buNone/>
            </a:pPr>
            <a:r>
              <a:rPr lang="en" sz="1400"/>
              <a:t>X = data_encoded.drop('churn', axis=1)</a:t>
            </a:r>
            <a:endParaRPr sz="1400"/>
          </a:p>
          <a:p>
            <a:pPr indent="0" lvl="0" marL="0" rtl="0" algn="l">
              <a:lnSpc>
                <a:spcPct val="150000"/>
              </a:lnSpc>
              <a:spcBef>
                <a:spcPts val="0"/>
              </a:spcBef>
              <a:spcAft>
                <a:spcPts val="0"/>
              </a:spcAft>
              <a:buNone/>
            </a:pPr>
            <a:r>
              <a:rPr lang="en" sz="1400"/>
              <a:t>y = data_encoded['churn']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X_train, X_test, y_train, y_test = train_test_split(X, y, test_size=0.2, random_state=42, shuffle=True)</a:t>
            </a:r>
            <a:endParaRPr sz="1400"/>
          </a:p>
          <a:p>
            <a:pPr indent="0" lvl="0" marL="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