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67" r:id="rId2"/>
    <p:sldId id="268"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D3705E-8605-41BE-A9CA-5EE4BE4CEADD}">
          <p14:sldIdLst>
            <p14:sldId id="267"/>
            <p14:sldId id="268"/>
          </p14:sldIdLst>
        </p14:section>
        <p14:section name="Untitled Section" id="{DF1EB32B-7A41-4D8D-A8D3-3DB86935BDFB}">
          <p14:sldIdLst>
            <p14:sldId id="257"/>
            <p14:sldId id="258"/>
            <p14:sldId id="259"/>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1" autoAdjust="0"/>
    <p:restoredTop sz="94660"/>
  </p:normalViewPr>
  <p:slideViewPr>
    <p:cSldViewPr snapToGrid="0">
      <p:cViewPr>
        <p:scale>
          <a:sx n="75" d="100"/>
          <a:sy n="75" d="100"/>
        </p:scale>
        <p:origin x="72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yush\Desktop\sql%20project\Input%20for%20participants\q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yush\Desktop\sql%20project\Input%20for%20participants\q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Piyush\Desktop\sql%20project\Input%20for%20participants\q5.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yush\Desktop\sql%20project\Input%20for%20participants\q6.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oleObject" Target="file:///C:\Users\Piyush\Desktop\sql%20project\Input%20for%20participants\q8.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iyush\Desktop\sql%20project\Input%20for%20participants\q9.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'q2'!$A$1:$B$1</c:f>
              <c:strCache>
                <c:ptCount val="2"/>
                <c:pt idx="0">
                  <c:v>unique_products_2020</c:v>
                </c:pt>
                <c:pt idx="1">
                  <c:v>unique_products_2021</c:v>
                </c:pt>
              </c:strCache>
            </c:strRef>
          </c:cat>
          <c:val>
            <c:numRef>
              <c:f>'q2'!$A$2:$B$2</c:f>
              <c:numCache>
                <c:formatCode>General</c:formatCode>
                <c:ptCount val="2"/>
                <c:pt idx="0">
                  <c:v>245</c:v>
                </c:pt>
                <c:pt idx="1">
                  <c:v>334</c:v>
                </c:pt>
              </c:numCache>
            </c:numRef>
          </c:val>
          <c:extLst>
            <c:ext xmlns:c16="http://schemas.microsoft.com/office/drawing/2014/chart" uri="{C3380CC4-5D6E-409C-BE32-E72D297353CC}">
              <c16:uniqueId val="{00000000-E406-45F2-94FF-8342C720C33F}"/>
            </c:ext>
          </c:extLst>
        </c:ser>
        <c:dLbls>
          <c:dLblPos val="outEnd"/>
          <c:showLegendKey val="0"/>
          <c:showVal val="1"/>
          <c:showCatName val="0"/>
          <c:showSerName val="0"/>
          <c:showPercent val="0"/>
          <c:showBubbleSize val="0"/>
        </c:dLbls>
        <c:gapWidth val="182"/>
        <c:axId val="144758063"/>
        <c:axId val="144758543"/>
      </c:barChart>
      <c:catAx>
        <c:axId val="1447580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44758543"/>
        <c:crosses val="autoZero"/>
        <c:auto val="1"/>
        <c:lblAlgn val="ctr"/>
        <c:lblOffset val="100"/>
        <c:noMultiLvlLbl val="0"/>
      </c:catAx>
      <c:valAx>
        <c:axId val="1447585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4758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'q3'!$A$2:$A$7</c:f>
              <c:strCache>
                <c:ptCount val="6"/>
                <c:pt idx="0">
                  <c:v>Notebook</c:v>
                </c:pt>
                <c:pt idx="1">
                  <c:v>Accessories</c:v>
                </c:pt>
                <c:pt idx="2">
                  <c:v>Peripherals</c:v>
                </c:pt>
                <c:pt idx="3">
                  <c:v>Desktop</c:v>
                </c:pt>
                <c:pt idx="4">
                  <c:v>Storage</c:v>
                </c:pt>
                <c:pt idx="5">
                  <c:v>Networking</c:v>
                </c:pt>
              </c:strCache>
            </c:strRef>
          </c:cat>
          <c:val>
            <c:numRef>
              <c:f>'q3'!$B$2:$B$7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30FE-4521-8CFF-3203B4E2E3BD}"/>
            </c:ext>
          </c:extLst>
        </c:ser>
        <c:dLbls>
          <c:dLblPos val="outEnd"/>
          <c:showLegendKey val="0"/>
          <c:showVal val="1"/>
          <c:showCatName val="0"/>
          <c:showSerName val="0"/>
          <c:showPercent val="0"/>
          <c:showBubbleSize val="0"/>
        </c:dLbls>
        <c:gapWidth val="219"/>
        <c:overlap val="-27"/>
        <c:axId val="1548907072"/>
        <c:axId val="1548907552"/>
      </c:barChart>
      <c:catAx>
        <c:axId val="154890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548907552"/>
        <c:crosses val="autoZero"/>
        <c:auto val="1"/>
        <c:lblAlgn val="ctr"/>
        <c:lblOffset val="100"/>
        <c:noMultiLvlLbl val="0"/>
      </c:catAx>
      <c:valAx>
        <c:axId val="1548907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548907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025371828521446E-2"/>
          <c:y val="0.1902314814814815"/>
          <c:w val="0.89019685039370078"/>
          <c:h val="0.61498432487605714"/>
        </c:manualLayout>
      </c:layout>
      <c:barChart>
        <c:barDir val="col"/>
        <c:grouping val="clustered"/>
        <c:varyColors val="0"/>
        <c:ser>
          <c:idx val="0"/>
          <c:order val="0"/>
          <c:tx>
            <c:strRef>
              <c:f>'q4'!$B$1</c:f>
              <c:strCache>
                <c:ptCount val="1"/>
                <c:pt idx="0">
                  <c:v>product_count_2020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Accessories</c:v>
                </c:pt>
                <c:pt idx="1">
                  <c:v>Notebook</c:v>
                </c:pt>
                <c:pt idx="2">
                  <c:v>Peripherals</c:v>
                </c:pt>
                <c:pt idx="3">
                  <c:v>Desktop</c:v>
                </c:pt>
                <c:pt idx="4">
                  <c:v>Storage</c:v>
                </c:pt>
                <c:pt idx="5">
                  <c:v>Networking</c:v>
                </c:pt>
              </c:strCache>
            </c:strRef>
          </c:cat>
          <c:val>
            <c:numRef>
              <c:f>'q4'!$B$2:$B$7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6D27-47E7-B200-9964A9ECC6AA}"/>
            </c:ext>
          </c:extLst>
        </c:ser>
        <c:ser>
          <c:idx val="1"/>
          <c:order val="1"/>
          <c:tx>
            <c:strRef>
              <c:f>'q4'!$C$1</c:f>
              <c:strCache>
                <c:ptCount val="1"/>
                <c:pt idx="0">
                  <c:v>product_count_2021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Accessories</c:v>
                </c:pt>
                <c:pt idx="1">
                  <c:v>Notebook</c:v>
                </c:pt>
                <c:pt idx="2">
                  <c:v>Peripherals</c:v>
                </c:pt>
                <c:pt idx="3">
                  <c:v>Desktop</c:v>
                </c:pt>
                <c:pt idx="4">
                  <c:v>Storage</c:v>
                </c:pt>
                <c:pt idx="5">
                  <c:v>Networking</c:v>
                </c:pt>
              </c:strCache>
            </c:strRef>
          </c:cat>
          <c:val>
            <c:numRef>
              <c:f>'q4'!$C$2:$C$7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6D27-47E7-B200-9964A9ECC6AA}"/>
            </c:ext>
          </c:extLst>
        </c:ser>
        <c:dLbls>
          <c:dLblPos val="outEnd"/>
          <c:showLegendKey val="0"/>
          <c:showVal val="1"/>
          <c:showCatName val="0"/>
          <c:showSerName val="0"/>
          <c:showPercent val="0"/>
          <c:showBubbleSize val="0"/>
        </c:dLbls>
        <c:gapWidth val="219"/>
        <c:overlap val="-27"/>
        <c:axId val="353196624"/>
        <c:axId val="353196144"/>
      </c:barChart>
      <c:catAx>
        <c:axId val="35319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53196144"/>
        <c:crosses val="autoZero"/>
        <c:auto val="1"/>
        <c:lblAlgn val="ctr"/>
        <c:lblOffset val="100"/>
        <c:noMultiLvlLbl val="0"/>
      </c:catAx>
      <c:valAx>
        <c:axId val="353196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53196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'q5'!$D$1</c:f>
              <c:strCache>
                <c:ptCount val="1"/>
                <c:pt idx="0">
                  <c:v>manufacturing_cost</c:v>
                </c:pt>
              </c:strCache>
            </c:strRef>
          </c:tx>
          <c:spPr>
            <a:solidFill>
              <a:schemeClr val="accent1">
                <a:tint val="69000"/>
                <a:satMod val="105000"/>
                <a:lumMod val="110000"/>
              </a:schemeClr>
            </a:soli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'q5'!$C$2:$C$3</c:f>
              <c:strCache>
                <c:ptCount val="2"/>
                <c:pt idx="0">
                  <c:v>AQ Master wired x1 Ms</c:v>
                </c:pt>
                <c:pt idx="1">
                  <c:v>AQ HOME Allin1 Gen 2</c:v>
                </c:pt>
              </c:strCache>
            </c:strRef>
          </c:cat>
          <c:val>
            <c:numRef>
              <c:f>'q5'!$D$2:$D$3</c:f>
              <c:numCache>
                <c:formatCode>General</c:formatCode>
                <c:ptCount val="2"/>
                <c:pt idx="0">
                  <c:v>0.89200000000000002</c:v>
                </c:pt>
                <c:pt idx="1">
                  <c:v>240.53639999999999</c:v>
                </c:pt>
              </c:numCache>
            </c:numRef>
          </c:val>
          <c:extLst>
            <c:ext xmlns:c16="http://schemas.microsoft.com/office/drawing/2014/chart" uri="{C3380CC4-5D6E-409C-BE32-E72D297353CC}">
              <c16:uniqueId val="{00000000-9F5B-4A9E-93CE-518818830935}"/>
            </c:ext>
          </c:extLst>
        </c:ser>
        <c:dLbls>
          <c:dLblPos val="outEnd"/>
          <c:showLegendKey val="0"/>
          <c:showVal val="1"/>
          <c:showCatName val="0"/>
          <c:showSerName val="0"/>
          <c:showPercent val="0"/>
          <c:showBubbleSize val="0"/>
        </c:dLbls>
        <c:gapWidth val="100"/>
        <c:axId val="353192304"/>
        <c:axId val="353190384"/>
      </c:barChart>
      <c:catAx>
        <c:axId val="353192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50000"/>
                    <a:lumOff val="50000"/>
                  </a:schemeClr>
                </a:solidFill>
                <a:latin typeface="+mn-lt"/>
                <a:ea typeface="+mn-ea"/>
                <a:cs typeface="+mn-cs"/>
              </a:defRPr>
            </a:pPr>
            <a:endParaRPr lang="en-US"/>
          </a:p>
        </c:txPr>
        <c:crossAx val="353190384"/>
        <c:crosses val="autoZero"/>
        <c:auto val="1"/>
        <c:lblAlgn val="ctr"/>
        <c:lblOffset val="100"/>
        <c:noMultiLvlLbl val="0"/>
      </c:catAx>
      <c:valAx>
        <c:axId val="353190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5319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96072708793562"/>
          <c:y val="0.19292028894780108"/>
          <c:w val="0.56590327612839597"/>
          <c:h val="0.72562098192170976"/>
        </c:manualLayout>
      </c:layout>
      <c:pieChart>
        <c:varyColors val="1"/>
        <c:ser>
          <c:idx val="0"/>
          <c:order val="0"/>
          <c:dPt>
            <c:idx val="0"/>
            <c:bubble3D val="0"/>
            <c:explosion val="4"/>
            <c:spPr>
              <a:solidFill>
                <a:schemeClr val="accent1"/>
              </a:solidFill>
              <a:ln w="19050">
                <a:solidFill>
                  <a:schemeClr val="lt1"/>
                </a:solidFill>
              </a:ln>
              <a:effectLst/>
            </c:spPr>
            <c:extLst>
              <c:ext xmlns:c16="http://schemas.microsoft.com/office/drawing/2014/chart" uri="{C3380CC4-5D6E-409C-BE32-E72D297353CC}">
                <c16:uniqueId val="{00000001-2C8D-40AC-95E8-7A8E39ED05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8D-40AC-95E8-7A8E39ED05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8D-40AC-95E8-7A8E39ED05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8D-40AC-95E8-7A8E39ED05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8D-40AC-95E8-7A8E39ED050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'q6'!$B$2:$B$6</c:f>
              <c:strCache>
                <c:ptCount val="5"/>
                <c:pt idx="0">
                  <c:v>Flipkart</c:v>
                </c:pt>
                <c:pt idx="1">
                  <c:v>Viveks</c:v>
                </c:pt>
                <c:pt idx="2">
                  <c:v>Ezone</c:v>
                </c:pt>
                <c:pt idx="3">
                  <c:v>Croma</c:v>
                </c:pt>
                <c:pt idx="4">
                  <c:v>Amazon </c:v>
                </c:pt>
              </c:strCache>
            </c:strRef>
          </c:cat>
          <c:val>
            <c:numRef>
              <c:f>'q6'!$C$2:$C$6</c:f>
              <c:numCache>
                <c:formatCode>General</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A-2C8D-40AC-95E8-7A8E39ED050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'q7'!$F$1</c:f>
              <c:strCache>
                <c:ptCount val="1"/>
                <c:pt idx="0">
                  <c:v>gross_sales_amount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'q7'!$E$2:$E$25</c:f>
              <c:strCache>
                <c:ptCount val="24"/>
                <c:pt idx="0">
                  <c:v>September (2019)</c:v>
                </c:pt>
                <c:pt idx="1">
                  <c:v>October (2019)</c:v>
                </c:pt>
                <c:pt idx="2">
                  <c:v>November (2019)</c:v>
                </c:pt>
                <c:pt idx="3">
                  <c:v>December (2019)</c:v>
                </c:pt>
                <c:pt idx="4">
                  <c:v>January (2020)</c:v>
                </c:pt>
                <c:pt idx="5">
                  <c:v>February (2020)</c:v>
                </c:pt>
                <c:pt idx="6">
                  <c:v>March (2020)</c:v>
                </c:pt>
                <c:pt idx="7">
                  <c:v>April (2020)</c:v>
                </c:pt>
                <c:pt idx="8">
                  <c:v>May (2020)</c:v>
                </c:pt>
                <c:pt idx="9">
                  <c:v>June (2020)</c:v>
                </c:pt>
                <c:pt idx="10">
                  <c:v>July (2020)</c:v>
                </c:pt>
                <c:pt idx="11">
                  <c:v>August (2020)</c:v>
                </c:pt>
                <c:pt idx="12">
                  <c:v>September (2020)</c:v>
                </c:pt>
                <c:pt idx="13">
                  <c:v>October (2020)</c:v>
                </c:pt>
                <c:pt idx="14">
                  <c:v>November (2020)</c:v>
                </c:pt>
                <c:pt idx="15">
                  <c:v>December (2020)</c:v>
                </c:pt>
                <c:pt idx="16">
                  <c:v>January (2021)</c:v>
                </c:pt>
                <c:pt idx="17">
                  <c:v>February (2021)</c:v>
                </c:pt>
                <c:pt idx="18">
                  <c:v>March (2021)</c:v>
                </c:pt>
                <c:pt idx="19">
                  <c:v>April (2021)</c:v>
                </c:pt>
                <c:pt idx="20">
                  <c:v>May (2021)</c:v>
                </c:pt>
                <c:pt idx="21">
                  <c:v>June (2021)</c:v>
                </c:pt>
                <c:pt idx="22">
                  <c:v>July (2021)</c:v>
                </c:pt>
                <c:pt idx="23">
                  <c:v>August (2021)</c:v>
                </c:pt>
              </c:strCache>
            </c:strRef>
          </c:cat>
          <c:val>
            <c:numRef>
              <c:f>'q7'!$F$2:$F$25</c:f>
              <c:numCache>
                <c:formatCode>General</c:formatCode>
                <c:ptCount val="24"/>
                <c:pt idx="0">
                  <c:v>9092670.3399999999</c:v>
                </c:pt>
                <c:pt idx="1">
                  <c:v>10378637.6</c:v>
                </c:pt>
                <c:pt idx="2">
                  <c:v>15231894.970000001</c:v>
                </c:pt>
                <c:pt idx="3">
                  <c:v>9755795.0600000005</c:v>
                </c:pt>
                <c:pt idx="4">
                  <c:v>9584951.9399999995</c:v>
                </c:pt>
                <c:pt idx="5">
                  <c:v>8083995.5499999998</c:v>
                </c:pt>
                <c:pt idx="6">
                  <c:v>766976.45</c:v>
                </c:pt>
                <c:pt idx="7">
                  <c:v>800071.95</c:v>
                </c:pt>
                <c:pt idx="8">
                  <c:v>1586964.48</c:v>
                </c:pt>
                <c:pt idx="9">
                  <c:v>3429736.57</c:v>
                </c:pt>
                <c:pt idx="10">
                  <c:v>5151815.4000000004</c:v>
                </c:pt>
                <c:pt idx="11">
                  <c:v>5638281.8300000001</c:v>
                </c:pt>
                <c:pt idx="12">
                  <c:v>19530271.300000001</c:v>
                </c:pt>
                <c:pt idx="13">
                  <c:v>21016218.210000001</c:v>
                </c:pt>
                <c:pt idx="14">
                  <c:v>32247289.789999999</c:v>
                </c:pt>
                <c:pt idx="15">
                  <c:v>20409063.18</c:v>
                </c:pt>
                <c:pt idx="16">
                  <c:v>19570701.710000001</c:v>
                </c:pt>
                <c:pt idx="17">
                  <c:v>15986603.890000001</c:v>
                </c:pt>
                <c:pt idx="18">
                  <c:v>19149624.920000002</c:v>
                </c:pt>
                <c:pt idx="19">
                  <c:v>11483530.300000001</c:v>
                </c:pt>
                <c:pt idx="20">
                  <c:v>19204309.41</c:v>
                </c:pt>
                <c:pt idx="21">
                  <c:v>15457579.66</c:v>
                </c:pt>
                <c:pt idx="22">
                  <c:v>19044968.82</c:v>
                </c:pt>
                <c:pt idx="23">
                  <c:v>11324548.34</c:v>
                </c:pt>
              </c:numCache>
            </c:numRef>
          </c:val>
          <c:smooth val="0"/>
          <c:extLst>
            <c:ext xmlns:c16="http://schemas.microsoft.com/office/drawing/2014/chart" uri="{C3380CC4-5D6E-409C-BE32-E72D297353CC}">
              <c16:uniqueId val="{00000000-7EAB-42BB-B48C-6D838BF58928}"/>
            </c:ext>
          </c:extLst>
        </c:ser>
        <c:dLbls>
          <c:showLegendKey val="0"/>
          <c:showVal val="0"/>
          <c:showCatName val="0"/>
          <c:showSerName val="0"/>
          <c:showPercent val="0"/>
          <c:showBubbleSize val="0"/>
        </c:dLbls>
        <c:marker val="1"/>
        <c:smooth val="0"/>
        <c:axId val="1422086080"/>
        <c:axId val="1422087040"/>
      </c:lineChart>
      <c:catAx>
        <c:axId val="142208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22087040"/>
        <c:crosses val="autoZero"/>
        <c:auto val="1"/>
        <c:lblAlgn val="ctr"/>
        <c:lblOffset val="100"/>
        <c:noMultiLvlLbl val="0"/>
      </c:catAx>
      <c:valAx>
        <c:axId val="1422087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22086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dirty="0"/>
              <a:t>Total</a:t>
            </a:r>
            <a:r>
              <a:rPr lang="en-IN" sz="1400" b="1" baseline="0" dirty="0"/>
              <a:t> </a:t>
            </a:r>
            <a:r>
              <a:rPr lang="en-IN" sz="1400" b="1" baseline="0" dirty="0" err="1"/>
              <a:t>Quantiity</a:t>
            </a:r>
            <a:r>
              <a:rPr lang="en-IN" sz="1400" b="1" baseline="0" dirty="0"/>
              <a:t> Sold  </a:t>
            </a:r>
            <a:r>
              <a:rPr lang="en-IN" sz="1400" b="1" baseline="0" dirty="0" err="1"/>
              <a:t>Quaterly</a:t>
            </a:r>
            <a:endParaRPr lang="en-IN"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'q8'!$C$2</c:f>
              <c:strCache>
                <c:ptCount val="1"/>
                <c:pt idx="0">
                  <c:v>Q4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'q8'!$D$1</c:f>
              <c:strCache>
                <c:ptCount val="1"/>
                <c:pt idx="0">
                  <c:v>total_sold_quantity</c:v>
                </c:pt>
              </c:strCache>
            </c:strRef>
          </c:cat>
          <c:val>
            <c:numRef>
              <c:f>'q8'!$D$2</c:f>
              <c:numCache>
                <c:formatCode>General</c:formatCode>
                <c:ptCount val="1"/>
                <c:pt idx="0">
                  <c:v>5042541</c:v>
                </c:pt>
              </c:numCache>
            </c:numRef>
          </c:val>
          <c:extLst>
            <c:ext xmlns:c16="http://schemas.microsoft.com/office/drawing/2014/chart" uri="{C3380CC4-5D6E-409C-BE32-E72D297353CC}">
              <c16:uniqueId val="{00000000-2CD5-4D85-B722-20C240577181}"/>
            </c:ext>
          </c:extLst>
        </c:ser>
        <c:ser>
          <c:idx val="1"/>
          <c:order val="1"/>
          <c:tx>
            <c:strRef>
              <c:f>'q8'!$C$3</c:f>
              <c:strCache>
                <c:ptCount val="1"/>
                <c:pt idx="0">
                  <c:v>Q3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'q8'!$D$1</c:f>
              <c:strCache>
                <c:ptCount val="1"/>
                <c:pt idx="0">
                  <c:v>total_sold_quantity</c:v>
                </c:pt>
              </c:strCache>
            </c:strRef>
          </c:cat>
          <c:val>
            <c:numRef>
              <c:f>'q8'!$D$3</c:f>
              <c:numCache>
                <c:formatCode>General</c:formatCode>
                <c:ptCount val="1"/>
                <c:pt idx="0">
                  <c:v>2075087</c:v>
                </c:pt>
              </c:numCache>
            </c:numRef>
          </c:val>
          <c:extLst>
            <c:ext xmlns:c16="http://schemas.microsoft.com/office/drawing/2014/chart" uri="{C3380CC4-5D6E-409C-BE32-E72D297353CC}">
              <c16:uniqueId val="{00000001-2CD5-4D85-B722-20C240577181}"/>
            </c:ext>
          </c:extLst>
        </c:ser>
        <c:ser>
          <c:idx val="2"/>
          <c:order val="2"/>
          <c:tx>
            <c:strRef>
              <c:f>'q8'!$C$4</c:f>
              <c:strCache>
                <c:ptCount val="1"/>
                <c:pt idx="0">
                  <c:v>Q2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'q8'!$D$1</c:f>
              <c:strCache>
                <c:ptCount val="1"/>
                <c:pt idx="0">
                  <c:v>total_sold_quantity</c:v>
                </c:pt>
              </c:strCache>
            </c:strRef>
          </c:cat>
          <c:val>
            <c:numRef>
              <c:f>'q8'!$D$4</c:f>
              <c:numCache>
                <c:formatCode>General</c:formatCode>
                <c:ptCount val="1"/>
                <c:pt idx="0">
                  <c:v>6649642</c:v>
                </c:pt>
              </c:numCache>
            </c:numRef>
          </c:val>
          <c:extLst>
            <c:ext xmlns:c16="http://schemas.microsoft.com/office/drawing/2014/chart" uri="{C3380CC4-5D6E-409C-BE32-E72D297353CC}">
              <c16:uniqueId val="{00000002-2CD5-4D85-B722-20C240577181}"/>
            </c:ext>
          </c:extLst>
        </c:ser>
        <c:ser>
          <c:idx val="3"/>
          <c:order val="3"/>
          <c:tx>
            <c:strRef>
              <c:f>'q8'!$C$5</c:f>
              <c:strCache>
                <c:ptCount val="1"/>
                <c:pt idx="0">
                  <c:v>Q1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'q8'!$D$1</c:f>
              <c:strCache>
                <c:ptCount val="1"/>
                <c:pt idx="0">
                  <c:v>total_sold_quantity</c:v>
                </c:pt>
              </c:strCache>
            </c:strRef>
          </c:cat>
          <c:val>
            <c:numRef>
              <c:f>'q8'!$D$5</c:f>
              <c:numCache>
                <c:formatCode>General</c:formatCode>
                <c:ptCount val="1"/>
                <c:pt idx="0">
                  <c:v>7005619</c:v>
                </c:pt>
              </c:numCache>
            </c:numRef>
          </c:val>
          <c:extLst>
            <c:ext xmlns:c16="http://schemas.microsoft.com/office/drawing/2014/chart" uri="{C3380CC4-5D6E-409C-BE32-E72D297353CC}">
              <c16:uniqueId val="{00000003-2CD5-4D85-B722-20C240577181}"/>
            </c:ext>
          </c:extLst>
        </c:ser>
        <c:dLbls>
          <c:dLblPos val="outEnd"/>
          <c:showLegendKey val="0"/>
          <c:showVal val="1"/>
          <c:showCatName val="0"/>
          <c:showSerName val="0"/>
          <c:showPercent val="0"/>
          <c:showBubbleSize val="0"/>
        </c:dLbls>
        <c:gapWidth val="219"/>
        <c:overlap val="-27"/>
        <c:axId val="1842604720"/>
        <c:axId val="1842610960"/>
      </c:barChart>
      <c:catAx>
        <c:axId val="18426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2610960"/>
        <c:crosses val="autoZero"/>
        <c:auto val="1"/>
        <c:lblAlgn val="ctr"/>
        <c:lblOffset val="100"/>
        <c:noMultiLvlLbl val="0"/>
      </c:catAx>
      <c:valAx>
        <c:axId val="1842610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42604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Sale%</a:t>
            </a:r>
            <a:r>
              <a:rPr lang="en-US" b="1" baseline="0" dirty="0"/>
              <a:t> by channel</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'q9'!$B$7</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45-4B44-9047-B76992FAEF1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45-4B44-9047-B76992FAEF1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A45-4B44-9047-B76992FAEF1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'q9'!$A$8:$A$10</c:f>
              <c:strCache>
                <c:ptCount val="3"/>
                <c:pt idx="0">
                  <c:v>Retailer</c:v>
                </c:pt>
                <c:pt idx="1">
                  <c:v>Direct</c:v>
                </c:pt>
                <c:pt idx="2">
                  <c:v>Distributor</c:v>
                </c:pt>
              </c:strCache>
            </c:strRef>
          </c:cat>
          <c:val>
            <c:numRef>
              <c:f>'q9'!$B$8:$B$10</c:f>
              <c:numCache>
                <c:formatCode>General</c:formatCode>
                <c:ptCount val="3"/>
                <c:pt idx="0">
                  <c:v>73.22</c:v>
                </c:pt>
                <c:pt idx="1">
                  <c:v>15.48</c:v>
                </c:pt>
                <c:pt idx="2">
                  <c:v>11.31</c:v>
                </c:pt>
              </c:numCache>
            </c:numRef>
          </c:val>
          <c:extLst>
            <c:ext xmlns:c16="http://schemas.microsoft.com/office/drawing/2014/chart" uri="{C3380CC4-5D6E-409C-BE32-E72D297353CC}">
              <c16:uniqueId val="{00000006-CA45-4B44-9047-B76992FAEF1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59858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25996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358423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129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212132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428EC-AC42-437C-B4D6-D4B79EC9617E}"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239133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428EC-AC42-437C-B4D6-D4B79EC9617E}"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1479788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1119523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278886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393855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42384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428EC-AC42-437C-B4D6-D4B79EC9617E}"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163817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390364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428EC-AC42-437C-B4D6-D4B79EC9617E}"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56077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428EC-AC42-437C-B4D6-D4B79EC9617E}"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315659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4428EC-AC42-437C-B4D6-D4B79EC9617E}"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213453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372170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428EC-AC42-437C-B4D6-D4B79EC9617E}"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B728B-0BDF-4516-886B-12283675C62B}" type="slidenum">
              <a:rPr lang="en-IN" smtClean="0"/>
              <a:t>‹#›</a:t>
            </a:fld>
            <a:endParaRPr lang="en-IN"/>
          </a:p>
        </p:txBody>
      </p:sp>
    </p:spTree>
    <p:extLst>
      <p:ext uri="{BB962C8B-B14F-4D97-AF65-F5344CB8AC3E}">
        <p14:creationId xmlns:p14="http://schemas.microsoft.com/office/powerpoint/2010/main" val="76281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14428EC-AC42-437C-B4D6-D4B79EC9617E}" type="datetimeFigureOut">
              <a:rPr lang="en-IN" smtClean="0"/>
              <a:t>11-05-2023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01B728B-0BDF-4516-886B-12283675C62B}" type="slidenum">
              <a:rPr lang="en-IN" smtClean="0"/>
              <a:t>‹#›</a:t>
            </a:fld>
            <a:endParaRPr lang="en-IN"/>
          </a:p>
        </p:txBody>
      </p:sp>
    </p:spTree>
    <p:extLst>
      <p:ext uri="{BB962C8B-B14F-4D97-AF65-F5344CB8AC3E}">
        <p14:creationId xmlns:p14="http://schemas.microsoft.com/office/powerpoint/2010/main" val="280183869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0D363B-B287-1FA3-2838-208F2D192640}"/>
              </a:ext>
            </a:extLst>
          </p:cNvPr>
          <p:cNvPicPr>
            <a:picLocks noChangeAspect="1"/>
          </p:cNvPicPr>
          <p:nvPr/>
        </p:nvPicPr>
        <p:blipFill>
          <a:blip r:embed="rId2"/>
          <a:stretch>
            <a:fillRect/>
          </a:stretch>
        </p:blipFill>
        <p:spPr>
          <a:xfrm>
            <a:off x="691486" y="426303"/>
            <a:ext cx="10809027" cy="6264322"/>
          </a:xfrm>
          <a:prstGeom prst="rect">
            <a:avLst/>
          </a:prstGeom>
        </p:spPr>
      </p:pic>
    </p:spTree>
    <p:extLst>
      <p:ext uri="{BB962C8B-B14F-4D97-AF65-F5344CB8AC3E}">
        <p14:creationId xmlns:p14="http://schemas.microsoft.com/office/powerpoint/2010/main" val="2584961854"/>
      </p:ext>
    </p:extLst>
  </p:cSld>
  <p:clrMapOvr>
    <a:masterClrMapping/>
  </p:clrMapOvr>
  <mc:AlternateContent xmlns:mc="http://schemas.openxmlformats.org/markup-compatibility/2006">
    <mc:Choice xmlns:p14="http://schemas.microsoft.com/office/powerpoint/2010/main" Requires="p14">
      <p:transition spd="slow" p14:dur="2000" advTm="13526"/>
    </mc:Choice>
    <mc:Fallback>
      <p:transition spd="slow" advTm="135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2E1B-A6D4-4505-22DF-8D77A12BA221}"/>
              </a:ext>
            </a:extLst>
          </p:cNvPr>
          <p:cNvSpPr>
            <a:spLocks noGrp="1"/>
          </p:cNvSpPr>
          <p:nvPr>
            <p:ph type="title"/>
          </p:nvPr>
        </p:nvSpPr>
        <p:spPr>
          <a:xfrm>
            <a:off x="647115" y="182881"/>
            <a:ext cx="10631112" cy="1760560"/>
          </a:xfrm>
        </p:spPr>
        <p:txBody>
          <a:bodyPr>
            <a:normAutofit/>
          </a:bodyPr>
          <a:lstStyle/>
          <a:p>
            <a:r>
              <a:rPr lang="en-US" sz="1400" b="1" i="0" u="none" strike="noStrike" baseline="0" dirty="0">
                <a:solidFill>
                  <a:srgbClr val="000000"/>
                </a:solidFill>
                <a:latin typeface="Arial" panose="020B0604020202020204" pitchFamily="34" charset="0"/>
              </a:rPr>
              <a:t>REQUEST 9. </a:t>
            </a:r>
            <a:r>
              <a:rPr lang="en-US" sz="1400" b="0" i="0" u="none" strike="noStrike" baseline="0" dirty="0">
                <a:solidFill>
                  <a:srgbClr val="000000"/>
                </a:solidFill>
                <a:latin typeface="Arial" panose="020B0604020202020204" pitchFamily="34" charset="0"/>
              </a:rPr>
              <a:t>Which channel helped to bring more gross sales in the fiscal year 2021 and the percentage of contribution? The final output contains these fields,</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channel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t>
            </a:r>
            <a:r>
              <a:rPr lang="en-US" sz="1400" b="0" i="0" u="none" strike="noStrike" baseline="0" dirty="0" err="1">
                <a:solidFill>
                  <a:srgbClr val="000000"/>
                </a:solidFill>
                <a:latin typeface="Arial" panose="020B0604020202020204" pitchFamily="34" charset="0"/>
              </a:rPr>
              <a:t>gross_sales_mln</a:t>
            </a:r>
            <a:r>
              <a:rPr lang="en-US" sz="1400" b="0" i="0" u="none" strike="noStrike" baseline="0" dirty="0">
                <a:solidFill>
                  <a:srgbClr val="000000"/>
                </a:solidFill>
                <a:latin typeface="Arial" panose="020B0604020202020204" pitchFamily="34" charset="0"/>
              </a:rPr>
              <a:t>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percentage </a:t>
            </a:r>
            <a:endParaRPr lang="en-IN" sz="1400" dirty="0"/>
          </a:p>
        </p:txBody>
      </p:sp>
      <p:graphicFrame>
        <p:nvGraphicFramePr>
          <p:cNvPr id="4" name="Content Placeholder 3">
            <a:extLst>
              <a:ext uri="{FF2B5EF4-FFF2-40B4-BE49-F238E27FC236}">
                <a16:creationId xmlns:a16="http://schemas.microsoft.com/office/drawing/2014/main" id="{FAB65434-384E-76F2-F57C-FF85DAB5345F}"/>
              </a:ext>
            </a:extLst>
          </p:cNvPr>
          <p:cNvGraphicFramePr>
            <a:graphicFrameLocks noGrp="1"/>
          </p:cNvGraphicFramePr>
          <p:nvPr>
            <p:ph idx="1"/>
            <p:extLst>
              <p:ext uri="{D42A27DB-BD31-4B8C-83A1-F6EECF244321}">
                <p14:modId xmlns:p14="http://schemas.microsoft.com/office/powerpoint/2010/main" val="1274704852"/>
              </p:ext>
            </p:extLst>
          </p:nvPr>
        </p:nvGraphicFramePr>
        <p:xfrm>
          <a:off x="6678457" y="2267490"/>
          <a:ext cx="4017549" cy="1446608"/>
        </p:xfrm>
        <a:graphic>
          <a:graphicData uri="http://schemas.openxmlformats.org/drawingml/2006/table">
            <a:tbl>
              <a:tblPr/>
              <a:tblGrid>
                <a:gridCol w="1339183">
                  <a:extLst>
                    <a:ext uri="{9D8B030D-6E8A-4147-A177-3AD203B41FA5}">
                      <a16:colId xmlns:a16="http://schemas.microsoft.com/office/drawing/2014/main" val="3602801075"/>
                    </a:ext>
                  </a:extLst>
                </a:gridCol>
                <a:gridCol w="1339183">
                  <a:extLst>
                    <a:ext uri="{9D8B030D-6E8A-4147-A177-3AD203B41FA5}">
                      <a16:colId xmlns:a16="http://schemas.microsoft.com/office/drawing/2014/main" val="1616636763"/>
                    </a:ext>
                  </a:extLst>
                </a:gridCol>
                <a:gridCol w="1339183">
                  <a:extLst>
                    <a:ext uri="{9D8B030D-6E8A-4147-A177-3AD203B41FA5}">
                      <a16:colId xmlns:a16="http://schemas.microsoft.com/office/drawing/2014/main" val="149302990"/>
                    </a:ext>
                  </a:extLst>
                </a:gridCol>
              </a:tblGrid>
              <a:tr h="361652">
                <a:tc>
                  <a:txBody>
                    <a:bodyPr/>
                    <a:lstStyle/>
                    <a:p>
                      <a:pPr algn="ctr" fontAlgn="b"/>
                      <a:r>
                        <a:rPr lang="en-IN" sz="1400" b="1" i="0" u="none" strike="noStrike" dirty="0">
                          <a:solidFill>
                            <a:srgbClr val="000000"/>
                          </a:solidFill>
                          <a:effectLst/>
                          <a:latin typeface="Calibri" panose="020F0502020204030204" pitchFamily="34" charset="0"/>
                        </a:rPr>
                        <a:t>channel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1" i="0" u="none" strike="noStrike" dirty="0" err="1">
                          <a:solidFill>
                            <a:srgbClr val="000000"/>
                          </a:solidFill>
                          <a:effectLst/>
                          <a:latin typeface="Calibri" panose="020F0502020204030204" pitchFamily="34" charset="0"/>
                        </a:rPr>
                        <a:t>gross_sales_mln</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percentage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470017712"/>
                  </a:ext>
                </a:extLst>
              </a:tr>
              <a:tr h="361652">
                <a:tc>
                  <a:txBody>
                    <a:bodyPr/>
                    <a:lstStyle/>
                    <a:p>
                      <a:pPr algn="ctr" fontAlgn="b"/>
                      <a:r>
                        <a:rPr lang="en-IN" sz="1400" b="0" i="0" u="none" strike="noStrike">
                          <a:solidFill>
                            <a:srgbClr val="000000"/>
                          </a:solidFill>
                          <a:effectLst/>
                          <a:latin typeface="Calibri" panose="020F0502020204030204" pitchFamily="34" charset="0"/>
                        </a:rPr>
                        <a:t>Retailer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1924.17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73.22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722645275"/>
                  </a:ext>
                </a:extLst>
              </a:tr>
              <a:tr h="361652">
                <a:tc>
                  <a:txBody>
                    <a:bodyPr/>
                    <a:lstStyle/>
                    <a:p>
                      <a:pPr algn="ctr" fontAlgn="b"/>
                      <a:r>
                        <a:rPr lang="en-IN" sz="1400" b="0" i="0" u="none" strike="noStrike" dirty="0">
                          <a:solidFill>
                            <a:srgbClr val="000000"/>
                          </a:solidFill>
                          <a:effectLst/>
                          <a:latin typeface="Calibri" panose="020F0502020204030204" pitchFamily="34" charset="0"/>
                        </a:rPr>
                        <a:t>Direct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406.69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15.48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876324358"/>
                  </a:ext>
                </a:extLst>
              </a:tr>
              <a:tr h="361652">
                <a:tc>
                  <a:txBody>
                    <a:bodyPr/>
                    <a:lstStyle/>
                    <a:p>
                      <a:pPr algn="ctr" fontAlgn="b"/>
                      <a:r>
                        <a:rPr lang="en-IN" sz="1400" b="0" i="0" u="none" strike="noStrike">
                          <a:solidFill>
                            <a:srgbClr val="000000"/>
                          </a:solidFill>
                          <a:effectLst/>
                          <a:latin typeface="Calibri" panose="020F0502020204030204" pitchFamily="34" charset="0"/>
                        </a:rPr>
                        <a:t>Distributor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297.18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11.31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516288471"/>
                  </a:ext>
                </a:extLst>
              </a:tr>
            </a:tbl>
          </a:graphicData>
        </a:graphic>
      </p:graphicFrame>
      <p:graphicFrame>
        <p:nvGraphicFramePr>
          <p:cNvPr id="3" name="Chart 2">
            <a:extLst>
              <a:ext uri="{FF2B5EF4-FFF2-40B4-BE49-F238E27FC236}">
                <a16:creationId xmlns:a16="http://schemas.microsoft.com/office/drawing/2014/main" id="{2EBD7624-094C-5B92-303E-B2ACA025CEEE}"/>
              </a:ext>
            </a:extLst>
          </p:cNvPr>
          <p:cNvGraphicFramePr>
            <a:graphicFrameLocks/>
          </p:cNvGraphicFramePr>
          <p:nvPr>
            <p:extLst>
              <p:ext uri="{D42A27DB-BD31-4B8C-83A1-F6EECF244321}">
                <p14:modId xmlns:p14="http://schemas.microsoft.com/office/powerpoint/2010/main" val="2169276279"/>
              </p:ext>
            </p:extLst>
          </p:nvPr>
        </p:nvGraphicFramePr>
        <p:xfrm>
          <a:off x="392137" y="1519311"/>
          <a:ext cx="4980587" cy="381937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3B2A257-2F52-7942-4A52-E529D07A11AF}"/>
              </a:ext>
            </a:extLst>
          </p:cNvPr>
          <p:cNvSpPr txBox="1"/>
          <p:nvPr/>
        </p:nvSpPr>
        <p:spPr>
          <a:xfrm>
            <a:off x="6642100" y="4191000"/>
            <a:ext cx="4343400" cy="2031325"/>
          </a:xfrm>
          <a:prstGeom prst="rect">
            <a:avLst/>
          </a:prstGeom>
          <a:solidFill>
            <a:schemeClr val="bg1">
              <a:lumMod val="65000"/>
            </a:schemeClr>
          </a:solidFill>
        </p:spPr>
        <p:txBody>
          <a:bodyPr wrap="square" rtlCol="0">
            <a:spAutoFit/>
          </a:bodyPr>
          <a:lstStyle/>
          <a:p>
            <a:r>
              <a:rPr lang="en-IN" sz="1400" b="1" dirty="0">
                <a:latin typeface="Arial" panose="020B0604020202020204" pitchFamily="34" charset="0"/>
                <a:cs typeface="Arial" panose="020B0604020202020204" pitchFamily="34" charset="0"/>
              </a:rPr>
              <a:t>                                  Insights</a:t>
            </a:r>
          </a:p>
          <a:p>
            <a:r>
              <a:rPr lang="en-IN" sz="1400" dirty="0">
                <a:latin typeface="Arial" panose="020B0604020202020204" pitchFamily="34" charset="0"/>
                <a:cs typeface="Arial" panose="020B0604020202020204" pitchFamily="34" charset="0"/>
              </a:rPr>
              <a:t>Among the 3 Channels that Atliq Hardware has, the Retailer Channel was the most successful in generating revenue. Contributing 73.% of the overall revenue, or approximately 1219.08 million, in the fiscal year 2021. In contrast, the Distributor channel had the Lowest revenue collection out of all the channels, accounting for only 11% of the overall revenue, or approximately 188.03 million.</a:t>
            </a:r>
          </a:p>
        </p:txBody>
      </p:sp>
    </p:spTree>
    <p:extLst>
      <p:ext uri="{BB962C8B-B14F-4D97-AF65-F5344CB8AC3E}">
        <p14:creationId xmlns:p14="http://schemas.microsoft.com/office/powerpoint/2010/main" val="300617015"/>
      </p:ext>
    </p:extLst>
  </p:cSld>
  <p:clrMapOvr>
    <a:masterClrMapping/>
  </p:clrMapOvr>
  <mc:AlternateContent xmlns:mc="http://schemas.openxmlformats.org/markup-compatibility/2006">
    <mc:Choice xmlns:p14="http://schemas.microsoft.com/office/powerpoint/2010/main" Requires="p14">
      <p:transition spd="slow" p14:dur="2000" advTm="13165"/>
    </mc:Choice>
    <mc:Fallback>
      <p:transition spd="slow" advTm="1316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2B2D-C1B7-9A52-E2F9-D8768CD26728}"/>
              </a:ext>
            </a:extLst>
          </p:cNvPr>
          <p:cNvSpPr>
            <a:spLocks noGrp="1"/>
          </p:cNvSpPr>
          <p:nvPr>
            <p:ph type="title"/>
          </p:nvPr>
        </p:nvSpPr>
        <p:spPr>
          <a:xfrm>
            <a:off x="913775" y="140677"/>
            <a:ext cx="10364451" cy="2074017"/>
          </a:xfrm>
        </p:spPr>
        <p:txBody>
          <a:bodyPr>
            <a:normAutofit/>
          </a:bodyPr>
          <a:lstStyle/>
          <a:p>
            <a:r>
              <a:rPr lang="en-US" sz="1400" b="1" i="0" u="sng" strike="noStrike" baseline="0" dirty="0">
                <a:solidFill>
                  <a:srgbClr val="000000"/>
                </a:solidFill>
                <a:latin typeface="Arial" panose="020B0604020202020204" pitchFamily="34" charset="0"/>
              </a:rPr>
              <a:t>Request 10. </a:t>
            </a:r>
            <a:r>
              <a:rPr lang="en-US" sz="1400" b="0" i="0" u="none" strike="noStrike" baseline="0" dirty="0">
                <a:solidFill>
                  <a:srgbClr val="000000"/>
                </a:solidFill>
                <a:latin typeface="Arial" panose="020B0604020202020204" pitchFamily="34" charset="0"/>
              </a:rPr>
              <a:t>Get the Top 3 products in each division that have a high </a:t>
            </a:r>
            <a:r>
              <a:rPr lang="en-US" sz="1400" b="0" i="0" u="none" strike="noStrike" baseline="0" dirty="0" err="1">
                <a:solidFill>
                  <a:srgbClr val="000000"/>
                </a:solidFill>
                <a:latin typeface="Arial" panose="020B0604020202020204" pitchFamily="34" charset="0"/>
              </a:rPr>
              <a:t>total_sold_quantity</a:t>
            </a:r>
            <a:r>
              <a:rPr lang="en-US" sz="1400" b="0" i="0" u="none" strike="noStrike" baseline="0" dirty="0">
                <a:solidFill>
                  <a:srgbClr val="000000"/>
                </a:solidFill>
                <a:latin typeface="Arial" panose="020B0604020202020204" pitchFamily="34" charset="0"/>
              </a:rPr>
              <a:t> in the </a:t>
            </a:r>
            <a:r>
              <a:rPr lang="en-US" sz="1400" b="0" i="0" u="none" strike="noStrike" baseline="0" dirty="0" err="1">
                <a:solidFill>
                  <a:srgbClr val="000000"/>
                </a:solidFill>
                <a:latin typeface="Arial" panose="020B0604020202020204" pitchFamily="34" charset="0"/>
              </a:rPr>
              <a:t>fiscal_year</a:t>
            </a:r>
            <a:r>
              <a:rPr lang="en-US" sz="1400" b="0" i="0" u="none" strike="noStrike" baseline="0" dirty="0">
                <a:solidFill>
                  <a:srgbClr val="000000"/>
                </a:solidFill>
                <a:latin typeface="Arial" panose="020B0604020202020204" pitchFamily="34" charset="0"/>
              </a:rPr>
              <a:t> 2021? The final output contains these fields,</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division</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t>
            </a:r>
            <a:r>
              <a:rPr lang="en-US" sz="1400" b="0" i="0" u="none" strike="noStrike" baseline="0" dirty="0" err="1">
                <a:solidFill>
                  <a:srgbClr val="000000"/>
                </a:solidFill>
                <a:latin typeface="Arial" panose="020B0604020202020204" pitchFamily="34" charset="0"/>
              </a:rPr>
              <a:t>product_code</a:t>
            </a:r>
            <a:r>
              <a:rPr lang="en-US" sz="1400" b="0" i="0" u="none" strike="noStrike" baseline="0" dirty="0">
                <a:solidFill>
                  <a:srgbClr val="000000"/>
                </a:solidFill>
                <a:latin typeface="Arial" panose="020B0604020202020204" pitchFamily="34" charset="0"/>
              </a:rPr>
              <a:t> </a:t>
            </a:r>
            <a:endParaRPr lang="en-IN" sz="1400" dirty="0"/>
          </a:p>
        </p:txBody>
      </p:sp>
      <p:graphicFrame>
        <p:nvGraphicFramePr>
          <p:cNvPr id="4" name="Content Placeholder 3">
            <a:extLst>
              <a:ext uri="{FF2B5EF4-FFF2-40B4-BE49-F238E27FC236}">
                <a16:creationId xmlns:a16="http://schemas.microsoft.com/office/drawing/2014/main" id="{CE583396-AFA1-7957-66BD-82ACBE57D85E}"/>
              </a:ext>
            </a:extLst>
          </p:cNvPr>
          <p:cNvGraphicFramePr>
            <a:graphicFrameLocks noGrp="1"/>
          </p:cNvGraphicFramePr>
          <p:nvPr>
            <p:ph idx="1"/>
            <p:extLst>
              <p:ext uri="{D42A27DB-BD31-4B8C-83A1-F6EECF244321}">
                <p14:modId xmlns:p14="http://schemas.microsoft.com/office/powerpoint/2010/main" val="491707918"/>
              </p:ext>
            </p:extLst>
          </p:nvPr>
        </p:nvGraphicFramePr>
        <p:xfrm>
          <a:off x="2002229" y="1955068"/>
          <a:ext cx="8468081" cy="2533650"/>
        </p:xfrm>
        <a:graphic>
          <a:graphicData uri="http://schemas.openxmlformats.org/drawingml/2006/table">
            <a:tbl>
              <a:tblPr/>
              <a:tblGrid>
                <a:gridCol w="1214754">
                  <a:extLst>
                    <a:ext uri="{9D8B030D-6E8A-4147-A177-3AD203B41FA5}">
                      <a16:colId xmlns:a16="http://schemas.microsoft.com/office/drawing/2014/main" val="1477734798"/>
                    </a:ext>
                  </a:extLst>
                </a:gridCol>
                <a:gridCol w="1607940">
                  <a:extLst>
                    <a:ext uri="{9D8B030D-6E8A-4147-A177-3AD203B41FA5}">
                      <a16:colId xmlns:a16="http://schemas.microsoft.com/office/drawing/2014/main" val="2413196441"/>
                    </a:ext>
                  </a:extLst>
                </a:gridCol>
                <a:gridCol w="2353222">
                  <a:extLst>
                    <a:ext uri="{9D8B030D-6E8A-4147-A177-3AD203B41FA5}">
                      <a16:colId xmlns:a16="http://schemas.microsoft.com/office/drawing/2014/main" val="330921799"/>
                    </a:ext>
                  </a:extLst>
                </a:gridCol>
                <a:gridCol w="2024593">
                  <a:extLst>
                    <a:ext uri="{9D8B030D-6E8A-4147-A177-3AD203B41FA5}">
                      <a16:colId xmlns:a16="http://schemas.microsoft.com/office/drawing/2014/main" val="4174926704"/>
                    </a:ext>
                  </a:extLst>
                </a:gridCol>
                <a:gridCol w="1267572">
                  <a:extLst>
                    <a:ext uri="{9D8B030D-6E8A-4147-A177-3AD203B41FA5}">
                      <a16:colId xmlns:a16="http://schemas.microsoft.com/office/drawing/2014/main" val="108076272"/>
                    </a:ext>
                  </a:extLst>
                </a:gridCol>
              </a:tblGrid>
              <a:tr h="207402">
                <a:tc>
                  <a:txBody>
                    <a:bodyPr/>
                    <a:lstStyle/>
                    <a:p>
                      <a:pPr algn="ctr" fontAlgn="b"/>
                      <a:r>
                        <a:rPr lang="en-IN" sz="1600" b="1" i="0" u="none" strike="noStrike" dirty="0">
                          <a:solidFill>
                            <a:srgbClr val="000000"/>
                          </a:solidFill>
                          <a:effectLst/>
                          <a:latin typeface="Calibri" panose="020F0502020204030204" pitchFamily="34" charset="0"/>
                        </a:rPr>
                        <a:t>division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1" i="0" u="none" strike="noStrike">
                          <a:solidFill>
                            <a:srgbClr val="000000"/>
                          </a:solidFill>
                          <a:effectLst/>
                          <a:latin typeface="Calibri" panose="020F0502020204030204" pitchFamily="34" charset="0"/>
                        </a:rPr>
                        <a:t>product_code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1" i="0" u="none" strike="noStrike" dirty="0">
                          <a:solidFill>
                            <a:srgbClr val="000000"/>
                          </a:solidFill>
                          <a:effectLst/>
                          <a:latin typeface="Calibri" panose="020F0502020204030204" pitchFamily="34" charset="0"/>
                        </a:rPr>
                        <a:t>product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1" i="0" u="none" strike="noStrike" dirty="0" err="1">
                          <a:solidFill>
                            <a:srgbClr val="000000"/>
                          </a:solidFill>
                          <a:effectLst/>
                          <a:latin typeface="Calibri" panose="020F0502020204030204" pitchFamily="34" charset="0"/>
                        </a:rPr>
                        <a:t>Total_sold_quantity</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1" i="0" u="none" strike="noStrike" dirty="0" err="1">
                          <a:solidFill>
                            <a:srgbClr val="000000"/>
                          </a:solidFill>
                          <a:effectLst/>
                          <a:latin typeface="Calibri" panose="020F0502020204030204" pitchFamily="34" charset="0"/>
                        </a:rPr>
                        <a:t>Rank_Order</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495016306"/>
                  </a:ext>
                </a:extLst>
              </a:tr>
              <a:tr h="207402">
                <a:tc>
                  <a:txBody>
                    <a:bodyPr/>
                    <a:lstStyle/>
                    <a:p>
                      <a:pPr algn="ctr" fontAlgn="b"/>
                      <a:r>
                        <a:rPr lang="en-IN" sz="1600" b="0" i="0" u="none" strike="noStrike">
                          <a:solidFill>
                            <a:srgbClr val="000000"/>
                          </a:solidFill>
                          <a:effectLst/>
                          <a:latin typeface="Calibri" panose="020F0502020204030204" pitchFamily="34" charset="0"/>
                        </a:rPr>
                        <a:t>N &amp; 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A6720160103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US" sz="1600" b="0" i="0" u="none" strike="noStrike">
                          <a:solidFill>
                            <a:srgbClr val="000000"/>
                          </a:solidFill>
                          <a:effectLst/>
                          <a:latin typeface="Calibri" panose="020F0502020204030204" pitchFamily="34" charset="0"/>
                        </a:rPr>
                        <a:t>AQ Pen Drive 2 IN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701373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896087132"/>
                  </a:ext>
                </a:extLst>
              </a:tr>
              <a:tr h="207402">
                <a:tc>
                  <a:txBody>
                    <a:bodyPr/>
                    <a:lstStyle/>
                    <a:p>
                      <a:pPr algn="ctr" fontAlgn="b"/>
                      <a:r>
                        <a:rPr lang="en-IN" sz="1600" b="0" i="0" u="none" strike="noStrike">
                          <a:solidFill>
                            <a:srgbClr val="000000"/>
                          </a:solidFill>
                          <a:effectLst/>
                          <a:latin typeface="Calibri" panose="020F0502020204030204" pitchFamily="34" charset="0"/>
                        </a:rPr>
                        <a:t>N &amp; 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dirty="0">
                          <a:solidFill>
                            <a:srgbClr val="000000"/>
                          </a:solidFill>
                          <a:effectLst/>
                          <a:latin typeface="Calibri" panose="020F0502020204030204" pitchFamily="34" charset="0"/>
                        </a:rPr>
                        <a:t>A6818160202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Pen Drive DRC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688003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62449070"/>
                  </a:ext>
                </a:extLst>
              </a:tr>
              <a:tr h="207402">
                <a:tc>
                  <a:txBody>
                    <a:bodyPr/>
                    <a:lstStyle/>
                    <a:p>
                      <a:pPr algn="ctr" fontAlgn="b"/>
                      <a:r>
                        <a:rPr lang="en-IN" sz="1600" b="0" i="0" u="none" strike="noStrike">
                          <a:solidFill>
                            <a:srgbClr val="000000"/>
                          </a:solidFill>
                          <a:effectLst/>
                          <a:latin typeface="Calibri" panose="020F0502020204030204" pitchFamily="34" charset="0"/>
                        </a:rPr>
                        <a:t>N &amp; 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A6819160203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Pen Drive DRC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676245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902711520"/>
                  </a:ext>
                </a:extLst>
              </a:tr>
              <a:tr h="207402">
                <a:tc>
                  <a:txBody>
                    <a:bodyPr/>
                    <a:lstStyle/>
                    <a:p>
                      <a:pPr algn="ctr" fontAlgn="b"/>
                      <a:r>
                        <a:rPr lang="en-IN" sz="1600" b="0" i="0" u="none" strike="noStrike">
                          <a:solidFill>
                            <a:srgbClr val="000000"/>
                          </a:solidFill>
                          <a:effectLst/>
                          <a:latin typeface="Calibri" panose="020F0502020204030204" pitchFamily="34" charset="0"/>
                        </a:rPr>
                        <a:t>P &amp; 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A2319150302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Gamers 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428498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71765867"/>
                  </a:ext>
                </a:extLst>
              </a:tr>
              <a:tr h="207402">
                <a:tc>
                  <a:txBody>
                    <a:bodyPr/>
                    <a:lstStyle/>
                    <a:p>
                      <a:pPr algn="ctr" fontAlgn="b"/>
                      <a:r>
                        <a:rPr lang="en-IN" sz="1600" b="0" i="0" u="none" strike="noStrike">
                          <a:solidFill>
                            <a:srgbClr val="000000"/>
                          </a:solidFill>
                          <a:effectLst/>
                          <a:latin typeface="Calibri" panose="020F0502020204030204" pitchFamily="34" charset="0"/>
                        </a:rPr>
                        <a:t>P &amp; 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A2520150501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Maxima 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419865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135362711"/>
                  </a:ext>
                </a:extLst>
              </a:tr>
              <a:tr h="207402">
                <a:tc>
                  <a:txBody>
                    <a:bodyPr/>
                    <a:lstStyle/>
                    <a:p>
                      <a:pPr algn="ctr" fontAlgn="b"/>
                      <a:r>
                        <a:rPr lang="en-IN" sz="1600" b="0" i="0" u="none" strike="noStrike">
                          <a:solidFill>
                            <a:srgbClr val="000000"/>
                          </a:solidFill>
                          <a:effectLst/>
                          <a:latin typeface="Calibri" panose="020F0502020204030204" pitchFamily="34" charset="0"/>
                        </a:rPr>
                        <a:t>P &amp; 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A2520150504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Maxima 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419471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217663576"/>
                  </a:ext>
                </a:extLst>
              </a:tr>
              <a:tr h="207402">
                <a:tc>
                  <a:txBody>
                    <a:bodyPr/>
                    <a:lstStyle/>
                    <a:p>
                      <a:pPr algn="ctr" fontAlgn="b"/>
                      <a:r>
                        <a:rPr lang="en-IN" sz="1600" b="0" i="0" u="none" strike="noStrike">
                          <a:solidFill>
                            <a:srgbClr val="000000"/>
                          </a:solidFill>
                          <a:effectLst/>
                          <a:latin typeface="Calibri" panose="020F0502020204030204" pitchFamily="34" charset="0"/>
                        </a:rPr>
                        <a:t>PC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A4218110202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dirty="0">
                          <a:solidFill>
                            <a:srgbClr val="000000"/>
                          </a:solidFill>
                          <a:effectLst/>
                          <a:latin typeface="Calibri" panose="020F0502020204030204" pitchFamily="34" charset="0"/>
                        </a:rPr>
                        <a:t>AQ Digit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17434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476123096"/>
                  </a:ext>
                </a:extLst>
              </a:tr>
              <a:tr h="207402">
                <a:tc>
                  <a:txBody>
                    <a:bodyPr/>
                    <a:lstStyle/>
                    <a:p>
                      <a:pPr algn="ctr" fontAlgn="b"/>
                      <a:r>
                        <a:rPr lang="en-IN" sz="1600" b="0" i="0" u="none" strike="noStrike">
                          <a:solidFill>
                            <a:srgbClr val="000000"/>
                          </a:solidFill>
                          <a:effectLst/>
                          <a:latin typeface="Calibri" panose="020F0502020204030204" pitchFamily="34" charset="0"/>
                        </a:rPr>
                        <a:t>PC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A4319110306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Velocity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17280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108556549"/>
                  </a:ext>
                </a:extLst>
              </a:tr>
              <a:tr h="207402">
                <a:tc>
                  <a:txBody>
                    <a:bodyPr/>
                    <a:lstStyle/>
                    <a:p>
                      <a:pPr algn="ctr" fontAlgn="b"/>
                      <a:r>
                        <a:rPr lang="en-IN" sz="1600" b="0" i="0" u="none" strike="noStrike">
                          <a:solidFill>
                            <a:srgbClr val="000000"/>
                          </a:solidFill>
                          <a:effectLst/>
                          <a:latin typeface="Calibri" panose="020F0502020204030204" pitchFamily="34" charset="0"/>
                        </a:rPr>
                        <a:t>PC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A4218110208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AQ Digit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a:solidFill>
                            <a:srgbClr val="000000"/>
                          </a:solidFill>
                          <a:effectLst/>
                          <a:latin typeface="Calibri" panose="020F0502020204030204" pitchFamily="34" charset="0"/>
                        </a:rPr>
                        <a:t>17275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6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35294330"/>
                  </a:ext>
                </a:extLst>
              </a:tr>
            </a:tbl>
          </a:graphicData>
        </a:graphic>
      </p:graphicFrame>
      <p:sp>
        <p:nvSpPr>
          <p:cNvPr id="6" name="TextBox 5">
            <a:extLst>
              <a:ext uri="{FF2B5EF4-FFF2-40B4-BE49-F238E27FC236}">
                <a16:creationId xmlns:a16="http://schemas.microsoft.com/office/drawing/2014/main" id="{006C1DEA-6C30-2216-7AE4-43FD81739583}"/>
              </a:ext>
            </a:extLst>
          </p:cNvPr>
          <p:cNvSpPr txBox="1"/>
          <p:nvPr/>
        </p:nvSpPr>
        <p:spPr>
          <a:xfrm>
            <a:off x="1721690" y="5029200"/>
            <a:ext cx="9556536" cy="954107"/>
          </a:xfrm>
          <a:prstGeom prst="rect">
            <a:avLst/>
          </a:prstGeom>
          <a:solidFill>
            <a:schemeClr val="bg1">
              <a:lumMod val="65000"/>
            </a:schemeClr>
          </a:solidFill>
        </p:spPr>
        <p:txBody>
          <a:bodyPr wrap="square" rtlCol="0">
            <a:spAutoFit/>
          </a:bodyPr>
          <a:lstStyle/>
          <a:p>
            <a:r>
              <a:rPr lang="en-IN" sz="1400" b="1" dirty="0">
                <a:latin typeface="Arial" panose="020B0604020202020204" pitchFamily="34" charset="0"/>
                <a:cs typeface="Arial" panose="020B0604020202020204" pitchFamily="34" charset="0"/>
              </a:rPr>
              <a:t>                                                                                    Insights</a:t>
            </a:r>
          </a:p>
          <a:p>
            <a:r>
              <a:rPr lang="en-IN" sz="1400" dirty="0">
                <a:latin typeface="Arial" panose="020B0604020202020204" pitchFamily="34" charset="0"/>
                <a:cs typeface="Arial" panose="020B0604020202020204" pitchFamily="34" charset="0"/>
              </a:rPr>
              <a:t>Atliq Hardware had three different product divisions until the end of fiscal year 2021. In that year, the highest sold quantity for each division were: N&amp;S division: AQ pen Drive 2 IN 1 Premium, with 0.70 </a:t>
            </a:r>
            <a:r>
              <a:rPr lang="en-IN" sz="1400" dirty="0" err="1">
                <a:latin typeface="Arial" panose="020B0604020202020204" pitchFamily="34" charset="0"/>
                <a:cs typeface="Arial" panose="020B0604020202020204" pitchFamily="34" charset="0"/>
              </a:rPr>
              <a:t>mllion</a:t>
            </a:r>
            <a:r>
              <a:rPr lang="en-IN" sz="1400" dirty="0">
                <a:latin typeface="Arial" panose="020B0604020202020204" pitchFamily="34" charset="0"/>
                <a:cs typeface="Arial" panose="020B0604020202020204" pitchFamily="34" charset="0"/>
              </a:rPr>
              <a:t> units sold. P&amp;A division: AQ Gamers Ms Standard 2, with 0.43 million units sold. PC division: AQ digit </a:t>
            </a:r>
            <a:r>
              <a:rPr lang="en-IN" sz="1400" dirty="0" err="1">
                <a:latin typeface="Arial" panose="020B0604020202020204" pitchFamily="34" charset="0"/>
                <a:cs typeface="Arial" panose="020B0604020202020204" pitchFamily="34" charset="0"/>
              </a:rPr>
              <a:t>Stanard</a:t>
            </a:r>
            <a:r>
              <a:rPr lang="en-IN" sz="1400" dirty="0">
                <a:latin typeface="Arial" panose="020B0604020202020204" pitchFamily="34" charset="0"/>
                <a:cs typeface="Arial" panose="020B0604020202020204" pitchFamily="34" charset="0"/>
              </a:rPr>
              <a:t> Blue, with 0.02 million units sold.</a:t>
            </a:r>
          </a:p>
        </p:txBody>
      </p:sp>
    </p:spTree>
    <p:extLst>
      <p:ext uri="{BB962C8B-B14F-4D97-AF65-F5344CB8AC3E}">
        <p14:creationId xmlns:p14="http://schemas.microsoft.com/office/powerpoint/2010/main" val="3977741373"/>
      </p:ext>
    </p:extLst>
  </p:cSld>
  <p:clrMapOvr>
    <a:masterClrMapping/>
  </p:clrMapOvr>
  <mc:AlternateContent xmlns:mc="http://schemas.openxmlformats.org/markup-compatibility/2006">
    <mc:Choice xmlns:p14="http://schemas.microsoft.com/office/powerpoint/2010/main" Requires="p14">
      <p:transition spd="slow" p14:dur="2000" advTm="15745"/>
    </mc:Choice>
    <mc:Fallback>
      <p:transition spd="slow" advTm="157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51D9-33A8-A5EB-BC89-ED7349C53AF7}"/>
              </a:ext>
            </a:extLst>
          </p:cNvPr>
          <p:cNvSpPr>
            <a:spLocks noGrp="1"/>
          </p:cNvSpPr>
          <p:nvPr>
            <p:ph type="title"/>
          </p:nvPr>
        </p:nvSpPr>
        <p:spPr/>
        <p:txBody>
          <a:bodyPr>
            <a:normAutofit/>
          </a:bodyPr>
          <a:lstStyle/>
          <a:p>
            <a:r>
              <a:rPr lang="en-US" sz="1600" b="1" i="0" u="none" strike="noStrike" baseline="0" dirty="0">
                <a:solidFill>
                  <a:srgbClr val="000000"/>
                </a:solidFill>
                <a:latin typeface="Roboto" panose="020B0604020202020204" pitchFamily="2" charset="0"/>
              </a:rPr>
              <a:t>Request 1. </a:t>
            </a:r>
            <a:r>
              <a:rPr lang="en-US" sz="1400" b="0" i="0" u="none" strike="noStrike" baseline="0" dirty="0">
                <a:solidFill>
                  <a:srgbClr val="000000"/>
                </a:solidFill>
                <a:latin typeface="Roboto" panose="020B0604020202020204" pitchFamily="2" charset="0"/>
              </a:rPr>
              <a:t>list of markets in which customer "</a:t>
            </a:r>
            <a:r>
              <a:rPr lang="en-US" sz="1400" b="0" i="0" u="none" strike="noStrike" baseline="0" dirty="0" err="1">
                <a:solidFill>
                  <a:srgbClr val="000000"/>
                </a:solidFill>
                <a:latin typeface="Roboto" panose="020B0604020202020204" pitchFamily="2" charset="0"/>
              </a:rPr>
              <a:t>Atliq</a:t>
            </a:r>
            <a:r>
              <a:rPr lang="en-US" sz="1400" b="0" i="0" u="none" strike="noStrike" baseline="0" dirty="0">
                <a:solidFill>
                  <a:srgbClr val="000000"/>
                </a:solidFill>
                <a:latin typeface="Roboto" panose="020B0604020202020204" pitchFamily="2" charset="0"/>
              </a:rPr>
              <a:t> Exclusive" operates its business in   the  APAC region. </a:t>
            </a:r>
            <a:endParaRPr lang="en-IN" sz="1400" dirty="0"/>
          </a:p>
        </p:txBody>
      </p:sp>
      <p:graphicFrame>
        <p:nvGraphicFramePr>
          <p:cNvPr id="7" name="Table 6">
            <a:extLst>
              <a:ext uri="{FF2B5EF4-FFF2-40B4-BE49-F238E27FC236}">
                <a16:creationId xmlns:a16="http://schemas.microsoft.com/office/drawing/2014/main" id="{CE89982D-E750-FEE3-99B3-D9A11D8A9ADB}"/>
              </a:ext>
            </a:extLst>
          </p:cNvPr>
          <p:cNvGraphicFramePr>
            <a:graphicFrameLocks noGrp="1"/>
          </p:cNvGraphicFramePr>
          <p:nvPr>
            <p:extLst>
              <p:ext uri="{D42A27DB-BD31-4B8C-83A1-F6EECF244321}">
                <p14:modId xmlns:p14="http://schemas.microsoft.com/office/powerpoint/2010/main" val="2589934633"/>
              </p:ext>
            </p:extLst>
          </p:nvPr>
        </p:nvGraphicFramePr>
        <p:xfrm>
          <a:off x="2250830" y="2324760"/>
          <a:ext cx="2171674" cy="3005678"/>
        </p:xfrm>
        <a:graphic>
          <a:graphicData uri="http://schemas.openxmlformats.org/drawingml/2006/table">
            <a:tbl>
              <a:tblPr/>
              <a:tblGrid>
                <a:gridCol w="2171674">
                  <a:extLst>
                    <a:ext uri="{9D8B030D-6E8A-4147-A177-3AD203B41FA5}">
                      <a16:colId xmlns:a16="http://schemas.microsoft.com/office/drawing/2014/main" val="190172255"/>
                    </a:ext>
                  </a:extLst>
                </a:gridCol>
              </a:tblGrid>
              <a:tr h="236222">
                <a:tc>
                  <a:txBody>
                    <a:bodyPr/>
                    <a:lstStyle/>
                    <a:p>
                      <a:pPr algn="ctr" fontAlgn="b"/>
                      <a:r>
                        <a:rPr lang="en-IN" sz="1800" b="1" i="0" u="none" strike="noStrike" dirty="0">
                          <a:solidFill>
                            <a:srgbClr val="000000"/>
                          </a:solidFill>
                          <a:effectLst/>
                          <a:latin typeface="Calibri" panose="020F0502020204030204" pitchFamily="34" charset="0"/>
                        </a:rPr>
                        <a:t>Market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58964267"/>
                  </a:ext>
                </a:extLst>
              </a:tr>
              <a:tr h="288034">
                <a:tc>
                  <a:txBody>
                    <a:bodyPr/>
                    <a:lstStyle/>
                    <a:p>
                      <a:pPr algn="ctr" fontAlgn="b"/>
                      <a:r>
                        <a:rPr lang="en-IN" sz="1800" b="0" i="0" u="none" strike="noStrike" dirty="0">
                          <a:solidFill>
                            <a:srgbClr val="000000"/>
                          </a:solidFill>
                          <a:effectLst/>
                          <a:latin typeface="Calibri" panose="020F0502020204030204" pitchFamily="34" charset="0"/>
                        </a:rPr>
                        <a:t>India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817598614"/>
                  </a:ext>
                </a:extLst>
              </a:tr>
              <a:tr h="288034">
                <a:tc>
                  <a:txBody>
                    <a:bodyPr/>
                    <a:lstStyle/>
                    <a:p>
                      <a:pPr algn="ctr" fontAlgn="b"/>
                      <a:r>
                        <a:rPr lang="en-IN" sz="1800" b="0" i="0" u="none" strike="noStrike" dirty="0">
                          <a:solidFill>
                            <a:srgbClr val="000000"/>
                          </a:solidFill>
                          <a:effectLst/>
                          <a:latin typeface="Calibri" panose="020F0502020204030204" pitchFamily="34" charset="0"/>
                        </a:rPr>
                        <a:t>Indonesia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962378143"/>
                  </a:ext>
                </a:extLst>
              </a:tr>
              <a:tr h="288034">
                <a:tc>
                  <a:txBody>
                    <a:bodyPr/>
                    <a:lstStyle/>
                    <a:p>
                      <a:pPr algn="ctr" fontAlgn="b"/>
                      <a:r>
                        <a:rPr lang="en-IN" sz="1800" b="0" i="0" u="none" strike="noStrike" dirty="0">
                          <a:solidFill>
                            <a:srgbClr val="000000"/>
                          </a:solidFill>
                          <a:effectLst/>
                          <a:latin typeface="Calibri" panose="020F0502020204030204" pitchFamily="34" charset="0"/>
                        </a:rPr>
                        <a:t>Japan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822657660"/>
                  </a:ext>
                </a:extLst>
              </a:tr>
              <a:tr h="427221">
                <a:tc>
                  <a:txBody>
                    <a:bodyPr/>
                    <a:lstStyle/>
                    <a:p>
                      <a:pPr algn="ctr" fontAlgn="b"/>
                      <a:r>
                        <a:rPr lang="en-IN" sz="1800" b="0" i="0" u="none" strike="noStrike" dirty="0" err="1">
                          <a:solidFill>
                            <a:srgbClr val="000000"/>
                          </a:solidFill>
                          <a:effectLst/>
                          <a:latin typeface="Calibri" panose="020F0502020204030204" pitchFamily="34" charset="0"/>
                        </a:rPr>
                        <a:t>Philiphines</a:t>
                      </a:r>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51093512"/>
                  </a:ext>
                </a:extLst>
              </a:tr>
              <a:tr h="427221">
                <a:tc>
                  <a:txBody>
                    <a:bodyPr/>
                    <a:lstStyle/>
                    <a:p>
                      <a:pPr algn="ctr" fontAlgn="b"/>
                      <a:r>
                        <a:rPr lang="en-IN" sz="1800" b="0" i="0" u="none" strike="noStrike" dirty="0">
                          <a:solidFill>
                            <a:srgbClr val="000000"/>
                          </a:solidFill>
                          <a:effectLst/>
                          <a:latin typeface="Calibri" panose="020F0502020204030204" pitchFamily="34" charset="0"/>
                        </a:rPr>
                        <a:t>South Korea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110560995"/>
                  </a:ext>
                </a:extLst>
              </a:tr>
              <a:tr h="288034">
                <a:tc>
                  <a:txBody>
                    <a:bodyPr/>
                    <a:lstStyle/>
                    <a:p>
                      <a:pPr algn="ctr" fontAlgn="b"/>
                      <a:r>
                        <a:rPr lang="en-IN" sz="1800" b="0" i="0" u="none" strike="noStrike" dirty="0">
                          <a:solidFill>
                            <a:srgbClr val="000000"/>
                          </a:solidFill>
                          <a:effectLst/>
                          <a:latin typeface="Calibri" panose="020F0502020204030204" pitchFamily="34" charset="0"/>
                        </a:rPr>
                        <a:t>Australia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4015973636"/>
                  </a:ext>
                </a:extLst>
              </a:tr>
              <a:tr h="427221">
                <a:tc>
                  <a:txBody>
                    <a:bodyPr/>
                    <a:lstStyle/>
                    <a:p>
                      <a:pPr algn="ctr" fontAlgn="b"/>
                      <a:r>
                        <a:rPr lang="en-IN" sz="1800" b="0" i="0" u="none" strike="noStrike" dirty="0" err="1">
                          <a:solidFill>
                            <a:srgbClr val="000000"/>
                          </a:solidFill>
                          <a:effectLst/>
                          <a:latin typeface="Calibri" panose="020F0502020204030204" pitchFamily="34" charset="0"/>
                        </a:rPr>
                        <a:t>Newzealand</a:t>
                      </a:r>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746620866"/>
                  </a:ext>
                </a:extLst>
              </a:tr>
              <a:tr h="288034">
                <a:tc>
                  <a:txBody>
                    <a:bodyPr/>
                    <a:lstStyle/>
                    <a:p>
                      <a:pPr algn="ctr" fontAlgn="b"/>
                      <a:r>
                        <a:rPr lang="en-IN" sz="1800" b="0" i="0" u="none" strike="noStrike" dirty="0">
                          <a:solidFill>
                            <a:srgbClr val="000000"/>
                          </a:solidFill>
                          <a:effectLst/>
                          <a:latin typeface="Calibri" panose="020F0502020204030204" pitchFamily="34" charset="0"/>
                        </a:rPr>
                        <a:t>Bangladesh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420869633"/>
                  </a:ext>
                </a:extLst>
              </a:tr>
            </a:tbl>
          </a:graphicData>
        </a:graphic>
      </p:graphicFrame>
      <p:sp>
        <p:nvSpPr>
          <p:cNvPr id="14" name="TextBox 13">
            <a:extLst>
              <a:ext uri="{FF2B5EF4-FFF2-40B4-BE49-F238E27FC236}">
                <a16:creationId xmlns:a16="http://schemas.microsoft.com/office/drawing/2014/main" id="{C8B540D8-1E16-B10A-25C5-C6CD74ED0A7C}"/>
              </a:ext>
            </a:extLst>
          </p:cNvPr>
          <p:cNvSpPr txBox="1"/>
          <p:nvPr/>
        </p:nvSpPr>
        <p:spPr>
          <a:xfrm>
            <a:off x="5673709" y="2514600"/>
            <a:ext cx="4752991" cy="2462213"/>
          </a:xfrm>
          <a:prstGeom prst="rect">
            <a:avLst/>
          </a:prstGeom>
          <a:solidFill>
            <a:schemeClr val="bg1">
              <a:lumMod val="50000"/>
            </a:schemeClr>
          </a:solidFill>
        </p:spPr>
        <p:txBody>
          <a:bodyPr wrap="square" rtlCol="0">
            <a:spAutoFit/>
          </a:bodyPr>
          <a:lstStyle/>
          <a:p>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Insights</a:t>
            </a:r>
          </a:p>
          <a:p>
            <a:pPr marL="342900" indent="-342900">
              <a:buAutoNum type="arabicPeriod"/>
            </a:pPr>
            <a:endParaRPr lang="en-IN" sz="1400" dirty="0">
              <a:latin typeface="Arial" panose="020B0604020202020204" pitchFamily="34" charset="0"/>
              <a:cs typeface="Arial" panose="020B0604020202020204" pitchFamily="34" charset="0"/>
            </a:endParaRPr>
          </a:p>
          <a:p>
            <a:pPr marL="342900" indent="-342900">
              <a:buAutoNum type="arabicPeriod"/>
            </a:pPr>
            <a:r>
              <a:rPr lang="en-IN" sz="1400" dirty="0">
                <a:latin typeface="Arial" panose="020B0604020202020204" pitchFamily="34" charset="0"/>
                <a:cs typeface="Arial" panose="020B0604020202020204" pitchFamily="34" charset="0"/>
              </a:rPr>
              <a:t>Atliq Exclusive conduct its business in 8 countries in the Asia Pacific region, namely Australia, Bangladesh, India, Indonesia, Japan, New Zealand, Philippine's, South Korea.</a:t>
            </a:r>
          </a:p>
          <a:p>
            <a:pPr marL="342900" indent="-342900">
              <a:buAutoNum type="arabicPeriod"/>
            </a:pPr>
            <a:r>
              <a:rPr lang="en-IN" sz="1400" dirty="0">
                <a:latin typeface="Arial" panose="020B0604020202020204" pitchFamily="34" charset="0"/>
                <a:cs typeface="Arial" panose="020B0604020202020204" pitchFamily="34" charset="0"/>
              </a:rPr>
              <a:t>During the fiscal year 2020-2021,Atliq Exclusive sold a total of 2.85M products in the Asia Pacific region. The highest sales were recorded in India, Where 1.93M of Product were sod, While the Lowest sales were in Japan where only 0.06m Product were sold.</a:t>
            </a:r>
          </a:p>
        </p:txBody>
      </p:sp>
    </p:spTree>
    <p:extLst>
      <p:ext uri="{BB962C8B-B14F-4D97-AF65-F5344CB8AC3E}">
        <p14:creationId xmlns:p14="http://schemas.microsoft.com/office/powerpoint/2010/main" val="1783654431"/>
      </p:ext>
    </p:extLst>
  </p:cSld>
  <p:clrMapOvr>
    <a:masterClrMapping/>
  </p:clrMapOvr>
  <mc:AlternateContent xmlns:mc="http://schemas.openxmlformats.org/markup-compatibility/2006">
    <mc:Choice xmlns:p14="http://schemas.microsoft.com/office/powerpoint/2010/main" Requires="p14">
      <p:transition spd="slow" p14:dur="2000" advTm="11220"/>
    </mc:Choice>
    <mc:Fallback>
      <p:transition spd="slow" advTm="11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C71A-0C08-156D-D72A-5D680ADA3A0D}"/>
              </a:ext>
            </a:extLst>
          </p:cNvPr>
          <p:cNvSpPr>
            <a:spLocks noGrp="1"/>
          </p:cNvSpPr>
          <p:nvPr>
            <p:ph type="title"/>
          </p:nvPr>
        </p:nvSpPr>
        <p:spPr>
          <a:xfrm>
            <a:off x="838200" y="365125"/>
            <a:ext cx="10515600" cy="1613799"/>
          </a:xfrm>
        </p:spPr>
        <p:txBody>
          <a:bodyPr>
            <a:normAutofit/>
          </a:bodyPr>
          <a:lstStyle/>
          <a:p>
            <a:br>
              <a:rPr lang="en-IN" sz="1400" b="0" i="0" u="none" strike="noStrike" baseline="0" dirty="0">
                <a:solidFill>
                  <a:srgbClr val="000000"/>
                </a:solidFill>
                <a:latin typeface="Arial" panose="020B0604020202020204" pitchFamily="34" charset="0"/>
              </a:rPr>
            </a:br>
            <a:r>
              <a:rPr lang="en-US" sz="1400" b="1" i="0" u="sng" strike="noStrike" baseline="0" dirty="0">
                <a:solidFill>
                  <a:srgbClr val="000000"/>
                </a:solidFill>
                <a:latin typeface="Arial" panose="020B0604020202020204" pitchFamily="34" charset="0"/>
              </a:rPr>
              <a:t> Request 2</a:t>
            </a:r>
            <a:r>
              <a:rPr lang="en-US" sz="1400" b="1" i="0" u="none" strike="noStrike" baseline="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What is the percentage of unique product increase in 2021 vs. 2020? The final output contains these fields,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unique_products_2020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unique_products_2021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t>
            </a:r>
            <a:r>
              <a:rPr lang="en-US" sz="1400" b="0" i="0" u="none" strike="noStrike" baseline="0" dirty="0" err="1">
                <a:solidFill>
                  <a:srgbClr val="000000"/>
                </a:solidFill>
                <a:latin typeface="Arial" panose="020B0604020202020204" pitchFamily="34" charset="0"/>
              </a:rPr>
              <a:t>percentage_chg</a:t>
            </a:r>
            <a:r>
              <a:rPr lang="en-US" sz="1400" b="0" i="0" u="none" strike="noStrike" baseline="0" dirty="0">
                <a:solidFill>
                  <a:srgbClr val="000000"/>
                </a:solidFill>
                <a:latin typeface="Arial" panose="020B0604020202020204" pitchFamily="34" charset="0"/>
              </a:rPr>
              <a:t> </a:t>
            </a:r>
            <a:endParaRPr lang="en-IN" sz="1400" dirty="0"/>
          </a:p>
        </p:txBody>
      </p:sp>
      <p:graphicFrame>
        <p:nvGraphicFramePr>
          <p:cNvPr id="4" name="Content Placeholder 3">
            <a:extLst>
              <a:ext uri="{FF2B5EF4-FFF2-40B4-BE49-F238E27FC236}">
                <a16:creationId xmlns:a16="http://schemas.microsoft.com/office/drawing/2014/main" id="{347B9E0B-3CD9-A346-094E-58B4C6FBB849}"/>
              </a:ext>
            </a:extLst>
          </p:cNvPr>
          <p:cNvGraphicFramePr>
            <a:graphicFrameLocks noGrp="1"/>
          </p:cNvGraphicFramePr>
          <p:nvPr>
            <p:ph idx="1"/>
            <p:extLst>
              <p:ext uri="{D42A27DB-BD31-4B8C-83A1-F6EECF244321}">
                <p14:modId xmlns:p14="http://schemas.microsoft.com/office/powerpoint/2010/main" val="250896234"/>
              </p:ext>
            </p:extLst>
          </p:nvPr>
        </p:nvGraphicFramePr>
        <p:xfrm>
          <a:off x="1364164" y="5414702"/>
          <a:ext cx="7336810" cy="1078173"/>
        </p:xfrm>
        <a:graphic>
          <a:graphicData uri="http://schemas.openxmlformats.org/drawingml/2006/table">
            <a:tbl>
              <a:tblPr/>
              <a:tblGrid>
                <a:gridCol w="2656172">
                  <a:extLst>
                    <a:ext uri="{9D8B030D-6E8A-4147-A177-3AD203B41FA5}">
                      <a16:colId xmlns:a16="http://schemas.microsoft.com/office/drawing/2014/main" val="4020271446"/>
                    </a:ext>
                  </a:extLst>
                </a:gridCol>
                <a:gridCol w="2235035">
                  <a:extLst>
                    <a:ext uri="{9D8B030D-6E8A-4147-A177-3AD203B41FA5}">
                      <a16:colId xmlns:a16="http://schemas.microsoft.com/office/drawing/2014/main" val="409271590"/>
                    </a:ext>
                  </a:extLst>
                </a:gridCol>
                <a:gridCol w="2445603">
                  <a:extLst>
                    <a:ext uri="{9D8B030D-6E8A-4147-A177-3AD203B41FA5}">
                      <a16:colId xmlns:a16="http://schemas.microsoft.com/office/drawing/2014/main" val="2736240354"/>
                    </a:ext>
                  </a:extLst>
                </a:gridCol>
              </a:tblGrid>
              <a:tr h="588549">
                <a:tc>
                  <a:txBody>
                    <a:bodyPr/>
                    <a:lstStyle/>
                    <a:p>
                      <a:pPr algn="ctr" fontAlgn="b"/>
                      <a:r>
                        <a:rPr lang="en-IN" sz="1800" b="0" i="0" u="none" strike="noStrike" dirty="0">
                          <a:solidFill>
                            <a:srgbClr val="000000"/>
                          </a:solidFill>
                          <a:effectLst/>
                          <a:latin typeface="Calibri" panose="020F0502020204030204" pitchFamily="34" charset="0"/>
                        </a:rPr>
                        <a:t>unique_products_2020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unique_products_2021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800" b="0" i="0" u="none" strike="noStrike">
                          <a:solidFill>
                            <a:srgbClr val="000000"/>
                          </a:solidFill>
                          <a:effectLst/>
                          <a:latin typeface="Calibri" panose="020F0502020204030204" pitchFamily="34" charset="0"/>
                        </a:rPr>
                        <a:t>percentage_change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964090718"/>
                  </a:ext>
                </a:extLst>
              </a:tr>
              <a:tr h="489624">
                <a:tc>
                  <a:txBody>
                    <a:bodyPr/>
                    <a:lstStyle/>
                    <a:p>
                      <a:pPr algn="ctr" fontAlgn="b"/>
                      <a:r>
                        <a:rPr lang="en-IN" sz="1800" b="0" i="0" u="none" strike="noStrike" dirty="0">
                          <a:solidFill>
                            <a:srgbClr val="000000"/>
                          </a:solidFill>
                          <a:effectLst/>
                          <a:latin typeface="Calibri" panose="020F0502020204030204" pitchFamily="34" charset="0"/>
                        </a:rPr>
                        <a:t>245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334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36.33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791686416"/>
                  </a:ext>
                </a:extLst>
              </a:tr>
            </a:tbl>
          </a:graphicData>
        </a:graphic>
      </p:graphicFrame>
      <p:graphicFrame>
        <p:nvGraphicFramePr>
          <p:cNvPr id="10" name="Chart 9">
            <a:extLst>
              <a:ext uri="{FF2B5EF4-FFF2-40B4-BE49-F238E27FC236}">
                <a16:creationId xmlns:a16="http://schemas.microsoft.com/office/drawing/2014/main" id="{A4B632E9-5CA7-0E8C-4015-020829D504DC}"/>
              </a:ext>
            </a:extLst>
          </p:cNvPr>
          <p:cNvGraphicFramePr>
            <a:graphicFrameLocks/>
          </p:cNvGraphicFramePr>
          <p:nvPr>
            <p:extLst>
              <p:ext uri="{D42A27DB-BD31-4B8C-83A1-F6EECF244321}">
                <p14:modId xmlns:p14="http://schemas.microsoft.com/office/powerpoint/2010/main" val="2279299226"/>
              </p:ext>
            </p:extLst>
          </p:nvPr>
        </p:nvGraphicFramePr>
        <p:xfrm>
          <a:off x="1219307" y="1759463"/>
          <a:ext cx="7336811" cy="315221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4BE06C45-830C-DCB7-D4FD-F04CDD155833}"/>
              </a:ext>
            </a:extLst>
          </p:cNvPr>
          <p:cNvSpPr txBox="1"/>
          <p:nvPr/>
        </p:nvSpPr>
        <p:spPr>
          <a:xfrm>
            <a:off x="9105900" y="1978924"/>
            <a:ext cx="2629007" cy="3108543"/>
          </a:xfrm>
          <a:prstGeom prst="rect">
            <a:avLst/>
          </a:prstGeom>
          <a:solidFill>
            <a:schemeClr val="bg1">
              <a:lumMod val="65000"/>
            </a:schemeClr>
          </a:solidFill>
        </p:spPr>
        <p:txBody>
          <a:bodyPr wrap="square" rtlCol="0">
            <a:spAutoFit/>
          </a:bodyPr>
          <a:lstStyle/>
          <a:p>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Insights</a:t>
            </a:r>
          </a:p>
          <a:p>
            <a:r>
              <a:rPr lang="en-IN" sz="1400" dirty="0">
                <a:latin typeface="Arial" panose="020B0604020202020204" pitchFamily="34" charset="0"/>
                <a:cs typeface="Arial" panose="020B0604020202020204" pitchFamily="34" charset="0"/>
              </a:rPr>
              <a:t>Atliq Hardware's Produced 245 unique products in fiscal Year 2020 and 334 unique product in fiscal year 2021, representing an increase of 36.33% . This growth in the number of unique product is a positive indicator of </a:t>
            </a:r>
            <a:r>
              <a:rPr lang="en-IN" sz="1400" dirty="0" err="1">
                <a:latin typeface="Arial" panose="020B0604020202020204" pitchFamily="34" charset="0"/>
                <a:cs typeface="Arial" panose="020B0604020202020204" pitchFamily="34" charset="0"/>
              </a:rPr>
              <a:t>atliq</a:t>
            </a:r>
            <a:r>
              <a:rPr lang="en-IN" sz="1400" dirty="0">
                <a:latin typeface="Arial" panose="020B0604020202020204" pitchFamily="34" charset="0"/>
                <a:cs typeface="Arial" panose="020B0604020202020204" pitchFamily="34" charset="0"/>
              </a:rPr>
              <a:t> hardware performance. The company is producing more new products to meet the customer’s demand that is a good sig for its future success</a:t>
            </a:r>
          </a:p>
        </p:txBody>
      </p:sp>
    </p:spTree>
    <p:extLst>
      <p:ext uri="{BB962C8B-B14F-4D97-AF65-F5344CB8AC3E}">
        <p14:creationId xmlns:p14="http://schemas.microsoft.com/office/powerpoint/2010/main" val="1835430280"/>
      </p:ext>
    </p:extLst>
  </p:cSld>
  <p:clrMapOvr>
    <a:masterClrMapping/>
  </p:clrMapOvr>
  <mc:AlternateContent xmlns:mc="http://schemas.openxmlformats.org/markup-compatibility/2006">
    <mc:Choice xmlns:p14="http://schemas.microsoft.com/office/powerpoint/2010/main" Requires="p14">
      <p:transition spd="slow" p14:dur="2000" advTm="13452"/>
    </mc:Choice>
    <mc:Fallback>
      <p:transition spd="slow" advTm="13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16D9-CF14-38CD-52A4-749F7A531904}"/>
              </a:ext>
            </a:extLst>
          </p:cNvPr>
          <p:cNvSpPr>
            <a:spLocks noGrp="1"/>
          </p:cNvSpPr>
          <p:nvPr>
            <p:ph type="title"/>
          </p:nvPr>
        </p:nvSpPr>
        <p:spPr>
          <a:xfrm>
            <a:off x="838200" y="191069"/>
            <a:ext cx="10515600" cy="1201003"/>
          </a:xfrm>
        </p:spPr>
        <p:txBody>
          <a:bodyPr>
            <a:normAutofit/>
          </a:bodyPr>
          <a:lstStyle/>
          <a:p>
            <a:br>
              <a:rPr lang="en-IN" sz="1400" b="1" i="0" u="none" strike="noStrike" baseline="0" dirty="0">
                <a:solidFill>
                  <a:srgbClr val="000000"/>
                </a:solidFill>
                <a:latin typeface="Arial" panose="020B0604020202020204" pitchFamily="34" charset="0"/>
              </a:rPr>
            </a:br>
            <a:r>
              <a:rPr lang="en-IN" sz="1400" b="1" i="0" u="none" strike="noStrike" baseline="0" dirty="0">
                <a:solidFill>
                  <a:srgbClr val="000000"/>
                </a:solidFill>
                <a:latin typeface="Arial" panose="020B0604020202020204" pitchFamily="34" charset="0"/>
              </a:rPr>
              <a:t>Request</a:t>
            </a:r>
            <a:r>
              <a:rPr lang="en-US" sz="1400" b="1" i="0" u="none" strike="noStrike" baseline="0" dirty="0">
                <a:solidFill>
                  <a:srgbClr val="000000"/>
                </a:solidFill>
                <a:latin typeface="Arial" panose="020B0604020202020204" pitchFamily="34" charset="0"/>
              </a:rPr>
              <a:t> 3. </a:t>
            </a:r>
            <a:r>
              <a:rPr lang="en-US" sz="1400" b="0" i="0" u="none" strike="noStrike" baseline="0" dirty="0">
                <a:solidFill>
                  <a:srgbClr val="000000"/>
                </a:solidFill>
                <a:latin typeface="Arial" panose="020B0604020202020204" pitchFamily="34" charset="0"/>
              </a:rPr>
              <a:t>Provide a report with all the unique product counts for each segment and sort them in descending order of product counts. The final output contains 2 fields,</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segment</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t>
            </a:r>
            <a:r>
              <a:rPr lang="en-US" sz="1400" b="0" i="0" u="none" strike="noStrike" baseline="0" dirty="0" err="1">
                <a:solidFill>
                  <a:srgbClr val="000000"/>
                </a:solidFill>
                <a:latin typeface="Arial" panose="020B0604020202020204" pitchFamily="34" charset="0"/>
              </a:rPr>
              <a:t>product_count</a:t>
            </a:r>
            <a:r>
              <a:rPr lang="en-US" sz="1400" b="0" i="0" u="none" strike="noStrike" baseline="0" dirty="0">
                <a:solidFill>
                  <a:srgbClr val="000000"/>
                </a:solidFill>
                <a:latin typeface="Arial" panose="020B0604020202020204" pitchFamily="34" charset="0"/>
              </a:rPr>
              <a:t> 4. </a:t>
            </a:r>
            <a:endParaRPr lang="en-IN" sz="1400" dirty="0"/>
          </a:p>
        </p:txBody>
      </p:sp>
      <p:graphicFrame>
        <p:nvGraphicFramePr>
          <p:cNvPr id="5" name="Chart 4">
            <a:extLst>
              <a:ext uri="{FF2B5EF4-FFF2-40B4-BE49-F238E27FC236}">
                <a16:creationId xmlns:a16="http://schemas.microsoft.com/office/drawing/2014/main" id="{8DD1F85B-2335-56DE-C3C2-98810D243B8A}"/>
              </a:ext>
            </a:extLst>
          </p:cNvPr>
          <p:cNvGraphicFramePr>
            <a:graphicFrameLocks/>
          </p:cNvGraphicFramePr>
          <p:nvPr>
            <p:extLst>
              <p:ext uri="{D42A27DB-BD31-4B8C-83A1-F6EECF244321}">
                <p14:modId xmlns:p14="http://schemas.microsoft.com/office/powerpoint/2010/main" val="1601719572"/>
              </p:ext>
            </p:extLst>
          </p:nvPr>
        </p:nvGraphicFramePr>
        <p:xfrm>
          <a:off x="1128566" y="1713320"/>
          <a:ext cx="7606002" cy="463787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5E8FEF9-1E3A-D640-BA6B-FAF3E24BD31D}"/>
              </a:ext>
            </a:extLst>
          </p:cNvPr>
          <p:cNvSpPr txBox="1"/>
          <p:nvPr/>
        </p:nvSpPr>
        <p:spPr>
          <a:xfrm>
            <a:off x="9131300" y="2159000"/>
            <a:ext cx="2590800" cy="3323987"/>
          </a:xfrm>
          <a:prstGeom prst="rect">
            <a:avLst/>
          </a:prstGeom>
          <a:solidFill>
            <a:schemeClr val="bg1">
              <a:lumMod val="65000"/>
            </a:schemeClr>
          </a:solidFill>
        </p:spPr>
        <p:txBody>
          <a:bodyPr wrap="square" rtlCol="0">
            <a:spAutoFit/>
          </a:bodyPr>
          <a:lstStyle/>
          <a:p>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Insights</a:t>
            </a:r>
          </a:p>
          <a:p>
            <a:r>
              <a:rPr lang="en-IN" sz="1400" dirty="0">
                <a:latin typeface="Arial" panose="020B0604020202020204" pitchFamily="34" charset="0"/>
                <a:cs typeface="Arial" panose="020B0604020202020204" pitchFamily="34" charset="0"/>
              </a:rPr>
              <a:t>Atliq Hardware has produced </a:t>
            </a:r>
            <a:r>
              <a:rPr lang="en-IN" sz="1400" dirty="0" err="1">
                <a:latin typeface="Arial" panose="020B0604020202020204" pitchFamily="34" charset="0"/>
                <a:cs typeface="Arial" panose="020B0604020202020204" pitchFamily="34" charset="0"/>
              </a:rPr>
              <a:t>produced</a:t>
            </a:r>
            <a:r>
              <a:rPr lang="en-IN" sz="1400" dirty="0">
                <a:latin typeface="Arial" panose="020B0604020202020204" pitchFamily="34" charset="0"/>
                <a:cs typeface="Arial" panose="020B0604020202020204" pitchFamily="34" charset="0"/>
              </a:rPr>
              <a:t> products in 6 unique segment: Notebook, accessories, Peripherals, Desktop, Storage, Networking . The Notebook segment has the highest number of unique product with 129 unique products produced. In contrast, the Networking segment has the lowest number of unique product, with only 9 unique product produced.</a:t>
            </a:r>
          </a:p>
        </p:txBody>
      </p:sp>
    </p:spTree>
    <p:extLst>
      <p:ext uri="{BB962C8B-B14F-4D97-AF65-F5344CB8AC3E}">
        <p14:creationId xmlns:p14="http://schemas.microsoft.com/office/powerpoint/2010/main" val="660676038"/>
      </p:ext>
    </p:extLst>
  </p:cSld>
  <p:clrMapOvr>
    <a:masterClrMapping/>
  </p:clrMapOvr>
  <mc:AlternateContent xmlns:mc="http://schemas.openxmlformats.org/markup-compatibility/2006">
    <mc:Choice xmlns:p14="http://schemas.microsoft.com/office/powerpoint/2010/main" Requires="p14">
      <p:transition spd="slow" p14:dur="2000" advTm="13307"/>
    </mc:Choice>
    <mc:Fallback>
      <p:transition spd="slow" advTm="133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F68D-DB71-7BAC-30FE-36C65CB1DBAA}"/>
              </a:ext>
            </a:extLst>
          </p:cNvPr>
          <p:cNvSpPr>
            <a:spLocks noGrp="1"/>
          </p:cNvSpPr>
          <p:nvPr>
            <p:ph type="title"/>
          </p:nvPr>
        </p:nvSpPr>
        <p:spPr>
          <a:xfrm>
            <a:off x="913775" y="281355"/>
            <a:ext cx="10364451" cy="1547445"/>
          </a:xfrm>
        </p:spPr>
        <p:txBody>
          <a:bodyPr>
            <a:normAutofit/>
          </a:bodyPr>
          <a:lstStyle/>
          <a:p>
            <a:br>
              <a:rPr lang="en-IN" sz="1400" b="0" i="0" u="none" strike="noStrike" baseline="0" dirty="0">
                <a:solidFill>
                  <a:srgbClr val="000000"/>
                </a:solidFill>
                <a:latin typeface="Arial" panose="020B0604020202020204" pitchFamily="34" charset="0"/>
              </a:rPr>
            </a:br>
            <a:r>
              <a:rPr lang="en-IN" sz="1400" b="1" i="0" u="none" strike="noStrike" baseline="0" dirty="0">
                <a:solidFill>
                  <a:srgbClr val="000000"/>
                </a:solidFill>
                <a:latin typeface="Arial" panose="020B0604020202020204" pitchFamily="34" charset="0"/>
              </a:rPr>
              <a:t>Request</a:t>
            </a:r>
            <a:r>
              <a:rPr lang="en-US" sz="1400" b="1" i="0" u="none" strike="noStrike" baseline="0" dirty="0">
                <a:solidFill>
                  <a:srgbClr val="000000"/>
                </a:solidFill>
                <a:latin typeface="Arial" panose="020B0604020202020204" pitchFamily="34" charset="0"/>
              </a:rPr>
              <a:t> 4. </a:t>
            </a:r>
            <a:r>
              <a:rPr lang="en-US" sz="1400" b="0" i="0" u="none" strike="noStrike" baseline="0" dirty="0">
                <a:solidFill>
                  <a:srgbClr val="000000"/>
                </a:solidFill>
                <a:latin typeface="Arial" panose="020B0604020202020204" pitchFamily="34" charset="0"/>
              </a:rPr>
              <a:t>Follow-up: Which segment had the most increase in unique products in 2021 vs 2020? The final output contains these fields,</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segment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product_count_2020</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product_count_2021</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difference </a:t>
            </a:r>
            <a:endParaRPr lang="en-IN" sz="1400" dirty="0"/>
          </a:p>
        </p:txBody>
      </p:sp>
      <p:graphicFrame>
        <p:nvGraphicFramePr>
          <p:cNvPr id="4" name="Content Placeholder 3">
            <a:extLst>
              <a:ext uri="{FF2B5EF4-FFF2-40B4-BE49-F238E27FC236}">
                <a16:creationId xmlns:a16="http://schemas.microsoft.com/office/drawing/2014/main" id="{982D7B67-1C6E-7D31-AC77-7E7DB4642DD0}"/>
              </a:ext>
            </a:extLst>
          </p:cNvPr>
          <p:cNvGraphicFramePr>
            <a:graphicFrameLocks noGrp="1"/>
          </p:cNvGraphicFramePr>
          <p:nvPr>
            <p:ph idx="1"/>
            <p:extLst>
              <p:ext uri="{D42A27DB-BD31-4B8C-83A1-F6EECF244321}">
                <p14:modId xmlns:p14="http://schemas.microsoft.com/office/powerpoint/2010/main" val="2469807225"/>
              </p:ext>
            </p:extLst>
          </p:nvPr>
        </p:nvGraphicFramePr>
        <p:xfrm>
          <a:off x="218364" y="2114138"/>
          <a:ext cx="4703302" cy="2629723"/>
        </p:xfrm>
        <a:graphic>
          <a:graphicData uri="http://schemas.openxmlformats.org/drawingml/2006/table">
            <a:tbl>
              <a:tblPr/>
              <a:tblGrid>
                <a:gridCol w="928921">
                  <a:extLst>
                    <a:ext uri="{9D8B030D-6E8A-4147-A177-3AD203B41FA5}">
                      <a16:colId xmlns:a16="http://schemas.microsoft.com/office/drawing/2014/main" val="2380281746"/>
                    </a:ext>
                  </a:extLst>
                </a:gridCol>
                <a:gridCol w="1449281">
                  <a:extLst>
                    <a:ext uri="{9D8B030D-6E8A-4147-A177-3AD203B41FA5}">
                      <a16:colId xmlns:a16="http://schemas.microsoft.com/office/drawing/2014/main" val="1403612798"/>
                    </a:ext>
                  </a:extLst>
                </a:gridCol>
                <a:gridCol w="1518433">
                  <a:extLst>
                    <a:ext uri="{9D8B030D-6E8A-4147-A177-3AD203B41FA5}">
                      <a16:colId xmlns:a16="http://schemas.microsoft.com/office/drawing/2014/main" val="1904981337"/>
                    </a:ext>
                  </a:extLst>
                </a:gridCol>
                <a:gridCol w="806667">
                  <a:extLst>
                    <a:ext uri="{9D8B030D-6E8A-4147-A177-3AD203B41FA5}">
                      <a16:colId xmlns:a16="http://schemas.microsoft.com/office/drawing/2014/main" val="4135867670"/>
                    </a:ext>
                  </a:extLst>
                </a:gridCol>
              </a:tblGrid>
              <a:tr h="649123">
                <a:tc>
                  <a:txBody>
                    <a:bodyPr/>
                    <a:lstStyle/>
                    <a:p>
                      <a:pPr algn="ctr" fontAlgn="b"/>
                      <a:r>
                        <a:rPr lang="en-IN" sz="1400" b="1" i="0" u="none" strike="noStrike" dirty="0">
                          <a:solidFill>
                            <a:srgbClr val="000000"/>
                          </a:solidFill>
                          <a:effectLst/>
                          <a:latin typeface="Calibri" panose="020F0502020204030204" pitchFamily="34" charset="0"/>
                        </a:rPr>
                        <a:t>Segment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Product_count_2020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Product_count_2021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1" i="0" u="none" strike="noStrike" dirty="0" err="1">
                          <a:solidFill>
                            <a:srgbClr val="000000"/>
                          </a:solidFill>
                          <a:effectLst/>
                          <a:latin typeface="Calibri" panose="020F0502020204030204" pitchFamily="34" charset="0"/>
                        </a:rPr>
                        <a:t>Differance</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974674842"/>
                  </a:ext>
                </a:extLst>
              </a:tr>
              <a:tr h="330100">
                <a:tc>
                  <a:txBody>
                    <a:bodyPr/>
                    <a:lstStyle/>
                    <a:p>
                      <a:pPr algn="ctr" fontAlgn="b"/>
                      <a:r>
                        <a:rPr lang="en-IN" sz="1400" b="0" i="0" u="none" strike="noStrike">
                          <a:solidFill>
                            <a:srgbClr val="000000"/>
                          </a:solidFill>
                          <a:effectLst/>
                          <a:latin typeface="Calibri" panose="020F0502020204030204" pitchFamily="34" charset="0"/>
                        </a:rPr>
                        <a:t>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90601234"/>
                  </a:ext>
                </a:extLst>
              </a:tr>
              <a:tr h="330100">
                <a:tc>
                  <a:txBody>
                    <a:bodyPr/>
                    <a:lstStyle/>
                    <a:p>
                      <a:pPr algn="ctr" fontAlgn="b"/>
                      <a:r>
                        <a:rPr lang="en-IN" sz="1400" b="0" i="0" u="none" strike="noStrike">
                          <a:solidFill>
                            <a:srgbClr val="000000"/>
                          </a:solidFill>
                          <a:effectLst/>
                          <a:latin typeface="Calibri" panose="020F0502020204030204" pitchFamily="34" charset="0"/>
                        </a:rPr>
                        <a:t>Notebook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135796884"/>
                  </a:ext>
                </a:extLst>
              </a:tr>
              <a:tr h="330100">
                <a:tc>
                  <a:txBody>
                    <a:bodyPr/>
                    <a:lstStyle/>
                    <a:p>
                      <a:pPr algn="ctr" fontAlgn="b"/>
                      <a:r>
                        <a:rPr lang="en-IN" sz="1400" b="0" i="0" u="none" strike="noStrike">
                          <a:solidFill>
                            <a:srgbClr val="000000"/>
                          </a:solidFill>
                          <a:effectLst/>
                          <a:latin typeface="Calibri" panose="020F0502020204030204" pitchFamily="34" charset="0"/>
                        </a:rPr>
                        <a:t>Peripherals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609854887"/>
                  </a:ext>
                </a:extLst>
              </a:tr>
              <a:tr h="330100">
                <a:tc>
                  <a:txBody>
                    <a:bodyPr/>
                    <a:lstStyle/>
                    <a:p>
                      <a:pPr algn="ctr" fontAlgn="b"/>
                      <a:r>
                        <a:rPr lang="en-IN" sz="1400" b="0" i="0" u="none" strike="noStrike">
                          <a:solidFill>
                            <a:srgbClr val="000000"/>
                          </a:solidFill>
                          <a:effectLst/>
                          <a:latin typeface="Calibri" panose="020F0502020204030204" pitchFamily="34" charset="0"/>
                        </a:rPr>
                        <a:t>Desktop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976181996"/>
                  </a:ext>
                </a:extLst>
              </a:tr>
              <a:tr h="330100">
                <a:tc>
                  <a:txBody>
                    <a:bodyPr/>
                    <a:lstStyle/>
                    <a:p>
                      <a:pPr algn="ctr" fontAlgn="b"/>
                      <a:r>
                        <a:rPr lang="en-IN" sz="1400" b="0" i="0" u="none" strike="noStrike">
                          <a:solidFill>
                            <a:srgbClr val="000000"/>
                          </a:solidFill>
                          <a:effectLst/>
                          <a:latin typeface="Calibri" panose="020F0502020204030204" pitchFamily="34" charset="0"/>
                        </a:rPr>
                        <a:t>Storage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055609101"/>
                  </a:ext>
                </a:extLst>
              </a:tr>
              <a:tr h="330100">
                <a:tc>
                  <a:txBody>
                    <a:bodyPr/>
                    <a:lstStyle/>
                    <a:p>
                      <a:pPr algn="ctr" fontAlgn="b"/>
                      <a:r>
                        <a:rPr lang="en-IN" sz="1400" b="0" i="0" u="none" strike="noStrike">
                          <a:solidFill>
                            <a:srgbClr val="000000"/>
                          </a:solidFill>
                          <a:effectLst/>
                          <a:latin typeface="Calibri" panose="020F0502020204030204" pitchFamily="34" charset="0"/>
                        </a:rPr>
                        <a:t>Networking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470677"/>
                  </a:ext>
                </a:extLst>
              </a:tr>
            </a:tbl>
          </a:graphicData>
        </a:graphic>
      </p:graphicFrame>
      <p:graphicFrame>
        <p:nvGraphicFramePr>
          <p:cNvPr id="3" name="Chart 2">
            <a:extLst>
              <a:ext uri="{FF2B5EF4-FFF2-40B4-BE49-F238E27FC236}">
                <a16:creationId xmlns:a16="http://schemas.microsoft.com/office/drawing/2014/main" id="{1FB45D64-46F2-F536-5E00-8287E12C6F7C}"/>
              </a:ext>
            </a:extLst>
          </p:cNvPr>
          <p:cNvGraphicFramePr>
            <a:graphicFrameLocks/>
          </p:cNvGraphicFramePr>
          <p:nvPr>
            <p:extLst>
              <p:ext uri="{D42A27DB-BD31-4B8C-83A1-F6EECF244321}">
                <p14:modId xmlns:p14="http://schemas.microsoft.com/office/powerpoint/2010/main" val="1586169016"/>
              </p:ext>
            </p:extLst>
          </p:nvPr>
        </p:nvGraphicFramePr>
        <p:xfrm>
          <a:off x="5063319" y="1828800"/>
          <a:ext cx="6073254" cy="3862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8071444"/>
      </p:ext>
    </p:extLst>
  </p:cSld>
  <p:clrMapOvr>
    <a:masterClrMapping/>
  </p:clrMapOvr>
  <mc:AlternateContent xmlns:mc="http://schemas.openxmlformats.org/markup-compatibility/2006">
    <mc:Choice xmlns:p14="http://schemas.microsoft.com/office/powerpoint/2010/main" Requires="p14">
      <p:transition spd="slow" p14:dur="2000" advTm="11429"/>
    </mc:Choice>
    <mc:Fallback>
      <p:transition spd="slow" advTm="114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C499-0F50-3344-45BC-A8ADBCA2B2A3}"/>
              </a:ext>
            </a:extLst>
          </p:cNvPr>
          <p:cNvSpPr>
            <a:spLocks noGrp="1"/>
          </p:cNvSpPr>
          <p:nvPr>
            <p:ph type="title"/>
          </p:nvPr>
        </p:nvSpPr>
        <p:spPr>
          <a:xfrm>
            <a:off x="518615" y="365125"/>
            <a:ext cx="10759611" cy="1354493"/>
          </a:xfrm>
        </p:spPr>
        <p:txBody>
          <a:bodyPr>
            <a:normAutofit/>
          </a:bodyPr>
          <a:lstStyle/>
          <a:p>
            <a:r>
              <a:rPr lang="en-US" sz="1400" b="1" i="0" u="none" strike="noStrike" baseline="0" dirty="0">
                <a:solidFill>
                  <a:srgbClr val="000000"/>
                </a:solidFill>
                <a:latin typeface="Arial" panose="020B0604020202020204" pitchFamily="34" charset="0"/>
              </a:rPr>
              <a:t>Request 5. </a:t>
            </a:r>
            <a:r>
              <a:rPr lang="en-US" sz="1400" b="0" i="0" u="none" strike="noStrike" baseline="0" dirty="0">
                <a:solidFill>
                  <a:srgbClr val="000000"/>
                </a:solidFill>
                <a:latin typeface="Arial" panose="020B0604020202020204" pitchFamily="34" charset="0"/>
              </a:rPr>
              <a:t>Get the products that have the highest and lowest manufacturing costs. The final output should contain these fields,</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product_code</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product</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manufacturing cost </a:t>
            </a:r>
            <a:endParaRPr lang="en-IN" sz="1400" dirty="0"/>
          </a:p>
        </p:txBody>
      </p:sp>
      <p:graphicFrame>
        <p:nvGraphicFramePr>
          <p:cNvPr id="4" name="Content Placeholder 3">
            <a:extLst>
              <a:ext uri="{FF2B5EF4-FFF2-40B4-BE49-F238E27FC236}">
                <a16:creationId xmlns:a16="http://schemas.microsoft.com/office/drawing/2014/main" id="{B71C8439-E78E-ED02-3A42-FB43EF22AC88}"/>
              </a:ext>
            </a:extLst>
          </p:cNvPr>
          <p:cNvGraphicFramePr>
            <a:graphicFrameLocks noGrp="1"/>
          </p:cNvGraphicFramePr>
          <p:nvPr>
            <p:ph idx="1"/>
            <p:extLst>
              <p:ext uri="{D42A27DB-BD31-4B8C-83A1-F6EECF244321}">
                <p14:modId xmlns:p14="http://schemas.microsoft.com/office/powerpoint/2010/main" val="1646897503"/>
              </p:ext>
            </p:extLst>
          </p:nvPr>
        </p:nvGraphicFramePr>
        <p:xfrm>
          <a:off x="2674961" y="5084329"/>
          <a:ext cx="5799918" cy="1517729"/>
        </p:xfrm>
        <a:graphic>
          <a:graphicData uri="http://schemas.openxmlformats.org/drawingml/2006/table">
            <a:tbl>
              <a:tblPr/>
              <a:tblGrid>
                <a:gridCol w="1651379">
                  <a:extLst>
                    <a:ext uri="{9D8B030D-6E8A-4147-A177-3AD203B41FA5}">
                      <a16:colId xmlns:a16="http://schemas.microsoft.com/office/drawing/2014/main" val="2597937740"/>
                    </a:ext>
                  </a:extLst>
                </a:gridCol>
                <a:gridCol w="2451002">
                  <a:extLst>
                    <a:ext uri="{9D8B030D-6E8A-4147-A177-3AD203B41FA5}">
                      <a16:colId xmlns:a16="http://schemas.microsoft.com/office/drawing/2014/main" val="1648786959"/>
                    </a:ext>
                  </a:extLst>
                </a:gridCol>
                <a:gridCol w="1697537">
                  <a:extLst>
                    <a:ext uri="{9D8B030D-6E8A-4147-A177-3AD203B41FA5}">
                      <a16:colId xmlns:a16="http://schemas.microsoft.com/office/drawing/2014/main" val="2249915221"/>
                    </a:ext>
                  </a:extLst>
                </a:gridCol>
              </a:tblGrid>
              <a:tr h="328513">
                <a:tc>
                  <a:txBody>
                    <a:bodyPr/>
                    <a:lstStyle/>
                    <a:p>
                      <a:pPr algn="ctr" fontAlgn="b"/>
                      <a:r>
                        <a:rPr lang="en-IN" sz="1600" b="1" i="0" u="none" strike="noStrike" dirty="0" err="1">
                          <a:solidFill>
                            <a:srgbClr val="000000"/>
                          </a:solidFill>
                          <a:effectLst/>
                          <a:latin typeface="Calibri" panose="020F0502020204030204" pitchFamily="34" charset="0"/>
                        </a:rPr>
                        <a:t>Product_code</a:t>
                      </a:r>
                      <a:r>
                        <a:rPr lang="en-IN" sz="1600" b="1"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Manufacturing_cost</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Product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057321"/>
                  </a:ext>
                </a:extLst>
              </a:tr>
              <a:tr h="594608">
                <a:tc>
                  <a:txBody>
                    <a:bodyPr/>
                    <a:lstStyle/>
                    <a:p>
                      <a:pPr algn="ctr" fontAlgn="b"/>
                      <a:r>
                        <a:rPr lang="en-IN" sz="1600" b="0" i="0" u="none" strike="noStrike" dirty="0">
                          <a:solidFill>
                            <a:srgbClr val="000000"/>
                          </a:solidFill>
                          <a:effectLst/>
                          <a:latin typeface="Calibri" panose="020F0502020204030204" pitchFamily="34" charset="0"/>
                        </a:rPr>
                        <a:t>A2118150101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0.892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AQ Master wired x1 Ms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701007"/>
                  </a:ext>
                </a:extLst>
              </a:tr>
              <a:tr h="594608">
                <a:tc>
                  <a:txBody>
                    <a:bodyPr/>
                    <a:lstStyle/>
                    <a:p>
                      <a:pPr algn="ctr" fontAlgn="b"/>
                      <a:r>
                        <a:rPr lang="en-IN" sz="1600" b="0" i="0" u="none" strike="noStrike">
                          <a:solidFill>
                            <a:srgbClr val="000000"/>
                          </a:solidFill>
                          <a:effectLst/>
                          <a:latin typeface="Calibri" panose="020F0502020204030204" pitchFamily="34" charset="0"/>
                        </a:rPr>
                        <a:t>A6120110206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240.5364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AQ HOME Allin1 Gen 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496958"/>
                  </a:ext>
                </a:extLst>
              </a:tr>
            </a:tbl>
          </a:graphicData>
        </a:graphic>
      </p:graphicFrame>
      <p:graphicFrame>
        <p:nvGraphicFramePr>
          <p:cNvPr id="3" name="Chart 2">
            <a:extLst>
              <a:ext uri="{FF2B5EF4-FFF2-40B4-BE49-F238E27FC236}">
                <a16:creationId xmlns:a16="http://schemas.microsoft.com/office/drawing/2014/main" id="{283C0A44-1691-C432-F8B9-AB1665EEFD99}"/>
              </a:ext>
            </a:extLst>
          </p:cNvPr>
          <p:cNvGraphicFramePr>
            <a:graphicFrameLocks/>
          </p:cNvGraphicFramePr>
          <p:nvPr>
            <p:extLst>
              <p:ext uri="{D42A27DB-BD31-4B8C-83A1-F6EECF244321}">
                <p14:modId xmlns:p14="http://schemas.microsoft.com/office/powerpoint/2010/main" val="4132754003"/>
              </p:ext>
            </p:extLst>
          </p:nvPr>
        </p:nvGraphicFramePr>
        <p:xfrm>
          <a:off x="1009934" y="1841911"/>
          <a:ext cx="783836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2E1A1C0-3720-C7C0-9BC0-1031BD7D8750}"/>
              </a:ext>
            </a:extLst>
          </p:cNvPr>
          <p:cNvSpPr txBox="1"/>
          <p:nvPr/>
        </p:nvSpPr>
        <p:spPr>
          <a:xfrm>
            <a:off x="8848298" y="2082800"/>
            <a:ext cx="2878918" cy="2031325"/>
          </a:xfrm>
          <a:prstGeom prst="rect">
            <a:avLst/>
          </a:prstGeom>
          <a:solidFill>
            <a:schemeClr val="bg1">
              <a:lumMod val="65000"/>
            </a:schemeClr>
          </a:solidFill>
        </p:spPr>
        <p:txBody>
          <a:bodyPr wrap="square" rtlCol="0">
            <a:spAutoFit/>
          </a:bodyPr>
          <a:lstStyle/>
          <a:p>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Insights</a:t>
            </a:r>
          </a:p>
          <a:p>
            <a:r>
              <a:rPr lang="en-IN" sz="1400" dirty="0">
                <a:latin typeface="Arial" panose="020B0604020202020204" pitchFamily="34" charset="0"/>
                <a:cs typeface="Arial" panose="020B0604020202020204" pitchFamily="34" charset="0"/>
              </a:rPr>
              <a:t>Of all the products produced by Atliq Hardware until fiscal year 2021, the “AQ Home Allin1 Gen2” had the </a:t>
            </a:r>
            <a:r>
              <a:rPr lang="en-IN" sz="1400" dirty="0" err="1">
                <a:latin typeface="Arial" panose="020B0604020202020204" pitchFamily="34" charset="0"/>
                <a:cs typeface="Arial" panose="020B0604020202020204" pitchFamily="34" charset="0"/>
              </a:rPr>
              <a:t>higest</a:t>
            </a:r>
            <a:r>
              <a:rPr lang="en-IN" sz="1400" dirty="0">
                <a:latin typeface="Arial" panose="020B0604020202020204" pitchFamily="34" charset="0"/>
                <a:cs typeface="Arial" panose="020B0604020202020204" pitchFamily="34" charset="0"/>
              </a:rPr>
              <a:t> manufacturing cost at dollar 240.54, while the “AQ Master wired x1 Ms” had the lowest manufacturing cost at dollar 0.89</a:t>
            </a:r>
          </a:p>
        </p:txBody>
      </p:sp>
    </p:spTree>
    <p:extLst>
      <p:ext uri="{BB962C8B-B14F-4D97-AF65-F5344CB8AC3E}">
        <p14:creationId xmlns:p14="http://schemas.microsoft.com/office/powerpoint/2010/main" val="2878155312"/>
      </p:ext>
    </p:extLst>
  </p:cSld>
  <p:clrMapOvr>
    <a:masterClrMapping/>
  </p:clrMapOvr>
  <mc:AlternateContent xmlns:mc="http://schemas.openxmlformats.org/markup-compatibility/2006">
    <mc:Choice xmlns:p14="http://schemas.microsoft.com/office/powerpoint/2010/main" Requires="p14">
      <p:transition spd="slow" p14:dur="2000" advTm="11592"/>
    </mc:Choice>
    <mc:Fallback>
      <p:transition spd="slow" advTm="1159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0D34-BEF4-C763-C01F-CF38C792CBFE}"/>
              </a:ext>
            </a:extLst>
          </p:cNvPr>
          <p:cNvSpPr>
            <a:spLocks noGrp="1"/>
          </p:cNvSpPr>
          <p:nvPr>
            <p:ph type="title"/>
          </p:nvPr>
        </p:nvSpPr>
        <p:spPr>
          <a:xfrm>
            <a:off x="777923" y="272955"/>
            <a:ext cx="10500304" cy="1941739"/>
          </a:xfrm>
        </p:spPr>
        <p:txBody>
          <a:bodyPr>
            <a:normAutofit/>
          </a:bodyPr>
          <a:lstStyle/>
          <a:p>
            <a:pPr algn="l"/>
            <a:r>
              <a:rPr lang="en-US" sz="1400" b="1" i="0" u="none" strike="noStrike" baseline="0" dirty="0">
                <a:solidFill>
                  <a:srgbClr val="000000"/>
                </a:solidFill>
                <a:latin typeface="Arial" panose="020B0604020202020204" pitchFamily="34" charset="0"/>
              </a:rPr>
              <a:t>Request 6. </a:t>
            </a:r>
            <a:r>
              <a:rPr lang="en-US" sz="1400" b="0" i="0" u="none" strike="noStrike" baseline="0" dirty="0">
                <a:solidFill>
                  <a:srgbClr val="000000"/>
                </a:solidFill>
                <a:latin typeface="Arial" panose="020B0604020202020204" pitchFamily="34" charset="0"/>
              </a:rPr>
              <a:t>Generate a report which contains the top 5 customers who received an average high           </a:t>
            </a:r>
            <a:r>
              <a:rPr lang="en-US" sz="1400" b="0" i="0" u="none" strike="noStrike" baseline="0" dirty="0" err="1">
                <a:solidFill>
                  <a:srgbClr val="000000"/>
                </a:solidFill>
                <a:latin typeface="Arial" panose="020B0604020202020204" pitchFamily="34" charset="0"/>
              </a:rPr>
              <a:t>pre_invoice_discount_pct</a:t>
            </a:r>
            <a:r>
              <a:rPr lang="en-US" sz="1400" b="0" i="0" u="none" strike="noStrike" baseline="0" dirty="0">
                <a:solidFill>
                  <a:srgbClr val="000000"/>
                </a:solidFill>
                <a:latin typeface="Arial" panose="020B0604020202020204" pitchFamily="34" charset="0"/>
              </a:rPr>
              <a:t> for the fiscal year 2021 and in the Indian market. The final output contains these fields</a:t>
            </a:r>
            <a:r>
              <a:rPr lang="en-US" sz="1400" dirty="0">
                <a:solidFill>
                  <a:srgbClr val="000000"/>
                </a:solidFill>
                <a:latin typeface="Arial" panose="020B0604020202020204" pitchFamily="34" charset="0"/>
              </a:rPr>
              <a:t>,</a:t>
            </a:r>
            <a:br>
              <a:rPr lang="en-US" sz="1400" dirty="0">
                <a:solidFill>
                  <a:srgbClr val="000000"/>
                </a:solidFill>
                <a:latin typeface="Arial" panose="020B0604020202020204" pitchFamily="34" charset="0"/>
              </a:rPr>
            </a:br>
            <a:r>
              <a:rPr lang="en-US" sz="140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 customer_code</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customer</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average_discount_percentage </a:t>
            </a:r>
            <a:endParaRPr lang="en-IN" sz="1400" dirty="0"/>
          </a:p>
        </p:txBody>
      </p:sp>
      <p:graphicFrame>
        <p:nvGraphicFramePr>
          <p:cNvPr id="4" name="Content Placeholder 3">
            <a:extLst>
              <a:ext uri="{FF2B5EF4-FFF2-40B4-BE49-F238E27FC236}">
                <a16:creationId xmlns:a16="http://schemas.microsoft.com/office/drawing/2014/main" id="{E45F7749-4B08-1E31-1BA0-6848C9ACDC57}"/>
              </a:ext>
            </a:extLst>
          </p:cNvPr>
          <p:cNvGraphicFramePr>
            <a:graphicFrameLocks noGrp="1"/>
          </p:cNvGraphicFramePr>
          <p:nvPr>
            <p:ph idx="1"/>
            <p:extLst>
              <p:ext uri="{D42A27DB-BD31-4B8C-83A1-F6EECF244321}">
                <p14:modId xmlns:p14="http://schemas.microsoft.com/office/powerpoint/2010/main" val="2598774562"/>
              </p:ext>
            </p:extLst>
          </p:nvPr>
        </p:nvGraphicFramePr>
        <p:xfrm>
          <a:off x="5823672" y="1887531"/>
          <a:ext cx="5454555" cy="2298663"/>
        </p:xfrm>
        <a:graphic>
          <a:graphicData uri="http://schemas.openxmlformats.org/drawingml/2006/table">
            <a:tbl>
              <a:tblPr/>
              <a:tblGrid>
                <a:gridCol w="1818185">
                  <a:extLst>
                    <a:ext uri="{9D8B030D-6E8A-4147-A177-3AD203B41FA5}">
                      <a16:colId xmlns:a16="http://schemas.microsoft.com/office/drawing/2014/main" val="115620469"/>
                    </a:ext>
                  </a:extLst>
                </a:gridCol>
                <a:gridCol w="1818185">
                  <a:extLst>
                    <a:ext uri="{9D8B030D-6E8A-4147-A177-3AD203B41FA5}">
                      <a16:colId xmlns:a16="http://schemas.microsoft.com/office/drawing/2014/main" val="1934725700"/>
                    </a:ext>
                  </a:extLst>
                </a:gridCol>
                <a:gridCol w="1818185">
                  <a:extLst>
                    <a:ext uri="{9D8B030D-6E8A-4147-A177-3AD203B41FA5}">
                      <a16:colId xmlns:a16="http://schemas.microsoft.com/office/drawing/2014/main" val="1136705043"/>
                    </a:ext>
                  </a:extLst>
                </a:gridCol>
              </a:tblGrid>
              <a:tr h="610953">
                <a:tc>
                  <a:txBody>
                    <a:bodyPr/>
                    <a:lstStyle/>
                    <a:p>
                      <a:pPr algn="ctr" fontAlgn="b"/>
                      <a:r>
                        <a:rPr lang="en-IN" sz="1400" b="1" i="0" u="none" strike="noStrike" dirty="0" err="1">
                          <a:solidFill>
                            <a:srgbClr val="000000"/>
                          </a:solidFill>
                          <a:effectLst/>
                          <a:latin typeface="Calibri" panose="020F0502020204030204" pitchFamily="34" charset="0"/>
                        </a:rPr>
                        <a:t>customer_code</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customer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1" i="0" u="none" strike="noStrike" dirty="0" err="1">
                          <a:solidFill>
                            <a:srgbClr val="000000"/>
                          </a:solidFill>
                          <a:effectLst/>
                          <a:latin typeface="Calibri" panose="020F0502020204030204" pitchFamily="34" charset="0"/>
                        </a:rPr>
                        <a:t>average_discount_percentage</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388376977"/>
                  </a:ext>
                </a:extLst>
              </a:tr>
              <a:tr h="337542">
                <a:tc>
                  <a:txBody>
                    <a:bodyPr/>
                    <a:lstStyle/>
                    <a:p>
                      <a:pPr algn="ctr" fontAlgn="b"/>
                      <a:r>
                        <a:rPr lang="en-IN" sz="1400" b="0" i="0" u="none" strike="noStrike" dirty="0">
                          <a:solidFill>
                            <a:srgbClr val="000000"/>
                          </a:solidFill>
                          <a:effectLst/>
                          <a:latin typeface="Calibri" panose="020F0502020204030204" pitchFamily="34" charset="0"/>
                        </a:rPr>
                        <a:t>90002009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a:solidFill>
                            <a:srgbClr val="000000"/>
                          </a:solidFill>
                          <a:effectLst/>
                          <a:latin typeface="Calibri" panose="020F0502020204030204" pitchFamily="34" charset="0"/>
                        </a:rPr>
                        <a:t>Flipkart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a:solidFill>
                            <a:srgbClr val="000000"/>
                          </a:solidFill>
                          <a:effectLst/>
                          <a:latin typeface="Calibri" panose="020F0502020204030204" pitchFamily="34" charset="0"/>
                        </a:rPr>
                        <a:t>0.3083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729327545"/>
                  </a:ext>
                </a:extLst>
              </a:tr>
              <a:tr h="337542">
                <a:tc>
                  <a:txBody>
                    <a:bodyPr/>
                    <a:lstStyle/>
                    <a:p>
                      <a:pPr algn="ctr" fontAlgn="b"/>
                      <a:r>
                        <a:rPr lang="en-IN" sz="1400" b="0" i="0" u="none" strike="noStrike" dirty="0">
                          <a:solidFill>
                            <a:srgbClr val="000000"/>
                          </a:solidFill>
                          <a:effectLst/>
                          <a:latin typeface="Calibri" panose="020F0502020204030204" pitchFamily="34" charset="0"/>
                        </a:rPr>
                        <a:t>90002006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a:solidFill>
                            <a:srgbClr val="000000"/>
                          </a:solidFill>
                          <a:effectLst/>
                          <a:latin typeface="Calibri" panose="020F0502020204030204" pitchFamily="34" charset="0"/>
                        </a:rPr>
                        <a:t>Viveks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a:solidFill>
                            <a:srgbClr val="000000"/>
                          </a:solidFill>
                          <a:effectLst/>
                          <a:latin typeface="Calibri" panose="020F0502020204030204" pitchFamily="34" charset="0"/>
                        </a:rPr>
                        <a:t>0.3038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557032296"/>
                  </a:ext>
                </a:extLst>
              </a:tr>
              <a:tr h="337542">
                <a:tc>
                  <a:txBody>
                    <a:bodyPr/>
                    <a:lstStyle/>
                    <a:p>
                      <a:pPr algn="ctr" fontAlgn="b"/>
                      <a:r>
                        <a:rPr lang="en-IN" sz="1400" b="0" i="0" u="none" strike="noStrike" dirty="0">
                          <a:solidFill>
                            <a:srgbClr val="000000"/>
                          </a:solidFill>
                          <a:effectLst/>
                          <a:latin typeface="Calibri" panose="020F0502020204030204" pitchFamily="34" charset="0"/>
                        </a:rPr>
                        <a:t>90002003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Ezone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0.3028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983264150"/>
                  </a:ext>
                </a:extLst>
              </a:tr>
              <a:tr h="337542">
                <a:tc>
                  <a:txBody>
                    <a:bodyPr/>
                    <a:lstStyle/>
                    <a:p>
                      <a:pPr algn="ctr" fontAlgn="b"/>
                      <a:r>
                        <a:rPr lang="en-IN" sz="1400" b="0" i="0" u="none" strike="noStrike">
                          <a:solidFill>
                            <a:srgbClr val="000000"/>
                          </a:solidFill>
                          <a:effectLst/>
                          <a:latin typeface="Calibri" panose="020F0502020204030204" pitchFamily="34" charset="0"/>
                        </a:rPr>
                        <a:t>90002002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Croma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0.3025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756854719"/>
                  </a:ext>
                </a:extLst>
              </a:tr>
              <a:tr h="337542">
                <a:tc>
                  <a:txBody>
                    <a:bodyPr/>
                    <a:lstStyle/>
                    <a:p>
                      <a:pPr algn="ctr" fontAlgn="b"/>
                      <a:r>
                        <a:rPr lang="en-IN" sz="1400" b="0" i="0" u="none" strike="noStrike" dirty="0">
                          <a:solidFill>
                            <a:srgbClr val="000000"/>
                          </a:solidFill>
                          <a:effectLst/>
                          <a:latin typeface="Calibri" panose="020F0502020204030204" pitchFamily="34" charset="0"/>
                        </a:rPr>
                        <a:t>90002016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a:solidFill>
                            <a:srgbClr val="000000"/>
                          </a:solidFill>
                          <a:effectLst/>
                          <a:latin typeface="Calibri" panose="020F0502020204030204" pitchFamily="34" charset="0"/>
                        </a:rPr>
                        <a:t>Amazon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n-IN" sz="1400" b="0" i="0" u="none" strike="noStrike" dirty="0">
                          <a:solidFill>
                            <a:srgbClr val="000000"/>
                          </a:solidFill>
                          <a:effectLst/>
                          <a:latin typeface="Calibri" panose="020F0502020204030204" pitchFamily="34" charset="0"/>
                        </a:rPr>
                        <a:t>0.2933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591729482"/>
                  </a:ext>
                </a:extLst>
              </a:tr>
            </a:tbl>
          </a:graphicData>
        </a:graphic>
      </p:graphicFrame>
      <p:graphicFrame>
        <p:nvGraphicFramePr>
          <p:cNvPr id="3" name="Chart 2">
            <a:extLst>
              <a:ext uri="{FF2B5EF4-FFF2-40B4-BE49-F238E27FC236}">
                <a16:creationId xmlns:a16="http://schemas.microsoft.com/office/drawing/2014/main" id="{4E42ABC3-48BF-9AC7-C338-5A10CAD3280B}"/>
              </a:ext>
            </a:extLst>
          </p:cNvPr>
          <p:cNvGraphicFramePr>
            <a:graphicFrameLocks/>
          </p:cNvGraphicFramePr>
          <p:nvPr>
            <p:extLst>
              <p:ext uri="{D42A27DB-BD31-4B8C-83A1-F6EECF244321}">
                <p14:modId xmlns:p14="http://schemas.microsoft.com/office/powerpoint/2010/main" val="92727144"/>
              </p:ext>
            </p:extLst>
          </p:nvPr>
        </p:nvGraphicFramePr>
        <p:xfrm>
          <a:off x="777923" y="1768524"/>
          <a:ext cx="4710957" cy="438917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C8F99FD-C7D8-2954-BC09-167232347675}"/>
              </a:ext>
            </a:extLst>
          </p:cNvPr>
          <p:cNvSpPr txBox="1"/>
          <p:nvPr/>
        </p:nvSpPr>
        <p:spPr>
          <a:xfrm>
            <a:off x="5823672" y="4648200"/>
            <a:ext cx="5454555" cy="1169551"/>
          </a:xfrm>
          <a:prstGeom prst="rect">
            <a:avLst/>
          </a:prstGeom>
          <a:solidFill>
            <a:schemeClr val="bg1">
              <a:lumMod val="65000"/>
            </a:schemeClr>
          </a:solidFill>
        </p:spPr>
        <p:txBody>
          <a:bodyPr wrap="square" rtlCol="0">
            <a:spAutoFit/>
          </a:bodyPr>
          <a:lstStyle/>
          <a:p>
            <a:r>
              <a:rPr lang="en-IN" sz="1400" b="1" dirty="0">
                <a:latin typeface="Arial" panose="020B0604020202020204" pitchFamily="34" charset="0"/>
                <a:cs typeface="Arial" panose="020B0604020202020204" pitchFamily="34" charset="0"/>
              </a:rPr>
              <a:t>                                             Insights</a:t>
            </a:r>
          </a:p>
          <a:p>
            <a:r>
              <a:rPr lang="en-IN" sz="1400" dirty="0">
                <a:latin typeface="Arial" panose="020B0604020202020204" pitchFamily="34" charset="0"/>
                <a:cs typeface="Arial" panose="020B0604020202020204" pitchFamily="34" charset="0"/>
              </a:rPr>
              <a:t>The top 5 customers in the Indian market who received the highest</a:t>
            </a:r>
          </a:p>
          <a:p>
            <a:r>
              <a:rPr lang="en-IN" sz="1400" dirty="0">
                <a:latin typeface="Arial" panose="020B0604020202020204" pitchFamily="34" charset="0"/>
                <a:cs typeface="Arial" panose="020B0604020202020204" pitchFamily="34" charset="0"/>
              </a:rPr>
              <a:t>Average pre-invoice discount percentage during the fiscal year 2021, mentioned inn descending order: </a:t>
            </a:r>
            <a:r>
              <a:rPr lang="en-IN" sz="1400" dirty="0" err="1">
                <a:latin typeface="Arial" panose="020B0604020202020204" pitchFamily="34" charset="0"/>
                <a:cs typeface="Arial" panose="020B0604020202020204" pitchFamily="34" charset="0"/>
              </a:rPr>
              <a:t>flipkart</a:t>
            </a:r>
            <a:r>
              <a:rPr lang="en-IN" sz="1400" dirty="0">
                <a:latin typeface="Arial" panose="020B0604020202020204" pitchFamily="34" charset="0"/>
                <a:cs typeface="Arial" panose="020B0604020202020204" pitchFamily="34" charset="0"/>
              </a:rPr>
              <a:t>: 30.83%,</a:t>
            </a:r>
          </a:p>
          <a:p>
            <a:r>
              <a:rPr lang="en-IN" sz="1400" dirty="0">
                <a:latin typeface="Arial" panose="020B0604020202020204" pitchFamily="34" charset="0"/>
                <a:cs typeface="Arial" panose="020B0604020202020204" pitchFamily="34" charset="0"/>
              </a:rPr>
              <a:t>Viveks:30.38%, Ezone:30.28%, Croma:30.25%, Amazon: 29.33%</a:t>
            </a:r>
          </a:p>
        </p:txBody>
      </p:sp>
    </p:spTree>
    <p:extLst>
      <p:ext uri="{BB962C8B-B14F-4D97-AF65-F5344CB8AC3E}">
        <p14:creationId xmlns:p14="http://schemas.microsoft.com/office/powerpoint/2010/main" val="2241492847"/>
      </p:ext>
    </p:extLst>
  </p:cSld>
  <p:clrMapOvr>
    <a:masterClrMapping/>
  </p:clrMapOvr>
  <mc:AlternateContent xmlns:mc="http://schemas.openxmlformats.org/markup-compatibility/2006">
    <mc:Choice xmlns:p14="http://schemas.microsoft.com/office/powerpoint/2010/main" Requires="p14">
      <p:transition spd="slow" p14:dur="2000" advTm="12646"/>
    </mc:Choice>
    <mc:Fallback>
      <p:transition spd="slow" advTm="126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75C9-3B6C-1558-866E-039A49602D86}"/>
              </a:ext>
            </a:extLst>
          </p:cNvPr>
          <p:cNvSpPr>
            <a:spLocks noGrp="1"/>
          </p:cNvSpPr>
          <p:nvPr>
            <p:ph type="title"/>
          </p:nvPr>
        </p:nvSpPr>
        <p:spPr>
          <a:xfrm>
            <a:off x="573206" y="313899"/>
            <a:ext cx="7710985" cy="1376789"/>
          </a:xfrm>
        </p:spPr>
        <p:txBody>
          <a:bodyPr>
            <a:noAutofit/>
          </a:bodyPr>
          <a:lstStyle/>
          <a:p>
            <a:r>
              <a:rPr lang="en-US" sz="1400" b="1" i="0" u="none" strike="noStrike" baseline="0" dirty="0">
                <a:solidFill>
                  <a:srgbClr val="000000"/>
                </a:solidFill>
                <a:latin typeface="Arial" panose="020B0604020202020204" pitchFamily="34" charset="0"/>
              </a:rPr>
              <a:t>Request 7. </a:t>
            </a:r>
            <a:r>
              <a:rPr lang="en-US" sz="1400" b="0" i="0" u="none" strike="noStrike" baseline="0" dirty="0">
                <a:solidFill>
                  <a:srgbClr val="000000"/>
                </a:solidFill>
                <a:latin typeface="Arial" panose="020B0604020202020204" pitchFamily="34" charset="0"/>
              </a:rPr>
              <a:t>Get the complete report of the Gross sales amount for the customer </a:t>
            </a:r>
            <a:r>
              <a:rPr lang="en-US" sz="1400" b="1" i="0" u="none" strike="noStrike" baseline="0" dirty="0">
                <a:solidFill>
                  <a:srgbClr val="000000"/>
                </a:solidFill>
                <a:latin typeface="Arial" panose="020B0604020202020204" pitchFamily="34" charset="0"/>
              </a:rPr>
              <a:t>“</a:t>
            </a:r>
            <a:r>
              <a:rPr lang="en-US" sz="1400" b="1" i="0" u="none" strike="noStrike" baseline="0" dirty="0" err="1">
                <a:solidFill>
                  <a:srgbClr val="000000"/>
                </a:solidFill>
                <a:latin typeface="Arial" panose="020B0604020202020204" pitchFamily="34" charset="0"/>
              </a:rPr>
              <a:t>Atliq</a:t>
            </a:r>
            <a:r>
              <a:rPr lang="en-US" sz="1400" b="1" i="0" u="none" strike="noStrike" baseline="0" dirty="0">
                <a:solidFill>
                  <a:srgbClr val="000000"/>
                </a:solidFill>
                <a:latin typeface="Arial" panose="020B0604020202020204" pitchFamily="34" charset="0"/>
              </a:rPr>
              <a:t>   Exclusive” </a:t>
            </a:r>
            <a:r>
              <a:rPr lang="en-US" sz="1400" b="0" i="0" u="none" strike="noStrike" baseline="0" dirty="0">
                <a:solidFill>
                  <a:srgbClr val="000000"/>
                </a:solidFill>
                <a:latin typeface="Arial" panose="020B0604020202020204" pitchFamily="34" charset="0"/>
              </a:rPr>
              <a:t>for each month </a:t>
            </a:r>
            <a:r>
              <a:rPr lang="en-US" sz="1400" b="1" i="0" u="none" strike="noStrike" baseline="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This analysis helps to get an idea of low and high-performing months and take strategic decisions.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The final report contains these columns: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Month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Year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Gross sales Amount </a:t>
            </a:r>
            <a:endParaRPr lang="en-IN" sz="1400" dirty="0"/>
          </a:p>
        </p:txBody>
      </p:sp>
      <p:graphicFrame>
        <p:nvGraphicFramePr>
          <p:cNvPr id="4" name="Content Placeholder 3">
            <a:extLst>
              <a:ext uri="{FF2B5EF4-FFF2-40B4-BE49-F238E27FC236}">
                <a16:creationId xmlns:a16="http://schemas.microsoft.com/office/drawing/2014/main" id="{0D0E9C2E-B90C-A6FB-360B-FD93735289F5}"/>
              </a:ext>
            </a:extLst>
          </p:cNvPr>
          <p:cNvGraphicFramePr>
            <a:graphicFrameLocks noGrp="1"/>
          </p:cNvGraphicFramePr>
          <p:nvPr>
            <p:ph idx="1"/>
            <p:extLst>
              <p:ext uri="{D42A27DB-BD31-4B8C-83A1-F6EECF244321}">
                <p14:modId xmlns:p14="http://schemas.microsoft.com/office/powerpoint/2010/main" val="562145334"/>
              </p:ext>
            </p:extLst>
          </p:nvPr>
        </p:nvGraphicFramePr>
        <p:xfrm>
          <a:off x="8502555" y="204716"/>
          <a:ext cx="3248166" cy="6394808"/>
        </p:xfrm>
        <a:graphic>
          <a:graphicData uri="http://schemas.openxmlformats.org/drawingml/2006/table">
            <a:tbl>
              <a:tblPr/>
              <a:tblGrid>
                <a:gridCol w="1291988">
                  <a:extLst>
                    <a:ext uri="{9D8B030D-6E8A-4147-A177-3AD203B41FA5}">
                      <a16:colId xmlns:a16="http://schemas.microsoft.com/office/drawing/2014/main" val="3165073453"/>
                    </a:ext>
                  </a:extLst>
                </a:gridCol>
                <a:gridCol w="978089">
                  <a:extLst>
                    <a:ext uri="{9D8B030D-6E8A-4147-A177-3AD203B41FA5}">
                      <a16:colId xmlns:a16="http://schemas.microsoft.com/office/drawing/2014/main" val="88199392"/>
                    </a:ext>
                  </a:extLst>
                </a:gridCol>
                <a:gridCol w="978089">
                  <a:extLst>
                    <a:ext uri="{9D8B030D-6E8A-4147-A177-3AD203B41FA5}">
                      <a16:colId xmlns:a16="http://schemas.microsoft.com/office/drawing/2014/main" val="1938958246"/>
                    </a:ext>
                  </a:extLst>
                </a:gridCol>
              </a:tblGrid>
              <a:tr h="460105">
                <a:tc>
                  <a:txBody>
                    <a:bodyPr/>
                    <a:lstStyle/>
                    <a:p>
                      <a:pPr algn="ctr" fontAlgn="b"/>
                      <a:r>
                        <a:rPr lang="en-IN" sz="1400" b="1" i="0" u="none" strike="noStrike" dirty="0">
                          <a:solidFill>
                            <a:srgbClr val="000000"/>
                          </a:solidFill>
                          <a:effectLst/>
                          <a:latin typeface="Calibri" panose="020F0502020204030204" pitchFamily="34" charset="0"/>
                        </a:rPr>
                        <a:t>month</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fiscal_year</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dirty="0" err="1">
                          <a:solidFill>
                            <a:srgbClr val="000000"/>
                          </a:solidFill>
                          <a:effectLst/>
                          <a:latin typeface="Calibri" panose="020F0502020204030204" pitchFamily="34" charset="0"/>
                        </a:rPr>
                        <a:t>gross_sales_amount</a:t>
                      </a:r>
                      <a:endParaRPr lang="en-IN" sz="1400" b="1" i="0" u="none" strike="noStrike" dirty="0">
                        <a:solidFill>
                          <a:srgbClr val="000000"/>
                        </a:solidFill>
                        <a:effectLst/>
                        <a:latin typeface="Calibri" panose="020F0502020204030204" pitchFamily="34" charset="0"/>
                      </a:endParaRP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10317"/>
                  </a:ext>
                </a:extLst>
              </a:tr>
              <a:tr h="414620">
                <a:tc>
                  <a:txBody>
                    <a:bodyPr/>
                    <a:lstStyle/>
                    <a:p>
                      <a:pPr algn="ctr" fontAlgn="b"/>
                      <a:r>
                        <a:rPr lang="en-IN" sz="1400" b="0" i="0" u="none" strike="noStrike">
                          <a:solidFill>
                            <a:srgbClr val="000000"/>
                          </a:solidFill>
                          <a:effectLst/>
                          <a:latin typeface="Calibri" panose="020F0502020204030204" pitchFamily="34" charset="0"/>
                        </a:rPr>
                        <a:t>September (2019)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9092670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876028"/>
                  </a:ext>
                </a:extLst>
              </a:tr>
              <a:tr h="209620">
                <a:tc>
                  <a:txBody>
                    <a:bodyPr/>
                    <a:lstStyle/>
                    <a:p>
                      <a:pPr algn="ctr" fontAlgn="b"/>
                      <a:r>
                        <a:rPr lang="en-IN" sz="1400" b="0" i="0" u="none" strike="noStrike" dirty="0">
                          <a:solidFill>
                            <a:srgbClr val="000000"/>
                          </a:solidFill>
                          <a:effectLst/>
                          <a:latin typeface="Calibri" panose="020F0502020204030204" pitchFamily="34" charset="0"/>
                        </a:rPr>
                        <a:t>October (2019)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10378638</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4065379"/>
                  </a:ext>
                </a:extLst>
              </a:tr>
              <a:tr h="241161">
                <a:tc>
                  <a:txBody>
                    <a:bodyPr/>
                    <a:lstStyle/>
                    <a:p>
                      <a:pPr algn="ctr" fontAlgn="b"/>
                      <a:r>
                        <a:rPr lang="en-IN" sz="1400" b="0" i="0" u="none" strike="noStrike">
                          <a:solidFill>
                            <a:srgbClr val="000000"/>
                          </a:solidFill>
                          <a:effectLst/>
                          <a:latin typeface="Calibri" panose="020F0502020204030204" pitchFamily="34" charset="0"/>
                        </a:rPr>
                        <a:t>November (2019)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15231895</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4009393"/>
                  </a:ext>
                </a:extLst>
              </a:tr>
              <a:tr h="288487">
                <a:tc>
                  <a:txBody>
                    <a:bodyPr/>
                    <a:lstStyle/>
                    <a:p>
                      <a:pPr algn="ctr" fontAlgn="b"/>
                      <a:r>
                        <a:rPr lang="en-IN" sz="1400" b="0" i="0" u="none" strike="noStrike">
                          <a:solidFill>
                            <a:srgbClr val="000000"/>
                          </a:solidFill>
                          <a:effectLst/>
                          <a:latin typeface="Calibri" panose="020F0502020204030204" pitchFamily="34" charset="0"/>
                        </a:rPr>
                        <a:t>December (2019)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9755795</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277001"/>
                  </a:ext>
                </a:extLst>
              </a:tr>
              <a:tr h="209620">
                <a:tc>
                  <a:txBody>
                    <a:bodyPr/>
                    <a:lstStyle/>
                    <a:p>
                      <a:pPr algn="ctr" fontAlgn="b"/>
                      <a:r>
                        <a:rPr lang="en-IN" sz="1400" b="0" i="0" u="none" strike="noStrike">
                          <a:solidFill>
                            <a:srgbClr val="000000"/>
                          </a:solidFill>
                          <a:effectLst/>
                          <a:latin typeface="Calibri" panose="020F0502020204030204" pitchFamily="34" charset="0"/>
                        </a:rPr>
                        <a:t>January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9584952</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378333"/>
                  </a:ext>
                </a:extLst>
              </a:tr>
              <a:tr h="254275">
                <a:tc>
                  <a:txBody>
                    <a:bodyPr/>
                    <a:lstStyle/>
                    <a:p>
                      <a:pPr algn="ctr" fontAlgn="b"/>
                      <a:r>
                        <a:rPr lang="en-IN" sz="1400" b="0" i="0" u="none" strike="noStrike">
                          <a:solidFill>
                            <a:srgbClr val="000000"/>
                          </a:solidFill>
                          <a:effectLst/>
                          <a:latin typeface="Calibri" panose="020F0502020204030204" pitchFamily="34" charset="0"/>
                        </a:rPr>
                        <a:t>February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8083996</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306237"/>
                  </a:ext>
                </a:extLst>
              </a:tr>
              <a:tr h="209620">
                <a:tc>
                  <a:txBody>
                    <a:bodyPr/>
                    <a:lstStyle/>
                    <a:p>
                      <a:pPr algn="ctr" fontAlgn="b"/>
                      <a:r>
                        <a:rPr lang="en-IN" sz="1400" b="0" i="0" u="none" strike="noStrike" dirty="0">
                          <a:solidFill>
                            <a:srgbClr val="000000"/>
                          </a:solidFill>
                          <a:effectLst/>
                          <a:latin typeface="Calibri" panose="020F0502020204030204" pitchFamily="34" charset="0"/>
                        </a:rPr>
                        <a:t>March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766976.5</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233718"/>
                  </a:ext>
                </a:extLst>
              </a:tr>
              <a:tr h="209620">
                <a:tc>
                  <a:txBody>
                    <a:bodyPr/>
                    <a:lstStyle/>
                    <a:p>
                      <a:pPr algn="ctr" fontAlgn="b"/>
                      <a:r>
                        <a:rPr lang="en-IN" sz="1400" b="0" i="0" u="none" strike="noStrike">
                          <a:solidFill>
                            <a:srgbClr val="000000"/>
                          </a:solidFill>
                          <a:effectLst/>
                          <a:latin typeface="Calibri" panose="020F0502020204030204" pitchFamily="34" charset="0"/>
                        </a:rPr>
                        <a:t>April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800072</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2468376"/>
                  </a:ext>
                </a:extLst>
              </a:tr>
              <a:tr h="209620">
                <a:tc>
                  <a:txBody>
                    <a:bodyPr/>
                    <a:lstStyle/>
                    <a:p>
                      <a:pPr algn="ctr" fontAlgn="b"/>
                      <a:r>
                        <a:rPr lang="en-IN" sz="1400" b="0" i="0" u="none" strike="noStrike">
                          <a:solidFill>
                            <a:srgbClr val="000000"/>
                          </a:solidFill>
                          <a:effectLst/>
                          <a:latin typeface="Calibri" panose="020F0502020204030204" pitchFamily="34" charset="0"/>
                        </a:rPr>
                        <a:t>May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1586964</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459530"/>
                  </a:ext>
                </a:extLst>
              </a:tr>
              <a:tr h="209620">
                <a:tc>
                  <a:txBody>
                    <a:bodyPr/>
                    <a:lstStyle/>
                    <a:p>
                      <a:pPr algn="ctr" fontAlgn="b"/>
                      <a:r>
                        <a:rPr lang="en-IN" sz="1400" b="0" i="0" u="none" strike="noStrike">
                          <a:solidFill>
                            <a:srgbClr val="000000"/>
                          </a:solidFill>
                          <a:effectLst/>
                          <a:latin typeface="Calibri" panose="020F0502020204030204" pitchFamily="34" charset="0"/>
                        </a:rPr>
                        <a:t>June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3429737</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797864"/>
                  </a:ext>
                </a:extLst>
              </a:tr>
              <a:tr h="209620">
                <a:tc>
                  <a:txBody>
                    <a:bodyPr/>
                    <a:lstStyle/>
                    <a:p>
                      <a:pPr algn="ctr" fontAlgn="b"/>
                      <a:r>
                        <a:rPr lang="en-IN" sz="1400" b="0" i="0" u="none" strike="noStrike" dirty="0">
                          <a:solidFill>
                            <a:srgbClr val="000000"/>
                          </a:solidFill>
                          <a:effectLst/>
                          <a:latin typeface="Calibri" panose="020F0502020204030204" pitchFamily="34" charset="0"/>
                        </a:rPr>
                        <a:t>July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5151815</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114361"/>
                  </a:ext>
                </a:extLst>
              </a:tr>
              <a:tr h="209620">
                <a:tc>
                  <a:txBody>
                    <a:bodyPr/>
                    <a:lstStyle/>
                    <a:p>
                      <a:pPr algn="ctr" fontAlgn="b"/>
                      <a:r>
                        <a:rPr lang="en-IN" sz="1400" b="0" i="0" u="none" strike="noStrike">
                          <a:solidFill>
                            <a:srgbClr val="000000"/>
                          </a:solidFill>
                          <a:effectLst/>
                          <a:latin typeface="Calibri" panose="020F0502020204030204" pitchFamily="34" charset="0"/>
                        </a:rPr>
                        <a:t>August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5638282</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686435"/>
                  </a:ext>
                </a:extLst>
              </a:tr>
              <a:tr h="414620">
                <a:tc>
                  <a:txBody>
                    <a:bodyPr/>
                    <a:lstStyle/>
                    <a:p>
                      <a:pPr algn="ctr" fontAlgn="b"/>
                      <a:r>
                        <a:rPr lang="en-IN" sz="1400" b="0" i="0" u="none" strike="noStrike" dirty="0">
                          <a:solidFill>
                            <a:srgbClr val="000000"/>
                          </a:solidFill>
                          <a:effectLst/>
                          <a:latin typeface="Calibri" panose="020F0502020204030204" pitchFamily="34" charset="0"/>
                        </a:rPr>
                        <a:t>September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19530271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6291740"/>
                  </a:ext>
                </a:extLst>
              </a:tr>
              <a:tr h="209620">
                <a:tc>
                  <a:txBody>
                    <a:bodyPr/>
                    <a:lstStyle/>
                    <a:p>
                      <a:pPr algn="ctr" fontAlgn="b"/>
                      <a:r>
                        <a:rPr lang="en-IN" sz="1400" b="0" i="0" u="none" strike="noStrike">
                          <a:solidFill>
                            <a:srgbClr val="000000"/>
                          </a:solidFill>
                          <a:effectLst/>
                          <a:latin typeface="Calibri" panose="020F0502020204030204" pitchFamily="34" charset="0"/>
                        </a:rPr>
                        <a:t>October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21016218</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125868"/>
                  </a:ext>
                </a:extLst>
              </a:tr>
              <a:tr h="280500">
                <a:tc>
                  <a:txBody>
                    <a:bodyPr/>
                    <a:lstStyle/>
                    <a:p>
                      <a:pPr algn="ctr" fontAlgn="b"/>
                      <a:r>
                        <a:rPr lang="en-IN" sz="1400" b="0" i="0" u="none" strike="noStrike">
                          <a:solidFill>
                            <a:srgbClr val="000000"/>
                          </a:solidFill>
                          <a:effectLst/>
                          <a:latin typeface="Calibri" panose="020F0502020204030204" pitchFamily="34" charset="0"/>
                        </a:rPr>
                        <a:t>November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32247290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451515"/>
                  </a:ext>
                </a:extLst>
              </a:tr>
              <a:tr h="262261">
                <a:tc>
                  <a:txBody>
                    <a:bodyPr/>
                    <a:lstStyle/>
                    <a:p>
                      <a:pPr algn="ctr" fontAlgn="b"/>
                      <a:r>
                        <a:rPr lang="en-IN" sz="1400" b="0" i="0" u="none" strike="noStrike">
                          <a:solidFill>
                            <a:srgbClr val="000000"/>
                          </a:solidFill>
                          <a:effectLst/>
                          <a:latin typeface="Calibri" panose="020F0502020204030204" pitchFamily="34" charset="0"/>
                        </a:rPr>
                        <a:t>December (2020)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20409063</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144130"/>
                  </a:ext>
                </a:extLst>
              </a:tr>
              <a:tr h="209620">
                <a:tc>
                  <a:txBody>
                    <a:bodyPr/>
                    <a:lstStyle/>
                    <a:p>
                      <a:pPr algn="ctr" fontAlgn="b"/>
                      <a:r>
                        <a:rPr lang="en-IN" sz="1400" b="0" i="0" u="none" strike="noStrike">
                          <a:solidFill>
                            <a:srgbClr val="000000"/>
                          </a:solidFill>
                          <a:effectLst/>
                          <a:latin typeface="Calibri" panose="020F0502020204030204" pitchFamily="34" charset="0"/>
                        </a:rPr>
                        <a:t>January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19570702</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55963"/>
                  </a:ext>
                </a:extLst>
              </a:tr>
              <a:tr h="254275">
                <a:tc>
                  <a:txBody>
                    <a:bodyPr/>
                    <a:lstStyle/>
                    <a:p>
                      <a:pPr algn="ctr" fontAlgn="b"/>
                      <a:r>
                        <a:rPr lang="en-IN" sz="1400" b="0" i="0" u="none" strike="noStrike">
                          <a:solidFill>
                            <a:srgbClr val="000000"/>
                          </a:solidFill>
                          <a:effectLst/>
                          <a:latin typeface="Calibri" panose="020F0502020204030204" pitchFamily="34" charset="0"/>
                        </a:rPr>
                        <a:t>February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15986604</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872376"/>
                  </a:ext>
                </a:extLst>
              </a:tr>
              <a:tr h="209620">
                <a:tc>
                  <a:txBody>
                    <a:bodyPr/>
                    <a:lstStyle/>
                    <a:p>
                      <a:pPr algn="ctr" fontAlgn="b"/>
                      <a:r>
                        <a:rPr lang="en-IN" sz="1400" b="0" i="0" u="none" strike="noStrike">
                          <a:solidFill>
                            <a:srgbClr val="000000"/>
                          </a:solidFill>
                          <a:effectLst/>
                          <a:latin typeface="Calibri" panose="020F0502020204030204" pitchFamily="34" charset="0"/>
                        </a:rPr>
                        <a:t>March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19149625</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595823"/>
                  </a:ext>
                </a:extLst>
              </a:tr>
              <a:tr h="209620">
                <a:tc>
                  <a:txBody>
                    <a:bodyPr/>
                    <a:lstStyle/>
                    <a:p>
                      <a:pPr algn="ctr" fontAlgn="b"/>
                      <a:r>
                        <a:rPr lang="en-IN" sz="1400" b="0" i="0" u="none" strike="noStrike">
                          <a:solidFill>
                            <a:srgbClr val="000000"/>
                          </a:solidFill>
                          <a:effectLst/>
                          <a:latin typeface="Calibri" panose="020F0502020204030204" pitchFamily="34" charset="0"/>
                        </a:rPr>
                        <a:t>April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11483530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407432"/>
                  </a:ext>
                </a:extLst>
              </a:tr>
              <a:tr h="209620">
                <a:tc>
                  <a:txBody>
                    <a:bodyPr/>
                    <a:lstStyle/>
                    <a:p>
                      <a:pPr algn="ctr" fontAlgn="b"/>
                      <a:r>
                        <a:rPr lang="en-IN" sz="1400" b="0" i="0" u="none" strike="noStrike">
                          <a:solidFill>
                            <a:srgbClr val="000000"/>
                          </a:solidFill>
                          <a:effectLst/>
                          <a:latin typeface="Calibri" panose="020F0502020204030204" pitchFamily="34" charset="0"/>
                        </a:rPr>
                        <a:t>May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19204309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027741"/>
                  </a:ext>
                </a:extLst>
              </a:tr>
              <a:tr h="209620">
                <a:tc>
                  <a:txBody>
                    <a:bodyPr/>
                    <a:lstStyle/>
                    <a:p>
                      <a:pPr algn="ctr" fontAlgn="b"/>
                      <a:r>
                        <a:rPr lang="en-IN" sz="1400" b="0" i="0" u="none" strike="noStrike" dirty="0">
                          <a:solidFill>
                            <a:srgbClr val="000000"/>
                          </a:solidFill>
                          <a:effectLst/>
                          <a:latin typeface="Calibri" panose="020F0502020204030204" pitchFamily="34" charset="0"/>
                        </a:rPr>
                        <a:t>June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15457580</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863545"/>
                  </a:ext>
                </a:extLst>
              </a:tr>
              <a:tr h="209620">
                <a:tc>
                  <a:txBody>
                    <a:bodyPr/>
                    <a:lstStyle/>
                    <a:p>
                      <a:pPr algn="ctr" fontAlgn="b"/>
                      <a:r>
                        <a:rPr lang="en-IN" sz="1400" b="0" i="0" u="none" strike="noStrike">
                          <a:solidFill>
                            <a:srgbClr val="000000"/>
                          </a:solidFill>
                          <a:effectLst/>
                          <a:latin typeface="Calibri" panose="020F0502020204030204" pitchFamily="34" charset="0"/>
                        </a:rPr>
                        <a:t>July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19044969</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894437"/>
                  </a:ext>
                </a:extLst>
              </a:tr>
              <a:tr h="209620">
                <a:tc>
                  <a:txBody>
                    <a:bodyPr/>
                    <a:lstStyle/>
                    <a:p>
                      <a:pPr algn="ctr" fontAlgn="b"/>
                      <a:r>
                        <a:rPr lang="en-IN" sz="1400" b="0" i="0" u="none" strike="noStrike">
                          <a:solidFill>
                            <a:srgbClr val="000000"/>
                          </a:solidFill>
                          <a:effectLst/>
                          <a:latin typeface="Calibri" panose="020F0502020204030204" pitchFamily="34" charset="0"/>
                        </a:rPr>
                        <a:t>August (2021)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2021</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11324548</a:t>
                      </a:r>
                    </a:p>
                  </a:txBody>
                  <a:tcPr marL="4808" marR="4808" marT="48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4996699"/>
                  </a:ext>
                </a:extLst>
              </a:tr>
            </a:tbl>
          </a:graphicData>
        </a:graphic>
      </p:graphicFrame>
      <p:graphicFrame>
        <p:nvGraphicFramePr>
          <p:cNvPr id="3" name="Chart 2">
            <a:extLst>
              <a:ext uri="{FF2B5EF4-FFF2-40B4-BE49-F238E27FC236}">
                <a16:creationId xmlns:a16="http://schemas.microsoft.com/office/drawing/2014/main" id="{A3EC98C0-A93B-753F-55B9-B0293E185C5A}"/>
              </a:ext>
            </a:extLst>
          </p:cNvPr>
          <p:cNvGraphicFramePr>
            <a:graphicFrameLocks/>
          </p:cNvGraphicFramePr>
          <p:nvPr>
            <p:extLst>
              <p:ext uri="{D42A27DB-BD31-4B8C-83A1-F6EECF244321}">
                <p14:modId xmlns:p14="http://schemas.microsoft.com/office/powerpoint/2010/main" val="2672544031"/>
              </p:ext>
            </p:extLst>
          </p:nvPr>
        </p:nvGraphicFramePr>
        <p:xfrm>
          <a:off x="441279" y="2461845"/>
          <a:ext cx="7521035" cy="3052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9154664"/>
      </p:ext>
    </p:extLst>
  </p:cSld>
  <p:clrMapOvr>
    <a:masterClrMapping/>
  </p:clrMapOvr>
  <mc:AlternateContent xmlns:mc="http://schemas.openxmlformats.org/markup-compatibility/2006">
    <mc:Choice xmlns:p14="http://schemas.microsoft.com/office/powerpoint/2010/main" Requires="p14">
      <p:transition spd="slow" p14:dur="2000" advTm="15571"/>
    </mc:Choice>
    <mc:Fallback>
      <p:transition spd="slow" advTm="155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633B-2E21-0D19-CCC0-9CDDDBCAA576}"/>
              </a:ext>
            </a:extLst>
          </p:cNvPr>
          <p:cNvSpPr>
            <a:spLocks noGrp="1"/>
          </p:cNvSpPr>
          <p:nvPr>
            <p:ph type="title"/>
          </p:nvPr>
        </p:nvSpPr>
        <p:spPr>
          <a:xfrm>
            <a:off x="913775" y="405549"/>
            <a:ext cx="10364451" cy="1075076"/>
          </a:xfrm>
        </p:spPr>
        <p:txBody>
          <a:bodyPr>
            <a:normAutofit/>
          </a:bodyPr>
          <a:lstStyle/>
          <a:p>
            <a:r>
              <a:rPr lang="en-US" sz="1400" b="1" i="0" u="none" strike="noStrike" baseline="0" dirty="0">
                <a:solidFill>
                  <a:srgbClr val="000000"/>
                </a:solidFill>
                <a:latin typeface="Arial" panose="020B0604020202020204" pitchFamily="34" charset="0"/>
              </a:rPr>
              <a:t>Request 8. </a:t>
            </a:r>
            <a:r>
              <a:rPr lang="en-US" sz="1400" b="0" i="0" u="none" strike="noStrike" baseline="0" dirty="0">
                <a:solidFill>
                  <a:srgbClr val="000000"/>
                </a:solidFill>
                <a:latin typeface="Arial" panose="020B0604020202020204" pitchFamily="34" charset="0"/>
              </a:rPr>
              <a:t>In which quarter of 2020, got the maximum </a:t>
            </a:r>
            <a:r>
              <a:rPr lang="en-US" sz="1400" b="0" i="0" u="none" strike="noStrike" baseline="0" dirty="0" err="1">
                <a:solidFill>
                  <a:srgbClr val="000000"/>
                </a:solidFill>
                <a:latin typeface="Arial" panose="020B0604020202020204" pitchFamily="34" charset="0"/>
              </a:rPr>
              <a:t>total_sold_quantity</a:t>
            </a:r>
            <a:r>
              <a:rPr lang="en-US" sz="1400" b="0" i="0" u="none" strike="noStrike" baseline="0" dirty="0">
                <a:solidFill>
                  <a:srgbClr val="000000"/>
                </a:solidFill>
                <a:latin typeface="Arial" panose="020B0604020202020204" pitchFamily="34" charset="0"/>
              </a:rPr>
              <a:t>? The final output contains these fields sorted by the </a:t>
            </a:r>
            <a:r>
              <a:rPr lang="en-US" sz="1400" b="0" i="0" u="none" strike="noStrike" baseline="0" dirty="0" err="1">
                <a:solidFill>
                  <a:srgbClr val="000000"/>
                </a:solidFill>
                <a:latin typeface="Arial" panose="020B0604020202020204" pitchFamily="34" charset="0"/>
              </a:rPr>
              <a:t>total_sold_quantity</a:t>
            </a:r>
            <a:r>
              <a:rPr lang="en-US" sz="1400" b="0" i="0" u="none" strike="noStrike" baseline="0" dirty="0">
                <a:solidFill>
                  <a:srgbClr val="000000"/>
                </a:solidFill>
                <a:latin typeface="Arial" panose="020B0604020202020204" pitchFamily="34" charset="0"/>
              </a:rPr>
              <a:t>,</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Quarter </a:t>
            </a:r>
            <a:br>
              <a:rPr lang="en-US" sz="1400" b="0" i="0" u="none" strike="noStrike" baseline="0" dirty="0">
                <a:solidFill>
                  <a:srgbClr val="000000"/>
                </a:solidFill>
                <a:latin typeface="Arial" panose="020B0604020202020204" pitchFamily="34" charset="0"/>
              </a:rPr>
            </a:br>
            <a:r>
              <a:rPr lang="en-US" sz="1400" b="0" i="0" u="none" strike="noStrike" baseline="0" dirty="0">
                <a:solidFill>
                  <a:srgbClr val="000000"/>
                </a:solidFill>
                <a:latin typeface="Arial" panose="020B0604020202020204" pitchFamily="34" charset="0"/>
              </a:rPr>
              <a:t>                                                       </a:t>
            </a:r>
            <a:r>
              <a:rPr lang="en-US" sz="1400" b="0" i="0" u="none" strike="noStrike" baseline="0" dirty="0" err="1">
                <a:solidFill>
                  <a:srgbClr val="000000"/>
                </a:solidFill>
                <a:latin typeface="Arial" panose="020B0604020202020204" pitchFamily="34" charset="0"/>
              </a:rPr>
              <a:t>total_sold_quantity</a:t>
            </a:r>
            <a:r>
              <a:rPr lang="en-US" sz="1400" b="0" i="0" u="none" strike="noStrike" baseline="0" dirty="0">
                <a:solidFill>
                  <a:srgbClr val="000000"/>
                </a:solidFill>
                <a:latin typeface="Arial" panose="020B0604020202020204" pitchFamily="34" charset="0"/>
              </a:rPr>
              <a:t> </a:t>
            </a:r>
            <a:endParaRPr lang="en-IN" sz="1400" dirty="0"/>
          </a:p>
        </p:txBody>
      </p:sp>
      <p:graphicFrame>
        <p:nvGraphicFramePr>
          <p:cNvPr id="4" name="Content Placeholder 3">
            <a:extLst>
              <a:ext uri="{FF2B5EF4-FFF2-40B4-BE49-F238E27FC236}">
                <a16:creationId xmlns:a16="http://schemas.microsoft.com/office/drawing/2014/main" id="{D4AD76C6-27B1-0F29-DA30-C3F15780FF78}"/>
              </a:ext>
            </a:extLst>
          </p:cNvPr>
          <p:cNvGraphicFramePr>
            <a:graphicFrameLocks noGrp="1"/>
          </p:cNvGraphicFramePr>
          <p:nvPr>
            <p:ph idx="1"/>
            <p:extLst>
              <p:ext uri="{D42A27DB-BD31-4B8C-83A1-F6EECF244321}">
                <p14:modId xmlns:p14="http://schemas.microsoft.com/office/powerpoint/2010/main" val="2482276055"/>
              </p:ext>
            </p:extLst>
          </p:nvPr>
        </p:nvGraphicFramePr>
        <p:xfrm>
          <a:off x="1519234" y="4708477"/>
          <a:ext cx="4234488" cy="1743974"/>
        </p:xfrm>
        <a:graphic>
          <a:graphicData uri="http://schemas.openxmlformats.org/drawingml/2006/table">
            <a:tbl>
              <a:tblPr/>
              <a:tblGrid>
                <a:gridCol w="1647424">
                  <a:extLst>
                    <a:ext uri="{9D8B030D-6E8A-4147-A177-3AD203B41FA5}">
                      <a16:colId xmlns:a16="http://schemas.microsoft.com/office/drawing/2014/main" val="2145950195"/>
                    </a:ext>
                  </a:extLst>
                </a:gridCol>
                <a:gridCol w="1334718">
                  <a:extLst>
                    <a:ext uri="{9D8B030D-6E8A-4147-A177-3AD203B41FA5}">
                      <a16:colId xmlns:a16="http://schemas.microsoft.com/office/drawing/2014/main" val="477813581"/>
                    </a:ext>
                  </a:extLst>
                </a:gridCol>
                <a:gridCol w="1252346">
                  <a:extLst>
                    <a:ext uri="{9D8B030D-6E8A-4147-A177-3AD203B41FA5}">
                      <a16:colId xmlns:a16="http://schemas.microsoft.com/office/drawing/2014/main" val="1574677053"/>
                    </a:ext>
                  </a:extLst>
                </a:gridCol>
              </a:tblGrid>
              <a:tr h="371522">
                <a:tc>
                  <a:txBody>
                    <a:bodyPr/>
                    <a:lstStyle/>
                    <a:p>
                      <a:pPr algn="ctr" fontAlgn="b"/>
                      <a:r>
                        <a:rPr lang="en-IN" sz="1400" b="1" i="0" u="none" strike="noStrike" dirty="0" err="1">
                          <a:solidFill>
                            <a:srgbClr val="000000"/>
                          </a:solidFill>
                          <a:effectLst/>
                          <a:latin typeface="Calibri" panose="020F0502020204030204" pitchFamily="34" charset="0"/>
                        </a:rPr>
                        <a:t>total_sold_quantity</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dirty="0" err="1">
                          <a:solidFill>
                            <a:srgbClr val="000000"/>
                          </a:solidFill>
                          <a:effectLst/>
                          <a:latin typeface="Calibri" panose="020F0502020204030204" pitchFamily="34" charset="0"/>
                        </a:rPr>
                        <a:t>fiscal_year</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i="0" u="none" strike="noStrike" dirty="0" err="1">
                          <a:solidFill>
                            <a:srgbClr val="000000"/>
                          </a:solidFill>
                          <a:effectLst/>
                          <a:latin typeface="Calibri" panose="020F0502020204030204" pitchFamily="34" charset="0"/>
                        </a:rPr>
                        <a:t>quator</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403432"/>
                  </a:ext>
                </a:extLst>
              </a:tr>
              <a:tr h="343113">
                <a:tc>
                  <a:txBody>
                    <a:bodyPr/>
                    <a:lstStyle/>
                    <a:p>
                      <a:pPr algn="ctr" fontAlgn="b"/>
                      <a:r>
                        <a:rPr lang="en-IN" sz="1400" b="0" i="0" u="none" strike="noStrike" dirty="0">
                          <a:solidFill>
                            <a:srgbClr val="000000"/>
                          </a:solidFill>
                          <a:effectLst/>
                          <a:latin typeface="Calibri" panose="020F0502020204030204" pitchFamily="34" charset="0"/>
                        </a:rPr>
                        <a:t>5042541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Q4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9690218"/>
                  </a:ext>
                </a:extLst>
              </a:tr>
              <a:tr h="343113">
                <a:tc>
                  <a:txBody>
                    <a:bodyPr/>
                    <a:lstStyle/>
                    <a:p>
                      <a:pPr algn="ctr" fontAlgn="b"/>
                      <a:r>
                        <a:rPr lang="en-IN" sz="1400" b="0" i="0" u="none" strike="noStrike" dirty="0">
                          <a:solidFill>
                            <a:srgbClr val="000000"/>
                          </a:solidFill>
                          <a:effectLst/>
                          <a:latin typeface="Calibri" panose="020F0502020204030204" pitchFamily="34" charset="0"/>
                        </a:rPr>
                        <a:t>2075087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Q3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016260"/>
                  </a:ext>
                </a:extLst>
              </a:tr>
              <a:tr h="343113">
                <a:tc>
                  <a:txBody>
                    <a:bodyPr/>
                    <a:lstStyle/>
                    <a:p>
                      <a:pPr algn="ctr" fontAlgn="b"/>
                      <a:r>
                        <a:rPr lang="en-IN" sz="1400" b="0" i="0" u="none" strike="noStrike" dirty="0">
                          <a:solidFill>
                            <a:srgbClr val="000000"/>
                          </a:solidFill>
                          <a:effectLst/>
                          <a:latin typeface="Calibri" panose="020F0502020204030204" pitchFamily="34" charset="0"/>
                        </a:rPr>
                        <a:t>6649642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Q2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546650"/>
                  </a:ext>
                </a:extLst>
              </a:tr>
              <a:tr h="343113">
                <a:tc>
                  <a:txBody>
                    <a:bodyPr/>
                    <a:lstStyle/>
                    <a:p>
                      <a:pPr algn="ctr" fontAlgn="b"/>
                      <a:r>
                        <a:rPr lang="en-IN" sz="1400" b="0" i="0" u="none" strike="noStrike">
                          <a:solidFill>
                            <a:srgbClr val="000000"/>
                          </a:solidFill>
                          <a:effectLst/>
                          <a:latin typeface="Calibri" panose="020F0502020204030204" pitchFamily="34" charset="0"/>
                        </a:rPr>
                        <a:t>7005619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2020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Q1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9957970"/>
                  </a:ext>
                </a:extLst>
              </a:tr>
            </a:tbl>
          </a:graphicData>
        </a:graphic>
      </p:graphicFrame>
      <p:graphicFrame>
        <p:nvGraphicFramePr>
          <p:cNvPr id="3" name="Chart 2">
            <a:extLst>
              <a:ext uri="{FF2B5EF4-FFF2-40B4-BE49-F238E27FC236}">
                <a16:creationId xmlns:a16="http://schemas.microsoft.com/office/drawing/2014/main" id="{ED157601-167A-D3AD-4D43-942F2DDC86FB}"/>
              </a:ext>
            </a:extLst>
          </p:cNvPr>
          <p:cNvGraphicFramePr>
            <a:graphicFrameLocks/>
          </p:cNvGraphicFramePr>
          <p:nvPr>
            <p:extLst>
              <p:ext uri="{D42A27DB-BD31-4B8C-83A1-F6EECF244321}">
                <p14:modId xmlns:p14="http://schemas.microsoft.com/office/powerpoint/2010/main" val="3276573371"/>
              </p:ext>
            </p:extLst>
          </p:nvPr>
        </p:nvGraphicFramePr>
        <p:xfrm>
          <a:off x="1201003" y="1181686"/>
          <a:ext cx="9365397" cy="352679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E8CA9C4-EA9D-E65A-83C1-6744D67C93C0}"/>
              </a:ext>
            </a:extLst>
          </p:cNvPr>
          <p:cNvSpPr txBox="1"/>
          <p:nvPr/>
        </p:nvSpPr>
        <p:spPr>
          <a:xfrm>
            <a:off x="6350000" y="4708477"/>
            <a:ext cx="4322766" cy="1815882"/>
          </a:xfrm>
          <a:prstGeom prst="rect">
            <a:avLst/>
          </a:prstGeom>
          <a:solidFill>
            <a:schemeClr val="bg1">
              <a:lumMod val="65000"/>
            </a:schemeClr>
          </a:solidFill>
        </p:spPr>
        <p:txBody>
          <a:bodyPr wrap="square" rtlCol="0">
            <a:spAutoFit/>
          </a:bodyPr>
          <a:lstStyle/>
          <a:p>
            <a:r>
              <a:rPr lang="en-IN" sz="1400" b="1" dirty="0">
                <a:latin typeface="Arial" panose="020B0604020202020204" pitchFamily="34" charset="0"/>
                <a:cs typeface="Arial" panose="020B0604020202020204" pitchFamily="34" charset="0"/>
              </a:rPr>
              <a:t>                               Insights</a:t>
            </a:r>
          </a:p>
          <a:p>
            <a:r>
              <a:rPr lang="en-IN" sz="1400" dirty="0">
                <a:latin typeface="Arial" panose="020B0604020202020204" pitchFamily="34" charset="0"/>
                <a:cs typeface="Arial" panose="020B0604020202020204" pitchFamily="34" charset="0"/>
              </a:rPr>
              <a:t>Atliq Hardware sold the </a:t>
            </a:r>
            <a:r>
              <a:rPr lang="en-IN" sz="1400" dirty="0" err="1">
                <a:latin typeface="Arial" panose="020B0604020202020204" pitchFamily="34" charset="0"/>
                <a:cs typeface="Arial" panose="020B0604020202020204" pitchFamily="34" charset="0"/>
              </a:rPr>
              <a:t>higest</a:t>
            </a:r>
            <a:r>
              <a:rPr lang="en-IN" sz="1400" dirty="0">
                <a:latin typeface="Arial" panose="020B0604020202020204" pitchFamily="34" charset="0"/>
                <a:cs typeface="Arial" panose="020B0604020202020204" pitchFamily="34" charset="0"/>
              </a:rPr>
              <a:t> quantity of product in the first quarter(Q1) of fiscal year 2020, which was approximately 7.01 million, and the lowest quantity in the third quarter(Q3) of the same fiscal year, which was about 2.08 million. The decline in sales during Q3 may have been due to the covid-19 pandemic which peaked around march to may 2020</a:t>
            </a:r>
          </a:p>
        </p:txBody>
      </p:sp>
    </p:spTree>
    <p:extLst>
      <p:ext uri="{BB962C8B-B14F-4D97-AF65-F5344CB8AC3E}">
        <p14:creationId xmlns:p14="http://schemas.microsoft.com/office/powerpoint/2010/main" val="1512015375"/>
      </p:ext>
    </p:extLst>
  </p:cSld>
  <p:clrMapOvr>
    <a:masterClrMapping/>
  </p:clrMapOvr>
  <mc:AlternateContent xmlns:mc="http://schemas.openxmlformats.org/markup-compatibility/2006">
    <mc:Choice xmlns:p14="http://schemas.microsoft.com/office/powerpoint/2010/main" Requires="p14">
      <p:transition spd="slow" p14:dur="2000" advTm="14007"/>
    </mc:Choice>
    <mc:Fallback>
      <p:transition spd="slow" advTm="14007"/>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TM04033925[[fn=Droplet]]</Template>
  <TotalTime>290</TotalTime>
  <Words>1371</Words>
  <Application>Microsoft Office PowerPoint</Application>
  <PresentationFormat>Widescreen</PresentationFormat>
  <Paragraphs>256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Roboto</vt:lpstr>
      <vt:lpstr>Tw Cen MT</vt:lpstr>
      <vt:lpstr>Droplet</vt:lpstr>
      <vt:lpstr>PowerPoint Presentation</vt:lpstr>
      <vt:lpstr>Request 1. list of markets in which customer "Atliq Exclusive" operates its business in   the  APAC region. </vt:lpstr>
      <vt:lpstr>  Request 2.   What is the percentage of unique product increase in 2021 vs. 2020? The final output contains these fields,  unique_products_2020   unique_products_2021   percentage_chg </vt:lpstr>
      <vt:lpstr> Request 3. Provide a report with all the unique product counts for each segment and sort them in descending order of product counts. The final output contains 2 fields,                                                                                     segment                                                                                     product_count 4. </vt:lpstr>
      <vt:lpstr> Request 4. Follow-up: Which segment had the most increase in unique products in 2021 vs 2020? The final output contains these fields,                segment                 product_count_2020                product_count_2021                difference </vt:lpstr>
      <vt:lpstr>Request 5. Get the products that have the highest and lowest manufacturing costs. The final output should contain these fields,        product_code        product        manufacturing cost </vt:lpstr>
      <vt:lpstr>Request 6. Generate a report which contains the top 5 customers who received an average high           pre_invoice_discount_pct for the fiscal year 2021 and in the Indian market. The final output contains these fields,                                                            customer_code                                                            customer                                                            average_discount_percentage </vt:lpstr>
      <vt:lpstr>Request 7. Get the complete report of the Gross sales amount for the customer “Atliq   Exclusive” for each month . This analysis helps to get an idea of low and high-performing months and take strategic decisions.  The final report contains these columns:                                                              Month                                                               Year                                                               Gross sales Amount </vt:lpstr>
      <vt:lpstr>Request 8. In which quarter of 2020, got the maximum total_sold_quantity? The final output contains these fields sorted by the total_sold_quantity,                                                        Quarter                                                         total_sold_quantity </vt:lpstr>
      <vt:lpstr>REQUEST 9. Which channel helped to bring more gross sales in the fiscal year 2021 and the percentage of contribution? The final output contains these fields,                                                channel                                                 gross_sales_mln                                                 percentage </vt:lpstr>
      <vt:lpstr>Request 10. Get the Top 3 products in each division that have a high total_sold_quantity in the fiscal_year 2021? The final output contains these fields,                                                                   division                                                                   product_code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.Provide the list of markets in which customer "Atliq Exclusive" operates its business in    the  APAC region.</dc:title>
  <dc:creator>Piyush</dc:creator>
  <cp:lastModifiedBy>Piyush</cp:lastModifiedBy>
  <cp:revision>5</cp:revision>
  <dcterms:created xsi:type="dcterms:W3CDTF">2023-05-08T11:11:59Z</dcterms:created>
  <dcterms:modified xsi:type="dcterms:W3CDTF">2023-05-11T12:48:23Z</dcterms:modified>
</cp:coreProperties>
</file>