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92014DB-126C-4FDB-AC1E-E3F8F7EE3259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515B-D428-4154-9737-556AA51CBD8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61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14DB-126C-4FDB-AC1E-E3F8F7EE3259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515B-D428-4154-9737-556AA51CB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11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14DB-126C-4FDB-AC1E-E3F8F7EE3259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515B-D428-4154-9737-556AA51CBD8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04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14DB-126C-4FDB-AC1E-E3F8F7EE3259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515B-D428-4154-9737-556AA51CB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14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14DB-126C-4FDB-AC1E-E3F8F7EE3259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515B-D428-4154-9737-556AA51CBD8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67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14DB-126C-4FDB-AC1E-E3F8F7EE3259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515B-D428-4154-9737-556AA51CB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92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14DB-126C-4FDB-AC1E-E3F8F7EE3259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515B-D428-4154-9737-556AA51CB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54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14DB-126C-4FDB-AC1E-E3F8F7EE3259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515B-D428-4154-9737-556AA51CB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72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14DB-126C-4FDB-AC1E-E3F8F7EE3259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515B-D428-4154-9737-556AA51CB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40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14DB-126C-4FDB-AC1E-E3F8F7EE3259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515B-D428-4154-9737-556AA51CB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76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14DB-126C-4FDB-AC1E-E3F8F7EE3259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515B-D428-4154-9737-556AA51CBD8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31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92014DB-126C-4FDB-AC1E-E3F8F7EE3259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17D515B-D428-4154-9737-556AA51CBD8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49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153A-FB79-0801-546A-EDDBCEBB5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Host Behavioural Analysis</a:t>
            </a:r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112A2-1CE4-EF06-2708-14F89F552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Presented By : Piyush Tiwari And Prakash </a:t>
            </a:r>
            <a:r>
              <a:rPr lang="en-IN" sz="2000" dirty="0" err="1"/>
              <a:t>Keshari</a:t>
            </a:r>
            <a:r>
              <a:rPr lang="en-IN" sz="2000" dirty="0"/>
              <a:t>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834A7CF-956E-D67E-210D-12F4FD0D5F91}"/>
              </a:ext>
            </a:extLst>
          </p:cNvPr>
          <p:cNvSpPr txBox="1">
            <a:spLocks/>
          </p:cNvSpPr>
          <p:nvPr/>
        </p:nvSpPr>
        <p:spPr>
          <a:xfrm>
            <a:off x="283029" y="6346371"/>
            <a:ext cx="11821885" cy="39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The snippet of SQL queries are provided in the PDF form and the snippet of visualizations are in this PPT and Excel dashboard as well  </a:t>
            </a:r>
          </a:p>
        </p:txBody>
      </p:sp>
    </p:spTree>
    <p:extLst>
      <p:ext uri="{BB962C8B-B14F-4D97-AF65-F5344CB8AC3E}">
        <p14:creationId xmlns:p14="http://schemas.microsoft.com/office/powerpoint/2010/main" val="394806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153A-FB79-0801-546A-EDDBCEBB5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dirty="0"/>
              <a:t>Thank you !</a:t>
            </a:r>
            <a:r>
              <a:rPr lang="en-IN" sz="60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112A2-1CE4-EF06-2708-14F89F552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Presented By : Piyush Tiwari And Prakash </a:t>
            </a:r>
            <a:r>
              <a:rPr lang="en-IN" sz="2000" dirty="0" err="1"/>
              <a:t>Keshari</a:t>
            </a:r>
            <a:r>
              <a:rPr lang="en-I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744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6852-63D7-3B40-D8CF-C3771926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95944"/>
            <a:ext cx="9720072" cy="1219200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different metrics to draw the distinction between Super Host and Other Hosts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66BE9-B163-CD48-2E5B-7B09D976A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415144"/>
            <a:ext cx="9720073" cy="4894216"/>
          </a:xfrm>
        </p:spPr>
        <p:txBody>
          <a:bodyPr>
            <a:normAutofit/>
          </a:bodyPr>
          <a:lstStyle/>
          <a:p>
            <a:r>
              <a:rPr lang="en-IN" dirty="0"/>
              <a:t>After the whole data analysis , we finally got to know that the distinction of Super host and host doesn’t depend on only one metric, it is depended on various metrics throughout the process.</a:t>
            </a:r>
          </a:p>
          <a:p>
            <a:pPr marL="0" indent="0">
              <a:buNone/>
            </a:pPr>
            <a:r>
              <a:rPr lang="en-IN" u="sng" dirty="0"/>
              <a:t>The various metrics include :</a:t>
            </a:r>
            <a:br>
              <a:rPr lang="en-IN" dirty="0"/>
            </a:br>
            <a:br>
              <a:rPr lang="en-IN" dirty="0"/>
            </a:b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1.</a:t>
            </a:r>
            <a:r>
              <a:rPr lang="en-IN" dirty="0"/>
              <a:t> Different reviews which are given by the customers visiting the places listed.</a:t>
            </a:r>
            <a:br>
              <a:rPr lang="en-IN" dirty="0"/>
            </a:br>
            <a:br>
              <a:rPr lang="en-IN" dirty="0"/>
            </a:b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en-IN" dirty="0"/>
              <a:t> Host’s response rate – as to how fast and how better is the response for the customer.</a:t>
            </a:r>
            <a:br>
              <a:rPr lang="en-IN" dirty="0"/>
            </a:br>
            <a:br>
              <a:rPr lang="en-IN" dirty="0"/>
            </a:b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3.</a:t>
            </a:r>
            <a:r>
              <a:rPr lang="en-IN" dirty="0"/>
              <a:t> Host’s acceptance rate – as to how many times there is acceptance after giving out a response.</a:t>
            </a:r>
            <a:br>
              <a:rPr lang="en-IN" dirty="0"/>
            </a:br>
            <a:br>
              <a:rPr lang="en-IN" dirty="0"/>
            </a:b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4. </a:t>
            </a:r>
            <a:r>
              <a:rPr lang="en-IN" dirty="0"/>
              <a:t>Other miscellaneous factors affecting the host being a Super host include : Verified user, visible display picture, communication skills, etc.</a:t>
            </a:r>
          </a:p>
        </p:txBody>
      </p:sp>
    </p:spTree>
    <p:extLst>
      <p:ext uri="{BB962C8B-B14F-4D97-AF65-F5344CB8AC3E}">
        <p14:creationId xmlns:p14="http://schemas.microsoft.com/office/powerpoint/2010/main" val="197130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A182-FC47-788B-C45E-6634871E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08858"/>
            <a:ext cx="9720072" cy="1088572"/>
          </a:xfrm>
        </p:spPr>
        <p:txBody>
          <a:bodyPr>
            <a:noAutofit/>
          </a:bodyPr>
          <a:lstStyle/>
          <a:p>
            <a:r>
              <a:rPr lang="en-US" sz="3600" dirty="0"/>
              <a:t>identify top 3 crucial metrics one needs to maintain to become a Super Host and also, find their average values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097FE-4466-9062-D03B-4ED3338E8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295400"/>
            <a:ext cx="9720073" cy="545374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Leaving apart the other miscellaneous factors , the top </a:t>
            </a:r>
            <a:r>
              <a:rPr lang="en-US" dirty="0"/>
              <a:t>3 crucial metrics one needs to maintain to become a Super Host include the once mentioned earlier as well 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1.</a:t>
            </a:r>
            <a:r>
              <a:rPr lang="en-US" dirty="0"/>
              <a:t> </a:t>
            </a:r>
            <a:r>
              <a:rPr lang="en-US" u="sng" dirty="0"/>
              <a:t>Overall Review Rate By Customers.</a:t>
            </a:r>
            <a:br>
              <a:rPr lang="en-US" dirty="0"/>
            </a:br>
            <a:r>
              <a:rPr lang="en-US" dirty="0"/>
              <a:t>The overall review rate includes of all the ratings given by the customer for the location , the place, the host’s behavior and communication skills as well.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en-US" dirty="0"/>
              <a:t> </a:t>
            </a:r>
            <a:r>
              <a:rPr lang="en-US" u="sng" dirty="0"/>
              <a:t>Overall Response Rate By Host.</a:t>
            </a:r>
            <a:br>
              <a:rPr lang="en-US" dirty="0"/>
            </a:br>
            <a:r>
              <a:rPr lang="en-US" dirty="0"/>
              <a:t>The response rate includes the average response rate of a customer over a specified period of time which should be more than a specific decided limit for a host to become a super host.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3.</a:t>
            </a:r>
            <a:r>
              <a:rPr lang="en-US" dirty="0"/>
              <a:t> </a:t>
            </a:r>
            <a:r>
              <a:rPr lang="en-US" u="sng" dirty="0"/>
              <a:t>Overall Acceptance Rate By Host.</a:t>
            </a:r>
          </a:p>
          <a:p>
            <a:r>
              <a:rPr lang="en-US" dirty="0"/>
              <a:t>The response rate includes the average response rate of a customer over a specified period of time which should be more than a specific decided limit for a host to become a super host.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288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D4D15-2D9D-FF3E-5C52-0E8ADB177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87086"/>
            <a:ext cx="9720072" cy="674914"/>
          </a:xfrm>
        </p:spPr>
        <p:txBody>
          <a:bodyPr>
            <a:normAutofit fontScale="90000"/>
          </a:bodyPr>
          <a:lstStyle/>
          <a:p>
            <a:r>
              <a:rPr lang="en-IN" dirty="0"/>
              <a:t>Dataset analysis Example : Review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73D7C0-F20D-1450-5AB1-D8CD94E1F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604" y="3309255"/>
            <a:ext cx="11110791" cy="323974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6B0420-EA2E-5D58-59EE-6364BE065BDF}"/>
              </a:ext>
            </a:extLst>
          </p:cNvPr>
          <p:cNvSpPr txBox="1">
            <a:spLocks/>
          </p:cNvSpPr>
          <p:nvPr/>
        </p:nvSpPr>
        <p:spPr>
          <a:xfrm>
            <a:off x="1024128" y="762000"/>
            <a:ext cx="9720073" cy="222068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4A7FFB-982D-8F48-2577-228897BCEE9D}"/>
              </a:ext>
            </a:extLst>
          </p:cNvPr>
          <p:cNvSpPr txBox="1">
            <a:spLocks/>
          </p:cNvSpPr>
          <p:nvPr/>
        </p:nvSpPr>
        <p:spPr>
          <a:xfrm>
            <a:off x="1024128" y="947057"/>
            <a:ext cx="9720073" cy="203562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In the Columnar Bar Graphs shown below, We can see that the Super host tend to have a higher i.e., </a:t>
            </a:r>
            <a:r>
              <a:rPr lang="en-IN" sz="2400" u="sng" dirty="0"/>
              <a:t>approximate 4.9 rating</a:t>
            </a:r>
            <a:r>
              <a:rPr lang="en-IN" sz="2400" dirty="0"/>
              <a:t> than that of hosts which have similarly less ratings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So to bifurcate, we can say that, the hosts which have an Average Overall Rating of </a:t>
            </a:r>
            <a:r>
              <a:rPr lang="en-IN" sz="2400" u="sng" dirty="0"/>
              <a:t>more than 4.9</a:t>
            </a:r>
            <a:r>
              <a:rPr lang="en-IN" sz="2400" dirty="0"/>
              <a:t> can fall in the Super Host Category.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857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D4D15-2D9D-FF3E-5C52-0E8ADB177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87086"/>
            <a:ext cx="9720072" cy="674914"/>
          </a:xfrm>
        </p:spPr>
        <p:txBody>
          <a:bodyPr>
            <a:normAutofit fontScale="90000"/>
          </a:bodyPr>
          <a:lstStyle/>
          <a:p>
            <a:r>
              <a:rPr lang="en-IN" dirty="0"/>
              <a:t>Dataset analysis Example : response analysis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6B0420-EA2E-5D58-59EE-6364BE065BDF}"/>
              </a:ext>
            </a:extLst>
          </p:cNvPr>
          <p:cNvSpPr txBox="1">
            <a:spLocks/>
          </p:cNvSpPr>
          <p:nvPr/>
        </p:nvSpPr>
        <p:spPr>
          <a:xfrm>
            <a:off x="1024128" y="762000"/>
            <a:ext cx="9720073" cy="222068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4A7FFB-982D-8F48-2577-228897BCEE9D}"/>
              </a:ext>
            </a:extLst>
          </p:cNvPr>
          <p:cNvSpPr txBox="1">
            <a:spLocks/>
          </p:cNvSpPr>
          <p:nvPr/>
        </p:nvSpPr>
        <p:spPr>
          <a:xfrm>
            <a:off x="1024128" y="947057"/>
            <a:ext cx="9720073" cy="203562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In the Columnar Bar Graphs shown below, We can see that the Super host tend to have a higher i.e., </a:t>
            </a:r>
            <a:r>
              <a:rPr lang="en-IN" sz="2400" u="sng" dirty="0"/>
              <a:t>approximate 99 rate</a:t>
            </a:r>
            <a:r>
              <a:rPr lang="en-IN" sz="2400" dirty="0"/>
              <a:t> than that of hosts which have similarly less ratings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So to bifurcate, we can say that, the hosts which have an Average Overall Response rate of more than 99 can fall in the Super Host Category.</a:t>
            </a:r>
            <a:endParaRPr lang="en-US" sz="2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5BDCC7-58BE-AE43-C3B2-5FE8D855A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200" y="3331028"/>
            <a:ext cx="11109600" cy="325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4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D4D15-2D9D-FF3E-5C52-0E8ADB177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87086"/>
            <a:ext cx="9720072" cy="674914"/>
          </a:xfrm>
        </p:spPr>
        <p:txBody>
          <a:bodyPr>
            <a:normAutofit fontScale="90000"/>
          </a:bodyPr>
          <a:lstStyle/>
          <a:p>
            <a:r>
              <a:rPr lang="en-IN" dirty="0"/>
              <a:t>Dataset analysis Example : Acceptance analysis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6B0420-EA2E-5D58-59EE-6364BE065BDF}"/>
              </a:ext>
            </a:extLst>
          </p:cNvPr>
          <p:cNvSpPr txBox="1">
            <a:spLocks/>
          </p:cNvSpPr>
          <p:nvPr/>
        </p:nvSpPr>
        <p:spPr>
          <a:xfrm>
            <a:off x="1024128" y="762000"/>
            <a:ext cx="9720073" cy="222068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4A7FFB-982D-8F48-2577-228897BCEE9D}"/>
              </a:ext>
            </a:extLst>
          </p:cNvPr>
          <p:cNvSpPr txBox="1">
            <a:spLocks/>
          </p:cNvSpPr>
          <p:nvPr/>
        </p:nvSpPr>
        <p:spPr>
          <a:xfrm>
            <a:off x="1024128" y="947057"/>
            <a:ext cx="9720073" cy="203562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In the Columnar Bar Graphs shown below, We can see that the Super host tend to have a higher i.e., </a:t>
            </a:r>
            <a:r>
              <a:rPr lang="en-IN" sz="2400" u="sng" dirty="0"/>
              <a:t>approximate 95 rate</a:t>
            </a:r>
            <a:r>
              <a:rPr lang="en-IN" sz="2400" dirty="0"/>
              <a:t> than that of hosts which have similarly less ratings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So to bifurcate, we can say that, the hosts which have an Average Overall Acceptance of more than 95 can fall in the Super Host Category.</a:t>
            </a:r>
            <a:endParaRPr lang="en-US" sz="2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0BA533-083B-0775-AC90-A23AA500C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200" y="3289938"/>
            <a:ext cx="11109600" cy="326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5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70DA2-8769-E807-9D4D-B154F8F3F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28600"/>
            <a:ext cx="9720072" cy="1197429"/>
          </a:xfrm>
        </p:spPr>
        <p:txBody>
          <a:bodyPr>
            <a:normAutofit/>
          </a:bodyPr>
          <a:lstStyle/>
          <a:p>
            <a:r>
              <a:rPr lang="en-US" sz="4000" dirty="0"/>
              <a:t>Analyze how does the comments of reviewers vary for listings of Super Hosts vs Other Hosts</a:t>
            </a:r>
            <a:endParaRPr lang="en-IN" sz="4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41FCB7E-8B2F-ACAE-90EA-3D1B82A5E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00" y="3048000"/>
            <a:ext cx="11829600" cy="37051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1480AB9-3FE2-18A1-D261-B98418339197}"/>
              </a:ext>
            </a:extLst>
          </p:cNvPr>
          <p:cNvSpPr txBox="1">
            <a:spLocks/>
          </p:cNvSpPr>
          <p:nvPr/>
        </p:nvSpPr>
        <p:spPr>
          <a:xfrm>
            <a:off x="1035014" y="1513113"/>
            <a:ext cx="9720073" cy="1349829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After macro-analysis over the comments given by the customers, the Superhosts get much more good review comments than that of other hosts . Also, Superhosts get less bad review comments than that of other hosts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18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6AA1B-76FA-C090-4941-4F024A9DC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95943"/>
            <a:ext cx="9720072" cy="1110343"/>
          </a:xfrm>
        </p:spPr>
        <p:txBody>
          <a:bodyPr>
            <a:normAutofit/>
          </a:bodyPr>
          <a:lstStyle/>
          <a:p>
            <a:r>
              <a:rPr lang="en-US" sz="4000" dirty="0"/>
              <a:t>do Super Hosts tend to have large property types as compared to Other Hosts ?</a:t>
            </a:r>
            <a:endParaRPr lang="en-IN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3485CD-5206-AFE0-B6BF-44B8A8061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200" y="3320955"/>
            <a:ext cx="11109600" cy="325240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1EF678-E536-D504-8165-8761360F8606}"/>
              </a:ext>
            </a:extLst>
          </p:cNvPr>
          <p:cNvSpPr txBox="1">
            <a:spLocks/>
          </p:cNvSpPr>
          <p:nvPr/>
        </p:nvSpPr>
        <p:spPr>
          <a:xfrm>
            <a:off x="1035014" y="1382486"/>
            <a:ext cx="9720073" cy="165462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As we can see in the below charts , there in not much difference in dealings of large or small properties  by Hosts or Superhosts. </a:t>
            </a:r>
          </a:p>
          <a:p>
            <a:r>
              <a:rPr lang="en-US" sz="2400" dirty="0"/>
              <a:t>Therefore, Super Host do not tend to have </a:t>
            </a:r>
            <a:r>
              <a:rPr lang="en-US" sz="2400" dirty="0" err="1"/>
              <a:t>have</a:t>
            </a:r>
            <a:r>
              <a:rPr lang="en-US" sz="2400" dirty="0"/>
              <a:t> large property types as compared to Other Hosts.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590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C6E57-144E-5847-5E90-9F20074DA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17714"/>
            <a:ext cx="9720072" cy="1164771"/>
          </a:xfrm>
        </p:spPr>
        <p:txBody>
          <a:bodyPr>
            <a:noAutofit/>
          </a:bodyPr>
          <a:lstStyle/>
          <a:p>
            <a:r>
              <a:rPr lang="en-US" sz="3600" dirty="0"/>
              <a:t>Analyze the average price and availability of the listings for the upcoming year between Super Hosts and Other Hosts</a:t>
            </a:r>
            <a:endParaRPr lang="en-IN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B1EB58-3ADF-702A-E038-11637389F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400" y="3233057"/>
            <a:ext cx="11109600" cy="322131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CBD349-03F4-E3C4-2F98-256B357563FC}"/>
              </a:ext>
            </a:extLst>
          </p:cNvPr>
          <p:cNvSpPr txBox="1">
            <a:spLocks/>
          </p:cNvSpPr>
          <p:nvPr/>
        </p:nvSpPr>
        <p:spPr>
          <a:xfrm>
            <a:off x="1035014" y="1915887"/>
            <a:ext cx="9720073" cy="1317170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According to our analysis , we can say that there is a average price hike from year 2022 to year 2023 by both Superhosts and other hosts as well.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046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92</TotalTime>
  <Words>751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Tw Cen MT</vt:lpstr>
      <vt:lpstr>Tw Cen MT Condensed</vt:lpstr>
      <vt:lpstr>Wingdings 3</vt:lpstr>
      <vt:lpstr>Integral</vt:lpstr>
      <vt:lpstr>Host Behavioural Analysis </vt:lpstr>
      <vt:lpstr>different metrics to draw the distinction between Super Host and Other Hosts</vt:lpstr>
      <vt:lpstr>identify top 3 crucial metrics one needs to maintain to become a Super Host and also, find their average values</vt:lpstr>
      <vt:lpstr>Dataset analysis Example : Review analysis</vt:lpstr>
      <vt:lpstr>Dataset analysis Example : response analysis</vt:lpstr>
      <vt:lpstr>Dataset analysis Example : Acceptance analysis</vt:lpstr>
      <vt:lpstr>Analyze how does the comments of reviewers vary for listings of Super Hosts vs Other Hosts</vt:lpstr>
      <vt:lpstr>do Super Hosts tend to have large property types as compared to Other Hosts ?</vt:lpstr>
      <vt:lpstr>Analyze the average price and availability of the listings for the upcoming year between Super Hosts and Other Hosts</vt:lpstr>
      <vt:lpstr>Thank you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</dc:creator>
  <cp:lastModifiedBy>Piyush</cp:lastModifiedBy>
  <cp:revision>33</cp:revision>
  <dcterms:created xsi:type="dcterms:W3CDTF">2022-05-27T11:54:06Z</dcterms:created>
  <dcterms:modified xsi:type="dcterms:W3CDTF">2022-05-29T05:26:14Z</dcterms:modified>
</cp:coreProperties>
</file>