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20092633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254F4-757D-4338-83C1-FD674CD2214E}" type="datetimeFigureOut">
              <a:rPr lang="en-IN" smtClean="0"/>
              <a:t>03-02-2021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216046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40479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8078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1614427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127608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3513175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37243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202653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167950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254F4-757D-4338-83C1-FD674CD2214E}"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56130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7254F4-757D-4338-83C1-FD674CD2214E}" type="datetimeFigureOut">
              <a:rPr lang="en-IN" smtClean="0"/>
              <a:t>03-02-2021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9559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254F4-757D-4338-83C1-FD674CD2214E}" type="datetimeFigureOut">
              <a:rPr lang="en-IN" smtClean="0"/>
              <a:t>03-02-2021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209133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254F4-757D-4338-83C1-FD674CD2214E}" type="datetimeFigureOut">
              <a:rPr lang="en-IN" smtClean="0"/>
              <a:t>03-02-2021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103440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27254F4-757D-4338-83C1-FD674CD2214E}" type="datetimeFigureOut">
              <a:rPr lang="en-IN" smtClean="0"/>
              <a:t>03-02-2021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111760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254F4-757D-4338-83C1-FD674CD2214E}" type="datetimeFigureOut">
              <a:rPr lang="en-IN" smtClean="0"/>
              <a:t>03-02-2021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292652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254F4-757D-4338-83C1-FD674CD2214E}" type="datetimeFigureOut">
              <a:rPr lang="en-IN" smtClean="0"/>
              <a:t>03-02-2021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9E5C6-5569-47F6-B51C-5DE77BA48CEB}" type="slidenum">
              <a:rPr lang="en-IN" smtClean="0"/>
              <a:t>‹#›</a:t>
            </a:fld>
            <a:endParaRPr lang="en-IN"/>
          </a:p>
        </p:txBody>
      </p:sp>
    </p:spTree>
    <p:extLst>
      <p:ext uri="{BB962C8B-B14F-4D97-AF65-F5344CB8AC3E}">
        <p14:creationId xmlns:p14="http://schemas.microsoft.com/office/powerpoint/2010/main" val="288852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7254F4-757D-4338-83C1-FD674CD2214E}" type="datetimeFigureOut">
              <a:rPr lang="en-IN" smtClean="0"/>
              <a:t>03-02-2021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79E5C6-5569-47F6-B51C-5DE77BA48CEB}" type="slidenum">
              <a:rPr lang="en-IN" smtClean="0"/>
              <a:t>‹#›</a:t>
            </a:fld>
            <a:endParaRPr lang="en-IN"/>
          </a:p>
        </p:txBody>
      </p:sp>
    </p:spTree>
    <p:extLst>
      <p:ext uri="{BB962C8B-B14F-4D97-AF65-F5344CB8AC3E}">
        <p14:creationId xmlns:p14="http://schemas.microsoft.com/office/powerpoint/2010/main" val="238579884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1105-9F14-47B7-8CCD-44FFECEDF012}"/>
              </a:ext>
            </a:extLst>
          </p:cNvPr>
          <p:cNvSpPr>
            <a:spLocks noGrp="1"/>
          </p:cNvSpPr>
          <p:nvPr>
            <p:ph type="ctrTitle"/>
          </p:nvPr>
        </p:nvSpPr>
        <p:spPr>
          <a:xfrm>
            <a:off x="6951215" y="2281561"/>
            <a:ext cx="5240783" cy="2391512"/>
          </a:xfrm>
        </p:spPr>
        <p:txBody>
          <a:bodyPr anchor="b">
            <a:normAutofit/>
          </a:bodyPr>
          <a:lstStyle/>
          <a:p>
            <a:pPr algn="l"/>
            <a:r>
              <a:rPr lang="en-US" sz="3600" dirty="0"/>
              <a:t>PITCH-A-BOT</a:t>
            </a:r>
            <a:br>
              <a:rPr lang="en-US" sz="3600" dirty="0"/>
            </a:br>
            <a:r>
              <a:rPr lang="en-US" sz="3600" dirty="0"/>
              <a:t>Piyush Kumar Satpathy</a:t>
            </a:r>
            <a:br>
              <a:rPr lang="en-US" sz="3600" dirty="0"/>
            </a:br>
            <a:endParaRPr lang="en-IN" sz="3600" dirty="0"/>
          </a:p>
        </p:txBody>
      </p:sp>
      <p:sp>
        <p:nvSpPr>
          <p:cNvPr id="3" name="Subtitle 2">
            <a:extLst>
              <a:ext uri="{FF2B5EF4-FFF2-40B4-BE49-F238E27FC236}">
                <a16:creationId xmlns:a16="http://schemas.microsoft.com/office/drawing/2014/main" id="{625D5952-AA55-4698-B3BA-E8C1C0E96EED}"/>
              </a:ext>
            </a:extLst>
          </p:cNvPr>
          <p:cNvSpPr>
            <a:spLocks noGrp="1"/>
          </p:cNvSpPr>
          <p:nvPr>
            <p:ph type="subTitle" idx="1"/>
          </p:nvPr>
        </p:nvSpPr>
        <p:spPr>
          <a:xfrm>
            <a:off x="7464612" y="4750894"/>
            <a:ext cx="4087305" cy="593464"/>
          </a:xfrm>
          <a:solidFill>
            <a:schemeClr val="tx1"/>
          </a:solidFill>
        </p:spPr>
        <p:txBody>
          <a:bodyPr anchor="t">
            <a:normAutofit fontScale="92500" lnSpcReduction="10000"/>
          </a:bodyPr>
          <a:lstStyle/>
          <a:p>
            <a:pPr algn="l"/>
            <a:r>
              <a:rPr lang="en-US" sz="3600" dirty="0">
                <a:solidFill>
                  <a:schemeClr val="bg1">
                    <a:lumMod val="75000"/>
                    <a:lumOff val="25000"/>
                  </a:schemeClr>
                </a:solidFill>
              </a:rPr>
              <a:t>SMART IRRIGATION</a:t>
            </a:r>
            <a:endParaRPr lang="en-IN" sz="3600" dirty="0">
              <a:solidFill>
                <a:schemeClr val="bg1">
                  <a:lumMod val="75000"/>
                  <a:lumOff val="25000"/>
                </a:schemeClr>
              </a:solidFill>
            </a:endParaRPr>
          </a:p>
        </p:txBody>
      </p:sp>
      <p:pic>
        <p:nvPicPr>
          <p:cNvPr id="5" name="Picture 4">
            <a:extLst>
              <a:ext uri="{FF2B5EF4-FFF2-40B4-BE49-F238E27FC236}">
                <a16:creationId xmlns:a16="http://schemas.microsoft.com/office/drawing/2014/main" id="{C7564A02-3FCB-40AB-910D-33BDEB275276}"/>
              </a:ext>
            </a:extLst>
          </p:cNvPr>
          <p:cNvPicPr>
            <a:picLocks noChangeAspect="1"/>
          </p:cNvPicPr>
          <p:nvPr/>
        </p:nvPicPr>
        <p:blipFill rotWithShape="1">
          <a:blip r:embed="rId2"/>
          <a:srcRect t="9590" r="-1" b="1219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2741559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3171-08D2-45CC-AC41-19F607B2FD2C}"/>
              </a:ext>
            </a:extLst>
          </p:cNvPr>
          <p:cNvSpPr>
            <a:spLocks noGrp="1"/>
          </p:cNvSpPr>
          <p:nvPr>
            <p:ph type="ctrTitle"/>
          </p:nvPr>
        </p:nvSpPr>
        <p:spPr>
          <a:xfrm>
            <a:off x="6915705" y="1204570"/>
            <a:ext cx="4714043" cy="713008"/>
          </a:xfrm>
        </p:spPr>
        <p:txBody>
          <a:bodyPr>
            <a:normAutofit fontScale="90000"/>
          </a:bodyPr>
          <a:lstStyle/>
          <a:p>
            <a:r>
              <a:rPr lang="en-US" sz="4400" u="sng" dirty="0"/>
              <a:t>IDEA AND APPROACH</a:t>
            </a:r>
            <a:endParaRPr lang="en-IN" sz="4400" u="sng" dirty="0"/>
          </a:p>
        </p:txBody>
      </p:sp>
      <p:sp>
        <p:nvSpPr>
          <p:cNvPr id="3" name="Subtitle 2">
            <a:extLst>
              <a:ext uri="{FF2B5EF4-FFF2-40B4-BE49-F238E27FC236}">
                <a16:creationId xmlns:a16="http://schemas.microsoft.com/office/drawing/2014/main" id="{2BC99CEC-9BC3-45AA-88E4-6724EB46A33D}"/>
              </a:ext>
            </a:extLst>
          </p:cNvPr>
          <p:cNvSpPr>
            <a:spLocks noGrp="1"/>
          </p:cNvSpPr>
          <p:nvPr>
            <p:ph type="subTitle" idx="1"/>
          </p:nvPr>
        </p:nvSpPr>
        <p:spPr>
          <a:xfrm>
            <a:off x="3962399" y="3701988"/>
            <a:ext cx="7197726" cy="2089211"/>
          </a:xfrm>
        </p:spPr>
        <p:txBody>
          <a:bodyPr>
            <a:normAutofit/>
          </a:bodyPr>
          <a:lstStyle/>
          <a:p>
            <a:pPr algn="l"/>
            <a:r>
              <a:rPr lang="en-US" sz="2000" dirty="0"/>
              <a:t>When there is not enough water (falls below a certain moisture level) in the soil , the water MOTOR will get automatically turned on and the agricultural field will  automatically GET irrigated. WHEN THERE IS ENOUGH WATER IN THE SOIL THE MOTOR WILL AUTOMATICALLY GET TURNED OFF TO PREVENT ANY EXCESS OF WATER IN THE SOIL.</a:t>
            </a:r>
            <a:endParaRPr lang="en-IN" sz="2000" dirty="0"/>
          </a:p>
        </p:txBody>
      </p:sp>
    </p:spTree>
    <p:extLst>
      <p:ext uri="{BB962C8B-B14F-4D97-AF65-F5344CB8AC3E}">
        <p14:creationId xmlns:p14="http://schemas.microsoft.com/office/powerpoint/2010/main" val="260888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4B25-C978-40DE-8C1B-A356DDB5A5C2}"/>
              </a:ext>
            </a:extLst>
          </p:cNvPr>
          <p:cNvSpPr>
            <a:spLocks noGrp="1"/>
          </p:cNvSpPr>
          <p:nvPr>
            <p:ph type="ctrTitle"/>
          </p:nvPr>
        </p:nvSpPr>
        <p:spPr>
          <a:xfrm>
            <a:off x="5681708" y="1233996"/>
            <a:ext cx="6161103" cy="872808"/>
          </a:xfrm>
        </p:spPr>
        <p:txBody>
          <a:bodyPr>
            <a:normAutofit fontScale="90000"/>
          </a:bodyPr>
          <a:lstStyle/>
          <a:p>
            <a:r>
              <a:rPr lang="en-US" u="sng" dirty="0" err="1"/>
              <a:t>componentS</a:t>
            </a:r>
            <a:r>
              <a:rPr lang="en-US" u="sng" dirty="0"/>
              <a:t>  REQUIRED</a:t>
            </a:r>
            <a:endParaRPr lang="en-IN" u="sng" dirty="0"/>
          </a:p>
        </p:txBody>
      </p:sp>
      <p:sp>
        <p:nvSpPr>
          <p:cNvPr id="3" name="Subtitle 2">
            <a:extLst>
              <a:ext uri="{FF2B5EF4-FFF2-40B4-BE49-F238E27FC236}">
                <a16:creationId xmlns:a16="http://schemas.microsoft.com/office/drawing/2014/main" id="{8081D03A-0D56-40F1-A785-6046FF6DCAEE}"/>
              </a:ext>
            </a:extLst>
          </p:cNvPr>
          <p:cNvSpPr>
            <a:spLocks noGrp="1"/>
          </p:cNvSpPr>
          <p:nvPr>
            <p:ph type="subTitle" idx="1"/>
          </p:nvPr>
        </p:nvSpPr>
        <p:spPr>
          <a:xfrm>
            <a:off x="5770485" y="2883301"/>
            <a:ext cx="5280056" cy="2816163"/>
          </a:xfrm>
        </p:spPr>
        <p:txBody>
          <a:bodyPr>
            <a:normAutofit fontScale="32500" lnSpcReduction="20000"/>
          </a:bodyPr>
          <a:lstStyle/>
          <a:p>
            <a:pPr algn="ctr"/>
            <a:endParaRPr lang="en-US" dirty="0"/>
          </a:p>
          <a:p>
            <a:pPr algn="l"/>
            <a:r>
              <a:rPr lang="en-IN" sz="8600" dirty="0"/>
              <a:t>1.Arduino</a:t>
            </a:r>
          </a:p>
          <a:p>
            <a:pPr algn="l"/>
            <a:r>
              <a:rPr lang="en-IN" sz="8600" dirty="0"/>
              <a:t>2.Connecting wires</a:t>
            </a:r>
          </a:p>
          <a:p>
            <a:pPr algn="l"/>
            <a:r>
              <a:rPr lang="en-IN" sz="8600" dirty="0"/>
              <a:t>3.Moisture sensor</a:t>
            </a:r>
          </a:p>
          <a:p>
            <a:pPr algn="l"/>
            <a:r>
              <a:rPr lang="en-IN" sz="8600"/>
              <a:t>4.water </a:t>
            </a:r>
            <a:r>
              <a:rPr lang="en-IN" sz="8600" dirty="0"/>
              <a:t>pump</a:t>
            </a:r>
          </a:p>
          <a:p>
            <a:pPr algn="l"/>
            <a:r>
              <a:rPr lang="en-IN" sz="8600" dirty="0"/>
              <a:t>5.Usb connector</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209791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33E7-017C-46EB-9741-6C88B68AD4D6}"/>
              </a:ext>
            </a:extLst>
          </p:cNvPr>
          <p:cNvSpPr>
            <a:spLocks noGrp="1"/>
          </p:cNvSpPr>
          <p:nvPr>
            <p:ph type="ctrTitle"/>
          </p:nvPr>
        </p:nvSpPr>
        <p:spPr>
          <a:xfrm>
            <a:off x="5131293" y="1296140"/>
            <a:ext cx="6729274" cy="1518081"/>
          </a:xfrm>
        </p:spPr>
        <p:txBody>
          <a:bodyPr>
            <a:normAutofit fontScale="90000"/>
          </a:bodyPr>
          <a:lstStyle/>
          <a:p>
            <a:r>
              <a:rPr lang="en-US" u="sng" dirty="0"/>
              <a:t>CONNECTIONS AND CIRCUIT DIAGRAMS</a:t>
            </a:r>
            <a:endParaRPr lang="en-IN" u="sng" dirty="0"/>
          </a:p>
        </p:txBody>
      </p:sp>
      <p:sp>
        <p:nvSpPr>
          <p:cNvPr id="3" name="Subtitle 2">
            <a:extLst>
              <a:ext uri="{FF2B5EF4-FFF2-40B4-BE49-F238E27FC236}">
                <a16:creationId xmlns:a16="http://schemas.microsoft.com/office/drawing/2014/main" id="{B5FEC967-09E0-4D55-BE7B-088C84A0FB32}"/>
              </a:ext>
            </a:extLst>
          </p:cNvPr>
          <p:cNvSpPr>
            <a:spLocks noGrp="1"/>
          </p:cNvSpPr>
          <p:nvPr>
            <p:ph type="subTitle" idx="1"/>
          </p:nvPr>
        </p:nvSpPr>
        <p:spPr>
          <a:xfrm>
            <a:off x="3962398" y="2928396"/>
            <a:ext cx="7681733" cy="2862804"/>
          </a:xfrm>
        </p:spPr>
        <p:txBody>
          <a:bodyPr/>
          <a:lstStyle/>
          <a:p>
            <a:r>
              <a:rPr lang="en-US" dirty="0"/>
              <a:t>=================================================================</a:t>
            </a:r>
          </a:p>
        </p:txBody>
      </p:sp>
      <p:sp>
        <p:nvSpPr>
          <p:cNvPr id="4" name="Arrow: Down 3">
            <a:extLst>
              <a:ext uri="{FF2B5EF4-FFF2-40B4-BE49-F238E27FC236}">
                <a16:creationId xmlns:a16="http://schemas.microsoft.com/office/drawing/2014/main" id="{90B8742D-76AD-40B6-BAE8-0771B41C86BD}"/>
              </a:ext>
            </a:extLst>
          </p:cNvPr>
          <p:cNvSpPr/>
          <p:nvPr/>
        </p:nvSpPr>
        <p:spPr>
          <a:xfrm>
            <a:off x="6817488" y="3939608"/>
            <a:ext cx="2280213" cy="2060294"/>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645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7A8C-7D41-4DA1-BC12-1143EF6B299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B6C381D-B34C-4533-9571-AF4F9EA07779}"/>
              </a:ext>
            </a:extLst>
          </p:cNvPr>
          <p:cNvSpPr>
            <a:spLocks noGrp="1"/>
          </p:cNvSpPr>
          <p:nvPr>
            <p:ph type="subTitle" idx="1"/>
          </p:nvPr>
        </p:nvSpPr>
        <p:spPr/>
        <p:txBody>
          <a:bodyPr/>
          <a:lstStyle/>
          <a:p>
            <a:r>
              <a:rPr lang="en-US" dirty="0"/>
              <a:t>--------------------------</a:t>
            </a:r>
            <a:endParaRPr lang="en-IN" dirty="0"/>
          </a:p>
        </p:txBody>
      </p:sp>
      <p:pic>
        <p:nvPicPr>
          <p:cNvPr id="4" name="Picture 3">
            <a:extLst>
              <a:ext uri="{FF2B5EF4-FFF2-40B4-BE49-F238E27FC236}">
                <a16:creationId xmlns:a16="http://schemas.microsoft.com/office/drawing/2014/main" id="{22C99778-0916-4DC7-83AE-37B0EF03DB2A}"/>
              </a:ext>
            </a:extLst>
          </p:cNvPr>
          <p:cNvPicPr>
            <a:picLocks noChangeAspect="1"/>
          </p:cNvPicPr>
          <p:nvPr/>
        </p:nvPicPr>
        <p:blipFill>
          <a:blip r:embed="rId2"/>
          <a:stretch>
            <a:fillRect/>
          </a:stretch>
        </p:blipFill>
        <p:spPr>
          <a:xfrm>
            <a:off x="204272" y="0"/>
            <a:ext cx="9120156" cy="6858000"/>
          </a:xfrm>
          <a:prstGeom prst="rect">
            <a:avLst/>
          </a:prstGeom>
        </p:spPr>
      </p:pic>
      <p:pic>
        <p:nvPicPr>
          <p:cNvPr id="8" name="Picture 7">
            <a:extLst>
              <a:ext uri="{FF2B5EF4-FFF2-40B4-BE49-F238E27FC236}">
                <a16:creationId xmlns:a16="http://schemas.microsoft.com/office/drawing/2014/main" id="{12A6B65F-C4B4-41B5-B4FA-89308EE79935}"/>
              </a:ext>
            </a:extLst>
          </p:cNvPr>
          <p:cNvPicPr>
            <a:picLocks noChangeAspect="1"/>
          </p:cNvPicPr>
          <p:nvPr/>
        </p:nvPicPr>
        <p:blipFill>
          <a:blip r:embed="rId3"/>
          <a:stretch>
            <a:fillRect/>
          </a:stretch>
        </p:blipFill>
        <p:spPr>
          <a:xfrm rot="16200000">
            <a:off x="8571777" y="1501944"/>
            <a:ext cx="3522123" cy="2400300"/>
          </a:xfrm>
          <a:prstGeom prst="rect">
            <a:avLst/>
          </a:prstGeom>
        </p:spPr>
      </p:pic>
      <p:cxnSp>
        <p:nvCxnSpPr>
          <p:cNvPr id="10" name="Straight Connector 9">
            <a:extLst>
              <a:ext uri="{FF2B5EF4-FFF2-40B4-BE49-F238E27FC236}">
                <a16:creationId xmlns:a16="http://schemas.microsoft.com/office/drawing/2014/main" id="{B882BEFE-F772-4F89-A3EB-8A66094757CA}"/>
              </a:ext>
            </a:extLst>
          </p:cNvPr>
          <p:cNvCxnSpPr/>
          <p:nvPr/>
        </p:nvCxnSpPr>
        <p:spPr>
          <a:xfrm flipV="1">
            <a:off x="9037468" y="2219418"/>
            <a:ext cx="0" cy="243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E3A779-0C74-4E16-A7ED-E04ADFCF9EEA}"/>
              </a:ext>
            </a:extLst>
          </p:cNvPr>
          <p:cNvCxnSpPr/>
          <p:nvPr/>
        </p:nvCxnSpPr>
        <p:spPr>
          <a:xfrm>
            <a:off x="9037468" y="2246050"/>
            <a:ext cx="286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F241A2-28A5-4344-A129-6F288698C889}"/>
              </a:ext>
            </a:extLst>
          </p:cNvPr>
          <p:cNvCxnSpPr/>
          <p:nvPr/>
        </p:nvCxnSpPr>
        <p:spPr>
          <a:xfrm>
            <a:off x="9130254" y="2991775"/>
            <a:ext cx="0" cy="18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A8D8FA-C81D-4945-9463-EEFD87426E1A}"/>
              </a:ext>
            </a:extLst>
          </p:cNvPr>
          <p:cNvCxnSpPr/>
          <p:nvPr/>
        </p:nvCxnSpPr>
        <p:spPr>
          <a:xfrm>
            <a:off x="9130254" y="3174999"/>
            <a:ext cx="1941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09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A4B8-4E82-4B34-916E-1E58A07FAD06}"/>
              </a:ext>
            </a:extLst>
          </p:cNvPr>
          <p:cNvSpPr>
            <a:spLocks noGrp="1"/>
          </p:cNvSpPr>
          <p:nvPr>
            <p:ph type="ctrTitle"/>
          </p:nvPr>
        </p:nvSpPr>
        <p:spPr>
          <a:xfrm>
            <a:off x="7608163" y="1269508"/>
            <a:ext cx="3551962" cy="648069"/>
          </a:xfrm>
        </p:spPr>
        <p:txBody>
          <a:bodyPr>
            <a:normAutofit fontScale="90000"/>
          </a:bodyPr>
          <a:lstStyle/>
          <a:p>
            <a:r>
              <a:rPr lang="en-US" u="sng" dirty="0"/>
              <a:t>PSEUDOCODE</a:t>
            </a:r>
            <a:endParaRPr lang="en-IN" u="sng" dirty="0"/>
          </a:p>
        </p:txBody>
      </p:sp>
      <p:sp>
        <p:nvSpPr>
          <p:cNvPr id="3" name="Subtitle 2">
            <a:extLst>
              <a:ext uri="{FF2B5EF4-FFF2-40B4-BE49-F238E27FC236}">
                <a16:creationId xmlns:a16="http://schemas.microsoft.com/office/drawing/2014/main" id="{08DFFC23-1F84-40C3-8CDF-8FF02537EC60}"/>
              </a:ext>
            </a:extLst>
          </p:cNvPr>
          <p:cNvSpPr>
            <a:spLocks noGrp="1"/>
          </p:cNvSpPr>
          <p:nvPr>
            <p:ph type="subTitle" idx="1"/>
          </p:nvPr>
        </p:nvSpPr>
        <p:spPr>
          <a:xfrm>
            <a:off x="4113319" y="2166151"/>
            <a:ext cx="7197726" cy="3500761"/>
          </a:xfrm>
        </p:spPr>
        <p:txBody>
          <a:bodyPr>
            <a:noAutofit/>
          </a:bodyPr>
          <a:lstStyle/>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int </a:t>
            </a:r>
            <a:r>
              <a:rPr lang="en-IN" sz="1100" b="0" i="0" u="none" strike="noStrike" dirty="0" err="1">
                <a:solidFill>
                  <a:schemeClr val="accent4">
                    <a:lumMod val="60000"/>
                    <a:lumOff val="40000"/>
                  </a:schemeClr>
                </a:solidFill>
                <a:effectLst/>
                <a:latin typeface="Arial" panose="020B0604020202020204" pitchFamily="34" charset="0"/>
              </a:rPr>
              <a:t>sensor_pin</a:t>
            </a:r>
            <a:r>
              <a:rPr lang="en-IN" sz="1100" b="0" i="0" u="none" strike="noStrike" dirty="0">
                <a:solidFill>
                  <a:schemeClr val="accent4">
                    <a:lumMod val="60000"/>
                    <a:lumOff val="40000"/>
                  </a:schemeClr>
                </a:solidFill>
                <a:effectLst/>
                <a:latin typeface="Arial" panose="020B0604020202020204" pitchFamily="34" charset="0"/>
              </a:rPr>
              <a:t> = A0; // Soil Sensor input at Analog PIN A0</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int </a:t>
            </a:r>
            <a:r>
              <a:rPr lang="en-IN" sz="1100" b="0" i="0" u="none" strike="noStrike" dirty="0" err="1">
                <a:solidFill>
                  <a:schemeClr val="accent4">
                    <a:lumMod val="60000"/>
                    <a:lumOff val="40000"/>
                  </a:schemeClr>
                </a:solidFill>
                <a:effectLst/>
                <a:latin typeface="Arial" panose="020B0604020202020204" pitchFamily="34" charset="0"/>
              </a:rPr>
              <a:t>output_value</a:t>
            </a:r>
            <a:r>
              <a:rPr lang="en-IN" sz="1100" b="0" i="0" u="none" strike="noStrike" dirty="0">
                <a:solidFill>
                  <a:schemeClr val="accent4">
                    <a:lumMod val="60000"/>
                    <a:lumOff val="40000"/>
                  </a:schemeClr>
                </a:solidFill>
                <a:effectLst/>
                <a:latin typeface="Arial" panose="020B0604020202020204" pitchFamily="34" charset="0"/>
              </a:rPr>
              <a:t> ;</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void setup() {</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 put your setup code here, to run once:</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pinMode</a:t>
            </a:r>
            <a:r>
              <a:rPr lang="en-IN" sz="1100" b="0" i="0" u="none" strike="noStrike" dirty="0">
                <a:solidFill>
                  <a:schemeClr val="accent4">
                    <a:lumMod val="60000"/>
                    <a:lumOff val="40000"/>
                  </a:schemeClr>
                </a:solidFill>
                <a:effectLst/>
                <a:latin typeface="Arial" panose="020B0604020202020204" pitchFamily="34" charset="0"/>
              </a:rPr>
              <a:t>(4,OUTPUT);</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Serial.begin</a:t>
            </a:r>
            <a:r>
              <a:rPr lang="en-IN" sz="1100" b="0" i="0" u="none" strike="noStrike" dirty="0">
                <a:solidFill>
                  <a:schemeClr val="accent4">
                    <a:lumMod val="60000"/>
                    <a:lumOff val="40000"/>
                  </a:schemeClr>
                </a:solidFill>
                <a:effectLst/>
                <a:latin typeface="Arial" panose="020B0604020202020204" pitchFamily="34" charset="0"/>
              </a:rPr>
              <a:t>(9600);</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Serial.println</a:t>
            </a:r>
            <a:r>
              <a:rPr lang="en-IN" sz="1100" b="0" i="0" u="none" strike="noStrike" dirty="0">
                <a:solidFill>
                  <a:schemeClr val="accent4">
                    <a:lumMod val="60000"/>
                    <a:lumOff val="40000"/>
                  </a:schemeClr>
                </a:solidFill>
                <a:effectLst/>
                <a:latin typeface="Arial" panose="020B0604020202020204" pitchFamily="34" charset="0"/>
              </a:rPr>
              <a:t>("Reading From the Sensor ...");</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delay(2000);</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 put your main code here, to run repeatedly:</a:t>
            </a:r>
            <a:endParaRPr lang="en-IN" sz="1100" b="0" dirty="0">
              <a:solidFill>
                <a:schemeClr val="accent4">
                  <a:lumMod val="60000"/>
                  <a:lumOff val="40000"/>
                </a:schemeClr>
              </a:solidFill>
              <a:effectLst/>
            </a:endParaRPr>
          </a:p>
          <a:p>
            <a:pPr algn="l" rtl="0">
              <a:spcBef>
                <a:spcPts val="0"/>
              </a:spcBef>
              <a:spcAft>
                <a:spcPts val="0"/>
              </a:spcAft>
            </a:pPr>
            <a:br>
              <a:rPr lang="en-IN" sz="1100" b="0" dirty="0">
                <a:solidFill>
                  <a:schemeClr val="accent4">
                    <a:lumMod val="60000"/>
                    <a:lumOff val="40000"/>
                  </a:schemeClr>
                </a:solidFill>
                <a:effectLst/>
              </a:rPr>
            </a:br>
            <a:r>
              <a:rPr lang="en-IN" sz="1100" b="0" i="0" u="none" strike="noStrike" dirty="0">
                <a:solidFill>
                  <a:schemeClr val="accent4">
                    <a:lumMod val="60000"/>
                    <a:lumOff val="40000"/>
                  </a:schemeClr>
                </a:solidFill>
                <a:effectLst/>
                <a:latin typeface="Arial" panose="020B0604020202020204" pitchFamily="34" charset="0"/>
              </a:rPr>
              <a:t>  void loop() {</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output_value</a:t>
            </a:r>
            <a:r>
              <a:rPr lang="en-IN" sz="1100" b="0" i="0" u="none" strike="noStrike" dirty="0">
                <a:solidFill>
                  <a:schemeClr val="accent4">
                    <a:lumMod val="60000"/>
                    <a:lumOff val="40000"/>
                  </a:schemeClr>
                </a:solidFill>
                <a:effectLst/>
                <a:latin typeface="Arial" panose="020B0604020202020204" pitchFamily="34" charset="0"/>
              </a:rPr>
              <a:t> = </a:t>
            </a:r>
            <a:r>
              <a:rPr lang="en-IN" sz="1100" b="0" i="0" u="none" strike="noStrike" dirty="0" err="1">
                <a:solidFill>
                  <a:schemeClr val="accent4">
                    <a:lumMod val="60000"/>
                    <a:lumOff val="40000"/>
                  </a:schemeClr>
                </a:solidFill>
                <a:effectLst/>
                <a:latin typeface="Arial" panose="020B0604020202020204" pitchFamily="34" charset="0"/>
              </a:rPr>
              <a:t>analogRead</a:t>
            </a:r>
            <a:r>
              <a:rPr lang="en-IN" sz="1100" b="0" i="0" u="none" strike="noStrike" dirty="0">
                <a:solidFill>
                  <a:schemeClr val="accent4">
                    <a:lumMod val="60000"/>
                    <a:lumOff val="40000"/>
                  </a:schemeClr>
                </a:solidFill>
                <a:effectLst/>
                <a:latin typeface="Arial" panose="020B0604020202020204" pitchFamily="34" charset="0"/>
              </a:rPr>
              <a:t>(</a:t>
            </a:r>
            <a:r>
              <a:rPr lang="en-IN" sz="1100" b="0" i="0" u="none" strike="noStrike" dirty="0" err="1">
                <a:solidFill>
                  <a:schemeClr val="accent4">
                    <a:lumMod val="60000"/>
                    <a:lumOff val="40000"/>
                  </a:schemeClr>
                </a:solidFill>
                <a:effectLst/>
                <a:latin typeface="Arial" panose="020B0604020202020204" pitchFamily="34" charset="0"/>
              </a:rPr>
              <a:t>sensor_pin</a:t>
            </a:r>
            <a:r>
              <a:rPr lang="en-IN" sz="1100" b="0" i="0" u="none" strike="noStrike" dirty="0">
                <a:solidFill>
                  <a:schemeClr val="accent4">
                    <a:lumMod val="60000"/>
                    <a:lumOff val="40000"/>
                  </a:schemeClr>
                </a:solidFill>
                <a:effectLst/>
                <a:latin typeface="Arial" panose="020B0604020202020204" pitchFamily="34" charset="0"/>
              </a:rPr>
              <a:t>);</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output_value</a:t>
            </a:r>
            <a:r>
              <a:rPr lang="en-IN" sz="1100" b="0" i="0" u="none" strike="noStrike" dirty="0">
                <a:solidFill>
                  <a:schemeClr val="accent4">
                    <a:lumMod val="60000"/>
                    <a:lumOff val="40000"/>
                  </a:schemeClr>
                </a:solidFill>
                <a:effectLst/>
                <a:latin typeface="Arial" panose="020B0604020202020204" pitchFamily="34" charset="0"/>
              </a:rPr>
              <a:t> = map(output_value,550,10,0,100);</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Serial.print</a:t>
            </a:r>
            <a:r>
              <a:rPr lang="en-IN" sz="1100" b="0" i="0" u="none" strike="noStrike" dirty="0">
                <a:solidFill>
                  <a:schemeClr val="accent4">
                    <a:lumMod val="60000"/>
                    <a:lumOff val="40000"/>
                  </a:schemeClr>
                </a:solidFill>
                <a:effectLst/>
                <a:latin typeface="Arial" panose="020B0604020202020204" pitchFamily="34" charset="0"/>
              </a:rPr>
              <a:t>("Moisture : ");</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Serial.print</a:t>
            </a:r>
            <a:r>
              <a:rPr lang="en-IN" sz="1100" b="0" i="0" u="none" strike="noStrike" dirty="0">
                <a:solidFill>
                  <a:schemeClr val="accent4">
                    <a:lumMod val="60000"/>
                    <a:lumOff val="40000"/>
                  </a:schemeClr>
                </a:solidFill>
                <a:effectLst/>
                <a:latin typeface="Arial" panose="020B0604020202020204" pitchFamily="34" charset="0"/>
              </a:rPr>
              <a:t>(</a:t>
            </a:r>
            <a:r>
              <a:rPr lang="en-IN" sz="1100" b="0" i="0" u="none" strike="noStrike" dirty="0" err="1">
                <a:solidFill>
                  <a:schemeClr val="accent4">
                    <a:lumMod val="60000"/>
                    <a:lumOff val="40000"/>
                  </a:schemeClr>
                </a:solidFill>
                <a:effectLst/>
                <a:latin typeface="Arial" panose="020B0604020202020204" pitchFamily="34" charset="0"/>
              </a:rPr>
              <a:t>output_value</a:t>
            </a:r>
            <a:r>
              <a:rPr lang="en-IN" sz="1100" b="0" i="0" u="none" strike="noStrike" dirty="0">
                <a:solidFill>
                  <a:schemeClr val="accent4">
                    <a:lumMod val="60000"/>
                    <a:lumOff val="40000"/>
                  </a:schemeClr>
                </a:solidFill>
                <a:effectLst/>
                <a:latin typeface="Arial" panose="020B0604020202020204" pitchFamily="34" charset="0"/>
              </a:rPr>
              <a:t>);</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Serial.println</a:t>
            </a:r>
            <a:r>
              <a:rPr lang="en-IN" sz="1100" b="0" i="0" u="none" strike="noStrike" dirty="0">
                <a:solidFill>
                  <a:schemeClr val="accent4">
                    <a:lumMod val="60000"/>
                    <a:lumOff val="40000"/>
                  </a:schemeClr>
                </a:solidFill>
                <a:effectLst/>
                <a:latin typeface="Arial" panose="020B0604020202020204" pitchFamily="34" charset="0"/>
              </a:rPr>
              <a:t>("%");</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dirty="0">
                <a:solidFill>
                  <a:schemeClr val="accent4">
                    <a:lumMod val="60000"/>
                    <a:lumOff val="40000"/>
                  </a:schemeClr>
                </a:solidFill>
                <a:latin typeface="Arial" panose="020B0604020202020204" pitchFamily="34" charset="0"/>
              </a:rPr>
              <a:t>if</a:t>
            </a:r>
            <a:r>
              <a:rPr lang="en-IN" sz="1100" b="0" i="0" u="none" strike="noStrike" dirty="0">
                <a:solidFill>
                  <a:schemeClr val="accent4">
                    <a:lumMod val="60000"/>
                    <a:lumOff val="40000"/>
                  </a:schemeClr>
                </a:solidFill>
                <a:effectLst/>
                <a:latin typeface="Arial" panose="020B0604020202020204" pitchFamily="34" charset="0"/>
              </a:rPr>
              <a:t>(</a:t>
            </a:r>
            <a:r>
              <a:rPr lang="en-IN" sz="1100" b="0" i="0" u="none" strike="noStrike" dirty="0" err="1">
                <a:solidFill>
                  <a:schemeClr val="accent4">
                    <a:lumMod val="60000"/>
                    <a:lumOff val="40000"/>
                  </a:schemeClr>
                </a:solidFill>
                <a:effectLst/>
                <a:latin typeface="Arial" panose="020B0604020202020204" pitchFamily="34" charset="0"/>
              </a:rPr>
              <a:t>output_value</a:t>
            </a:r>
            <a:r>
              <a:rPr lang="en-IN" sz="1100" b="0" i="0" u="none" strike="noStrike" dirty="0">
                <a:solidFill>
                  <a:schemeClr val="accent4">
                    <a:lumMod val="60000"/>
                    <a:lumOff val="40000"/>
                  </a:schemeClr>
                </a:solidFill>
                <a:effectLst/>
                <a:latin typeface="Arial" panose="020B0604020202020204" pitchFamily="34" charset="0"/>
              </a:rPr>
              <a:t>&lt;0){</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digitalWrite</a:t>
            </a:r>
            <a:r>
              <a:rPr lang="en-IN" sz="1100" b="0" i="0" u="none" strike="noStrike" dirty="0">
                <a:solidFill>
                  <a:schemeClr val="accent4">
                    <a:lumMod val="60000"/>
                    <a:lumOff val="40000"/>
                  </a:schemeClr>
                </a:solidFill>
                <a:effectLst/>
                <a:latin typeface="Arial" panose="020B0604020202020204" pitchFamily="34" charset="0"/>
              </a:rPr>
              <a:t>(4,HIGH);</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else{</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r>
              <a:rPr lang="en-IN" sz="1100" b="0" i="0" u="none" strike="noStrike" dirty="0" err="1">
                <a:solidFill>
                  <a:schemeClr val="accent4">
                    <a:lumMod val="60000"/>
                    <a:lumOff val="40000"/>
                  </a:schemeClr>
                </a:solidFill>
                <a:effectLst/>
                <a:latin typeface="Arial" panose="020B0604020202020204" pitchFamily="34" charset="0"/>
              </a:rPr>
              <a:t>digitalWrite</a:t>
            </a:r>
            <a:r>
              <a:rPr lang="en-IN" sz="1100" b="0" i="0" u="none" strike="noStrike" dirty="0">
                <a:solidFill>
                  <a:schemeClr val="accent4">
                    <a:lumMod val="60000"/>
                    <a:lumOff val="40000"/>
                  </a:schemeClr>
                </a:solidFill>
                <a:effectLst/>
                <a:latin typeface="Arial" panose="020B0604020202020204" pitchFamily="34" charset="0"/>
              </a:rPr>
              <a:t>(4,LOW);</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   delay(1000);</a:t>
            </a:r>
            <a:endParaRPr lang="en-IN" sz="1100" b="0" dirty="0">
              <a:solidFill>
                <a:schemeClr val="accent4">
                  <a:lumMod val="60000"/>
                  <a:lumOff val="40000"/>
                </a:schemeClr>
              </a:solidFill>
              <a:effectLst/>
            </a:endParaRPr>
          </a:p>
          <a:p>
            <a:pPr algn="l" rtl="0">
              <a:spcBef>
                <a:spcPts val="0"/>
              </a:spcBef>
              <a:spcAft>
                <a:spcPts val="0"/>
              </a:spcAft>
            </a:pPr>
            <a:r>
              <a:rPr lang="en-IN" sz="1100" b="0" i="0" u="none" strike="noStrike" dirty="0">
                <a:solidFill>
                  <a:schemeClr val="accent4">
                    <a:lumMod val="60000"/>
                    <a:lumOff val="40000"/>
                  </a:schemeClr>
                </a:solidFill>
                <a:effectLst/>
                <a:latin typeface="Arial" panose="020B0604020202020204" pitchFamily="34" charset="0"/>
              </a:rPr>
              <a:t>}</a:t>
            </a:r>
            <a:endParaRPr lang="en-IN" sz="1100" b="0" dirty="0">
              <a:solidFill>
                <a:schemeClr val="accent4">
                  <a:lumMod val="60000"/>
                  <a:lumOff val="40000"/>
                </a:schemeClr>
              </a:solidFill>
              <a:effectLst/>
            </a:endParaRPr>
          </a:p>
          <a:p>
            <a:pPr algn="l"/>
            <a:br>
              <a:rPr lang="en-IN" sz="1100" dirty="0"/>
            </a:br>
            <a:endParaRPr lang="en-IN" sz="1100" dirty="0"/>
          </a:p>
        </p:txBody>
      </p:sp>
    </p:spTree>
    <p:extLst>
      <p:ext uri="{BB962C8B-B14F-4D97-AF65-F5344CB8AC3E}">
        <p14:creationId xmlns:p14="http://schemas.microsoft.com/office/powerpoint/2010/main" val="277367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D6D7-B29D-4208-ACE8-6C20F25B2B8D}"/>
              </a:ext>
            </a:extLst>
          </p:cNvPr>
          <p:cNvSpPr>
            <a:spLocks noGrp="1"/>
          </p:cNvSpPr>
          <p:nvPr>
            <p:ph type="ctrTitle"/>
          </p:nvPr>
        </p:nvSpPr>
        <p:spPr>
          <a:xfrm>
            <a:off x="5592932" y="1358283"/>
            <a:ext cx="6356411" cy="674703"/>
          </a:xfrm>
        </p:spPr>
        <p:txBody>
          <a:bodyPr>
            <a:normAutofit fontScale="90000"/>
          </a:bodyPr>
          <a:lstStyle/>
          <a:p>
            <a:r>
              <a:rPr lang="en-US" u="sng" dirty="0"/>
              <a:t>TAKEAWAY AND RESOURCES</a:t>
            </a:r>
            <a:endParaRPr lang="en-IN" u="sng" dirty="0"/>
          </a:p>
        </p:txBody>
      </p:sp>
      <p:sp>
        <p:nvSpPr>
          <p:cNvPr id="3" name="Subtitle 2">
            <a:extLst>
              <a:ext uri="{FF2B5EF4-FFF2-40B4-BE49-F238E27FC236}">
                <a16:creationId xmlns:a16="http://schemas.microsoft.com/office/drawing/2014/main" id="{D90A413C-9133-4675-BD30-E5AE6EF53F76}"/>
              </a:ext>
            </a:extLst>
          </p:cNvPr>
          <p:cNvSpPr>
            <a:spLocks noGrp="1"/>
          </p:cNvSpPr>
          <p:nvPr>
            <p:ph type="subTitle" idx="1"/>
          </p:nvPr>
        </p:nvSpPr>
        <p:spPr>
          <a:xfrm>
            <a:off x="3962399" y="3657600"/>
            <a:ext cx="7197726" cy="2133599"/>
          </a:xfrm>
        </p:spPr>
        <p:txBody>
          <a:bodyPr>
            <a:normAutofit fontScale="92500" lnSpcReduction="20000"/>
          </a:bodyPr>
          <a:lstStyle/>
          <a:p>
            <a:pPr algn="l"/>
            <a:r>
              <a:rPr lang="en-US" dirty="0"/>
              <a:t>In this project , I learnt some more predefined functions of Arduino programming. I think I  could implement some more sensors and write </a:t>
            </a:r>
            <a:r>
              <a:rPr lang="en-US"/>
              <a:t>appropriate programs </a:t>
            </a:r>
            <a:r>
              <a:rPr lang="en-US" dirty="0"/>
              <a:t>for reporting weather conditions in the agricultural land along with moisture level . </a:t>
            </a:r>
            <a:r>
              <a:rPr lang="en-US" dirty="0" err="1"/>
              <a:t>i</a:t>
            </a:r>
            <a:r>
              <a:rPr lang="en-US" dirty="0"/>
              <a:t>  took help from google and watched few </a:t>
            </a:r>
            <a:r>
              <a:rPr lang="en-US" dirty="0" err="1"/>
              <a:t>youtube</a:t>
            </a:r>
            <a:r>
              <a:rPr lang="en-US" dirty="0"/>
              <a:t>  videos of Arduino. </a:t>
            </a:r>
          </a:p>
          <a:p>
            <a:pPr algn="l"/>
            <a:endParaRPr lang="en-US" dirty="0"/>
          </a:p>
          <a:p>
            <a:pPr algn="l"/>
            <a:r>
              <a:rPr lang="en-US" dirty="0"/>
              <a:t>https://www.hackerearth.com/blog/developers/arduino-programming-for-beginners/</a:t>
            </a:r>
            <a:endParaRPr lang="en-IN" dirty="0"/>
          </a:p>
        </p:txBody>
      </p:sp>
    </p:spTree>
    <p:extLst>
      <p:ext uri="{BB962C8B-B14F-4D97-AF65-F5344CB8AC3E}">
        <p14:creationId xmlns:p14="http://schemas.microsoft.com/office/powerpoint/2010/main" val="2774322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800</TotalTime>
  <Words>384</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PITCH-A-BOT Piyush Kumar Satpathy </vt:lpstr>
      <vt:lpstr>IDEA AND APPROACH</vt:lpstr>
      <vt:lpstr>componentS  REQUIRED</vt:lpstr>
      <vt:lpstr>CONNECTIONS AND CIRCUIT DIAGRAMS</vt:lpstr>
      <vt:lpstr>PowerPoint Presentation</vt:lpstr>
      <vt:lpstr>PSEUDOCODE</vt:lpstr>
      <vt:lpstr>TAKEAWAY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PITCH-A-BOT Piyush Kumar Satpathy</dc:title>
  <dc:creator>Piyush Satpathy</dc:creator>
  <cp:lastModifiedBy>Piyush Satpathy</cp:lastModifiedBy>
  <cp:revision>27</cp:revision>
  <dcterms:created xsi:type="dcterms:W3CDTF">2021-01-30T21:07:58Z</dcterms:created>
  <dcterms:modified xsi:type="dcterms:W3CDTF">2021-02-02T19:09:30Z</dcterms:modified>
</cp:coreProperties>
</file>