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3" r:id="rId7"/>
    <p:sldId id="280" r:id="rId8"/>
    <p:sldId id="281" r:id="rId9"/>
    <p:sldId id="282"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8" d="100"/>
          <a:sy n="78" d="100"/>
        </p:scale>
        <p:origin x="77"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91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854185" y="1571908"/>
            <a:ext cx="3343540" cy="811534"/>
          </a:xfrm>
        </p:spPr>
        <p:txBody>
          <a:bodyPr anchor="ctr">
            <a:noAutofit/>
          </a:bodyPr>
          <a:lstStyle/>
          <a:p>
            <a:pPr algn="l"/>
            <a:r>
              <a:rPr lang="en-US" sz="6000" b="1" dirty="0">
                <a:latin typeface="Arial Black" panose="020B0A04020102020204" pitchFamily="34" charset="0"/>
              </a:rPr>
              <a:t>		</a:t>
            </a:r>
            <a:r>
              <a:rPr lang="en-US" sz="6000" b="1" dirty="0">
                <a:solidFill>
                  <a:schemeClr val="tx1"/>
                </a:solidFill>
                <a:latin typeface="Arial Black" panose="020B0A04020102020204" pitchFamily="34" charset="0"/>
              </a:rPr>
              <a:t>YHWH</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76033" y="2757113"/>
            <a:ext cx="3742965" cy="2528979"/>
          </a:xfrm>
        </p:spPr>
        <p:txBody>
          <a:bodyPr>
            <a:normAutofit lnSpcReduction="10000"/>
          </a:bodyPr>
          <a:lstStyle/>
          <a:p>
            <a:r>
              <a:rPr lang="en-US" sz="2300" b="1" u="sng" dirty="0"/>
              <a:t>Title</a:t>
            </a:r>
            <a:r>
              <a:rPr lang="en-US" sz="2300" dirty="0"/>
              <a:t> </a:t>
            </a:r>
          </a:p>
          <a:p>
            <a:r>
              <a:rPr lang="en-US" sz="3600" b="1" dirty="0"/>
              <a:t>You Heal We Help</a:t>
            </a:r>
            <a:br>
              <a:rPr lang="en-US" sz="2300" dirty="0"/>
            </a:br>
            <a:endParaRPr lang="en-US" sz="2300" dirty="0"/>
          </a:p>
          <a:p>
            <a:r>
              <a:rPr lang="en-US" b="1" u="sng" dirty="0"/>
              <a:t>Mentored By</a:t>
            </a:r>
            <a:br>
              <a:rPr lang="en-US" b="1" dirty="0"/>
            </a:br>
            <a:r>
              <a:rPr lang="en-US" b="1" dirty="0"/>
              <a:t>Mr. </a:t>
            </a:r>
            <a:r>
              <a:rPr lang="en-US" b="1" dirty="0" err="1"/>
              <a:t>Jeetesh</a:t>
            </a:r>
            <a:r>
              <a:rPr lang="en-US" b="1" dirty="0"/>
              <a:t> Srivastava</a:t>
            </a:r>
          </a:p>
        </p:txBody>
      </p:sp>
      <p:pic>
        <p:nvPicPr>
          <p:cNvPr id="6" name="Picture 5">
            <a:extLst>
              <a:ext uri="{FF2B5EF4-FFF2-40B4-BE49-F238E27FC236}">
                <a16:creationId xmlns:a16="http://schemas.microsoft.com/office/drawing/2014/main" id="{168E99C6-A739-4439-B796-B9074D845BBE}"/>
              </a:ext>
            </a:extLst>
          </p:cNvPr>
          <p:cNvPicPr>
            <a:picLocks noChangeAspect="1"/>
          </p:cNvPicPr>
          <p:nvPr/>
        </p:nvPicPr>
        <p:blipFill>
          <a:blip r:embed="rId5"/>
          <a:stretch>
            <a:fillRect/>
          </a:stretch>
        </p:blipFill>
        <p:spPr>
          <a:xfrm>
            <a:off x="7097307" y="1707138"/>
            <a:ext cx="1339036" cy="992929"/>
          </a:xfrm>
          <a:prstGeom prst="rect">
            <a:avLst/>
          </a:prstGeom>
        </p:spPr>
      </p:pic>
      <p:pic>
        <p:nvPicPr>
          <p:cNvPr id="8" name="Picture 7">
            <a:extLst>
              <a:ext uri="{FF2B5EF4-FFF2-40B4-BE49-F238E27FC236}">
                <a16:creationId xmlns:a16="http://schemas.microsoft.com/office/drawing/2014/main" id="{15BB75EF-001E-460C-B71E-2E78B8047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4684" y="1799035"/>
            <a:ext cx="1731241" cy="1802064"/>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CED1EB9C-7D12-453D-A104-E73E7B4FEB04}"/>
              </a:ext>
            </a:extLst>
          </p:cNvPr>
          <p:cNvSpPr/>
          <p:nvPr/>
        </p:nvSpPr>
        <p:spPr>
          <a:xfrm>
            <a:off x="1101600" y="3697008"/>
            <a:ext cx="5204373" cy="923330"/>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Final Year Project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898723" y="138545"/>
            <a:ext cx="5868404" cy="970450"/>
          </a:xfrm>
          <a:prstGeom prst="rect">
            <a:avLst/>
          </a:prstGeom>
        </p:spPr>
        <p:txBody>
          <a:bodyPr anchor="b">
            <a:normAutofit fontScale="92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Future Enhancements</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214502"/>
            <a:ext cx="6022109" cy="484081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US" sz="2000" b="1" u="sng" dirty="0">
                <a:solidFill>
                  <a:schemeClr val="accent1"/>
                </a:solidFill>
                <a:effectLst/>
                <a:latin typeface="Times New Roman" panose="02020603050405020304" pitchFamily="18" charset="0"/>
                <a:ea typeface="Times New Roman" panose="02020603050405020304" pitchFamily="18" charset="0"/>
              </a:rPr>
              <a:t>Live tracking way to nearest best hospital</a:t>
            </a:r>
            <a:r>
              <a:rPr lang="en-US" sz="1600" dirty="0">
                <a:effectLst/>
                <a:latin typeface="Times New Roman" panose="02020603050405020304" pitchFamily="18" charset="0"/>
                <a:ea typeface="Times New Roman" panose="02020603050405020304" pitchFamily="18" charset="0"/>
              </a:rPr>
              <a:t>: We will add maps to find a route to your selected nearest hospital. </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b="1" u="sng" dirty="0">
                <a:solidFill>
                  <a:schemeClr val="accent1"/>
                </a:solidFill>
                <a:effectLst/>
                <a:latin typeface="Times New Roman" panose="02020603050405020304" pitchFamily="18" charset="0"/>
                <a:ea typeface="Times New Roman" panose="02020603050405020304" pitchFamily="18" charset="0"/>
              </a:rPr>
              <a:t>Video/Tele consultation with doctors</a:t>
            </a:r>
            <a:r>
              <a:rPr lang="en-US" sz="1600" dirty="0">
                <a:effectLst/>
                <a:latin typeface="Times New Roman" panose="02020603050405020304" pitchFamily="18" charset="0"/>
                <a:ea typeface="Times New Roman" panose="02020603050405020304" pitchFamily="18" charset="0"/>
              </a:rPr>
              <a:t>: You can book an online video/tele consultations appointments with doctors for there advise or regular checkup. This will often more helpful and convenient for patients, saving them time and money and reducing the stress of travelling to their appointments and specially in pandemic times.</a:t>
            </a:r>
            <a:r>
              <a:rPr lang="en-US" sz="1600" u="none" strike="noStrike"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b="1" u="sng" dirty="0">
                <a:solidFill>
                  <a:schemeClr val="accent1"/>
                </a:solidFill>
                <a:effectLst/>
                <a:latin typeface="Times New Roman" panose="02020603050405020304" pitchFamily="18" charset="0"/>
                <a:ea typeface="Times New Roman" panose="02020603050405020304" pitchFamily="18" charset="0"/>
              </a:rPr>
              <a:t>Special Module for women health and mental health issues</a:t>
            </a:r>
            <a:r>
              <a:rPr lang="en-US" sz="1600" dirty="0">
                <a:effectLst/>
                <a:latin typeface="Times New Roman" panose="02020603050405020304" pitchFamily="18" charset="0"/>
                <a:ea typeface="Times New Roman" panose="02020603050405020304" pitchFamily="18" charset="0"/>
              </a:rPr>
              <a:t>: Time to time, automatic appointment generation of registered women with doctors related to the woman’s disease or with psychologist.</a:t>
            </a:r>
            <a:r>
              <a:rPr lang="en-US" sz="1600" u="none" strike="noStrike"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b="1" u="sng" dirty="0">
                <a:solidFill>
                  <a:schemeClr val="accent1"/>
                </a:solidFill>
                <a:effectLst/>
                <a:latin typeface="Times New Roman" panose="02020603050405020304" pitchFamily="18" charset="0"/>
                <a:ea typeface="Times New Roman" panose="02020603050405020304" pitchFamily="18" charset="0"/>
              </a:rPr>
              <a:t>Health tracker (IOT device or a mobile app)</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will help for user to keep track of their health, if needed can be shared with doctors regarding any issues or queries for maintain their health.</a:t>
            </a:r>
            <a:endParaRPr lang="en-US" sz="1600" dirty="0"/>
          </a:p>
        </p:txBody>
      </p:sp>
    </p:spTree>
    <p:extLst>
      <p:ext uri="{BB962C8B-B14F-4D97-AF65-F5344CB8AC3E}">
        <p14:creationId xmlns:p14="http://schemas.microsoft.com/office/powerpoint/2010/main" val="194821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898723" y="138545"/>
            <a:ext cx="5868404"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Conclusion</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214502"/>
            <a:ext cx="6022109" cy="4708981"/>
          </a:xfrm>
          <a:prstGeom prst="rect">
            <a:avLst/>
          </a:prstGeom>
          <a:noFill/>
        </p:spPr>
        <p:txBody>
          <a:bodyPr wrap="square">
            <a:spAutoFit/>
          </a:bodyPr>
          <a:lstStyle/>
          <a:p>
            <a:r>
              <a:rPr lang="en-US" sz="2000" i="0" dirty="0">
                <a:effectLst/>
                <a:latin typeface="Times New Roman" panose="02020603050405020304" pitchFamily="18" charset="0"/>
                <a:cs typeface="Times New Roman" panose="02020603050405020304" pitchFamily="18" charset="0"/>
              </a:rPr>
              <a:t>Taking into account all the mentioned details, we can make the conclusion that the hospital management and cremation is the inevitable part of the lifecycle of Today’s world.</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would be working on it continuously for more enhancements. At every stage while studying we were cardinally supported by our mentors and department.</a:t>
            </a:r>
          </a:p>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r"/>
            <a:r>
              <a:rPr lang="en-IN" sz="2000" dirty="0">
                <a:latin typeface="Times New Roman" panose="02020603050405020304" pitchFamily="18" charset="0"/>
                <a:cs typeface="Times New Roman" panose="02020603050405020304" pitchFamily="18" charset="0"/>
              </a:rPr>
              <a:t>				Thankyou….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9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latin typeface="Algerian" panose="04020705040A02060702" pitchFamily="82" charset="0"/>
              </a:rPr>
              <a:t>Group Members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800" b="1" dirty="0">
                <a:latin typeface="Calibri" panose="020F0502020204030204" pitchFamily="34" charset="0"/>
                <a:cs typeface="Calibri" panose="020F0502020204030204" pitchFamily="34" charset="0"/>
              </a:rPr>
              <a:t>Piyush Mehrotra</a:t>
            </a:r>
          </a:p>
          <a:p>
            <a:r>
              <a:rPr lang="en-US" sz="2800" b="1" dirty="0" err="1">
                <a:latin typeface="Calibri" panose="020F0502020204030204" pitchFamily="34" charset="0"/>
                <a:cs typeface="Calibri" panose="020F0502020204030204" pitchFamily="34" charset="0"/>
              </a:rPr>
              <a:t>Shivam</a:t>
            </a:r>
            <a:r>
              <a:rPr lang="en-US" sz="2800" b="1" dirty="0">
                <a:latin typeface="Calibri" panose="020F0502020204030204" pitchFamily="34" charset="0"/>
                <a:cs typeface="Calibri" panose="020F0502020204030204" pitchFamily="34" charset="0"/>
              </a:rPr>
              <a:t> Singh (84)</a:t>
            </a:r>
          </a:p>
          <a:p>
            <a:r>
              <a:rPr lang="en-US" sz="2800" b="1" dirty="0">
                <a:latin typeface="Calibri" panose="020F0502020204030204" pitchFamily="34" charset="0"/>
                <a:cs typeface="Calibri" panose="020F0502020204030204" pitchFamily="34" charset="0"/>
              </a:rPr>
              <a:t>Shreya</a:t>
            </a:r>
          </a:p>
          <a:p>
            <a:r>
              <a:rPr lang="en-US" sz="2800" b="1" dirty="0" err="1">
                <a:latin typeface="Calibri" panose="020F0502020204030204" pitchFamily="34" charset="0"/>
                <a:cs typeface="Calibri" panose="020F0502020204030204" pitchFamily="34" charset="0"/>
              </a:rPr>
              <a:t>Shubhangi</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Soni</a:t>
            </a:r>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Vivek Tripathi</a:t>
            </a:r>
          </a:p>
        </p:txBody>
      </p:sp>
      <p:pic>
        <p:nvPicPr>
          <p:cNvPr id="14" name="Picture 13">
            <a:extLst>
              <a:ext uri="{FF2B5EF4-FFF2-40B4-BE49-F238E27FC236}">
                <a16:creationId xmlns:a16="http://schemas.microsoft.com/office/drawing/2014/main" id="{96AFF99C-9B00-4BB9-BAEB-0D8899114A98}"/>
              </a:ext>
            </a:extLst>
          </p:cNvPr>
          <p:cNvPicPr>
            <a:picLocks noChangeAspect="1"/>
          </p:cNvPicPr>
          <p:nvPr/>
        </p:nvPicPr>
        <p:blipFill>
          <a:blip r:embed="rId7"/>
          <a:stretch>
            <a:fillRect/>
          </a:stretch>
        </p:blipFill>
        <p:spPr>
          <a:xfrm>
            <a:off x="9509156" y="4803648"/>
            <a:ext cx="2438400" cy="1725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104622"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65965" y="341745"/>
            <a:ext cx="4538124" cy="970450"/>
          </a:xfrm>
        </p:spPr>
        <p:txBody>
          <a:bodyPr anchor="b">
            <a:normAutofit/>
          </a:bodyPr>
          <a:lstStyle/>
          <a:p>
            <a:pPr algn="l"/>
            <a:r>
              <a:rPr lang="en-US" sz="4000" dirty="0">
                <a:latin typeface="Algerian" panose="04020705040A02060702" pitchFamily="82" charset="0"/>
              </a:rPr>
              <a:t>Index</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39038" y="1399624"/>
            <a:ext cx="4403596" cy="4058751"/>
          </a:xfrm>
        </p:spPr>
        <p:txBody>
          <a:bodyPr anchor="t">
            <a:normAutofit fontScale="92500" lnSpcReduction="20000"/>
          </a:bodyPr>
          <a:lstStyle/>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Introduction</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Project Objective</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Need of Project</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Features of Project</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 Data Flow Diagram</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 Project Application in Real Life</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 Future Enhancements</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 Conclusion</a:t>
            </a:r>
          </a:p>
          <a:p>
            <a:pPr marL="342900" indent="-342900">
              <a:buAutoNum type="arabicPeriod"/>
            </a:pPr>
            <a:r>
              <a:rPr lang="en-US" sz="2400" b="1" dirty="0">
                <a:solidFill>
                  <a:schemeClr val="tx1"/>
                </a:solidFill>
                <a:latin typeface="Times New Roman" panose="02020603050405020304" pitchFamily="18" charset="0"/>
                <a:cs typeface="Times New Roman" panose="02020603050405020304" pitchFamily="18" charset="0"/>
              </a:rPr>
              <a:t> Reference</a:t>
            </a:r>
          </a:p>
        </p:txBody>
      </p:sp>
      <p:pic>
        <p:nvPicPr>
          <p:cNvPr id="5" name="Picture 4">
            <a:extLst>
              <a:ext uri="{FF2B5EF4-FFF2-40B4-BE49-F238E27FC236}">
                <a16:creationId xmlns:a16="http://schemas.microsoft.com/office/drawing/2014/main" id="{28A64A27-A429-4EF1-9C75-68708767D0A5}"/>
              </a:ext>
            </a:extLst>
          </p:cNvPr>
          <p:cNvPicPr>
            <a:picLocks noChangeAspect="1"/>
          </p:cNvPicPr>
          <p:nvPr/>
        </p:nvPicPr>
        <p:blipFill>
          <a:blip r:embed="rId4"/>
          <a:stretch>
            <a:fillRect/>
          </a:stretch>
        </p:blipFill>
        <p:spPr>
          <a:xfrm>
            <a:off x="536929" y="979053"/>
            <a:ext cx="4636655" cy="4636655"/>
          </a:xfrm>
          <a:prstGeom prst="rect">
            <a:avLst/>
          </a:prstGeom>
        </p:spPr>
      </p:pic>
    </p:spTree>
    <p:extLst>
      <p:ext uri="{BB962C8B-B14F-4D97-AF65-F5344CB8AC3E}">
        <p14:creationId xmlns:p14="http://schemas.microsoft.com/office/powerpoint/2010/main" val="2445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60348"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6096000" y="184728"/>
            <a:ext cx="4538124"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Introduction</a:t>
            </a:r>
          </a:p>
        </p:txBody>
      </p:sp>
      <p:sp>
        <p:nvSpPr>
          <p:cNvPr id="8" name="Arrow: Right 7">
            <a:extLst>
              <a:ext uri="{FF2B5EF4-FFF2-40B4-BE49-F238E27FC236}">
                <a16:creationId xmlns:a16="http://schemas.microsoft.com/office/drawing/2014/main" id="{881C89EB-6F13-42F6-AB83-991F40554912}"/>
              </a:ext>
            </a:extLst>
          </p:cNvPr>
          <p:cNvSpPr/>
          <p:nvPr/>
        </p:nvSpPr>
        <p:spPr>
          <a:xfrm>
            <a:off x="400390" y="1550967"/>
            <a:ext cx="5154836" cy="31561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4C0732A-B16F-4EB3-9752-8E5A6A2A543F}"/>
              </a:ext>
            </a:extLst>
          </p:cNvPr>
          <p:cNvSpPr txBox="1"/>
          <p:nvPr/>
        </p:nvSpPr>
        <p:spPr>
          <a:xfrm>
            <a:off x="6096000" y="1251447"/>
            <a:ext cx="5687291" cy="5268237"/>
          </a:xfrm>
          <a:prstGeom prst="rect">
            <a:avLst/>
          </a:prstGeom>
          <a:noFill/>
        </p:spPr>
        <p:txBody>
          <a:bodyPr wrap="square">
            <a:spAutoFit/>
          </a:bodyPr>
          <a:lstStyle/>
          <a:p>
            <a:pPr indent="457200" algn="just">
              <a:lnSpc>
                <a:spcPct val="115000"/>
              </a:lnSpc>
            </a:pPr>
            <a:r>
              <a:rPr lang="en-US" sz="1600" dirty="0">
                <a:effectLst/>
                <a:latin typeface="Times New Roman" panose="02020603050405020304" pitchFamily="18" charset="0"/>
                <a:ea typeface="Times New Roman" panose="02020603050405020304" pitchFamily="18" charset="0"/>
              </a:rPr>
              <a:t>Are you searching for a help, for you or your relative’s faster recovery or for performing rituals if someone died? Do you know which hospitals are having poison cell? Do you want to know more about some bigger diseases from well-known doctors? Don’t have money, for the treatment of your loved one and need help? Don’t worry, this is the reason why we are here:</a:t>
            </a:r>
            <a:endParaRPr lang="en-IN" sz="1600" dirty="0">
              <a:effectLst/>
              <a:latin typeface="Times New Roman" panose="02020603050405020304" pitchFamily="18" charset="0"/>
              <a:ea typeface="Times New Roman" panose="02020603050405020304" pitchFamily="18" charset="0"/>
            </a:endParaRPr>
          </a:p>
          <a:p>
            <a:pPr algn="ctr"/>
            <a:r>
              <a:rPr lang="en-US" sz="2000" b="1" dirty="0">
                <a:solidFill>
                  <a:srgbClr val="FFC000"/>
                </a:solidFill>
                <a:effectLst/>
                <a:highlight>
                  <a:srgbClr val="000000"/>
                </a:highlight>
                <a:latin typeface="Times New Roman" panose="02020603050405020304" pitchFamily="18" charset="0"/>
                <a:ea typeface="Times New Roman" panose="02020603050405020304" pitchFamily="18" charset="0"/>
              </a:rPr>
              <a:t>You Heal We Help</a:t>
            </a:r>
            <a:endParaRPr lang="en-IN" sz="1600" dirty="0">
              <a:solidFill>
                <a:srgbClr val="FFC000"/>
              </a:solidFill>
              <a:effectLst/>
              <a:highlight>
                <a:srgbClr val="000000"/>
              </a:highlight>
              <a:latin typeface="Times New Roman" panose="02020603050405020304" pitchFamily="18" charset="0"/>
              <a:ea typeface="Times New Roman" panose="02020603050405020304" pitchFamily="18" charset="0"/>
            </a:endParaRPr>
          </a:p>
          <a:p>
            <a:pPr indent="457200" algn="just">
              <a:lnSpc>
                <a:spcPct val="115000"/>
              </a:lnSpc>
            </a:pPr>
            <a:r>
              <a:rPr lang="en-US" sz="1600" dirty="0">
                <a:effectLst/>
                <a:latin typeface="Times New Roman" panose="02020603050405020304" pitchFamily="18" charset="0"/>
                <a:ea typeface="Times New Roman" panose="02020603050405020304" pitchFamily="18" charset="0"/>
              </a:rPr>
              <a:t>Our project’s main aim is to analyze data and help the needy by recommending the best facilities of hospitals, doctors, specialist near you.</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dirty="0">
                <a:effectLst/>
                <a:latin typeface="Times New Roman" panose="02020603050405020304" pitchFamily="18" charset="0"/>
                <a:ea typeface="Times New Roman" panose="02020603050405020304" pitchFamily="18" charset="0"/>
              </a:rPr>
              <a:t>We also help fresher/junior doctors to learn more from experienced doctors and users to get health awareness from them by organizing seminars. We bridge a gap between the poor patients by connecting them directly to the NGOs for instant fund raising. </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dirty="0">
                <a:effectLst/>
                <a:latin typeface="Times New Roman" panose="02020603050405020304" pitchFamily="18" charset="0"/>
                <a:ea typeface="Times New Roman" panose="02020603050405020304" pitchFamily="18" charset="0"/>
              </a:rPr>
              <a:t>When anyone is died, and you need help for doing all the rituals regarding him and no one is there to help, don’t worry, we provide all sorts of ritual practices as taking death body from your home to ghat as well as providing the death certificate too.</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1AC7933E-218D-4BEC-8DBB-5FA67F7DAA96}"/>
              </a:ext>
            </a:extLst>
          </p:cNvPr>
          <p:cNvPicPr>
            <a:picLocks noChangeAspect="1"/>
          </p:cNvPicPr>
          <p:nvPr/>
        </p:nvPicPr>
        <p:blipFill>
          <a:blip r:embed="rId3"/>
          <a:stretch>
            <a:fillRect/>
          </a:stretch>
        </p:blipFill>
        <p:spPr>
          <a:xfrm>
            <a:off x="762939" y="2632579"/>
            <a:ext cx="1339036" cy="992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itle 1">
            <a:extLst>
              <a:ext uri="{FF2B5EF4-FFF2-40B4-BE49-F238E27FC236}">
                <a16:creationId xmlns:a16="http://schemas.microsoft.com/office/drawing/2014/main" id="{0362CE47-9A61-4A91-B5F9-F0297FCFD317}"/>
              </a:ext>
            </a:extLst>
          </p:cNvPr>
          <p:cNvSpPr txBox="1">
            <a:spLocks/>
          </p:cNvSpPr>
          <p:nvPr/>
        </p:nvSpPr>
        <p:spPr>
          <a:xfrm>
            <a:off x="1896395" y="2441354"/>
            <a:ext cx="3343540" cy="151303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b="1" dirty="0">
                <a:latin typeface="Arial Black" panose="020B0A04020102020204" pitchFamily="34" charset="0"/>
              </a:rPr>
              <a:t>	</a:t>
            </a:r>
            <a:r>
              <a:rPr lang="en-US" sz="6000" b="1" dirty="0">
                <a:solidFill>
                  <a:schemeClr val="tx1"/>
                </a:solidFill>
                <a:latin typeface="Arial Black" panose="020B0A04020102020204" pitchFamily="34" charset="0"/>
              </a:rPr>
              <a:t>YHWH</a:t>
            </a:r>
          </a:p>
        </p:txBody>
      </p:sp>
    </p:spTree>
    <p:extLst>
      <p:ext uri="{BB962C8B-B14F-4D97-AF65-F5344CB8AC3E}">
        <p14:creationId xmlns:p14="http://schemas.microsoft.com/office/powerpoint/2010/main" val="105383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898723" y="138545"/>
            <a:ext cx="5383870"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Project Objective</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214502"/>
            <a:ext cx="6096001" cy="523220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You Heal We Help provides you best quick healing options near you We are helping hands for our users for their quick recovery.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Some solutions we provide are: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aim of this site is to reduce death rates, by providing </a:t>
            </a:r>
            <a:r>
              <a:rPr lang="en-US" sz="2000" b="1" dirty="0">
                <a:solidFill>
                  <a:srgbClr val="FFC000"/>
                </a:solidFill>
                <a:latin typeface="Times New Roman" panose="02020603050405020304" pitchFamily="18" charset="0"/>
                <a:cs typeface="Times New Roman" panose="02020603050405020304" pitchFamily="18" charset="0"/>
              </a:rPr>
              <a:t>faster search results of best rated</a:t>
            </a:r>
            <a:r>
              <a:rPr lang="en-US" sz="1600" dirty="0">
                <a:latin typeface="Times New Roman" panose="02020603050405020304" pitchFamily="18" charset="0"/>
                <a:cs typeface="Times New Roman" panose="02020603050405020304" pitchFamily="18" charset="0"/>
              </a:rPr>
              <a:t> doctors, facilities and hospitals regarding specific problem and its solution available near them.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will also organize different </a:t>
            </a:r>
            <a:r>
              <a:rPr lang="en-US" sz="2000" b="1" dirty="0">
                <a:solidFill>
                  <a:srgbClr val="FFC000"/>
                </a:solidFill>
                <a:latin typeface="Times New Roman" panose="02020603050405020304" pitchFamily="18" charset="0"/>
                <a:cs typeface="Times New Roman" panose="02020603050405020304" pitchFamily="18" charset="0"/>
              </a:rPr>
              <a:t>s</a:t>
            </a:r>
            <a:r>
              <a:rPr lang="en-US" sz="2000" b="1" dirty="0">
                <a:solidFill>
                  <a:srgbClr val="FFC000"/>
                </a:solidFill>
                <a:highlight>
                  <a:srgbClr val="000000"/>
                </a:highlight>
                <a:latin typeface="Times New Roman" panose="02020603050405020304" pitchFamily="18" charset="0"/>
                <a:cs typeface="Times New Roman" panose="02020603050405020304" pitchFamily="18" charset="0"/>
              </a:rPr>
              <a:t>eminars</a:t>
            </a:r>
            <a:r>
              <a:rPr lang="en-US" sz="1600" dirty="0">
                <a:highlight>
                  <a:srgbClr val="000000"/>
                </a:highligh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fresher/junior doctors to interact with experienced doctors. A health awareness program for public user about new diseases, its causes and solutions.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the services and interactions are improved in all possible ways, everything is being planned with greater precision.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also helps to connect with </a:t>
            </a:r>
            <a:r>
              <a:rPr lang="en-US" sz="2000" b="1" dirty="0">
                <a:solidFill>
                  <a:srgbClr val="FFC000"/>
                </a:solidFill>
                <a:highlight>
                  <a:srgbClr val="000000"/>
                </a:highlight>
                <a:latin typeface="Times New Roman" panose="02020603050405020304" pitchFamily="18" charset="0"/>
                <a:cs typeface="Times New Roman" panose="02020603050405020304" pitchFamily="18" charset="0"/>
              </a:rPr>
              <a:t>NGOs</a:t>
            </a:r>
            <a:r>
              <a:rPr lang="en-US" sz="1600" dirty="0">
                <a:solidFill>
                  <a:srgbClr val="FFC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instant fund raising for the needy.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pandemic situations or disasters or for upcoming generations, people need help for the </a:t>
            </a:r>
            <a:r>
              <a:rPr lang="en-US" sz="2000" b="1" dirty="0">
                <a:solidFill>
                  <a:srgbClr val="FFC000"/>
                </a:solidFill>
                <a:highlight>
                  <a:srgbClr val="000000"/>
                </a:highlight>
                <a:latin typeface="Times New Roman" panose="02020603050405020304" pitchFamily="18" charset="0"/>
                <a:cs typeface="Times New Roman" panose="02020603050405020304" pitchFamily="18" charset="0"/>
              </a:rPr>
              <a:t>cremation</a:t>
            </a:r>
            <a:r>
              <a:rPr lang="en-US" sz="1600" dirty="0">
                <a:latin typeface="Times New Roman" panose="02020603050405020304" pitchFamily="18" charset="0"/>
                <a:cs typeface="Times New Roman" panose="02020603050405020304" pitchFamily="18" charset="0"/>
              </a:rPr>
              <a:t> of their loved ones because of not known about rituals or pandemic doesn’t allow people to help, so in these situations we provide a helping hand for such people.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62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898723" y="138545"/>
            <a:ext cx="5383870"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Why Need this ? </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214502"/>
            <a:ext cx="6022109" cy="3539430"/>
          </a:xfrm>
          <a:prstGeom prst="rect">
            <a:avLst/>
          </a:prstGeom>
          <a:noFill/>
        </p:spPr>
        <p:txBody>
          <a:bodyPr wrap="square">
            <a:spAutoFit/>
          </a:bodyPr>
          <a:lstStyle/>
          <a:p>
            <a:pPr indent="457200" algn="just"/>
            <a:r>
              <a:rPr lang="en-US" sz="1600" dirty="0">
                <a:effectLst/>
                <a:latin typeface="Times New Roman" panose="02020603050405020304" pitchFamily="18" charset="0"/>
                <a:ea typeface="Times New Roman" panose="02020603050405020304" pitchFamily="18" charset="0"/>
              </a:rPr>
              <a:t>Hospital management system is being used everywhere but most of them deals with the doctor’s availability and their appointments, medicine available or not. Some more problems are:</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People facing </a:t>
            </a:r>
            <a:r>
              <a:rPr lang="en-US" sz="1600" dirty="0">
                <a:solidFill>
                  <a:schemeClr val="accent1"/>
                </a:solidFill>
                <a:effectLst/>
                <a:latin typeface="Times New Roman" panose="02020603050405020304" pitchFamily="18" charset="0"/>
                <a:ea typeface="Times New Roman" panose="02020603050405020304" pitchFamily="18" charset="0"/>
              </a:rPr>
              <a:t>difficulties in finding </a:t>
            </a:r>
            <a:r>
              <a:rPr lang="en-US" sz="1600" dirty="0">
                <a:effectLst/>
                <a:latin typeface="Times New Roman" panose="02020603050405020304" pitchFamily="18" charset="0"/>
                <a:ea typeface="Times New Roman" panose="02020603050405020304" pitchFamily="18" charset="0"/>
              </a:rPr>
              <a:t>poison cell, beds, oxygen, ventilators, blood and plasma for their near and dear ones.</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solidFill>
                  <a:schemeClr val="accent1"/>
                </a:solidFill>
                <a:effectLst/>
                <a:latin typeface="Times New Roman" panose="02020603050405020304" pitchFamily="18" charset="0"/>
                <a:ea typeface="Times New Roman" panose="02020603050405020304" pitchFamily="18" charset="0"/>
              </a:rPr>
              <a:t>Lack of awareness</a:t>
            </a:r>
            <a:r>
              <a:rPr lang="en-US" sz="1600" dirty="0">
                <a:effectLst/>
                <a:latin typeface="Times New Roman" panose="02020603050405020304" pitchFamily="18" charset="0"/>
                <a:ea typeface="Times New Roman" panose="02020603050405020304" pitchFamily="18" charset="0"/>
              </a:rPr>
              <a:t> of diseases and symptoms is essential for screening and early detection.</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Specially the </a:t>
            </a:r>
            <a:r>
              <a:rPr lang="en-US" sz="1600" dirty="0">
                <a:solidFill>
                  <a:schemeClr val="accent1"/>
                </a:solidFill>
                <a:effectLst/>
                <a:latin typeface="Times New Roman" panose="02020603050405020304" pitchFamily="18" charset="0"/>
                <a:ea typeface="Times New Roman" panose="02020603050405020304" pitchFamily="18" charset="0"/>
              </a:rPr>
              <a:t>problems are faced in times of pandemic</a:t>
            </a:r>
            <a:r>
              <a:rPr lang="en-US" sz="1600" dirty="0">
                <a:effectLst/>
                <a:latin typeface="Times New Roman" panose="02020603050405020304" pitchFamily="18" charset="0"/>
                <a:ea typeface="Times New Roman" panose="02020603050405020304" pitchFamily="18" charset="0"/>
              </a:rPr>
              <a:t> or any natural disasters it becomes onerous to cremate the body of so many people.</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solidFill>
                  <a:schemeClr val="accent1"/>
                </a:solidFill>
                <a:effectLst/>
                <a:latin typeface="Times New Roman" panose="02020603050405020304" pitchFamily="18" charset="0"/>
                <a:ea typeface="Times New Roman" panose="02020603050405020304" pitchFamily="18" charset="0"/>
              </a:rPr>
              <a:t>Need for instant money or funding</a:t>
            </a:r>
            <a:r>
              <a:rPr lang="en-US" sz="1600" dirty="0">
                <a:effectLst/>
                <a:latin typeface="Times New Roman" panose="02020603050405020304" pitchFamily="18" charset="0"/>
                <a:ea typeface="Times New Roman" panose="02020603050405020304" pitchFamily="18" charset="0"/>
              </a:rPr>
              <a:t> for treatment is also a challenge for the poor ones or middle class people.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17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898723" y="138545"/>
            <a:ext cx="5383870"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Existing Scenario</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214502"/>
            <a:ext cx="6022109" cy="4278094"/>
          </a:xfrm>
          <a:prstGeom prst="rect">
            <a:avLst/>
          </a:prstGeom>
          <a:noFill/>
        </p:spPr>
        <p:txBody>
          <a:bodyPr wrap="square">
            <a:spAutoFit/>
          </a:bodyPr>
          <a:lstStyle/>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existing systems are </a:t>
            </a:r>
            <a:r>
              <a:rPr lang="en-US" sz="2000" b="1" dirty="0">
                <a:solidFill>
                  <a:schemeClr val="accent1"/>
                </a:solidFill>
                <a:effectLst/>
                <a:latin typeface="Times New Roman" panose="02020603050405020304" pitchFamily="18" charset="0"/>
                <a:ea typeface="Times New Roman" panose="02020603050405020304" pitchFamily="18" charset="0"/>
              </a:rPr>
              <a:t>highly manual and all work is done traditionally</a:t>
            </a:r>
            <a:r>
              <a:rPr lang="en-US" sz="1600" dirty="0">
                <a:effectLst/>
                <a:latin typeface="Times New Roman" panose="02020603050405020304" pitchFamily="18" charset="0"/>
                <a:ea typeface="Times New Roman" panose="02020603050405020304" pitchFamily="18" charset="0"/>
              </a:rPr>
              <a:t> or if they are online then they either provide information regarding doctor’s availability or names of hospitals, or medicine delivery.</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One has to go to different hospitals to </a:t>
            </a:r>
            <a:r>
              <a:rPr lang="en-US" sz="2000" b="1" dirty="0">
                <a:solidFill>
                  <a:schemeClr val="accent1"/>
                </a:solidFill>
                <a:effectLst/>
                <a:latin typeface="Times New Roman" panose="02020603050405020304" pitchFamily="18" charset="0"/>
                <a:ea typeface="Times New Roman" panose="02020603050405020304" pitchFamily="18" charset="0"/>
              </a:rPr>
              <a:t>find</a:t>
            </a:r>
            <a:r>
              <a:rPr lang="en-US" sz="1600" dirty="0">
                <a:effectLst/>
                <a:latin typeface="Times New Roman" panose="02020603050405020304" pitchFamily="18" charset="0"/>
                <a:ea typeface="Times New Roman" panose="02020603050405020304" pitchFamily="18" charset="0"/>
              </a:rPr>
              <a:t> whether it has </a:t>
            </a:r>
            <a:r>
              <a:rPr lang="en-US" sz="2000" b="1" dirty="0">
                <a:solidFill>
                  <a:schemeClr val="accent1"/>
                </a:solidFill>
                <a:effectLst/>
                <a:latin typeface="Times New Roman" panose="02020603050405020304" pitchFamily="18" charset="0"/>
                <a:ea typeface="Times New Roman" panose="02020603050405020304" pitchFamily="18" charset="0"/>
              </a:rPr>
              <a:t>poison cell or not.</a:t>
            </a:r>
            <a:endParaRPr lang="en-IN" sz="1600" b="1" dirty="0">
              <a:solidFill>
                <a:schemeClr val="accent1"/>
              </a:solidFill>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One has to find out whether the </a:t>
            </a:r>
            <a:r>
              <a:rPr lang="en-US" sz="2000" b="1" dirty="0">
                <a:solidFill>
                  <a:schemeClr val="accent1"/>
                </a:solidFill>
                <a:effectLst/>
                <a:latin typeface="Times New Roman" panose="02020603050405020304" pitchFamily="18" charset="0"/>
                <a:ea typeface="Times New Roman" panose="02020603050405020304" pitchFamily="18" charset="0"/>
              </a:rPr>
              <a:t>treatment for the disease</a:t>
            </a:r>
            <a:r>
              <a:rPr lang="en-US" sz="1600" dirty="0">
                <a:effectLst/>
                <a:latin typeface="Times New Roman" panose="02020603050405020304" pitchFamily="18" charset="0"/>
                <a:ea typeface="Times New Roman" panose="02020603050405020304" pitchFamily="18" charset="0"/>
              </a:rPr>
              <a:t> for which they are looking is available in that hospital or not.</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After that, one has to collect information about charges and everything else there.</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People in </a:t>
            </a:r>
            <a:r>
              <a:rPr lang="en-US" sz="2000" b="1" dirty="0">
                <a:solidFill>
                  <a:schemeClr val="accent1"/>
                </a:solidFill>
                <a:effectLst/>
                <a:latin typeface="Times New Roman" panose="02020603050405020304" pitchFamily="18" charset="0"/>
                <a:ea typeface="Times New Roman" panose="02020603050405020304" pitchFamily="18" charset="0"/>
              </a:rPr>
              <a:t>need for money go to social media and post for fund raising</a:t>
            </a:r>
            <a:r>
              <a:rPr lang="en-US" sz="1600" dirty="0">
                <a:effectLst/>
                <a:latin typeface="Times New Roman" panose="02020603050405020304" pitchFamily="18" charset="0"/>
                <a:ea typeface="Times New Roman" panose="02020603050405020304" pitchFamily="18" charset="0"/>
              </a:rPr>
              <a:t> which takes a lot of time.</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n-US" sz="2000" b="1" dirty="0">
                <a:solidFill>
                  <a:schemeClr val="accent1"/>
                </a:solidFill>
                <a:effectLst/>
                <a:latin typeface="Times New Roman" panose="02020603050405020304" pitchFamily="18" charset="0"/>
                <a:ea typeface="Times New Roman" panose="02020603050405020304" pitchFamily="18" charset="0"/>
              </a:rPr>
              <a:t>Some new diseases are still unknow </a:t>
            </a:r>
            <a:r>
              <a:rPr lang="en-US" sz="1600" dirty="0">
                <a:effectLst/>
                <a:latin typeface="Times New Roman" panose="02020603050405020304" pitchFamily="18" charset="0"/>
                <a:ea typeface="Times New Roman" panose="02020603050405020304" pitchFamily="18" charset="0"/>
              </a:rPr>
              <a:t>for small area or small doctors, because of which it takes much time for them to diagnose.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24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4" name="Rectangle: Rounded Corners 3">
            <a:extLst>
              <a:ext uri="{FF2B5EF4-FFF2-40B4-BE49-F238E27FC236}">
                <a16:creationId xmlns:a16="http://schemas.microsoft.com/office/drawing/2014/main" id="{2A8FC799-87C7-4D99-92E7-795043B54FDE}"/>
              </a:ext>
            </a:extLst>
          </p:cNvPr>
          <p:cNvSpPr/>
          <p:nvPr/>
        </p:nvSpPr>
        <p:spPr>
          <a:xfrm>
            <a:off x="651470" y="295561"/>
            <a:ext cx="10880436" cy="61929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B6FEB526-2F0E-428A-92B1-A78C86AE6888}"/>
              </a:ext>
            </a:extLst>
          </p:cNvPr>
          <p:cNvSpPr txBox="1">
            <a:spLocks/>
          </p:cNvSpPr>
          <p:nvPr/>
        </p:nvSpPr>
        <p:spPr>
          <a:xfrm>
            <a:off x="3399753" y="30905"/>
            <a:ext cx="5383870"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lgerian" panose="04020705040A02060702" pitchFamily="82" charset="0"/>
              </a:rPr>
              <a:t>DFD of User</a:t>
            </a:r>
          </a:p>
        </p:txBody>
      </p:sp>
      <p:pic>
        <p:nvPicPr>
          <p:cNvPr id="7" name="Picture 6">
            <a:extLst>
              <a:ext uri="{FF2B5EF4-FFF2-40B4-BE49-F238E27FC236}">
                <a16:creationId xmlns:a16="http://schemas.microsoft.com/office/drawing/2014/main" id="{056CE86E-C5DE-48FC-A2E2-731C1FE434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5501" y="1147894"/>
            <a:ext cx="9552373" cy="49203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590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CDEB4-F699-4540-A50B-F607490A4B6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5698222" cy="6857990"/>
          </a:xfrm>
          <a:prstGeom prst="rect">
            <a:avLst/>
          </a:prstGeom>
        </p:spPr>
      </p:pic>
      <p:sp>
        <p:nvSpPr>
          <p:cNvPr id="3" name="Title 1">
            <a:extLst>
              <a:ext uri="{FF2B5EF4-FFF2-40B4-BE49-F238E27FC236}">
                <a16:creationId xmlns:a16="http://schemas.microsoft.com/office/drawing/2014/main" id="{4A4A037C-C5F6-45D7-BE89-03864C74CC6F}"/>
              </a:ext>
            </a:extLst>
          </p:cNvPr>
          <p:cNvSpPr txBox="1">
            <a:spLocks/>
          </p:cNvSpPr>
          <p:nvPr/>
        </p:nvSpPr>
        <p:spPr>
          <a:xfrm>
            <a:off x="5920509" y="0"/>
            <a:ext cx="5868404" cy="97045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Algerian" panose="04020705040A02060702" pitchFamily="82" charset="0"/>
              </a:rPr>
              <a:t>Technology Used</a:t>
            </a:r>
          </a:p>
        </p:txBody>
      </p:sp>
      <p:sp>
        <p:nvSpPr>
          <p:cNvPr id="5" name="TextBox 4">
            <a:extLst>
              <a:ext uri="{FF2B5EF4-FFF2-40B4-BE49-F238E27FC236}">
                <a16:creationId xmlns:a16="http://schemas.microsoft.com/office/drawing/2014/main" id="{C4C0732A-B16F-4EB3-9752-8E5A6A2A543F}"/>
              </a:ext>
            </a:extLst>
          </p:cNvPr>
          <p:cNvSpPr txBox="1"/>
          <p:nvPr/>
        </p:nvSpPr>
        <p:spPr>
          <a:xfrm>
            <a:off x="5920509" y="1127200"/>
            <a:ext cx="6022109" cy="5730800"/>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Requirement analysis:</a:t>
            </a:r>
          </a:p>
          <a:p>
            <a:pPr marL="800100" lvl="1"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Ideas and analysis of market and need for a common person in medical and support</a:t>
            </a:r>
          </a:p>
          <a:p>
            <a:pPr marL="342900" lvl="1"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Design</a:t>
            </a:r>
          </a:p>
          <a:p>
            <a:pPr marL="800100" lvl="2" indent="-342900">
              <a:lnSpc>
                <a:spcPct val="107000"/>
              </a:lnSpc>
              <a:spcAft>
                <a:spcPts val="800"/>
              </a:spcAft>
              <a:buFont typeface="Symbol" panose="05050102010706020507" pitchFamily="18" charset="2"/>
              <a:buChar char=""/>
            </a:pPr>
            <a:r>
              <a:rPr lang="en-US" sz="1600" dirty="0" err="1">
                <a:latin typeface="Times New Roman" panose="02020603050405020304" pitchFamily="18" charset="0"/>
                <a:cs typeface="Times New Roman" panose="02020603050405020304" pitchFamily="18" charset="0"/>
              </a:rPr>
              <a:t>Creately</a:t>
            </a:r>
            <a:r>
              <a:rPr lang="en-US" sz="1600" dirty="0">
                <a:latin typeface="Times New Roman" panose="02020603050405020304" pitchFamily="18" charset="0"/>
                <a:cs typeface="Times New Roman" panose="02020603050405020304" pitchFamily="18" charset="0"/>
              </a:rPr>
              <a:t> App</a:t>
            </a:r>
          </a:p>
          <a:p>
            <a:pPr marL="800100" lvl="2"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Adobe XD</a:t>
            </a:r>
          </a:p>
          <a:p>
            <a:pPr marL="342900" lvl="0"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Web Development:</a:t>
            </a:r>
          </a:p>
          <a:p>
            <a:pPr marL="800100" lvl="1" indent="-342900">
              <a:lnSpc>
                <a:spcPct val="107000"/>
              </a:lnSpc>
              <a:spcAft>
                <a:spcPts val="800"/>
              </a:spcAft>
              <a:buFont typeface="Symbol" panose="05050102010706020507" pitchFamily="18" charset="2"/>
              <a:buChar char=""/>
            </a:pPr>
            <a:r>
              <a:rPr lang="en-US" sz="1600" u="sng" dirty="0">
                <a:latin typeface="Times New Roman" panose="02020603050405020304" pitchFamily="18" charset="0"/>
                <a:cs typeface="Times New Roman" panose="02020603050405020304" pitchFamily="18" charset="0"/>
              </a:rPr>
              <a:t>Frontend</a:t>
            </a:r>
            <a:r>
              <a:rPr lang="en-US" sz="1600" dirty="0">
                <a:latin typeface="Times New Roman" panose="02020603050405020304" pitchFamily="18" charset="0"/>
                <a:cs typeface="Times New Roman" panose="02020603050405020304" pitchFamily="18" charset="0"/>
              </a:rPr>
              <a:t>:</a:t>
            </a:r>
          </a:p>
          <a:p>
            <a:pPr marL="1257300" lvl="2"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HTML, CSS</a:t>
            </a:r>
          </a:p>
          <a:p>
            <a:pPr marL="1257300" lvl="2"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Bootstrap framework</a:t>
            </a:r>
          </a:p>
          <a:p>
            <a:pPr marL="1257300" lvl="2"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Js</a:t>
            </a:r>
          </a:p>
          <a:p>
            <a:pPr marL="803275" lvl="2" indent="-342900">
              <a:lnSpc>
                <a:spcPct val="107000"/>
              </a:lnSpc>
              <a:spcAft>
                <a:spcPts val="800"/>
              </a:spcAft>
              <a:buFont typeface="Symbol" panose="05050102010706020507" pitchFamily="18" charset="2"/>
              <a:buChar char=""/>
            </a:pPr>
            <a:r>
              <a:rPr lang="en-US" sz="1600" u="sng" dirty="0">
                <a:latin typeface="Times New Roman" panose="02020603050405020304" pitchFamily="18" charset="0"/>
                <a:cs typeface="Times New Roman" panose="02020603050405020304" pitchFamily="18" charset="0"/>
              </a:rPr>
              <a:t>Backend</a:t>
            </a:r>
            <a:r>
              <a:rPr lang="en-US" sz="1600" dirty="0">
                <a:latin typeface="Times New Roman" panose="02020603050405020304" pitchFamily="18" charset="0"/>
                <a:cs typeface="Times New Roman" panose="02020603050405020304" pitchFamily="18" charset="0"/>
              </a:rPr>
              <a:t>:</a:t>
            </a:r>
          </a:p>
          <a:p>
            <a:pPr marL="1260475" lvl="3" indent="-34290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Php</a:t>
            </a:r>
          </a:p>
          <a:p>
            <a:pPr marL="341313" lvl="3" indent="-222250">
              <a:lnSpc>
                <a:spcPct val="107000"/>
              </a:lnSpc>
              <a:spcAft>
                <a:spcPts val="800"/>
              </a:spcAft>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Database:</a:t>
            </a:r>
          </a:p>
          <a:p>
            <a:pPr marL="798513" lvl="4" indent="-222250">
              <a:lnSpc>
                <a:spcPct val="107000"/>
              </a:lnSpc>
              <a:spcAft>
                <a:spcPts val="800"/>
              </a:spcAft>
              <a:buFont typeface="Symbol" panose="05050102010706020507" pitchFamily="18" charset="2"/>
              <a:buChar char=""/>
            </a:pPr>
            <a:r>
              <a:rPr lang="en-US" sz="1600" dirty="0" err="1">
                <a:latin typeface="Times New Roman" panose="02020603050405020304" pitchFamily="18" charset="0"/>
                <a:cs typeface="Times New Roman" panose="02020603050405020304" pitchFamily="18" charset="0"/>
              </a:rPr>
              <a:t>Xampp</a:t>
            </a:r>
            <a:r>
              <a:rPr lang="en-US" sz="1600" dirty="0">
                <a:latin typeface="Times New Roman" panose="02020603050405020304" pitchFamily="18" charset="0"/>
                <a:cs typeface="Times New Roman" panose="02020603050405020304" pitchFamily="18" charset="0"/>
              </a:rPr>
              <a:t> Server</a:t>
            </a:r>
          </a:p>
          <a:p>
            <a:pPr marL="342900" lvl="0" indent="-342900">
              <a:lnSpc>
                <a:spcPct val="107000"/>
              </a:lnSpc>
              <a:spcAft>
                <a:spcPts val="800"/>
              </a:spcAft>
              <a:buFont typeface="Symbol" panose="05050102010706020507" pitchFamily="18"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866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{BC4080C5-61E9-4DC7-A64A-AA6FEE11ABB0}tf55705232_win32</Template>
  <TotalTime>107</TotalTime>
  <Words>967</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Black</vt:lpstr>
      <vt:lpstr>Calibri</vt:lpstr>
      <vt:lpstr>Goudy Old Style</vt:lpstr>
      <vt:lpstr>Symbol</vt:lpstr>
      <vt:lpstr>Times New Roman</vt:lpstr>
      <vt:lpstr>Wingdings 2</vt:lpstr>
      <vt:lpstr>SlateVTI</vt:lpstr>
      <vt:lpstr>  YHWH</vt:lpstr>
      <vt:lpstr>Group Members</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YHWH</dc:title>
  <dc:creator>Piyush   Mehrotra</dc:creator>
  <cp:lastModifiedBy>Piyush   Mehrotra</cp:lastModifiedBy>
  <cp:revision>15</cp:revision>
  <dcterms:created xsi:type="dcterms:W3CDTF">2021-12-07T18:11:25Z</dcterms:created>
  <dcterms:modified xsi:type="dcterms:W3CDTF">2021-12-07T19:58:29Z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