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0"/>
  </p:notesMasterIdLst>
  <p:sldIdLst>
    <p:sldId id="256"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embeddedFontLst>
    <p:embeddedFont>
      <p:font typeface="Corbel" panose="020B050302020402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7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X Education - Lead Scoring Case Study</a:t>
            </a:r>
            <a:endParaRPr sz="480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Identification of Hot Leads to focus more on them and thus enhancing the conversion ratio for X Education</a:t>
            </a:r>
            <a:endParaRPr sz="1800">
              <a:latin typeface="Verdana"/>
              <a:ea typeface="Verdana"/>
              <a:cs typeface="Verdana"/>
              <a:sym typeface="Verdana"/>
            </a:endParaRPr>
          </a:p>
        </p:txBody>
      </p:sp>
      <p:sp>
        <p:nvSpPr>
          <p:cNvPr id="166" name="Google Shape;166;p25"/>
          <p:cNvSpPr txBox="1"/>
          <p:nvPr/>
        </p:nvSpPr>
        <p:spPr>
          <a:xfrm>
            <a:off x="598100" y="4153800"/>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Team Members:</a:t>
            </a:r>
            <a:endParaRPr b="1" dirty="0">
              <a:solidFill>
                <a:srgbClr val="FFFFFF"/>
              </a:solidFill>
              <a:latin typeface="Roboto"/>
              <a:ea typeface="Roboto"/>
              <a:cs typeface="Roboto"/>
              <a:sym typeface="Roboto"/>
            </a:endParaRPr>
          </a:p>
          <a:p>
            <a:pPr marL="0" lvl="0" indent="0" algn="l" rtl="0">
              <a:spcBef>
                <a:spcPts val="0"/>
              </a:spcBef>
              <a:spcAft>
                <a:spcPts val="0"/>
              </a:spcAft>
              <a:buNone/>
            </a:pPr>
            <a:r>
              <a:rPr lang="en" b="1" dirty="0">
                <a:solidFill>
                  <a:srgbClr val="FFFFFF"/>
                </a:solidFill>
                <a:latin typeface="Roboto"/>
                <a:ea typeface="Roboto"/>
                <a:cs typeface="Roboto"/>
                <a:sym typeface="Roboto"/>
              </a:rPr>
              <a:t>Piyush Gupta 			</a:t>
            </a:r>
          </a:p>
          <a:p>
            <a:pPr marL="0" lvl="0" indent="0" algn="l" rtl="0">
              <a:spcBef>
                <a:spcPts val="0"/>
              </a:spcBef>
              <a:spcAft>
                <a:spcPts val="0"/>
              </a:spcAft>
              <a:buNone/>
            </a:pPr>
            <a:r>
              <a:rPr lang="en" b="1" dirty="0">
                <a:solidFill>
                  <a:srgbClr val="FFFFFF"/>
                </a:solidFill>
                <a:latin typeface="Roboto"/>
                <a:ea typeface="Roboto"/>
                <a:cs typeface="Roboto"/>
                <a:sym typeface="Roboto"/>
              </a:rPr>
              <a:t>Prashant Singh</a:t>
            </a:r>
          </a:p>
          <a:p>
            <a:pPr marL="0" lvl="0" indent="0" algn="l" rtl="0">
              <a:spcBef>
                <a:spcPts val="0"/>
              </a:spcBef>
              <a:spcAft>
                <a:spcPts val="0"/>
              </a:spcAft>
              <a:buNone/>
            </a:pPr>
            <a:r>
              <a:rPr lang="en" b="1" dirty="0">
                <a:solidFill>
                  <a:srgbClr val="FFFFFF"/>
                </a:solidFill>
                <a:latin typeface="Roboto"/>
                <a:ea typeface="Roboto"/>
                <a:cs typeface="Roboto"/>
                <a:sym typeface="Roboto"/>
              </a:rPr>
              <a:t>Arun Tiwari</a:t>
            </a:r>
            <a:endParaRPr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Activity) for those who Converted and those who didn't.</a:t>
            </a:r>
            <a:endParaRPr sz="180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(A free copy of Mastering The Interview) for those who Converted and those who didn't.</a:t>
            </a:r>
            <a:endParaRPr sz="1800"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(Do Not Email) for those who Converted and those who didn't.</a:t>
            </a:r>
            <a:endParaRPr sz="1800"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Origin) for those who Converted and those who didn't.</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Source) for those who Converted and those who didn't.</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Notable Activity) for those who Converted and those who didn't.</a:t>
            </a:r>
            <a:endParaRPr sz="18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i="0" dirty="0">
                <a:solidFill>
                  <a:schemeClr val="bg1"/>
                </a:solidFill>
                <a:effectLst/>
                <a:latin typeface="Söhne"/>
              </a:rPr>
              <a:t>Context</a:t>
            </a:r>
            <a:endParaRPr dirty="0">
              <a:solidFill>
                <a:schemeClr val="bg1"/>
              </a:solidFill>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X Education Company</a:t>
            </a:r>
            <a:endParaRPr dirty="0">
              <a:solidFill>
                <a:schemeClr val="bg1"/>
              </a:solidFill>
            </a:endParaRPr>
          </a:p>
        </p:txBody>
      </p:sp>
      <p:sp>
        <p:nvSpPr>
          <p:cNvPr id="173" name="Google Shape;173;p26"/>
          <p:cNvSpPr txBox="1">
            <a:spLocks noGrp="1"/>
          </p:cNvSpPr>
          <p:nvPr>
            <p:ph type="body" idx="2"/>
          </p:nvPr>
        </p:nvSpPr>
        <p:spPr>
          <a:xfrm>
            <a:off x="4572000" y="0"/>
            <a:ext cx="4572000" cy="5143500"/>
          </a:xfrm>
          <a:prstGeom prst="rect">
            <a:avLst/>
          </a:prstGeom>
          <a:noFill/>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sz="1250" dirty="0">
                <a:latin typeface="Verdana"/>
                <a:ea typeface="Verdana"/>
                <a:cs typeface="Verdana"/>
                <a:sym typeface="Verdana"/>
              </a:rPr>
              <a:t>X Education , An education company named sells online courses to industry professionals</a:t>
            </a:r>
            <a:endParaRPr sz="1250"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sz="1250" dirty="0">
                <a:latin typeface="Verdana"/>
                <a:ea typeface="Verdana"/>
                <a:cs typeface="Verdana"/>
                <a:sym typeface="Verdana"/>
              </a:rPr>
              <a:t>Many interested professionals land on their website</a:t>
            </a:r>
            <a:endParaRPr sz="1250"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sz="1250"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a:p>
            <a:pPr marL="457200" lvl="0" indent="-342900" algn="l" rtl="0">
              <a:spcBef>
                <a:spcPts val="0"/>
              </a:spcBef>
              <a:spcAft>
                <a:spcPts val="0"/>
              </a:spcAft>
              <a:buSzPts val="1800"/>
              <a:buFont typeface="Verdana"/>
              <a:buChar char="●"/>
            </a:pPr>
            <a:r>
              <a:rPr lang="en-US" sz="1250" dirty="0">
                <a:latin typeface="Verdana"/>
                <a:ea typeface="Verdana"/>
                <a:cs typeface="Verdana"/>
                <a:sym typeface="Verdana"/>
              </a:rPr>
              <a:t>When these people fill up a form providing their email address or phone number, they are classified to be a lead</a:t>
            </a:r>
          </a:p>
          <a:p>
            <a:pPr marL="457200" lvl="0" indent="-342900" algn="l" rtl="0">
              <a:spcBef>
                <a:spcPts val="0"/>
              </a:spcBef>
              <a:spcAft>
                <a:spcPts val="0"/>
              </a:spcAft>
              <a:buSzPts val="1800"/>
              <a:buFont typeface="Verdana"/>
              <a:buChar char="●"/>
            </a:pPr>
            <a:r>
              <a:rPr lang="en-US" sz="1250" dirty="0">
                <a:latin typeface="Verdana"/>
                <a:ea typeface="Verdana"/>
                <a:cs typeface="Verdana"/>
                <a:sym typeface="Verdana"/>
              </a:rPr>
              <a:t>Once these leads are acquired, employees from the sales team start making calls, writing emails, etc. Through this process, some of the leads get converted while most do not</a:t>
            </a:r>
          </a:p>
          <a:p>
            <a:pPr marL="457200" lvl="0" indent="-342900" algn="l" rtl="0">
              <a:spcBef>
                <a:spcPts val="0"/>
              </a:spcBef>
              <a:spcAft>
                <a:spcPts val="0"/>
              </a:spcAft>
              <a:buSzPts val="1800"/>
              <a:buChar char="●"/>
            </a:pPr>
            <a:r>
              <a:rPr lang="en-US" sz="1250" dirty="0">
                <a:latin typeface="Verdana"/>
                <a:ea typeface="Verdana"/>
                <a:cs typeface="Verdana"/>
                <a:sym typeface="Verdana"/>
              </a:rPr>
              <a:t>The typical lead conversion rate at X education is around 30%</a:t>
            </a:r>
            <a:br>
              <a:rPr lang="en-US" sz="1200" dirty="0"/>
            </a:br>
            <a:endParaRPr lang="en-US" sz="1200" dirty="0"/>
          </a:p>
          <a:p>
            <a:pPr marL="114300" lvl="0" indent="0" algn="l" rtl="0">
              <a:spcBef>
                <a:spcPts val="0"/>
              </a:spcBef>
              <a:spcAft>
                <a:spcPts val="0"/>
              </a:spcAft>
              <a:buSzPts val="1800"/>
              <a:buNone/>
            </a:pPr>
            <a:endParaRPr lang="en-US" dirty="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7000"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5"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Linear Regression Final Model Parameters</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Area under ROC = 0.84</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Intermediate cut-off = 0.35</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Final cut-off = 0.42</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Analysis</a:t>
            </a:r>
            <a:endParaRPr dirty="0"/>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Performance of our Final Model</a:t>
            </a:r>
            <a:endParaRPr dirty="0">
              <a:solidFill>
                <a:schemeClr val="bg1"/>
              </a:solidFill>
            </a:endParaRPr>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Overall accuracy on Test set: 0.786</a:t>
            </a:r>
            <a:br>
              <a:rPr lang="en" dirty="0"/>
            </a:br>
            <a:endParaRPr dirty="0"/>
          </a:p>
          <a:p>
            <a:pPr marL="0" lvl="0" indent="0" algn="l" rtl="0">
              <a:spcBef>
                <a:spcPts val="1600"/>
              </a:spcBef>
              <a:spcAft>
                <a:spcPts val="0"/>
              </a:spcAft>
              <a:buNone/>
            </a:pPr>
            <a:r>
              <a:rPr lang="en" dirty="0"/>
              <a:t>Sensitivity of our logistic regression model: 0.733</a:t>
            </a:r>
            <a:br>
              <a:rPr lang="en" dirty="0"/>
            </a:br>
            <a:endParaRPr dirty="0"/>
          </a:p>
          <a:p>
            <a:pPr marL="0" lvl="0" indent="0" algn="l" rtl="0">
              <a:spcBef>
                <a:spcPts val="1600"/>
              </a:spcBef>
              <a:spcAft>
                <a:spcPts val="1600"/>
              </a:spcAft>
              <a:buNone/>
            </a:pPr>
            <a:r>
              <a:rPr lang="en" dirty="0"/>
              <a:t>Specificity of our logistic regression model: 0.823</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Business Insights Derived from our Model</a:t>
            </a:r>
            <a:endParaRPr dirty="0">
              <a:solidFill>
                <a:schemeClr val="bg1"/>
              </a:solidFill>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Business Insights Derived from our Model</a:t>
            </a:r>
            <a:endParaRPr dirty="0">
              <a:solidFill>
                <a:schemeClr val="bg1"/>
              </a:solidFill>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Conclusion 1 (LR Model)</a:t>
            </a:r>
            <a:endParaRPr sz="3600" dirty="0"/>
          </a:p>
        </p:txBody>
      </p:sp>
      <p:sp>
        <p:nvSpPr>
          <p:cNvPr id="416" name="Google Shape;416;p52"/>
          <p:cNvSpPr txBox="1">
            <a:spLocks noGrp="1"/>
          </p:cNvSpPr>
          <p:nvPr>
            <p:ph type="subTitle" idx="1"/>
          </p:nvPr>
        </p:nvSpPr>
        <p:spPr>
          <a:xfrm>
            <a:off x="598088" y="1801513"/>
            <a:ext cx="8222100" cy="3077848"/>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0" i="0" dirty="0">
                <a:solidFill>
                  <a:schemeClr val="bg1"/>
                </a:solidFill>
                <a:effectLst/>
                <a:latin typeface="Söhne"/>
              </a:rPr>
              <a:t>Our Logistic Regression Model demonstrates satisfactory performance and accuracy, particularly when compared to the model derived using PCA. It achieves an accuracy of 78.6% on the Test Set, with a sensitivity of 73.3% and specificity of 82.3%.</a:t>
            </a:r>
          </a:p>
          <a:p>
            <a:pPr algn="l">
              <a:buFont typeface="Arial" panose="020B0604020202020204" pitchFamily="34" charset="0"/>
              <a:buChar char="•"/>
            </a:pPr>
            <a:r>
              <a:rPr lang="en-US" sz="1800" b="0" i="0" dirty="0">
                <a:solidFill>
                  <a:schemeClr val="bg1"/>
                </a:solidFill>
                <a:effectLst/>
                <a:latin typeface="Söhne"/>
              </a:rPr>
              <a:t>By adjusting the cut-off value, we can modify these parameters and effectively predict Hot leads based on different scenarios, such as the availability of additional resources or vice versa. This flexibility allows us to adapt the model to specific business needs and optimize lead prediction outcomes accordingly.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5120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Conclusion 2 (Recommendation)</a:t>
            </a:r>
            <a:endParaRPr sz="3600" dirty="0"/>
          </a:p>
        </p:txBody>
      </p:sp>
      <p:sp>
        <p:nvSpPr>
          <p:cNvPr id="422" name="Google Shape;422;p53"/>
          <p:cNvSpPr txBox="1">
            <a:spLocks noGrp="1"/>
          </p:cNvSpPr>
          <p:nvPr>
            <p:ph type="subTitle" idx="1"/>
          </p:nvPr>
        </p:nvSpPr>
        <p:spPr>
          <a:xfrm>
            <a:off x="598088" y="1068081"/>
            <a:ext cx="8222100" cy="38650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50" dirty="0"/>
              <a:t>X Education Company should prioritize the following key areas to enhance the overall conversion rate:</a:t>
            </a:r>
          </a:p>
          <a:p>
            <a:pPr marL="0" lvl="0" indent="0" algn="l" rtl="0">
              <a:spcBef>
                <a:spcPts val="0"/>
              </a:spcBef>
              <a:spcAft>
                <a:spcPts val="0"/>
              </a:spcAft>
              <a:buNone/>
            </a:pPr>
            <a:endParaRPr lang="en-US" sz="1250" dirty="0"/>
          </a:p>
          <a:p>
            <a:pPr marL="285750" lvl="0" indent="-285750" algn="l" rtl="0">
              <a:spcBef>
                <a:spcPts val="0"/>
              </a:spcBef>
              <a:spcAft>
                <a:spcPts val="0"/>
              </a:spcAft>
              <a:buFont typeface="Arial" panose="020B0604020202020204" pitchFamily="34" charset="0"/>
              <a:buChar char="•"/>
            </a:pPr>
            <a:r>
              <a:rPr lang="en-US" sz="1250" dirty="0"/>
              <a:t>Enhancing user engagement on their website: Increased user engagement has a direct positive impact on conversion rates. Therefore, efforts should be made to optimize user experience, encourage active participation, and provide valuable content to keep visitors engaged.</a:t>
            </a:r>
          </a:p>
          <a:p>
            <a:pPr marL="285750" lvl="0" indent="-285750" algn="l" rtl="0">
              <a:spcBef>
                <a:spcPts val="0"/>
              </a:spcBef>
              <a:spcAft>
                <a:spcPts val="0"/>
              </a:spcAft>
              <a:buFont typeface="Arial" panose="020B0604020202020204" pitchFamily="34" charset="0"/>
              <a:buChar char="•"/>
            </a:pPr>
            <a:endParaRPr lang="en-US" sz="1250" dirty="0"/>
          </a:p>
          <a:p>
            <a:pPr marL="285750" lvl="0" indent="-285750" algn="l" rtl="0">
              <a:spcBef>
                <a:spcPts val="0"/>
              </a:spcBef>
              <a:spcAft>
                <a:spcPts val="0"/>
              </a:spcAft>
              <a:buFont typeface="Arial" panose="020B0604020202020204" pitchFamily="34" charset="0"/>
              <a:buChar char="•"/>
            </a:pPr>
            <a:r>
              <a:rPr lang="en-US" sz="1250" dirty="0"/>
              <a:t>Increasing the frequency of sending SMS notifications: Leveraging SMS notifications has proven to be an effective strategy in driving higher conversion rates. By implementing targeted and personalized SMS campaigns, X Education Company can effectively engage with potential leads and guide them towards conversion.</a:t>
            </a:r>
          </a:p>
          <a:p>
            <a:pPr marL="285750" lvl="0" indent="-285750" algn="l" rtl="0">
              <a:spcBef>
                <a:spcPts val="0"/>
              </a:spcBef>
              <a:spcAft>
                <a:spcPts val="0"/>
              </a:spcAft>
              <a:buFont typeface="Arial" panose="020B0604020202020204" pitchFamily="34" charset="0"/>
              <a:buChar char="•"/>
            </a:pPr>
            <a:endParaRPr lang="en-US" sz="1250" dirty="0"/>
          </a:p>
          <a:p>
            <a:pPr marL="285750" lvl="0" indent="-285750" algn="l" rtl="0">
              <a:spcBef>
                <a:spcPts val="0"/>
              </a:spcBef>
              <a:spcAft>
                <a:spcPts val="0"/>
              </a:spcAft>
              <a:buFont typeface="Arial" panose="020B0604020202020204" pitchFamily="34" charset="0"/>
              <a:buChar char="•"/>
            </a:pPr>
            <a:r>
              <a:rPr lang="en-US" sz="1250" dirty="0"/>
              <a:t>Enhancing Total visits through advertising initiatives: Boosting the number of website visits, particularly through well-executed advertising campaigns, contributes to higher conversion rates. X Education Company should explore various advertising channels and strategies to attract a larger audience and generate increased interest in their offerings.</a:t>
            </a:r>
          </a:p>
          <a:p>
            <a:pPr marL="285750" lvl="0" indent="-285750" algn="l" rtl="0">
              <a:spcBef>
                <a:spcPts val="0"/>
              </a:spcBef>
              <a:spcAft>
                <a:spcPts val="0"/>
              </a:spcAft>
              <a:buFont typeface="Arial" panose="020B0604020202020204" pitchFamily="34" charset="0"/>
              <a:buChar char="•"/>
            </a:pPr>
            <a:endParaRPr lang="en-US" sz="1250" dirty="0"/>
          </a:p>
          <a:p>
            <a:pPr marL="285750" lvl="0" indent="-285750" algn="l" rtl="0">
              <a:spcBef>
                <a:spcPts val="0"/>
              </a:spcBef>
              <a:spcAft>
                <a:spcPts val="0"/>
              </a:spcAft>
              <a:buFont typeface="Arial" panose="020B0604020202020204" pitchFamily="34" charset="0"/>
              <a:buChar char="•"/>
            </a:pPr>
            <a:r>
              <a:rPr lang="en-US" sz="1250" dirty="0"/>
              <a:t>Improving the Olark Chat service: The current state of the Olark Chat service is negatively impacting the conversion rate. It is crucial for X Education Company to address any shortcomings or issues with the chat service promptly. Enhancements to its functionality, responsiveness, and user experience can help foster better communication with potential leads and ultimately improve conversion rates.</a:t>
            </a:r>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X Education Company’s Problem</a:t>
            </a:r>
            <a:endParaRPr dirty="0">
              <a:solidFill>
                <a:schemeClr val="bg1"/>
              </a:solidFill>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sz="1250" dirty="0">
                <a:latin typeface="Verdana"/>
                <a:ea typeface="Verdana"/>
                <a:cs typeface="Verdana"/>
                <a:sym typeface="Verdana"/>
              </a:rPr>
              <a:t>X Education gets a lot of </a:t>
            </a:r>
            <a:r>
              <a:rPr lang="en-US" sz="1250" dirty="0">
                <a:latin typeface="Verdana"/>
                <a:ea typeface="Verdana"/>
                <a:cs typeface="Verdana"/>
                <a:sym typeface="Verdana"/>
              </a:rPr>
              <a:t>leads,</a:t>
            </a:r>
            <a:r>
              <a:rPr lang="en" sz="1250" dirty="0">
                <a:latin typeface="Verdana"/>
                <a:ea typeface="Verdana"/>
                <a:cs typeface="Verdana"/>
                <a:sym typeface="Verdana"/>
              </a:rPr>
              <a:t> but its lead conversion rate is very poor </a:t>
            </a:r>
            <a:endParaRPr sz="1250"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sz="1250" dirty="0">
                <a:latin typeface="Verdana"/>
                <a:ea typeface="Verdana"/>
                <a:cs typeface="Verdana"/>
                <a:sym typeface="Verdana"/>
              </a:rPr>
              <a:t>To make this process more efficient, the company wishes to identify the most potential leads, also known as ‘Hot Leads’</a:t>
            </a:r>
            <a:endParaRPr sz="1250" dirty="0">
              <a:latin typeface="Verdana"/>
              <a:ea typeface="Verdana"/>
              <a:cs typeface="Verdana"/>
              <a:sym typeface="Verdana"/>
            </a:endParaRPr>
          </a:p>
          <a:p>
            <a:pPr marL="457200" lvl="0" indent="-342900" algn="l" rtl="0">
              <a:spcBef>
                <a:spcPts val="0"/>
              </a:spcBef>
              <a:spcAft>
                <a:spcPts val="0"/>
              </a:spcAft>
              <a:buSzPts val="1800"/>
              <a:buChar char="●"/>
            </a:pPr>
            <a:r>
              <a:rPr lang="en" sz="1250"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p>
          <a:p>
            <a:pPr marL="457200" lvl="0" indent="-342900" algn="l" rtl="0">
              <a:spcBef>
                <a:spcPts val="0"/>
              </a:spcBef>
              <a:spcAft>
                <a:spcPts val="0"/>
              </a:spcAft>
              <a:buSzPts val="1800"/>
              <a:buFont typeface="Verdana"/>
              <a:buChar char="●"/>
            </a:pPr>
            <a:r>
              <a:rPr lang="en-US" sz="1250" dirty="0">
                <a:latin typeface="Verdana"/>
                <a:ea typeface="Verdana"/>
                <a:sym typeface="Verdana"/>
              </a:rPr>
              <a:t>We will help them to select the most promising leads, i.e., the leads that are most likely to convert into paying customers. </a:t>
            </a:r>
          </a:p>
          <a:p>
            <a:pPr marL="457200" lvl="0" indent="-342900" algn="l" rtl="0">
              <a:spcBef>
                <a:spcPts val="0"/>
              </a:spcBef>
              <a:spcAft>
                <a:spcPts val="0"/>
              </a:spcAft>
              <a:buSzPts val="1800"/>
              <a:buFont typeface="Verdana"/>
              <a:buChar char="●"/>
            </a:pPr>
            <a:r>
              <a:rPr lang="en-US" sz="1250" dirty="0">
                <a:latin typeface="Verdana"/>
                <a:ea typeface="Verdana"/>
                <a:sym typeface="Verdana"/>
              </a:rPr>
              <a:t>We are  required to build a model wherein we need to assign a lead score to each of the leads such that the customers with higher lead score have a higher conversion chance</a:t>
            </a:r>
          </a:p>
          <a:p>
            <a:pPr marL="457200" lvl="0" indent="-342900" algn="l" rtl="0">
              <a:spcBef>
                <a:spcPts val="0"/>
              </a:spcBef>
              <a:spcAft>
                <a:spcPts val="0"/>
              </a:spcAft>
              <a:buSzPts val="1800"/>
              <a:buFont typeface="Verdana"/>
              <a:buChar char="●"/>
            </a:pPr>
            <a:r>
              <a:rPr lang="en-US" sz="1250" dirty="0">
                <a:latin typeface="Verdana"/>
                <a:ea typeface="Verdana"/>
                <a:sym typeface="Verdana"/>
              </a:rPr>
              <a:t>The CEO has given a ballpark of the target lead conversion rate to be 80%.</a:t>
            </a:r>
          </a:p>
          <a:p>
            <a:pPr marL="114300" lvl="0" indent="0" algn="l" rtl="0">
              <a:spcBef>
                <a:spcPts val="0"/>
              </a:spcBef>
              <a:spcAft>
                <a:spcPts val="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2654" y="3217729"/>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810205" y="3673131"/>
            <a:ext cx="1670136"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300" b="1" dirty="0">
                <a:solidFill>
                  <a:schemeClr val="lt1"/>
                </a:solidFill>
                <a:latin typeface="Corbel"/>
                <a:ea typeface="Corbel"/>
                <a:cs typeface="Corbel"/>
                <a:sym typeface="Corbel"/>
              </a:rPr>
              <a:t>Proposed Solution</a:t>
            </a:r>
            <a:r>
              <a:rPr lang="en" sz="1400" b="1" dirty="0">
                <a:solidFill>
                  <a:schemeClr val="lt1"/>
                </a:solidFill>
                <a:latin typeface="Corbel"/>
                <a:ea typeface="Corbel"/>
                <a:cs typeface="Corbel"/>
                <a:sym typeface="Corbel"/>
              </a:rPr>
              <a:t>: </a:t>
            </a:r>
            <a:endParaRPr sz="1100" dirty="0"/>
          </a:p>
          <a:p>
            <a:pPr marL="0" marR="0" lvl="0" indent="0" algn="ctr" rtl="0">
              <a:spcBef>
                <a:spcPts val="0"/>
              </a:spcBef>
              <a:spcAft>
                <a:spcPts val="0"/>
              </a:spcAft>
              <a:buNone/>
            </a:pPr>
            <a:r>
              <a:rPr lang="en" sz="1400" dirty="0">
                <a:solidFill>
                  <a:schemeClr val="lt1"/>
                </a:solidFill>
                <a:latin typeface="Corbel"/>
                <a:ea typeface="Corbel"/>
                <a:cs typeface="Corbel"/>
                <a:sym typeface="Corbel"/>
              </a:rPr>
              <a:t>A model to filter leads so that leads to conversion ratio is  80%+</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Leads Clustering</a:t>
            </a:r>
            <a:endParaRPr sz="1600" b="1"/>
          </a:p>
          <a:p>
            <a:pPr marL="0" lvl="0" indent="0" algn="just" rtl="0">
              <a:spcBef>
                <a:spcPts val="800"/>
              </a:spcBef>
              <a:spcAft>
                <a:spcPts val="800"/>
              </a:spcAft>
              <a:buNone/>
            </a:pPr>
            <a:r>
              <a:rPr lang="en" sz="1600"/>
              <a:t>We cluster the leads into certain categories based on their tendency or probability to convert, thus, getting a smaller section of hot leads to focus more on.</a:t>
            </a:r>
            <a:endParaRPr sz="1600"/>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Focus Communication</a:t>
            </a:r>
            <a:endParaRPr sz="1600" b="1"/>
          </a:p>
          <a:p>
            <a:pPr marL="0" lvl="0" indent="0" algn="just" rtl="0">
              <a:spcBef>
                <a:spcPts val="800"/>
              </a:spcBef>
              <a:spcAft>
                <a:spcPts val="800"/>
              </a:spcAft>
              <a:buNone/>
            </a:pPr>
            <a:r>
              <a:rPr lang="en" sz="1600"/>
              <a:t>Since we would have a smaller set of leads to have communication with, we might make more impact with effective communication.</a:t>
            </a:r>
            <a:endParaRPr sz="1600"/>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just" rtl="0">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chemeClr val="bg1"/>
                </a:solidFill>
              </a:rPr>
              <a:t>Solution</a:t>
            </a:r>
            <a:endParaRPr sz="3600" dirty="0">
              <a:solidFill>
                <a:schemeClr val="bg1"/>
              </a:solidFill>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Selection of Hot Leads</a:t>
            </a:r>
            <a:endParaRPr dirty="0">
              <a:solidFill>
                <a:schemeClr val="bg1"/>
              </a:solidFill>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our Problem Solution, the crucial part is to accurately identify hot leads.</a:t>
            </a:r>
            <a:endParaRPr/>
          </a:p>
          <a:p>
            <a:pPr marL="0" lvl="0" indent="0" algn="l" rtl="0">
              <a:spcBef>
                <a:spcPts val="1600"/>
              </a:spcBef>
              <a:spcAft>
                <a:spcPts val="0"/>
              </a:spcAft>
              <a:buNone/>
            </a:pPr>
            <a:r>
              <a:rPr lang="en"/>
              <a:t>The more accurate we obtain the hot lead, the more chance we get of higher conversion ratio.</a:t>
            </a:r>
            <a:endParaRPr/>
          </a:p>
          <a:p>
            <a:pPr marL="0" lvl="0" indent="0" algn="l" rtl="0">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1344</Words>
  <Application>Microsoft Office PowerPoint</Application>
  <PresentationFormat>On-screen Show (16:9)</PresentationFormat>
  <Paragraphs>119</Paragraphs>
  <Slides>27</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Verdana</vt:lpstr>
      <vt:lpstr>Söhne</vt:lpstr>
      <vt:lpstr>Noto Sans Symbols</vt:lpstr>
      <vt:lpstr>Roboto</vt:lpstr>
      <vt:lpstr>Corbel</vt:lpstr>
      <vt:lpstr>Arial</vt:lpstr>
      <vt:lpstr>Geometric</vt:lpstr>
      <vt:lpstr>Frame</vt:lpstr>
      <vt:lpstr>X Education - Lead Scoring Case Study</vt:lpstr>
      <vt:lpstr>Context</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1 (LR Model)</vt:lpstr>
      <vt:lpstr>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Gupta, Piyush</dc:creator>
  <cp:lastModifiedBy>Gupta, Piyush</cp:lastModifiedBy>
  <cp:revision>2</cp:revision>
  <dcterms:modified xsi:type="dcterms:W3CDTF">2023-05-23T07:49:18Z</dcterms:modified>
</cp:coreProperties>
</file>