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7" r:id="rId2"/>
    <p:sldId id="258" r:id="rId3"/>
    <p:sldId id="259" r:id="rId4"/>
    <p:sldId id="280" r:id="rId5"/>
    <p:sldId id="268" r:id="rId6"/>
    <p:sldId id="260" r:id="rId7"/>
    <p:sldId id="261" r:id="rId8"/>
    <p:sldId id="281" r:id="rId9"/>
    <p:sldId id="262" r:id="rId10"/>
    <p:sldId id="263" r:id="rId11"/>
    <p:sldId id="264" r:id="rId12"/>
    <p:sldId id="282" r:id="rId13"/>
    <p:sldId id="283" r:id="rId14"/>
    <p:sldId id="284" r:id="rId15"/>
    <p:sldId id="265" r:id="rId16"/>
    <p:sldId id="285" r:id="rId17"/>
    <p:sldId id="286" r:id="rId18"/>
    <p:sldId id="287" r:id="rId19"/>
    <p:sldId id="288" r:id="rId20"/>
    <p:sldId id="267" r:id="rId21"/>
    <p:sldId id="289" r:id="rId22"/>
    <p:sldId id="29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2C3C19-7123-433C-879B-173644510C6A}" v="3" dt="2024-11-04T16:07:08.11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FFB5F8-3C92-40F9-83EF-E67BD26AA641}"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481AF1-334C-4127-9827-DA3EBF6191A0}" type="slidenum">
              <a:rPr lang="en-IN" smtClean="0"/>
              <a:t>‹#›</a:t>
            </a:fld>
            <a:endParaRPr lang="en-IN"/>
          </a:p>
        </p:txBody>
      </p:sp>
    </p:spTree>
    <p:extLst>
      <p:ext uri="{BB962C8B-B14F-4D97-AF65-F5344CB8AC3E}">
        <p14:creationId xmlns:p14="http://schemas.microsoft.com/office/powerpoint/2010/main" val="1891781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481AF1-334C-4127-9827-DA3EBF6191A0}" type="slidenum">
              <a:rPr lang="en-IN" smtClean="0"/>
              <a:t>4</a:t>
            </a:fld>
            <a:endParaRPr lang="en-IN"/>
          </a:p>
        </p:txBody>
      </p:sp>
    </p:spTree>
    <p:extLst>
      <p:ext uri="{BB962C8B-B14F-4D97-AF65-F5344CB8AC3E}">
        <p14:creationId xmlns:p14="http://schemas.microsoft.com/office/powerpoint/2010/main" val="185372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481AF1-334C-4127-9827-DA3EBF6191A0}" type="slidenum">
              <a:rPr lang="en-IN" smtClean="0"/>
              <a:t>9</a:t>
            </a:fld>
            <a:endParaRPr lang="en-IN"/>
          </a:p>
        </p:txBody>
      </p:sp>
    </p:spTree>
    <p:extLst>
      <p:ext uri="{BB962C8B-B14F-4D97-AF65-F5344CB8AC3E}">
        <p14:creationId xmlns:p14="http://schemas.microsoft.com/office/powerpoint/2010/main" val="1086738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481AF1-334C-4127-9827-DA3EBF6191A0}" type="slidenum">
              <a:rPr lang="en-IN" smtClean="0"/>
              <a:t>17</a:t>
            </a:fld>
            <a:endParaRPr lang="en-IN"/>
          </a:p>
        </p:txBody>
      </p:sp>
    </p:spTree>
    <p:extLst>
      <p:ext uri="{BB962C8B-B14F-4D97-AF65-F5344CB8AC3E}">
        <p14:creationId xmlns:p14="http://schemas.microsoft.com/office/powerpoint/2010/main" val="87462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03062-9C47-78BD-25DE-F515A4177C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92DE13-9A04-B561-5417-778A7C19E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6CAD1D-D473-E6BB-B935-EE2F3E69B6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EE2285-D06C-AE3D-E2EB-93C3C06B1693}"/>
              </a:ext>
            </a:extLst>
          </p:cNvPr>
          <p:cNvSpPr>
            <a:spLocks noGrp="1"/>
          </p:cNvSpPr>
          <p:nvPr>
            <p:ph type="sldNum" sz="quarter" idx="5"/>
          </p:nvPr>
        </p:nvSpPr>
        <p:spPr/>
        <p:txBody>
          <a:bodyPr/>
          <a:lstStyle/>
          <a:p>
            <a:fld id="{19481AF1-334C-4127-9827-DA3EBF6191A0}" type="slidenum">
              <a:rPr lang="en-IN" smtClean="0"/>
              <a:t>18</a:t>
            </a:fld>
            <a:endParaRPr lang="en-IN"/>
          </a:p>
        </p:txBody>
      </p:sp>
    </p:spTree>
    <p:extLst>
      <p:ext uri="{BB962C8B-B14F-4D97-AF65-F5344CB8AC3E}">
        <p14:creationId xmlns:p14="http://schemas.microsoft.com/office/powerpoint/2010/main" val="925165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0FC15-241A-E2BF-2703-3728393326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22030-A72B-C2A1-B986-B03191CDA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6A02B-D2FE-BAA7-8B85-157A774FDD8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13537AB-0ADC-6125-7872-C59801112C39}"/>
              </a:ext>
            </a:extLst>
          </p:cNvPr>
          <p:cNvSpPr>
            <a:spLocks noGrp="1"/>
          </p:cNvSpPr>
          <p:nvPr>
            <p:ph type="sldNum" sz="quarter" idx="5"/>
          </p:nvPr>
        </p:nvSpPr>
        <p:spPr/>
        <p:txBody>
          <a:bodyPr/>
          <a:lstStyle/>
          <a:p>
            <a:fld id="{19481AF1-334C-4127-9827-DA3EBF6191A0}" type="slidenum">
              <a:rPr lang="en-IN" smtClean="0"/>
              <a:t>19</a:t>
            </a:fld>
            <a:endParaRPr lang="en-IN"/>
          </a:p>
        </p:txBody>
      </p:sp>
    </p:spTree>
    <p:extLst>
      <p:ext uri="{BB962C8B-B14F-4D97-AF65-F5344CB8AC3E}">
        <p14:creationId xmlns:p14="http://schemas.microsoft.com/office/powerpoint/2010/main" val="20995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9481AF1-334C-4127-9827-DA3EBF6191A0}" type="slidenum">
              <a:rPr lang="en-IN" smtClean="0"/>
              <a:t>20</a:t>
            </a:fld>
            <a:endParaRPr lang="en-IN"/>
          </a:p>
        </p:txBody>
      </p:sp>
    </p:spTree>
    <p:extLst>
      <p:ext uri="{BB962C8B-B14F-4D97-AF65-F5344CB8AC3E}">
        <p14:creationId xmlns:p14="http://schemas.microsoft.com/office/powerpoint/2010/main" val="356900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5B1B-EB09-0981-1EAB-81FF7630E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A201DD-541E-22F5-2293-0FE9E8B2F8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152E3D-86D8-41E1-877B-26CAF5D0EE0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0F0C1F6-5455-0602-B26D-5946112A37CB}"/>
              </a:ext>
            </a:extLst>
          </p:cNvPr>
          <p:cNvSpPr>
            <a:spLocks noGrp="1"/>
          </p:cNvSpPr>
          <p:nvPr>
            <p:ph type="sldNum" sz="quarter" idx="5"/>
          </p:nvPr>
        </p:nvSpPr>
        <p:spPr/>
        <p:txBody>
          <a:bodyPr/>
          <a:lstStyle/>
          <a:p>
            <a:fld id="{19481AF1-334C-4127-9827-DA3EBF6191A0}" type="slidenum">
              <a:rPr lang="en-IN" smtClean="0"/>
              <a:t>21</a:t>
            </a:fld>
            <a:endParaRPr lang="en-IN"/>
          </a:p>
        </p:txBody>
      </p:sp>
    </p:spTree>
    <p:extLst>
      <p:ext uri="{BB962C8B-B14F-4D97-AF65-F5344CB8AC3E}">
        <p14:creationId xmlns:p14="http://schemas.microsoft.com/office/powerpoint/2010/main" val="189171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541BD-112B-B870-63FF-CFAC5413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A9904E-1B1B-B351-450B-37FA5110B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565FF3-B913-86DB-9594-533E43FAF31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07E062-CFD1-7140-AB73-DCD38ADC3757}"/>
              </a:ext>
            </a:extLst>
          </p:cNvPr>
          <p:cNvSpPr>
            <a:spLocks noGrp="1"/>
          </p:cNvSpPr>
          <p:nvPr>
            <p:ph type="sldNum" sz="quarter" idx="5"/>
          </p:nvPr>
        </p:nvSpPr>
        <p:spPr/>
        <p:txBody>
          <a:bodyPr/>
          <a:lstStyle/>
          <a:p>
            <a:fld id="{19481AF1-334C-4127-9827-DA3EBF6191A0}" type="slidenum">
              <a:rPr lang="en-IN" smtClean="0"/>
              <a:t>22</a:t>
            </a:fld>
            <a:endParaRPr lang="en-IN"/>
          </a:p>
        </p:txBody>
      </p:sp>
    </p:spTree>
    <p:extLst>
      <p:ext uri="{BB962C8B-B14F-4D97-AF65-F5344CB8AC3E}">
        <p14:creationId xmlns:p14="http://schemas.microsoft.com/office/powerpoint/2010/main" val="3786199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DE09F6-35F0-4BD9-B413-870CCF1D7DBE}"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DE09F6-35F0-4BD9-B413-870CCF1D7DBE}" type="datetimeFigureOut">
              <a:rPr lang="en-IN" smtClean="0"/>
              <a:t>04-11-2024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0DE09F6-35F0-4BD9-B413-870CCF1D7DBE}"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DE09F6-35F0-4BD9-B413-870CCF1D7DBE}" type="datetimeFigureOut">
              <a:rPr lang="en-IN" smtClean="0"/>
              <a:t>04-11-2024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0DE09F6-35F0-4BD9-B413-870CCF1D7DBE}" type="datetimeFigureOut">
              <a:rPr lang="en-IN" smtClean="0"/>
              <a:t>04-11-2024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DE09F6-35F0-4BD9-B413-870CCF1D7DBE}" type="datetimeFigureOut">
              <a:rPr lang="en-IN" smtClean="0"/>
              <a:t>04-11-2024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E09F6-35F0-4BD9-B413-870CCF1D7DBE}"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DE09F6-35F0-4BD9-B413-870CCF1D7DBE}" type="datetimeFigureOut">
              <a:rPr lang="en-IN" smtClean="0"/>
              <a:t>04-11-2024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A416A-7D92-4211-AD23-0968018DD29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E09F6-35F0-4BD9-B413-870CCF1D7DBE}" type="datetimeFigureOut">
              <a:rPr lang="en-IN" smtClean="0"/>
              <a:t>04-11-2024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A416A-7D92-4211-AD23-0968018DD29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3948" y="274024"/>
            <a:ext cx="9773586" cy="1428596"/>
          </a:xfrm>
          <a:prstGeom prst="rect">
            <a:avLst/>
          </a:prstGeom>
        </p:spPr>
        <p:txBody>
          <a:bodyPr vert="horz" wrap="square" lIns="0" tIns="12700" rIns="0" bIns="0" rtlCol="0" anchor="ctr">
            <a:spAutoFit/>
          </a:bodyPr>
          <a:lstStyle/>
          <a:p>
            <a:pPr marL="704850" marR="5080" indent="-692785" algn="ctr">
              <a:lnSpc>
                <a:spcPct val="100000"/>
              </a:lnSpc>
              <a:spcBef>
                <a:spcPts val="100"/>
              </a:spcBef>
            </a:pPr>
            <a:r>
              <a:rPr lang="en-US" sz="2400" b="1" dirty="0">
                <a:latin typeface="Times New Roman" panose="02020603050405020304" pitchFamily="18" charset="0"/>
                <a:cs typeface="Times New Roman" panose="02020603050405020304" pitchFamily="18" charset="0"/>
              </a:rPr>
              <a:t>  MALLA REDDY COLLEGE OF ENGINEERING &amp; TECHNOLOGY</a:t>
            </a:r>
            <a:br>
              <a:rPr lang="en-US" sz="24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(Autonomous Institution – UGC, Govt. of India)</a:t>
            </a: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endParaRPr sz="2000" dirty="0"/>
          </a:p>
        </p:txBody>
      </p:sp>
      <p:sp>
        <p:nvSpPr>
          <p:cNvPr id="5" name="object 5"/>
          <p:cNvSpPr txBox="1"/>
          <p:nvPr/>
        </p:nvSpPr>
        <p:spPr>
          <a:xfrm>
            <a:off x="950548" y="4681915"/>
            <a:ext cx="2864367" cy="869469"/>
          </a:xfrm>
          <a:prstGeom prst="rect">
            <a:avLst/>
          </a:prstGeom>
        </p:spPr>
        <p:txBody>
          <a:bodyPr vert="horz" wrap="square" lIns="0" tIns="12700" rIns="0" bIns="0" rtlCol="0">
            <a:spAutoFit/>
          </a:bodyPr>
          <a:lstStyle/>
          <a:p>
            <a:pPr marL="12700" marR="5080">
              <a:spcBef>
                <a:spcPts val="100"/>
              </a:spcBef>
            </a:pPr>
            <a:r>
              <a:rPr b="1" spc="-5" dirty="0">
                <a:latin typeface="Calibri" panose="020F0502020204030204"/>
                <a:cs typeface="Calibri" panose="020F0502020204030204"/>
              </a:rPr>
              <a:t>Under the </a:t>
            </a:r>
            <a:r>
              <a:rPr lang="en-IN" b="1" spc="-5" dirty="0">
                <a:latin typeface="Calibri" panose="020F0502020204030204"/>
                <a:cs typeface="Calibri" panose="020F0502020204030204"/>
              </a:rPr>
              <a:t>Guidance</a:t>
            </a:r>
            <a:r>
              <a:rPr b="1" spc="-5" dirty="0">
                <a:latin typeface="Calibri" panose="020F0502020204030204"/>
                <a:cs typeface="Calibri" panose="020F0502020204030204"/>
              </a:rPr>
              <a:t> of </a:t>
            </a:r>
            <a:r>
              <a:rPr b="1" dirty="0">
                <a:latin typeface="Calibri" panose="020F0502020204030204"/>
                <a:cs typeface="Calibri" panose="020F0502020204030204"/>
              </a:rPr>
              <a:t> </a:t>
            </a:r>
            <a:endParaRPr lang="en-IN" b="1" dirty="0">
              <a:latin typeface="Calibri" panose="020F0502020204030204"/>
              <a:cs typeface="Calibri" panose="020F0502020204030204"/>
            </a:endParaRPr>
          </a:p>
          <a:p>
            <a:pPr marL="12700" marR="5080">
              <a:spcBef>
                <a:spcPts val="100"/>
              </a:spcBef>
            </a:pPr>
            <a:r>
              <a:rPr lang="en-IN" b="1" dirty="0">
                <a:latin typeface="Calibri" panose="020F0502020204030204"/>
                <a:cs typeface="Calibri" panose="020F0502020204030204"/>
              </a:rPr>
              <a:t>Name</a:t>
            </a:r>
            <a:r>
              <a:rPr lang="en-US" altLang="en-IN" b="1" dirty="0">
                <a:latin typeface="Calibri" panose="020F0502020204030204"/>
                <a:cs typeface="Calibri" panose="020F0502020204030204"/>
              </a:rPr>
              <a:t>: Ms. K. </a:t>
            </a:r>
            <a:r>
              <a:rPr lang="en-US" altLang="en-IN" b="1" dirty="0" err="1">
                <a:latin typeface="Calibri" panose="020F0502020204030204"/>
                <a:cs typeface="Calibri" panose="020F0502020204030204"/>
              </a:rPr>
              <a:t>Chandusha</a:t>
            </a:r>
            <a:endParaRPr lang="en-IN" b="1" dirty="0">
              <a:latin typeface="Calibri" panose="020F0502020204030204"/>
              <a:cs typeface="Calibri" panose="020F0502020204030204"/>
            </a:endParaRPr>
          </a:p>
          <a:p>
            <a:pPr marL="12700" marR="5080">
              <a:spcBef>
                <a:spcPts val="100"/>
              </a:spcBef>
            </a:pPr>
            <a:r>
              <a:rPr lang="en-IN" b="1" dirty="0">
                <a:latin typeface="Calibri" panose="020F0502020204030204"/>
                <a:cs typeface="Calibri" panose="020F0502020204030204"/>
              </a:rPr>
              <a:t>Designation:</a:t>
            </a:r>
            <a:r>
              <a:rPr lang="en-US" altLang="en-IN" b="1" dirty="0">
                <a:latin typeface="Calibri" panose="020F0502020204030204"/>
                <a:cs typeface="Calibri" panose="020F0502020204030204"/>
              </a:rPr>
              <a:t> </a:t>
            </a:r>
            <a:r>
              <a:rPr lang="en-US" altLang="en-IN" b="1" dirty="0">
                <a:latin typeface="Times New Roman" panose="02020603050405020304" pitchFamily="18" charset="0"/>
                <a:cs typeface="Times New Roman" panose="02020603050405020304" pitchFamily="18" charset="0"/>
              </a:rPr>
              <a:t>Asst. Professor</a:t>
            </a:r>
          </a:p>
        </p:txBody>
      </p:sp>
      <p:sp>
        <p:nvSpPr>
          <p:cNvPr id="6" name="object 6"/>
          <p:cNvSpPr txBox="1"/>
          <p:nvPr/>
        </p:nvSpPr>
        <p:spPr>
          <a:xfrm>
            <a:off x="7680960" y="4681855"/>
            <a:ext cx="4375785" cy="1158875"/>
          </a:xfrm>
          <a:prstGeom prst="rect">
            <a:avLst/>
          </a:prstGeom>
        </p:spPr>
        <p:txBody>
          <a:bodyPr vert="horz" wrap="square" lIns="0" tIns="12700" rIns="0" bIns="0" rtlCol="0">
            <a:spAutoFit/>
          </a:bodyPr>
          <a:lstStyle/>
          <a:p>
            <a:pPr marL="12700">
              <a:spcBef>
                <a:spcPts val="100"/>
              </a:spcBef>
            </a:pPr>
            <a:r>
              <a:rPr lang="en-US" b="1" spc="-45" dirty="0">
                <a:latin typeface="Calibri" panose="020F0502020204030204"/>
                <a:cs typeface="Calibri" panose="020F0502020204030204"/>
              </a:rPr>
              <a:t>Batch</a:t>
            </a:r>
            <a:r>
              <a:rPr b="1" spc="-30" dirty="0">
                <a:latin typeface="Calibri" panose="020F0502020204030204"/>
                <a:cs typeface="Calibri" panose="020F0502020204030204"/>
              </a:rPr>
              <a:t> </a:t>
            </a:r>
            <a:r>
              <a:rPr lang="en-IN" b="1" spc="-30" dirty="0">
                <a:latin typeface="Calibri" panose="020F0502020204030204"/>
                <a:cs typeface="Calibri" panose="020F0502020204030204"/>
              </a:rPr>
              <a:t>No</a:t>
            </a:r>
            <a:r>
              <a:rPr lang="en-IN" b="1" spc="-5" dirty="0">
                <a:latin typeface="Calibri" panose="020F0502020204030204"/>
                <a:cs typeface="Calibri" panose="020F0502020204030204"/>
              </a:rPr>
              <a:t>:</a:t>
            </a:r>
            <a:r>
              <a:rPr lang="en-US" altLang="en-IN" b="1" spc="-5" dirty="0">
                <a:latin typeface="Calibri" panose="020F0502020204030204"/>
                <a:cs typeface="Calibri" panose="020F0502020204030204"/>
              </a:rPr>
              <a:t> C1</a:t>
            </a:r>
            <a:endParaRPr lang="en-IN" b="1" spc="-5" dirty="0">
              <a:latin typeface="Calibri" panose="020F0502020204030204"/>
              <a:cs typeface="Calibri" panose="020F0502020204030204"/>
            </a:endParaRPr>
          </a:p>
          <a:p>
            <a:pPr marL="12700">
              <a:spcBef>
                <a:spcPts val="100"/>
              </a:spcBef>
            </a:pPr>
            <a:r>
              <a:rPr lang="en-US" dirty="0">
                <a:latin typeface="Calibri" panose="020F0502020204030204"/>
                <a:cs typeface="Calibri" panose="020F0502020204030204"/>
              </a:rPr>
              <a:t>Pyla Thrisha	                   22N31A05K0</a:t>
            </a:r>
          </a:p>
          <a:p>
            <a:pPr marL="12700">
              <a:spcBef>
                <a:spcPts val="100"/>
              </a:spcBef>
            </a:pPr>
            <a:r>
              <a:rPr lang="en-US" dirty="0" err="1">
                <a:latin typeface="Calibri" panose="020F0502020204030204"/>
                <a:cs typeface="Calibri" panose="020F0502020204030204"/>
              </a:rPr>
              <a:t>Mandra</a:t>
            </a:r>
            <a:r>
              <a:rPr lang="en-US" dirty="0">
                <a:latin typeface="Calibri" panose="020F0502020204030204"/>
                <a:cs typeface="Calibri" panose="020F0502020204030204"/>
              </a:rPr>
              <a:t> Navya		  </a:t>
            </a:r>
            <a:r>
              <a:rPr lang="en-US" dirty="0">
                <a:latin typeface="Calibri" panose="020F0502020204030204"/>
                <a:cs typeface="Calibri" panose="020F0502020204030204"/>
                <a:sym typeface="+mn-ea"/>
              </a:rPr>
              <a:t>22N31A05D3</a:t>
            </a:r>
          </a:p>
          <a:p>
            <a:pPr marL="12700">
              <a:spcBef>
                <a:spcPts val="100"/>
              </a:spcBef>
            </a:pPr>
            <a:r>
              <a:rPr lang="en-US" dirty="0">
                <a:latin typeface="Calibri" panose="020F0502020204030204"/>
                <a:cs typeface="Calibri" panose="020F0502020204030204"/>
              </a:rPr>
              <a:t>Piyush Samanta         </a:t>
            </a:r>
            <a:r>
              <a:rPr lang="en-US" dirty="0">
                <a:latin typeface="Calibri" panose="020F0502020204030204"/>
                <a:cs typeface="Calibri" panose="020F0502020204030204"/>
                <a:sym typeface="+mn-ea"/>
              </a:rPr>
              <a:t>                 22N31A05H6</a:t>
            </a:r>
            <a:endParaRPr lang="en-US" dirty="0">
              <a:latin typeface="Calibri" panose="020F0502020204030204"/>
              <a:cs typeface="Calibri" panose="020F0502020204030204"/>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3" name="TextBox 2">
            <a:extLst>
              <a:ext uri="{FF2B5EF4-FFF2-40B4-BE49-F238E27FC236}">
                <a16:creationId xmlns:a16="http://schemas.microsoft.com/office/drawing/2014/main" id="{78E00A15-69DD-5461-B331-A107C9AD572A}"/>
              </a:ext>
            </a:extLst>
          </p:cNvPr>
          <p:cNvSpPr txBox="1"/>
          <p:nvPr/>
        </p:nvSpPr>
        <p:spPr>
          <a:xfrm>
            <a:off x="3067665" y="2484322"/>
            <a:ext cx="8445908"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BRAIN TUMOR DETECTION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630" y="199869"/>
            <a:ext cx="10515600" cy="1325563"/>
          </a:xfrm>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7" name="Content Placeholder 6">
            <a:extLst>
              <a:ext uri="{FF2B5EF4-FFF2-40B4-BE49-F238E27FC236}">
                <a16:creationId xmlns:a16="http://schemas.microsoft.com/office/drawing/2014/main" id="{8ECEB5D1-446A-0A24-8016-6E84127D1C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630" y="1610139"/>
            <a:ext cx="11136205" cy="5047992"/>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UML Diagrams-Class Diagram</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1D6D18EB-FDF3-0116-7686-5ECF8E19F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621880"/>
            <a:ext cx="12191999" cy="5236120"/>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UML Diagrams-Use Case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9" name="Content Placeholder 8">
            <a:extLst>
              <a:ext uri="{FF2B5EF4-FFF2-40B4-BE49-F238E27FC236}">
                <a16:creationId xmlns:a16="http://schemas.microsoft.com/office/drawing/2014/main" id="{649391BD-3105-FC9F-3F23-8804ADCE32F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90688"/>
            <a:ext cx="12113342" cy="5167312"/>
          </a:xfrm>
        </p:spPr>
      </p:pic>
    </p:spTree>
    <p:extLst>
      <p:ext uri="{BB962C8B-B14F-4D97-AF65-F5344CB8AC3E}">
        <p14:creationId xmlns:p14="http://schemas.microsoft.com/office/powerpoint/2010/main" val="190087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UML Diagrams-Sequence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9" name="Content Placeholder 8">
            <a:extLst>
              <a:ext uri="{FF2B5EF4-FFF2-40B4-BE49-F238E27FC236}">
                <a16:creationId xmlns:a16="http://schemas.microsoft.com/office/drawing/2014/main" id="{ACC03E95-8623-5C30-5AC7-7E98307D9B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621880"/>
            <a:ext cx="12192000" cy="5142714"/>
          </a:xfrm>
        </p:spPr>
      </p:pic>
    </p:spTree>
    <p:extLst>
      <p:ext uri="{BB962C8B-B14F-4D97-AF65-F5344CB8AC3E}">
        <p14:creationId xmlns:p14="http://schemas.microsoft.com/office/powerpoint/2010/main" val="1014724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0548" y="41121"/>
            <a:ext cx="10515600" cy="1325563"/>
          </a:xfrm>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UML Diagrams-Activity Diagram</a:t>
            </a:r>
            <a:endParaRPr lang="en-IN"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9" name="Content Placeholder 8">
            <a:extLst>
              <a:ext uri="{FF2B5EF4-FFF2-40B4-BE49-F238E27FC236}">
                <a16:creationId xmlns:a16="http://schemas.microsoft.com/office/drawing/2014/main" id="{D552D938-217C-4894-DD61-261F0F7816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568" y="1091382"/>
            <a:ext cx="6754762" cy="5766618"/>
          </a:xfrm>
        </p:spPr>
      </p:pic>
    </p:spTree>
    <p:extLst>
      <p:ext uri="{BB962C8B-B14F-4D97-AF65-F5344CB8AC3E}">
        <p14:creationId xmlns:p14="http://schemas.microsoft.com/office/powerpoint/2010/main" val="869444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0" i="0" dirty="0">
                <a:solidFill>
                  <a:srgbClr val="222222"/>
                </a:solidFill>
                <a:effectLst/>
                <a:latin typeface="Arial" panose="020B0604020202020204" pitchFamily="34" charset="0"/>
              </a:rPr>
              <a:t> </a:t>
            </a:r>
            <a:r>
              <a:rPr lang="en-IN" b="1" i="0" dirty="0">
                <a:solidFill>
                  <a:srgbClr val="222222"/>
                </a:solidFill>
                <a:effectLst/>
                <a:latin typeface="Times New Roman" panose="02020603050405020304" pitchFamily="18" charset="0"/>
                <a:cs typeface="Times New Roman" panose="02020603050405020304" pitchFamily="18" charset="0"/>
              </a:rPr>
              <a:t>Technologies Used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1886" y="1855944"/>
            <a:ext cx="4588328" cy="4351338"/>
          </a:xfrm>
        </p:spPr>
        <p:txBody>
          <a:bodyPr>
            <a:normAutofit fontScale="70000" lnSpcReduction="20000"/>
          </a:bodyPr>
          <a:lstStyle/>
          <a:p>
            <a:pPr>
              <a:lnSpc>
                <a:spcPct val="150000"/>
              </a:lnSpc>
            </a:pPr>
            <a:r>
              <a:rPr lang="en-IN" sz="3300" dirty="0">
                <a:latin typeface="Times New Roman" panose="02020603050405020304" pitchFamily="18" charset="0"/>
                <a:cs typeface="Times New Roman" panose="02020603050405020304" pitchFamily="18" charset="0"/>
              </a:rPr>
              <a:t>Python</a:t>
            </a:r>
          </a:p>
          <a:p>
            <a:pPr>
              <a:lnSpc>
                <a:spcPct val="150000"/>
              </a:lnSpc>
            </a:pPr>
            <a:r>
              <a:rPr lang="en-IN" sz="3300" dirty="0">
                <a:latin typeface="Times New Roman" panose="02020603050405020304" pitchFamily="18" charset="0"/>
                <a:cs typeface="Times New Roman" panose="02020603050405020304" pitchFamily="18" charset="0"/>
              </a:rPr>
              <a:t>Machine Learning</a:t>
            </a:r>
          </a:p>
          <a:p>
            <a:pPr>
              <a:lnSpc>
                <a:spcPct val="150000"/>
              </a:lnSpc>
            </a:pPr>
            <a:r>
              <a:rPr lang="en-IN" sz="3300" dirty="0">
                <a:latin typeface="Times New Roman" panose="02020603050405020304" pitchFamily="18" charset="0"/>
                <a:cs typeface="Times New Roman" panose="02020603050405020304" pitchFamily="18" charset="0"/>
              </a:rPr>
              <a:t>Keras</a:t>
            </a:r>
          </a:p>
          <a:p>
            <a:pPr>
              <a:lnSpc>
                <a:spcPct val="150000"/>
              </a:lnSpc>
            </a:pPr>
            <a:r>
              <a:rPr lang="en-IN" sz="3300" dirty="0">
                <a:latin typeface="Times New Roman" panose="02020603050405020304" pitchFamily="18" charset="0"/>
                <a:cs typeface="Times New Roman" panose="02020603050405020304" pitchFamily="18" charset="0"/>
              </a:rPr>
              <a:t>TensorFlow</a:t>
            </a:r>
          </a:p>
          <a:p>
            <a:pPr>
              <a:lnSpc>
                <a:spcPct val="150000"/>
              </a:lnSpc>
            </a:pPr>
            <a:r>
              <a:rPr lang="en-IN" sz="3300" dirty="0">
                <a:latin typeface="Times New Roman" panose="02020603050405020304" pitchFamily="18" charset="0"/>
                <a:cs typeface="Times New Roman" panose="02020603050405020304" pitchFamily="18" charset="0"/>
              </a:rPr>
              <a:t>Flask</a:t>
            </a:r>
          </a:p>
          <a:p>
            <a:pPr>
              <a:lnSpc>
                <a:spcPct val="150000"/>
              </a:lnSpc>
            </a:pPr>
            <a:r>
              <a:rPr lang="en-IN" sz="3300" dirty="0">
                <a:latin typeface="Times New Roman" panose="02020603050405020304" pitchFamily="18" charset="0"/>
                <a:cs typeface="Times New Roman" panose="02020603050405020304" pitchFamily="18" charset="0"/>
              </a:rPr>
              <a:t>HTML/CSS</a:t>
            </a:r>
          </a:p>
          <a:p>
            <a:pPr>
              <a:lnSpc>
                <a:spcPct val="150000"/>
              </a:lnSpc>
            </a:pPr>
            <a:r>
              <a:rPr lang="en-IN" sz="3300" dirty="0">
                <a:latin typeface="Times New Roman" panose="02020603050405020304" pitchFamily="18" charset="0"/>
                <a:cs typeface="Times New Roman" panose="02020603050405020304" pitchFamily="18" charset="0"/>
              </a:rPr>
              <a:t>NumPy</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6" name="Picture 5">
            <a:extLst>
              <a:ext uri="{FF2B5EF4-FFF2-40B4-BE49-F238E27FC236}">
                <a16:creationId xmlns:a16="http://schemas.microsoft.com/office/drawing/2014/main" id="{4B02C227-F823-845E-DF22-FB7D632A86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6231" y="1855944"/>
            <a:ext cx="6480453" cy="42203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222222"/>
                </a:solidFill>
                <a:latin typeface="Times New Roman" panose="02020603050405020304" pitchFamily="18" charset="0"/>
                <a:cs typeface="Times New Roman" panose="02020603050405020304" pitchFamily="18" charset="0"/>
              </a:rPr>
              <a:t>Module Description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0630" y="2237951"/>
            <a:ext cx="5426884" cy="4351338"/>
          </a:xfrm>
        </p:spPr>
        <p:txBody>
          <a:bodyPr/>
          <a:lstStyle/>
          <a:p>
            <a:pPr>
              <a:lnSpc>
                <a:spcPct val="150000"/>
              </a:lnSpc>
            </a:pPr>
            <a:r>
              <a:rPr lang="en-IN" dirty="0">
                <a:latin typeface="Times New Roman" panose="02020603050405020304" pitchFamily="18" charset="0"/>
                <a:cs typeface="Times New Roman" panose="02020603050405020304" pitchFamily="18" charset="0"/>
              </a:rPr>
              <a:t>OS Module</a:t>
            </a:r>
          </a:p>
          <a:p>
            <a:pPr>
              <a:lnSpc>
                <a:spcPct val="150000"/>
              </a:lnSpc>
            </a:pPr>
            <a:r>
              <a:rPr lang="en-IN" dirty="0">
                <a:latin typeface="Times New Roman" panose="02020603050405020304" pitchFamily="18" charset="0"/>
                <a:cs typeface="Times New Roman" panose="02020603050405020304" pitchFamily="18" charset="0"/>
              </a:rPr>
              <a:t>Flask (render_template, request)</a:t>
            </a:r>
          </a:p>
          <a:p>
            <a:pPr>
              <a:lnSpc>
                <a:spcPct val="150000"/>
              </a:lnSpc>
            </a:pPr>
            <a:r>
              <a:rPr lang="en-IN" dirty="0">
                <a:latin typeface="Times New Roman" panose="02020603050405020304" pitchFamily="18" charset="0"/>
                <a:cs typeface="Times New Roman" panose="02020603050405020304" pitchFamily="18" charset="0"/>
              </a:rPr>
              <a:t>TensorFlow &amp; Keras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6" name="Picture 5">
            <a:extLst>
              <a:ext uri="{FF2B5EF4-FFF2-40B4-BE49-F238E27FC236}">
                <a16:creationId xmlns:a16="http://schemas.microsoft.com/office/drawing/2014/main" id="{CB68CEF5-8AAB-3DC7-4D42-1B79C7C09F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754" y="2237951"/>
            <a:ext cx="5099255" cy="2428875"/>
          </a:xfrm>
          <a:prstGeom prst="rect">
            <a:avLst/>
          </a:prstGeom>
        </p:spPr>
      </p:pic>
    </p:spTree>
    <p:extLst>
      <p:ext uri="{BB962C8B-B14F-4D97-AF65-F5344CB8AC3E}">
        <p14:creationId xmlns:p14="http://schemas.microsoft.com/office/powerpoint/2010/main" val="2033381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B7A5B-7CC3-4E10-53E7-8F45F10B8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C83BE-67B4-542D-278C-2D251821DBE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Output Screens</a:t>
            </a:r>
          </a:p>
        </p:txBody>
      </p:sp>
      <p:pic>
        <p:nvPicPr>
          <p:cNvPr id="7" name="Content Placeholder 6">
            <a:extLst>
              <a:ext uri="{FF2B5EF4-FFF2-40B4-BE49-F238E27FC236}">
                <a16:creationId xmlns:a16="http://schemas.microsoft.com/office/drawing/2014/main" id="{97B57BFB-1A12-2AE5-C13F-E01D76E93F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1213" y="1855944"/>
            <a:ext cx="10684101" cy="4430555"/>
          </a:xfrm>
        </p:spPr>
      </p:pic>
      <p:pic>
        <p:nvPicPr>
          <p:cNvPr id="4" name="Picture 3">
            <a:extLst>
              <a:ext uri="{FF2B5EF4-FFF2-40B4-BE49-F238E27FC236}">
                <a16:creationId xmlns:a16="http://schemas.microsoft.com/office/drawing/2014/main" id="{35E0E0DB-6ADD-828E-E654-BB64F8A0D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20007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D12DE-6868-AB42-E9FD-02EDE3294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D2DA0-CD4A-E50A-A032-A07B7D68824E}"/>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2ECB149C-ACC5-ADD6-F95D-54F3A1FAFF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8" name="Content Placeholder 7">
            <a:extLst>
              <a:ext uri="{FF2B5EF4-FFF2-40B4-BE49-F238E27FC236}">
                <a16:creationId xmlns:a16="http://schemas.microsoft.com/office/drawing/2014/main" id="{5F3FD7E8-52BE-7616-A1B0-69CA14D60DE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5638" y="1825625"/>
            <a:ext cx="10158162" cy="4351338"/>
          </a:xfrm>
        </p:spPr>
      </p:pic>
    </p:spTree>
    <p:extLst>
      <p:ext uri="{BB962C8B-B14F-4D97-AF65-F5344CB8AC3E}">
        <p14:creationId xmlns:p14="http://schemas.microsoft.com/office/powerpoint/2010/main" val="2818746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937F3-E425-C6BF-6DDD-F41DD61BD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3EA12-0151-B671-93B6-6F9376E9383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Output Screens</a:t>
            </a:r>
          </a:p>
        </p:txBody>
      </p:sp>
      <p:pic>
        <p:nvPicPr>
          <p:cNvPr id="4" name="Picture 3">
            <a:extLst>
              <a:ext uri="{FF2B5EF4-FFF2-40B4-BE49-F238E27FC236}">
                <a16:creationId xmlns:a16="http://schemas.microsoft.com/office/drawing/2014/main" id="{7F026452-47D7-A724-A5CA-B189B46D8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8" name="Content Placeholder 7">
            <a:extLst>
              <a:ext uri="{FF2B5EF4-FFF2-40B4-BE49-F238E27FC236}">
                <a16:creationId xmlns:a16="http://schemas.microsoft.com/office/drawing/2014/main" id="{5D748FAC-AFA5-100B-6052-6CD0F866CF6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212832" y="1825625"/>
            <a:ext cx="10140968" cy="4351338"/>
          </a:xfrm>
        </p:spPr>
      </p:pic>
    </p:spTree>
    <p:extLst>
      <p:ext uri="{BB962C8B-B14F-4D97-AF65-F5344CB8AC3E}">
        <p14:creationId xmlns:p14="http://schemas.microsoft.com/office/powerpoint/2010/main" val="1077077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400" b="1" spc="-60" dirty="0">
                <a:latin typeface="Times New Roman" panose="02020603050405020304" pitchFamily="18" charset="0"/>
                <a:cs typeface="Times New Roman" panose="02020603050405020304" pitchFamily="18" charset="0"/>
              </a:rPr>
              <a:t>A</a:t>
            </a:r>
            <a:r>
              <a:rPr lang="en-IN" sz="4400" b="1" spc="-5" dirty="0">
                <a:latin typeface="Times New Roman" panose="02020603050405020304" pitchFamily="18" charset="0"/>
                <a:cs typeface="Times New Roman" panose="02020603050405020304" pitchFamily="18" charset="0"/>
              </a:rPr>
              <a:t>GEN</a:t>
            </a:r>
            <a:r>
              <a:rPr lang="en-IN" sz="4400" b="1" spc="-105" dirty="0">
                <a:latin typeface="Times New Roman" panose="02020603050405020304" pitchFamily="18" charset="0"/>
                <a:cs typeface="Times New Roman" panose="02020603050405020304" pitchFamily="18" charset="0"/>
              </a:rPr>
              <a:t>D</a:t>
            </a:r>
            <a:r>
              <a:rPr lang="en-IN" sz="4400" b="1" dirty="0">
                <a:latin typeface="Times New Roman" panose="02020603050405020304" pitchFamily="18" charset="0"/>
                <a:cs typeface="Times New Roman" panose="02020603050405020304" pitchFamily="18" charset="0"/>
              </a:rPr>
              <a:t>A</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832506"/>
          </a:xfrm>
        </p:spPr>
        <p:txBody>
          <a:bodyPr>
            <a:normAutofit fontScale="77500" lnSpcReduction="20000"/>
          </a:bodyPr>
          <a:lstStyle/>
          <a:p>
            <a:pPr algn="l"/>
            <a:r>
              <a:rPr lang="en-IN" b="0" i="0" dirty="0">
                <a:solidFill>
                  <a:srgbClr val="222222"/>
                </a:solidFill>
                <a:effectLst/>
                <a:latin typeface="Times New Roman" panose="02020603050405020304" pitchFamily="18" charset="0"/>
                <a:cs typeface="Times New Roman" panose="02020603050405020304" pitchFamily="18" charset="0"/>
              </a:rPr>
              <a:t>Abstract</a:t>
            </a:r>
          </a:p>
          <a:p>
            <a:pPr algn="l"/>
            <a:r>
              <a:rPr lang="en-IN" b="0" i="0" dirty="0">
                <a:solidFill>
                  <a:srgbClr val="222222"/>
                </a:solidFill>
                <a:effectLst/>
                <a:latin typeface="Times New Roman" panose="02020603050405020304" pitchFamily="18" charset="0"/>
                <a:cs typeface="Times New Roman" panose="02020603050405020304" pitchFamily="18" charset="0"/>
              </a:rPr>
              <a:t>Introduction</a:t>
            </a:r>
          </a:p>
          <a:p>
            <a:pPr algn="l"/>
            <a:r>
              <a:rPr lang="en-IN" b="0" i="0" dirty="0">
                <a:solidFill>
                  <a:srgbClr val="222222"/>
                </a:solidFill>
                <a:effectLst/>
                <a:latin typeface="Times New Roman" panose="02020603050405020304" pitchFamily="18" charset="0"/>
                <a:cs typeface="Times New Roman" panose="02020603050405020304" pitchFamily="18" charset="0"/>
              </a:rPr>
              <a:t>Existing system</a:t>
            </a:r>
          </a:p>
          <a:p>
            <a:pPr algn="l"/>
            <a:r>
              <a:rPr lang="en-IN" b="0" i="0" dirty="0">
                <a:solidFill>
                  <a:srgbClr val="222222"/>
                </a:solidFill>
                <a:effectLst/>
                <a:latin typeface="Times New Roman" panose="02020603050405020304" pitchFamily="18" charset="0"/>
                <a:cs typeface="Times New Roman" panose="02020603050405020304" pitchFamily="18" charset="0"/>
              </a:rPr>
              <a:t>Proposed system</a:t>
            </a:r>
          </a:p>
          <a:p>
            <a:pPr algn="l"/>
            <a:r>
              <a:rPr lang="en-IN" b="0" i="0" dirty="0">
                <a:solidFill>
                  <a:srgbClr val="222222"/>
                </a:solidFill>
                <a:effectLst/>
                <a:latin typeface="Times New Roman" panose="02020603050405020304" pitchFamily="18" charset="0"/>
                <a:cs typeface="Times New Roman" panose="02020603050405020304" pitchFamily="18" charset="0"/>
              </a:rPr>
              <a:t>Software and Hardware Requirements</a:t>
            </a:r>
          </a:p>
          <a:p>
            <a:pPr algn="l"/>
            <a:r>
              <a:rPr lang="en-IN" b="0" i="0" dirty="0">
                <a:solidFill>
                  <a:srgbClr val="222222"/>
                </a:solidFill>
                <a:effectLst/>
                <a:latin typeface="Times New Roman" panose="02020603050405020304" pitchFamily="18" charset="0"/>
                <a:cs typeface="Times New Roman" panose="02020603050405020304" pitchFamily="18" charset="0"/>
              </a:rPr>
              <a:t>Literature survey</a:t>
            </a:r>
          </a:p>
          <a:p>
            <a:pPr algn="l"/>
            <a:r>
              <a:rPr lang="en-IN" b="0" i="0" dirty="0">
                <a:solidFill>
                  <a:srgbClr val="222222"/>
                </a:solidFill>
                <a:effectLst/>
                <a:latin typeface="Times New Roman" panose="02020603050405020304" pitchFamily="18" charset="0"/>
                <a:cs typeface="Times New Roman" panose="02020603050405020304" pitchFamily="18" charset="0"/>
              </a:rPr>
              <a:t>System architecture(Modules Explanation)</a:t>
            </a:r>
          </a:p>
          <a:p>
            <a:pPr algn="l"/>
            <a:r>
              <a:rPr lang="en-IN" b="0" i="0" dirty="0">
                <a:solidFill>
                  <a:srgbClr val="222222"/>
                </a:solidFill>
                <a:effectLst/>
                <a:latin typeface="Times New Roman" panose="02020603050405020304" pitchFamily="18" charset="0"/>
                <a:cs typeface="Times New Roman" panose="02020603050405020304" pitchFamily="18" charset="0"/>
              </a:rPr>
              <a:t>UML Diagrams</a:t>
            </a:r>
          </a:p>
          <a:p>
            <a:pPr algn="l"/>
            <a:r>
              <a:rPr lang="en-IN" dirty="0">
                <a:solidFill>
                  <a:srgbClr val="222222"/>
                </a:solidFill>
                <a:latin typeface="Times New Roman" panose="02020603050405020304" pitchFamily="18" charset="0"/>
                <a:cs typeface="Times New Roman" panose="02020603050405020304" pitchFamily="18" charset="0"/>
              </a:rPr>
              <a:t>T</a:t>
            </a:r>
            <a:r>
              <a:rPr lang="en-IN" b="0" i="0" dirty="0">
                <a:solidFill>
                  <a:srgbClr val="222222"/>
                </a:solidFill>
                <a:effectLst/>
                <a:latin typeface="Times New Roman" panose="02020603050405020304" pitchFamily="18" charset="0"/>
                <a:cs typeface="Times New Roman" panose="02020603050405020304" pitchFamily="18" charset="0"/>
              </a:rPr>
              <a:t>echnologies Used</a:t>
            </a:r>
          </a:p>
          <a:p>
            <a:pPr algn="l"/>
            <a:r>
              <a:rPr lang="en-IN" b="0" i="0" dirty="0">
                <a:solidFill>
                  <a:srgbClr val="222222"/>
                </a:solidFill>
                <a:effectLst/>
                <a:latin typeface="Times New Roman" panose="02020603050405020304" pitchFamily="18" charset="0"/>
                <a:cs typeface="Times New Roman" panose="02020603050405020304" pitchFamily="18" charset="0"/>
              </a:rPr>
              <a:t>Module Description</a:t>
            </a:r>
          </a:p>
          <a:p>
            <a:pPr algn="l"/>
            <a:r>
              <a:rPr lang="en-IN" b="0" i="0" dirty="0">
                <a:solidFill>
                  <a:srgbClr val="222222"/>
                </a:solidFill>
                <a:effectLst/>
                <a:latin typeface="Times New Roman" panose="02020603050405020304" pitchFamily="18" charset="0"/>
                <a:cs typeface="Times New Roman" panose="02020603050405020304" pitchFamily="18" charset="0"/>
              </a:rPr>
              <a:t>Output Screens</a:t>
            </a:r>
          </a:p>
          <a:p>
            <a:pPr algn="l"/>
            <a:r>
              <a:rPr lang="en-IN" b="0" i="0" dirty="0">
                <a:solidFill>
                  <a:srgbClr val="222222"/>
                </a:solidFill>
                <a:effectLst/>
                <a:latin typeface="Times New Roman" panose="02020603050405020304" pitchFamily="18" charset="0"/>
                <a:cs typeface="Times New Roman" panose="02020603050405020304" pitchFamily="18" charset="0"/>
              </a:rPr>
              <a:t>Conclusion</a:t>
            </a:r>
          </a:p>
          <a:p>
            <a:pPr algn="l"/>
            <a:r>
              <a:rPr lang="en-IN" dirty="0">
                <a:solidFill>
                  <a:srgbClr val="222222"/>
                </a:solidFill>
                <a:latin typeface="Times New Roman" panose="02020603050405020304" pitchFamily="18" charset="0"/>
                <a:cs typeface="Times New Roman" panose="02020603050405020304" pitchFamily="18" charset="0"/>
              </a:rPr>
              <a:t>Future Scope</a:t>
            </a:r>
            <a:endParaRPr lang="en-IN" b="0" i="0" dirty="0">
              <a:solidFill>
                <a:srgbClr val="222222"/>
              </a:solidFill>
              <a:effectLst/>
              <a:latin typeface="Times New Roman" panose="02020603050405020304" pitchFamily="18" charset="0"/>
              <a:cs typeface="Times New Roman" panose="02020603050405020304" pitchFamily="18"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787" y="1855944"/>
            <a:ext cx="11346426" cy="4351338"/>
          </a:xfrm>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Machine learning, especially CNNs, is transforming brain tumor detection by enabling fast, accurate, and reliable diagnoses from medical imaging. This technology minimizes misdiagnosis, reduces manual analysis, and aids healthcare professionals in making timely decisions for better patient outcomes. Responsible development, with a focus on data privacy and clinical integration, is essential to ensure safe, effective deployment in medical diagnostics.</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1A204-1BB4-7AC2-97E6-5A0D524DF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4811BA-300F-3D2C-4E65-3FB950DD2B26}"/>
              </a:ext>
            </a:extLst>
          </p:cNvPr>
          <p:cNvSpPr>
            <a:spLocks noGrp="1"/>
          </p:cNvSpPr>
          <p:nvPr>
            <p:ph type="title"/>
          </p:nvPr>
        </p:nvSpPr>
        <p:spPr/>
        <p:txBody>
          <a:bodyPr>
            <a:normAutofit/>
          </a:bodyPr>
          <a:lstStyle/>
          <a:p>
            <a:pPr algn="ctr"/>
            <a:r>
              <a:rPr lang="en-IN" b="1" dirty="0">
                <a:solidFill>
                  <a:srgbClr val="222222"/>
                </a:solidFill>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CBF313-5466-228A-4CE3-555DC6DB47D5}"/>
              </a:ext>
            </a:extLst>
          </p:cNvPr>
          <p:cNvSpPr>
            <a:spLocks noGrp="1"/>
          </p:cNvSpPr>
          <p:nvPr>
            <p:ph idx="1"/>
          </p:nvPr>
        </p:nvSpPr>
        <p:spPr>
          <a:xfrm>
            <a:off x="422787" y="1855944"/>
            <a:ext cx="11346426" cy="4351338"/>
          </a:xfrm>
        </p:spPr>
        <p:txBody>
          <a:bodyPr>
            <a:norm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The future of brain tumor detection through machine learning includes fully automated diagnostic systems, personalized treatment predictions, and real-time monitoring via wearable devices. As models advance, they could be deployed globally, improving diagnostic access in underserved regions. Collaboration across disciplines will drive these innovations, making healthcare more precise, accessible, and proactive.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F687A0E-3F2D-EE9F-84AD-A1AB219E3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834117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00F69-0FAB-82CC-C59B-736173CAE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094F0C-3D68-E30D-32F8-A91DBA6C3A74}"/>
              </a:ext>
            </a:extLst>
          </p:cNvPr>
          <p:cNvSpPr>
            <a:spLocks noGrp="1"/>
          </p:cNvSpPr>
          <p:nvPr>
            <p:ph type="title"/>
          </p:nvPr>
        </p:nvSpPr>
        <p:spPr/>
        <p:txBody>
          <a:bodyPr>
            <a:normAutofit/>
          </a:bodyPr>
          <a:lstStyle/>
          <a:p>
            <a:pPr algn="ctr"/>
            <a:r>
              <a:rPr lang="en-IN" b="1" dirty="0">
                <a:solidFill>
                  <a:srgbClr val="222222"/>
                </a:solidFill>
                <a:latin typeface="Times New Roman" panose="02020603050405020304" pitchFamily="18" charset="0"/>
                <a:cs typeface="Times New Roman" panose="02020603050405020304" pitchFamily="18" charset="0"/>
              </a:rPr>
              <a:t>REFERENCE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9141E7-4AB8-EE97-51FE-2CE524581719}"/>
              </a:ext>
            </a:extLst>
          </p:cNvPr>
          <p:cNvSpPr>
            <a:spLocks noGrp="1"/>
          </p:cNvSpPr>
          <p:nvPr>
            <p:ph idx="1"/>
          </p:nvPr>
        </p:nvSpPr>
        <p:spPr>
          <a:xfrm>
            <a:off x="422787" y="1855944"/>
            <a:ext cx="11346426" cy="4351338"/>
          </a:xfrm>
        </p:spPr>
        <p:txBody>
          <a:bodyPr>
            <a:noAutofit/>
          </a:bodyPr>
          <a:lstStyle/>
          <a:p>
            <a:pPr marL="0" indent="0" algn="just">
              <a:lnSpc>
                <a:spcPct val="150000"/>
              </a:lnSpc>
              <a:buNone/>
            </a:pPr>
            <a:r>
              <a:rPr lang="en-US" dirty="0">
                <a:latin typeface="Times New Roman" panose="02020603050405020304" pitchFamily="18" charset="0"/>
                <a:cs typeface="Times New Roman" panose="02020603050405020304" pitchFamily="18" charset="0"/>
                <a:sym typeface="+mn-ea"/>
              </a:rPr>
              <a:t>The development of the Project was inspired with reference to the current medical sector conditions. According to the IEEE Journal written by Mr. Sanjeev</a:t>
            </a:r>
            <a:r>
              <a:rPr lang="en-US" sz="2800" dirty="0">
                <a:latin typeface="Times New Roman" panose="02020603050405020304" pitchFamily="18" charset="0"/>
                <a:cs typeface="Times New Roman" panose="02020603050405020304" pitchFamily="18" charset="0"/>
              </a:rPr>
              <a:t> Thakur</a:t>
            </a:r>
            <a:r>
              <a:rPr lang="en-US" dirty="0">
                <a:latin typeface="Times New Roman" panose="02020603050405020304" pitchFamily="18" charset="0"/>
                <a:cs typeface="Times New Roman" panose="02020603050405020304" pitchFamily="18" charset="0"/>
                <a:sym typeface="+mn-ea"/>
              </a:rPr>
              <a:t> the Human incapability affects proper decision. The MRI scans for Kaggle platform played a significant role to fulfill the requirements of datasets which was an important part of this project.</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887D150-CF32-3B58-20E2-2A71A484B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05648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8000" dirty="0">
              <a:latin typeface="Times New Roman" panose="02020603050405020304" pitchFamily="18" charset="0"/>
              <a:cs typeface="Times New Roman" panose="02020603050405020304" pitchFamily="18" charset="0"/>
            </a:endParaRPr>
          </a:p>
          <a:p>
            <a:pPr marL="0" indent="0" algn="ctr">
              <a:buNone/>
            </a:pPr>
            <a:r>
              <a:rPr lang="en-US" sz="8000" dirty="0">
                <a:latin typeface="Times New Roman" panose="02020603050405020304" pitchFamily="18" charset="0"/>
                <a:cs typeface="Times New Roman" panose="02020603050405020304" pitchFamily="18" charset="0"/>
              </a:rPr>
              <a:t>THANKYOU</a:t>
            </a:r>
            <a:endParaRPr lang="en-IN" sz="8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4915"/>
          </a:xfrm>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81781" y="1590040"/>
            <a:ext cx="11395587" cy="4741934"/>
          </a:xfrm>
        </p:spPr>
        <p:txBody>
          <a:bodyPr>
            <a:normAutofit fontScale="92500"/>
          </a:bodyPr>
          <a:lstStyle/>
          <a:p>
            <a:pPr marL="0" indent="0" algn="just">
              <a:lnSpc>
                <a:spcPct val="210000"/>
              </a:lnSpc>
              <a:spcAft>
                <a:spcPts val="800"/>
              </a:spcAft>
              <a:buNone/>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Brain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detection is a critical medical challenge that necessitates accurate and timely diagnosis to improve patient outcomes. This study explores advanced methods for brain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detection using machine learning techniques. We employed a comprehensive dataset of MRI scans and applied convolutional neural networks (CNNs) to enhance detection accuracy. The proposed model was trained and validated using extensive data augmentation and preprocessing techniques to handle the variability in MRI scans. Our results demonstrate a significant improvement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detection accuracy compared to traditional methods, highlighting the potential of AI-driven approaches in clinical diagnostics. Furthermore, the model's performance was evaluated using various metrics such as precision, recall, and F1-score, showcasing its robustness and reliability. This research contributes to the growing field of medical imaging and offers a promising tool for early and accurate brain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tumor</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detection.</a:t>
            </a:r>
          </a:p>
          <a:p>
            <a:pPr marL="0" indent="0" algn="just">
              <a:lnSpc>
                <a:spcPct val="200000"/>
              </a:lnSpc>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latin typeface="Times New Roman" panose="02020603050405020304" pitchFamily="18" charset="0"/>
                <a:cs typeface="Times New Roman" panose="02020603050405020304" pitchFamily="18" charset="0"/>
              </a:rPr>
              <a:t>Introduction</a:t>
            </a:r>
          </a:p>
        </p:txBody>
      </p:sp>
      <p:pic>
        <p:nvPicPr>
          <p:cNvPr id="8" name="Content Placeholder 7">
            <a:extLst>
              <a:ext uri="{FF2B5EF4-FFF2-40B4-BE49-F238E27FC236}">
                <a16:creationId xmlns:a16="http://schemas.microsoft.com/office/drawing/2014/main" id="{87222F75-5895-F644-5493-ECE67B32D2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079225" y="1690688"/>
            <a:ext cx="4979447" cy="4752496"/>
          </a:xfrm>
        </p:spPr>
      </p:pic>
      <p:sp>
        <p:nvSpPr>
          <p:cNvPr id="4" name="Title 1"/>
          <p:cNvSpPr>
            <a:spLocks noGrp="1"/>
          </p:cNvSpPr>
          <p:nvPr/>
        </p:nvSpPr>
        <p:spPr>
          <a:xfrm>
            <a:off x="838200" y="365125"/>
            <a:ext cx="10515600" cy="122491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b="0" i="0" dirty="0">
              <a:solidFill>
                <a:srgbClr val="222222"/>
              </a:solidFill>
              <a:effectLst/>
              <a:latin typeface="Arial" panose="020B0604020202020204" pitchFamily="34" charset="0"/>
            </a:endParaRPr>
          </a:p>
        </p:txBody>
      </p:sp>
      <p:sp>
        <p:nvSpPr>
          <p:cNvPr id="5" name="Content Placeholder 2"/>
          <p:cNvSpPr>
            <a:spLocks noGrp="1"/>
          </p:cNvSpPr>
          <p:nvPr/>
        </p:nvSpPr>
        <p:spPr>
          <a:xfrm>
            <a:off x="1064342" y="1855944"/>
            <a:ext cx="10515600" cy="4587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None/>
            </a:pPr>
            <a:endParaRPr lang="en-IN" sz="2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9" name="TextBox 8">
            <a:extLst>
              <a:ext uri="{FF2B5EF4-FFF2-40B4-BE49-F238E27FC236}">
                <a16:creationId xmlns:a16="http://schemas.microsoft.com/office/drawing/2014/main" id="{C8B72FEF-DAB2-5DF9-87D4-E65D8C316C81}"/>
              </a:ext>
            </a:extLst>
          </p:cNvPr>
          <p:cNvSpPr txBox="1"/>
          <p:nvPr/>
        </p:nvSpPr>
        <p:spPr>
          <a:xfrm>
            <a:off x="133328" y="1755296"/>
            <a:ext cx="6827910" cy="553997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Brain tumors are abnormal growths of cells within the brain or its surrounding tissues, which can be either benign (non-cancerous) or malignant (cancerous).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Early detection and accurate diagnosis of brain tumors are critical for effective treatment and improving survival rates and patient outcomes.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Medical imaging techniques such as Magnetic Resonance Imaging (MRI) and Computed Tomography (CT) scans are the standard tools used for detecting brain tumors.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manual analysis of these medical images by radiologists is time-consuming, prone to human error, and requires a high level of expertise.</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Therefore, there is a growing need for automated systems that can assist in the detection and diagnosis of brain tumors</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endParaRPr lang="en-US"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965290" y="1621879"/>
            <a:ext cx="6862916" cy="5304503"/>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existing systems for brain tumor detection primarily rely on manual interpretation of MRI or CT scans by radiologists. These systems have several limitations: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Manual Interpretation</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Limited Accuracy</a:t>
            </a:r>
          </a:p>
          <a:p>
            <a:pPr algn="just">
              <a:lnSpc>
                <a:spcPct val="150000"/>
              </a:lnSpc>
            </a:pPr>
            <a:r>
              <a:rPr lang="en-US" sz="2000" b="1" dirty="0">
                <a:latin typeface="Times New Roman" panose="02020603050405020304" pitchFamily="18" charset="0"/>
                <a:cs typeface="Times New Roman" panose="02020603050405020304" pitchFamily="18" charset="0"/>
              </a:rPr>
              <a:t>High False Positives/Negatives</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IN" sz="2000" b="1" dirty="0">
                <a:latin typeface="Times New Roman" panose="02020603050405020304" pitchFamily="18" charset="0"/>
                <a:cs typeface="Times New Roman" panose="02020603050405020304" pitchFamily="18" charset="0"/>
              </a:rPr>
              <a:t>Lack of Standardization</a:t>
            </a:r>
            <a:endParaRPr lang="en-US" sz="2000" dirty="0"/>
          </a:p>
          <a:p>
            <a:pPr marL="0" indent="0" algn="just">
              <a:lnSpc>
                <a:spcPct val="150000"/>
              </a:lnSpc>
              <a:buNone/>
            </a:pPr>
            <a:endParaRPr lang="en-US" sz="900" dirty="0"/>
          </a:p>
          <a:p>
            <a:pPr marL="0" indent="0" algn="just">
              <a:lnSpc>
                <a:spcPct val="150000"/>
              </a:lnSpc>
              <a:buNone/>
            </a:pPr>
            <a:endParaRPr lang="en-US" sz="11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6" name="Picture 5">
            <a:extLst>
              <a:ext uri="{FF2B5EF4-FFF2-40B4-BE49-F238E27FC236}">
                <a16:creationId xmlns:a16="http://schemas.microsoft.com/office/drawing/2014/main" id="{06A4CED2-E422-E038-C05D-386A44F02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621879"/>
            <a:ext cx="4414684" cy="50362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10E388F-A1B3-5DDF-BFD6-4ABA5A9BF5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3961" y="1584443"/>
            <a:ext cx="4087786" cy="5036252"/>
          </a:xfr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7" name="TextBox 6">
            <a:extLst>
              <a:ext uri="{FF2B5EF4-FFF2-40B4-BE49-F238E27FC236}">
                <a16:creationId xmlns:a16="http://schemas.microsoft.com/office/drawing/2014/main" id="{6308661F-8EEA-6D0A-D426-41BC7CB3BEC0}"/>
              </a:ext>
            </a:extLst>
          </p:cNvPr>
          <p:cNvSpPr txBox="1"/>
          <p:nvPr/>
        </p:nvSpPr>
        <p:spPr>
          <a:xfrm>
            <a:off x="344129" y="1727048"/>
            <a:ext cx="7344697" cy="406265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proposed system aims to address the limitations of existing brain tumor detection methods by utilizing advanced machine learning   techniques. The system would work as follows:</a:t>
            </a:r>
          </a:p>
          <a:p>
            <a:pPr marL="285750" indent="-285750"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Automated Image Processing </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Improved Accuracy</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Faster Diagnosis</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Consistency</a:t>
            </a: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Continuous Learning and Improvement</a:t>
            </a:r>
            <a:endParaRPr lang="en-US" sz="20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Software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24344" y="1988185"/>
            <a:ext cx="11343312" cy="4669946"/>
          </a:xfrm>
          <a:ln>
            <a:noFill/>
          </a:ln>
        </p:spPr>
        <p:txBody>
          <a:bodyPr>
            <a:normAutofit fontScale="97500"/>
          </a:bodyPr>
          <a:lstStyle/>
          <a:p>
            <a:pPr algn="just">
              <a:lnSpc>
                <a:spcPct val="160000"/>
              </a:lnSpc>
            </a:pPr>
            <a:r>
              <a:rPr lang="en-IN" sz="2100" b="1" dirty="0">
                <a:latin typeface="Times New Roman" panose="02020603050405020304" pitchFamily="18" charset="0"/>
                <a:cs typeface="Times New Roman" panose="02020603050405020304" pitchFamily="18" charset="0"/>
              </a:rPr>
              <a:t>Operating System: </a:t>
            </a:r>
            <a:r>
              <a:rPr lang="en-IN" sz="2100" dirty="0">
                <a:latin typeface="Times New Roman" panose="02020603050405020304" pitchFamily="18" charset="0"/>
                <a:cs typeface="Times New Roman" panose="02020603050405020304" pitchFamily="18" charset="0"/>
              </a:rPr>
              <a:t>Windows 10+ / Ubuntu 18.04+</a:t>
            </a:r>
          </a:p>
          <a:p>
            <a:pPr algn="just">
              <a:lnSpc>
                <a:spcPct val="160000"/>
              </a:lnSpc>
            </a:pPr>
            <a:r>
              <a:rPr lang="en-IN" sz="2100" b="1" dirty="0">
                <a:latin typeface="Times New Roman" panose="02020603050405020304" pitchFamily="18" charset="0"/>
                <a:cs typeface="Times New Roman" panose="02020603050405020304" pitchFamily="18" charset="0"/>
              </a:rPr>
              <a:t>Programming Language: </a:t>
            </a:r>
            <a:r>
              <a:rPr lang="en-IN" sz="2100" dirty="0">
                <a:latin typeface="Times New Roman" panose="02020603050405020304" pitchFamily="18" charset="0"/>
                <a:cs typeface="Times New Roman" panose="02020603050405020304" pitchFamily="18" charset="0"/>
              </a:rPr>
              <a:t>Python </a:t>
            </a:r>
          </a:p>
          <a:p>
            <a:pPr algn="just">
              <a:lnSpc>
                <a:spcPct val="160000"/>
              </a:lnSpc>
            </a:pPr>
            <a:r>
              <a:rPr lang="en-IN" sz="2100" b="1" dirty="0">
                <a:latin typeface="Times New Roman" panose="02020603050405020304" pitchFamily="18" charset="0"/>
                <a:cs typeface="Times New Roman" panose="02020603050405020304" pitchFamily="18" charset="0"/>
              </a:rPr>
              <a:t>Frameworks:</a:t>
            </a:r>
            <a:r>
              <a:rPr lang="en-IN" sz="2100" dirty="0">
                <a:latin typeface="Times New Roman" panose="02020603050405020304" pitchFamily="18" charset="0"/>
                <a:cs typeface="Times New Roman" panose="02020603050405020304" pitchFamily="18" charset="0"/>
              </a:rPr>
              <a:t> TensorFlow, Django, Scikit-learn </a:t>
            </a:r>
          </a:p>
          <a:p>
            <a:pPr algn="just">
              <a:lnSpc>
                <a:spcPct val="160000"/>
              </a:lnSpc>
            </a:pPr>
            <a:r>
              <a:rPr lang="en-IN" sz="2100" b="1" dirty="0">
                <a:latin typeface="Times New Roman" panose="02020603050405020304" pitchFamily="18" charset="0"/>
                <a:cs typeface="Times New Roman" panose="02020603050405020304" pitchFamily="18" charset="0"/>
              </a:rPr>
              <a:t>Libraries:</a:t>
            </a:r>
            <a:r>
              <a:rPr lang="en-IN" sz="2100" dirty="0">
                <a:latin typeface="Times New Roman" panose="02020603050405020304" pitchFamily="18" charset="0"/>
                <a:cs typeface="Times New Roman" panose="02020603050405020304" pitchFamily="18" charset="0"/>
              </a:rPr>
              <a:t> OpenCV, Matplotlib, NumPy, Pandas</a:t>
            </a:r>
          </a:p>
          <a:p>
            <a:pPr algn="just">
              <a:lnSpc>
                <a:spcPct val="160000"/>
              </a:lnSpc>
            </a:pPr>
            <a:r>
              <a:rPr lang="en-IN" sz="2100" b="1" dirty="0">
                <a:latin typeface="Times New Roman" panose="02020603050405020304" pitchFamily="18" charset="0"/>
                <a:cs typeface="Times New Roman" panose="02020603050405020304" pitchFamily="18" charset="0"/>
              </a:rPr>
              <a:t>Version Control: </a:t>
            </a:r>
            <a:r>
              <a:rPr lang="en-IN" sz="2100" dirty="0">
                <a:latin typeface="Times New Roman" panose="02020603050405020304" pitchFamily="18" charset="0"/>
                <a:cs typeface="Times New Roman" panose="02020603050405020304" pitchFamily="18" charset="0"/>
              </a:rPr>
              <a:t>GIT</a:t>
            </a:r>
          </a:p>
          <a:p>
            <a:pPr algn="just">
              <a:lnSpc>
                <a:spcPct val="160000"/>
              </a:lnSpc>
            </a:pPr>
            <a:r>
              <a:rPr lang="en-IN" sz="2100" b="1" dirty="0">
                <a:latin typeface="Times New Roman" panose="02020603050405020304" pitchFamily="18" charset="0"/>
                <a:cs typeface="Times New Roman" panose="02020603050405020304" pitchFamily="18" charset="0"/>
              </a:rPr>
              <a:t>Integrated Development Environment(IDE):</a:t>
            </a:r>
            <a:r>
              <a:rPr lang="en-IN" sz="2100" dirty="0">
                <a:latin typeface="Times New Roman" panose="02020603050405020304" pitchFamily="18" charset="0"/>
                <a:cs typeface="Times New Roman" panose="02020603050405020304" pitchFamily="18" charset="0"/>
              </a:rPr>
              <a:t> Visual Studio Code</a:t>
            </a:r>
          </a:p>
          <a:p>
            <a:pPr algn="just">
              <a:lnSpc>
                <a:spcPct val="160000"/>
              </a:lnSpc>
            </a:pPr>
            <a:endParaRPr lang="en-IN" sz="2100" dirty="0">
              <a:latin typeface="Times New Roman" panose="02020603050405020304" pitchFamily="18" charset="0"/>
              <a:cs typeface="Times New Roman" panose="02020603050405020304" pitchFamily="18" charset="0"/>
            </a:endParaRPr>
          </a:p>
          <a:p>
            <a:pPr marL="0" indent="0" algn="just">
              <a:lnSpc>
                <a:spcPct val="160000"/>
              </a:lnSpc>
              <a:buNone/>
            </a:pPr>
            <a:endParaRPr lang="en-IN"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11" name="Picture 10">
            <a:extLst>
              <a:ext uri="{FF2B5EF4-FFF2-40B4-BE49-F238E27FC236}">
                <a16:creationId xmlns:a16="http://schemas.microsoft.com/office/drawing/2014/main" id="{F58F6123-97BE-8A12-A312-051722BCE5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409" y="2107096"/>
            <a:ext cx="5377069" cy="28038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F4EEEF6-3FEC-92A9-BD99-570DB2DC35C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p>
        </p:txBody>
      </p:sp>
      <p:sp>
        <p:nvSpPr>
          <p:cNvPr id="6" name="Content Placeholder 2">
            <a:extLst>
              <a:ext uri="{FF2B5EF4-FFF2-40B4-BE49-F238E27FC236}">
                <a16:creationId xmlns:a16="http://schemas.microsoft.com/office/drawing/2014/main" id="{A5F55B13-DCB6-0AB1-2F84-60BBBDC1FF18}"/>
              </a:ext>
            </a:extLst>
          </p:cNvPr>
          <p:cNvSpPr txBox="1">
            <a:spLocks/>
          </p:cNvSpPr>
          <p:nvPr/>
        </p:nvSpPr>
        <p:spPr>
          <a:xfrm>
            <a:off x="553720" y="1988185"/>
            <a:ext cx="5201285" cy="4189095"/>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endParaRPr lang="en-IN" sz="1800" dirty="0">
              <a:latin typeface="Times New Roman" panose="02020603050405020304" pitchFamily="18" charset="0"/>
              <a:cs typeface="Times New Roman" panose="02020603050405020304" pitchFamily="18" charset="0"/>
            </a:endParaRPr>
          </a:p>
        </p:txBody>
      </p:sp>
      <p:sp>
        <p:nvSpPr>
          <p:cNvPr id="7" name="Content Placeholder 4">
            <a:extLst>
              <a:ext uri="{FF2B5EF4-FFF2-40B4-BE49-F238E27FC236}">
                <a16:creationId xmlns:a16="http://schemas.microsoft.com/office/drawing/2014/main" id="{5C237E12-1E8F-CD7A-5BC6-B5FF304F06C3}"/>
              </a:ext>
            </a:extLst>
          </p:cNvPr>
          <p:cNvSpPr txBox="1">
            <a:spLocks/>
          </p:cNvSpPr>
          <p:nvPr/>
        </p:nvSpPr>
        <p:spPr>
          <a:xfrm>
            <a:off x="6172200" y="1825625"/>
            <a:ext cx="5181600" cy="4351655"/>
          </a:xfrm>
          <a:prstGeom prst="rect">
            <a:avLst/>
          </a:prstGeom>
        </p:spPr>
        <p:txBody>
          <a:bodyPr>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endParaRPr lang="en-US" sz="2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4673CCE4-1CA3-7E70-9758-01AE1857507B}"/>
              </a:ext>
            </a:extLst>
          </p:cNvPr>
          <p:cNvSpPr txBox="1">
            <a:spLocks/>
          </p:cNvSpPr>
          <p:nvPr/>
        </p:nvSpPr>
        <p:spPr>
          <a:xfrm>
            <a:off x="762001" y="53038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a:solidFill>
                  <a:srgbClr val="222222"/>
                </a:solidFill>
                <a:latin typeface="Times New Roman" panose="02020603050405020304" pitchFamily="18" charset="0"/>
                <a:cs typeface="Times New Roman" panose="02020603050405020304" pitchFamily="18" charset="0"/>
              </a:rPr>
              <a:t>Hardware 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9DCA89-6A32-E4AC-098F-7157055668AD}"/>
              </a:ext>
            </a:extLst>
          </p:cNvPr>
          <p:cNvSpPr txBox="1">
            <a:spLocks/>
          </p:cNvSpPr>
          <p:nvPr/>
        </p:nvSpPr>
        <p:spPr>
          <a:xfrm>
            <a:off x="553720" y="1988185"/>
            <a:ext cx="5201285" cy="4189095"/>
          </a:xfrm>
          <a:prstGeom prst="rect">
            <a:avLst/>
          </a:prstGeom>
          <a:ln>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endParaRPr lang="en-IN" sz="18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EA6978FA-0DA2-BF0E-4CCD-CCEF40C2348B}"/>
              </a:ext>
            </a:extLst>
          </p:cNvPr>
          <p:cNvSpPr txBox="1">
            <a:spLocks/>
          </p:cNvSpPr>
          <p:nvPr/>
        </p:nvSpPr>
        <p:spPr>
          <a:xfrm>
            <a:off x="6172200" y="1825625"/>
            <a:ext cx="5181600" cy="4351655"/>
          </a:xfrm>
          <a:prstGeom prst="rect">
            <a:avLst/>
          </a:prstGeom>
        </p:spPr>
        <p:txBody>
          <a:bodyPr>
            <a:normAutofit fontScale="97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60000"/>
              </a:lnSpc>
              <a:buNone/>
            </a:pPr>
            <a:endParaRPr lang="en-US"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774CFFC-82C0-7D18-34F6-5B0E6B005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
        <p:nvSpPr>
          <p:cNvPr id="8" name="TextBox 7">
            <a:extLst>
              <a:ext uri="{FF2B5EF4-FFF2-40B4-BE49-F238E27FC236}">
                <a16:creationId xmlns:a16="http://schemas.microsoft.com/office/drawing/2014/main" id="{EFC0FF75-FBC2-9E8E-09A3-29D9D85D6632}"/>
              </a:ext>
            </a:extLst>
          </p:cNvPr>
          <p:cNvSpPr txBox="1"/>
          <p:nvPr/>
        </p:nvSpPr>
        <p:spPr>
          <a:xfrm>
            <a:off x="1113430" y="1988185"/>
            <a:ext cx="9283149" cy="3077766"/>
          </a:xfrm>
          <a:prstGeom prst="rect">
            <a:avLst/>
          </a:prstGeom>
          <a:noFill/>
        </p:spPr>
        <p:txBody>
          <a:bodyPr wrap="square" rtlCol="0">
            <a:spAutoFit/>
          </a:bodyPr>
          <a:lstStyle/>
          <a:p>
            <a:pPr marL="285750" indent="-285750" algn="just">
              <a:lnSpc>
                <a:spcPct val="22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sym typeface="+mn-ea"/>
              </a:rPr>
              <a:t>RAM: </a:t>
            </a:r>
            <a:r>
              <a:rPr lang="en-US" sz="2000" dirty="0">
                <a:latin typeface="Times New Roman" panose="02020603050405020304" pitchFamily="18" charset="0"/>
                <a:cs typeface="Times New Roman" panose="02020603050405020304" pitchFamily="18" charset="0"/>
                <a:sym typeface="+mn-ea"/>
              </a:rPr>
              <a:t>16 GB minimum (32 GB recommended for larger datasets)</a:t>
            </a:r>
            <a:endParaRPr lang="en-US" sz="2000" dirty="0">
              <a:latin typeface="Times New Roman" panose="02020603050405020304" pitchFamily="18" charset="0"/>
              <a:cs typeface="Times New Roman" panose="02020603050405020304" pitchFamily="18" charset="0"/>
            </a:endParaRPr>
          </a:p>
          <a:p>
            <a:pPr marL="285750" indent="-285750" algn="just">
              <a:lnSpc>
                <a:spcPct val="22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Processor: </a:t>
            </a:r>
            <a:r>
              <a:rPr lang="en-US" sz="2000" dirty="0">
                <a:latin typeface="Times New Roman" panose="02020603050405020304" pitchFamily="18" charset="0"/>
                <a:cs typeface="Times New Roman" panose="02020603050405020304" pitchFamily="18" charset="0"/>
              </a:rPr>
              <a:t>Intel Core i5+ / AMD Ryzen 5+</a:t>
            </a:r>
          </a:p>
          <a:p>
            <a:pPr marL="285750" indent="-285750" algn="just">
              <a:lnSpc>
                <a:spcPct val="22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Graphics </a:t>
            </a:r>
            <a:r>
              <a:rPr lang="en-US" sz="2000" b="1">
                <a:latin typeface="Times New Roman" panose="02020603050405020304" pitchFamily="18" charset="0"/>
                <a:cs typeface="Times New Roman" panose="02020603050405020304" pitchFamily="18" charset="0"/>
              </a:rPr>
              <a:t>Processing Unit (GPU):</a:t>
            </a:r>
            <a:r>
              <a:rPr lang="en-US" sz="200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NVIDIA GTX 1060 Ti+ </a:t>
            </a:r>
          </a:p>
          <a:p>
            <a:pPr marL="285750" indent="-285750" algn="just">
              <a:lnSpc>
                <a:spcPct val="22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Storage : </a:t>
            </a:r>
            <a:r>
              <a:rPr lang="en-US" sz="2000" dirty="0">
                <a:latin typeface="Times New Roman" panose="02020603050405020304" pitchFamily="18" charset="0"/>
                <a:cs typeface="Times New Roman" panose="02020603050405020304" pitchFamily="18" charset="0"/>
              </a:rPr>
              <a:t>SSD- Minimum 256 GB </a:t>
            </a:r>
          </a:p>
          <a:p>
            <a:endParaRPr lang="en-IN" dirty="0"/>
          </a:p>
        </p:txBody>
      </p:sp>
    </p:spTree>
    <p:extLst>
      <p:ext uri="{BB962C8B-B14F-4D97-AF65-F5344CB8AC3E}">
        <p14:creationId xmlns:p14="http://schemas.microsoft.com/office/powerpoint/2010/main" val="404070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0630" y="199869"/>
            <a:ext cx="10515600" cy="1091498"/>
          </a:xfrm>
        </p:spPr>
        <p:txBody>
          <a:bodyPr/>
          <a:lstStyle/>
          <a:p>
            <a:pPr algn="ctr"/>
            <a:r>
              <a:rPr lang="en-IN" b="1" i="0" dirty="0">
                <a:solidFill>
                  <a:srgbClr val="222222"/>
                </a:solidFill>
                <a:effectLst/>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09149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234030383"/>
              </p:ext>
            </p:extLst>
          </p:nvPr>
        </p:nvGraphicFramePr>
        <p:xfrm>
          <a:off x="0" y="1430505"/>
          <a:ext cx="12205252" cy="5427495"/>
        </p:xfrm>
        <a:graphic>
          <a:graphicData uri="http://schemas.openxmlformats.org/drawingml/2006/table">
            <a:tbl>
              <a:tblPr firstRow="1" lastRow="1" bandRow="1">
                <a:tableStyleId>{5C22544A-7EE6-4342-B048-85BDC9FD1C3A}</a:tableStyleId>
              </a:tblPr>
              <a:tblGrid>
                <a:gridCol w="833029">
                  <a:extLst>
                    <a:ext uri="{9D8B030D-6E8A-4147-A177-3AD203B41FA5}">
                      <a16:colId xmlns:a16="http://schemas.microsoft.com/office/drawing/2014/main" val="20000"/>
                    </a:ext>
                  </a:extLst>
                </a:gridCol>
                <a:gridCol w="3331553">
                  <a:extLst>
                    <a:ext uri="{9D8B030D-6E8A-4147-A177-3AD203B41FA5}">
                      <a16:colId xmlns:a16="http://schemas.microsoft.com/office/drawing/2014/main" val="20001"/>
                    </a:ext>
                  </a:extLst>
                </a:gridCol>
                <a:gridCol w="4837457">
                  <a:extLst>
                    <a:ext uri="{9D8B030D-6E8A-4147-A177-3AD203B41FA5}">
                      <a16:colId xmlns:a16="http://schemas.microsoft.com/office/drawing/2014/main" val="20002"/>
                    </a:ext>
                  </a:extLst>
                </a:gridCol>
                <a:gridCol w="3203213">
                  <a:extLst>
                    <a:ext uri="{9D8B030D-6E8A-4147-A177-3AD203B41FA5}">
                      <a16:colId xmlns:a16="http://schemas.microsoft.com/office/drawing/2014/main" val="20003"/>
                    </a:ext>
                  </a:extLst>
                </a:gridCol>
              </a:tblGrid>
              <a:tr h="62091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b="1" i="0" u="none" strike="noStrike" dirty="0" err="1">
                          <a:solidFill>
                            <a:srgbClr val="000000"/>
                          </a:solidFill>
                          <a:effectLst/>
                          <a:latin typeface="Calibri" panose="020F0502020204030204" pitchFamily="34" charset="0"/>
                        </a:rPr>
                        <a:t>S.No</a:t>
                      </a:r>
                      <a:endParaRPr lang="en-IN" sz="1800" b="0" i="0" u="none" strike="noStrike" dirty="0">
                        <a:effectLst/>
                        <a:latin typeface="Arial" panose="020B0604020202020204" pitchFamily="34" charset="0"/>
                      </a:endParaRPr>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b="1" i="0" u="none" strike="noStrike" dirty="0">
                          <a:solidFill>
                            <a:srgbClr val="000000"/>
                          </a:solidFill>
                          <a:effectLst/>
                          <a:latin typeface="Calibri" panose="020F0502020204030204" pitchFamily="34" charset="0"/>
                        </a:rPr>
                        <a:t>Author(s) &amp;</a:t>
                      </a:r>
                      <a:r>
                        <a:rPr lang="en-IN" sz="1800" b="1" i="0" u="none" strike="noStrike" baseline="0" dirty="0">
                          <a:solidFill>
                            <a:srgbClr val="000000"/>
                          </a:solidFill>
                          <a:effectLst/>
                          <a:latin typeface="Calibri" panose="020F0502020204030204" pitchFamily="34" charset="0"/>
                        </a:rPr>
                        <a:t> Journal Details</a:t>
                      </a:r>
                      <a:endParaRPr lang="en-IN" sz="1800" b="0" i="0" u="none" strike="noStrike" dirty="0">
                        <a:effectLst/>
                        <a:latin typeface="Arial" panose="020B0604020202020204" pitchFamily="34" charset="0"/>
                      </a:endParaRPr>
                    </a:p>
                    <a:p>
                      <a:pPr algn="ct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800" b="1" i="0" u="none" strike="noStrike" dirty="0">
                          <a:solidFill>
                            <a:srgbClr val="000000"/>
                          </a:solidFill>
                          <a:effectLst/>
                          <a:latin typeface="Calibri" panose="020F0502020204030204" pitchFamily="34" charset="0"/>
                        </a:rPr>
                        <a:t>Title</a:t>
                      </a:r>
                      <a:r>
                        <a:rPr lang="en-IN" sz="1800" b="1" i="0" u="none" strike="noStrike" baseline="0" dirty="0">
                          <a:solidFill>
                            <a:srgbClr val="000000"/>
                          </a:solidFill>
                          <a:effectLst/>
                          <a:latin typeface="Calibri" panose="020F0502020204030204" pitchFamily="34" charset="0"/>
                        </a:rPr>
                        <a:t> of the paper</a:t>
                      </a:r>
                      <a:endParaRPr lang="en-IN" sz="1800" b="0" i="0" u="none" strike="noStrike" dirty="0">
                        <a:effectLst/>
                        <a:latin typeface="Arial" panose="020B0604020202020204" pitchFamily="34" charset="0"/>
                      </a:endParaRPr>
                    </a:p>
                    <a:p>
                      <a:pPr algn="ctr"/>
                      <a:endParaRPr lang="en-IN" dirty="0"/>
                    </a:p>
                  </a:txBody>
                  <a:tcPr anchor="ctr"/>
                </a:tc>
                <a:tc>
                  <a:txBody>
                    <a:bodyPr/>
                    <a:lstStyle/>
                    <a:p>
                      <a:pPr algn="ctr"/>
                      <a:r>
                        <a:rPr lang="en-US" dirty="0">
                          <a:solidFill>
                            <a:schemeClr val="tx1"/>
                          </a:solidFill>
                        </a:rPr>
                        <a:t>Outcome</a:t>
                      </a:r>
                      <a:endParaRPr lang="en-IN" dirty="0">
                        <a:solidFill>
                          <a:schemeClr val="tx1"/>
                        </a:solidFill>
                      </a:endParaRPr>
                    </a:p>
                  </a:txBody>
                  <a:tcPr anchor="ctr"/>
                </a:tc>
                <a:extLst>
                  <a:ext uri="{0D108BD9-81ED-4DB2-BD59-A6C34878D82A}">
                    <a16:rowId xmlns:a16="http://schemas.microsoft.com/office/drawing/2014/main" val="10000"/>
                  </a:ext>
                </a:extLst>
              </a:tr>
              <a:tr h="1744480">
                <a:tc>
                  <a:txBody>
                    <a:bodyPr/>
                    <a:lstStyle/>
                    <a:p>
                      <a:r>
                        <a:rPr lang="en-US" dirty="0"/>
                        <a:t>1.</a:t>
                      </a:r>
                      <a:endParaRPr lang="en-IN" dirty="0"/>
                    </a:p>
                  </a:txBody>
                  <a:tcPr/>
                </a:tc>
                <a:tc>
                  <a:txBody>
                    <a:bodyPr/>
                    <a:lstStyle/>
                    <a:p>
                      <a:r>
                        <a:rPr lang="en-US" sz="1600" b="1" dirty="0">
                          <a:latin typeface="Times New Roman" panose="02020603050405020304" pitchFamily="18" charset="0"/>
                          <a:cs typeface="Times New Roman" panose="02020603050405020304" pitchFamily="18" charset="0"/>
                        </a:rPr>
                        <a:t>Author: </a:t>
                      </a:r>
                      <a:r>
                        <a:rPr lang="en-US" sz="1600" dirty="0" err="1">
                          <a:latin typeface="Times New Roman" panose="02020603050405020304" pitchFamily="18" charset="0"/>
                          <a:cs typeface="Times New Roman" panose="02020603050405020304" pitchFamily="18" charset="0"/>
                        </a:rPr>
                        <a:t>Luxit</a:t>
                      </a:r>
                      <a:r>
                        <a:rPr lang="en-US" sz="1600" dirty="0">
                          <a:latin typeface="Times New Roman" panose="02020603050405020304" pitchFamily="18" charset="0"/>
                          <a:cs typeface="Times New Roman" panose="02020603050405020304" pitchFamily="18" charset="0"/>
                        </a:rPr>
                        <a:t> Kapoor, Sanjeev Thakur  </a:t>
                      </a:r>
                    </a:p>
                    <a:p>
                      <a:r>
                        <a:rPr lang="en-US" sz="1600" b="1" dirty="0">
                          <a:latin typeface="Times New Roman" panose="02020603050405020304" pitchFamily="18" charset="0"/>
                          <a:cs typeface="Times New Roman" panose="02020603050405020304" pitchFamily="18" charset="0"/>
                        </a:rPr>
                        <a:t>Journal Name: </a:t>
                      </a:r>
                      <a:r>
                        <a:rPr lang="en-US" sz="1600" dirty="0">
                          <a:latin typeface="Times New Roman" panose="02020603050405020304" pitchFamily="18" charset="0"/>
                          <a:cs typeface="Times New Roman" panose="02020603050405020304" pitchFamily="18" charset="0"/>
                        </a:rPr>
                        <a:t>IEEE 7th International Conference on Cloud Computing, Data Science &amp; Engineering </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Survey on Brain Tumor Detection Using Image Processing Techniques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reviews key techniques in Medical Image Processing for detecting brain tumors in MRI images, highlighting segmentation as the most crucial step.</a:t>
                      </a:r>
                    </a:p>
                    <a:p>
                      <a:endParaRPr lang="en-US" sz="1400" dirty="0"/>
                    </a:p>
                    <a:p>
                      <a:endParaRPr lang="en-IN" sz="1400" dirty="0"/>
                    </a:p>
                  </a:txBody>
                  <a:tcPr/>
                </a:tc>
                <a:extLst>
                  <a:ext uri="{0D108BD9-81ED-4DB2-BD59-A6C34878D82A}">
                    <a16:rowId xmlns:a16="http://schemas.microsoft.com/office/drawing/2014/main" val="10001"/>
                  </a:ext>
                </a:extLst>
              </a:tr>
              <a:tr h="1123563">
                <a:tc>
                  <a:txBody>
                    <a:bodyPr/>
                    <a:lstStyle/>
                    <a:p>
                      <a:r>
                        <a:rPr lang="en-US" dirty="0"/>
                        <a:t>2.</a:t>
                      </a:r>
                      <a:endParaRPr lang="en-IN" dirty="0"/>
                    </a:p>
                  </a:txBody>
                  <a:tcPr/>
                </a:tc>
                <a:tc>
                  <a:txBody>
                    <a:bodyPr/>
                    <a:lstStyle/>
                    <a:p>
                      <a:r>
                        <a:rPr lang="en-US" b="1" dirty="0">
                          <a:latin typeface="Times New Roman" panose="02020603050405020304" pitchFamily="18" charset="0"/>
                          <a:cs typeface="Times New Roman" panose="02020603050405020304" pitchFamily="18" charset="0"/>
                        </a:rPr>
                        <a:t>Author: </a:t>
                      </a:r>
                      <a:r>
                        <a:rPr lang="en-US" dirty="0">
                          <a:latin typeface="Times New Roman" panose="02020603050405020304" pitchFamily="18" charset="0"/>
                          <a:cs typeface="Times New Roman" panose="02020603050405020304" pitchFamily="18" charset="0"/>
                        </a:rPr>
                        <a:t>Praveen Gamage  </a:t>
                      </a:r>
                      <a:r>
                        <a:rPr lang="en-US" b="1" dirty="0">
                          <a:latin typeface="Times New Roman" panose="02020603050405020304" pitchFamily="18" charset="0"/>
                          <a:cs typeface="Times New Roman" panose="02020603050405020304" pitchFamily="18" charset="0"/>
                        </a:rPr>
                        <a:t>Journal Name</a:t>
                      </a:r>
                      <a:r>
                        <a:rPr lang="en-US" dirty="0">
                          <a:latin typeface="Times New Roman" panose="02020603050405020304" pitchFamily="18" charset="0"/>
                          <a:cs typeface="Times New Roman" panose="02020603050405020304" pitchFamily="18" charset="0"/>
                        </a:rPr>
                        <a:t>: Research gate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Identification of Brain Tumor using Image Processing Techniques </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categorizes brain tumor identification from MRI images into four sections: pre-processing, segmentation, feature extraction, and classification.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330536">
                <a:tc>
                  <a:txBody>
                    <a:bodyPr/>
                    <a:lstStyle/>
                    <a:p>
                      <a:r>
                        <a:rPr lang="en-US" dirty="0"/>
                        <a:t>3.</a:t>
                      </a:r>
                    </a:p>
                  </a:txBody>
                  <a:tcPr/>
                </a:tc>
                <a:tc>
                  <a:txBody>
                    <a:bodyPr/>
                    <a:lstStyle/>
                    <a:p>
                      <a:r>
                        <a:rPr lang="en-US" sz="1400" b="1" dirty="0">
                          <a:latin typeface="Times New Roman" panose="02020603050405020304" pitchFamily="18" charset="0"/>
                          <a:cs typeface="Times New Roman" panose="02020603050405020304" pitchFamily="18" charset="0"/>
                        </a:rPr>
                        <a:t>Author: </a:t>
                      </a:r>
                      <a:r>
                        <a:rPr lang="en-US" sz="1400" dirty="0">
                          <a:latin typeface="Times New Roman" panose="02020603050405020304" pitchFamily="18" charset="0"/>
                          <a:cs typeface="Times New Roman" panose="02020603050405020304" pitchFamily="18" charset="0"/>
                        </a:rPr>
                        <a:t>Deepa, Akansha Singh  </a:t>
                      </a:r>
                    </a:p>
                    <a:p>
                      <a:r>
                        <a:rPr lang="en-US" sz="1400" b="1" dirty="0">
                          <a:latin typeface="Times New Roman" panose="02020603050405020304" pitchFamily="18" charset="0"/>
                          <a:cs typeface="Times New Roman" panose="02020603050405020304" pitchFamily="18" charset="0"/>
                        </a:rPr>
                        <a:t>Journal Name: </a:t>
                      </a:r>
                      <a:r>
                        <a:rPr lang="en-US" sz="1400" dirty="0">
                          <a:latin typeface="Times New Roman" panose="02020603050405020304" pitchFamily="18" charset="0"/>
                          <a:cs typeface="Times New Roman" panose="02020603050405020304" pitchFamily="18" charset="0"/>
                        </a:rPr>
                        <a:t>IEEE International Conference on Computing for Sustainable Global Development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Review of Brain Tumor Detection from MRI Images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paper reviews recent research on brain tumor detection and segmentation, outlining various MRI-based techniques. Automation in this field is identified as a highly active research area.</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534996">
                <a:tc gridSpan="3">
                  <a:txBody>
                    <a:bodyPr/>
                    <a:lstStyle/>
                    <a:p>
                      <a:endParaRPr lang="en-IN" dirty="0"/>
                    </a:p>
                  </a:txBody>
                  <a:tcPr/>
                </a:tc>
                <a:tc hMerge="1">
                  <a:txBody>
                    <a:bodyPr/>
                    <a:lstStyle/>
                    <a:p>
                      <a:endParaRPr lang="en-IN" dirty="0"/>
                    </a:p>
                  </a:txBody>
                  <a:tcPr/>
                </a:tc>
                <a:tc hMerge="1">
                  <a:txBody>
                    <a:bodyPr/>
                    <a:lstStyle/>
                    <a:p>
                      <a:endParaRPr lang="en-IN" dirty="0"/>
                    </a:p>
                  </a:txBody>
                  <a:tcPr/>
                </a:tc>
                <a:tc>
                  <a:txBody>
                    <a:bodyPr/>
                    <a:lstStyle/>
                    <a:p>
                      <a:endParaRPr lang="en-IN"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976</Words>
  <Application>Microsoft Office PowerPoint</Application>
  <PresentationFormat>Widescreen</PresentationFormat>
  <Paragraphs>112</Paragraphs>
  <Slides>23</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  MALLA REDDY COLLEGE OF ENGINEERING &amp; TECHNOLOGY  (Autonomous Institution – UGC, Govt. of India)   DEPARTMENT OF COMPUTER SCIENCE AND ENGINEERING</vt:lpstr>
      <vt:lpstr>AGENDA</vt:lpstr>
      <vt:lpstr>Abstract</vt:lpstr>
      <vt:lpstr>    Introduction</vt:lpstr>
      <vt:lpstr>Existing system</vt:lpstr>
      <vt:lpstr>Proposed system</vt:lpstr>
      <vt:lpstr>Software Requirements</vt:lpstr>
      <vt:lpstr>PowerPoint Presentation</vt:lpstr>
      <vt:lpstr>Literature Survey</vt:lpstr>
      <vt:lpstr>System Architecture</vt:lpstr>
      <vt:lpstr>UML Diagrams-Class Diagram</vt:lpstr>
      <vt:lpstr>UML Diagrams-Use Case Diagram</vt:lpstr>
      <vt:lpstr>UML Diagrams-Sequence Diagram</vt:lpstr>
      <vt:lpstr>UML Diagrams-Activity Diagram</vt:lpstr>
      <vt:lpstr> Technologies Used</vt:lpstr>
      <vt:lpstr>Module Description</vt:lpstr>
      <vt:lpstr>Output Screens</vt:lpstr>
      <vt:lpstr>Output Screens</vt:lpstr>
      <vt:lpstr>Output Screens</vt:lpstr>
      <vt:lpstr>Conclusion</vt:lpstr>
      <vt:lpstr>Future Scope</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 UGC, Govt. of India)   DEPARTMENT OF COMPUTER SCIENCE AND ENGINEERING</dc:title>
  <dc:creator>MRCET</dc:creator>
  <cp:lastModifiedBy>22N31A05H6</cp:lastModifiedBy>
  <cp:revision>7</cp:revision>
  <dcterms:created xsi:type="dcterms:W3CDTF">2024-02-28T09:55:00Z</dcterms:created>
  <dcterms:modified xsi:type="dcterms:W3CDTF">2024-11-04T16:42:06Z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63AC2C19E2174FC4AC502543E11B4E3B_12</vt:lpwstr>
  </property>
  <property fmtid="{D5CDD505-2E9C-101B-9397-08002B2CF9AE}" pid="3" name="KSOProductBuildVer">
    <vt:lpwstr>1033-12.2.0.17545</vt:lpwstr>
  </property>
</Properties>
</file>