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720">
          <p15:clr>
            <a:srgbClr val="A4A3A4"/>
          </p15:clr>
        </p15:guide>
        <p15:guide id="2" pos="404">
          <p15:clr>
            <a:srgbClr val="A4A3A4"/>
          </p15:clr>
        </p15:guide>
        <p15:guide id="3" pos="6912">
          <p15:clr>
            <a:srgbClr val="A4A3A4"/>
          </p15:clr>
        </p15:guide>
        <p15:guide id="4" orient="horz" pos="672">
          <p15:clr>
            <a:srgbClr val="A4A3A4"/>
          </p15:clr>
        </p15:guide>
        <p15:guide id="5" pos="4080">
          <p15:clr>
            <a:srgbClr val="A4A3A4"/>
          </p15:clr>
        </p15:guide>
        <p15:guide id="6" pos="1776">
          <p15:clr>
            <a:srgbClr val="A4A3A4"/>
          </p15:clr>
        </p15:guide>
      </p15:sldGuideLst>
    </p:ext>
    <p:ext uri="GoogleSlidesCustomDataVersion2">
      <go:slidesCustomData xmlns:go="http://customooxmlschemas.google.com/" r:id="rId48" roundtripDataSignature="AMtx7mgJdELcp/MCSVXOR5C7v2ifIzZxk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263846C-3D0F-45CA-958B-8B08F2A148CE}">
  <a:tblStyle styleId="{3263846C-3D0F-45CA-958B-8B08F2A148C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D3AE4689-9689-430F-9F57-CEAD29DDAE20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720" orient="horz"/>
        <p:guide pos="404"/>
        <p:guide pos="6912"/>
        <p:guide pos="672" orient="horz"/>
        <p:guide pos="4080"/>
        <p:guide pos="1776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22" Type="http://schemas.openxmlformats.org/officeDocument/2006/relationships/slide" Target="slides/slide16.xml"/><Relationship Id="rId44" Type="http://schemas.openxmlformats.org/officeDocument/2006/relationships/slide" Target="slides/slide38.xml"/><Relationship Id="rId21" Type="http://schemas.openxmlformats.org/officeDocument/2006/relationships/slide" Target="slides/slide15.xml"/><Relationship Id="rId43" Type="http://schemas.openxmlformats.org/officeDocument/2006/relationships/slide" Target="slides/slide37.xml"/><Relationship Id="rId24" Type="http://schemas.openxmlformats.org/officeDocument/2006/relationships/slide" Target="slides/slide18.xml"/><Relationship Id="rId46" Type="http://schemas.openxmlformats.org/officeDocument/2006/relationships/slide" Target="slides/slide40.xml"/><Relationship Id="rId23" Type="http://schemas.openxmlformats.org/officeDocument/2006/relationships/slide" Target="slides/slide17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48" Type="http://customschemas.google.com/relationships/presentationmetadata" Target="metadata"/><Relationship Id="rId25" Type="http://schemas.openxmlformats.org/officeDocument/2006/relationships/slide" Target="slides/slide19.xml"/><Relationship Id="rId47" Type="http://schemas.openxmlformats.org/officeDocument/2006/relationships/slide" Target="slides/slide41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:notes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 March 2025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b="0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:notes"/>
          <p:cNvSpPr/>
          <p:nvPr>
            <p:ph idx="2" type="sldImg"/>
          </p:nvPr>
        </p:nvSpPr>
        <p:spPr>
          <a:xfrm>
            <a:off x="735013" y="563563"/>
            <a:ext cx="5632450" cy="3168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332c3582b8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g332c3582b8c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332bad22731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g332bad22731_5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32bad22731_5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g332bad22731_5_5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332c3582b8c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g332c3582b8c_0_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332c3582b8c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g332c3582b8c_0_3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332c901ef0d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g332c901ef0d_0_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332c901ef0d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g332c901ef0d_0_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332c901ef0d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g332c901ef0d_0_6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33ca4344b2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g33ca4344b2e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3cb9aa7995_0_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3cb9aa799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g33cb9aa7995_0_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332c901ef0d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g332c901ef0d_0_5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332d8a4bd6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g332d8a4bd63_0_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332d8a4bd63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g332d8a4bd63_0_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700">
                <a:latin typeface="Arial"/>
                <a:ea typeface="Arial"/>
                <a:cs typeface="Arial"/>
                <a:sym typeface="Arial"/>
              </a:rPr>
              <a:t>Additional Insights (for your notes or speaking points):</a:t>
            </a:r>
            <a:endParaRPr b="1" sz="1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🔹 </a:t>
            </a: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Dominance of Service-Related Complaints:</a:t>
            </a:r>
            <a:br>
              <a:rPr b="1" lang="en-US" sz="1100">
                <a:latin typeface="Arial"/>
                <a:ea typeface="Arial"/>
                <a:cs typeface="Arial"/>
                <a:sym typeface="Arial"/>
              </a:rPr>
            </a:br>
            <a:r>
              <a:rPr lang="en-US" sz="1100">
                <a:latin typeface="Arial"/>
                <a:ea typeface="Arial"/>
                <a:cs typeface="Arial"/>
                <a:sym typeface="Arial"/>
              </a:rPr>
              <a:t>Topics 0 and 8 both emphasize </a:t>
            </a: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customer service and staff behavior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, signaling that people are repeatedly frustrated by interactions with employees — this can be a leading indicator of operational decline.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🔹 </a:t>
            </a: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Operational Gaps Across the Board:</a:t>
            </a:r>
            <a:br>
              <a:rPr b="1" lang="en-US" sz="1100">
                <a:latin typeface="Arial"/>
                <a:ea typeface="Arial"/>
                <a:cs typeface="Arial"/>
                <a:sym typeface="Arial"/>
              </a:rPr>
            </a:br>
            <a:r>
              <a:rPr lang="en-US" sz="1100">
                <a:latin typeface="Arial"/>
                <a:ea typeface="Arial"/>
                <a:cs typeface="Arial"/>
                <a:sym typeface="Arial"/>
              </a:rPr>
              <a:t>There’s a spread across </a:t>
            </a: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inventory management (Topic 1)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order fulfillment (Topic 2)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pharmacy services (Topic 3)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, and </a:t>
            </a: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store maintenance (Topics 4, 7)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. This suggests that store problems are </a:t>
            </a: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not isolated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, but systemic.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🔹 </a:t>
            </a: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Facilities and Experience Matter:</a:t>
            </a:r>
            <a:br>
              <a:rPr b="1" lang="en-US" sz="1100">
                <a:latin typeface="Arial"/>
                <a:ea typeface="Arial"/>
                <a:cs typeface="Arial"/>
                <a:sym typeface="Arial"/>
              </a:rPr>
            </a:br>
            <a:r>
              <a:rPr lang="en-US" sz="1100">
                <a:latin typeface="Arial"/>
                <a:ea typeface="Arial"/>
                <a:cs typeface="Arial"/>
                <a:sym typeface="Arial"/>
              </a:rPr>
              <a:t>Topics on </a:t>
            </a: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parking (Topic 5)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checkout (Topic 6)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 highlight how even external or logistical factors influence customer satisfaction.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🔹 </a:t>
            </a: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Minimal Positive Sentiment:</a:t>
            </a:r>
            <a:br>
              <a:rPr b="1" lang="en-US" sz="1100">
                <a:latin typeface="Arial"/>
                <a:ea typeface="Arial"/>
                <a:cs typeface="Arial"/>
                <a:sym typeface="Arial"/>
              </a:rPr>
            </a:br>
            <a:r>
              <a:rPr lang="en-US" sz="1100">
                <a:latin typeface="Arial"/>
                <a:ea typeface="Arial"/>
                <a:cs typeface="Arial"/>
                <a:sym typeface="Arial"/>
              </a:rPr>
              <a:t>Topic 9 has small positive mentions ("love", "price") but is </a:t>
            </a: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insignificant compared to the weight of negative topics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. This imbalance could correlate with stores at higher risk.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700">
                <a:latin typeface="Arial"/>
                <a:ea typeface="Arial"/>
                <a:cs typeface="Arial"/>
                <a:sym typeface="Arial"/>
              </a:rPr>
              <a:t>Additional Insights (for your notes or speaking points):</a:t>
            </a:r>
            <a:endParaRPr b="1" sz="1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🔹 </a:t>
            </a: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Dominance of Service-Related Complaints:</a:t>
            </a:r>
            <a:br>
              <a:rPr b="1" lang="en-US" sz="1100">
                <a:latin typeface="Arial"/>
                <a:ea typeface="Arial"/>
                <a:cs typeface="Arial"/>
                <a:sym typeface="Arial"/>
              </a:rPr>
            </a:br>
            <a:r>
              <a:rPr lang="en-US" sz="1100">
                <a:latin typeface="Arial"/>
                <a:ea typeface="Arial"/>
                <a:cs typeface="Arial"/>
                <a:sym typeface="Arial"/>
              </a:rPr>
              <a:t>Topics 0 and 8 both emphasize </a:t>
            </a: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customer service and staff behavior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, signaling that people are repeatedly frustrated by interactions with employees — this can be a leading indicator of operational decline.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🔹 </a:t>
            </a: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Operational Gaps Across the Board:</a:t>
            </a:r>
            <a:br>
              <a:rPr b="1" lang="en-US" sz="1100">
                <a:latin typeface="Arial"/>
                <a:ea typeface="Arial"/>
                <a:cs typeface="Arial"/>
                <a:sym typeface="Arial"/>
              </a:rPr>
            </a:br>
            <a:r>
              <a:rPr lang="en-US" sz="1100">
                <a:latin typeface="Arial"/>
                <a:ea typeface="Arial"/>
                <a:cs typeface="Arial"/>
                <a:sym typeface="Arial"/>
              </a:rPr>
              <a:t>There’s a spread across </a:t>
            </a: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inventory management (Topic 1)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order fulfillment (Topic 2)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pharmacy services (Topic 3)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, and </a:t>
            </a: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store maintenance (Topics 4, 7)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. This suggests that store problems are </a:t>
            </a: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not isolated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, but systemic.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🔹 </a:t>
            </a: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Facilities and Experience Matter:</a:t>
            </a:r>
            <a:br>
              <a:rPr b="1" lang="en-US" sz="1100">
                <a:latin typeface="Arial"/>
                <a:ea typeface="Arial"/>
                <a:cs typeface="Arial"/>
                <a:sym typeface="Arial"/>
              </a:rPr>
            </a:br>
            <a:r>
              <a:rPr lang="en-US" sz="1100">
                <a:latin typeface="Arial"/>
                <a:ea typeface="Arial"/>
                <a:cs typeface="Arial"/>
                <a:sym typeface="Arial"/>
              </a:rPr>
              <a:t>Topics on </a:t>
            </a: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parking (Topic 5)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checkout (Topic 6)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 highlight how even external or logistical factors influence customer satisfaction.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🔹 </a:t>
            </a: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Minimal Positive Sentiment:</a:t>
            </a:r>
            <a:br>
              <a:rPr b="1" lang="en-US" sz="1100">
                <a:latin typeface="Arial"/>
                <a:ea typeface="Arial"/>
                <a:cs typeface="Arial"/>
                <a:sym typeface="Arial"/>
              </a:rPr>
            </a:br>
            <a:r>
              <a:rPr lang="en-US" sz="1100">
                <a:latin typeface="Arial"/>
                <a:ea typeface="Arial"/>
                <a:cs typeface="Arial"/>
                <a:sym typeface="Arial"/>
              </a:rPr>
              <a:t>Topic 9 has small positive mentions ("love", "price") but is </a:t>
            </a: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insignificant compared to the weight of negative topics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. This imbalance could correlate with stores at higher risk.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700">
                <a:latin typeface="Arial"/>
                <a:ea typeface="Arial"/>
                <a:cs typeface="Arial"/>
                <a:sym typeface="Arial"/>
              </a:rPr>
              <a:t>Additional Insights (for your notes or speaking points):</a:t>
            </a:r>
            <a:endParaRPr b="1" sz="1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🔹 </a:t>
            </a: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Dominance of Service-Related Complaints:</a:t>
            </a:r>
            <a:br>
              <a:rPr b="1" lang="en-US" sz="1100">
                <a:latin typeface="Arial"/>
                <a:ea typeface="Arial"/>
                <a:cs typeface="Arial"/>
                <a:sym typeface="Arial"/>
              </a:rPr>
            </a:br>
            <a:r>
              <a:rPr lang="en-US" sz="1100">
                <a:latin typeface="Arial"/>
                <a:ea typeface="Arial"/>
                <a:cs typeface="Arial"/>
                <a:sym typeface="Arial"/>
              </a:rPr>
              <a:t>Topics 0 and 8 both emphasize </a:t>
            </a: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customer service and staff behavior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, signaling that people are repeatedly frustrated by interactions with employees — this can be a leading indicator of operational decline.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🔹 </a:t>
            </a: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Operational Gaps Across the Board:</a:t>
            </a:r>
            <a:br>
              <a:rPr b="1" lang="en-US" sz="1100">
                <a:latin typeface="Arial"/>
                <a:ea typeface="Arial"/>
                <a:cs typeface="Arial"/>
                <a:sym typeface="Arial"/>
              </a:rPr>
            </a:br>
            <a:r>
              <a:rPr lang="en-US" sz="1100">
                <a:latin typeface="Arial"/>
                <a:ea typeface="Arial"/>
                <a:cs typeface="Arial"/>
                <a:sym typeface="Arial"/>
              </a:rPr>
              <a:t>There’s a spread across </a:t>
            </a: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inventory management (Topic 1)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order fulfillment (Topic 2)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pharmacy services (Topic 3)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, and </a:t>
            </a: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store maintenance (Topics 4, 7)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. This suggests that store problems are </a:t>
            </a: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not isolated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, but systemic.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🔹 </a:t>
            </a: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Facilities and Experience Matter:</a:t>
            </a:r>
            <a:br>
              <a:rPr b="1" lang="en-US" sz="1100">
                <a:latin typeface="Arial"/>
                <a:ea typeface="Arial"/>
                <a:cs typeface="Arial"/>
                <a:sym typeface="Arial"/>
              </a:rPr>
            </a:br>
            <a:r>
              <a:rPr lang="en-US" sz="1100">
                <a:latin typeface="Arial"/>
                <a:ea typeface="Arial"/>
                <a:cs typeface="Arial"/>
                <a:sym typeface="Arial"/>
              </a:rPr>
              <a:t>Topics on </a:t>
            </a: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parking (Topic 5)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checkout (Topic 6)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 highlight how even external or logistical factors influence customer satisfaction.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🔹 </a:t>
            </a: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Minimal Positive Sentiment:</a:t>
            </a:r>
            <a:br>
              <a:rPr b="1" lang="en-US" sz="1100">
                <a:latin typeface="Arial"/>
                <a:ea typeface="Arial"/>
                <a:cs typeface="Arial"/>
                <a:sym typeface="Arial"/>
              </a:rPr>
            </a:br>
            <a:r>
              <a:rPr lang="en-US" sz="1100">
                <a:latin typeface="Arial"/>
                <a:ea typeface="Arial"/>
                <a:cs typeface="Arial"/>
                <a:sym typeface="Arial"/>
              </a:rPr>
              <a:t>Topic 9 has small positive mentions ("love", "price") but is </a:t>
            </a: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insignificant compared to the weight of negative topics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. This imbalance could correlate with stores at higher risk.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332bad22731_2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g332bad22731_2_5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332bad22731_5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g332bad22731_5_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32bad22731_2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g332bad22731_2_7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332bad22731_2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g332bad22731_2_8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332bad22731_2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-US" sz="1700">
                <a:latin typeface="Arial"/>
                <a:ea typeface="Arial"/>
                <a:cs typeface="Arial"/>
                <a:sym typeface="Arial"/>
              </a:rPr>
              <a:t>Additional Insights (for your notes or speaking points):</a:t>
            </a:r>
            <a:endParaRPr b="1" sz="1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🔹 </a:t>
            </a: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Dominance of Service-Related Complaints:</a:t>
            </a:r>
            <a:br>
              <a:rPr b="1" lang="en-US" sz="1100">
                <a:latin typeface="Arial"/>
                <a:ea typeface="Arial"/>
                <a:cs typeface="Arial"/>
                <a:sym typeface="Arial"/>
              </a:rPr>
            </a:br>
            <a:r>
              <a:rPr lang="en-US" sz="1100">
                <a:latin typeface="Arial"/>
                <a:ea typeface="Arial"/>
                <a:cs typeface="Arial"/>
                <a:sym typeface="Arial"/>
              </a:rPr>
              <a:t>Topics 0 and 8 both emphasize </a:t>
            </a: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customer service and staff behavior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, signaling that people are repeatedly frustrated by interactions with employees — this can be a leading indicator of operational decline.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🔹 </a:t>
            </a: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Operational Gaps Across the Board:</a:t>
            </a:r>
            <a:br>
              <a:rPr b="1" lang="en-US" sz="1100">
                <a:latin typeface="Arial"/>
                <a:ea typeface="Arial"/>
                <a:cs typeface="Arial"/>
                <a:sym typeface="Arial"/>
              </a:rPr>
            </a:br>
            <a:r>
              <a:rPr lang="en-US" sz="1100">
                <a:latin typeface="Arial"/>
                <a:ea typeface="Arial"/>
                <a:cs typeface="Arial"/>
                <a:sym typeface="Arial"/>
              </a:rPr>
              <a:t>There’s a spread across </a:t>
            </a: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inventory management (Topic 1)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order fulfillment (Topic 2)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pharmacy services (Topic 3)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, and </a:t>
            </a: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store maintenance (Topics 4, 7)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. This suggests that store problems are </a:t>
            </a: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not isolated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, but systemic.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🔹 </a:t>
            </a: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Facilities and Experience Matter:</a:t>
            </a:r>
            <a:br>
              <a:rPr b="1" lang="en-US" sz="1100">
                <a:latin typeface="Arial"/>
                <a:ea typeface="Arial"/>
                <a:cs typeface="Arial"/>
                <a:sym typeface="Arial"/>
              </a:rPr>
            </a:br>
            <a:r>
              <a:rPr lang="en-US" sz="1100">
                <a:latin typeface="Arial"/>
                <a:ea typeface="Arial"/>
                <a:cs typeface="Arial"/>
                <a:sym typeface="Arial"/>
              </a:rPr>
              <a:t>Topics on </a:t>
            </a: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parking (Topic 5)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checkout (Topic 6)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 highlight how even external or logistical factors influence customer satisfaction.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🔹 </a:t>
            </a: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Minimal Positive Sentiment:</a:t>
            </a:r>
            <a:br>
              <a:rPr b="1" lang="en-US" sz="1100">
                <a:latin typeface="Arial"/>
                <a:ea typeface="Arial"/>
                <a:cs typeface="Arial"/>
                <a:sym typeface="Arial"/>
              </a:rPr>
            </a:br>
            <a:r>
              <a:rPr lang="en-US" sz="1100">
                <a:latin typeface="Arial"/>
                <a:ea typeface="Arial"/>
                <a:cs typeface="Arial"/>
                <a:sym typeface="Arial"/>
              </a:rPr>
              <a:t>Topic 9 has small positive mentions ("love", "price") but is </a:t>
            </a: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insignificant compared to the weight of negative topics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. This imbalance could correlate with stores at higher risk.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-US" sz="1700">
                <a:latin typeface="Arial"/>
                <a:ea typeface="Arial"/>
                <a:cs typeface="Arial"/>
                <a:sym typeface="Arial"/>
              </a:rPr>
              <a:t>Additional Insights (for your notes or speaking points):</a:t>
            </a:r>
            <a:endParaRPr b="1" sz="1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🔹 </a:t>
            </a: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Dominance of Service-Related Complaints:</a:t>
            </a:r>
            <a:br>
              <a:rPr b="1" lang="en-US" sz="1100">
                <a:latin typeface="Arial"/>
                <a:ea typeface="Arial"/>
                <a:cs typeface="Arial"/>
                <a:sym typeface="Arial"/>
              </a:rPr>
            </a:br>
            <a:r>
              <a:rPr lang="en-US" sz="1100">
                <a:latin typeface="Arial"/>
                <a:ea typeface="Arial"/>
                <a:cs typeface="Arial"/>
                <a:sym typeface="Arial"/>
              </a:rPr>
              <a:t>Topics 0 and 8 both emphasize </a:t>
            </a: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customer service and staff behavior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, signaling that people are repeatedly frustrated by interactions with employees — this can be a leading indicator of operational decline.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🔹 </a:t>
            </a: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Operational Gaps Across the Board:</a:t>
            </a:r>
            <a:br>
              <a:rPr b="1" lang="en-US" sz="1100">
                <a:latin typeface="Arial"/>
                <a:ea typeface="Arial"/>
                <a:cs typeface="Arial"/>
                <a:sym typeface="Arial"/>
              </a:rPr>
            </a:br>
            <a:r>
              <a:rPr lang="en-US" sz="1100">
                <a:latin typeface="Arial"/>
                <a:ea typeface="Arial"/>
                <a:cs typeface="Arial"/>
                <a:sym typeface="Arial"/>
              </a:rPr>
              <a:t>There’s a spread across </a:t>
            </a: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inventory management (Topic 1)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order fulfillment (Topic 2)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pharmacy services (Topic 3)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, and </a:t>
            </a: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store maintenance (Topics 4, 7)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. This suggests that store problems are </a:t>
            </a: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not isolated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, but systemic.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🔹 </a:t>
            </a: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Facilities and Experience Matter:</a:t>
            </a:r>
            <a:br>
              <a:rPr b="1" lang="en-US" sz="1100">
                <a:latin typeface="Arial"/>
                <a:ea typeface="Arial"/>
                <a:cs typeface="Arial"/>
                <a:sym typeface="Arial"/>
              </a:rPr>
            </a:br>
            <a:r>
              <a:rPr lang="en-US" sz="1100">
                <a:latin typeface="Arial"/>
                <a:ea typeface="Arial"/>
                <a:cs typeface="Arial"/>
                <a:sym typeface="Arial"/>
              </a:rPr>
              <a:t>Topics on </a:t>
            </a: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parking (Topic 5)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checkout (Topic 6)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 highlight how even external or logistical factors influence customer satisfaction.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🔹 </a:t>
            </a: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Minimal Positive Sentiment:</a:t>
            </a:r>
            <a:br>
              <a:rPr b="1" lang="en-US" sz="1100">
                <a:latin typeface="Arial"/>
                <a:ea typeface="Arial"/>
                <a:cs typeface="Arial"/>
                <a:sym typeface="Arial"/>
              </a:rPr>
            </a:br>
            <a:r>
              <a:rPr lang="en-US" sz="1100">
                <a:latin typeface="Arial"/>
                <a:ea typeface="Arial"/>
                <a:cs typeface="Arial"/>
                <a:sym typeface="Arial"/>
              </a:rPr>
              <a:t>Topic 9 has small positive mentions ("love", "price") but is </a:t>
            </a: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insignificant compared to the weight of negative topics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. This imbalance could correlate with stores at higher risk.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-US" sz="1700">
                <a:latin typeface="Arial"/>
                <a:ea typeface="Arial"/>
                <a:cs typeface="Arial"/>
                <a:sym typeface="Arial"/>
              </a:rPr>
              <a:t>Additional Insights (for your notes or speaking points):</a:t>
            </a:r>
            <a:endParaRPr b="1" sz="1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🔹 </a:t>
            </a: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Dominance of Service-Related Complaints:</a:t>
            </a:r>
            <a:br>
              <a:rPr b="1" lang="en-US" sz="1100">
                <a:latin typeface="Arial"/>
                <a:ea typeface="Arial"/>
                <a:cs typeface="Arial"/>
                <a:sym typeface="Arial"/>
              </a:rPr>
            </a:br>
            <a:r>
              <a:rPr lang="en-US" sz="1100">
                <a:latin typeface="Arial"/>
                <a:ea typeface="Arial"/>
                <a:cs typeface="Arial"/>
                <a:sym typeface="Arial"/>
              </a:rPr>
              <a:t>Topics 0 and 8 both emphasize </a:t>
            </a: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customer service and staff behavior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, signaling that people are repeatedly frustrated by interactions with employees — this can be a leading indicator of operational decline.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🔹 </a:t>
            </a: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Operational Gaps Across the Board:</a:t>
            </a:r>
            <a:br>
              <a:rPr b="1" lang="en-US" sz="1100">
                <a:latin typeface="Arial"/>
                <a:ea typeface="Arial"/>
                <a:cs typeface="Arial"/>
                <a:sym typeface="Arial"/>
              </a:rPr>
            </a:br>
            <a:r>
              <a:rPr lang="en-US" sz="1100">
                <a:latin typeface="Arial"/>
                <a:ea typeface="Arial"/>
                <a:cs typeface="Arial"/>
                <a:sym typeface="Arial"/>
              </a:rPr>
              <a:t>There’s a spread across </a:t>
            </a: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inventory management (Topic 1)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order fulfillment (Topic 2)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pharmacy services (Topic 3)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, and </a:t>
            </a: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store maintenance (Topics 4, 7)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. This suggests that store problems are </a:t>
            </a: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not isolated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, but systemic.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🔹 </a:t>
            </a: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Facilities and Experience Matter:</a:t>
            </a:r>
            <a:br>
              <a:rPr b="1" lang="en-US" sz="1100">
                <a:latin typeface="Arial"/>
                <a:ea typeface="Arial"/>
                <a:cs typeface="Arial"/>
                <a:sym typeface="Arial"/>
              </a:rPr>
            </a:br>
            <a:r>
              <a:rPr lang="en-US" sz="1100">
                <a:latin typeface="Arial"/>
                <a:ea typeface="Arial"/>
                <a:cs typeface="Arial"/>
                <a:sym typeface="Arial"/>
              </a:rPr>
              <a:t>Topics on </a:t>
            </a: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parking (Topic 5)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checkout (Topic 6)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 highlight how even external or logistical factors influence customer satisfaction.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🔹 </a:t>
            </a: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Minimal Positive Sentiment:</a:t>
            </a:r>
            <a:br>
              <a:rPr b="1" lang="en-US" sz="1100">
                <a:latin typeface="Arial"/>
                <a:ea typeface="Arial"/>
                <a:cs typeface="Arial"/>
                <a:sym typeface="Arial"/>
              </a:rPr>
            </a:br>
            <a:r>
              <a:rPr lang="en-US" sz="1100">
                <a:latin typeface="Arial"/>
                <a:ea typeface="Arial"/>
                <a:cs typeface="Arial"/>
                <a:sym typeface="Arial"/>
              </a:rPr>
              <a:t>Topic 9 has small positive mentions ("love", "price") but is </a:t>
            </a: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insignificant compared to the weight of negative topics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. This imbalance could correlate with stores at higher risk.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g332bad22731_2_9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332bad22731_8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    How Customer Complaints Have Shifted Over Time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-28575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b="1" lang="en-US" sz="900">
                <a:latin typeface="Arial"/>
                <a:ea typeface="Arial"/>
                <a:cs typeface="Arial"/>
                <a:sym typeface="Arial"/>
              </a:rPr>
              <a:t>Customer Service Complaints (Topic 0)</a:t>
            </a:r>
            <a:r>
              <a:rPr lang="en-US" sz="900">
                <a:latin typeface="Arial"/>
                <a:ea typeface="Arial"/>
                <a:cs typeface="Arial"/>
                <a:sym typeface="Arial"/>
              </a:rPr>
              <a:t> –</a:t>
            </a:r>
            <a:br>
              <a:rPr lang="en-US" sz="900">
                <a:latin typeface="Arial"/>
                <a:ea typeface="Arial"/>
                <a:cs typeface="Arial"/>
                <a:sym typeface="Arial"/>
              </a:rPr>
            </a:br>
            <a:r>
              <a:rPr lang="en-US" sz="900">
                <a:latin typeface="Arial"/>
                <a:ea typeface="Arial"/>
                <a:cs typeface="Arial"/>
                <a:sym typeface="Arial"/>
              </a:rPr>
              <a:t>Consistent mentions from the start, with steady growth, reflecting ongoing dissatisfaction with staff support and service interactions.</a:t>
            </a:r>
            <a:endParaRPr sz="900">
              <a:latin typeface="Arial"/>
              <a:ea typeface="Arial"/>
              <a:cs typeface="Arial"/>
              <a:sym typeface="Arial"/>
            </a:endParaRPr>
          </a:p>
          <a:p>
            <a:pPr indent="-2857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b="1" lang="en-US" sz="900">
                <a:latin typeface="Arial"/>
                <a:ea typeface="Arial"/>
                <a:cs typeface="Arial"/>
                <a:sym typeface="Arial"/>
              </a:rPr>
              <a:t>Parking Challenges (Topic 1)</a:t>
            </a:r>
            <a:r>
              <a:rPr lang="en-US" sz="900">
                <a:latin typeface="Arial"/>
                <a:ea typeface="Arial"/>
                <a:cs typeface="Arial"/>
                <a:sym typeface="Arial"/>
              </a:rPr>
              <a:t> –</a:t>
            </a:r>
            <a:br>
              <a:rPr lang="en-US" sz="900">
                <a:latin typeface="Arial"/>
                <a:ea typeface="Arial"/>
                <a:cs typeface="Arial"/>
                <a:sym typeface="Arial"/>
              </a:rPr>
            </a:br>
            <a:r>
              <a:rPr lang="en-US" sz="900">
                <a:latin typeface="Arial"/>
                <a:ea typeface="Arial"/>
                <a:cs typeface="Arial"/>
                <a:sym typeface="Arial"/>
              </a:rPr>
              <a:t>Saw early growth peaking around </a:t>
            </a:r>
            <a:r>
              <a:rPr b="1" lang="en-US" sz="900">
                <a:latin typeface="Arial"/>
                <a:ea typeface="Arial"/>
                <a:cs typeface="Arial"/>
                <a:sym typeface="Arial"/>
              </a:rPr>
              <a:t>2011</a:t>
            </a:r>
            <a:r>
              <a:rPr lang="en-US" sz="900">
                <a:latin typeface="Arial"/>
                <a:ea typeface="Arial"/>
                <a:cs typeface="Arial"/>
                <a:sym typeface="Arial"/>
              </a:rPr>
              <a:t>, then stabilized, showing parking has been a longstanding concern.</a:t>
            </a:r>
            <a:endParaRPr sz="900">
              <a:latin typeface="Arial"/>
              <a:ea typeface="Arial"/>
              <a:cs typeface="Arial"/>
              <a:sym typeface="Arial"/>
            </a:endParaRPr>
          </a:p>
          <a:p>
            <a:pPr indent="-2857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b="1" lang="en-US" sz="900">
                <a:latin typeface="Arial"/>
                <a:ea typeface="Arial"/>
                <a:cs typeface="Arial"/>
                <a:sym typeface="Arial"/>
              </a:rPr>
              <a:t>Cleanliness &amp; Restroom Issues (Topic 2)</a:t>
            </a:r>
            <a:r>
              <a:rPr lang="en-US" sz="900">
                <a:latin typeface="Arial"/>
                <a:ea typeface="Arial"/>
                <a:cs typeface="Arial"/>
                <a:sym typeface="Arial"/>
              </a:rPr>
              <a:t> –</a:t>
            </a:r>
            <a:br>
              <a:rPr lang="en-US" sz="900">
                <a:latin typeface="Arial"/>
                <a:ea typeface="Arial"/>
                <a:cs typeface="Arial"/>
                <a:sym typeface="Arial"/>
              </a:rPr>
            </a:br>
            <a:r>
              <a:rPr lang="en-US" sz="900">
                <a:latin typeface="Arial"/>
                <a:ea typeface="Arial"/>
                <a:cs typeface="Arial"/>
                <a:sym typeface="Arial"/>
              </a:rPr>
              <a:t>Periodic spikes, highlighting that store cleanliness and restroom conditions have been a recurring pain point.</a:t>
            </a:r>
            <a:endParaRPr sz="900">
              <a:latin typeface="Arial"/>
              <a:ea typeface="Arial"/>
              <a:cs typeface="Arial"/>
              <a:sym typeface="Arial"/>
            </a:endParaRPr>
          </a:p>
          <a:p>
            <a:pPr indent="-2857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b="1" lang="en-US" sz="900">
                <a:latin typeface="Arial"/>
                <a:ea typeface="Arial"/>
                <a:cs typeface="Arial"/>
                <a:sym typeface="Arial"/>
              </a:rPr>
              <a:t>Starbucks In-Store Experience (Topic 3, Topic 6)</a:t>
            </a:r>
            <a:r>
              <a:rPr lang="en-US" sz="900">
                <a:latin typeface="Arial"/>
                <a:ea typeface="Arial"/>
                <a:cs typeface="Arial"/>
                <a:sym typeface="Arial"/>
              </a:rPr>
              <a:t> –</a:t>
            </a:r>
            <a:br>
              <a:rPr lang="en-US" sz="900">
                <a:latin typeface="Arial"/>
                <a:ea typeface="Arial"/>
                <a:cs typeface="Arial"/>
                <a:sym typeface="Arial"/>
              </a:rPr>
            </a:br>
            <a:r>
              <a:rPr lang="en-US" sz="900">
                <a:latin typeface="Arial"/>
                <a:ea typeface="Arial"/>
                <a:cs typeface="Arial"/>
                <a:sym typeface="Arial"/>
              </a:rPr>
              <a:t>Fluctuating mentions over the years, signaling varying customer sentiment about in-store cafes and food options.</a:t>
            </a:r>
            <a:endParaRPr sz="900">
              <a:latin typeface="Arial"/>
              <a:ea typeface="Arial"/>
              <a:cs typeface="Arial"/>
              <a:sym typeface="Arial"/>
            </a:endParaRPr>
          </a:p>
          <a:p>
            <a:pPr indent="-2857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b="1" lang="en-US" sz="900">
                <a:latin typeface="Arial"/>
                <a:ea typeface="Arial"/>
                <a:cs typeface="Arial"/>
                <a:sym typeface="Arial"/>
              </a:rPr>
              <a:t>Store Environment &amp; Home Decor Love (Topic 4)</a:t>
            </a:r>
            <a:r>
              <a:rPr lang="en-US" sz="900">
                <a:latin typeface="Arial"/>
                <a:ea typeface="Arial"/>
                <a:cs typeface="Arial"/>
                <a:sym typeface="Arial"/>
              </a:rPr>
              <a:t> –</a:t>
            </a:r>
            <a:br>
              <a:rPr lang="en-US" sz="900">
                <a:latin typeface="Arial"/>
                <a:ea typeface="Arial"/>
                <a:cs typeface="Arial"/>
                <a:sym typeface="Arial"/>
              </a:rPr>
            </a:br>
            <a:r>
              <a:rPr lang="en-US" sz="900">
                <a:latin typeface="Arial"/>
                <a:ea typeface="Arial"/>
                <a:cs typeface="Arial"/>
                <a:sym typeface="Arial"/>
              </a:rPr>
              <a:t>Significant growth post-2014, peaking around </a:t>
            </a:r>
            <a:r>
              <a:rPr b="1" lang="en-US" sz="900">
                <a:latin typeface="Arial"/>
                <a:ea typeface="Arial"/>
                <a:cs typeface="Arial"/>
                <a:sym typeface="Arial"/>
              </a:rPr>
              <a:t>2020</a:t>
            </a:r>
            <a:r>
              <a:rPr lang="en-US" sz="900">
                <a:latin typeface="Arial"/>
                <a:ea typeface="Arial"/>
                <a:cs typeface="Arial"/>
                <a:sym typeface="Arial"/>
              </a:rPr>
              <a:t>, reflecting increased positive feedback on store aesthetics and decor sections.</a:t>
            </a:r>
            <a:endParaRPr sz="900">
              <a:latin typeface="Arial"/>
              <a:ea typeface="Arial"/>
              <a:cs typeface="Arial"/>
              <a:sym typeface="Arial"/>
            </a:endParaRPr>
          </a:p>
          <a:p>
            <a:pPr indent="-2857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b="1" lang="en-US" sz="900">
                <a:latin typeface="Arial"/>
                <a:ea typeface="Arial"/>
                <a:cs typeface="Arial"/>
                <a:sym typeface="Arial"/>
              </a:rPr>
              <a:t>Food Selection &amp; Freshness (Topic 5)</a:t>
            </a:r>
            <a:r>
              <a:rPr lang="en-US" sz="900">
                <a:latin typeface="Arial"/>
                <a:ea typeface="Arial"/>
                <a:cs typeface="Arial"/>
                <a:sym typeface="Arial"/>
              </a:rPr>
              <a:t> –</a:t>
            </a:r>
            <a:br>
              <a:rPr lang="en-US" sz="900">
                <a:latin typeface="Arial"/>
                <a:ea typeface="Arial"/>
                <a:cs typeface="Arial"/>
                <a:sym typeface="Arial"/>
              </a:rPr>
            </a:br>
            <a:r>
              <a:rPr lang="en-US" sz="900">
                <a:latin typeface="Arial"/>
                <a:ea typeface="Arial"/>
                <a:cs typeface="Arial"/>
                <a:sym typeface="Arial"/>
              </a:rPr>
              <a:t>Moderate presence, with minor peaks over time, pointing to consistent interest in food variety and quality.</a:t>
            </a:r>
            <a:endParaRPr sz="900">
              <a:latin typeface="Arial"/>
              <a:ea typeface="Arial"/>
              <a:cs typeface="Arial"/>
              <a:sym typeface="Arial"/>
            </a:endParaRPr>
          </a:p>
          <a:p>
            <a:pPr indent="-2857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b="1" lang="en-US" sz="900">
                <a:latin typeface="Arial"/>
                <a:ea typeface="Arial"/>
                <a:cs typeface="Arial"/>
                <a:sym typeface="Arial"/>
              </a:rPr>
              <a:t>COVID-19 Mask Policies (Topic 9)</a:t>
            </a:r>
            <a:r>
              <a:rPr lang="en-US" sz="900">
                <a:latin typeface="Arial"/>
                <a:ea typeface="Arial"/>
                <a:cs typeface="Arial"/>
                <a:sym typeface="Arial"/>
              </a:rPr>
              <a:t> –</a:t>
            </a:r>
            <a:br>
              <a:rPr lang="en-US" sz="900">
                <a:latin typeface="Arial"/>
                <a:ea typeface="Arial"/>
                <a:cs typeface="Arial"/>
                <a:sym typeface="Arial"/>
              </a:rPr>
            </a:br>
            <a:r>
              <a:rPr lang="en-US" sz="900">
                <a:latin typeface="Arial"/>
                <a:ea typeface="Arial"/>
                <a:cs typeface="Arial"/>
                <a:sym typeface="Arial"/>
              </a:rPr>
              <a:t>Noticeable increase in recent years (post-2020), tied to pandemic safety measures and customer feedback on mask enforcement.</a:t>
            </a:r>
            <a:endParaRPr b="1" sz="9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g332bad22731_8_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332bad22731_8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g332bad22731_8_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332bad22731_8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g332bad22731_8_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332bad22731_8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21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b="1" lang="en-US" sz="1000">
                <a:latin typeface="Arial"/>
                <a:ea typeface="Arial"/>
                <a:cs typeface="Arial"/>
                <a:sym typeface="Arial"/>
              </a:rPr>
              <a:t>Checkout &amp; Shopping Experience (Topic 0)</a:t>
            </a:r>
            <a:r>
              <a:rPr lang="en-US" sz="1000">
                <a:latin typeface="Arial"/>
                <a:ea typeface="Arial"/>
                <a:cs typeface="Arial"/>
                <a:sym typeface="Arial"/>
              </a:rPr>
              <a:t> –</a:t>
            </a:r>
            <a:br>
              <a:rPr lang="en-US" sz="1000">
                <a:latin typeface="Arial"/>
                <a:ea typeface="Arial"/>
                <a:cs typeface="Arial"/>
                <a:sym typeface="Arial"/>
              </a:rPr>
            </a:br>
            <a:r>
              <a:rPr lang="en-US" sz="1000">
                <a:latin typeface="Arial"/>
                <a:ea typeface="Arial"/>
                <a:cs typeface="Arial"/>
                <a:sym typeface="Arial"/>
              </a:rPr>
              <a:t>Steady growth from 2007, peaking around </a:t>
            </a:r>
            <a:r>
              <a:rPr b="1" lang="en-US" sz="1000">
                <a:latin typeface="Arial"/>
                <a:ea typeface="Arial"/>
                <a:cs typeface="Arial"/>
                <a:sym typeface="Arial"/>
              </a:rPr>
              <a:t>2019</a:t>
            </a:r>
            <a:r>
              <a:rPr lang="en-US" sz="1000">
                <a:latin typeface="Arial"/>
                <a:ea typeface="Arial"/>
                <a:cs typeface="Arial"/>
                <a:sym typeface="Arial"/>
              </a:rPr>
              <a:t>, reflecting ongoing frustrations with checkout processes, crowded aisles, and general shopping flow.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b="1" lang="en-US" sz="1000">
                <a:latin typeface="Arial"/>
                <a:ea typeface="Arial"/>
                <a:cs typeface="Arial"/>
                <a:sym typeface="Arial"/>
              </a:rPr>
              <a:t>Stock &amp; Inventory Issues (Topic 1)</a:t>
            </a:r>
            <a:r>
              <a:rPr lang="en-US" sz="1000">
                <a:latin typeface="Arial"/>
                <a:ea typeface="Arial"/>
                <a:cs typeface="Arial"/>
                <a:sym typeface="Arial"/>
              </a:rPr>
              <a:t> –</a:t>
            </a:r>
            <a:br>
              <a:rPr lang="en-US" sz="1000">
                <a:latin typeface="Arial"/>
                <a:ea typeface="Arial"/>
                <a:cs typeface="Arial"/>
                <a:sym typeface="Arial"/>
              </a:rPr>
            </a:br>
            <a:r>
              <a:rPr lang="en-US" sz="1000">
                <a:latin typeface="Arial"/>
                <a:ea typeface="Arial"/>
                <a:cs typeface="Arial"/>
                <a:sym typeface="Arial"/>
              </a:rPr>
              <a:t>Rapid increase from </a:t>
            </a:r>
            <a:r>
              <a:rPr b="1" lang="en-US" sz="1000">
                <a:latin typeface="Arial"/>
                <a:ea typeface="Arial"/>
                <a:cs typeface="Arial"/>
                <a:sym typeface="Arial"/>
              </a:rPr>
              <a:t>2010 to 2014</a:t>
            </a:r>
            <a:r>
              <a:rPr lang="en-US" sz="1000">
                <a:latin typeface="Arial"/>
                <a:ea typeface="Arial"/>
                <a:cs typeface="Arial"/>
                <a:sym typeface="Arial"/>
              </a:rPr>
              <a:t>, maintaining high levels through recent years, signaling persistent problems with product availability and grocery section shortages.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b="1" lang="en-US" sz="1000">
                <a:latin typeface="Arial"/>
                <a:ea typeface="Arial"/>
                <a:cs typeface="Arial"/>
                <a:sym typeface="Arial"/>
              </a:rPr>
              <a:t>Cleanliness Problems (Topic 2)</a:t>
            </a:r>
            <a:r>
              <a:rPr lang="en-US" sz="1000">
                <a:latin typeface="Arial"/>
                <a:ea typeface="Arial"/>
                <a:cs typeface="Arial"/>
                <a:sym typeface="Arial"/>
              </a:rPr>
              <a:t> –</a:t>
            </a:r>
            <a:br>
              <a:rPr lang="en-US" sz="1000">
                <a:latin typeface="Arial"/>
                <a:ea typeface="Arial"/>
                <a:cs typeface="Arial"/>
                <a:sym typeface="Arial"/>
              </a:rPr>
            </a:br>
            <a:r>
              <a:rPr lang="en-US" sz="1000">
                <a:latin typeface="Arial"/>
                <a:ea typeface="Arial"/>
                <a:cs typeface="Arial"/>
                <a:sym typeface="Arial"/>
              </a:rPr>
              <a:t>Noticeable growth from </a:t>
            </a:r>
            <a:r>
              <a:rPr b="1" lang="en-US" sz="1000">
                <a:latin typeface="Arial"/>
                <a:ea typeface="Arial"/>
                <a:cs typeface="Arial"/>
                <a:sym typeface="Arial"/>
              </a:rPr>
              <a:t>2012 to 2018</a:t>
            </a:r>
            <a:r>
              <a:rPr lang="en-US" sz="1000">
                <a:latin typeface="Arial"/>
                <a:ea typeface="Arial"/>
                <a:cs typeface="Arial"/>
                <a:sym typeface="Arial"/>
              </a:rPr>
              <a:t>, showing rising concerns over restrooms, cleanliness, and store maintenance.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b="1" lang="en-US" sz="1000">
                <a:latin typeface="Arial"/>
                <a:ea typeface="Arial"/>
                <a:cs typeface="Arial"/>
                <a:sym typeface="Arial"/>
              </a:rPr>
              <a:t>Customer Service Complaints (Topic 3)</a:t>
            </a:r>
            <a:r>
              <a:rPr lang="en-US" sz="1000">
                <a:latin typeface="Arial"/>
                <a:ea typeface="Arial"/>
                <a:cs typeface="Arial"/>
                <a:sym typeface="Arial"/>
              </a:rPr>
              <a:t> –</a:t>
            </a:r>
            <a:br>
              <a:rPr lang="en-US" sz="1000">
                <a:latin typeface="Arial"/>
                <a:ea typeface="Arial"/>
                <a:cs typeface="Arial"/>
                <a:sym typeface="Arial"/>
              </a:rPr>
            </a:br>
            <a:r>
              <a:rPr lang="en-US" sz="1000">
                <a:latin typeface="Arial"/>
                <a:ea typeface="Arial"/>
                <a:cs typeface="Arial"/>
                <a:sym typeface="Arial"/>
              </a:rPr>
              <a:t>Gradual rise, peaking around </a:t>
            </a:r>
            <a:r>
              <a:rPr b="1" lang="en-US" sz="1000">
                <a:latin typeface="Arial"/>
                <a:ea typeface="Arial"/>
                <a:cs typeface="Arial"/>
                <a:sym typeface="Arial"/>
              </a:rPr>
              <a:t>2017</a:t>
            </a:r>
            <a:r>
              <a:rPr lang="en-US" sz="1000">
                <a:latin typeface="Arial"/>
                <a:ea typeface="Arial"/>
                <a:cs typeface="Arial"/>
                <a:sym typeface="Arial"/>
              </a:rPr>
              <a:t>, highlighting long-standing dissatisfaction with employee interactions and assistance.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b="1" lang="en-US" sz="1000">
                <a:latin typeface="Arial"/>
                <a:ea typeface="Arial"/>
                <a:cs typeface="Arial"/>
                <a:sym typeface="Arial"/>
              </a:rPr>
              <a:t>Parking Lot Issues (Topic 4)</a:t>
            </a:r>
            <a:r>
              <a:rPr lang="en-US" sz="1000">
                <a:latin typeface="Arial"/>
                <a:ea typeface="Arial"/>
                <a:cs typeface="Arial"/>
                <a:sym typeface="Arial"/>
              </a:rPr>
              <a:t> –</a:t>
            </a:r>
            <a:br>
              <a:rPr lang="en-US" sz="1000">
                <a:latin typeface="Arial"/>
                <a:ea typeface="Arial"/>
                <a:cs typeface="Arial"/>
                <a:sym typeface="Arial"/>
              </a:rPr>
            </a:br>
            <a:r>
              <a:rPr lang="en-US" sz="1000">
                <a:latin typeface="Arial"/>
                <a:ea typeface="Arial"/>
                <a:cs typeface="Arial"/>
                <a:sym typeface="Arial"/>
              </a:rPr>
              <a:t>Consistent presence over time, reinforcing the difficulty customers face with parking access and convenience.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b="1" lang="en-US" sz="1000">
                <a:latin typeface="Arial"/>
                <a:ea typeface="Arial"/>
                <a:cs typeface="Arial"/>
                <a:sym typeface="Arial"/>
              </a:rPr>
              <a:t>COVID-19 Safety Concerns (Topic 9)</a:t>
            </a:r>
            <a:r>
              <a:rPr lang="en-US" sz="1000">
                <a:latin typeface="Arial"/>
                <a:ea typeface="Arial"/>
                <a:cs typeface="Arial"/>
                <a:sym typeface="Arial"/>
              </a:rPr>
              <a:t> –</a:t>
            </a:r>
            <a:br>
              <a:rPr lang="en-US" sz="1000">
                <a:latin typeface="Arial"/>
                <a:ea typeface="Arial"/>
                <a:cs typeface="Arial"/>
                <a:sym typeface="Arial"/>
              </a:rPr>
            </a:br>
            <a:r>
              <a:rPr lang="en-US" sz="1000">
                <a:latin typeface="Arial"/>
                <a:ea typeface="Arial"/>
                <a:cs typeface="Arial"/>
                <a:sym typeface="Arial"/>
              </a:rPr>
              <a:t>Sharp growth post-2020, focusing on mask enforcement, safety protocols, and social distancing in stores.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b="1" lang="en-US" sz="1000">
                <a:latin typeface="Arial"/>
                <a:ea typeface="Arial"/>
                <a:cs typeface="Arial"/>
                <a:sym typeface="Arial"/>
              </a:rPr>
              <a:t>Price &amp; Value Feedback (Topic 7)</a:t>
            </a:r>
            <a:r>
              <a:rPr lang="en-US" sz="1000">
                <a:latin typeface="Arial"/>
                <a:ea typeface="Arial"/>
                <a:cs typeface="Arial"/>
                <a:sym typeface="Arial"/>
              </a:rPr>
              <a:t> –</a:t>
            </a:r>
            <a:br>
              <a:rPr lang="en-US" sz="1000">
                <a:latin typeface="Arial"/>
                <a:ea typeface="Arial"/>
                <a:cs typeface="Arial"/>
                <a:sym typeface="Arial"/>
              </a:rPr>
            </a:br>
            <a:r>
              <a:rPr lang="en-US" sz="1000">
                <a:latin typeface="Arial"/>
                <a:ea typeface="Arial"/>
                <a:cs typeface="Arial"/>
                <a:sym typeface="Arial"/>
              </a:rPr>
              <a:t>Increase over time, as customers regularly mention sales, affordability, and product pricing.</a:t>
            </a:r>
            <a:endParaRPr b="1" sz="1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g332bad22731_8_4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332d8a4bd63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g332d8a4bd63_3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Google Shape;490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332c901ef0d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g332c901ef0d_2_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332c901ef0d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Data &amp; Bias Challenges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Review Bias – Yelp reviews may not represent all customers, as people with extreme experiences are more likely to post.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Regional Variation – Customer sentiment may vary by location, making it difficult to generalize findings.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2️⃣ Sentiment &amp; Language Limitations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Context Misinterpretation – Sentiment analysis may misread sarcasm, mixed opinions, or nuanced feedback.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Keyword Dependence – Models rely on word patterns, which may not capture the full meaning of a review.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3️⃣ Business Relevance Constraints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Lack of Operational Data – The analysis does not include store-level financials, foot traffic, or sales figures.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Delayed Feedback Cycle – Reviews reflect past experiences and may not capture real-time improvements in stores.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4️⃣ External Influences Not Captured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Market &amp; Economic Factors – External trends like inflation, local economic downturns, or competitor expansions are not considered but can impact store viability.</a:t>
            </a:r>
            <a:endParaRPr/>
          </a:p>
        </p:txBody>
      </p:sp>
      <p:sp>
        <p:nvSpPr>
          <p:cNvPr id="510" name="Google Shape;510;g332c901ef0d_0_7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332c901ef0d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 Improve Service Quality &amp; Staff Training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Invest in customer service training to address complaints about staff behavior and checkout delays.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Implement real-time feedback systems to monitor service quality and take corrective action.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2️⃣ Optimize Inventory &amp; Supply Chain Management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Use predictive analytics to minimize stock shortages and ensure product availability.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Strengthen inventory tracking to reduce order fulfillment delays and pickup issues.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3️⃣ Enhance Store Cleanliness &amp; Maintenance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Standardize cleaning protocols to address persistent restroom and store hygiene concerns.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Conduct routine audits to maintain high cleanliness and organization standards.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4️⃣ Address Parking &amp; In-Store Experience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Optimize store layouts and parking space allocation to improve accessibility.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Enhance in-store amenities (e.g., Starbucks, food courts) to attract more customers.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5️⃣ Strengthen Security &amp; Loss Prevention Measures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Expand security presence and monitoring in stores with high theft complaints.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Train staff in conflict resolution and emergency response to improve customer safety.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6️⃣ Leverage NLP for Continuous Monitoring &amp; Early Intervention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Develop an automated dashboard tracking real-time sentiment trends across stores.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Use predictive insights from NLP to implement proactive, store-specific interventions before issues escalate.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" name="Google Shape;522;g332c901ef0d_0_8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332c901ef0d_2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g332c901ef0d_2_5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332c901ef0d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6" name="Google Shape;546;g332c901ef0d_0_8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332d8a4bd6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" name="Google Shape;554;g332d8a4bd63_0_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stars_x is when person’s rating, stars_y is store’s rating, compound is sentiment score, useful is how useful a review is (no. of ppl who rate your review useful)</a:t>
            </a:r>
            <a:endParaRPr/>
          </a:p>
        </p:txBody>
      </p:sp>
      <p:sp>
        <p:nvSpPr>
          <p:cNvPr id="161" name="Google Shape;161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showMasterSp="0">
  <p:cSld name="Title">
    <p:bg>
      <p:bgPr>
        <a:solidFill>
          <a:srgbClr val="F2F2F2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5"/>
          <p:cNvSpPr/>
          <p:nvPr/>
        </p:nvSpPr>
        <p:spPr>
          <a:xfrm>
            <a:off x="3176" y="2971799"/>
            <a:ext cx="12188824" cy="3886201"/>
          </a:xfrm>
          <a:prstGeom prst="rect">
            <a:avLst/>
          </a:prstGeom>
          <a:solidFill>
            <a:srgbClr val="FDC42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15"/>
          <p:cNvSpPr/>
          <p:nvPr/>
        </p:nvSpPr>
        <p:spPr>
          <a:xfrm>
            <a:off x="0" y="2658479"/>
            <a:ext cx="12188824" cy="186085"/>
          </a:xfrm>
          <a:prstGeom prst="rect">
            <a:avLst/>
          </a:prstGeom>
          <a:solidFill>
            <a:srgbClr val="8C1D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15"/>
          <p:cNvSpPr txBox="1"/>
          <p:nvPr>
            <p:ph idx="1" type="body"/>
          </p:nvPr>
        </p:nvSpPr>
        <p:spPr>
          <a:xfrm>
            <a:off x="550800" y="5369239"/>
            <a:ext cx="9726795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3175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Char char="​"/>
              <a:defRPr sz="1400">
                <a:solidFill>
                  <a:schemeClr val="lt2"/>
                </a:solidFill>
              </a:defRPr>
            </a:lvl1pPr>
            <a:lvl2pPr indent="-35433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980"/>
              <a:buChar char="•"/>
              <a:defRPr/>
            </a:lvl2pPr>
            <a:lvl3pPr indent="-35433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980"/>
              <a:buChar char="‒"/>
              <a:defRPr/>
            </a:lvl3pPr>
            <a:lvl4pPr indent="-3429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̶"/>
              <a:defRPr/>
            </a:lvl5pPr>
            <a:lvl6pPr indent="-3429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▫"/>
              <a:defRPr/>
            </a:lvl6pPr>
            <a:lvl7pPr indent="-3429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▫"/>
              <a:defRPr/>
            </a:lvl7pPr>
            <a:lvl8pPr indent="-3429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▫"/>
              <a:defRPr/>
            </a:lvl8pPr>
            <a:lvl9pPr indent="-342900" lvl="8" marL="411480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ts val="1800"/>
              <a:buChar char="▫"/>
              <a:defRPr/>
            </a:lvl9pPr>
          </a:lstStyle>
          <a:p/>
        </p:txBody>
      </p:sp>
      <p:sp>
        <p:nvSpPr>
          <p:cNvPr id="19" name="Google Shape;19;p15"/>
          <p:cNvSpPr txBox="1"/>
          <p:nvPr>
            <p:ph idx="2" type="subTitle"/>
          </p:nvPr>
        </p:nvSpPr>
        <p:spPr>
          <a:xfrm>
            <a:off x="547688" y="4951630"/>
            <a:ext cx="972679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000"/>
              <a:buChar char="​"/>
              <a:defRPr sz="20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980"/>
              <a:buChar char="•"/>
              <a:defRPr/>
            </a:lvl2pPr>
            <a:lvl3pPr lvl="2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980"/>
              <a:buChar char="‒"/>
              <a:defRPr/>
            </a:lvl3pPr>
            <a:lvl4pPr lvl="3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4pPr>
            <a:lvl5pPr lvl="4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̶"/>
              <a:defRPr/>
            </a:lvl5pPr>
            <a:lvl6pPr lvl="5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▫"/>
              <a:defRPr/>
            </a:lvl6pPr>
            <a:lvl7pPr lvl="6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▫"/>
              <a:defRPr/>
            </a:lvl7pPr>
            <a:lvl8pPr lvl="7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▫"/>
              <a:defRPr/>
            </a:lvl8pPr>
            <a:lvl9pPr lvl="8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ts val="1800"/>
              <a:buChar char="▫"/>
              <a:defRPr/>
            </a:lvl9pPr>
          </a:lstStyle>
          <a:p/>
        </p:txBody>
      </p:sp>
      <p:sp>
        <p:nvSpPr>
          <p:cNvPr id="20" name="Google Shape;20;p15"/>
          <p:cNvSpPr txBox="1"/>
          <p:nvPr>
            <p:ph type="title"/>
          </p:nvPr>
        </p:nvSpPr>
        <p:spPr>
          <a:xfrm>
            <a:off x="551941" y="4153476"/>
            <a:ext cx="9726795" cy="67710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Arial"/>
              <a:buNone/>
              <a:defRPr sz="4400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5"/>
          <p:cNvSpPr txBox="1"/>
          <p:nvPr/>
        </p:nvSpPr>
        <p:spPr>
          <a:xfrm>
            <a:off x="547688" y="903956"/>
            <a:ext cx="4502836" cy="30777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CDC, MoIB</a:t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rizona State University on Collegepedia" id="22" name="Google Shape;22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714801" y="275960"/>
            <a:ext cx="1159604" cy="4957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/2" showMasterSp="0">
  <p:cSld name="1/2">
    <p:bg>
      <p:bgPr>
        <a:solidFill>
          <a:srgbClr val="F2F2F2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4"/>
          <p:cNvSpPr/>
          <p:nvPr/>
        </p:nvSpPr>
        <p:spPr>
          <a:xfrm>
            <a:off x="6092952" y="0"/>
            <a:ext cx="6099048" cy="6858000"/>
          </a:xfrm>
          <a:prstGeom prst="rect">
            <a:avLst/>
          </a:prstGeom>
          <a:solidFill>
            <a:srgbClr val="EFFCE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0F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24"/>
          <p:cNvSpPr/>
          <p:nvPr/>
        </p:nvSpPr>
        <p:spPr>
          <a:xfrm>
            <a:off x="11312525" y="6498754"/>
            <a:ext cx="325501" cy="13849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24"/>
          <p:cNvSpPr txBox="1"/>
          <p:nvPr>
            <p:ph type="title"/>
          </p:nvPr>
        </p:nvSpPr>
        <p:spPr>
          <a:xfrm>
            <a:off x="554736" y="519011"/>
            <a:ext cx="5065776" cy="38472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4"/>
          <p:cNvSpPr txBox="1"/>
          <p:nvPr>
            <p:ph idx="1" type="subTitle"/>
          </p:nvPr>
        </p:nvSpPr>
        <p:spPr>
          <a:xfrm>
            <a:off x="554738" y="976471"/>
            <a:ext cx="5065776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 b="0"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2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98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72" name="Google Shape;72;p24"/>
          <p:cNvSpPr txBox="1"/>
          <p:nvPr>
            <p:ph idx="2" type="body"/>
          </p:nvPr>
        </p:nvSpPr>
        <p:spPr>
          <a:xfrm>
            <a:off x="554735" y="41597"/>
            <a:ext cx="3843338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794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800"/>
              <a:buChar char="​"/>
              <a:defRPr b="0" sz="800"/>
            </a:lvl1pPr>
            <a:lvl2pPr indent="-35433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980"/>
              <a:buChar char="•"/>
              <a:defRPr/>
            </a:lvl2pPr>
            <a:lvl3pPr indent="-35433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980"/>
              <a:buChar char="‒"/>
              <a:defRPr/>
            </a:lvl3pPr>
            <a:lvl4pPr indent="-3429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̶"/>
              <a:defRPr/>
            </a:lvl5pPr>
            <a:lvl6pPr indent="-3429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▫"/>
              <a:defRPr/>
            </a:lvl6pPr>
            <a:lvl7pPr indent="-3429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▫"/>
              <a:defRPr/>
            </a:lvl7pPr>
            <a:lvl8pPr indent="-3429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▫"/>
              <a:defRPr/>
            </a:lvl8pPr>
            <a:lvl9pPr indent="-342900" lvl="8" marL="411480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ts val="1800"/>
              <a:buChar char="▫"/>
              <a:defRPr/>
            </a:lvl9pPr>
          </a:lstStyle>
          <a:p/>
        </p:txBody>
      </p:sp>
      <p:pic>
        <p:nvPicPr>
          <p:cNvPr id="73" name="Google Shape;73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856494" y="74067"/>
            <a:ext cx="837450" cy="860146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24"/>
          <p:cNvSpPr txBox="1"/>
          <p:nvPr/>
        </p:nvSpPr>
        <p:spPr>
          <a:xfrm>
            <a:off x="9283474" y="6498753"/>
            <a:ext cx="1885131" cy="138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Government of Khyber Pakhtunkhwa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5" name="Google Shape;75;p24"/>
          <p:cNvCxnSpPr/>
          <p:nvPr/>
        </p:nvCxnSpPr>
        <p:spPr>
          <a:xfrm>
            <a:off x="6573171" y="937377"/>
            <a:ext cx="5065776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6" name="Google Shape;76;p24"/>
          <p:cNvCxnSpPr/>
          <p:nvPr/>
        </p:nvCxnSpPr>
        <p:spPr>
          <a:xfrm>
            <a:off x="554736" y="937377"/>
            <a:ext cx="5065776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7" name="Google Shape;77;p24"/>
          <p:cNvCxnSpPr/>
          <p:nvPr/>
        </p:nvCxnSpPr>
        <p:spPr>
          <a:xfrm>
            <a:off x="554736" y="937377"/>
            <a:ext cx="5065776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/3" showMasterSp="0">
  <p:cSld name="2/3">
    <p:bg>
      <p:bgPr>
        <a:solidFill>
          <a:srgbClr val="F2F2F2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5"/>
          <p:cNvSpPr txBox="1"/>
          <p:nvPr>
            <p:ph type="title"/>
          </p:nvPr>
        </p:nvSpPr>
        <p:spPr>
          <a:xfrm>
            <a:off x="554736" y="519011"/>
            <a:ext cx="6967728" cy="38472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5"/>
          <p:cNvSpPr/>
          <p:nvPr/>
        </p:nvSpPr>
        <p:spPr>
          <a:xfrm>
            <a:off x="7830312" y="0"/>
            <a:ext cx="4361688" cy="6858000"/>
          </a:xfrm>
          <a:prstGeom prst="rect">
            <a:avLst/>
          </a:prstGeom>
          <a:solidFill>
            <a:srgbClr val="EFFCE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0F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25"/>
          <p:cNvSpPr/>
          <p:nvPr/>
        </p:nvSpPr>
        <p:spPr>
          <a:xfrm>
            <a:off x="11312525" y="6498754"/>
            <a:ext cx="325501" cy="13849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25"/>
          <p:cNvSpPr txBox="1"/>
          <p:nvPr>
            <p:ph idx="1" type="subTitle"/>
          </p:nvPr>
        </p:nvSpPr>
        <p:spPr>
          <a:xfrm>
            <a:off x="554738" y="976471"/>
            <a:ext cx="696772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 b="0"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2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98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83" name="Google Shape;83;p25"/>
          <p:cNvSpPr txBox="1"/>
          <p:nvPr>
            <p:ph idx="2" type="body"/>
          </p:nvPr>
        </p:nvSpPr>
        <p:spPr>
          <a:xfrm>
            <a:off x="554735" y="41597"/>
            <a:ext cx="3843338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794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800"/>
              <a:buChar char="​"/>
              <a:defRPr b="0" sz="800"/>
            </a:lvl1pPr>
            <a:lvl2pPr indent="-35433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980"/>
              <a:buChar char="•"/>
              <a:defRPr/>
            </a:lvl2pPr>
            <a:lvl3pPr indent="-35433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980"/>
              <a:buChar char="‒"/>
              <a:defRPr/>
            </a:lvl3pPr>
            <a:lvl4pPr indent="-3429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̶"/>
              <a:defRPr/>
            </a:lvl5pPr>
            <a:lvl6pPr indent="-3429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▫"/>
              <a:defRPr/>
            </a:lvl6pPr>
            <a:lvl7pPr indent="-3429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▫"/>
              <a:defRPr/>
            </a:lvl7pPr>
            <a:lvl8pPr indent="-3429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▫"/>
              <a:defRPr/>
            </a:lvl8pPr>
            <a:lvl9pPr indent="-342900" lvl="8" marL="411480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ts val="1800"/>
              <a:buChar char="▫"/>
              <a:defRPr/>
            </a:lvl9pPr>
          </a:lstStyle>
          <a:p/>
        </p:txBody>
      </p:sp>
      <p:pic>
        <p:nvPicPr>
          <p:cNvPr id="84" name="Google Shape;84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856494" y="74067"/>
            <a:ext cx="837450" cy="860146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25"/>
          <p:cNvSpPr txBox="1"/>
          <p:nvPr/>
        </p:nvSpPr>
        <p:spPr>
          <a:xfrm>
            <a:off x="9283474" y="6498753"/>
            <a:ext cx="1885131" cy="138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Government of Khyber Pakhtunkhwa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6" name="Google Shape;86;p25"/>
          <p:cNvCxnSpPr/>
          <p:nvPr/>
        </p:nvCxnSpPr>
        <p:spPr>
          <a:xfrm>
            <a:off x="8173371" y="937377"/>
            <a:ext cx="3465576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7" name="Google Shape;87;p25"/>
          <p:cNvCxnSpPr/>
          <p:nvPr/>
        </p:nvCxnSpPr>
        <p:spPr>
          <a:xfrm>
            <a:off x="554736" y="937377"/>
            <a:ext cx="6967728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8" name="Google Shape;88;p25"/>
          <p:cNvCxnSpPr/>
          <p:nvPr/>
        </p:nvCxnSpPr>
        <p:spPr>
          <a:xfrm>
            <a:off x="554736" y="937377"/>
            <a:ext cx="6967728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/4 " showMasterSp="0">
  <p:cSld name="3/4 ">
    <p:bg>
      <p:bgPr>
        <a:solidFill>
          <a:srgbClr val="F2F2F2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6"/>
          <p:cNvSpPr/>
          <p:nvPr/>
        </p:nvSpPr>
        <p:spPr>
          <a:xfrm>
            <a:off x="8781416" y="0"/>
            <a:ext cx="3410584" cy="6858000"/>
          </a:xfrm>
          <a:prstGeom prst="rect">
            <a:avLst/>
          </a:prstGeom>
          <a:solidFill>
            <a:srgbClr val="EFFCE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0F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26"/>
          <p:cNvSpPr/>
          <p:nvPr/>
        </p:nvSpPr>
        <p:spPr>
          <a:xfrm>
            <a:off x="11312525" y="6498754"/>
            <a:ext cx="325501" cy="13849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fld id="{00000000-1234-1234-1234-123412341234}" type="slidenum"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26"/>
          <p:cNvSpPr txBox="1"/>
          <p:nvPr>
            <p:ph type="title"/>
          </p:nvPr>
        </p:nvSpPr>
        <p:spPr>
          <a:xfrm>
            <a:off x="554736" y="519011"/>
            <a:ext cx="7918704" cy="38472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6"/>
          <p:cNvSpPr txBox="1"/>
          <p:nvPr>
            <p:ph idx="1" type="subTitle"/>
          </p:nvPr>
        </p:nvSpPr>
        <p:spPr>
          <a:xfrm>
            <a:off x="554738" y="976471"/>
            <a:ext cx="791870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 b="0"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2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98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94" name="Google Shape;94;p26"/>
          <p:cNvSpPr txBox="1"/>
          <p:nvPr>
            <p:ph idx="2" type="body"/>
          </p:nvPr>
        </p:nvSpPr>
        <p:spPr>
          <a:xfrm>
            <a:off x="554735" y="41597"/>
            <a:ext cx="3843338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794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800"/>
              <a:buChar char="​"/>
              <a:defRPr b="0" sz="800"/>
            </a:lvl1pPr>
            <a:lvl2pPr indent="-35433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980"/>
              <a:buChar char="•"/>
              <a:defRPr/>
            </a:lvl2pPr>
            <a:lvl3pPr indent="-35433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980"/>
              <a:buChar char="‒"/>
              <a:defRPr/>
            </a:lvl3pPr>
            <a:lvl4pPr indent="-3429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̶"/>
              <a:defRPr/>
            </a:lvl5pPr>
            <a:lvl6pPr indent="-3429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▫"/>
              <a:defRPr/>
            </a:lvl6pPr>
            <a:lvl7pPr indent="-3429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▫"/>
              <a:defRPr/>
            </a:lvl7pPr>
            <a:lvl8pPr indent="-3429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▫"/>
              <a:defRPr/>
            </a:lvl8pPr>
            <a:lvl9pPr indent="-342900" lvl="8" marL="411480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ts val="1800"/>
              <a:buChar char="▫"/>
              <a:defRPr/>
            </a:lvl9pPr>
          </a:lstStyle>
          <a:p/>
        </p:txBody>
      </p:sp>
      <p:pic>
        <p:nvPicPr>
          <p:cNvPr id="95" name="Google Shape;95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856494" y="74067"/>
            <a:ext cx="837450" cy="860146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26"/>
          <p:cNvSpPr txBox="1"/>
          <p:nvPr/>
        </p:nvSpPr>
        <p:spPr>
          <a:xfrm>
            <a:off x="9283474" y="6498753"/>
            <a:ext cx="1885131" cy="138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Government of Khyber Pakhtunkhwa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7" name="Google Shape;97;p26"/>
          <p:cNvCxnSpPr/>
          <p:nvPr/>
        </p:nvCxnSpPr>
        <p:spPr>
          <a:xfrm>
            <a:off x="9119861" y="937377"/>
            <a:ext cx="2514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8" name="Google Shape;98;p26"/>
          <p:cNvCxnSpPr/>
          <p:nvPr/>
        </p:nvCxnSpPr>
        <p:spPr>
          <a:xfrm>
            <a:off x="554736" y="937377"/>
            <a:ext cx="7918704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-line" showMasterSp="0">
  <p:cSld name="3-line">
    <p:bg>
      <p:bgPr>
        <a:solidFill>
          <a:srgbClr val="F2F2F2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7"/>
          <p:cNvSpPr/>
          <p:nvPr/>
        </p:nvSpPr>
        <p:spPr>
          <a:xfrm>
            <a:off x="11312525" y="6498754"/>
            <a:ext cx="325501" cy="13849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27"/>
          <p:cNvSpPr txBox="1"/>
          <p:nvPr>
            <p:ph type="title"/>
          </p:nvPr>
        </p:nvSpPr>
        <p:spPr>
          <a:xfrm>
            <a:off x="554737" y="521970"/>
            <a:ext cx="10160065" cy="38472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7"/>
          <p:cNvSpPr txBox="1"/>
          <p:nvPr>
            <p:ph idx="1" type="body"/>
          </p:nvPr>
        </p:nvSpPr>
        <p:spPr>
          <a:xfrm>
            <a:off x="554735" y="41597"/>
            <a:ext cx="3843338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794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800"/>
              <a:buChar char="​"/>
              <a:defRPr b="0" sz="800"/>
            </a:lvl1pPr>
            <a:lvl2pPr indent="-35433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980"/>
              <a:buChar char="•"/>
              <a:defRPr/>
            </a:lvl2pPr>
            <a:lvl3pPr indent="-35433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980"/>
              <a:buChar char="‒"/>
              <a:defRPr/>
            </a:lvl3pPr>
            <a:lvl4pPr indent="-3429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̶"/>
              <a:defRPr/>
            </a:lvl5pPr>
            <a:lvl6pPr indent="-3429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▫"/>
              <a:defRPr/>
            </a:lvl6pPr>
            <a:lvl7pPr indent="-3429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▫"/>
              <a:defRPr/>
            </a:lvl7pPr>
            <a:lvl8pPr indent="-3429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▫"/>
              <a:defRPr/>
            </a:lvl8pPr>
            <a:lvl9pPr indent="-342900" lvl="8" marL="411480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ts val="1800"/>
              <a:buChar char="▫"/>
              <a:defRPr/>
            </a:lvl9pPr>
          </a:lstStyle>
          <a:p/>
        </p:txBody>
      </p:sp>
      <p:pic>
        <p:nvPicPr>
          <p:cNvPr id="103" name="Google Shape;103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856494" y="74067"/>
            <a:ext cx="837450" cy="860146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27"/>
          <p:cNvSpPr txBox="1"/>
          <p:nvPr/>
        </p:nvSpPr>
        <p:spPr>
          <a:xfrm>
            <a:off x="9283474" y="6498753"/>
            <a:ext cx="1885131" cy="138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Government of Khyber Pakhtunkhwa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5" name="Google Shape;105;p27"/>
          <p:cNvCxnSpPr/>
          <p:nvPr/>
        </p:nvCxnSpPr>
        <p:spPr>
          <a:xfrm>
            <a:off x="554736" y="937377"/>
            <a:ext cx="11089576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d" showMasterSp="0">
  <p:cSld name="End">
    <p:bg>
      <p:bgPr>
        <a:solidFill>
          <a:srgbClr val="F2F2F2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004933" y="2233287"/>
            <a:ext cx="2212614" cy="22725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End" showMasterSp="0">
  <p:cSld name="1_End">
    <p:bg>
      <p:bgPr>
        <a:solidFill>
          <a:srgbClr val="F2F2F2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and Content">
  <p:cSld name="2_Title and Content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0"/>
          <p:cNvSpPr txBox="1"/>
          <p:nvPr>
            <p:ph type="title"/>
          </p:nvPr>
        </p:nvSpPr>
        <p:spPr>
          <a:xfrm>
            <a:off x="238125" y="-86299"/>
            <a:ext cx="11334750" cy="70167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5C26"/>
              </a:buClr>
              <a:buSzPts val="4000"/>
              <a:buFont typeface="Arial"/>
              <a:buNone/>
              <a:defRPr sz="4000">
                <a:solidFill>
                  <a:srgbClr val="275C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30"/>
          <p:cNvSpPr txBox="1"/>
          <p:nvPr>
            <p:ph idx="1" type="body"/>
          </p:nvPr>
        </p:nvSpPr>
        <p:spPr>
          <a:xfrm>
            <a:off x="419100" y="1577976"/>
            <a:ext cx="11334750" cy="46132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3302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600"/>
              <a:buChar char="​"/>
              <a:defRPr/>
            </a:lvl1pPr>
            <a:lvl2pPr indent="-34036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760"/>
              <a:buFont typeface="Noto Sans Symbols"/>
              <a:buChar char="−"/>
              <a:defRPr/>
            </a:lvl2pPr>
            <a:lvl3pPr indent="-34036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760"/>
              <a:buChar char="‒"/>
              <a:defRPr/>
            </a:lvl3pPr>
            <a:lvl4pPr indent="-3302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600"/>
              <a:buChar char="•"/>
              <a:defRPr/>
            </a:lvl4pPr>
            <a:lvl5pPr indent="-3302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600"/>
              <a:buChar char="̶"/>
              <a:defRPr/>
            </a:lvl5pPr>
            <a:lvl6pPr indent="-3429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▫"/>
              <a:defRPr/>
            </a:lvl6pPr>
            <a:lvl7pPr indent="-3429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▫"/>
              <a:defRPr/>
            </a:lvl7pPr>
            <a:lvl8pPr indent="-3429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▫"/>
              <a:defRPr/>
            </a:lvl8pPr>
            <a:lvl9pPr indent="-342900" lvl="8" marL="411480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ts val="1800"/>
              <a:buChar char="▫"/>
              <a:defRPr/>
            </a:lvl9pPr>
          </a:lstStyle>
          <a:p/>
        </p:txBody>
      </p:sp>
      <p:sp>
        <p:nvSpPr>
          <p:cNvPr id="112" name="Google Shape;112;p30"/>
          <p:cNvSpPr txBox="1"/>
          <p:nvPr>
            <p:ph idx="10" type="dt"/>
          </p:nvPr>
        </p:nvSpPr>
        <p:spPr>
          <a:xfrm>
            <a:off x="4191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3" name="Google Shape;113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4" name="Google Shape;114;p30"/>
          <p:cNvSpPr txBox="1"/>
          <p:nvPr>
            <p:ph idx="12" type="sldNum"/>
          </p:nvPr>
        </p:nvSpPr>
        <p:spPr>
          <a:xfrm>
            <a:off x="9010650" y="635952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5" name="Google Shape;115;p30"/>
          <p:cNvSpPr txBox="1"/>
          <p:nvPr>
            <p:ph idx="2" type="body"/>
          </p:nvPr>
        </p:nvSpPr>
        <p:spPr>
          <a:xfrm>
            <a:off x="419100" y="962025"/>
            <a:ext cx="11334750" cy="5127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400"/>
              <a:buNone/>
              <a:defRPr i="1" sz="2400"/>
            </a:lvl1pPr>
            <a:lvl2pPr indent="-35433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980"/>
              <a:buChar char="•"/>
              <a:defRPr/>
            </a:lvl2pPr>
            <a:lvl3pPr indent="-35433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980"/>
              <a:buChar char="‒"/>
              <a:defRPr/>
            </a:lvl3pPr>
            <a:lvl4pPr indent="-3429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̶"/>
              <a:defRPr/>
            </a:lvl5pPr>
            <a:lvl6pPr indent="-3429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▫"/>
              <a:defRPr/>
            </a:lvl6pPr>
            <a:lvl7pPr indent="-3429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▫"/>
              <a:defRPr/>
            </a:lvl7pPr>
            <a:lvl8pPr indent="-3429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▫"/>
              <a:defRPr/>
            </a:lvl8pPr>
            <a:lvl9pPr indent="-342900" lvl="8" marL="411480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ts val="1800"/>
              <a:buChar char="▫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6"/>
          <p:cNvSpPr txBox="1"/>
          <p:nvPr>
            <p:ph type="title"/>
          </p:nvPr>
        </p:nvSpPr>
        <p:spPr>
          <a:xfrm>
            <a:off x="554736" y="172212"/>
            <a:ext cx="10160065" cy="73152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6"/>
          <p:cNvSpPr txBox="1"/>
          <p:nvPr>
            <p:ph idx="1" type="body"/>
          </p:nvPr>
        </p:nvSpPr>
        <p:spPr>
          <a:xfrm>
            <a:off x="554736" y="2170800"/>
            <a:ext cx="2484655" cy="16312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3429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​"/>
              <a:defRPr/>
            </a:lvl1pPr>
            <a:lvl2pPr indent="-35433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980"/>
              <a:buChar char="•"/>
              <a:defRPr/>
            </a:lvl2pPr>
            <a:lvl3pPr indent="-35433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980"/>
              <a:buChar char="‒"/>
              <a:defRPr/>
            </a:lvl3pPr>
            <a:lvl4pPr indent="-3429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̶"/>
              <a:defRPr/>
            </a:lvl5pPr>
            <a:lvl6pPr indent="-3429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▫"/>
              <a:defRPr/>
            </a:lvl6pPr>
            <a:lvl7pPr indent="-3429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▫"/>
              <a:defRPr/>
            </a:lvl7pPr>
            <a:lvl8pPr indent="-3429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▫"/>
              <a:defRPr/>
            </a:lvl8pPr>
            <a:lvl9pPr indent="-342900" lvl="8" marL="411480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ts val="1800"/>
              <a:buChar char="▫"/>
              <a:defRPr/>
            </a:lvl9pPr>
          </a:lstStyle>
          <a:p/>
        </p:txBody>
      </p:sp>
      <p:sp>
        <p:nvSpPr>
          <p:cNvPr id="26" name="Google Shape;26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">
  <p:cSld name="Defaul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7"/>
          <p:cNvSpPr txBox="1"/>
          <p:nvPr>
            <p:ph type="title"/>
          </p:nvPr>
        </p:nvSpPr>
        <p:spPr>
          <a:xfrm>
            <a:off x="554737" y="103152"/>
            <a:ext cx="10160065" cy="73152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7"/>
          <p:cNvSpPr txBox="1"/>
          <p:nvPr>
            <p:ph idx="1" type="body"/>
          </p:nvPr>
        </p:nvSpPr>
        <p:spPr>
          <a:xfrm>
            <a:off x="554735" y="41597"/>
            <a:ext cx="3843338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794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800"/>
              <a:buChar char="​"/>
              <a:defRPr b="0" sz="800"/>
            </a:lvl1pPr>
            <a:lvl2pPr indent="-35433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980"/>
              <a:buChar char="•"/>
              <a:defRPr/>
            </a:lvl2pPr>
            <a:lvl3pPr indent="-35433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980"/>
              <a:buChar char="‒"/>
              <a:defRPr/>
            </a:lvl3pPr>
            <a:lvl4pPr indent="-3429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̶"/>
              <a:defRPr/>
            </a:lvl5pPr>
            <a:lvl6pPr indent="-3429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▫"/>
              <a:defRPr/>
            </a:lvl6pPr>
            <a:lvl7pPr indent="-3429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▫"/>
              <a:defRPr/>
            </a:lvl7pPr>
            <a:lvl8pPr indent="-3429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▫"/>
              <a:defRPr/>
            </a:lvl8pPr>
            <a:lvl9pPr indent="-342900" lvl="8" marL="411480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ts val="1800"/>
              <a:buChar char="▫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op Left">
  <p:cSld name="Top Lef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8"/>
          <p:cNvSpPr txBox="1"/>
          <p:nvPr>
            <p:ph type="title"/>
          </p:nvPr>
        </p:nvSpPr>
        <p:spPr>
          <a:xfrm>
            <a:off x="554736" y="1706563"/>
            <a:ext cx="3813048" cy="6949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8"/>
          <p:cNvSpPr/>
          <p:nvPr/>
        </p:nvSpPr>
        <p:spPr>
          <a:xfrm>
            <a:off x="11312525" y="6498754"/>
            <a:ext cx="325501" cy="13849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18"/>
          <p:cNvSpPr txBox="1"/>
          <p:nvPr>
            <p:ph idx="1" type="body"/>
          </p:nvPr>
        </p:nvSpPr>
        <p:spPr>
          <a:xfrm>
            <a:off x="554735" y="41597"/>
            <a:ext cx="3843338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794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800"/>
              <a:buChar char="​"/>
              <a:defRPr b="0" sz="800"/>
            </a:lvl1pPr>
            <a:lvl2pPr indent="-35433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980"/>
              <a:buChar char="•"/>
              <a:defRPr/>
            </a:lvl2pPr>
            <a:lvl3pPr indent="-35433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980"/>
              <a:buChar char="‒"/>
              <a:defRPr/>
            </a:lvl3pPr>
            <a:lvl4pPr indent="-3429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̶"/>
              <a:defRPr/>
            </a:lvl5pPr>
            <a:lvl6pPr indent="-3429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▫"/>
              <a:defRPr/>
            </a:lvl6pPr>
            <a:lvl7pPr indent="-3429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▫"/>
              <a:defRPr/>
            </a:lvl7pPr>
            <a:lvl8pPr indent="-3429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▫"/>
              <a:defRPr/>
            </a:lvl8pPr>
            <a:lvl9pPr indent="-342900" lvl="8" marL="411480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ts val="1800"/>
              <a:buChar char="▫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id Left">
  <p:cSld name="Mid Lef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9"/>
          <p:cNvSpPr txBox="1"/>
          <p:nvPr>
            <p:ph type="title"/>
          </p:nvPr>
        </p:nvSpPr>
        <p:spPr>
          <a:xfrm>
            <a:off x="554736" y="3044280"/>
            <a:ext cx="5065776" cy="76944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36575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9"/>
          <p:cNvSpPr/>
          <p:nvPr/>
        </p:nvSpPr>
        <p:spPr>
          <a:xfrm>
            <a:off x="11312525" y="6498754"/>
            <a:ext cx="325501" cy="13849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9"/>
          <p:cNvSpPr txBox="1"/>
          <p:nvPr>
            <p:ph idx="1" type="body"/>
          </p:nvPr>
        </p:nvSpPr>
        <p:spPr>
          <a:xfrm>
            <a:off x="554735" y="41597"/>
            <a:ext cx="3843338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794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800"/>
              <a:buChar char="​"/>
              <a:defRPr b="0" sz="800"/>
            </a:lvl1pPr>
            <a:lvl2pPr indent="-35433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980"/>
              <a:buChar char="•"/>
              <a:defRPr/>
            </a:lvl2pPr>
            <a:lvl3pPr indent="-35433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980"/>
              <a:buChar char="‒"/>
              <a:defRPr/>
            </a:lvl3pPr>
            <a:lvl4pPr indent="-3429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̶"/>
              <a:defRPr/>
            </a:lvl5pPr>
            <a:lvl6pPr indent="-3429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▫"/>
              <a:defRPr/>
            </a:lvl6pPr>
            <a:lvl7pPr indent="-3429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▫"/>
              <a:defRPr/>
            </a:lvl7pPr>
            <a:lvl8pPr indent="-3429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▫"/>
              <a:defRPr/>
            </a:lvl8pPr>
            <a:lvl9pPr indent="-342900" lvl="8" marL="411480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ts val="1800"/>
              <a:buChar char="▫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">
  <p:cSld name="Sec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0"/>
          <p:cNvSpPr txBox="1"/>
          <p:nvPr>
            <p:ph type="title"/>
          </p:nvPr>
        </p:nvSpPr>
        <p:spPr>
          <a:xfrm>
            <a:off x="554736" y="4580468"/>
            <a:ext cx="11082528" cy="67710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0"/>
          <p:cNvSpPr/>
          <p:nvPr/>
        </p:nvSpPr>
        <p:spPr>
          <a:xfrm>
            <a:off x="11312525" y="6498754"/>
            <a:ext cx="325501" cy="13849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20"/>
          <p:cNvSpPr txBox="1"/>
          <p:nvPr>
            <p:ph idx="1" type="body"/>
          </p:nvPr>
        </p:nvSpPr>
        <p:spPr>
          <a:xfrm>
            <a:off x="554735" y="41597"/>
            <a:ext cx="3843338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794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800"/>
              <a:buChar char="​"/>
              <a:defRPr b="0" sz="800"/>
            </a:lvl1pPr>
            <a:lvl2pPr indent="-35433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980"/>
              <a:buChar char="•"/>
              <a:defRPr/>
            </a:lvl2pPr>
            <a:lvl3pPr indent="-35433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980"/>
              <a:buChar char="‒"/>
              <a:defRPr/>
            </a:lvl3pPr>
            <a:lvl4pPr indent="-3429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̶"/>
              <a:defRPr/>
            </a:lvl5pPr>
            <a:lvl6pPr indent="-3429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▫"/>
              <a:defRPr/>
            </a:lvl6pPr>
            <a:lvl7pPr indent="-3429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▫"/>
              <a:defRPr/>
            </a:lvl7pPr>
            <a:lvl8pPr indent="-3429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▫"/>
              <a:defRPr/>
            </a:lvl8pPr>
            <a:lvl9pPr indent="-342900" lvl="8" marL="411480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ts val="1800"/>
              <a:buChar char="▫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Quote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1"/>
          <p:cNvSpPr txBox="1"/>
          <p:nvPr>
            <p:ph type="title"/>
          </p:nvPr>
        </p:nvSpPr>
        <p:spPr>
          <a:xfrm>
            <a:off x="1505712" y="3556229"/>
            <a:ext cx="9180576" cy="52322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  <a:defRPr sz="3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1"/>
          <p:cNvSpPr txBox="1"/>
          <p:nvPr>
            <p:ph idx="1" type="subTitle"/>
          </p:nvPr>
        </p:nvSpPr>
        <p:spPr>
          <a:xfrm>
            <a:off x="1505712" y="4284630"/>
            <a:ext cx="9180576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 b="0"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2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98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47" name="Google Shape;47;p21"/>
          <p:cNvSpPr/>
          <p:nvPr/>
        </p:nvSpPr>
        <p:spPr>
          <a:xfrm>
            <a:off x="11312525" y="6498754"/>
            <a:ext cx="325501" cy="13849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21"/>
          <p:cNvSpPr txBox="1"/>
          <p:nvPr>
            <p:ph idx="2" type="body"/>
          </p:nvPr>
        </p:nvSpPr>
        <p:spPr>
          <a:xfrm>
            <a:off x="554735" y="41597"/>
            <a:ext cx="3843338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794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800"/>
              <a:buChar char="​"/>
              <a:defRPr b="0" sz="800"/>
            </a:lvl1pPr>
            <a:lvl2pPr indent="-35433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980"/>
              <a:buChar char="•"/>
              <a:defRPr/>
            </a:lvl2pPr>
            <a:lvl3pPr indent="-35433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980"/>
              <a:buChar char="‒"/>
              <a:defRPr/>
            </a:lvl3pPr>
            <a:lvl4pPr indent="-3429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̶"/>
              <a:defRPr/>
            </a:lvl5pPr>
            <a:lvl6pPr indent="-3429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▫"/>
              <a:defRPr/>
            </a:lvl6pPr>
            <a:lvl7pPr indent="-3429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▫"/>
              <a:defRPr/>
            </a:lvl7pPr>
            <a:lvl8pPr indent="-3429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▫"/>
              <a:defRPr/>
            </a:lvl8pPr>
            <a:lvl9pPr indent="-342900" lvl="8" marL="411480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ts val="1800"/>
              <a:buChar char="▫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/4" showMasterSp="0">
  <p:cSld name="1/4">
    <p:bg>
      <p:bgPr>
        <a:solidFill>
          <a:srgbClr val="F2F2F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2"/>
          <p:cNvSpPr/>
          <p:nvPr/>
        </p:nvSpPr>
        <p:spPr>
          <a:xfrm>
            <a:off x="3413760" y="0"/>
            <a:ext cx="8778240" cy="6858000"/>
          </a:xfrm>
          <a:prstGeom prst="rect">
            <a:avLst/>
          </a:prstGeom>
          <a:solidFill>
            <a:srgbClr val="EFFCE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0F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22"/>
          <p:cNvSpPr/>
          <p:nvPr/>
        </p:nvSpPr>
        <p:spPr>
          <a:xfrm>
            <a:off x="11312525" y="6498754"/>
            <a:ext cx="325501" cy="13849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22"/>
          <p:cNvSpPr txBox="1"/>
          <p:nvPr>
            <p:ph type="title"/>
          </p:nvPr>
        </p:nvSpPr>
        <p:spPr>
          <a:xfrm>
            <a:off x="554736" y="2744369"/>
            <a:ext cx="2514600" cy="76944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2"/>
          <p:cNvSpPr txBox="1"/>
          <p:nvPr>
            <p:ph idx="1" type="subTitle"/>
          </p:nvPr>
        </p:nvSpPr>
        <p:spPr>
          <a:xfrm>
            <a:off x="554736" y="3659644"/>
            <a:ext cx="2514600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 b="0"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2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98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54" name="Google Shape;54;p22"/>
          <p:cNvSpPr txBox="1"/>
          <p:nvPr>
            <p:ph idx="2" type="body"/>
          </p:nvPr>
        </p:nvSpPr>
        <p:spPr>
          <a:xfrm>
            <a:off x="554735" y="41597"/>
            <a:ext cx="2514601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794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800"/>
              <a:buChar char="​"/>
              <a:defRPr b="0" sz="800"/>
            </a:lvl1pPr>
            <a:lvl2pPr indent="-35433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980"/>
              <a:buChar char="•"/>
              <a:defRPr/>
            </a:lvl2pPr>
            <a:lvl3pPr indent="-35433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980"/>
              <a:buChar char="‒"/>
              <a:defRPr/>
            </a:lvl3pPr>
            <a:lvl4pPr indent="-3429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̶"/>
              <a:defRPr/>
            </a:lvl5pPr>
            <a:lvl6pPr indent="-3429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▫"/>
              <a:defRPr/>
            </a:lvl6pPr>
            <a:lvl7pPr indent="-3429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▫"/>
              <a:defRPr/>
            </a:lvl7pPr>
            <a:lvl8pPr indent="-3429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▫"/>
              <a:defRPr/>
            </a:lvl8pPr>
            <a:lvl9pPr indent="-342900" lvl="8" marL="411480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ts val="1800"/>
              <a:buChar char="▫"/>
              <a:defRPr/>
            </a:lvl9pPr>
          </a:lstStyle>
          <a:p/>
        </p:txBody>
      </p:sp>
      <p:sp>
        <p:nvSpPr>
          <p:cNvPr id="55" name="Google Shape;55;p22"/>
          <p:cNvSpPr txBox="1"/>
          <p:nvPr/>
        </p:nvSpPr>
        <p:spPr>
          <a:xfrm>
            <a:off x="9283474" y="6498753"/>
            <a:ext cx="1885131" cy="138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Government of Khyber Pakhtunkhwa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6" name="Google Shape;56;p22"/>
          <p:cNvCxnSpPr/>
          <p:nvPr/>
        </p:nvCxnSpPr>
        <p:spPr>
          <a:xfrm>
            <a:off x="554736" y="937377"/>
            <a:ext cx="2514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/3" showMasterSp="0">
  <p:cSld name="1/3">
    <p:bg>
      <p:bgPr>
        <a:solidFill>
          <a:srgbClr val="F2F2F2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3"/>
          <p:cNvSpPr/>
          <p:nvPr/>
        </p:nvSpPr>
        <p:spPr>
          <a:xfrm>
            <a:off x="4364736" y="0"/>
            <a:ext cx="7827264" cy="6858000"/>
          </a:xfrm>
          <a:prstGeom prst="rect">
            <a:avLst/>
          </a:prstGeom>
          <a:solidFill>
            <a:srgbClr val="EFFCE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0F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23"/>
          <p:cNvSpPr/>
          <p:nvPr/>
        </p:nvSpPr>
        <p:spPr>
          <a:xfrm>
            <a:off x="11312525" y="6498754"/>
            <a:ext cx="325501" cy="13849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23"/>
          <p:cNvSpPr txBox="1"/>
          <p:nvPr>
            <p:ph type="title"/>
          </p:nvPr>
        </p:nvSpPr>
        <p:spPr>
          <a:xfrm>
            <a:off x="554736" y="2744369"/>
            <a:ext cx="3465576" cy="76944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3"/>
          <p:cNvSpPr txBox="1"/>
          <p:nvPr>
            <p:ph idx="1" type="subTitle"/>
          </p:nvPr>
        </p:nvSpPr>
        <p:spPr>
          <a:xfrm>
            <a:off x="554735" y="3659644"/>
            <a:ext cx="3465575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 b="0"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2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98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62" name="Google Shape;62;p23"/>
          <p:cNvSpPr txBox="1"/>
          <p:nvPr>
            <p:ph idx="2" type="body"/>
          </p:nvPr>
        </p:nvSpPr>
        <p:spPr>
          <a:xfrm>
            <a:off x="554735" y="41597"/>
            <a:ext cx="3465577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794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800"/>
              <a:buChar char="​"/>
              <a:defRPr b="0" sz="800"/>
            </a:lvl1pPr>
            <a:lvl2pPr indent="-35433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980"/>
              <a:buChar char="•"/>
              <a:defRPr/>
            </a:lvl2pPr>
            <a:lvl3pPr indent="-35433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980"/>
              <a:buChar char="‒"/>
              <a:defRPr/>
            </a:lvl3pPr>
            <a:lvl4pPr indent="-3429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̶"/>
              <a:defRPr/>
            </a:lvl5pPr>
            <a:lvl6pPr indent="-3429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▫"/>
              <a:defRPr/>
            </a:lvl6pPr>
            <a:lvl7pPr indent="-3429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▫"/>
              <a:defRPr/>
            </a:lvl7pPr>
            <a:lvl8pPr indent="-3429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▫"/>
              <a:defRPr/>
            </a:lvl8pPr>
            <a:lvl9pPr indent="-342900" lvl="8" marL="411480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ts val="1800"/>
              <a:buChar char="▫"/>
              <a:defRPr/>
            </a:lvl9pPr>
          </a:lstStyle>
          <a:p/>
        </p:txBody>
      </p:sp>
      <p:pic>
        <p:nvPicPr>
          <p:cNvPr id="63" name="Google Shape;63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856494" y="74067"/>
            <a:ext cx="837450" cy="860146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23"/>
          <p:cNvSpPr txBox="1"/>
          <p:nvPr/>
        </p:nvSpPr>
        <p:spPr>
          <a:xfrm>
            <a:off x="9283474" y="6498753"/>
            <a:ext cx="1885131" cy="138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Government of Khyber Pakhtunkhwa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5" name="Google Shape;65;p23"/>
          <p:cNvCxnSpPr/>
          <p:nvPr/>
        </p:nvCxnSpPr>
        <p:spPr>
          <a:xfrm>
            <a:off x="4671219" y="937377"/>
            <a:ext cx="6967728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6" name="Google Shape;66;p23"/>
          <p:cNvCxnSpPr/>
          <p:nvPr/>
        </p:nvCxnSpPr>
        <p:spPr>
          <a:xfrm>
            <a:off x="554736" y="937377"/>
            <a:ext cx="3465576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18" Type="http://schemas.openxmlformats.org/officeDocument/2006/relationships/theme" Target="../theme/theme2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2F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 txBox="1"/>
          <p:nvPr>
            <p:ph type="title"/>
          </p:nvPr>
        </p:nvSpPr>
        <p:spPr>
          <a:xfrm>
            <a:off x="554736" y="172212"/>
            <a:ext cx="10160065" cy="73152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b="1" i="0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4"/>
          <p:cNvSpPr txBox="1"/>
          <p:nvPr>
            <p:ph idx="1" type="body"/>
          </p:nvPr>
        </p:nvSpPr>
        <p:spPr>
          <a:xfrm>
            <a:off x="554736" y="2170800"/>
            <a:ext cx="2484655" cy="16312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330200" lvl="0" marL="457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Quattrocento Sans"/>
              <a:buChar char="​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036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60"/>
              <a:buFont typeface="Noto Sans Symbols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036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60"/>
              <a:buFont typeface="Arial"/>
              <a:buChar char="‒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̶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▫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▫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▫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ts val="1600"/>
              <a:buFont typeface="Arial"/>
              <a:buChar char="▫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4"/>
          <p:cNvSpPr txBox="1"/>
          <p:nvPr/>
        </p:nvSpPr>
        <p:spPr>
          <a:xfrm>
            <a:off x="11013590" y="6369572"/>
            <a:ext cx="621965" cy="138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W. P. Carey</a:t>
            </a:r>
            <a:endParaRPr/>
          </a:p>
        </p:txBody>
      </p:sp>
      <p:cxnSp>
        <p:nvCxnSpPr>
          <p:cNvPr id="13" name="Google Shape;13;p14"/>
          <p:cNvCxnSpPr/>
          <p:nvPr/>
        </p:nvCxnSpPr>
        <p:spPr>
          <a:xfrm>
            <a:off x="554736" y="1001545"/>
            <a:ext cx="11089576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Arizona State University on Collegepedia" id="14" name="Google Shape;14;p1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0714801" y="275960"/>
            <a:ext cx="1159604" cy="495731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368">
          <p15:clr>
            <a:srgbClr val="5ACBF0"/>
          </p15:clr>
        </p15:guide>
        <p15:guide id="2" orient="horz" pos="3912">
          <p15:clr>
            <a:srgbClr val="5ACBF0"/>
          </p15:clr>
        </p15:guide>
        <p15:guide id="3" orient="horz" pos="1075">
          <p15:clr>
            <a:srgbClr val="F26B43"/>
          </p15:clr>
        </p15:guide>
        <p15:guide id="4" pos="7329">
          <p15:clr>
            <a:srgbClr val="F26B43"/>
          </p15:clr>
        </p15:guide>
        <p15:guide id="5" pos="345">
          <p15:clr>
            <a:srgbClr val="F26B43"/>
          </p15:clr>
        </p15:guide>
        <p15:guide id="6" orient="horz" pos="406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6.png"/><Relationship Id="rId4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Relationship Id="rId4" Type="http://schemas.openxmlformats.org/officeDocument/2006/relationships/image" Target="../media/image17.png"/><Relationship Id="rId5" Type="http://schemas.openxmlformats.org/officeDocument/2006/relationships/image" Target="../media/image15.png"/><Relationship Id="rId6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16.png"/><Relationship Id="rId5" Type="http://schemas.openxmlformats.org/officeDocument/2006/relationships/image" Target="../media/image26.png"/><Relationship Id="rId6" Type="http://schemas.openxmlformats.org/officeDocument/2006/relationships/image" Target="../media/image3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9.png"/><Relationship Id="rId4" Type="http://schemas.openxmlformats.org/officeDocument/2006/relationships/image" Target="../media/image5.png"/><Relationship Id="rId5" Type="http://schemas.openxmlformats.org/officeDocument/2006/relationships/image" Target="../media/image2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Relationship Id="rId4" Type="http://schemas.openxmlformats.org/officeDocument/2006/relationships/image" Target="../media/image26.png"/><Relationship Id="rId9" Type="http://schemas.openxmlformats.org/officeDocument/2006/relationships/image" Target="../media/image56.png"/><Relationship Id="rId5" Type="http://schemas.openxmlformats.org/officeDocument/2006/relationships/image" Target="../media/image49.png"/><Relationship Id="rId6" Type="http://schemas.openxmlformats.org/officeDocument/2006/relationships/image" Target="../media/image51.png"/><Relationship Id="rId7" Type="http://schemas.openxmlformats.org/officeDocument/2006/relationships/image" Target="../media/image54.png"/><Relationship Id="rId8" Type="http://schemas.openxmlformats.org/officeDocument/2006/relationships/image" Target="../media/image6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9" Type="http://schemas.openxmlformats.org/officeDocument/2006/relationships/image" Target="../media/image9.png"/><Relationship Id="rId5" Type="http://schemas.openxmlformats.org/officeDocument/2006/relationships/image" Target="../media/image22.png"/><Relationship Id="rId6" Type="http://schemas.openxmlformats.org/officeDocument/2006/relationships/image" Target="../media/image24.png"/><Relationship Id="rId7" Type="http://schemas.openxmlformats.org/officeDocument/2006/relationships/image" Target="../media/image23.png"/><Relationship Id="rId8" Type="http://schemas.openxmlformats.org/officeDocument/2006/relationships/image" Target="../media/image2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7.png"/><Relationship Id="rId4" Type="http://schemas.openxmlformats.org/officeDocument/2006/relationships/image" Target="../media/image30.png"/><Relationship Id="rId5" Type="http://schemas.openxmlformats.org/officeDocument/2006/relationships/image" Target="../media/image32.png"/><Relationship Id="rId6" Type="http://schemas.openxmlformats.org/officeDocument/2006/relationships/image" Target="../media/image37.png"/><Relationship Id="rId7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3.png"/><Relationship Id="rId4" Type="http://schemas.openxmlformats.org/officeDocument/2006/relationships/image" Target="../media/image39.png"/><Relationship Id="rId9" Type="http://schemas.openxmlformats.org/officeDocument/2006/relationships/image" Target="../media/image25.png"/><Relationship Id="rId5" Type="http://schemas.openxmlformats.org/officeDocument/2006/relationships/image" Target="../media/image35.png"/><Relationship Id="rId6" Type="http://schemas.openxmlformats.org/officeDocument/2006/relationships/image" Target="../media/image29.png"/><Relationship Id="rId7" Type="http://schemas.openxmlformats.org/officeDocument/2006/relationships/image" Target="../media/image36.png"/><Relationship Id="rId8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1.png"/><Relationship Id="rId4" Type="http://schemas.openxmlformats.org/officeDocument/2006/relationships/image" Target="../media/image38.png"/><Relationship Id="rId5" Type="http://schemas.openxmlformats.org/officeDocument/2006/relationships/image" Target="../media/image32.png"/><Relationship Id="rId6" Type="http://schemas.openxmlformats.org/officeDocument/2006/relationships/image" Target="../media/image37.png"/><Relationship Id="rId7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1.png"/><Relationship Id="rId4" Type="http://schemas.openxmlformats.org/officeDocument/2006/relationships/image" Target="../media/image5.png"/><Relationship Id="rId5" Type="http://schemas.openxmlformats.org/officeDocument/2006/relationships/image" Target="../media/image2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3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5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70.png"/><Relationship Id="rId4" Type="http://schemas.openxmlformats.org/officeDocument/2006/relationships/image" Target="../media/image65.png"/><Relationship Id="rId5" Type="http://schemas.openxmlformats.org/officeDocument/2006/relationships/image" Target="../media/image58.png"/><Relationship Id="rId6" Type="http://schemas.openxmlformats.org/officeDocument/2006/relationships/image" Target="../media/image75.png"/><Relationship Id="rId7" Type="http://schemas.openxmlformats.org/officeDocument/2006/relationships/image" Target="../media/image2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3.png"/><Relationship Id="rId4" Type="http://schemas.openxmlformats.org/officeDocument/2006/relationships/image" Target="../media/image44.png"/><Relationship Id="rId5" Type="http://schemas.openxmlformats.org/officeDocument/2006/relationships/image" Target="../media/image2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6.png"/><Relationship Id="rId4" Type="http://schemas.openxmlformats.org/officeDocument/2006/relationships/image" Target="../media/image46.png"/><Relationship Id="rId5" Type="http://schemas.openxmlformats.org/officeDocument/2006/relationships/image" Target="../media/image4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73.png"/><Relationship Id="rId4" Type="http://schemas.openxmlformats.org/officeDocument/2006/relationships/image" Target="../media/image26.png"/><Relationship Id="rId5" Type="http://schemas.openxmlformats.org/officeDocument/2006/relationships/image" Target="../media/image77.png"/><Relationship Id="rId6" Type="http://schemas.openxmlformats.org/officeDocument/2006/relationships/image" Target="../media/image68.png"/><Relationship Id="rId7" Type="http://schemas.openxmlformats.org/officeDocument/2006/relationships/image" Target="../media/image62.png"/><Relationship Id="rId8" Type="http://schemas.openxmlformats.org/officeDocument/2006/relationships/image" Target="../media/image7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4.png"/><Relationship Id="rId4" Type="http://schemas.openxmlformats.org/officeDocument/2006/relationships/image" Target="../media/image26.png"/><Relationship Id="rId5" Type="http://schemas.openxmlformats.org/officeDocument/2006/relationships/image" Target="../media/image50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6.png"/><Relationship Id="rId4" Type="http://schemas.openxmlformats.org/officeDocument/2006/relationships/image" Target="../media/image52.png"/><Relationship Id="rId5" Type="http://schemas.openxmlformats.org/officeDocument/2006/relationships/image" Target="../media/image47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70.png"/><Relationship Id="rId4" Type="http://schemas.openxmlformats.org/officeDocument/2006/relationships/image" Target="../media/image76.png"/><Relationship Id="rId5" Type="http://schemas.openxmlformats.org/officeDocument/2006/relationships/image" Target="../media/image79.png"/><Relationship Id="rId6" Type="http://schemas.openxmlformats.org/officeDocument/2006/relationships/image" Target="../media/image64.png"/><Relationship Id="rId7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59.png"/><Relationship Id="rId4" Type="http://schemas.openxmlformats.org/officeDocument/2006/relationships/image" Target="../media/image44.png"/><Relationship Id="rId5" Type="http://schemas.openxmlformats.org/officeDocument/2006/relationships/image" Target="../media/image5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47.png"/><Relationship Id="rId4" Type="http://schemas.openxmlformats.org/officeDocument/2006/relationships/image" Target="../media/image5.png"/><Relationship Id="rId5" Type="http://schemas.openxmlformats.org/officeDocument/2006/relationships/image" Target="../media/image57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70.png"/><Relationship Id="rId4" Type="http://schemas.openxmlformats.org/officeDocument/2006/relationships/image" Target="../media/image5.png"/><Relationship Id="rId5" Type="http://schemas.openxmlformats.org/officeDocument/2006/relationships/image" Target="../media/image81.png"/><Relationship Id="rId6" Type="http://schemas.openxmlformats.org/officeDocument/2006/relationships/image" Target="../media/image80.png"/><Relationship Id="rId7" Type="http://schemas.openxmlformats.org/officeDocument/2006/relationships/image" Target="../media/image66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44.png"/><Relationship Id="rId4" Type="http://schemas.openxmlformats.org/officeDocument/2006/relationships/image" Target="../media/image60.png"/><Relationship Id="rId5" Type="http://schemas.openxmlformats.org/officeDocument/2006/relationships/image" Target="../media/image5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47.png"/><Relationship Id="rId4" Type="http://schemas.openxmlformats.org/officeDocument/2006/relationships/image" Target="../media/image5.png"/><Relationship Id="rId5" Type="http://schemas.openxmlformats.org/officeDocument/2006/relationships/image" Target="../media/image61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78.png"/><Relationship Id="rId4" Type="http://schemas.openxmlformats.org/officeDocument/2006/relationships/image" Target="../media/image26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78.png"/><Relationship Id="rId4" Type="http://schemas.openxmlformats.org/officeDocument/2006/relationships/image" Target="../media/image5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67.png"/><Relationship Id="rId4" Type="http://schemas.openxmlformats.org/officeDocument/2006/relationships/image" Target="../media/image69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5.png"/><Relationship Id="rId4" Type="http://schemas.openxmlformats.org/officeDocument/2006/relationships/image" Target="../media/image26.png"/><Relationship Id="rId5" Type="http://schemas.openxmlformats.org/officeDocument/2006/relationships/image" Target="../media/image72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7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6.png"/><Relationship Id="rId4" Type="http://schemas.openxmlformats.org/officeDocument/2006/relationships/image" Target="../media/image5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74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png"/><Relationship Id="rId4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png"/><Relationship Id="rId4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7.png"/><Relationship Id="rId5" Type="http://schemas.openxmlformats.org/officeDocument/2006/relationships/image" Target="../media/image11.png"/><Relationship Id="rId6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1"/>
          <p:cNvPicPr preferRelativeResize="0"/>
          <p:nvPr/>
        </p:nvPicPr>
        <p:blipFill rotWithShape="1">
          <a:blip r:embed="rId3">
            <a:alphaModFix/>
          </a:blip>
          <a:srcRect b="33466" l="9946" r="9447" t="38222"/>
          <a:stretch/>
        </p:blipFill>
        <p:spPr>
          <a:xfrm>
            <a:off x="4877201" y="879989"/>
            <a:ext cx="4906376" cy="1292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96861" y="605074"/>
            <a:ext cx="1421325" cy="1842299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"/>
          <p:cNvSpPr txBox="1"/>
          <p:nvPr/>
        </p:nvSpPr>
        <p:spPr>
          <a:xfrm>
            <a:off x="4072963" y="1034625"/>
            <a:ext cx="7338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400">
                <a:solidFill>
                  <a:srgbClr val="8C1D41"/>
                </a:solidFill>
              </a:rPr>
              <a:t>vs</a:t>
            </a:r>
            <a:endParaRPr sz="3400">
              <a:solidFill>
                <a:srgbClr val="8C1D41"/>
              </a:solidFill>
            </a:endParaRPr>
          </a:p>
        </p:txBody>
      </p:sp>
      <p:sp>
        <p:nvSpPr>
          <p:cNvPr id="125" name="Google Shape;125;p1"/>
          <p:cNvSpPr/>
          <p:nvPr/>
        </p:nvSpPr>
        <p:spPr>
          <a:xfrm>
            <a:off x="465950" y="777450"/>
            <a:ext cx="1563600" cy="7722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F2F2F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"/>
          <p:cNvSpPr/>
          <p:nvPr/>
        </p:nvSpPr>
        <p:spPr>
          <a:xfrm>
            <a:off x="50" y="3118025"/>
            <a:ext cx="12192000" cy="2340000"/>
          </a:xfrm>
          <a:prstGeom prst="rect">
            <a:avLst/>
          </a:prstGeom>
          <a:solidFill>
            <a:srgbClr val="0070C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lang="en-US" sz="3600">
                <a:solidFill>
                  <a:schemeClr val="lt1"/>
                </a:solidFill>
              </a:rPr>
              <a:t>Target &amp; Walmart: Stores at Risk of Closure by Review Analysis?</a:t>
            </a:r>
            <a:endParaRPr b="1" sz="4400">
              <a:solidFill>
                <a:schemeClr val="lt1"/>
              </a:solidFill>
            </a:endParaRPr>
          </a:p>
        </p:txBody>
      </p:sp>
      <p:sp>
        <p:nvSpPr>
          <p:cNvPr id="127" name="Google Shape;127;p1"/>
          <p:cNvSpPr/>
          <p:nvPr/>
        </p:nvSpPr>
        <p:spPr>
          <a:xfrm>
            <a:off x="0" y="2656700"/>
            <a:ext cx="12192000" cy="939600"/>
          </a:xfrm>
          <a:prstGeom prst="rect">
            <a:avLst/>
          </a:prstGeom>
          <a:solidFill>
            <a:srgbClr val="A61C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8" name="Google Shape;128;p1"/>
          <p:cNvCxnSpPr/>
          <p:nvPr/>
        </p:nvCxnSpPr>
        <p:spPr>
          <a:xfrm>
            <a:off x="723375" y="4946825"/>
            <a:ext cx="10451700" cy="12900"/>
          </a:xfrm>
          <a:prstGeom prst="straightConnector1">
            <a:avLst/>
          </a:prstGeom>
          <a:noFill/>
          <a:ln cap="flat" cmpd="sng" w="38100">
            <a:solidFill>
              <a:srgbClr val="D9D9D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9" name="Google Shape;129;p1"/>
          <p:cNvSpPr txBox="1"/>
          <p:nvPr/>
        </p:nvSpPr>
        <p:spPr>
          <a:xfrm>
            <a:off x="50" y="5944475"/>
            <a:ext cx="9659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8C1D41"/>
                </a:solidFill>
              </a:rPr>
              <a:t>Group 5 - Edselmo Biondi, Ibtehaj U Deen, Kavya Murugan, Piyush Gautam, Vineeth Kalyanaraman</a:t>
            </a:r>
            <a:r>
              <a:rPr b="1" lang="en-US" sz="1500">
                <a:solidFill>
                  <a:srgbClr val="8C1D41"/>
                </a:solidFill>
              </a:rPr>
              <a:t> </a:t>
            </a:r>
            <a:endParaRPr sz="1500">
              <a:solidFill>
                <a:srgbClr val="8C1D41"/>
              </a:solidFill>
            </a:endParaRPr>
          </a:p>
        </p:txBody>
      </p:sp>
      <p:sp>
        <p:nvSpPr>
          <p:cNvPr id="130" name="Google Shape;130;p1"/>
          <p:cNvSpPr txBox="1"/>
          <p:nvPr/>
        </p:nvSpPr>
        <p:spPr>
          <a:xfrm>
            <a:off x="38750" y="5528975"/>
            <a:ext cx="2913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8C1D41"/>
                </a:solidFill>
              </a:rPr>
              <a:t>CIS 509 | 03/05/2025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9"/>
          <p:cNvSpPr txBox="1"/>
          <p:nvPr>
            <p:ph type="title"/>
          </p:nvPr>
        </p:nvSpPr>
        <p:spPr>
          <a:xfrm>
            <a:off x="554736" y="172212"/>
            <a:ext cx="10160065" cy="73152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rPr lang="en-US"/>
              <a:t>Analyzing Target Reviews: Key Language Insights</a:t>
            </a:r>
            <a:endParaRPr/>
          </a:p>
        </p:txBody>
      </p:sp>
      <p:sp>
        <p:nvSpPr>
          <p:cNvPr id="215" name="Google Shape;215;p9"/>
          <p:cNvSpPr txBox="1"/>
          <p:nvPr/>
        </p:nvSpPr>
        <p:spPr>
          <a:xfrm>
            <a:off x="7748853" y="1527494"/>
            <a:ext cx="3720600" cy="2709000"/>
          </a:xfrm>
          <a:prstGeom prst="rect">
            <a:avLst/>
          </a:prstGeom>
          <a:noFill/>
          <a:ln cap="flat" cmpd="sng" w="28575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Average_stars: 3.2</a:t>
            </a:r>
            <a:r>
              <a:rPr lang="en-US" sz="2000">
                <a:solidFill>
                  <a:schemeClr val="dk1"/>
                </a:solidFill>
              </a:rPr>
              <a:t>2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Average_compound: 0.47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Unique Words: 8,700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Avg Review Length: 102.02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Total Tokens: 56,633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Unique Users: 1,259</a:t>
            </a:r>
            <a:endParaRPr/>
          </a:p>
        </p:txBody>
      </p:sp>
      <p:sp>
        <p:nvSpPr>
          <p:cNvPr id="216" name="Google Shape;216;p9"/>
          <p:cNvSpPr txBox="1"/>
          <p:nvPr/>
        </p:nvSpPr>
        <p:spPr>
          <a:xfrm>
            <a:off x="554736" y="5587425"/>
            <a:ext cx="10951464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analysis presents Target’s top nouns, adjectives, verbs, and key review metrics, revealing common language patterns in customer feedback.</a:t>
            </a:r>
            <a:endParaRPr/>
          </a:p>
        </p:txBody>
      </p:sp>
      <p:pic>
        <p:nvPicPr>
          <p:cNvPr id="217" name="Google Shape;217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" y="1527494"/>
            <a:ext cx="1844200" cy="3619814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18" name="Google Shape;218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33687" y="1546545"/>
            <a:ext cx="2149026" cy="3635055"/>
          </a:xfrm>
          <a:prstGeom prst="rect">
            <a:avLst/>
          </a:prstGeom>
          <a:noFill/>
          <a:ln cap="flat" cmpd="sng" w="28575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19" name="Google Shape;219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486400" y="1527494"/>
            <a:ext cx="1895283" cy="3654106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20" name="Google Shape;220;p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267789" y="4517742"/>
            <a:ext cx="682599" cy="8847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32c3582b8c_0_0"/>
          <p:cNvSpPr txBox="1"/>
          <p:nvPr/>
        </p:nvSpPr>
        <p:spPr>
          <a:xfrm>
            <a:off x="668257" y="4921050"/>
            <a:ext cx="4302300" cy="1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5560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>
                <a:solidFill>
                  <a:schemeClr val="dk1"/>
                </a:solidFill>
                <a:highlight>
                  <a:srgbClr val="FFFFFF"/>
                </a:highlight>
              </a:rPr>
              <a:t>Unique Users for Walmart: 1449</a:t>
            </a:r>
            <a:endParaRPr sz="2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>
                <a:solidFill>
                  <a:schemeClr val="dk1"/>
                </a:solidFill>
                <a:highlight>
                  <a:srgbClr val="FFFFFF"/>
                </a:highlight>
              </a:rPr>
              <a:t>Unique Users for Target: 1259</a:t>
            </a:r>
            <a:endParaRPr sz="2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</a:endParaRPr>
          </a:p>
        </p:txBody>
      </p:sp>
      <p:sp>
        <p:nvSpPr>
          <p:cNvPr id="226" name="Google Shape;226;g332c3582b8c_0_0"/>
          <p:cNvSpPr txBox="1"/>
          <p:nvPr>
            <p:ph type="title"/>
          </p:nvPr>
        </p:nvSpPr>
        <p:spPr>
          <a:xfrm>
            <a:off x="554736" y="172212"/>
            <a:ext cx="101601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rPr lang="en-US"/>
              <a:t>Comparison: Unique Customers &amp; Useful Votes</a:t>
            </a:r>
            <a:endParaRPr/>
          </a:p>
        </p:txBody>
      </p:sp>
      <p:pic>
        <p:nvPicPr>
          <p:cNvPr id="227" name="Google Shape;227;g332c3582b8c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65561" y="6293275"/>
            <a:ext cx="249265" cy="3230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g332c3582b8c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8250" y="1254663"/>
            <a:ext cx="4302301" cy="3468070"/>
          </a:xfrm>
          <a:prstGeom prst="rect">
            <a:avLst/>
          </a:prstGeom>
          <a:noFill/>
          <a:ln cap="flat" cmpd="sng" w="28575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29" name="Google Shape;229;g332c3582b8c_0_0"/>
          <p:cNvPicPr preferRelativeResize="0"/>
          <p:nvPr/>
        </p:nvPicPr>
        <p:blipFill rotWithShape="1">
          <a:blip r:embed="rId5">
            <a:alphaModFix/>
          </a:blip>
          <a:srcRect b="33466" l="9946" r="9447" t="38222"/>
          <a:stretch/>
        </p:blipFill>
        <p:spPr>
          <a:xfrm>
            <a:off x="9291720" y="6320179"/>
            <a:ext cx="1022266" cy="26929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g332c3582b8c_0_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14801" y="1357525"/>
            <a:ext cx="5406519" cy="3262356"/>
          </a:xfrm>
          <a:prstGeom prst="rect">
            <a:avLst/>
          </a:prstGeom>
          <a:noFill/>
          <a:ln cap="flat" cmpd="sng" w="28575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31" name="Google Shape;231;g332c3582b8c_0_0"/>
          <p:cNvSpPr txBox="1"/>
          <p:nvPr/>
        </p:nvSpPr>
        <p:spPr>
          <a:xfrm>
            <a:off x="6477007" y="4711075"/>
            <a:ext cx="43023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highlight>
                  <a:srgbClr val="FFFFFF"/>
                </a:highlight>
              </a:rPr>
              <a:t>Walmart has marginally better avg useful votes per review</a:t>
            </a:r>
            <a:endParaRPr b="1" sz="2000">
              <a:solidFill>
                <a:schemeClr val="dk1"/>
              </a:solidFill>
            </a:endParaRPr>
          </a:p>
        </p:txBody>
      </p:sp>
      <p:sp>
        <p:nvSpPr>
          <p:cNvPr id="232" name="Google Shape;232;g332c3582b8c_0_0"/>
          <p:cNvSpPr txBox="1"/>
          <p:nvPr/>
        </p:nvSpPr>
        <p:spPr>
          <a:xfrm>
            <a:off x="159024" y="5812700"/>
            <a:ext cx="10951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chemeClr val="dk1"/>
                </a:solidFill>
              </a:rPr>
              <a:t>Walmart engages more unique users, while maintaining slightly higher review usefulness.</a:t>
            </a:r>
            <a:endParaRPr b="1"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332bad22731_5_0"/>
          <p:cNvSpPr txBox="1"/>
          <p:nvPr/>
        </p:nvSpPr>
        <p:spPr>
          <a:xfrm>
            <a:off x="478525" y="4485500"/>
            <a:ext cx="111081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</a:rPr>
              <a:t>Target's reviews are predominantly positive, while Walmart shows a higher share of negative feedback, highlighting a contrast in customer experiences.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</a:rPr>
              <a:t>Walmart has a greater volume of total reviews, but a larger portion is negative compared to Target, indicating potential areas of concern.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238" name="Google Shape;238;g332bad22731_5_0"/>
          <p:cNvSpPr txBox="1"/>
          <p:nvPr>
            <p:ph type="title"/>
          </p:nvPr>
        </p:nvSpPr>
        <p:spPr>
          <a:xfrm>
            <a:off x="478536" y="172212"/>
            <a:ext cx="101601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rPr lang="en-US"/>
              <a:t>Analyzing Sentiment Distribution: Target vs Walmart</a:t>
            </a:r>
            <a:endParaRPr/>
          </a:p>
        </p:txBody>
      </p:sp>
      <p:pic>
        <p:nvPicPr>
          <p:cNvPr id="239" name="Google Shape;239;g332bad22731_5_0"/>
          <p:cNvPicPr preferRelativeResize="0"/>
          <p:nvPr/>
        </p:nvPicPr>
        <p:blipFill rotWithShape="1">
          <a:blip r:embed="rId3">
            <a:alphaModFix amt="84000"/>
          </a:blip>
          <a:srcRect b="1558" l="1189" r="1316" t="1626"/>
          <a:stretch/>
        </p:blipFill>
        <p:spPr>
          <a:xfrm>
            <a:off x="478525" y="1192475"/>
            <a:ext cx="6248124" cy="31956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40" name="Google Shape;240;g332bad22731_5_0"/>
          <p:cNvGraphicFramePr/>
          <p:nvPr/>
        </p:nvGraphicFramePr>
        <p:xfrm>
          <a:off x="7126375" y="1541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{3263846C-3D0F-45CA-958B-8B08F2A148CE}</a:tableStyleId>
              </a:tblPr>
              <a:tblGrid>
                <a:gridCol w="1492125"/>
                <a:gridCol w="1484100"/>
                <a:gridCol w="1484100"/>
              </a:tblGrid>
              <a:tr h="250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Market Review Totals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516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Sentiment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0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Positive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1048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900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0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Negative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277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635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0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Neutral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68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0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Total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1363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1603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241" name="Google Shape;241;g332bad22731_5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219355" y="1942212"/>
            <a:ext cx="354070" cy="4589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g332bad22731_5_0"/>
          <p:cNvPicPr preferRelativeResize="0"/>
          <p:nvPr/>
        </p:nvPicPr>
        <p:blipFill rotWithShape="1">
          <a:blip r:embed="rId5">
            <a:alphaModFix/>
          </a:blip>
          <a:srcRect b="33466" l="9946" r="9447" t="38222"/>
          <a:stretch/>
        </p:blipFill>
        <p:spPr>
          <a:xfrm>
            <a:off x="10279725" y="2022915"/>
            <a:ext cx="1129600" cy="297574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g332bad22731_5_0"/>
          <p:cNvSpPr txBox="1"/>
          <p:nvPr/>
        </p:nvSpPr>
        <p:spPr>
          <a:xfrm>
            <a:off x="239424" y="6126925"/>
            <a:ext cx="10951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chemeClr val="dk1"/>
                </a:solidFill>
              </a:rPr>
              <a:t>Target enjoys stronger positive sentiment, while Walmart faces significantly higher negative feedback.</a:t>
            </a:r>
            <a:endParaRPr b="1"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332bad22731_5_50"/>
          <p:cNvSpPr txBox="1"/>
          <p:nvPr>
            <p:ph type="title"/>
          </p:nvPr>
        </p:nvSpPr>
        <p:spPr>
          <a:xfrm>
            <a:off x="478536" y="172212"/>
            <a:ext cx="101601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rPr lang="en-US"/>
              <a:t>Number of Open Stores: Target vs Walmart</a:t>
            </a:r>
            <a:endParaRPr/>
          </a:p>
        </p:txBody>
      </p:sp>
      <p:pic>
        <p:nvPicPr>
          <p:cNvPr id="249" name="Google Shape;249;g332bad22731_5_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21514" y="2380478"/>
            <a:ext cx="291802" cy="378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g332bad22731_5_50"/>
          <p:cNvPicPr preferRelativeResize="0"/>
          <p:nvPr/>
        </p:nvPicPr>
        <p:blipFill rotWithShape="1">
          <a:blip r:embed="rId4">
            <a:alphaModFix/>
          </a:blip>
          <a:srcRect b="33466" l="9946" r="9447" t="38222"/>
          <a:stretch/>
        </p:blipFill>
        <p:spPr>
          <a:xfrm>
            <a:off x="9714425" y="2493546"/>
            <a:ext cx="757826" cy="19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g332bad22731_5_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5250" y="3613100"/>
            <a:ext cx="3955424" cy="2499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g332bad22731_5_5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12850" y="1066800"/>
            <a:ext cx="4040326" cy="255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g332bad22731_5_5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708000" y="3689300"/>
            <a:ext cx="3439999" cy="22145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54" name="Google Shape;254;g332bad22731_5_50"/>
          <p:cNvGraphicFramePr/>
          <p:nvPr/>
        </p:nvGraphicFramePr>
        <p:xfrm>
          <a:off x="8577950" y="2380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{3263846C-3D0F-45CA-958B-8B08F2A148CE}</a:tableStyleId>
              </a:tblPr>
              <a:tblGrid>
                <a:gridCol w="1004550"/>
                <a:gridCol w="1026150"/>
                <a:gridCol w="1026150"/>
              </a:tblGrid>
              <a:tr h="402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2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Open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64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37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2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Closed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5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2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1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/>
                        <a:t>Total Stores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/>
                        <a:t>69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/>
                        <a:t>39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1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/>
                        <a:t>Closure Percentage 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/>
                        <a:t>7.81%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/>
                        <a:t>5.41%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255" name="Google Shape;255;g332bad22731_5_5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708000" y="1143000"/>
            <a:ext cx="3557341" cy="22900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g332bad22731_5_50"/>
          <p:cNvPicPr preferRelativeResize="0"/>
          <p:nvPr/>
        </p:nvPicPr>
        <p:blipFill rotWithShape="1">
          <a:blip r:embed="rId9">
            <a:alphaModFix amt="20000"/>
          </a:blip>
          <a:srcRect b="33466" l="9946" r="9447" t="38222"/>
          <a:stretch/>
        </p:blipFill>
        <p:spPr>
          <a:xfrm>
            <a:off x="2002315" y="1870843"/>
            <a:ext cx="1360692" cy="35842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g332bad22731_5_50"/>
          <p:cNvPicPr preferRelativeResize="0"/>
          <p:nvPr/>
        </p:nvPicPr>
        <p:blipFill rotWithShape="1">
          <a:blip r:embed="rId9">
            <a:alphaModFix amt="20000"/>
          </a:blip>
          <a:srcRect b="33466" l="9946" r="9447" t="38222"/>
          <a:stretch/>
        </p:blipFill>
        <p:spPr>
          <a:xfrm>
            <a:off x="2431926" y="4875324"/>
            <a:ext cx="1332098" cy="35089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g332bad22731_5_50"/>
          <p:cNvPicPr preferRelativeResize="0"/>
          <p:nvPr/>
        </p:nvPicPr>
        <p:blipFill>
          <a:blip r:embed="rId3">
            <a:alphaModFix amt="11000"/>
          </a:blip>
          <a:stretch>
            <a:fillRect/>
          </a:stretch>
        </p:blipFill>
        <p:spPr>
          <a:xfrm>
            <a:off x="6454028" y="1611434"/>
            <a:ext cx="550180" cy="713139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g332bad22731_5_50"/>
          <p:cNvSpPr txBox="1"/>
          <p:nvPr/>
        </p:nvSpPr>
        <p:spPr>
          <a:xfrm>
            <a:off x="212849" y="6181950"/>
            <a:ext cx="10951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chemeClr val="dk1"/>
                </a:solidFill>
              </a:rPr>
              <a:t>Walmart shows a higher store closure rate than Target, signaling greater operational challenges.</a:t>
            </a:r>
            <a:endParaRPr b="1"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32c3582b8c_0_18"/>
          <p:cNvSpPr txBox="1"/>
          <p:nvPr>
            <p:ph type="title"/>
          </p:nvPr>
        </p:nvSpPr>
        <p:spPr>
          <a:xfrm>
            <a:off x="478536" y="172212"/>
            <a:ext cx="101601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rPr lang="en-US"/>
              <a:t>Walmart: ML Models Before HyperTurning</a:t>
            </a:r>
            <a:endParaRPr/>
          </a:p>
        </p:txBody>
      </p:sp>
      <p:pic>
        <p:nvPicPr>
          <p:cNvPr id="265" name="Google Shape;265;g332c3582b8c_0_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3675" y="1260800"/>
            <a:ext cx="3209925" cy="1076325"/>
          </a:xfrm>
          <a:prstGeom prst="rect">
            <a:avLst/>
          </a:prstGeom>
          <a:noFill/>
          <a:ln cap="flat" cmpd="sng" w="28575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66" name="Google Shape;266;g332c3582b8c_0_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63725" y="2381262"/>
            <a:ext cx="3209925" cy="1104900"/>
          </a:xfrm>
          <a:prstGeom prst="rect">
            <a:avLst/>
          </a:prstGeom>
          <a:noFill/>
          <a:ln cap="flat" cmpd="sng" w="28575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67" name="Google Shape;267;g332c3582b8c_0_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63725" y="3530275"/>
            <a:ext cx="1765951" cy="1104900"/>
          </a:xfrm>
          <a:prstGeom prst="rect">
            <a:avLst/>
          </a:prstGeom>
          <a:noFill/>
          <a:ln cap="flat" cmpd="sng" w="28575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68" name="Google Shape;268;g332c3582b8c_0_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123575" y="1257300"/>
            <a:ext cx="2447925" cy="1066800"/>
          </a:xfrm>
          <a:prstGeom prst="rect">
            <a:avLst/>
          </a:prstGeom>
          <a:noFill/>
          <a:ln cap="flat" cmpd="sng" w="28575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69" name="Google Shape;269;g332c3582b8c_0_18"/>
          <p:cNvSpPr/>
          <p:nvPr/>
        </p:nvSpPr>
        <p:spPr>
          <a:xfrm>
            <a:off x="478525" y="1238250"/>
            <a:ext cx="1509000" cy="1104900"/>
          </a:xfrm>
          <a:prstGeom prst="rect">
            <a:avLst/>
          </a:prstGeom>
          <a:solidFill>
            <a:srgbClr val="9E9E9E"/>
          </a:solidFill>
          <a:ln cap="flat" cmpd="sng" w="28575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Logistic Regression</a:t>
            </a:r>
            <a:endParaRPr b="1" sz="1800"/>
          </a:p>
        </p:txBody>
      </p:sp>
      <p:sp>
        <p:nvSpPr>
          <p:cNvPr id="270" name="Google Shape;270;g332c3582b8c_0_18"/>
          <p:cNvSpPr/>
          <p:nvPr/>
        </p:nvSpPr>
        <p:spPr>
          <a:xfrm>
            <a:off x="478525" y="2381250"/>
            <a:ext cx="1509000" cy="1104900"/>
          </a:xfrm>
          <a:prstGeom prst="rect">
            <a:avLst/>
          </a:prstGeom>
          <a:solidFill>
            <a:srgbClr val="9E9E9E"/>
          </a:solidFill>
          <a:ln cap="flat" cmpd="sng" w="28575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Random Forest</a:t>
            </a:r>
            <a:endParaRPr b="1" sz="1800"/>
          </a:p>
        </p:txBody>
      </p:sp>
      <p:sp>
        <p:nvSpPr>
          <p:cNvPr id="271" name="Google Shape;271;g332c3582b8c_0_18"/>
          <p:cNvSpPr/>
          <p:nvPr/>
        </p:nvSpPr>
        <p:spPr>
          <a:xfrm>
            <a:off x="478525" y="3524250"/>
            <a:ext cx="1509000" cy="1104900"/>
          </a:xfrm>
          <a:prstGeom prst="rect">
            <a:avLst/>
          </a:prstGeom>
          <a:solidFill>
            <a:srgbClr val="9E9E9E"/>
          </a:solidFill>
          <a:ln cap="flat" cmpd="sng" w="28575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SVM</a:t>
            </a:r>
            <a:endParaRPr b="1" sz="1800"/>
          </a:p>
        </p:txBody>
      </p:sp>
      <p:sp>
        <p:nvSpPr>
          <p:cNvPr id="272" name="Google Shape;272;g332c3582b8c_0_18"/>
          <p:cNvSpPr/>
          <p:nvPr/>
        </p:nvSpPr>
        <p:spPr>
          <a:xfrm>
            <a:off x="6539200" y="1246500"/>
            <a:ext cx="1509000" cy="1104900"/>
          </a:xfrm>
          <a:prstGeom prst="rect">
            <a:avLst/>
          </a:prstGeom>
          <a:solidFill>
            <a:srgbClr val="9E9E9E"/>
          </a:solidFill>
          <a:ln cap="flat" cmpd="sng" w="28575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NB</a:t>
            </a:r>
            <a:endParaRPr b="1" sz="1800"/>
          </a:p>
        </p:txBody>
      </p:sp>
      <p:sp>
        <p:nvSpPr>
          <p:cNvPr id="273" name="Google Shape;273;g332c3582b8c_0_18"/>
          <p:cNvSpPr/>
          <p:nvPr/>
        </p:nvSpPr>
        <p:spPr>
          <a:xfrm>
            <a:off x="6539200" y="2425375"/>
            <a:ext cx="1509000" cy="1104900"/>
          </a:xfrm>
          <a:prstGeom prst="rect">
            <a:avLst/>
          </a:prstGeom>
          <a:solidFill>
            <a:srgbClr val="9E9E9E"/>
          </a:solidFill>
          <a:ln cap="flat" cmpd="sng" w="28575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Bernoulli</a:t>
            </a:r>
            <a:r>
              <a:rPr b="1" lang="en-US" sz="1800"/>
              <a:t> NB</a:t>
            </a:r>
            <a:endParaRPr b="1" sz="1800"/>
          </a:p>
        </p:txBody>
      </p:sp>
      <p:sp>
        <p:nvSpPr>
          <p:cNvPr id="274" name="Google Shape;274;g332c3582b8c_0_18"/>
          <p:cNvSpPr txBox="1"/>
          <p:nvPr/>
        </p:nvSpPr>
        <p:spPr>
          <a:xfrm>
            <a:off x="1987525" y="5435200"/>
            <a:ext cx="6704400" cy="923400"/>
          </a:xfrm>
          <a:prstGeom prst="rect">
            <a:avLst/>
          </a:prstGeom>
          <a:noFill/>
          <a:ln cap="flat" cmpd="sng" w="2857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chemeClr val="dk1"/>
                </a:solidFill>
              </a:rPr>
              <a:t>Random Forest achieved the highest accuracy (94.7%), outperforming other models. Hyperparameter tuning may further enhance its performance.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275" name="Google Shape;275;g332c3582b8c_0_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123587" y="2444424"/>
            <a:ext cx="2397760" cy="1066800"/>
          </a:xfrm>
          <a:prstGeom prst="rect">
            <a:avLst/>
          </a:prstGeom>
          <a:noFill/>
          <a:ln cap="flat" cmpd="sng" w="28575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76" name="Google Shape;276;g332c3582b8c_0_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9048475" y="3938175"/>
            <a:ext cx="1352275" cy="135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g332c3582b8c_0_18"/>
          <p:cNvPicPr preferRelativeResize="0"/>
          <p:nvPr/>
        </p:nvPicPr>
        <p:blipFill rotWithShape="1">
          <a:blip r:embed="rId9">
            <a:alphaModFix/>
          </a:blip>
          <a:srcRect b="30109" l="0" r="0" t="29068"/>
          <a:stretch/>
        </p:blipFill>
        <p:spPr>
          <a:xfrm>
            <a:off x="7144038" y="4421200"/>
            <a:ext cx="1660450" cy="50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332c3582b8c_0_37"/>
          <p:cNvSpPr txBox="1"/>
          <p:nvPr>
            <p:ph type="title"/>
          </p:nvPr>
        </p:nvSpPr>
        <p:spPr>
          <a:xfrm>
            <a:off x="478536" y="172212"/>
            <a:ext cx="101601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rPr lang="en-US"/>
              <a:t>Walmart: ML Models After HyperTurning</a:t>
            </a:r>
            <a:endParaRPr/>
          </a:p>
        </p:txBody>
      </p:sp>
      <p:pic>
        <p:nvPicPr>
          <p:cNvPr id="283" name="Google Shape;283;g332c3582b8c_0_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1113" y="1905837"/>
            <a:ext cx="3533775" cy="1257300"/>
          </a:xfrm>
          <a:prstGeom prst="rect">
            <a:avLst/>
          </a:prstGeom>
          <a:noFill/>
          <a:ln cap="flat" cmpd="sng" w="28575">
            <a:solidFill>
              <a:srgbClr val="A61C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84" name="Google Shape;284;g332c3582b8c_0_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86875" y="1905824"/>
            <a:ext cx="3199470" cy="1257300"/>
          </a:xfrm>
          <a:prstGeom prst="rect">
            <a:avLst/>
          </a:prstGeom>
          <a:noFill/>
          <a:ln cap="flat" cmpd="sng" w="2857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85" name="Google Shape;285;g332c3582b8c_0_37"/>
          <p:cNvSpPr txBox="1"/>
          <p:nvPr/>
        </p:nvSpPr>
        <p:spPr>
          <a:xfrm>
            <a:off x="2601609" y="4504400"/>
            <a:ext cx="6852300" cy="985200"/>
          </a:xfrm>
          <a:prstGeom prst="rect">
            <a:avLst/>
          </a:prstGeom>
          <a:noFill/>
          <a:ln cap="flat" cmpd="sng" w="2857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</a:rPr>
              <a:t>After hyperparameter tuning, </a:t>
            </a:r>
            <a:r>
              <a:rPr b="1" lang="en-US" sz="2200">
                <a:solidFill>
                  <a:schemeClr val="dk1"/>
                </a:solidFill>
              </a:rPr>
              <a:t>Random Forest</a:t>
            </a:r>
            <a:r>
              <a:rPr b="1" lang="en-US" sz="1800">
                <a:solidFill>
                  <a:schemeClr val="dk1"/>
                </a:solidFill>
              </a:rPr>
              <a:t> maintained a high accuracy (94.08%), while Logistic Regression dropped to 55.7%, confirming Random Forest as the superior model.</a:t>
            </a:r>
            <a:endParaRPr b="1" sz="1800">
              <a:solidFill>
                <a:schemeClr val="dk1"/>
              </a:solidFill>
            </a:endParaRPr>
          </a:p>
        </p:txBody>
      </p:sp>
      <p:pic>
        <p:nvPicPr>
          <p:cNvPr id="286" name="Google Shape;286;g332c3582b8c_0_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056525" y="3314287"/>
            <a:ext cx="1038950" cy="103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g332c3582b8c_0_3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787200" y="3217637"/>
            <a:ext cx="1232263" cy="12322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g332c3582b8c_0_37"/>
          <p:cNvPicPr preferRelativeResize="0"/>
          <p:nvPr/>
        </p:nvPicPr>
        <p:blipFill rotWithShape="1">
          <a:blip r:embed="rId7">
            <a:alphaModFix/>
          </a:blip>
          <a:srcRect b="30109" l="0" r="0" t="29068"/>
          <a:stretch/>
        </p:blipFill>
        <p:spPr>
          <a:xfrm>
            <a:off x="5265775" y="5701925"/>
            <a:ext cx="1660450" cy="50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332c901ef0d_0_14"/>
          <p:cNvSpPr txBox="1"/>
          <p:nvPr>
            <p:ph type="title"/>
          </p:nvPr>
        </p:nvSpPr>
        <p:spPr>
          <a:xfrm>
            <a:off x="478536" y="172212"/>
            <a:ext cx="101601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rPr lang="en-US"/>
              <a:t>Target: ML Models Before HyperTurning</a:t>
            </a:r>
            <a:endParaRPr/>
          </a:p>
        </p:txBody>
      </p:sp>
      <p:sp>
        <p:nvSpPr>
          <p:cNvPr id="294" name="Google Shape;294;g332c901ef0d_0_14"/>
          <p:cNvSpPr/>
          <p:nvPr/>
        </p:nvSpPr>
        <p:spPr>
          <a:xfrm>
            <a:off x="583050" y="1325575"/>
            <a:ext cx="1417200" cy="1037700"/>
          </a:xfrm>
          <a:prstGeom prst="rect">
            <a:avLst/>
          </a:prstGeom>
          <a:solidFill>
            <a:srgbClr val="9E9E9E"/>
          </a:solidFill>
          <a:ln cap="flat" cmpd="sng" w="28575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Logistic Regression</a:t>
            </a:r>
            <a:endParaRPr b="1" sz="1800"/>
          </a:p>
        </p:txBody>
      </p:sp>
      <p:sp>
        <p:nvSpPr>
          <p:cNvPr id="295" name="Google Shape;295;g332c901ef0d_0_14"/>
          <p:cNvSpPr/>
          <p:nvPr/>
        </p:nvSpPr>
        <p:spPr>
          <a:xfrm>
            <a:off x="583050" y="2399137"/>
            <a:ext cx="1417200" cy="1037700"/>
          </a:xfrm>
          <a:prstGeom prst="rect">
            <a:avLst/>
          </a:prstGeom>
          <a:solidFill>
            <a:srgbClr val="9E9E9E"/>
          </a:solidFill>
          <a:ln cap="flat" cmpd="sng" w="28575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Random Forest</a:t>
            </a:r>
            <a:endParaRPr b="1" sz="1800"/>
          </a:p>
        </p:txBody>
      </p:sp>
      <p:sp>
        <p:nvSpPr>
          <p:cNvPr id="296" name="Google Shape;296;g332c901ef0d_0_14"/>
          <p:cNvSpPr/>
          <p:nvPr/>
        </p:nvSpPr>
        <p:spPr>
          <a:xfrm>
            <a:off x="6217450" y="2479625"/>
            <a:ext cx="1509000" cy="1104900"/>
          </a:xfrm>
          <a:prstGeom prst="rect">
            <a:avLst/>
          </a:prstGeom>
          <a:solidFill>
            <a:srgbClr val="9E9E9E"/>
          </a:solidFill>
          <a:ln cap="flat" cmpd="sng" w="28575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SVC</a:t>
            </a:r>
            <a:endParaRPr b="1" sz="1800"/>
          </a:p>
        </p:txBody>
      </p:sp>
      <p:sp>
        <p:nvSpPr>
          <p:cNvPr id="297" name="Google Shape;297;g332c901ef0d_0_14"/>
          <p:cNvSpPr/>
          <p:nvPr/>
        </p:nvSpPr>
        <p:spPr>
          <a:xfrm>
            <a:off x="6217450" y="1325563"/>
            <a:ext cx="1509000" cy="1104900"/>
          </a:xfrm>
          <a:prstGeom prst="rect">
            <a:avLst/>
          </a:prstGeom>
          <a:solidFill>
            <a:srgbClr val="9E9E9E"/>
          </a:solidFill>
          <a:ln cap="flat" cmpd="sng" w="28575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NB</a:t>
            </a:r>
            <a:endParaRPr b="1" sz="1800"/>
          </a:p>
        </p:txBody>
      </p:sp>
      <p:sp>
        <p:nvSpPr>
          <p:cNvPr id="298" name="Google Shape;298;g332c901ef0d_0_14"/>
          <p:cNvSpPr/>
          <p:nvPr/>
        </p:nvSpPr>
        <p:spPr>
          <a:xfrm>
            <a:off x="583050" y="3472699"/>
            <a:ext cx="1417200" cy="1037700"/>
          </a:xfrm>
          <a:prstGeom prst="rect">
            <a:avLst/>
          </a:prstGeom>
          <a:solidFill>
            <a:srgbClr val="9E9E9E"/>
          </a:solidFill>
          <a:ln cap="flat" cmpd="sng" w="28575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Bernoulli</a:t>
            </a:r>
            <a:r>
              <a:rPr b="1" lang="en-US" sz="1800"/>
              <a:t> NB</a:t>
            </a:r>
            <a:endParaRPr b="1" sz="1800"/>
          </a:p>
        </p:txBody>
      </p:sp>
      <p:pic>
        <p:nvPicPr>
          <p:cNvPr id="299" name="Google Shape;299;g332c901ef0d_0_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1951" y="1336025"/>
            <a:ext cx="2835998" cy="993045"/>
          </a:xfrm>
          <a:prstGeom prst="rect">
            <a:avLst/>
          </a:prstGeom>
          <a:noFill/>
          <a:ln cap="flat" cmpd="sng" w="28575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00" name="Google Shape;300;g332c901ef0d_0_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00850" y="2479625"/>
            <a:ext cx="2428875" cy="1104900"/>
          </a:xfrm>
          <a:prstGeom prst="rect">
            <a:avLst/>
          </a:prstGeom>
          <a:noFill/>
          <a:ln cap="flat" cmpd="sng" w="28575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01" name="Google Shape;301;g332c901ef0d_0_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71951" y="2373049"/>
            <a:ext cx="2835998" cy="1037776"/>
          </a:xfrm>
          <a:prstGeom prst="rect">
            <a:avLst/>
          </a:prstGeom>
          <a:noFill/>
          <a:ln cap="flat" cmpd="sng" w="28575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02" name="Google Shape;302;g332c901ef0d_0_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800850" y="1325575"/>
            <a:ext cx="2428875" cy="1057275"/>
          </a:xfrm>
          <a:prstGeom prst="rect">
            <a:avLst/>
          </a:prstGeom>
          <a:noFill/>
          <a:ln cap="flat" cmpd="sng" w="28575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03" name="Google Shape;303;g332c901ef0d_0_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071951" y="3490591"/>
            <a:ext cx="2835999" cy="1001991"/>
          </a:xfrm>
          <a:prstGeom prst="rect">
            <a:avLst/>
          </a:prstGeom>
          <a:noFill/>
          <a:ln cap="flat" cmpd="sng" w="28575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04" name="Google Shape;304;g332c901ef0d_0_14"/>
          <p:cNvSpPr txBox="1"/>
          <p:nvPr/>
        </p:nvSpPr>
        <p:spPr>
          <a:xfrm>
            <a:off x="1555250" y="5198475"/>
            <a:ext cx="7455000" cy="923400"/>
          </a:xfrm>
          <a:prstGeom prst="rect">
            <a:avLst/>
          </a:prstGeom>
          <a:noFill/>
          <a:ln cap="flat" cmpd="sng" w="2857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chemeClr val="dk1"/>
                </a:solidFill>
              </a:rPr>
              <a:t>Before hyperparameter tuning, Random Forest (93.77%) and Naïve Bayes models (96.7%) showed the highest accuracy, while Logistic Regression (61.1%) and SVC (55.3%) underperformed.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305" name="Google Shape;305;g332c901ef0d_0_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293950" y="4136717"/>
            <a:ext cx="530787" cy="70526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g332c901ef0d_0_1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9114780" y="3845775"/>
            <a:ext cx="1179869" cy="117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332c901ef0d_0_33"/>
          <p:cNvSpPr txBox="1"/>
          <p:nvPr/>
        </p:nvSpPr>
        <p:spPr>
          <a:xfrm>
            <a:off x="3046488" y="4110225"/>
            <a:ext cx="6099000" cy="1262100"/>
          </a:xfrm>
          <a:prstGeom prst="rect">
            <a:avLst/>
          </a:prstGeom>
          <a:noFill/>
          <a:ln cap="flat" cmpd="sng" w="2857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</a:rPr>
              <a:t>After hyperparameter tuning, </a:t>
            </a:r>
            <a:r>
              <a:rPr b="1" lang="en-US" sz="2200">
                <a:solidFill>
                  <a:schemeClr val="dk1"/>
                </a:solidFill>
              </a:rPr>
              <a:t>Random Forest</a:t>
            </a:r>
            <a:r>
              <a:rPr b="1" lang="en-US" sz="1800">
                <a:solidFill>
                  <a:schemeClr val="dk1"/>
                </a:solidFill>
              </a:rPr>
              <a:t> achieved the highest accuracy (96.7%), while Logistic Regression remained significantly lower at 61.1%, reinforcing Random Forest as the superior model.</a:t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312" name="Google Shape;312;g332c901ef0d_0_33"/>
          <p:cNvSpPr txBox="1"/>
          <p:nvPr>
            <p:ph type="title"/>
          </p:nvPr>
        </p:nvSpPr>
        <p:spPr>
          <a:xfrm>
            <a:off x="478536" y="172212"/>
            <a:ext cx="101601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rPr lang="en-US"/>
              <a:t>Target: ML Models After HyperTurning</a:t>
            </a:r>
            <a:endParaRPr/>
          </a:p>
        </p:txBody>
      </p:sp>
      <p:pic>
        <p:nvPicPr>
          <p:cNvPr id="313" name="Google Shape;313;g332c901ef0d_0_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975" y="1810925"/>
            <a:ext cx="5110326" cy="1563800"/>
          </a:xfrm>
          <a:prstGeom prst="rect">
            <a:avLst/>
          </a:prstGeom>
          <a:noFill/>
          <a:ln cap="flat" cmpd="sng" w="2857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14" name="Google Shape;314;g332c901ef0d_0_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29350" y="1801819"/>
            <a:ext cx="4579725" cy="1563800"/>
          </a:xfrm>
          <a:prstGeom prst="rect">
            <a:avLst/>
          </a:prstGeom>
          <a:noFill/>
          <a:ln cap="flat" cmpd="sng" w="2857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15" name="Google Shape;315;g332c901ef0d_0_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747925" y="3589597"/>
            <a:ext cx="811900" cy="811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g332c901ef0d_0_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91773" y="3521137"/>
            <a:ext cx="1093500" cy="109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g332c901ef0d_0_3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851276" y="5668042"/>
            <a:ext cx="489450" cy="6503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332c901ef0d_0_62"/>
          <p:cNvSpPr txBox="1"/>
          <p:nvPr>
            <p:ph type="title"/>
          </p:nvPr>
        </p:nvSpPr>
        <p:spPr>
          <a:xfrm>
            <a:off x="478536" y="172212"/>
            <a:ext cx="101601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rPr lang="en-US"/>
              <a:t>Why Random Forest is the Best Model for Walmart &amp; Target?</a:t>
            </a:r>
            <a:endParaRPr/>
          </a:p>
        </p:txBody>
      </p:sp>
      <p:sp>
        <p:nvSpPr>
          <p:cNvPr id="323" name="Google Shape;323;g332c901ef0d_0_62"/>
          <p:cNvSpPr txBox="1"/>
          <p:nvPr/>
        </p:nvSpPr>
        <p:spPr>
          <a:xfrm>
            <a:off x="609600" y="1600200"/>
            <a:ext cx="10668000" cy="26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83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</a:rPr>
              <a:t>Highest Accuracy after Hypertuning</a:t>
            </a:r>
            <a:endParaRPr sz="2400">
              <a:solidFill>
                <a:schemeClr val="dk1"/>
              </a:solidFill>
            </a:endParaRPr>
          </a:p>
          <a:p>
            <a:pPr indent="-3683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Handles Noisy and Imbalanced Data Well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83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solidFill>
                  <a:schemeClr val="dk1"/>
                </a:solidFill>
              </a:rPr>
              <a:t>Captures Complex Patterns in Text-Derived Data</a:t>
            </a:r>
            <a:endParaRPr sz="24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4" name="Google Shape;324;g332c901ef0d_0_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47400" y="1701000"/>
            <a:ext cx="2476500" cy="247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g332c901ef0d_0_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43276" y="5718624"/>
            <a:ext cx="564273" cy="731402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g332c901ef0d_0_62"/>
          <p:cNvPicPr preferRelativeResize="0"/>
          <p:nvPr/>
        </p:nvPicPr>
        <p:blipFill rotWithShape="1">
          <a:blip r:embed="rId5">
            <a:alphaModFix/>
          </a:blip>
          <a:srcRect b="33466" l="9946" r="9447" t="38222"/>
          <a:stretch/>
        </p:blipFill>
        <p:spPr>
          <a:xfrm>
            <a:off x="4279675" y="5840425"/>
            <a:ext cx="2314176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g332c901ef0d_0_62"/>
          <p:cNvSpPr txBox="1"/>
          <p:nvPr/>
        </p:nvSpPr>
        <p:spPr>
          <a:xfrm>
            <a:off x="620261" y="4562350"/>
            <a:ext cx="109515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</a:rPr>
              <a:t>Random Forest outperformed other models, making it the ideal choice for predicting store closures from complex review data.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33ca4344b2e_0_0"/>
          <p:cNvSpPr txBox="1"/>
          <p:nvPr>
            <p:ph type="title"/>
          </p:nvPr>
        </p:nvSpPr>
        <p:spPr>
          <a:xfrm>
            <a:off x="478536" y="172212"/>
            <a:ext cx="101601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rPr lang="en-US"/>
              <a:t>Walmart - Sentimental Analysis</a:t>
            </a:r>
            <a:endParaRPr/>
          </a:p>
        </p:txBody>
      </p:sp>
      <p:sp>
        <p:nvSpPr>
          <p:cNvPr id="333" name="Google Shape;333;g33ca4344b2e_0_0"/>
          <p:cNvSpPr txBox="1"/>
          <p:nvPr/>
        </p:nvSpPr>
        <p:spPr>
          <a:xfrm>
            <a:off x="6182000" y="1214850"/>
            <a:ext cx="5408100" cy="48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If the business apply the changes to improve their current scenarios as per the sentiment analysis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100">
                <a:solidFill>
                  <a:schemeClr val="dk1"/>
                </a:solidFill>
              </a:rPr>
              <a:t>1. Improved Customer Experience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>
                <a:solidFill>
                  <a:schemeClr val="dk1"/>
                </a:solidFill>
              </a:rPr>
              <a:t>The chart shows a somewhat </a:t>
            </a:r>
            <a:r>
              <a:rPr b="1" lang="en-US" sz="1100">
                <a:solidFill>
                  <a:schemeClr val="dk1"/>
                </a:solidFill>
              </a:rPr>
              <a:t>mixed</a:t>
            </a:r>
            <a:r>
              <a:rPr lang="en-US" sz="1100">
                <a:solidFill>
                  <a:schemeClr val="dk1"/>
                </a:solidFill>
              </a:rPr>
              <a:t> sentiment, with both negative and positive counts. This might indicate that while many customers appreciate service enhancements, others may have had lingering issues or expectations not met.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100">
                <a:solidFill>
                  <a:schemeClr val="dk1"/>
                </a:solidFill>
              </a:rPr>
              <a:t>2. No Inventory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>
                <a:solidFill>
                  <a:schemeClr val="dk1"/>
                </a:solidFill>
              </a:rPr>
              <a:t>Predominantly </a:t>
            </a:r>
            <a:r>
              <a:rPr b="1" lang="en-US" sz="1100">
                <a:solidFill>
                  <a:schemeClr val="dk1"/>
                </a:solidFill>
              </a:rPr>
              <a:t>Negative</a:t>
            </a:r>
            <a:r>
              <a:rPr lang="en-US" sz="1100">
                <a:solidFill>
                  <a:schemeClr val="dk1"/>
                </a:solidFill>
              </a:rPr>
              <a:t> sentiment, though there’s still a notable positive portion. Customers are generally frustrated by stock-outs, but some feedback may remain positive due to other factors (e.g., helpful staff, alternative products).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100">
                <a:solidFill>
                  <a:schemeClr val="dk1"/>
                </a:solidFill>
              </a:rPr>
              <a:t>3. Price Decrease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>
                <a:solidFill>
                  <a:schemeClr val="dk1"/>
                </a:solidFill>
              </a:rPr>
              <a:t>Strongly </a:t>
            </a:r>
            <a:r>
              <a:rPr b="1" lang="en-US" sz="1100">
                <a:solidFill>
                  <a:schemeClr val="dk1"/>
                </a:solidFill>
              </a:rPr>
              <a:t>Positive</a:t>
            </a:r>
            <a:r>
              <a:rPr lang="en-US" sz="1100">
                <a:solidFill>
                  <a:schemeClr val="dk1"/>
                </a:solidFill>
              </a:rPr>
              <a:t> sentiment, with virtually no negative feedback. Lower prices are a clear win for most customers, reinforcing that cost reductions typically boost satisfaction.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100">
                <a:solidFill>
                  <a:schemeClr val="dk1"/>
                </a:solidFill>
              </a:rPr>
              <a:t>4. Price Increase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>
                <a:solidFill>
                  <a:schemeClr val="dk1"/>
                </a:solidFill>
              </a:rPr>
              <a:t>Primarily </a:t>
            </a:r>
            <a:r>
              <a:rPr b="1" lang="en-US" sz="1100">
                <a:solidFill>
                  <a:schemeClr val="dk1"/>
                </a:solidFill>
              </a:rPr>
              <a:t>Negative</a:t>
            </a:r>
            <a:r>
              <a:rPr lang="en-US" sz="1100">
                <a:solidFill>
                  <a:schemeClr val="dk1"/>
                </a:solidFill>
              </a:rPr>
              <a:t> sentiment, with a smaller positive component. While higher prices tend to upset customers, some may perceive added value or better quality, hence the few positive reviews.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334" name="Google Shape;334;g33ca4344b2e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700" y="1308595"/>
            <a:ext cx="5185338" cy="484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3cb9aa7995_0_6"/>
          <p:cNvSpPr txBox="1"/>
          <p:nvPr/>
        </p:nvSpPr>
        <p:spPr>
          <a:xfrm>
            <a:off x="1736975" y="1315500"/>
            <a:ext cx="7155900" cy="48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solidFill>
                  <a:schemeClr val="dk1"/>
                </a:solidFill>
              </a:rPr>
              <a:t>Problem Statement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solidFill>
                  <a:schemeClr val="dk1"/>
                </a:solidFill>
              </a:rPr>
              <a:t>Problem Solving Methodology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solidFill>
                  <a:schemeClr val="dk1"/>
                </a:solidFill>
              </a:rPr>
              <a:t>The Business Impact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solidFill>
                  <a:schemeClr val="dk1"/>
                </a:solidFill>
              </a:rPr>
              <a:t>Exploratory Data Analysis (EDA)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solidFill>
                  <a:schemeClr val="dk1"/>
                </a:solidFill>
              </a:rPr>
              <a:t>ML Models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solidFill>
                  <a:schemeClr val="dk1"/>
                </a:solidFill>
              </a:rPr>
              <a:t>Sentimental Analysis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solidFill>
                  <a:schemeClr val="dk1"/>
                </a:solidFill>
              </a:rPr>
              <a:t>BERT Analysis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solidFill>
                  <a:schemeClr val="dk1"/>
                </a:solidFill>
              </a:rPr>
              <a:t>Results &amp; Business Insights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137" name="Google Shape;137;g33cb9aa7995_0_6"/>
          <p:cNvSpPr txBox="1"/>
          <p:nvPr>
            <p:ph type="title"/>
          </p:nvPr>
        </p:nvSpPr>
        <p:spPr>
          <a:xfrm>
            <a:off x="554736" y="172212"/>
            <a:ext cx="10160100" cy="731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Content to be Covered 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32c901ef0d_0_50"/>
          <p:cNvSpPr txBox="1"/>
          <p:nvPr>
            <p:ph type="title"/>
          </p:nvPr>
        </p:nvSpPr>
        <p:spPr>
          <a:xfrm>
            <a:off x="478536" y="172212"/>
            <a:ext cx="101601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rPr lang="en-US"/>
              <a:t>Target - Sentimental Analysis</a:t>
            </a:r>
            <a:endParaRPr/>
          </a:p>
        </p:txBody>
      </p:sp>
      <p:sp>
        <p:nvSpPr>
          <p:cNvPr id="340" name="Google Shape;340;g332c901ef0d_0_50"/>
          <p:cNvSpPr txBox="1"/>
          <p:nvPr/>
        </p:nvSpPr>
        <p:spPr>
          <a:xfrm>
            <a:off x="6093800" y="1143000"/>
            <a:ext cx="5613900" cy="50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If the business apply the changes to improve their current scenarios as per the sentiment analysis</a:t>
            </a:r>
            <a:endParaRPr b="1" sz="12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-US" sz="1100">
                <a:solidFill>
                  <a:schemeClr val="dk1"/>
                </a:solidFill>
              </a:rPr>
              <a:t>Improved Customer Experience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>
                <a:solidFill>
                  <a:schemeClr val="dk1"/>
                </a:solidFill>
              </a:rPr>
              <a:t>The chart shows a predominantly </a:t>
            </a:r>
            <a:r>
              <a:rPr b="1" lang="en-US" sz="1100">
                <a:solidFill>
                  <a:schemeClr val="dk1"/>
                </a:solidFill>
              </a:rPr>
              <a:t>Positive</a:t>
            </a:r>
            <a:r>
              <a:rPr lang="en-US" sz="1100">
                <a:solidFill>
                  <a:schemeClr val="dk1"/>
                </a:solidFill>
              </a:rPr>
              <a:t> response. This suggests that initiatives enhancing customer interactions or service quality are very well-received.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-US" sz="1100">
                <a:solidFill>
                  <a:schemeClr val="dk1"/>
                </a:solidFill>
              </a:rPr>
              <a:t>No Inventory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>
                <a:solidFill>
                  <a:schemeClr val="dk1"/>
                </a:solidFill>
              </a:rPr>
              <a:t>The chart indicates a mostly </a:t>
            </a:r>
            <a:r>
              <a:rPr b="1" lang="en-US" sz="1100">
                <a:solidFill>
                  <a:schemeClr val="dk1"/>
                </a:solidFill>
              </a:rPr>
              <a:t>Negative</a:t>
            </a:r>
            <a:r>
              <a:rPr lang="en-US" sz="1100">
                <a:solidFill>
                  <a:schemeClr val="dk1"/>
                </a:solidFill>
              </a:rPr>
              <a:t> response. Customers are generally dissatisfied when items are unavailable, highlighting the need for strong inventory management.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-US" sz="1100">
                <a:solidFill>
                  <a:schemeClr val="dk1"/>
                </a:solidFill>
              </a:rPr>
              <a:t> Price Decrease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>
                <a:solidFill>
                  <a:schemeClr val="dk1"/>
                </a:solidFill>
              </a:rPr>
              <a:t>Lowering prices generates largely </a:t>
            </a:r>
            <a:r>
              <a:rPr b="1" lang="en-US" sz="1100">
                <a:solidFill>
                  <a:schemeClr val="dk1"/>
                </a:solidFill>
              </a:rPr>
              <a:t>Positive</a:t>
            </a:r>
            <a:r>
              <a:rPr lang="en-US" sz="1100">
                <a:solidFill>
                  <a:schemeClr val="dk1"/>
                </a:solidFill>
              </a:rPr>
              <a:t> feedback, though some negative reactions may occur if other factors (like quality) aren’t maintained.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-US" sz="1100">
                <a:solidFill>
                  <a:schemeClr val="dk1"/>
                </a:solidFill>
              </a:rPr>
              <a:t>Price Increase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>
                <a:solidFill>
                  <a:schemeClr val="dk1"/>
                </a:solidFill>
              </a:rPr>
              <a:t>Rais</a:t>
            </a:r>
            <a:r>
              <a:rPr lang="en-US" sz="1100">
                <a:solidFill>
                  <a:schemeClr val="dk1"/>
                </a:solidFill>
              </a:rPr>
              <a:t>ing prices triggers a primarily </a:t>
            </a:r>
            <a:r>
              <a:rPr b="1" lang="en-US" sz="1100">
                <a:solidFill>
                  <a:schemeClr val="dk1"/>
                </a:solidFill>
              </a:rPr>
              <a:t>Negative</a:t>
            </a:r>
            <a:r>
              <a:rPr lang="en-US" sz="1100">
                <a:solidFill>
                  <a:schemeClr val="dk1"/>
                </a:solidFill>
              </a:rPr>
              <a:t> response, reinforcing that higher costs often require added value or justification to maintain customer satisfaction.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341" name="Google Shape;341;g332c901ef0d_0_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400" y="1284600"/>
            <a:ext cx="5276600" cy="464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332d8a4bd63_0_15"/>
          <p:cNvSpPr txBox="1"/>
          <p:nvPr>
            <p:ph type="title"/>
          </p:nvPr>
        </p:nvSpPr>
        <p:spPr>
          <a:xfrm>
            <a:off x="478536" y="172212"/>
            <a:ext cx="101601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rPr lang="en-US"/>
              <a:t>Walmart - Word Cloud</a:t>
            </a:r>
            <a:endParaRPr/>
          </a:p>
        </p:txBody>
      </p:sp>
      <p:pic>
        <p:nvPicPr>
          <p:cNvPr id="347" name="Google Shape;347;g332d8a4bd63_0_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6012" y="1564425"/>
            <a:ext cx="7945125" cy="427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332d8a4bd63_0_21"/>
          <p:cNvSpPr txBox="1"/>
          <p:nvPr>
            <p:ph type="title"/>
          </p:nvPr>
        </p:nvSpPr>
        <p:spPr>
          <a:xfrm>
            <a:off x="478536" y="172212"/>
            <a:ext cx="101601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rPr lang="en-US"/>
              <a:t>Target - Word Cloud</a:t>
            </a:r>
            <a:endParaRPr/>
          </a:p>
        </p:txBody>
      </p:sp>
      <p:pic>
        <p:nvPicPr>
          <p:cNvPr id="353" name="Google Shape;353;g332d8a4bd63_0_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4175" y="1607700"/>
            <a:ext cx="8180200" cy="435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10"/>
          <p:cNvSpPr txBox="1"/>
          <p:nvPr>
            <p:ph type="title"/>
          </p:nvPr>
        </p:nvSpPr>
        <p:spPr>
          <a:xfrm>
            <a:off x="554736" y="172212"/>
            <a:ext cx="10160065" cy="73152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rPr lang="en-US"/>
              <a:t>Walmart: BERT Analysis (</a:t>
            </a:r>
            <a:r>
              <a:rPr lang="en-US"/>
              <a:t>1/6</a:t>
            </a:r>
            <a:r>
              <a:rPr lang="en-US"/>
              <a:t>)  </a:t>
            </a:r>
            <a:endParaRPr/>
          </a:p>
        </p:txBody>
      </p:sp>
      <p:pic>
        <p:nvPicPr>
          <p:cNvPr id="359" name="Google Shape;359;p10"/>
          <p:cNvPicPr preferRelativeResize="0"/>
          <p:nvPr/>
        </p:nvPicPr>
        <p:blipFill rotWithShape="1">
          <a:blip r:embed="rId3">
            <a:alphaModFix/>
          </a:blip>
          <a:srcRect b="90994" l="38311" r="35835" t="0"/>
          <a:stretch/>
        </p:blipFill>
        <p:spPr>
          <a:xfrm>
            <a:off x="5212113" y="1138025"/>
            <a:ext cx="1767777" cy="273849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Google Shape;360;p10"/>
          <p:cNvSpPr txBox="1"/>
          <p:nvPr/>
        </p:nvSpPr>
        <p:spPr>
          <a:xfrm>
            <a:off x="554725" y="3776500"/>
            <a:ext cx="5137500" cy="27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chemeClr val="dk1"/>
                </a:solidFill>
              </a:rPr>
              <a:t>We identified 10 major recurring themes from Walmart customer reviews:</a:t>
            </a:r>
            <a:endParaRPr b="1" sz="13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US" sz="1100">
                <a:solidFill>
                  <a:schemeClr val="dk1"/>
                </a:solidFill>
              </a:rPr>
              <a:t>Service Issues:</a:t>
            </a:r>
            <a:r>
              <a:rPr lang="en-US" sz="1100">
                <a:solidFill>
                  <a:schemeClr val="dk1"/>
                </a:solidFill>
              </a:rPr>
              <a:t> rude staff, poor customer service (Topic 0, Topic 8)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US" sz="1100">
                <a:solidFill>
                  <a:schemeClr val="dk1"/>
                </a:solidFill>
              </a:rPr>
              <a:t>Stock Shortages:</a:t>
            </a:r>
            <a:r>
              <a:rPr lang="en-US" sz="1100">
                <a:solidFill>
                  <a:schemeClr val="dk1"/>
                </a:solidFill>
              </a:rPr>
              <a:t> empty shelves, unavailable products (Topic 1)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US" sz="1100">
                <a:solidFill>
                  <a:schemeClr val="dk1"/>
                </a:solidFill>
              </a:rPr>
              <a:t>Online Order Problems:</a:t>
            </a:r>
            <a:r>
              <a:rPr lang="en-US" sz="1100">
                <a:solidFill>
                  <a:schemeClr val="dk1"/>
                </a:solidFill>
              </a:rPr>
              <a:t> pickup delays, refund issues (Topic 2)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US" sz="1100">
                <a:solidFill>
                  <a:schemeClr val="dk1"/>
                </a:solidFill>
              </a:rPr>
              <a:t>Pharmacy Complaints:</a:t>
            </a:r>
            <a:r>
              <a:rPr lang="en-US" sz="1100">
                <a:solidFill>
                  <a:schemeClr val="dk1"/>
                </a:solidFill>
              </a:rPr>
              <a:t> long waits, prescription errors (Topic 3)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US" sz="1100">
                <a:solidFill>
                  <a:schemeClr val="dk1"/>
                </a:solidFill>
              </a:rPr>
              <a:t>Store Environment:</a:t>
            </a:r>
            <a:r>
              <a:rPr lang="en-US" sz="1100">
                <a:solidFill>
                  <a:schemeClr val="dk1"/>
                </a:solidFill>
              </a:rPr>
              <a:t> dirty, unpleasant atmosphere (Topic 4)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US" sz="1100">
                <a:solidFill>
                  <a:schemeClr val="dk1"/>
                </a:solidFill>
              </a:rPr>
              <a:t>Parking Challenges:</a:t>
            </a:r>
            <a:r>
              <a:rPr lang="en-US" sz="1100">
                <a:solidFill>
                  <a:schemeClr val="dk1"/>
                </a:solidFill>
              </a:rPr>
              <a:t> crowded, insufficient space (Topic 5)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US" sz="1100">
                <a:solidFill>
                  <a:schemeClr val="dk1"/>
                </a:solidFill>
              </a:rPr>
              <a:t>Checkout Delays:</a:t>
            </a:r>
            <a:r>
              <a:rPr lang="en-US" sz="1100">
                <a:solidFill>
                  <a:schemeClr val="dk1"/>
                </a:solidFill>
              </a:rPr>
              <a:t> long lines, slow self-checkout (Topic 6)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US" sz="1100">
                <a:solidFill>
                  <a:schemeClr val="dk1"/>
                </a:solidFill>
              </a:rPr>
              <a:t>Cleanliness &amp; Organization:</a:t>
            </a:r>
            <a:r>
              <a:rPr lang="en-US" sz="1100">
                <a:solidFill>
                  <a:schemeClr val="dk1"/>
                </a:solidFill>
              </a:rPr>
              <a:t> messy, unorganized stores (Topic 7)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US" sz="1100">
                <a:solidFill>
                  <a:schemeClr val="dk1"/>
                </a:solidFill>
              </a:rPr>
              <a:t>Deli Counter Issues:</a:t>
            </a:r>
            <a:r>
              <a:rPr lang="en-US" sz="1100">
                <a:solidFill>
                  <a:schemeClr val="dk1"/>
                </a:solidFill>
              </a:rPr>
              <a:t> slow service, incorrect orders (Topic 8)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US" sz="1100">
                <a:solidFill>
                  <a:schemeClr val="dk1"/>
                </a:solidFill>
              </a:rPr>
              <a:t>Positive Mentions:</a:t>
            </a:r>
            <a:r>
              <a:rPr lang="en-US" sz="1100">
                <a:solidFill>
                  <a:schemeClr val="dk1"/>
                </a:solidFill>
              </a:rPr>
              <a:t> minimal, focused on “love” and “price” (Topic 9)</a:t>
            </a:r>
            <a:endParaRPr b="1" sz="1300">
              <a:solidFill>
                <a:schemeClr val="dk1"/>
              </a:solidFill>
            </a:endParaRPr>
          </a:p>
        </p:txBody>
      </p:sp>
      <p:grpSp>
        <p:nvGrpSpPr>
          <p:cNvPr id="361" name="Google Shape;361;p10"/>
          <p:cNvGrpSpPr/>
          <p:nvPr/>
        </p:nvGrpSpPr>
        <p:grpSpPr>
          <a:xfrm>
            <a:off x="71850" y="1466600"/>
            <a:ext cx="11966549" cy="2024199"/>
            <a:chOff x="71850" y="1466600"/>
            <a:chExt cx="11966549" cy="2024199"/>
          </a:xfrm>
        </p:grpSpPr>
        <p:pic>
          <p:nvPicPr>
            <p:cNvPr id="362" name="Google Shape;362;p1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895325" y="1487912"/>
              <a:ext cx="4636750" cy="19815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3" name="Google Shape;363;p10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9588575" y="1487893"/>
              <a:ext cx="2449824" cy="19123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4" name="Google Shape;364;p10"/>
            <p:cNvPicPr preferRelativeResize="0"/>
            <p:nvPr/>
          </p:nvPicPr>
          <p:blipFill rotWithShape="1">
            <a:blip r:embed="rId6">
              <a:alphaModFix/>
            </a:blip>
            <a:srcRect b="0" l="0" r="773" t="0"/>
            <a:stretch/>
          </p:blipFill>
          <p:spPr>
            <a:xfrm>
              <a:off x="71850" y="1466600"/>
              <a:ext cx="4823475" cy="202419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65" name="Google Shape;365;p10"/>
          <p:cNvSpPr txBox="1"/>
          <p:nvPr/>
        </p:nvSpPr>
        <p:spPr>
          <a:xfrm>
            <a:off x="6190275" y="4765150"/>
            <a:ext cx="5509200" cy="548700"/>
          </a:xfrm>
          <a:prstGeom prst="rect">
            <a:avLst/>
          </a:prstGeom>
          <a:noFill/>
          <a:ln cap="flat" cmpd="sng" w="28575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-US" sz="1100">
                <a:solidFill>
                  <a:schemeClr val="dk1"/>
                </a:solidFill>
              </a:rPr>
              <a:t>Recurring themes indicate operational challenges that serve as early warning signs for store performance risks.</a:t>
            </a:r>
            <a:endParaRPr b="1"/>
          </a:p>
        </p:txBody>
      </p:sp>
      <p:pic>
        <p:nvPicPr>
          <p:cNvPr id="366" name="Google Shape;366;p10"/>
          <p:cNvPicPr preferRelativeResize="0"/>
          <p:nvPr/>
        </p:nvPicPr>
        <p:blipFill rotWithShape="1">
          <a:blip r:embed="rId7">
            <a:alphaModFix/>
          </a:blip>
          <a:srcRect b="36093" l="11250" r="9579" t="37208"/>
          <a:stretch/>
        </p:blipFill>
        <p:spPr>
          <a:xfrm>
            <a:off x="9131816" y="6210300"/>
            <a:ext cx="1490784" cy="377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11"/>
          <p:cNvSpPr txBox="1"/>
          <p:nvPr>
            <p:ph type="title"/>
          </p:nvPr>
        </p:nvSpPr>
        <p:spPr>
          <a:xfrm>
            <a:off x="554736" y="172212"/>
            <a:ext cx="10160065" cy="73152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rPr lang="en-US"/>
              <a:t>Walmart: BERT Analysis (2/6)  </a:t>
            </a:r>
            <a:endParaRPr/>
          </a:p>
        </p:txBody>
      </p:sp>
      <p:sp>
        <p:nvSpPr>
          <p:cNvPr id="372" name="Google Shape;372;p11"/>
          <p:cNvSpPr txBox="1"/>
          <p:nvPr/>
        </p:nvSpPr>
        <p:spPr>
          <a:xfrm>
            <a:off x="728100" y="1525100"/>
            <a:ext cx="4171800" cy="20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373" name="Google Shape;373;p11"/>
          <p:cNvPicPr preferRelativeResize="0"/>
          <p:nvPr/>
        </p:nvPicPr>
        <p:blipFill rotWithShape="1">
          <a:blip r:embed="rId3">
            <a:alphaModFix/>
          </a:blip>
          <a:srcRect b="8808" l="1802" r="760" t="18690"/>
          <a:stretch/>
        </p:blipFill>
        <p:spPr>
          <a:xfrm>
            <a:off x="1246288" y="1454100"/>
            <a:ext cx="8776947" cy="2351013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Google Shape;374;p11"/>
          <p:cNvSpPr txBox="1"/>
          <p:nvPr/>
        </p:nvSpPr>
        <p:spPr>
          <a:xfrm>
            <a:off x="1246300" y="3986800"/>
            <a:ext cx="9523800" cy="2163000"/>
          </a:xfrm>
          <a:prstGeom prst="rect">
            <a:avLst/>
          </a:prstGeom>
          <a:noFill/>
          <a:ln cap="flat" cmpd="sng" w="28575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</a:rPr>
              <a:t>    </a:t>
            </a:r>
            <a:r>
              <a:rPr b="1" lang="en-US" sz="1200">
                <a:solidFill>
                  <a:schemeClr val="dk1"/>
                </a:solidFill>
              </a:rPr>
              <a:t>How Customer Complaints Have Shifted Over Time</a:t>
            </a:r>
            <a:endParaRPr b="1" sz="1200">
              <a:solidFill>
                <a:schemeClr val="dk1"/>
              </a:solidFill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-US" sz="1200">
                <a:solidFill>
                  <a:schemeClr val="dk1"/>
                </a:solidFill>
              </a:rPr>
              <a:t>Rude Customer Service (Topic 0)</a:t>
            </a:r>
            <a:r>
              <a:rPr lang="en-US" sz="1200">
                <a:solidFill>
                  <a:schemeClr val="dk1"/>
                </a:solidFill>
              </a:rPr>
              <a:t> – Sharp increase after 2014, peaking near 2018, highlighting persistent dissatisfaction with staff and service quality.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-US" sz="1200">
                <a:solidFill>
                  <a:schemeClr val="dk1"/>
                </a:solidFill>
              </a:rPr>
              <a:t>Stock &amp; Inventory Issues (Topic 1)</a:t>
            </a:r>
            <a:r>
              <a:rPr lang="en-US" sz="1200">
                <a:solidFill>
                  <a:schemeClr val="dk1"/>
                </a:solidFill>
              </a:rPr>
              <a:t> – Gradual, consistent growth until 2017, signaling ongoing challenges in product availability.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-US" sz="1200">
                <a:solidFill>
                  <a:schemeClr val="dk1"/>
                </a:solidFill>
              </a:rPr>
              <a:t>Online Order &amp; Pickup Problems (Topic 2)</a:t>
            </a:r>
            <a:r>
              <a:rPr lang="en-US" sz="1200">
                <a:solidFill>
                  <a:schemeClr val="dk1"/>
                </a:solidFill>
              </a:rPr>
              <a:t> – Noticeable surge post-2016, correlating with the rise of e-commerce services like pickup and delivery.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-US" sz="1200">
                <a:solidFill>
                  <a:schemeClr val="dk1"/>
                </a:solidFill>
              </a:rPr>
              <a:t>Pharmacy Complaints (Topic 3)</a:t>
            </a:r>
            <a:r>
              <a:rPr lang="en-US" sz="1200">
                <a:solidFill>
                  <a:schemeClr val="dk1"/>
                </a:solidFill>
              </a:rPr>
              <a:t> – Steady presence, indicating recurring prescription service issues across years.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-US" sz="1200">
                <a:solidFill>
                  <a:schemeClr val="dk1"/>
                </a:solidFill>
              </a:rPr>
              <a:t>Other Topics</a:t>
            </a:r>
            <a:r>
              <a:rPr lang="en-US" sz="1200">
                <a:solidFill>
                  <a:schemeClr val="dk1"/>
                </a:solidFill>
              </a:rPr>
              <a:t> – Remain relatively stable with lower frequency, such as </a:t>
            </a:r>
            <a:r>
              <a:rPr b="1" lang="en-US" sz="1200">
                <a:solidFill>
                  <a:schemeClr val="dk1"/>
                </a:solidFill>
              </a:rPr>
              <a:t>Parking (Topic 5)</a:t>
            </a:r>
            <a:r>
              <a:rPr lang="en-US" sz="1200">
                <a:solidFill>
                  <a:schemeClr val="dk1"/>
                </a:solidFill>
              </a:rPr>
              <a:t> and </a:t>
            </a:r>
            <a:r>
              <a:rPr b="1" lang="en-US" sz="1200">
                <a:solidFill>
                  <a:schemeClr val="dk1"/>
                </a:solidFill>
              </a:rPr>
              <a:t>Checkout Delays (Topic 6)</a:t>
            </a:r>
            <a:r>
              <a:rPr lang="en-US" sz="1200">
                <a:solidFill>
                  <a:schemeClr val="dk1"/>
                </a:solidFill>
              </a:rPr>
              <a:t>. </a:t>
            </a:r>
            <a:endParaRPr b="1" sz="1200">
              <a:solidFill>
                <a:schemeClr val="dk1"/>
              </a:solidFill>
            </a:endParaRPr>
          </a:p>
        </p:txBody>
      </p:sp>
      <p:pic>
        <p:nvPicPr>
          <p:cNvPr id="375" name="Google Shape;375;p11"/>
          <p:cNvPicPr preferRelativeResize="0"/>
          <p:nvPr/>
        </p:nvPicPr>
        <p:blipFill rotWithShape="1">
          <a:blip r:embed="rId4">
            <a:alphaModFix/>
          </a:blip>
          <a:srcRect b="91080" l="32745" r="45644" t="0"/>
          <a:stretch/>
        </p:blipFill>
        <p:spPr>
          <a:xfrm>
            <a:off x="5178788" y="1219200"/>
            <a:ext cx="1834424" cy="261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Google Shape;376;p11"/>
          <p:cNvPicPr preferRelativeResize="0"/>
          <p:nvPr/>
        </p:nvPicPr>
        <p:blipFill rotWithShape="1">
          <a:blip r:embed="rId5">
            <a:alphaModFix/>
          </a:blip>
          <a:srcRect b="36093" l="11250" r="9579" t="37208"/>
          <a:stretch/>
        </p:blipFill>
        <p:spPr>
          <a:xfrm>
            <a:off x="9131816" y="6210300"/>
            <a:ext cx="1490784" cy="377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332bad22731_2_55"/>
          <p:cNvSpPr txBox="1"/>
          <p:nvPr>
            <p:ph type="title"/>
          </p:nvPr>
        </p:nvSpPr>
        <p:spPr>
          <a:xfrm>
            <a:off x="554736" y="172212"/>
            <a:ext cx="101601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rPr lang="en-US"/>
              <a:t>Walmart: BERT Analysis (3/6)  </a:t>
            </a:r>
            <a:endParaRPr/>
          </a:p>
        </p:txBody>
      </p:sp>
      <p:sp>
        <p:nvSpPr>
          <p:cNvPr id="382" name="Google Shape;382;g332bad22731_2_55"/>
          <p:cNvSpPr txBox="1"/>
          <p:nvPr/>
        </p:nvSpPr>
        <p:spPr>
          <a:xfrm>
            <a:off x="728100" y="1525100"/>
            <a:ext cx="4171800" cy="20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383" name="Google Shape;383;g332bad22731_2_55"/>
          <p:cNvSpPr txBox="1"/>
          <p:nvPr/>
        </p:nvSpPr>
        <p:spPr>
          <a:xfrm>
            <a:off x="7791313" y="1612175"/>
            <a:ext cx="4171800" cy="420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</a:rPr>
              <a:t>    </a:t>
            </a:r>
            <a:r>
              <a:rPr b="1" lang="en-US" sz="1200">
                <a:solidFill>
                  <a:schemeClr val="dk1"/>
                </a:solidFill>
              </a:rPr>
              <a:t>Distribution of Topics Across Review Classes</a:t>
            </a:r>
            <a:endParaRPr b="1" sz="1200">
              <a:solidFill>
                <a:schemeClr val="dk1"/>
              </a:solidFill>
            </a:endParaRPr>
          </a:p>
          <a:p>
            <a:pPr indent="-29845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➔"/>
            </a:pPr>
            <a:r>
              <a:rPr b="1" lang="en-US" sz="1100">
                <a:solidFill>
                  <a:schemeClr val="dk1"/>
                </a:solidFill>
              </a:rPr>
              <a:t>1-star ratings dominates the dataset</a:t>
            </a:r>
            <a:r>
              <a:rPr lang="en-US" sz="1100">
                <a:solidFill>
                  <a:schemeClr val="dk1"/>
                </a:solidFill>
              </a:rPr>
              <a:t>, with the highest frequency of reviews mentioning:</a:t>
            </a:r>
            <a:br>
              <a:rPr lang="en-US" sz="1100">
                <a:solidFill>
                  <a:schemeClr val="dk1"/>
                </a:solidFill>
              </a:rPr>
            </a:br>
            <a:endParaRPr b="1" sz="1100">
              <a:solidFill>
                <a:schemeClr val="dk1"/>
              </a:solidFill>
            </a:endParaRPr>
          </a:p>
          <a:p>
            <a:pPr indent="-2984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US" sz="1100">
                <a:solidFill>
                  <a:schemeClr val="dk1"/>
                </a:solidFill>
              </a:rPr>
              <a:t>Rude Customer Service (Topic 0)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US" sz="1100">
                <a:solidFill>
                  <a:schemeClr val="dk1"/>
                </a:solidFill>
              </a:rPr>
              <a:t>Online Order Issues (Topic 2)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US" sz="1100">
                <a:solidFill>
                  <a:schemeClr val="dk1"/>
                </a:solidFill>
              </a:rPr>
              <a:t>Positive Mentions (Topic 9)</a:t>
            </a:r>
            <a:r>
              <a:rPr lang="en-US" sz="1100">
                <a:solidFill>
                  <a:schemeClr val="dk1"/>
                </a:solidFill>
              </a:rPr>
              <a:t> (though less frequent than negative topics).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➔"/>
            </a:pPr>
            <a:r>
              <a:rPr b="1" lang="en-US" sz="1100">
                <a:solidFill>
                  <a:schemeClr val="dk1"/>
                </a:solidFill>
              </a:rPr>
              <a:t>Higher Star Ratings (4 &amp; 5)</a:t>
            </a:r>
            <a:r>
              <a:rPr lang="en-US" sz="1100">
                <a:solidFill>
                  <a:schemeClr val="dk1"/>
                </a:solidFill>
              </a:rPr>
              <a:t> show a more </a:t>
            </a:r>
            <a:r>
              <a:rPr b="1" lang="en-US" sz="1100">
                <a:solidFill>
                  <a:schemeClr val="dk1"/>
                </a:solidFill>
              </a:rPr>
              <a:t>balanced mix</a:t>
            </a:r>
            <a:r>
              <a:rPr lang="en-US" sz="1100">
                <a:solidFill>
                  <a:schemeClr val="dk1"/>
                </a:solidFill>
              </a:rPr>
              <a:t> of topics but with </a:t>
            </a:r>
            <a:r>
              <a:rPr b="1" lang="en-US" sz="1100">
                <a:solidFill>
                  <a:schemeClr val="dk1"/>
                </a:solidFill>
              </a:rPr>
              <a:t>lower frequencies</a:t>
            </a:r>
            <a:r>
              <a:rPr lang="en-US" sz="1100">
                <a:solidFill>
                  <a:schemeClr val="dk1"/>
                </a:solidFill>
              </a:rPr>
              <a:t>, indicating fewer but potentially more severe complaints.</a:t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">
              <a:solidFill>
                <a:schemeClr val="dk1"/>
              </a:solidFill>
            </a:endParaRPr>
          </a:p>
          <a:p>
            <a:pPr indent="-29845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➔"/>
            </a:pPr>
            <a:r>
              <a:rPr b="1" lang="en-US" sz="1100">
                <a:solidFill>
                  <a:schemeClr val="dk1"/>
                </a:solidFill>
              </a:rPr>
              <a:t>Stock Issues (Topic 1)</a:t>
            </a:r>
            <a:r>
              <a:rPr lang="en-US" sz="1100">
                <a:solidFill>
                  <a:schemeClr val="dk1"/>
                </a:solidFill>
              </a:rPr>
              <a:t> and </a:t>
            </a:r>
            <a:r>
              <a:rPr b="1" lang="en-US" sz="1100">
                <a:solidFill>
                  <a:schemeClr val="dk1"/>
                </a:solidFill>
              </a:rPr>
              <a:t>Parking Problems (Topic 5)</a:t>
            </a:r>
            <a:r>
              <a:rPr lang="en-US" sz="1100">
                <a:solidFill>
                  <a:schemeClr val="dk1"/>
                </a:solidFill>
              </a:rPr>
              <a:t> appear consistently across classes, reinforcing them as </a:t>
            </a:r>
            <a:r>
              <a:rPr b="1" lang="en-US" sz="1100">
                <a:solidFill>
                  <a:schemeClr val="dk1"/>
                </a:solidFill>
              </a:rPr>
              <a:t>widespread, ongoing problems</a:t>
            </a:r>
            <a:r>
              <a:rPr lang="en-US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</a:endParaRPr>
          </a:p>
        </p:txBody>
      </p:sp>
      <p:pic>
        <p:nvPicPr>
          <p:cNvPr id="384" name="Google Shape;384;g332bad22731_2_55"/>
          <p:cNvPicPr preferRelativeResize="0"/>
          <p:nvPr/>
        </p:nvPicPr>
        <p:blipFill rotWithShape="1">
          <a:blip r:embed="rId3">
            <a:alphaModFix/>
          </a:blip>
          <a:srcRect b="36093" l="11250" r="9579" t="37208"/>
          <a:stretch/>
        </p:blipFill>
        <p:spPr>
          <a:xfrm>
            <a:off x="9131816" y="6210300"/>
            <a:ext cx="1490784" cy="377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85" name="Google Shape;385;g332bad22731_2_55"/>
          <p:cNvPicPr preferRelativeResize="0"/>
          <p:nvPr/>
        </p:nvPicPr>
        <p:blipFill rotWithShape="1">
          <a:blip r:embed="rId4">
            <a:alphaModFix/>
          </a:blip>
          <a:srcRect b="1865" l="1671" r="0" t="9325"/>
          <a:stretch/>
        </p:blipFill>
        <p:spPr>
          <a:xfrm>
            <a:off x="352975" y="1612175"/>
            <a:ext cx="7439234" cy="4837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86" name="Google Shape;386;g332bad22731_2_55"/>
          <p:cNvPicPr preferRelativeResize="0"/>
          <p:nvPr/>
        </p:nvPicPr>
        <p:blipFill rotWithShape="1">
          <a:blip r:embed="rId5">
            <a:alphaModFix/>
          </a:blip>
          <a:srcRect b="94501" l="33993" r="46285" t="0"/>
          <a:stretch/>
        </p:blipFill>
        <p:spPr>
          <a:xfrm>
            <a:off x="3066525" y="1254425"/>
            <a:ext cx="1756452" cy="377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332bad22731_5_29"/>
          <p:cNvSpPr txBox="1"/>
          <p:nvPr>
            <p:ph type="title"/>
          </p:nvPr>
        </p:nvSpPr>
        <p:spPr>
          <a:xfrm>
            <a:off x="554736" y="172212"/>
            <a:ext cx="101601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rPr lang="en-US"/>
              <a:t>Walmart: BERT Analysis with Zero Shot (4/6) </a:t>
            </a:r>
            <a:endParaRPr/>
          </a:p>
        </p:txBody>
      </p:sp>
      <p:sp>
        <p:nvSpPr>
          <p:cNvPr id="392" name="Google Shape;392;g332bad22731_5_29"/>
          <p:cNvSpPr txBox="1"/>
          <p:nvPr/>
        </p:nvSpPr>
        <p:spPr>
          <a:xfrm>
            <a:off x="554725" y="3889525"/>
            <a:ext cx="5137500" cy="206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-US" sz="1200">
                <a:solidFill>
                  <a:schemeClr val="dk1"/>
                </a:solidFill>
              </a:rPr>
              <a:t>Checkout Delays: </a:t>
            </a:r>
            <a:r>
              <a:rPr lang="en-US" sz="1200">
                <a:solidFill>
                  <a:schemeClr val="dk1"/>
                </a:solidFill>
              </a:rPr>
              <a:t>High frustration from slow lines and self-checkout issues.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-US" sz="1200">
                <a:solidFill>
                  <a:schemeClr val="dk1"/>
                </a:solidFill>
              </a:rPr>
              <a:t>Customer Service Failures: </a:t>
            </a:r>
            <a:r>
              <a:rPr lang="en-US" sz="1200">
                <a:solidFill>
                  <a:schemeClr val="dk1"/>
                </a:solidFill>
              </a:rPr>
              <a:t>Repeated reports of rude and unhelpful staff.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-US" sz="1200">
                <a:solidFill>
                  <a:schemeClr val="dk1"/>
                </a:solidFill>
              </a:rPr>
              <a:t>Cleanliness Problems: </a:t>
            </a:r>
            <a:r>
              <a:rPr lang="en-US" sz="1200">
                <a:solidFill>
                  <a:schemeClr val="dk1"/>
                </a:solidFill>
              </a:rPr>
              <a:t>Dirty restrooms and store areas impacting customer satisfaction.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-US" sz="1200">
                <a:solidFill>
                  <a:schemeClr val="dk1"/>
                </a:solidFill>
              </a:rPr>
              <a:t>Stock &amp; Inventory Issues: </a:t>
            </a:r>
            <a:r>
              <a:rPr lang="en-US" sz="1200">
                <a:solidFill>
                  <a:schemeClr val="dk1"/>
                </a:solidFill>
              </a:rPr>
              <a:t>Missing items and out-of-stock products.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-US" sz="1200">
                <a:solidFill>
                  <a:schemeClr val="dk1"/>
                </a:solidFill>
              </a:rPr>
              <a:t>Pharmacy Wait Times: </a:t>
            </a:r>
            <a:r>
              <a:rPr lang="en-US" sz="1200">
                <a:solidFill>
                  <a:schemeClr val="dk1"/>
                </a:solidFill>
              </a:rPr>
              <a:t>Delays in prescription services.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-US" sz="1200">
                <a:solidFill>
                  <a:schemeClr val="dk1"/>
                </a:solidFill>
              </a:rPr>
              <a:t>Security Concerns: </a:t>
            </a:r>
            <a:r>
              <a:rPr lang="en-US" sz="1200">
                <a:solidFill>
                  <a:schemeClr val="dk1"/>
                </a:solidFill>
              </a:rPr>
              <a:t>Complaints about safety and theft prevention.</a:t>
            </a:r>
            <a:endParaRPr sz="1200">
              <a:solidFill>
                <a:schemeClr val="dk1"/>
              </a:solidFill>
            </a:endParaRPr>
          </a:p>
        </p:txBody>
      </p:sp>
      <p:pic>
        <p:nvPicPr>
          <p:cNvPr id="393" name="Google Shape;393;g332bad22731_5_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32" y="1519725"/>
            <a:ext cx="4853794" cy="2029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94" name="Google Shape;394;g332bad22731_5_29"/>
          <p:cNvPicPr preferRelativeResize="0"/>
          <p:nvPr/>
        </p:nvPicPr>
        <p:blipFill rotWithShape="1">
          <a:blip r:embed="rId4">
            <a:alphaModFix/>
          </a:blip>
          <a:srcRect b="36093" l="11250" r="9579" t="37208"/>
          <a:stretch/>
        </p:blipFill>
        <p:spPr>
          <a:xfrm>
            <a:off x="9131816" y="6210300"/>
            <a:ext cx="1490784" cy="37705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95" name="Google Shape;395;g332bad22731_5_29"/>
          <p:cNvGrpSpPr/>
          <p:nvPr/>
        </p:nvGrpSpPr>
        <p:grpSpPr>
          <a:xfrm>
            <a:off x="257175" y="1399575"/>
            <a:ext cx="11694125" cy="2029875"/>
            <a:chOff x="257175" y="1399575"/>
            <a:chExt cx="11694125" cy="2029875"/>
          </a:xfrm>
        </p:grpSpPr>
        <p:pic>
          <p:nvPicPr>
            <p:cNvPr id="396" name="Google Shape;396;g332bad22731_5_2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57175" y="1450563"/>
              <a:ext cx="4690575" cy="192794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7" name="Google Shape;397;g332bad22731_5_29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4947750" y="1448412"/>
              <a:ext cx="4690574" cy="193226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8" name="Google Shape;398;g332bad22731_5_29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9547630" y="1399575"/>
              <a:ext cx="2403669" cy="202987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99" name="Google Shape;399;g332bad22731_5_29"/>
          <p:cNvPicPr preferRelativeResize="0"/>
          <p:nvPr/>
        </p:nvPicPr>
        <p:blipFill rotWithShape="1">
          <a:blip r:embed="rId8">
            <a:alphaModFix/>
          </a:blip>
          <a:srcRect b="90994" l="38311" r="35835" t="0"/>
          <a:stretch/>
        </p:blipFill>
        <p:spPr>
          <a:xfrm>
            <a:off x="5212100" y="1143000"/>
            <a:ext cx="1767777" cy="273849"/>
          </a:xfrm>
          <a:prstGeom prst="rect">
            <a:avLst/>
          </a:prstGeom>
          <a:noFill/>
          <a:ln>
            <a:noFill/>
          </a:ln>
        </p:spPr>
      </p:pic>
      <p:sp>
        <p:nvSpPr>
          <p:cNvPr id="400" name="Google Shape;400;g332bad22731_5_29"/>
          <p:cNvSpPr txBox="1"/>
          <p:nvPr/>
        </p:nvSpPr>
        <p:spPr>
          <a:xfrm>
            <a:off x="6199025" y="4550575"/>
            <a:ext cx="5509200" cy="895800"/>
          </a:xfrm>
          <a:prstGeom prst="rect">
            <a:avLst/>
          </a:prstGeom>
          <a:noFill/>
          <a:ln cap="flat" cmpd="sng" w="28575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-US">
                <a:solidFill>
                  <a:schemeClr val="dk1"/>
                </a:solidFill>
              </a:rPr>
              <a:t>Zero-Shot Topic Modeling validates consistent retail challenges, confirming that customer feedback aligns with predefined risk areas for proactive intervention.</a:t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332bad22731_2_75"/>
          <p:cNvSpPr txBox="1"/>
          <p:nvPr>
            <p:ph type="title"/>
          </p:nvPr>
        </p:nvSpPr>
        <p:spPr>
          <a:xfrm>
            <a:off x="554736" y="172212"/>
            <a:ext cx="101601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rPr lang="en-US"/>
              <a:t>Walmart: BERT Analysis </a:t>
            </a:r>
            <a:r>
              <a:rPr lang="en-US"/>
              <a:t>with Zero Shot (5/6)</a:t>
            </a:r>
            <a:r>
              <a:rPr lang="en-US"/>
              <a:t>  </a:t>
            </a:r>
            <a:endParaRPr/>
          </a:p>
        </p:txBody>
      </p:sp>
      <p:sp>
        <p:nvSpPr>
          <p:cNvPr id="406" name="Google Shape;406;g332bad22731_2_75"/>
          <p:cNvSpPr txBox="1"/>
          <p:nvPr/>
        </p:nvSpPr>
        <p:spPr>
          <a:xfrm>
            <a:off x="728100" y="1525100"/>
            <a:ext cx="4171800" cy="20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407" name="Google Shape;407;g332bad22731_2_75"/>
          <p:cNvPicPr preferRelativeResize="0"/>
          <p:nvPr/>
        </p:nvPicPr>
        <p:blipFill rotWithShape="1">
          <a:blip r:embed="rId3">
            <a:alphaModFix/>
          </a:blip>
          <a:srcRect b="91080" l="32745" r="45644" t="0"/>
          <a:stretch/>
        </p:blipFill>
        <p:spPr>
          <a:xfrm>
            <a:off x="4925363" y="1219200"/>
            <a:ext cx="1834424" cy="261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408" name="Google Shape;408;g332bad22731_2_75"/>
          <p:cNvPicPr preferRelativeResize="0"/>
          <p:nvPr/>
        </p:nvPicPr>
        <p:blipFill rotWithShape="1">
          <a:blip r:embed="rId4">
            <a:alphaModFix/>
          </a:blip>
          <a:srcRect b="36093" l="11250" r="9579" t="37208"/>
          <a:stretch/>
        </p:blipFill>
        <p:spPr>
          <a:xfrm>
            <a:off x="9131816" y="6210300"/>
            <a:ext cx="1490784" cy="377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" name="Google Shape;409;g332bad22731_2_75"/>
          <p:cNvPicPr preferRelativeResize="0"/>
          <p:nvPr/>
        </p:nvPicPr>
        <p:blipFill rotWithShape="1">
          <a:blip r:embed="rId5">
            <a:alphaModFix/>
          </a:blip>
          <a:srcRect b="7594" l="1627" r="896" t="18810"/>
          <a:stretch/>
        </p:blipFill>
        <p:spPr>
          <a:xfrm>
            <a:off x="1573800" y="1525100"/>
            <a:ext cx="8537550" cy="2320400"/>
          </a:xfrm>
          <a:prstGeom prst="rect">
            <a:avLst/>
          </a:prstGeom>
          <a:noFill/>
          <a:ln>
            <a:noFill/>
          </a:ln>
        </p:spPr>
      </p:pic>
      <p:sp>
        <p:nvSpPr>
          <p:cNvPr id="410" name="Google Shape;410;g332bad22731_2_75"/>
          <p:cNvSpPr txBox="1"/>
          <p:nvPr/>
        </p:nvSpPr>
        <p:spPr>
          <a:xfrm>
            <a:off x="1573800" y="4285400"/>
            <a:ext cx="9511200" cy="1485000"/>
          </a:xfrm>
          <a:prstGeom prst="rect">
            <a:avLst/>
          </a:prstGeom>
          <a:noFill/>
          <a:ln cap="flat" cmpd="sng" w="28575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>
                <a:solidFill>
                  <a:schemeClr val="dk1"/>
                </a:solidFill>
              </a:rPr>
              <a:t>Persistent Operational Issues – Checkout, staffing, and stock challenges have remained consistent over time.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>
                <a:solidFill>
                  <a:schemeClr val="dk1"/>
                </a:solidFill>
              </a:rPr>
              <a:t>Rising Concerns – Security and inventory management have become growing focal points.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>
                <a:solidFill>
                  <a:schemeClr val="dk1"/>
                </a:solidFill>
              </a:rPr>
              <a:t>Predictable Risk Areas – Recurring customer pain points indicate early warning signs for store decline.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332bad22731_2_87"/>
          <p:cNvSpPr txBox="1"/>
          <p:nvPr>
            <p:ph type="title"/>
          </p:nvPr>
        </p:nvSpPr>
        <p:spPr>
          <a:xfrm>
            <a:off x="554736" y="172212"/>
            <a:ext cx="101601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rPr lang="en-US"/>
              <a:t>Walmart: BERT Analysis </a:t>
            </a:r>
            <a:r>
              <a:rPr lang="en-US"/>
              <a:t>with Zero Shot (6/6) </a:t>
            </a:r>
            <a:r>
              <a:rPr lang="en-US"/>
              <a:t>  </a:t>
            </a:r>
            <a:endParaRPr/>
          </a:p>
        </p:txBody>
      </p:sp>
      <p:sp>
        <p:nvSpPr>
          <p:cNvPr id="416" name="Google Shape;416;g332bad22731_2_87"/>
          <p:cNvSpPr txBox="1"/>
          <p:nvPr/>
        </p:nvSpPr>
        <p:spPr>
          <a:xfrm>
            <a:off x="728100" y="1525100"/>
            <a:ext cx="4171800" cy="20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417" name="Google Shape;417;g332bad22731_2_87"/>
          <p:cNvSpPr txBox="1"/>
          <p:nvPr/>
        </p:nvSpPr>
        <p:spPr>
          <a:xfrm>
            <a:off x="7791300" y="1025825"/>
            <a:ext cx="4171800" cy="402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➔"/>
            </a:pPr>
            <a:r>
              <a:rPr b="1" lang="en-US" sz="1100">
                <a:solidFill>
                  <a:schemeClr val="dk1"/>
                </a:solidFill>
              </a:rPr>
              <a:t>1-Star Ratings (most frequent)</a:t>
            </a:r>
            <a:r>
              <a:rPr lang="en-US" sz="1100">
                <a:solidFill>
                  <a:schemeClr val="dk1"/>
                </a:solidFill>
              </a:rPr>
              <a:t> is dominated by: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◆"/>
            </a:pPr>
            <a:r>
              <a:rPr b="1" lang="en-US" sz="1100">
                <a:solidFill>
                  <a:schemeClr val="dk1"/>
                </a:solidFill>
              </a:rPr>
              <a:t>Inventory Issues (Topic 8)</a:t>
            </a:r>
            <a:r>
              <a:rPr lang="en-US" sz="1100">
                <a:solidFill>
                  <a:schemeClr val="dk1"/>
                </a:solidFill>
              </a:rPr>
              <a:t> – reflecting widespread complaints about stock and availability.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◆"/>
            </a:pPr>
            <a:r>
              <a:rPr b="1" lang="en-US" sz="1100">
                <a:solidFill>
                  <a:schemeClr val="dk1"/>
                </a:solidFill>
              </a:rPr>
              <a:t>Checkout Delays (Topic 0)</a:t>
            </a:r>
            <a:r>
              <a:rPr lang="en-US" sz="1100">
                <a:solidFill>
                  <a:schemeClr val="dk1"/>
                </a:solidFill>
              </a:rPr>
              <a:t> – confirming persistent frustration with long lines and self-checkout.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◆"/>
            </a:pPr>
            <a:r>
              <a:rPr b="1" lang="en-US" sz="1100">
                <a:solidFill>
                  <a:schemeClr val="dk1"/>
                </a:solidFill>
              </a:rPr>
              <a:t>Customer Service (Topic 1)</a:t>
            </a:r>
            <a:r>
              <a:rPr lang="en-US" sz="1100">
                <a:solidFill>
                  <a:schemeClr val="dk1"/>
                </a:solidFill>
              </a:rPr>
              <a:t> – highlighting consistent dissatisfaction with staff behavior.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➔"/>
            </a:pPr>
            <a:r>
              <a:rPr b="1" lang="en-US" sz="1100">
                <a:solidFill>
                  <a:schemeClr val="dk1"/>
                </a:solidFill>
              </a:rPr>
              <a:t>Higher Stars (3, 4, 5)</a:t>
            </a:r>
            <a:r>
              <a:rPr lang="en-US" sz="1100">
                <a:solidFill>
                  <a:schemeClr val="dk1"/>
                </a:solidFill>
              </a:rPr>
              <a:t> show: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◆"/>
            </a:pPr>
            <a:r>
              <a:rPr lang="en-US" sz="1100">
                <a:solidFill>
                  <a:schemeClr val="dk1"/>
                </a:solidFill>
              </a:rPr>
              <a:t>Gradual distribution of topics like </a:t>
            </a:r>
            <a:r>
              <a:rPr b="1" lang="en-US" sz="1100">
                <a:solidFill>
                  <a:schemeClr val="dk1"/>
                </a:solidFill>
              </a:rPr>
              <a:t>Cleanliness (Topic 4)</a:t>
            </a:r>
            <a:r>
              <a:rPr lang="en-US" sz="1100">
                <a:solidFill>
                  <a:schemeClr val="dk1"/>
                </a:solidFill>
              </a:rPr>
              <a:t> and </a:t>
            </a:r>
            <a:r>
              <a:rPr b="1" lang="en-US" sz="1100">
                <a:solidFill>
                  <a:schemeClr val="dk1"/>
                </a:solidFill>
              </a:rPr>
              <a:t>Security Concerns (Topic 9)</a:t>
            </a:r>
            <a:r>
              <a:rPr lang="en-US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◆"/>
            </a:pPr>
            <a:r>
              <a:rPr lang="en-US" sz="1100">
                <a:solidFill>
                  <a:schemeClr val="dk1"/>
                </a:solidFill>
              </a:rPr>
              <a:t>Fewer total reviews but cover more </a:t>
            </a:r>
            <a:r>
              <a:rPr b="1" lang="en-US" sz="1100">
                <a:solidFill>
                  <a:schemeClr val="dk1"/>
                </a:solidFill>
              </a:rPr>
              <a:t>specific or severe complaints</a:t>
            </a:r>
            <a:r>
              <a:rPr lang="en-US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➔"/>
            </a:pPr>
            <a:r>
              <a:rPr b="1" lang="en-US" sz="1100">
                <a:solidFill>
                  <a:schemeClr val="dk1"/>
                </a:solidFill>
              </a:rPr>
              <a:t>Security (Topic 9)</a:t>
            </a:r>
            <a:r>
              <a:rPr lang="en-US" sz="1100">
                <a:solidFill>
                  <a:schemeClr val="dk1"/>
                </a:solidFill>
              </a:rPr>
              <a:t> and </a:t>
            </a:r>
            <a:r>
              <a:rPr b="1" lang="en-US" sz="1100">
                <a:solidFill>
                  <a:schemeClr val="dk1"/>
                </a:solidFill>
              </a:rPr>
              <a:t>Pharmacy Issues (Topic 7)</a:t>
            </a:r>
            <a:r>
              <a:rPr lang="en-US" sz="1100">
                <a:solidFill>
                  <a:schemeClr val="dk1"/>
                </a:solidFill>
              </a:rPr>
              <a:t> are present across classes but at lower frequencies, indicating </a:t>
            </a:r>
            <a:r>
              <a:rPr b="1" lang="en-US" sz="1100">
                <a:solidFill>
                  <a:schemeClr val="dk1"/>
                </a:solidFill>
              </a:rPr>
              <a:t>localized issues</a:t>
            </a:r>
            <a:r>
              <a:rPr lang="en-US" sz="1100">
                <a:solidFill>
                  <a:schemeClr val="dk1"/>
                </a:solidFill>
              </a:rPr>
              <a:t> rather than system-wide problems.</a:t>
            </a:r>
            <a:endParaRPr b="1" sz="1000">
              <a:solidFill>
                <a:schemeClr val="dk1"/>
              </a:solidFill>
            </a:endParaRPr>
          </a:p>
        </p:txBody>
      </p:sp>
      <p:pic>
        <p:nvPicPr>
          <p:cNvPr id="418" name="Google Shape;418;g332bad22731_2_87"/>
          <p:cNvPicPr preferRelativeResize="0"/>
          <p:nvPr/>
        </p:nvPicPr>
        <p:blipFill rotWithShape="1">
          <a:blip r:embed="rId3">
            <a:alphaModFix/>
          </a:blip>
          <a:srcRect b="36093" l="11250" r="9579" t="37208"/>
          <a:stretch/>
        </p:blipFill>
        <p:spPr>
          <a:xfrm>
            <a:off x="9131816" y="6210300"/>
            <a:ext cx="1490784" cy="377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419" name="Google Shape;419;g332bad22731_2_87"/>
          <p:cNvPicPr preferRelativeResize="0"/>
          <p:nvPr/>
        </p:nvPicPr>
        <p:blipFill rotWithShape="1">
          <a:blip r:embed="rId4">
            <a:alphaModFix/>
          </a:blip>
          <a:srcRect b="2266" l="0" r="0" t="8503"/>
          <a:stretch/>
        </p:blipFill>
        <p:spPr>
          <a:xfrm>
            <a:off x="186050" y="1525100"/>
            <a:ext cx="7439225" cy="477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0" name="Google Shape;420;g332bad22731_2_87"/>
          <p:cNvPicPr preferRelativeResize="0"/>
          <p:nvPr/>
        </p:nvPicPr>
        <p:blipFill rotWithShape="1">
          <a:blip r:embed="rId5">
            <a:alphaModFix/>
          </a:blip>
          <a:srcRect b="94501" l="33993" r="46285" t="0"/>
          <a:stretch/>
        </p:blipFill>
        <p:spPr>
          <a:xfrm>
            <a:off x="3066525" y="1178225"/>
            <a:ext cx="1756452" cy="377049"/>
          </a:xfrm>
          <a:prstGeom prst="rect">
            <a:avLst/>
          </a:prstGeom>
          <a:noFill/>
          <a:ln>
            <a:noFill/>
          </a:ln>
        </p:spPr>
      </p:pic>
      <p:sp>
        <p:nvSpPr>
          <p:cNvPr id="421" name="Google Shape;421;g332bad22731_2_87"/>
          <p:cNvSpPr txBox="1"/>
          <p:nvPr/>
        </p:nvSpPr>
        <p:spPr>
          <a:xfrm>
            <a:off x="8332925" y="5053925"/>
            <a:ext cx="3406800" cy="1114500"/>
          </a:xfrm>
          <a:prstGeom prst="rect">
            <a:avLst/>
          </a:prstGeom>
          <a:noFill/>
          <a:ln cap="flat" cmpd="sng" w="28575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900">
                <a:solidFill>
                  <a:schemeClr val="dk1"/>
                </a:solidFill>
              </a:rPr>
              <a:t>The majority of recurring complaints are centered on everyday operational issues (stock, checkout, service).</a:t>
            </a:r>
            <a:endParaRPr b="1" sz="9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-US" sz="900">
                <a:solidFill>
                  <a:schemeClr val="dk1"/>
                </a:solidFill>
              </a:rPr>
              <a:t>Higher severity classes capture more critical or niche issues, which may indicate at-risk locations.</a:t>
            </a:r>
            <a:endParaRPr b="1" sz="9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332bad22731_2_98"/>
          <p:cNvSpPr txBox="1"/>
          <p:nvPr>
            <p:ph type="title"/>
          </p:nvPr>
        </p:nvSpPr>
        <p:spPr>
          <a:xfrm>
            <a:off x="554736" y="172212"/>
            <a:ext cx="101601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rPr lang="en-US"/>
              <a:t>Target: BERT Analysis (</a:t>
            </a:r>
            <a:r>
              <a:rPr lang="en-US"/>
              <a:t>1/6</a:t>
            </a:r>
            <a:r>
              <a:rPr lang="en-US"/>
              <a:t>) </a:t>
            </a:r>
            <a:endParaRPr/>
          </a:p>
        </p:txBody>
      </p:sp>
      <p:pic>
        <p:nvPicPr>
          <p:cNvPr id="427" name="Google Shape;427;g332bad22731_2_98"/>
          <p:cNvPicPr preferRelativeResize="0"/>
          <p:nvPr/>
        </p:nvPicPr>
        <p:blipFill rotWithShape="1">
          <a:blip r:embed="rId3">
            <a:alphaModFix/>
          </a:blip>
          <a:srcRect b="90994" l="38311" r="35835" t="0"/>
          <a:stretch/>
        </p:blipFill>
        <p:spPr>
          <a:xfrm>
            <a:off x="5212113" y="1138025"/>
            <a:ext cx="1767777" cy="273849"/>
          </a:xfrm>
          <a:prstGeom prst="rect">
            <a:avLst/>
          </a:prstGeom>
          <a:noFill/>
          <a:ln>
            <a:noFill/>
          </a:ln>
        </p:spPr>
      </p:pic>
      <p:sp>
        <p:nvSpPr>
          <p:cNvPr id="428" name="Google Shape;428;g332bad22731_2_98"/>
          <p:cNvSpPr txBox="1"/>
          <p:nvPr/>
        </p:nvSpPr>
        <p:spPr>
          <a:xfrm>
            <a:off x="130825" y="3573750"/>
            <a:ext cx="8572500" cy="32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</a:rPr>
              <a:t>We identified 10 major recurring themes from Target customer reviews:</a:t>
            </a:r>
            <a:endParaRPr b="1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-US">
                <a:solidFill>
                  <a:schemeClr val="dk1"/>
                </a:solidFill>
              </a:rPr>
              <a:t>Service Issues:</a:t>
            </a:r>
            <a:r>
              <a:rPr lang="en-US">
                <a:solidFill>
                  <a:schemeClr val="dk1"/>
                </a:solidFill>
              </a:rPr>
              <a:t> communication gaps, lack of helpful staff, inconsistent support (Topic 0, Topic 7)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-US">
                <a:solidFill>
                  <a:schemeClr val="dk1"/>
                </a:solidFill>
              </a:rPr>
              <a:t>Parking Challenges:</a:t>
            </a:r>
            <a:r>
              <a:rPr lang="en-US">
                <a:solidFill>
                  <a:schemeClr val="dk1"/>
                </a:solidFill>
              </a:rPr>
              <a:t> limited parking availability, inconvenient locations (Topic 1)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-US">
                <a:solidFill>
                  <a:schemeClr val="dk1"/>
                </a:solidFill>
              </a:rPr>
              <a:t>Cleanliness &amp; Restrooms:</a:t>
            </a:r>
            <a:r>
              <a:rPr lang="en-US">
                <a:solidFill>
                  <a:schemeClr val="dk1"/>
                </a:solidFill>
              </a:rPr>
              <a:t> dirty bathrooms, unclean floors, disappointing hygiene (Topic 2)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-US">
                <a:solidFill>
                  <a:schemeClr val="dk1"/>
                </a:solidFill>
              </a:rPr>
              <a:t>Starbucks Experience:</a:t>
            </a:r>
            <a:r>
              <a:rPr lang="en-US">
                <a:solidFill>
                  <a:schemeClr val="dk1"/>
                </a:solidFill>
              </a:rPr>
              <a:t> mixed reviews on in-store coffee, food quality, and service (Topic 3, Topic 6)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-US">
                <a:solidFill>
                  <a:schemeClr val="dk1"/>
                </a:solidFill>
              </a:rPr>
              <a:t>Home Decor &amp; Store Layout:</a:t>
            </a:r>
            <a:r>
              <a:rPr lang="en-US">
                <a:solidFill>
                  <a:schemeClr val="dk1"/>
                </a:solidFill>
              </a:rPr>
              <a:t> positive mentions of clean sections, home decor variety (Topic 4)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-US">
                <a:solidFill>
                  <a:schemeClr val="dk1"/>
                </a:solidFill>
              </a:rPr>
              <a:t>Food Quality &amp; Selection:</a:t>
            </a:r>
            <a:r>
              <a:rPr lang="en-US">
                <a:solidFill>
                  <a:schemeClr val="dk1"/>
                </a:solidFill>
              </a:rPr>
              <a:t> fresh produce, food variety, and competitive pricing (Topic 5)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-US">
                <a:solidFill>
                  <a:schemeClr val="dk1"/>
                </a:solidFill>
              </a:rPr>
              <a:t>Clearance &amp; Product Availability:</a:t>
            </a:r>
            <a:r>
              <a:rPr lang="en-US">
                <a:solidFill>
                  <a:schemeClr val="dk1"/>
                </a:solidFill>
              </a:rPr>
              <a:t> good deals on clearance items, finding specific products (Topic 8)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-US">
                <a:solidFill>
                  <a:schemeClr val="dk1"/>
                </a:solidFill>
              </a:rPr>
              <a:t>COVID-19 Protocols:</a:t>
            </a:r>
            <a:r>
              <a:rPr lang="en-US">
                <a:solidFill>
                  <a:schemeClr val="dk1"/>
                </a:solidFill>
              </a:rPr>
              <a:t> mask policies, social distancing enforcement (Topic 9)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-US">
                <a:solidFill>
                  <a:schemeClr val="dk1"/>
                </a:solidFill>
              </a:rPr>
              <a:t>Positive Shopping Experience:</a:t>
            </a:r>
            <a:r>
              <a:rPr lang="en-US">
                <a:solidFill>
                  <a:schemeClr val="dk1"/>
                </a:solidFill>
              </a:rPr>
              <a:t> mentions of friendliness, enjoyable store ambiance (spread across Topics 3, 4, 7)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429" name="Google Shape;429;g332bad22731_2_98"/>
          <p:cNvSpPr txBox="1"/>
          <p:nvPr/>
        </p:nvSpPr>
        <p:spPr>
          <a:xfrm>
            <a:off x="8767074" y="4117450"/>
            <a:ext cx="3033300" cy="1847100"/>
          </a:xfrm>
          <a:prstGeom prst="rect">
            <a:avLst/>
          </a:prstGeom>
          <a:noFill/>
          <a:ln cap="flat" cmpd="sng" w="28575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1600">
                <a:solidFill>
                  <a:schemeClr val="dk1"/>
                </a:solidFill>
              </a:rPr>
              <a:t>Target's key pain points include service quality, parking, cleanliness, and product experience, with Starbucks and pandemic safety as unique themes.</a:t>
            </a:r>
            <a:endParaRPr i="1" sz="1600"/>
          </a:p>
        </p:txBody>
      </p:sp>
      <p:grpSp>
        <p:nvGrpSpPr>
          <p:cNvPr id="430" name="Google Shape;430;g332bad22731_2_98"/>
          <p:cNvGrpSpPr/>
          <p:nvPr/>
        </p:nvGrpSpPr>
        <p:grpSpPr>
          <a:xfrm>
            <a:off x="233792" y="1519450"/>
            <a:ext cx="11566557" cy="1946726"/>
            <a:chOff x="233792" y="1519450"/>
            <a:chExt cx="11566557" cy="1946726"/>
          </a:xfrm>
        </p:grpSpPr>
        <p:pic>
          <p:nvPicPr>
            <p:cNvPr id="431" name="Google Shape;431;g332bad22731_2_9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33792" y="1519450"/>
              <a:ext cx="4682210" cy="19127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2" name="Google Shape;432;g332bad22731_2_9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924477" y="1519450"/>
              <a:ext cx="4562058" cy="194672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3" name="Google Shape;433;g332bad22731_2_98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9495025" y="1519453"/>
              <a:ext cx="2305324" cy="1946722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434" name="Google Shape;434;g332bad22731_2_9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0154022" y="6109573"/>
            <a:ext cx="428524" cy="5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"/>
          <p:cNvSpPr txBox="1"/>
          <p:nvPr>
            <p:ph type="title"/>
          </p:nvPr>
        </p:nvSpPr>
        <p:spPr>
          <a:xfrm>
            <a:off x="554736" y="172212"/>
            <a:ext cx="10160065" cy="73152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rPr lang="en-US"/>
              <a:t>The Challenge of Retail Store Closures</a:t>
            </a:r>
            <a:endParaRPr/>
          </a:p>
        </p:txBody>
      </p:sp>
      <p:sp>
        <p:nvSpPr>
          <p:cNvPr id="143" name="Google Shape;143;p2"/>
          <p:cNvSpPr txBox="1"/>
          <p:nvPr/>
        </p:nvSpPr>
        <p:spPr>
          <a:xfrm>
            <a:off x="838200" y="1451709"/>
            <a:ext cx="4953000" cy="36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Retail Industry at a Glance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U.S. retail market size: $5.5 trillion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Walmart: 4,616 stores, $400B+ annual revenue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Target: 1,956 stores, $100B+ annual revenue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Ongoing challenge: Store closures due to underperformance &amp; shifting market trends</a:t>
            </a:r>
            <a:endParaRPr/>
          </a:p>
        </p:txBody>
      </p:sp>
      <p:sp>
        <p:nvSpPr>
          <p:cNvPr id="144" name="Google Shape;144;p2"/>
          <p:cNvSpPr txBox="1"/>
          <p:nvPr/>
        </p:nvSpPr>
        <p:spPr>
          <a:xfrm>
            <a:off x="6858000" y="1451709"/>
            <a:ext cx="4518020" cy="27648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Current Approach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Decisions based on lagging indicators (revenue decline, lease expirations, low foot traffic)</a:t>
            </a:r>
            <a:endParaRPr/>
          </a:p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Results: Last-minute closures → Brand damage, layoffs, &amp; financial losses</a:t>
            </a:r>
            <a:endParaRPr/>
          </a:p>
        </p:txBody>
      </p:sp>
      <p:sp>
        <p:nvSpPr>
          <p:cNvPr id="145" name="Google Shape;145;p2"/>
          <p:cNvSpPr txBox="1"/>
          <p:nvPr/>
        </p:nvSpPr>
        <p:spPr>
          <a:xfrm>
            <a:off x="1627238" y="5406291"/>
            <a:ext cx="8937523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Store Closure: Going Concern?</a:t>
            </a:r>
            <a:endParaRPr/>
          </a:p>
        </p:txBody>
      </p:sp>
      <p:cxnSp>
        <p:nvCxnSpPr>
          <p:cNvPr id="146" name="Google Shape;146;p2"/>
          <p:cNvCxnSpPr/>
          <p:nvPr/>
        </p:nvCxnSpPr>
        <p:spPr>
          <a:xfrm>
            <a:off x="1580845" y="1905000"/>
            <a:ext cx="3448355" cy="0"/>
          </a:xfrm>
          <a:prstGeom prst="straightConnector1">
            <a:avLst/>
          </a:prstGeom>
          <a:noFill/>
          <a:ln cap="flat" cmpd="sng" w="3810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47" name="Google Shape;147;p2"/>
          <p:cNvCxnSpPr/>
          <p:nvPr/>
        </p:nvCxnSpPr>
        <p:spPr>
          <a:xfrm>
            <a:off x="7924800" y="1905000"/>
            <a:ext cx="2355273" cy="0"/>
          </a:xfrm>
          <a:prstGeom prst="straightConnector1">
            <a:avLst/>
          </a:prstGeom>
          <a:noFill/>
          <a:ln cap="flat" cmpd="sng" w="3810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48" name="Google Shape;148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55400" y="4670450"/>
            <a:ext cx="1320625" cy="132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332bad22731_8_7"/>
          <p:cNvSpPr txBox="1"/>
          <p:nvPr/>
        </p:nvSpPr>
        <p:spPr>
          <a:xfrm>
            <a:off x="1418500" y="3853475"/>
            <a:ext cx="8776800" cy="247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</a:rPr>
              <a:t>    How Customer Complaints Have Shifted Over Tim:</a:t>
            </a:r>
            <a:endParaRPr b="1" sz="1200">
              <a:solidFill>
                <a:schemeClr val="dk1"/>
              </a:solidFill>
            </a:endParaRPr>
          </a:p>
          <a:p>
            <a:pPr indent="-292100" lvl="0" marL="4572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b="1" lang="en-US" sz="1200">
                <a:solidFill>
                  <a:schemeClr val="dk1"/>
                </a:solidFill>
              </a:rPr>
              <a:t>Persistent Service &amp; Cleanliness Issues</a:t>
            </a:r>
            <a:r>
              <a:rPr lang="en-US" sz="1200">
                <a:solidFill>
                  <a:schemeClr val="dk1"/>
                </a:solidFill>
              </a:rPr>
              <a:t> – Customer service complaints have steadily grown, while restroom and store cleanliness concerns show periodic spikes.</a:t>
            </a:r>
            <a:endParaRPr sz="1200">
              <a:solidFill>
                <a:schemeClr val="dk1"/>
              </a:solidFill>
            </a:endParaRPr>
          </a:p>
          <a:p>
            <a:pPr indent="-2921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b="1" lang="en-US" sz="1200">
                <a:solidFill>
                  <a:schemeClr val="dk1"/>
                </a:solidFill>
              </a:rPr>
              <a:t>Parking &amp; Food Selection</a:t>
            </a:r>
            <a:r>
              <a:rPr lang="en-US" sz="1200">
                <a:solidFill>
                  <a:schemeClr val="dk1"/>
                </a:solidFill>
              </a:rPr>
              <a:t> – Parking peaked as a major issue around 2011 before stabilizing, while food selection and freshness have remained a consistent topic.</a:t>
            </a:r>
            <a:endParaRPr sz="1200">
              <a:solidFill>
                <a:schemeClr val="dk1"/>
              </a:solidFill>
            </a:endParaRPr>
          </a:p>
          <a:p>
            <a:pPr indent="-2921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b="1" lang="en-US" sz="1200">
                <a:solidFill>
                  <a:schemeClr val="dk1"/>
                </a:solidFill>
              </a:rPr>
              <a:t>Shifting Sentiments on Starbucks &amp; COVID-19</a:t>
            </a:r>
            <a:r>
              <a:rPr lang="en-US" sz="1200">
                <a:solidFill>
                  <a:schemeClr val="dk1"/>
                </a:solidFill>
              </a:rPr>
              <a:t> – In-store Starbucks experiences have fluctuated over time, while mask policies gained traction post-2020 due to pandemic-related concerns.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440" name="Google Shape;440;g332bad22731_8_7"/>
          <p:cNvSpPr txBox="1"/>
          <p:nvPr>
            <p:ph type="title"/>
          </p:nvPr>
        </p:nvSpPr>
        <p:spPr>
          <a:xfrm>
            <a:off x="554736" y="172212"/>
            <a:ext cx="101601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rPr lang="en-US"/>
              <a:t>Target</a:t>
            </a:r>
            <a:r>
              <a:rPr lang="en-US"/>
              <a:t>: BERT Analysis (</a:t>
            </a:r>
            <a:r>
              <a:rPr lang="en-US"/>
              <a:t>2/6</a:t>
            </a:r>
            <a:r>
              <a:rPr lang="en-US"/>
              <a:t>)  </a:t>
            </a:r>
            <a:endParaRPr/>
          </a:p>
        </p:txBody>
      </p:sp>
      <p:sp>
        <p:nvSpPr>
          <p:cNvPr id="441" name="Google Shape;441;g332bad22731_8_7"/>
          <p:cNvSpPr txBox="1"/>
          <p:nvPr/>
        </p:nvSpPr>
        <p:spPr>
          <a:xfrm>
            <a:off x="728100" y="1525100"/>
            <a:ext cx="4171800" cy="20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442" name="Google Shape;442;g332bad22731_8_7"/>
          <p:cNvPicPr preferRelativeResize="0"/>
          <p:nvPr/>
        </p:nvPicPr>
        <p:blipFill rotWithShape="1">
          <a:blip r:embed="rId3">
            <a:alphaModFix/>
          </a:blip>
          <a:srcRect b="10346" l="0" r="0" t="18887"/>
          <a:stretch/>
        </p:blipFill>
        <p:spPr>
          <a:xfrm>
            <a:off x="1246375" y="1411163"/>
            <a:ext cx="9121075" cy="2323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3" name="Google Shape;443;g332bad22731_8_7"/>
          <p:cNvPicPr preferRelativeResize="0"/>
          <p:nvPr/>
        </p:nvPicPr>
        <p:blipFill rotWithShape="1">
          <a:blip r:embed="rId4">
            <a:alphaModFix/>
          </a:blip>
          <a:srcRect b="91080" l="32745" r="45644" t="0"/>
          <a:stretch/>
        </p:blipFill>
        <p:spPr>
          <a:xfrm>
            <a:off x="5178788" y="1219200"/>
            <a:ext cx="1834424" cy="261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444" name="Google Shape;444;g332bad22731_8_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154022" y="6109573"/>
            <a:ext cx="428524" cy="5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332bad22731_8_18"/>
          <p:cNvSpPr txBox="1"/>
          <p:nvPr>
            <p:ph type="title"/>
          </p:nvPr>
        </p:nvSpPr>
        <p:spPr>
          <a:xfrm>
            <a:off x="554736" y="172212"/>
            <a:ext cx="101601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rPr lang="en-US"/>
              <a:t>Target</a:t>
            </a:r>
            <a:r>
              <a:rPr lang="en-US"/>
              <a:t>: BERT Analysis (</a:t>
            </a:r>
            <a:r>
              <a:rPr lang="en-US"/>
              <a:t>3/6</a:t>
            </a:r>
            <a:r>
              <a:rPr lang="en-US"/>
              <a:t>)  </a:t>
            </a:r>
            <a:endParaRPr/>
          </a:p>
        </p:txBody>
      </p:sp>
      <p:sp>
        <p:nvSpPr>
          <p:cNvPr id="450" name="Google Shape;450;g332bad22731_8_18"/>
          <p:cNvSpPr txBox="1"/>
          <p:nvPr/>
        </p:nvSpPr>
        <p:spPr>
          <a:xfrm>
            <a:off x="728100" y="1525100"/>
            <a:ext cx="4171800" cy="20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451" name="Google Shape;451;g332bad22731_8_18"/>
          <p:cNvSpPr txBox="1"/>
          <p:nvPr/>
        </p:nvSpPr>
        <p:spPr>
          <a:xfrm>
            <a:off x="7791313" y="1612175"/>
            <a:ext cx="4171800" cy="420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</a:rPr>
              <a:t>    Distribution of Topics Across Review Classes</a:t>
            </a:r>
            <a:endParaRPr b="1" sz="12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➔"/>
            </a:pPr>
            <a:r>
              <a:rPr b="1" lang="en-US" sz="1100">
                <a:solidFill>
                  <a:schemeClr val="dk1"/>
                </a:solidFill>
              </a:rPr>
              <a:t>Class 1 dominates the dataset</a:t>
            </a:r>
            <a:r>
              <a:rPr lang="en-US" sz="1100">
                <a:solidFill>
                  <a:schemeClr val="dk1"/>
                </a:solidFill>
              </a:rPr>
              <a:t>, with the highest frequency of reviews mentioning:</a:t>
            </a:r>
            <a:br>
              <a:rPr lang="en-US" sz="1100">
                <a:solidFill>
                  <a:schemeClr val="dk1"/>
                </a:solidFill>
              </a:rPr>
            </a:br>
            <a:r>
              <a:rPr b="1" lang="en-US" sz="1100">
                <a:solidFill>
                  <a:schemeClr val="dk1"/>
                </a:solidFill>
              </a:rPr>
              <a:t>Customer Service Issues (Topic 0)</a:t>
            </a:r>
            <a:br>
              <a:rPr b="1" lang="en-US" sz="1100">
                <a:solidFill>
                  <a:schemeClr val="dk1"/>
                </a:solidFill>
              </a:rPr>
            </a:br>
            <a:r>
              <a:rPr b="1" lang="en-US" sz="1100">
                <a:solidFill>
                  <a:schemeClr val="dk1"/>
                </a:solidFill>
              </a:rPr>
              <a:t>Clearance &amp; Product Availability (Topic 8)</a:t>
            </a:r>
            <a:br>
              <a:rPr b="1" lang="en-US" sz="1100">
                <a:solidFill>
                  <a:schemeClr val="dk1"/>
                </a:solidFill>
              </a:rPr>
            </a:br>
            <a:r>
              <a:rPr b="1" lang="en-US" sz="1100">
                <a:solidFill>
                  <a:schemeClr val="dk1"/>
                </a:solidFill>
              </a:rPr>
              <a:t>COVID-19 Mask Policies (Topic 9)</a:t>
            </a:r>
            <a:endParaRPr b="1"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➔"/>
            </a:pPr>
            <a:r>
              <a:rPr b="1" lang="en-US" sz="1100">
                <a:solidFill>
                  <a:schemeClr val="dk1"/>
                </a:solidFill>
              </a:rPr>
              <a:t>Higher Classes (4 &amp; 5)</a:t>
            </a:r>
            <a:r>
              <a:rPr lang="en-US" sz="1100">
                <a:solidFill>
                  <a:schemeClr val="dk1"/>
                </a:solidFill>
              </a:rPr>
              <a:t> show a more </a:t>
            </a:r>
            <a:r>
              <a:rPr b="1" lang="en-US" sz="1100">
                <a:solidFill>
                  <a:schemeClr val="dk1"/>
                </a:solidFill>
              </a:rPr>
              <a:t>balanced mix of topics</a:t>
            </a:r>
            <a:r>
              <a:rPr lang="en-US" sz="1100">
                <a:solidFill>
                  <a:schemeClr val="dk1"/>
                </a:solidFill>
              </a:rPr>
              <a:t> but with </a:t>
            </a:r>
            <a:r>
              <a:rPr b="1" lang="en-US" sz="1100">
                <a:solidFill>
                  <a:schemeClr val="dk1"/>
                </a:solidFill>
              </a:rPr>
              <a:t>lower frequencies</a:t>
            </a:r>
            <a:r>
              <a:rPr lang="en-US" sz="1100">
                <a:solidFill>
                  <a:schemeClr val="dk1"/>
                </a:solidFill>
              </a:rPr>
              <a:t>, indicating fewer but likely more </a:t>
            </a:r>
            <a:r>
              <a:rPr b="1" lang="en-US" sz="1100">
                <a:solidFill>
                  <a:schemeClr val="dk1"/>
                </a:solidFill>
              </a:rPr>
              <a:t>experience-based or positive feedback</a:t>
            </a:r>
            <a:r>
              <a:rPr lang="en-US" sz="1100">
                <a:solidFill>
                  <a:schemeClr val="dk1"/>
                </a:solidFill>
              </a:rPr>
              <a:t>, such as:</a:t>
            </a:r>
            <a:br>
              <a:rPr lang="en-US" sz="1100">
                <a:solidFill>
                  <a:schemeClr val="dk1"/>
                </a:solidFill>
              </a:rPr>
            </a:br>
            <a:r>
              <a:rPr b="1" lang="en-US" sz="1100">
                <a:solidFill>
                  <a:schemeClr val="dk1"/>
                </a:solidFill>
              </a:rPr>
              <a:t>Starbucks Experience (Topic 3)</a:t>
            </a:r>
            <a:br>
              <a:rPr b="1" lang="en-US" sz="1100">
                <a:solidFill>
                  <a:schemeClr val="dk1"/>
                </a:solidFill>
              </a:rPr>
            </a:br>
            <a:r>
              <a:rPr b="1" lang="en-US" sz="1100">
                <a:solidFill>
                  <a:schemeClr val="dk1"/>
                </a:solidFill>
              </a:rPr>
              <a:t>Home Decor Love (Topic 4)</a:t>
            </a:r>
            <a:br>
              <a:rPr b="1" lang="en-US" sz="1100">
                <a:solidFill>
                  <a:schemeClr val="dk1"/>
                </a:solidFill>
              </a:rPr>
            </a:br>
            <a:r>
              <a:rPr b="1" lang="en-US" sz="1100">
                <a:solidFill>
                  <a:schemeClr val="dk1"/>
                </a:solidFill>
              </a:rPr>
              <a:t>Friendly Staff (Topic 7)</a:t>
            </a:r>
            <a:endParaRPr b="1"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➔"/>
            </a:pPr>
            <a:r>
              <a:rPr b="1" lang="en-US" sz="1100">
                <a:solidFill>
                  <a:schemeClr val="dk1"/>
                </a:solidFill>
              </a:rPr>
              <a:t>Parking Issues (Topic 1)</a:t>
            </a:r>
            <a:r>
              <a:rPr lang="en-US" sz="1100">
                <a:solidFill>
                  <a:schemeClr val="dk1"/>
                </a:solidFill>
              </a:rPr>
              <a:t> and </a:t>
            </a:r>
            <a:r>
              <a:rPr b="1" lang="en-US" sz="1100">
                <a:solidFill>
                  <a:schemeClr val="dk1"/>
                </a:solidFill>
              </a:rPr>
              <a:t>Cleanliness Problems (Topic 2)</a:t>
            </a:r>
            <a:r>
              <a:rPr lang="en-US" sz="1100">
                <a:solidFill>
                  <a:schemeClr val="dk1"/>
                </a:solidFill>
              </a:rPr>
              <a:t> appear consistently across classes, reinforcing them as </a:t>
            </a:r>
            <a:r>
              <a:rPr b="1" lang="en-US" sz="1100">
                <a:solidFill>
                  <a:schemeClr val="dk1"/>
                </a:solidFill>
              </a:rPr>
              <a:t>ongoing, widespread concerns</a:t>
            </a:r>
            <a:r>
              <a:rPr lang="en-US" sz="1100">
                <a:solidFill>
                  <a:schemeClr val="dk1"/>
                </a:solidFill>
              </a:rPr>
              <a:t> impacting overall satisfaction.</a:t>
            </a:r>
            <a:endParaRPr b="1" sz="1100">
              <a:solidFill>
                <a:schemeClr val="dk1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</a:endParaRPr>
          </a:p>
        </p:txBody>
      </p:sp>
      <p:pic>
        <p:nvPicPr>
          <p:cNvPr id="452" name="Google Shape;452;g332bad22731_8_18"/>
          <p:cNvPicPr preferRelativeResize="0"/>
          <p:nvPr/>
        </p:nvPicPr>
        <p:blipFill rotWithShape="1">
          <a:blip r:embed="rId3">
            <a:alphaModFix/>
          </a:blip>
          <a:srcRect b="94501" l="33993" r="46285" t="0"/>
          <a:stretch/>
        </p:blipFill>
        <p:spPr>
          <a:xfrm>
            <a:off x="3066525" y="1025825"/>
            <a:ext cx="1756452" cy="377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453" name="Google Shape;453;g332bad22731_8_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154022" y="6109573"/>
            <a:ext cx="428524" cy="555448"/>
          </a:xfrm>
          <a:prstGeom prst="rect">
            <a:avLst/>
          </a:prstGeom>
          <a:noFill/>
          <a:ln>
            <a:noFill/>
          </a:ln>
        </p:spPr>
      </p:pic>
      <p:pic>
        <p:nvPicPr>
          <p:cNvPr id="454" name="Google Shape;454;g332bad22731_8_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3150" y="1402870"/>
            <a:ext cx="7638926" cy="48949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332bad22731_8_29"/>
          <p:cNvSpPr txBox="1"/>
          <p:nvPr/>
        </p:nvSpPr>
        <p:spPr>
          <a:xfrm>
            <a:off x="6231150" y="3815875"/>
            <a:ext cx="5509200" cy="2031900"/>
          </a:xfrm>
          <a:prstGeom prst="rect">
            <a:avLst/>
          </a:prstGeom>
          <a:noFill/>
          <a:ln cap="flat" cmpd="sng" w="28575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chemeClr val="dk1"/>
                </a:solidFill>
              </a:rPr>
              <a:t>Zero-Shot modeling confirms that: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US" sz="1100">
                <a:solidFill>
                  <a:schemeClr val="dk1"/>
                </a:solidFill>
              </a:rPr>
              <a:t>Retail Pain Points Are Consistent</a:t>
            </a:r>
            <a:r>
              <a:rPr lang="en-US" sz="1100">
                <a:solidFill>
                  <a:schemeClr val="dk1"/>
                </a:solidFill>
              </a:rPr>
              <a:t> – Customer frustrations align with common industry issues.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US" sz="1100">
                <a:solidFill>
                  <a:schemeClr val="dk1"/>
                </a:solidFill>
              </a:rPr>
              <a:t>Predictable &amp; Recurring Issues</a:t>
            </a:r>
            <a:r>
              <a:rPr lang="en-US" sz="1100">
                <a:solidFill>
                  <a:schemeClr val="dk1"/>
                </a:solidFill>
              </a:rPr>
              <a:t> – Service, inventory, cleanliness, and safety concerns persist over time.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US" sz="1100">
                <a:solidFill>
                  <a:schemeClr val="dk1"/>
                </a:solidFill>
              </a:rPr>
              <a:t>Need for Proactive Action</a:t>
            </a:r>
            <a:r>
              <a:rPr lang="en-US" sz="1100">
                <a:solidFill>
                  <a:schemeClr val="dk1"/>
                </a:solidFill>
              </a:rPr>
              <a:t> – Early interventions can enhance operations, staff performance, and customer satisfaction.</a:t>
            </a:r>
            <a:endParaRPr b="1" i="1" sz="1100">
              <a:solidFill>
                <a:schemeClr val="dk1"/>
              </a:solidFill>
            </a:endParaRPr>
          </a:p>
        </p:txBody>
      </p:sp>
      <p:sp>
        <p:nvSpPr>
          <p:cNvPr id="460" name="Google Shape;460;g332bad22731_8_29"/>
          <p:cNvSpPr txBox="1"/>
          <p:nvPr>
            <p:ph type="title"/>
          </p:nvPr>
        </p:nvSpPr>
        <p:spPr>
          <a:xfrm>
            <a:off x="554736" y="172212"/>
            <a:ext cx="101601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rPr lang="en-US"/>
              <a:t>Target: BERT Analysis with Zero Shot (</a:t>
            </a:r>
            <a:r>
              <a:rPr lang="en-US"/>
              <a:t>4/6</a:t>
            </a:r>
            <a:r>
              <a:rPr lang="en-US"/>
              <a:t>) </a:t>
            </a:r>
            <a:endParaRPr/>
          </a:p>
        </p:txBody>
      </p:sp>
      <p:sp>
        <p:nvSpPr>
          <p:cNvPr id="461" name="Google Shape;461;g332bad22731_8_29"/>
          <p:cNvSpPr txBox="1"/>
          <p:nvPr/>
        </p:nvSpPr>
        <p:spPr>
          <a:xfrm>
            <a:off x="466275" y="3815875"/>
            <a:ext cx="5888700" cy="26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21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b="1" lang="en-US" sz="900">
                <a:solidFill>
                  <a:schemeClr val="dk1"/>
                </a:solidFill>
              </a:rPr>
              <a:t>Checkout Delays:</a:t>
            </a:r>
            <a:br>
              <a:rPr b="1" lang="en-US" sz="900">
                <a:solidFill>
                  <a:schemeClr val="dk1"/>
                </a:solidFill>
              </a:rPr>
            </a:br>
            <a:r>
              <a:rPr lang="en-US" sz="900">
                <a:solidFill>
                  <a:schemeClr val="dk1"/>
                </a:solidFill>
              </a:rPr>
              <a:t>Frustration around long lines, slow self-checkout processes, and crowded aisles. </a:t>
            </a:r>
            <a:endParaRPr sz="900"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b="1" lang="en-US" sz="900">
                <a:solidFill>
                  <a:schemeClr val="dk1"/>
                </a:solidFill>
              </a:rPr>
              <a:t>Stock &amp; Inventory Issues:</a:t>
            </a:r>
            <a:br>
              <a:rPr b="1" lang="en-US" sz="900">
                <a:solidFill>
                  <a:schemeClr val="dk1"/>
                </a:solidFill>
              </a:rPr>
            </a:br>
            <a:r>
              <a:rPr lang="en-US" sz="900">
                <a:solidFill>
                  <a:schemeClr val="dk1"/>
                </a:solidFill>
              </a:rPr>
              <a:t>Challenges in finding grocery items, missing products, and limited availability. </a:t>
            </a:r>
            <a:endParaRPr sz="900"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b="1" lang="en-US" sz="900">
                <a:solidFill>
                  <a:schemeClr val="dk1"/>
                </a:solidFill>
              </a:rPr>
              <a:t>Cleanliness Problems:</a:t>
            </a:r>
            <a:br>
              <a:rPr b="1" lang="en-US" sz="900">
                <a:solidFill>
                  <a:schemeClr val="dk1"/>
                </a:solidFill>
              </a:rPr>
            </a:br>
            <a:r>
              <a:rPr lang="en-US" sz="900">
                <a:solidFill>
                  <a:schemeClr val="dk1"/>
                </a:solidFill>
              </a:rPr>
              <a:t>Dirty restrooms, unorganized areas, and poor store maintenance affecting the shopping experience. </a:t>
            </a:r>
            <a:endParaRPr sz="900"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b="1" lang="en-US" sz="900">
                <a:solidFill>
                  <a:schemeClr val="dk1"/>
                </a:solidFill>
              </a:rPr>
              <a:t>Customer Service Failures:</a:t>
            </a:r>
            <a:br>
              <a:rPr b="1" lang="en-US" sz="900">
                <a:solidFill>
                  <a:schemeClr val="dk1"/>
                </a:solidFill>
              </a:rPr>
            </a:br>
            <a:r>
              <a:rPr lang="en-US" sz="900">
                <a:solidFill>
                  <a:schemeClr val="dk1"/>
                </a:solidFill>
              </a:rPr>
              <a:t>Reports of rude employees, unhelpful cashiers, and poor handling of returns and complaints.</a:t>
            </a:r>
            <a:endParaRPr sz="900"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b="1" lang="en-US" sz="900">
                <a:solidFill>
                  <a:schemeClr val="dk1"/>
                </a:solidFill>
              </a:rPr>
              <a:t>Parking Difficulties:</a:t>
            </a:r>
            <a:br>
              <a:rPr b="1" lang="en-US" sz="900">
                <a:solidFill>
                  <a:schemeClr val="dk1"/>
                </a:solidFill>
              </a:rPr>
            </a:br>
            <a:r>
              <a:rPr lang="en-US" sz="900">
                <a:solidFill>
                  <a:schemeClr val="dk1"/>
                </a:solidFill>
              </a:rPr>
              <a:t>Limited parking spaces and inconvenient parking lot layouts, especially during busy times.</a:t>
            </a:r>
            <a:endParaRPr sz="900"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b="1" lang="en-US" sz="900">
                <a:solidFill>
                  <a:schemeClr val="dk1"/>
                </a:solidFill>
              </a:rPr>
              <a:t>Pharmacy Wait Times:</a:t>
            </a:r>
            <a:br>
              <a:rPr b="1" lang="en-US" sz="900">
                <a:solidFill>
                  <a:schemeClr val="dk1"/>
                </a:solidFill>
              </a:rPr>
            </a:br>
            <a:r>
              <a:rPr lang="en-US" sz="900">
                <a:solidFill>
                  <a:schemeClr val="dk1"/>
                </a:solidFill>
              </a:rPr>
              <a:t>Delays in service, difficulty finding medications, and issues with pharmacy staff. </a:t>
            </a:r>
            <a:endParaRPr sz="900"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b="1" lang="en-US" sz="900">
                <a:solidFill>
                  <a:schemeClr val="dk1"/>
                </a:solidFill>
              </a:rPr>
              <a:t>Security Concerns:</a:t>
            </a:r>
            <a:br>
              <a:rPr b="1" lang="en-US" sz="900">
                <a:solidFill>
                  <a:schemeClr val="dk1"/>
                </a:solidFill>
              </a:rPr>
            </a:br>
            <a:r>
              <a:rPr lang="en-US" sz="900">
                <a:solidFill>
                  <a:schemeClr val="dk1"/>
                </a:solidFill>
              </a:rPr>
              <a:t>Feedback around mask enforcement, social distancing, safety incidents, and staff response during COVID-19. </a:t>
            </a:r>
            <a:endParaRPr sz="900"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b="1" lang="en-US" sz="900">
                <a:solidFill>
                  <a:schemeClr val="dk1"/>
                </a:solidFill>
              </a:rPr>
              <a:t>Price &amp; Affordability:</a:t>
            </a:r>
            <a:br>
              <a:rPr b="1" lang="en-US" sz="900">
                <a:solidFill>
                  <a:schemeClr val="dk1"/>
                </a:solidFill>
              </a:rPr>
            </a:br>
            <a:r>
              <a:rPr lang="en-US" sz="900">
                <a:solidFill>
                  <a:schemeClr val="dk1"/>
                </a:solidFill>
              </a:rPr>
              <a:t>Comments around sales, pricing, and value for money. </a:t>
            </a:r>
            <a:endParaRPr b="1" sz="1000">
              <a:solidFill>
                <a:schemeClr val="dk1"/>
              </a:solidFill>
            </a:endParaRPr>
          </a:p>
        </p:txBody>
      </p:sp>
      <p:pic>
        <p:nvPicPr>
          <p:cNvPr id="462" name="Google Shape;462;g332bad22731_8_29"/>
          <p:cNvPicPr preferRelativeResize="0"/>
          <p:nvPr/>
        </p:nvPicPr>
        <p:blipFill rotWithShape="1">
          <a:blip r:embed="rId3">
            <a:alphaModFix/>
          </a:blip>
          <a:srcRect b="90994" l="38311" r="35835" t="0"/>
          <a:stretch/>
        </p:blipFill>
        <p:spPr>
          <a:xfrm>
            <a:off x="5212100" y="1143000"/>
            <a:ext cx="1767777" cy="273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463" name="Google Shape;463;g332bad22731_8_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154022" y="6109573"/>
            <a:ext cx="428524" cy="55544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64" name="Google Shape;464;g332bad22731_8_29"/>
          <p:cNvGrpSpPr/>
          <p:nvPr/>
        </p:nvGrpSpPr>
        <p:grpSpPr>
          <a:xfrm>
            <a:off x="136350" y="1424325"/>
            <a:ext cx="11856453" cy="2024700"/>
            <a:chOff x="136350" y="1424325"/>
            <a:chExt cx="11856453" cy="2024700"/>
          </a:xfrm>
        </p:grpSpPr>
        <p:pic>
          <p:nvPicPr>
            <p:cNvPr id="465" name="Google Shape;465;g332bad22731_8_2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36350" y="1480825"/>
              <a:ext cx="4873480" cy="1911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6" name="Google Shape;466;g332bad22731_8_29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4960675" y="1440700"/>
              <a:ext cx="4762041" cy="19543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7" name="Google Shape;467;g332bad22731_8_29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9626725" y="1424325"/>
              <a:ext cx="2366078" cy="20247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332bad22731_8_49"/>
          <p:cNvSpPr txBox="1"/>
          <p:nvPr>
            <p:ph type="title"/>
          </p:nvPr>
        </p:nvSpPr>
        <p:spPr>
          <a:xfrm>
            <a:off x="554736" y="172212"/>
            <a:ext cx="101601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rPr lang="en-US"/>
              <a:t>Target: BERT Analysis with Zero Shot (5/6)   </a:t>
            </a:r>
            <a:endParaRPr/>
          </a:p>
        </p:txBody>
      </p:sp>
      <p:sp>
        <p:nvSpPr>
          <p:cNvPr id="473" name="Google Shape;473;g332bad22731_8_49"/>
          <p:cNvSpPr txBox="1"/>
          <p:nvPr/>
        </p:nvSpPr>
        <p:spPr>
          <a:xfrm>
            <a:off x="728100" y="1525100"/>
            <a:ext cx="4171800" cy="20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474" name="Google Shape;474;g332bad22731_8_49"/>
          <p:cNvPicPr preferRelativeResize="0"/>
          <p:nvPr/>
        </p:nvPicPr>
        <p:blipFill rotWithShape="1">
          <a:blip r:embed="rId3">
            <a:alphaModFix/>
          </a:blip>
          <a:srcRect b="91080" l="32745" r="45644" t="0"/>
          <a:stretch/>
        </p:blipFill>
        <p:spPr>
          <a:xfrm>
            <a:off x="4925363" y="1219200"/>
            <a:ext cx="1834424" cy="261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475" name="Google Shape;475;g332bad22731_8_49"/>
          <p:cNvPicPr preferRelativeResize="0"/>
          <p:nvPr/>
        </p:nvPicPr>
        <p:blipFill rotWithShape="1">
          <a:blip r:embed="rId4">
            <a:alphaModFix/>
          </a:blip>
          <a:srcRect b="10271" l="0" r="0" t="18151"/>
          <a:stretch/>
        </p:blipFill>
        <p:spPr>
          <a:xfrm>
            <a:off x="1573800" y="1563000"/>
            <a:ext cx="8537550" cy="220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6" name="Google Shape;476;g332bad22731_8_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154022" y="6109573"/>
            <a:ext cx="428524" cy="555448"/>
          </a:xfrm>
          <a:prstGeom prst="rect">
            <a:avLst/>
          </a:prstGeom>
          <a:noFill/>
          <a:ln>
            <a:noFill/>
          </a:ln>
        </p:spPr>
      </p:pic>
      <p:sp>
        <p:nvSpPr>
          <p:cNvPr id="477" name="Google Shape;477;g332bad22731_8_49"/>
          <p:cNvSpPr txBox="1"/>
          <p:nvPr/>
        </p:nvSpPr>
        <p:spPr>
          <a:xfrm>
            <a:off x="2358900" y="4163800"/>
            <a:ext cx="7474200" cy="1777200"/>
          </a:xfrm>
          <a:prstGeom prst="rect">
            <a:avLst/>
          </a:prstGeom>
          <a:noFill/>
          <a:ln cap="flat" cmpd="sng" w="28575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US" sz="1600">
                <a:solidFill>
                  <a:schemeClr val="dk1"/>
                </a:solidFill>
              </a:rPr>
              <a:t>Checkout experience, stock shortages, and cleanliness have grown as persistent issues over the years.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US" sz="1600">
                <a:solidFill>
                  <a:schemeClr val="dk1"/>
                </a:solidFill>
              </a:rPr>
              <a:t>Customer service and parking remain steady, long-term areas of concern.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US" sz="1600">
                <a:solidFill>
                  <a:schemeClr val="dk1"/>
                </a:solidFill>
              </a:rPr>
              <a:t>COVID-19 safety measures created a clear spike in recent feedback.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332d8a4bd63_3_0"/>
          <p:cNvSpPr txBox="1"/>
          <p:nvPr>
            <p:ph type="title"/>
          </p:nvPr>
        </p:nvSpPr>
        <p:spPr>
          <a:xfrm>
            <a:off x="554736" y="172212"/>
            <a:ext cx="101601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rPr lang="en-US"/>
              <a:t>Target: BERT Analysis (6/6)  </a:t>
            </a:r>
            <a:endParaRPr/>
          </a:p>
        </p:txBody>
      </p:sp>
      <p:sp>
        <p:nvSpPr>
          <p:cNvPr id="483" name="Google Shape;483;g332d8a4bd63_3_0"/>
          <p:cNvSpPr txBox="1"/>
          <p:nvPr/>
        </p:nvSpPr>
        <p:spPr>
          <a:xfrm>
            <a:off x="728100" y="1525100"/>
            <a:ext cx="4171800" cy="20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484" name="Google Shape;484;g332d8a4bd63_3_0"/>
          <p:cNvSpPr txBox="1"/>
          <p:nvPr/>
        </p:nvSpPr>
        <p:spPr>
          <a:xfrm>
            <a:off x="7791313" y="1612175"/>
            <a:ext cx="4171800" cy="420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</a:rPr>
              <a:t>    </a:t>
            </a:r>
            <a:r>
              <a:rPr b="1" lang="en-US" sz="1100">
                <a:solidFill>
                  <a:schemeClr val="dk1"/>
                </a:solidFill>
              </a:rPr>
              <a:t>Distribution of Topics Across Review Classes (Stars)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➔"/>
            </a:pPr>
            <a:r>
              <a:rPr b="1" lang="en-US" sz="1100">
                <a:solidFill>
                  <a:schemeClr val="dk1"/>
                </a:solidFill>
              </a:rPr>
              <a:t>1-Star Ratings</a:t>
            </a:r>
            <a:r>
              <a:rPr b="1" lang="en-US" sz="1100">
                <a:solidFill>
                  <a:schemeClr val="dk1"/>
                </a:solidFill>
              </a:rPr>
              <a:t> dominates the dataset</a:t>
            </a:r>
            <a:r>
              <a:rPr lang="en-US" sz="1100">
                <a:solidFill>
                  <a:schemeClr val="dk1"/>
                </a:solidFill>
              </a:rPr>
              <a:t>, with the highest frequency of reviews mentioning:</a:t>
            </a:r>
            <a:br>
              <a:rPr lang="en-US" sz="1100">
                <a:solidFill>
                  <a:schemeClr val="dk1"/>
                </a:solidFill>
              </a:rPr>
            </a:br>
            <a:r>
              <a:rPr b="1" lang="en-US" sz="1100">
                <a:solidFill>
                  <a:schemeClr val="dk1"/>
                </a:solidFill>
              </a:rPr>
              <a:t>Rude Cashier/Other Employees</a:t>
            </a:r>
            <a:r>
              <a:rPr b="1" lang="en-US" sz="1100">
                <a:solidFill>
                  <a:schemeClr val="dk1"/>
                </a:solidFill>
              </a:rPr>
              <a:t> (Topic 2)</a:t>
            </a:r>
            <a:br>
              <a:rPr b="1" lang="en-US" sz="1100">
                <a:solidFill>
                  <a:schemeClr val="dk1"/>
                </a:solidFill>
              </a:rPr>
            </a:br>
            <a:r>
              <a:rPr b="1" lang="en-US" sz="1100">
                <a:solidFill>
                  <a:schemeClr val="dk1"/>
                </a:solidFill>
              </a:rPr>
              <a:t>Bad Customer Service (Topic 1)</a:t>
            </a:r>
            <a:br>
              <a:rPr b="1" lang="en-US" sz="1100">
                <a:solidFill>
                  <a:schemeClr val="dk1"/>
                </a:solidFill>
              </a:rPr>
            </a:br>
            <a:r>
              <a:rPr b="1" lang="en-US" sz="1100">
                <a:solidFill>
                  <a:schemeClr val="dk1"/>
                </a:solidFill>
              </a:rPr>
              <a:t>Long Checkout Line (Topic 9)</a:t>
            </a:r>
            <a:endParaRPr b="1"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➔"/>
            </a:pPr>
            <a:r>
              <a:rPr b="1" lang="en-US" sz="1100">
                <a:solidFill>
                  <a:schemeClr val="dk1"/>
                </a:solidFill>
              </a:rPr>
              <a:t>Higher Stars (4 &amp; 5)</a:t>
            </a:r>
            <a:r>
              <a:rPr lang="en-US" sz="1100">
                <a:solidFill>
                  <a:schemeClr val="dk1"/>
                </a:solidFill>
              </a:rPr>
              <a:t> show a more </a:t>
            </a:r>
            <a:r>
              <a:rPr b="1" lang="en-US" sz="1100">
                <a:solidFill>
                  <a:schemeClr val="dk1"/>
                </a:solidFill>
              </a:rPr>
              <a:t>balanced mix of topics</a:t>
            </a:r>
            <a:r>
              <a:rPr lang="en-US" sz="1100">
                <a:solidFill>
                  <a:schemeClr val="dk1"/>
                </a:solidFill>
              </a:rPr>
              <a:t> but with </a:t>
            </a:r>
            <a:r>
              <a:rPr b="1" lang="en-US" sz="1100">
                <a:solidFill>
                  <a:schemeClr val="dk1"/>
                </a:solidFill>
              </a:rPr>
              <a:t>lower frequencies</a:t>
            </a:r>
            <a:r>
              <a:rPr lang="en-US" sz="1100">
                <a:solidFill>
                  <a:schemeClr val="dk1"/>
                </a:solidFill>
              </a:rPr>
              <a:t>, indicating fewer but likely more </a:t>
            </a:r>
            <a:r>
              <a:rPr b="1" lang="en-US" sz="1100">
                <a:solidFill>
                  <a:schemeClr val="dk1"/>
                </a:solidFill>
              </a:rPr>
              <a:t>experience-based or positive feedback</a:t>
            </a:r>
            <a:r>
              <a:rPr lang="en-US" sz="1100">
                <a:solidFill>
                  <a:schemeClr val="dk1"/>
                </a:solidFill>
              </a:rPr>
              <a:t>, such as:</a:t>
            </a:r>
            <a:br>
              <a:rPr lang="en-US" sz="1100">
                <a:solidFill>
                  <a:schemeClr val="dk1"/>
                </a:solidFill>
              </a:rPr>
            </a:br>
            <a:r>
              <a:rPr b="1" lang="en-US" sz="1100">
                <a:solidFill>
                  <a:schemeClr val="dk1"/>
                </a:solidFill>
              </a:rPr>
              <a:t>Moderate-Good Grocery Prices</a:t>
            </a:r>
            <a:r>
              <a:rPr b="1" lang="en-US" sz="1100">
                <a:solidFill>
                  <a:schemeClr val="dk1"/>
                </a:solidFill>
              </a:rPr>
              <a:t> (Topic 6)</a:t>
            </a:r>
            <a:br>
              <a:rPr b="1" lang="en-US" sz="1100">
                <a:solidFill>
                  <a:schemeClr val="dk1"/>
                </a:solidFill>
              </a:rPr>
            </a:br>
            <a:r>
              <a:rPr b="1" lang="en-US" sz="1100">
                <a:solidFill>
                  <a:schemeClr val="dk1"/>
                </a:solidFill>
              </a:rPr>
              <a:t>Experiencing Neat Aisle (Topic 3)</a:t>
            </a:r>
            <a:endParaRPr b="1" sz="1100">
              <a:solidFill>
                <a:schemeClr val="dk1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</a:endParaRPr>
          </a:p>
        </p:txBody>
      </p:sp>
      <p:pic>
        <p:nvPicPr>
          <p:cNvPr id="485" name="Google Shape;485;g332d8a4bd63_3_0"/>
          <p:cNvPicPr preferRelativeResize="0"/>
          <p:nvPr/>
        </p:nvPicPr>
        <p:blipFill rotWithShape="1">
          <a:blip r:embed="rId3">
            <a:alphaModFix/>
          </a:blip>
          <a:srcRect b="94501" l="33993" r="46285" t="0"/>
          <a:stretch/>
        </p:blipFill>
        <p:spPr>
          <a:xfrm>
            <a:off x="3066525" y="1025825"/>
            <a:ext cx="1756452" cy="377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486" name="Google Shape;486;g332d8a4bd63_3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154022" y="6109573"/>
            <a:ext cx="428524" cy="555448"/>
          </a:xfrm>
          <a:prstGeom prst="rect">
            <a:avLst/>
          </a:prstGeom>
          <a:noFill/>
          <a:ln>
            <a:noFill/>
          </a:ln>
        </p:spPr>
      </p:pic>
      <p:pic>
        <p:nvPicPr>
          <p:cNvPr id="487" name="Google Shape;487;g332d8a4bd63_3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1402875"/>
            <a:ext cx="7644200" cy="530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13"/>
          <p:cNvSpPr txBox="1"/>
          <p:nvPr>
            <p:ph type="title"/>
          </p:nvPr>
        </p:nvSpPr>
        <p:spPr>
          <a:xfrm>
            <a:off x="554736" y="172212"/>
            <a:ext cx="10160065" cy="73152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rPr lang="en-US"/>
              <a:t>Walmart: NLP Insights &amp; Business Impact</a:t>
            </a:r>
            <a:endParaRPr/>
          </a:p>
        </p:txBody>
      </p:sp>
      <p:sp>
        <p:nvSpPr>
          <p:cNvPr id="493" name="Google Shape;493;p13"/>
          <p:cNvSpPr txBox="1"/>
          <p:nvPr/>
        </p:nvSpPr>
        <p:spPr>
          <a:xfrm>
            <a:off x="554725" y="1383900"/>
            <a:ext cx="5288700" cy="4062900"/>
          </a:xfrm>
          <a:prstGeom prst="rect">
            <a:avLst/>
          </a:prstGeom>
          <a:noFill/>
          <a:ln cap="flat" cmpd="sng" w="28575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</a:rPr>
              <a:t>Key Findings from Customer Reviews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</a:rPr>
              <a:t>Service Quality Issues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</a:rPr>
              <a:t>Stock &amp; Inventory Problems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</a:rPr>
              <a:t>Online Order &amp; Pickup Challenges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</a:rPr>
              <a:t>Store Cleanliness &amp; Environment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</a:rPr>
              <a:t>Security &amp; Safety Complaints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494" name="Google Shape;494;p13"/>
          <p:cNvSpPr txBox="1"/>
          <p:nvPr/>
        </p:nvSpPr>
        <p:spPr>
          <a:xfrm>
            <a:off x="6345925" y="1383900"/>
            <a:ext cx="5288700" cy="4103100"/>
          </a:xfrm>
          <a:prstGeom prst="rect">
            <a:avLst/>
          </a:prstGeom>
          <a:noFill/>
          <a:ln cap="flat" cmpd="sng" w="28575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</a:rPr>
              <a:t>Business Impact &amp; Store Viability Risks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</a:rPr>
              <a:t>Declining Customer Satisfaction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</a:rPr>
              <a:t>Operational Inefficiencies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</a:rPr>
              <a:t>Reputation Damage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</a:rPr>
              <a:t>Early Warning Signals for Closures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495" name="Google Shape;49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6375" y="172200"/>
            <a:ext cx="731525" cy="73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6" name="Google Shape;496;p13"/>
          <p:cNvPicPr preferRelativeResize="0"/>
          <p:nvPr/>
        </p:nvPicPr>
        <p:blipFill rotWithShape="1">
          <a:blip r:embed="rId4">
            <a:alphaModFix/>
          </a:blip>
          <a:srcRect b="36093" l="11250" r="9579" t="37208"/>
          <a:stretch/>
        </p:blipFill>
        <p:spPr>
          <a:xfrm>
            <a:off x="9131816" y="6210300"/>
            <a:ext cx="1490784" cy="377051"/>
          </a:xfrm>
          <a:prstGeom prst="rect">
            <a:avLst/>
          </a:prstGeom>
          <a:noFill/>
          <a:ln>
            <a:noFill/>
          </a:ln>
        </p:spPr>
      </p:pic>
      <p:sp>
        <p:nvSpPr>
          <p:cNvPr id="497" name="Google Shape;497;p13"/>
          <p:cNvSpPr txBox="1"/>
          <p:nvPr/>
        </p:nvSpPr>
        <p:spPr>
          <a:xfrm>
            <a:off x="620249" y="5734800"/>
            <a:ext cx="10951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chemeClr val="dk1"/>
                </a:solidFill>
              </a:rPr>
              <a:t>NLP reveals critical operational pain points at Walmart, signaling risks to customer satisfaction and store survival.</a:t>
            </a:r>
            <a:endParaRPr b="1"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332c901ef0d_2_7"/>
          <p:cNvSpPr txBox="1"/>
          <p:nvPr/>
        </p:nvSpPr>
        <p:spPr>
          <a:xfrm>
            <a:off x="6345925" y="1307700"/>
            <a:ext cx="5288700" cy="4127400"/>
          </a:xfrm>
          <a:prstGeom prst="rect">
            <a:avLst/>
          </a:prstGeom>
          <a:noFill/>
          <a:ln cap="flat" cmpd="sng" w="28575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</a:rPr>
              <a:t>Business Impact &amp; Store Viability Risks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</a:rPr>
              <a:t>Customer Experience &amp; Brand Perception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</a:rPr>
              <a:t>Operational Challenges in High-Traffic Locations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</a:rPr>
              <a:t>Store Maintenance &amp; Hygiene Standards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</a:rPr>
              <a:t>Impact of In-Store Amenities on Foot Traffic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</a:rPr>
              <a:t>Pandemic-Driven Policy Sentiment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503" name="Google Shape;503;g332c901ef0d_2_7"/>
          <p:cNvSpPr txBox="1"/>
          <p:nvPr>
            <p:ph type="title"/>
          </p:nvPr>
        </p:nvSpPr>
        <p:spPr>
          <a:xfrm>
            <a:off x="554736" y="172212"/>
            <a:ext cx="101601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rPr lang="en-US"/>
              <a:t>Target: NLP Insights &amp; Business Impact</a:t>
            </a:r>
            <a:endParaRPr/>
          </a:p>
        </p:txBody>
      </p:sp>
      <p:sp>
        <p:nvSpPr>
          <p:cNvPr id="504" name="Google Shape;504;g332c901ef0d_2_7"/>
          <p:cNvSpPr txBox="1"/>
          <p:nvPr/>
        </p:nvSpPr>
        <p:spPr>
          <a:xfrm>
            <a:off x="554725" y="1307700"/>
            <a:ext cx="5288700" cy="4127400"/>
          </a:xfrm>
          <a:prstGeom prst="rect">
            <a:avLst/>
          </a:prstGeom>
          <a:noFill/>
          <a:ln cap="flat" cmpd="sng" w="28575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</a:rPr>
              <a:t>Key Findings from Customer Reviews</a:t>
            </a:r>
            <a:endParaRPr b="1" sz="18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</a:rPr>
              <a:t>Service Quality Issues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</a:rPr>
              <a:t>Parking Challenges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</a:rPr>
              <a:t>Store Cleanliness &amp; Restrooms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</a:rPr>
              <a:t>Starbucks &amp; In-Store Experience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</a:rPr>
              <a:t>COVID-19 Safety &amp; Mask Policies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505" name="Google Shape;505;g332c901ef0d_2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6375" y="172200"/>
            <a:ext cx="731525" cy="73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6" name="Google Shape;506;g332c901ef0d_2_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154022" y="6109573"/>
            <a:ext cx="428524" cy="555448"/>
          </a:xfrm>
          <a:prstGeom prst="rect">
            <a:avLst/>
          </a:prstGeom>
          <a:noFill/>
          <a:ln>
            <a:noFill/>
          </a:ln>
        </p:spPr>
      </p:pic>
      <p:sp>
        <p:nvSpPr>
          <p:cNvPr id="507" name="Google Shape;507;g332c901ef0d_2_7"/>
          <p:cNvSpPr txBox="1"/>
          <p:nvPr/>
        </p:nvSpPr>
        <p:spPr>
          <a:xfrm>
            <a:off x="620249" y="5656200"/>
            <a:ext cx="10951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chemeClr val="dk1"/>
                </a:solidFill>
              </a:rPr>
              <a:t>NLP highlights Target’s operational challenges, focusing on service quality, amenities, and pandemic-driven customer expectations.</a:t>
            </a:r>
            <a:endParaRPr b="1"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332c901ef0d_0_76"/>
          <p:cNvSpPr txBox="1"/>
          <p:nvPr>
            <p:ph type="title"/>
          </p:nvPr>
        </p:nvSpPr>
        <p:spPr>
          <a:xfrm>
            <a:off x="554736" y="172212"/>
            <a:ext cx="101601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rPr lang="en-US"/>
              <a:t>Limitations of NLP Approach</a:t>
            </a:r>
            <a:endParaRPr/>
          </a:p>
        </p:txBody>
      </p:sp>
      <p:sp>
        <p:nvSpPr>
          <p:cNvPr id="513" name="Google Shape;513;g332c901ef0d_0_76"/>
          <p:cNvSpPr/>
          <p:nvPr/>
        </p:nvSpPr>
        <p:spPr>
          <a:xfrm>
            <a:off x="3429000" y="1811762"/>
            <a:ext cx="2438400" cy="17979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 cap="sq" cmpd="sng" w="3810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(1)</a:t>
            </a:r>
            <a:endParaRPr/>
          </a:p>
          <a:p>
            <a:pPr indent="0" lvl="0" marL="0" marR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</a:rPr>
              <a:t>Data &amp; Bias Challenges</a:t>
            </a:r>
            <a:endParaRPr/>
          </a:p>
        </p:txBody>
      </p:sp>
      <p:sp>
        <p:nvSpPr>
          <p:cNvPr id="514" name="Google Shape;514;g332c901ef0d_0_76"/>
          <p:cNvSpPr/>
          <p:nvPr/>
        </p:nvSpPr>
        <p:spPr>
          <a:xfrm>
            <a:off x="5867400" y="1814220"/>
            <a:ext cx="2438400" cy="17979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 cap="sq" cmpd="sng" w="3810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(2)</a:t>
            </a:r>
            <a:endParaRPr/>
          </a:p>
          <a:p>
            <a:pPr indent="0" lvl="0" marL="0" marR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</a:rPr>
              <a:t>Sentiment &amp; Language Limitations</a:t>
            </a:r>
            <a:endParaRPr/>
          </a:p>
        </p:txBody>
      </p:sp>
      <p:sp>
        <p:nvSpPr>
          <p:cNvPr id="515" name="Google Shape;515;g332c901ef0d_0_76"/>
          <p:cNvSpPr/>
          <p:nvPr/>
        </p:nvSpPr>
        <p:spPr>
          <a:xfrm>
            <a:off x="3429000" y="3609753"/>
            <a:ext cx="2438400" cy="17979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 cap="sq" cmpd="sng" w="3810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lang="en-US" sz="2000">
                <a:solidFill>
                  <a:schemeClr val="dk1"/>
                </a:solidFill>
              </a:rPr>
              <a:t>3</a:t>
            </a: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0" lvl="0" marL="0" marR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</a:rPr>
              <a:t>Business Relevance Constraints</a:t>
            </a:r>
            <a:endParaRPr/>
          </a:p>
        </p:txBody>
      </p:sp>
      <p:sp>
        <p:nvSpPr>
          <p:cNvPr id="516" name="Google Shape;516;g332c901ef0d_0_76"/>
          <p:cNvSpPr/>
          <p:nvPr/>
        </p:nvSpPr>
        <p:spPr>
          <a:xfrm>
            <a:off x="5867400" y="3612211"/>
            <a:ext cx="2438400" cy="17979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 cap="sq" cmpd="sng" w="3810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lang="en-US" sz="2000">
                <a:solidFill>
                  <a:schemeClr val="dk1"/>
                </a:solidFill>
              </a:rPr>
              <a:t>4</a:t>
            </a: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0" lvl="0" marL="0" marR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</a:rPr>
              <a:t>External Influences Not Captured</a:t>
            </a:r>
            <a:endParaRPr/>
          </a:p>
        </p:txBody>
      </p:sp>
      <p:pic>
        <p:nvPicPr>
          <p:cNvPr id="517" name="Google Shape;517;g332c901ef0d_0_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10450" y="2560500"/>
            <a:ext cx="1864375" cy="186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8" name="Google Shape;518;g332c901ef0d_0_7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0175" y="2560499"/>
            <a:ext cx="1797900" cy="1797900"/>
          </a:xfrm>
          <a:prstGeom prst="rect">
            <a:avLst/>
          </a:prstGeom>
          <a:noFill/>
          <a:ln>
            <a:noFill/>
          </a:ln>
        </p:spPr>
      </p:pic>
      <p:sp>
        <p:nvSpPr>
          <p:cNvPr id="519" name="Google Shape;519;g332c901ef0d_0_76"/>
          <p:cNvSpPr txBox="1"/>
          <p:nvPr/>
        </p:nvSpPr>
        <p:spPr>
          <a:xfrm>
            <a:off x="620261" y="5856300"/>
            <a:ext cx="10951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chemeClr val="dk1"/>
                </a:solidFill>
              </a:rPr>
              <a:t>NLP insights are powerful but limited by data biases, language nuances, and external business factors.</a:t>
            </a:r>
            <a:endParaRPr sz="11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332c901ef0d_0_80"/>
          <p:cNvSpPr txBox="1"/>
          <p:nvPr>
            <p:ph type="title"/>
          </p:nvPr>
        </p:nvSpPr>
        <p:spPr>
          <a:xfrm>
            <a:off x="554736" y="172212"/>
            <a:ext cx="101601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rPr lang="en-US"/>
              <a:t>Recommendations for Walmart &amp; Target</a:t>
            </a:r>
            <a:endParaRPr/>
          </a:p>
        </p:txBody>
      </p:sp>
      <p:sp>
        <p:nvSpPr>
          <p:cNvPr id="525" name="Google Shape;525;g332c901ef0d_0_80"/>
          <p:cNvSpPr/>
          <p:nvPr/>
        </p:nvSpPr>
        <p:spPr>
          <a:xfrm>
            <a:off x="2362200" y="1506962"/>
            <a:ext cx="2438400" cy="17979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 cap="sq" cmpd="sng" w="3810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(1)</a:t>
            </a:r>
            <a:endParaRPr/>
          </a:p>
          <a:p>
            <a:pPr indent="0" lvl="0" marL="0" marR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</a:rPr>
              <a:t>Improve Service Quality &amp; Staff Training</a:t>
            </a:r>
            <a:endParaRPr/>
          </a:p>
        </p:txBody>
      </p:sp>
      <p:sp>
        <p:nvSpPr>
          <p:cNvPr id="526" name="Google Shape;526;g332c901ef0d_0_80"/>
          <p:cNvSpPr/>
          <p:nvPr/>
        </p:nvSpPr>
        <p:spPr>
          <a:xfrm>
            <a:off x="4800600" y="1509420"/>
            <a:ext cx="2438400" cy="17979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 cap="sq" cmpd="sng" w="3810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(2)</a:t>
            </a:r>
            <a:endParaRPr/>
          </a:p>
          <a:p>
            <a:pPr indent="0" lvl="0" marL="0" marR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</a:rPr>
              <a:t>Optimize Inventory &amp; Supply Chain Management</a:t>
            </a:r>
            <a:endParaRPr/>
          </a:p>
        </p:txBody>
      </p:sp>
      <p:sp>
        <p:nvSpPr>
          <p:cNvPr id="527" name="Google Shape;527;g332c901ef0d_0_80"/>
          <p:cNvSpPr/>
          <p:nvPr/>
        </p:nvSpPr>
        <p:spPr>
          <a:xfrm>
            <a:off x="7239000" y="1506961"/>
            <a:ext cx="2438400" cy="17979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 cap="sq" cmpd="sng" w="3810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(3)</a:t>
            </a:r>
            <a:endParaRPr/>
          </a:p>
          <a:p>
            <a:pPr indent="0" lvl="0" marL="0" marR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</a:rPr>
              <a:t>Enhance Store Cleanliness &amp; Maintenance</a:t>
            </a:r>
            <a:endParaRPr/>
          </a:p>
        </p:txBody>
      </p:sp>
      <p:sp>
        <p:nvSpPr>
          <p:cNvPr id="528" name="Google Shape;528;g332c901ef0d_0_80"/>
          <p:cNvSpPr/>
          <p:nvPr/>
        </p:nvSpPr>
        <p:spPr>
          <a:xfrm>
            <a:off x="2362200" y="3304953"/>
            <a:ext cx="2438400" cy="17979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 cap="sq" cmpd="sng" w="3810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(4)</a:t>
            </a:r>
            <a:endParaRPr/>
          </a:p>
          <a:p>
            <a:pPr indent="0" lvl="0" marL="0" marR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</a:rPr>
              <a:t>Address Parking &amp; In-Store Experience</a:t>
            </a:r>
            <a:endParaRPr/>
          </a:p>
        </p:txBody>
      </p:sp>
      <p:sp>
        <p:nvSpPr>
          <p:cNvPr id="529" name="Google Shape;529;g332c901ef0d_0_80"/>
          <p:cNvSpPr/>
          <p:nvPr/>
        </p:nvSpPr>
        <p:spPr>
          <a:xfrm>
            <a:off x="4800600" y="3307411"/>
            <a:ext cx="2438400" cy="17979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 cap="sq" cmpd="sng" w="3810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(5)</a:t>
            </a:r>
            <a:endParaRPr/>
          </a:p>
          <a:p>
            <a:pPr indent="0" lvl="0" marL="0" marR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</a:rPr>
              <a:t>Strengthen Security &amp; Loss Prevention Measures</a:t>
            </a:r>
            <a:endParaRPr/>
          </a:p>
        </p:txBody>
      </p:sp>
      <p:sp>
        <p:nvSpPr>
          <p:cNvPr id="530" name="Google Shape;530;g332c901ef0d_0_80"/>
          <p:cNvSpPr/>
          <p:nvPr/>
        </p:nvSpPr>
        <p:spPr>
          <a:xfrm>
            <a:off x="7239000" y="3304952"/>
            <a:ext cx="2438400" cy="17979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 cap="sq" cmpd="sng" w="3810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(6)</a:t>
            </a:r>
            <a:endParaRPr/>
          </a:p>
          <a:p>
            <a:pPr indent="0" lvl="0" marL="0" marR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</a:rPr>
              <a:t>Leverage NLP for Continuous Monitoring &amp; Intervention</a:t>
            </a:r>
            <a:endParaRPr/>
          </a:p>
        </p:txBody>
      </p:sp>
      <p:pic>
        <p:nvPicPr>
          <p:cNvPr id="531" name="Google Shape;531;g332c901ef0d_0_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00424" y="5940075"/>
            <a:ext cx="433876" cy="562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32" name="Google Shape;532;g332c901ef0d_0_80"/>
          <p:cNvPicPr preferRelativeResize="0"/>
          <p:nvPr/>
        </p:nvPicPr>
        <p:blipFill rotWithShape="1">
          <a:blip r:embed="rId4">
            <a:alphaModFix/>
          </a:blip>
          <a:srcRect b="33466" l="9946" r="9447" t="38222"/>
          <a:stretch/>
        </p:blipFill>
        <p:spPr>
          <a:xfrm>
            <a:off x="4775474" y="6033728"/>
            <a:ext cx="1779384" cy="468721"/>
          </a:xfrm>
          <a:prstGeom prst="rect">
            <a:avLst/>
          </a:prstGeom>
          <a:noFill/>
          <a:ln>
            <a:noFill/>
          </a:ln>
        </p:spPr>
      </p:pic>
      <p:pic>
        <p:nvPicPr>
          <p:cNvPr id="533" name="Google Shape;533;g332c901ef0d_0_8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4725" y="1506955"/>
            <a:ext cx="1198250" cy="1198250"/>
          </a:xfrm>
          <a:prstGeom prst="rect">
            <a:avLst/>
          </a:prstGeom>
          <a:noFill/>
          <a:ln>
            <a:noFill/>
          </a:ln>
        </p:spPr>
      </p:pic>
      <p:sp>
        <p:nvSpPr>
          <p:cNvPr id="534" name="Google Shape;534;g332c901ef0d_0_80"/>
          <p:cNvSpPr txBox="1"/>
          <p:nvPr/>
        </p:nvSpPr>
        <p:spPr>
          <a:xfrm>
            <a:off x="620261" y="5406888"/>
            <a:ext cx="10951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</a:rPr>
              <a:t>Strategic improvements in service, operations, and safety can drive better customer experiences and store performance.</a:t>
            </a:r>
            <a:endParaRPr sz="8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332c901ef0d_2_57"/>
          <p:cNvSpPr txBox="1"/>
          <p:nvPr/>
        </p:nvSpPr>
        <p:spPr>
          <a:xfrm>
            <a:off x="6345925" y="1337150"/>
            <a:ext cx="5369100" cy="4137300"/>
          </a:xfrm>
          <a:prstGeom prst="rect">
            <a:avLst/>
          </a:prstGeom>
          <a:noFill/>
          <a:ln cap="flat" cmpd="sng" w="28575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</a:rPr>
              <a:t>Long-Term (+2 Years)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  <a:p>
            <a:pPr indent="-330200" lvl="0" marL="4572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-US" sz="1600">
                <a:solidFill>
                  <a:schemeClr val="dk1"/>
                </a:solidFill>
              </a:rPr>
              <a:t>Automate Store Risk Assessment</a:t>
            </a:r>
            <a:r>
              <a:rPr lang="en-US" sz="1600">
                <a:solidFill>
                  <a:schemeClr val="dk1"/>
                </a:solidFill>
              </a:rPr>
              <a:t> – Implement AI-driven models for continuous monitoring.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-US" sz="1600">
                <a:solidFill>
                  <a:schemeClr val="dk1"/>
                </a:solidFill>
              </a:rPr>
              <a:t>Integrate NLP with Operations</a:t>
            </a:r>
            <a:r>
              <a:rPr lang="en-US" sz="1600">
                <a:solidFill>
                  <a:schemeClr val="dk1"/>
                </a:solidFill>
              </a:rPr>
              <a:t> – Align sentiment insights with financial and operational data.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-US" sz="1600">
                <a:solidFill>
                  <a:schemeClr val="dk1"/>
                </a:solidFill>
              </a:rPr>
              <a:t>Refine Models with New Data</a:t>
            </a:r>
            <a:r>
              <a:rPr lang="en-US" sz="1600">
                <a:solidFill>
                  <a:schemeClr val="dk1"/>
                </a:solidFill>
              </a:rPr>
              <a:t> – Continuously update predictions as customer trends evolve.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540" name="Google Shape;540;g332c901ef0d_2_57"/>
          <p:cNvSpPr txBox="1"/>
          <p:nvPr>
            <p:ph type="title"/>
          </p:nvPr>
        </p:nvSpPr>
        <p:spPr>
          <a:xfrm>
            <a:off x="554736" y="172212"/>
            <a:ext cx="101601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rPr lang="en-US"/>
              <a:t>Implementation Strategy</a:t>
            </a:r>
            <a:endParaRPr/>
          </a:p>
        </p:txBody>
      </p:sp>
      <p:sp>
        <p:nvSpPr>
          <p:cNvPr id="541" name="Google Shape;541;g332c901ef0d_2_57"/>
          <p:cNvSpPr txBox="1"/>
          <p:nvPr/>
        </p:nvSpPr>
        <p:spPr>
          <a:xfrm>
            <a:off x="554725" y="1337150"/>
            <a:ext cx="5617500" cy="4137300"/>
          </a:xfrm>
          <a:prstGeom prst="rect">
            <a:avLst/>
          </a:prstGeom>
          <a:noFill/>
          <a:ln cap="flat" cmpd="sng" w="28575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</a:rPr>
              <a:t>Short-Term (0-2 Years)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  <a:p>
            <a:pPr indent="-330200" lvl="0" marL="4572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-US" sz="1600">
                <a:solidFill>
                  <a:schemeClr val="dk1"/>
                </a:solidFill>
              </a:rPr>
              <a:t>Improve Service &amp; Cleanliness</a:t>
            </a:r>
            <a:r>
              <a:rPr lang="en-US" sz="1600">
                <a:solidFill>
                  <a:schemeClr val="dk1"/>
                </a:solidFill>
              </a:rPr>
              <a:t> – Train staff, enforce hygiene standards, and track customer complaints.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-US" sz="1600">
                <a:solidFill>
                  <a:schemeClr val="dk1"/>
                </a:solidFill>
              </a:rPr>
              <a:t>Optimize Inventory &amp; Order Fulfillment</a:t>
            </a:r>
            <a:r>
              <a:rPr lang="en-US" sz="1600">
                <a:solidFill>
                  <a:schemeClr val="dk1"/>
                </a:solidFill>
              </a:rPr>
              <a:t> – Use data to prevent stock shortages and streamline pickup.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-US" sz="1600">
                <a:solidFill>
                  <a:schemeClr val="dk1"/>
                </a:solidFill>
              </a:rPr>
              <a:t>Deploy Sentiment-Based Monitoring</a:t>
            </a:r>
            <a:r>
              <a:rPr lang="en-US" sz="1600">
                <a:solidFill>
                  <a:schemeClr val="dk1"/>
                </a:solidFill>
              </a:rPr>
              <a:t> – Flag at-risk stores using NLP insights for early intervention.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542" name="Google Shape;542;g332c901ef0d_2_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1075" y="228997"/>
            <a:ext cx="674600" cy="674600"/>
          </a:xfrm>
          <a:prstGeom prst="rect">
            <a:avLst/>
          </a:prstGeom>
          <a:noFill/>
          <a:ln>
            <a:noFill/>
          </a:ln>
        </p:spPr>
      </p:pic>
      <p:sp>
        <p:nvSpPr>
          <p:cNvPr id="543" name="Google Shape;543;g332c901ef0d_2_57"/>
          <p:cNvSpPr txBox="1"/>
          <p:nvPr/>
        </p:nvSpPr>
        <p:spPr>
          <a:xfrm>
            <a:off x="620261" y="5744563"/>
            <a:ext cx="10951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</a:rPr>
              <a:t>A phased strategy combining short-term improvements and long-term AI-driven monitoring ensures sustained store performance.</a:t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"/>
          <p:cNvSpPr txBox="1"/>
          <p:nvPr>
            <p:ph type="title"/>
          </p:nvPr>
        </p:nvSpPr>
        <p:spPr>
          <a:xfrm>
            <a:off x="554736" y="172212"/>
            <a:ext cx="101601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rPr lang="en-US"/>
              <a:t>The Challenge of Retail Store Closures</a:t>
            </a:r>
            <a:endParaRPr/>
          </a:p>
        </p:txBody>
      </p:sp>
      <p:sp>
        <p:nvSpPr>
          <p:cNvPr id="154" name="Google Shape;154;p3"/>
          <p:cNvSpPr txBox="1"/>
          <p:nvPr/>
        </p:nvSpPr>
        <p:spPr>
          <a:xfrm>
            <a:off x="3086100" y="1600200"/>
            <a:ext cx="6019800" cy="33131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Problem Statement</a:t>
            </a:r>
            <a:endParaRPr/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can Walmart and Target address the ongoing challenge of </a:t>
            </a: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identifying going concern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issues early, instead of relying on lagging financial indicators that lead to reactive store closures, potential brand damage, and economic losses?</a:t>
            </a:r>
            <a:endParaRPr/>
          </a:p>
        </p:txBody>
      </p:sp>
      <p:sp>
        <p:nvSpPr>
          <p:cNvPr id="155" name="Google Shape;155;p3"/>
          <p:cNvSpPr txBox="1"/>
          <p:nvPr/>
        </p:nvSpPr>
        <p:spPr>
          <a:xfrm>
            <a:off x="554736" y="5406291"/>
            <a:ext cx="10951464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Helping Walmart &amp; Target with Stores at Risk, but How?</a:t>
            </a:r>
            <a:endParaRPr/>
          </a:p>
        </p:txBody>
      </p:sp>
      <p:cxnSp>
        <p:nvCxnSpPr>
          <p:cNvPr id="156" name="Google Shape;156;p3"/>
          <p:cNvCxnSpPr/>
          <p:nvPr/>
        </p:nvCxnSpPr>
        <p:spPr>
          <a:xfrm>
            <a:off x="4800600" y="2133600"/>
            <a:ext cx="2590800" cy="0"/>
          </a:xfrm>
          <a:prstGeom prst="straightConnector1">
            <a:avLst/>
          </a:prstGeom>
          <a:noFill/>
          <a:ln cap="flat" cmpd="sng" w="3810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57" name="Google Shape;157;p3"/>
          <p:cNvPicPr preferRelativeResize="0"/>
          <p:nvPr/>
        </p:nvPicPr>
        <p:blipFill rotWithShape="1">
          <a:blip r:embed="rId3">
            <a:alphaModFix/>
          </a:blip>
          <a:srcRect b="33466" l="9946" r="9447" t="38222"/>
          <a:stretch/>
        </p:blipFill>
        <p:spPr>
          <a:xfrm>
            <a:off x="8825670" y="6289452"/>
            <a:ext cx="1219204" cy="3211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225460" y="6210288"/>
            <a:ext cx="303688" cy="393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332c901ef0d_0_84"/>
          <p:cNvSpPr txBox="1"/>
          <p:nvPr>
            <p:ph type="title"/>
          </p:nvPr>
        </p:nvSpPr>
        <p:spPr>
          <a:xfrm>
            <a:off x="554736" y="172212"/>
            <a:ext cx="101601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rPr lang="en-US"/>
              <a:t>Financial Impact Analysis &amp; Assumptions</a:t>
            </a:r>
            <a:endParaRPr/>
          </a:p>
        </p:txBody>
      </p:sp>
      <p:graphicFrame>
        <p:nvGraphicFramePr>
          <p:cNvPr id="549" name="Google Shape;549;g332c901ef0d_0_84"/>
          <p:cNvGraphicFramePr/>
          <p:nvPr/>
        </p:nvGraphicFramePr>
        <p:xfrm>
          <a:off x="570150" y="1268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{D3AE4689-9689-430F-9F57-CEAD29DDAE20}</a:tableStyleId>
              </a:tblPr>
              <a:tblGrid>
                <a:gridCol w="3219975"/>
                <a:gridCol w="1262025"/>
                <a:gridCol w="6569675"/>
              </a:tblGrid>
              <a:tr h="389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Metric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Value ($)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Formula / Assumption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0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Total Potential Revenue Loss Avoided</a:t>
                      </a:r>
                      <a:endParaRPr sz="1200"/>
                    </a:p>
                  </a:txBody>
                  <a:tcPr marT="91425" marB="91425" marR="91425" marL="91425">
                    <a:lnL cap="flat" cmpd="sng" w="1905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$750,000,000</a:t>
                      </a:r>
                      <a:endParaRPr sz="1200"/>
                    </a:p>
                  </a:txBody>
                  <a:tcPr marT="91425" marB="91425" marR="91425" marL="91425">
                    <a:lnL cap="flat" cmpd="sng" w="1905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(Avg. revenue per store $50M) × (Revenue loss 15%) × (At-risk stores 100)</a:t>
                      </a:r>
                      <a:endParaRPr sz="1200"/>
                    </a:p>
                  </a:txBody>
                  <a:tcPr marT="91425" marB="91425" marR="91425" marL="91425">
                    <a:lnL cap="flat" cmpd="sng" w="1905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0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Total Store Closure Costs Avoided</a:t>
                      </a:r>
                      <a:endParaRPr sz="1200"/>
                    </a:p>
                  </a:txBody>
                  <a:tcPr marT="91425" marB="91425" marR="91425" marL="91425">
                    <a:lnL cap="flat" cmpd="sng" w="1905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$500,000,000</a:t>
                      </a:r>
                      <a:endParaRPr sz="1200"/>
                    </a:p>
                  </a:txBody>
                  <a:tcPr marT="91425" marB="91425" marR="91425" marL="91425">
                    <a:lnL cap="flat" cmpd="sng" w="1905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(Closure cost per store $5M) × (At-risk stores 100)</a:t>
                      </a:r>
                      <a:endParaRPr sz="1200"/>
                    </a:p>
                  </a:txBody>
                  <a:tcPr marT="91425" marB="91425" marR="91425" marL="91425">
                    <a:lnL cap="flat" cmpd="sng" w="1905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7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Total Potential Savings</a:t>
                      </a:r>
                      <a:endParaRPr sz="1200"/>
                    </a:p>
                  </a:txBody>
                  <a:tcPr marT="91425" marB="91425" marR="91425" marL="91425">
                    <a:lnL cap="flat" cmpd="sng" w="1905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$1,250,000,000</a:t>
                      </a:r>
                      <a:endParaRPr sz="1200"/>
                    </a:p>
                  </a:txBody>
                  <a:tcPr marT="91425" marB="91425" marR="91425" marL="91425">
                    <a:lnL cap="flat" cmpd="sng" w="1905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(Total Revenue Loss Avoided) + (Total Store Closure Costs Avoided)</a:t>
                      </a:r>
                      <a:endParaRPr sz="1200"/>
                    </a:p>
                  </a:txBody>
                  <a:tcPr marT="91425" marB="91425" marR="91425" marL="91425">
                    <a:lnL cap="flat" cmpd="sng" w="1905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1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Short-Term Implementation Cost (0-2 Years)</a:t>
                      </a:r>
                      <a:endParaRPr sz="1200"/>
                    </a:p>
                  </a:txBody>
                  <a:tcPr marT="91425" marB="91425" marR="91425" marL="91425">
                    <a:lnL cap="flat" cmpd="sng" w="1905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$50,000,000</a:t>
                      </a:r>
                      <a:endParaRPr sz="1200"/>
                    </a:p>
                  </a:txBody>
                  <a:tcPr marT="91425" marB="91425" marR="91425" marL="91425">
                    <a:lnL cap="flat" cmpd="sng" w="1905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(Cost per store $500K) × (At-risk stores 100)</a:t>
                      </a:r>
                      <a:endParaRPr sz="1200"/>
                    </a:p>
                  </a:txBody>
                  <a:tcPr marT="91425" marB="91425" marR="91425" marL="91425">
                    <a:lnL cap="flat" cmpd="sng" w="1905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5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Long-Term Implementation Cost (+2 Years)</a:t>
                      </a:r>
                      <a:endParaRPr sz="1200"/>
                    </a:p>
                  </a:txBody>
                  <a:tcPr marT="91425" marB="91425" marR="91425" marL="91425">
                    <a:lnL cap="flat" cmpd="sng" w="1905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$30,000,000</a:t>
                      </a:r>
                      <a:endParaRPr sz="1200"/>
                    </a:p>
                  </a:txBody>
                  <a:tcPr marT="91425" marB="91425" marR="91425" marL="91425">
                    <a:lnL cap="flat" cmpd="sng" w="1905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(Cost per store $300K) × (At-risk stores 100)</a:t>
                      </a:r>
                      <a:endParaRPr sz="1200"/>
                    </a:p>
                  </a:txBody>
                  <a:tcPr marT="91425" marB="91425" marR="91425" marL="91425">
                    <a:lnL cap="flat" cmpd="sng" w="1905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7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Total Implementation Cost</a:t>
                      </a:r>
                      <a:endParaRPr sz="1200"/>
                    </a:p>
                  </a:txBody>
                  <a:tcPr marT="91425" marB="91425" marR="91425" marL="91425">
                    <a:lnL cap="flat" cmpd="sng" w="1905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$80,000,000</a:t>
                      </a:r>
                      <a:endParaRPr sz="1200"/>
                    </a:p>
                  </a:txBody>
                  <a:tcPr marT="91425" marB="91425" marR="91425" marL="91425">
                    <a:lnL cap="flat" cmpd="sng" w="1905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(Short-Term Cost) + (Long-Term Cost)</a:t>
                      </a:r>
                      <a:endParaRPr sz="1200"/>
                    </a:p>
                  </a:txBody>
                  <a:tcPr marT="91425" marB="91425" marR="91425" marL="91425">
                    <a:lnL cap="flat" cmpd="sng" w="1905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4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Net Present Value (NPV)</a:t>
                      </a:r>
                      <a:endParaRPr sz="1200"/>
                    </a:p>
                  </a:txBody>
                  <a:tcPr marT="91425" marB="91425" marR="91425" marL="91425">
                    <a:lnL cap="flat" cmpd="sng" w="1905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$886,574,074</a:t>
                      </a:r>
                      <a:endParaRPr sz="1200"/>
                    </a:p>
                  </a:txBody>
                  <a:tcPr marT="91425" marB="91425" marR="91425" marL="91425">
                    <a:lnL cap="flat" cmpd="sng" w="1905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(Total Potential Savings) discounted at 8% over 2 and 5 years - (Total Implementation Cost)</a:t>
                      </a:r>
                      <a:endParaRPr sz="1200"/>
                    </a:p>
                  </a:txBody>
                  <a:tcPr marT="91425" marB="91425" marR="91425" marL="91425">
                    <a:lnL cap="flat" cmpd="sng" w="1905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7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Return on Investment (ROI) (%)</a:t>
                      </a:r>
                      <a:endParaRPr sz="1200"/>
                    </a:p>
                  </a:txBody>
                  <a:tcPr marT="91425" marB="91425" marR="91425" marL="91425">
                    <a:lnL cap="flat" cmpd="sng" w="1905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1462.50%</a:t>
                      </a:r>
                      <a:endParaRPr sz="1200"/>
                    </a:p>
                  </a:txBody>
                  <a:tcPr marT="91425" marB="91425" marR="91425" marL="91425">
                    <a:lnL cap="flat" cmpd="sng" w="1905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((Total Potential Savings - Total Implementation Cost) / Total Implementation Cost) × 100</a:t>
                      </a:r>
                      <a:endParaRPr sz="1200"/>
                    </a:p>
                  </a:txBody>
                  <a:tcPr marT="91425" marB="91425" marR="91425" marL="91425">
                    <a:lnL cap="flat" cmpd="sng" w="1905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50" name="Google Shape;550;g332c901ef0d_0_84"/>
          <p:cNvSpPr txBox="1"/>
          <p:nvPr/>
        </p:nvSpPr>
        <p:spPr>
          <a:xfrm>
            <a:off x="554725" y="5478800"/>
            <a:ext cx="10988100" cy="731400"/>
          </a:xfrm>
          <a:prstGeom prst="rect">
            <a:avLst/>
          </a:prstGeom>
          <a:noFill/>
          <a:ln cap="flat" cmpd="sng" w="28575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</a:rPr>
              <a:t>This hypothetical model illustrates the thought process behind estimating potential savings and intervention costs for at-risk stores</a:t>
            </a:r>
            <a:r>
              <a:rPr lang="en-US" sz="1800">
                <a:solidFill>
                  <a:schemeClr val="dk1"/>
                </a:solidFill>
              </a:rPr>
              <a:t>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51" name="Google Shape;551;g332c901ef0d_0_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43000" y="329450"/>
            <a:ext cx="574150" cy="57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332d8a4bd63_0_6"/>
          <p:cNvSpPr txBox="1"/>
          <p:nvPr/>
        </p:nvSpPr>
        <p:spPr>
          <a:xfrm>
            <a:off x="756775" y="2938800"/>
            <a:ext cx="10988100" cy="731400"/>
          </a:xfrm>
          <a:prstGeom prst="rect">
            <a:avLst/>
          </a:prstGeom>
          <a:noFill/>
          <a:ln cap="flat" cmpd="sng" w="28575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600">
                <a:solidFill>
                  <a:schemeClr val="dk1"/>
                </a:solidFill>
              </a:rPr>
              <a:t>Thank you, have fun in Spring Break!!!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4"/>
          <p:cNvSpPr txBox="1"/>
          <p:nvPr>
            <p:ph type="title"/>
          </p:nvPr>
        </p:nvSpPr>
        <p:spPr>
          <a:xfrm>
            <a:off x="554736" y="172212"/>
            <a:ext cx="10160065" cy="73152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rPr lang="en-US"/>
              <a:t>Methodology We Applied to Solve the Underlying Problem</a:t>
            </a:r>
            <a:endParaRPr/>
          </a:p>
        </p:txBody>
      </p:sp>
      <p:sp>
        <p:nvSpPr>
          <p:cNvPr id="164" name="Google Shape;164;p4"/>
          <p:cNvSpPr txBox="1"/>
          <p:nvPr/>
        </p:nvSpPr>
        <p:spPr>
          <a:xfrm>
            <a:off x="554736" y="5406291"/>
            <a:ext cx="10951464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is a Binary Classification prediction problem.</a:t>
            </a:r>
            <a:endParaRPr/>
          </a:p>
        </p:txBody>
      </p:sp>
      <p:sp>
        <p:nvSpPr>
          <p:cNvPr id="165" name="Google Shape;165;p4"/>
          <p:cNvSpPr txBox="1"/>
          <p:nvPr/>
        </p:nvSpPr>
        <p:spPr>
          <a:xfrm>
            <a:off x="609600" y="1600200"/>
            <a:ext cx="10668000" cy="31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Is_Open is our target variable. 1 means store is still functional, 0 means store is closed</a:t>
            </a:r>
            <a:endParaRPr sz="2000">
              <a:solidFill>
                <a:schemeClr val="dk1"/>
              </a:solidFill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solidFill>
                  <a:schemeClr val="dk1"/>
                </a:solidFill>
              </a:rPr>
              <a:t>Independent</a:t>
            </a:r>
            <a:r>
              <a:rPr lang="en-US" sz="2000">
                <a:solidFill>
                  <a:schemeClr val="dk1"/>
                </a:solidFill>
              </a:rPr>
              <a:t> variables are: (stars_x, stars_y, useful, </a:t>
            </a:r>
            <a:r>
              <a:rPr lang="en-US" sz="2000">
                <a:solidFill>
                  <a:schemeClr val="dk1"/>
                </a:solidFill>
              </a:rPr>
              <a:t>compound)</a:t>
            </a:r>
            <a:endParaRPr sz="2000">
              <a:solidFill>
                <a:schemeClr val="dk1"/>
              </a:solidFill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</a:rPr>
              <a:t>ML Models (Pick one best model after hypertuning)</a:t>
            </a:r>
            <a:endParaRPr sz="2000">
              <a:solidFill>
                <a:schemeClr val="dk1"/>
              </a:solidFill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</a:rPr>
              <a:t>NLP</a:t>
            </a:r>
            <a:endParaRPr sz="2000">
              <a:solidFill>
                <a:schemeClr val="dk1"/>
              </a:solidFill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</a:rPr>
              <a:t>Incorporating Limitations</a:t>
            </a:r>
            <a:endParaRPr sz="2000">
              <a:solidFill>
                <a:schemeClr val="dk1"/>
              </a:solidFill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</a:rPr>
              <a:t>Recommendations</a:t>
            </a:r>
            <a:endParaRPr/>
          </a:p>
          <a:p>
            <a:pPr indent="-215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6" name="Google Shape;166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23350" y="2756200"/>
            <a:ext cx="1777300" cy="177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5"/>
          <p:cNvSpPr txBox="1"/>
          <p:nvPr>
            <p:ph type="title"/>
          </p:nvPr>
        </p:nvSpPr>
        <p:spPr>
          <a:xfrm>
            <a:off x="554736" y="172212"/>
            <a:ext cx="10160065" cy="73152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rPr lang="en-US"/>
              <a:t>Why This Matters: The Business Impact</a:t>
            </a:r>
            <a:endParaRPr/>
          </a:p>
        </p:txBody>
      </p:sp>
      <p:sp>
        <p:nvSpPr>
          <p:cNvPr id="172" name="Google Shape;172;p5"/>
          <p:cNvSpPr txBox="1"/>
          <p:nvPr/>
        </p:nvSpPr>
        <p:spPr>
          <a:xfrm>
            <a:off x="554736" y="5587425"/>
            <a:ext cx="10951464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Data-Driven Decisions to Sustainable Retail Stores</a:t>
            </a:r>
            <a:endParaRPr/>
          </a:p>
        </p:txBody>
      </p:sp>
      <p:sp>
        <p:nvSpPr>
          <p:cNvPr id="173" name="Google Shape;173;p5"/>
          <p:cNvSpPr/>
          <p:nvPr/>
        </p:nvSpPr>
        <p:spPr>
          <a:xfrm>
            <a:off x="2057400" y="1506962"/>
            <a:ext cx="2438400" cy="17979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 cap="sq" cmpd="sng" w="3810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(1)</a:t>
            </a:r>
            <a:endParaRPr/>
          </a:p>
          <a:p>
            <a:pPr indent="0" lvl="0" marL="0" marR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Proactive Store Management</a:t>
            </a:r>
            <a:endParaRPr/>
          </a:p>
        </p:txBody>
      </p:sp>
      <p:sp>
        <p:nvSpPr>
          <p:cNvPr id="174" name="Google Shape;174;p5"/>
          <p:cNvSpPr/>
          <p:nvPr/>
        </p:nvSpPr>
        <p:spPr>
          <a:xfrm>
            <a:off x="4495800" y="1509425"/>
            <a:ext cx="2743200" cy="17979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 cap="sq" cmpd="sng" w="3810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(2)</a:t>
            </a:r>
            <a:endParaRPr/>
          </a:p>
          <a:p>
            <a:pPr indent="0" lvl="0" marL="0" marR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Competitive Market Intelligence</a:t>
            </a:r>
            <a:endParaRPr/>
          </a:p>
        </p:txBody>
      </p:sp>
      <p:sp>
        <p:nvSpPr>
          <p:cNvPr id="175" name="Google Shape;175;p5"/>
          <p:cNvSpPr/>
          <p:nvPr/>
        </p:nvSpPr>
        <p:spPr>
          <a:xfrm>
            <a:off x="7239000" y="1506961"/>
            <a:ext cx="2438400" cy="1797989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 cap="sq" cmpd="sng" w="3810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(3)</a:t>
            </a:r>
            <a:endParaRPr/>
          </a:p>
          <a:p>
            <a:pPr indent="0" lvl="0" marL="0" marR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Brand Reputation &amp; Customer Trust</a:t>
            </a:r>
            <a:endParaRPr/>
          </a:p>
        </p:txBody>
      </p:sp>
      <p:sp>
        <p:nvSpPr>
          <p:cNvPr id="176" name="Google Shape;176;p5"/>
          <p:cNvSpPr/>
          <p:nvPr/>
        </p:nvSpPr>
        <p:spPr>
          <a:xfrm>
            <a:off x="2057400" y="3304953"/>
            <a:ext cx="2438400" cy="17979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 cap="sq" cmpd="sng" w="3810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(4)</a:t>
            </a:r>
            <a:endParaRPr/>
          </a:p>
          <a:p>
            <a:pPr indent="0" lvl="0" marL="0" marR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Cost Savings &amp; Resource Optimization</a:t>
            </a:r>
            <a:endParaRPr/>
          </a:p>
        </p:txBody>
      </p:sp>
      <p:sp>
        <p:nvSpPr>
          <p:cNvPr id="177" name="Google Shape;177;p5"/>
          <p:cNvSpPr/>
          <p:nvPr/>
        </p:nvSpPr>
        <p:spPr>
          <a:xfrm>
            <a:off x="4495800" y="3307400"/>
            <a:ext cx="2743200" cy="17979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 cap="sq" cmpd="sng" w="3810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(5)</a:t>
            </a:r>
            <a:endParaRPr/>
          </a:p>
          <a:p>
            <a:pPr indent="0" lvl="0" marL="0" marR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Customer-Centric Business Strategy</a:t>
            </a:r>
            <a:endParaRPr/>
          </a:p>
        </p:txBody>
      </p:sp>
      <p:sp>
        <p:nvSpPr>
          <p:cNvPr id="178" name="Google Shape;178;p5"/>
          <p:cNvSpPr/>
          <p:nvPr/>
        </p:nvSpPr>
        <p:spPr>
          <a:xfrm>
            <a:off x="7239000" y="3304952"/>
            <a:ext cx="2438400" cy="1797989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 cap="sq" cmpd="sng" w="3810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(6)</a:t>
            </a:r>
            <a:endParaRPr/>
          </a:p>
          <a:p>
            <a:pPr indent="0" lvl="0" marL="0" marR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Cost Savings &amp; Resource Optimization</a:t>
            </a:r>
            <a:endParaRPr/>
          </a:p>
        </p:txBody>
      </p:sp>
      <p:pic>
        <p:nvPicPr>
          <p:cNvPr id="179" name="Google Shape;179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699" y="2605175"/>
            <a:ext cx="1280826" cy="128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245014" y="2605163"/>
            <a:ext cx="1261188" cy="12611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6"/>
          <p:cNvSpPr txBox="1"/>
          <p:nvPr>
            <p:ph type="title"/>
          </p:nvPr>
        </p:nvSpPr>
        <p:spPr>
          <a:xfrm>
            <a:off x="554736" y="172212"/>
            <a:ext cx="10160065" cy="73152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rPr lang="en-US"/>
              <a:t>Walmart: Data Set Explanation</a:t>
            </a:r>
            <a:endParaRPr/>
          </a:p>
        </p:txBody>
      </p:sp>
      <p:sp>
        <p:nvSpPr>
          <p:cNvPr id="186" name="Google Shape;186;p6"/>
          <p:cNvSpPr txBox="1"/>
          <p:nvPr/>
        </p:nvSpPr>
        <p:spPr>
          <a:xfrm>
            <a:off x="609600" y="1600200"/>
            <a:ext cx="10668000" cy="40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</a:rPr>
              <a:t>We have used Yelp Dataset which contained various Business information with respective </a:t>
            </a:r>
            <a:r>
              <a:rPr lang="en-US" sz="2000">
                <a:solidFill>
                  <a:schemeClr val="dk1"/>
                </a:solidFill>
              </a:rPr>
              <a:t>reviews</a:t>
            </a:r>
            <a:r>
              <a:rPr lang="en-US" sz="2000">
                <a:solidFill>
                  <a:schemeClr val="dk1"/>
                </a:solidFill>
              </a:rPr>
              <a:t> and user information.</a:t>
            </a:r>
            <a:endParaRPr sz="2000">
              <a:solidFill>
                <a:schemeClr val="dk1"/>
              </a:solidFill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solidFill>
                  <a:schemeClr val="dk1"/>
                </a:solidFill>
              </a:rPr>
              <a:t>We have used 1.5 million rows and there are 275 stores from where we got data across the country</a:t>
            </a:r>
            <a:endParaRPr sz="2000">
              <a:solidFill>
                <a:schemeClr val="dk1"/>
              </a:solidFill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solidFill>
                  <a:schemeClr val="dk1"/>
                </a:solidFill>
              </a:rPr>
              <a:t>Florida has highest number of stores with count of 65</a:t>
            </a:r>
            <a:endParaRPr sz="2000">
              <a:solidFill>
                <a:schemeClr val="dk1"/>
              </a:solidFill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solidFill>
                  <a:schemeClr val="dk1"/>
                </a:solidFill>
              </a:rPr>
              <a:t>From the initial analysis we were able to get the following information: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-US" sz="2000">
                <a:solidFill>
                  <a:schemeClr val="dk1"/>
                </a:solidFill>
              </a:rPr>
              <a:t>Average review </a:t>
            </a:r>
            <a:r>
              <a:rPr lang="en-US" sz="2000">
                <a:solidFill>
                  <a:schemeClr val="dk1"/>
                </a:solidFill>
              </a:rPr>
              <a:t>length</a:t>
            </a:r>
            <a:r>
              <a:rPr lang="en-US" sz="2000">
                <a:solidFill>
                  <a:schemeClr val="dk1"/>
                </a:solidFill>
              </a:rPr>
              <a:t> was around 114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-US" sz="2000">
                <a:solidFill>
                  <a:schemeClr val="dk1"/>
                </a:solidFill>
              </a:rPr>
              <a:t>Number of Unique words in the data for walmart was 10305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-US" sz="2000">
                <a:solidFill>
                  <a:schemeClr val="dk1"/>
                </a:solidFill>
              </a:rPr>
              <a:t>Number of Unique users were 1449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7" name="Google Shape;187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70800" y="4443850"/>
            <a:ext cx="1506800" cy="150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6"/>
          <p:cNvPicPr preferRelativeResize="0"/>
          <p:nvPr/>
        </p:nvPicPr>
        <p:blipFill rotWithShape="1">
          <a:blip r:embed="rId4">
            <a:alphaModFix/>
          </a:blip>
          <a:srcRect b="30109" l="0" r="0" t="29068"/>
          <a:stretch/>
        </p:blipFill>
        <p:spPr>
          <a:xfrm>
            <a:off x="8203900" y="5353825"/>
            <a:ext cx="1660450" cy="508375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6"/>
          <p:cNvSpPr txBox="1"/>
          <p:nvPr/>
        </p:nvSpPr>
        <p:spPr>
          <a:xfrm>
            <a:off x="159024" y="6057900"/>
            <a:ext cx="10951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chemeClr val="dk1"/>
                </a:solidFill>
              </a:rPr>
              <a:t>A large-scale, nationwide view of Walmart store reviews and customer feedback.</a:t>
            </a:r>
            <a:endParaRPr b="1"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7"/>
          <p:cNvSpPr txBox="1"/>
          <p:nvPr>
            <p:ph type="title"/>
          </p:nvPr>
        </p:nvSpPr>
        <p:spPr>
          <a:xfrm>
            <a:off x="554736" y="172212"/>
            <a:ext cx="10160065" cy="73152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rPr lang="en-US"/>
              <a:t>Target: Data Set Explanation</a:t>
            </a:r>
            <a:endParaRPr/>
          </a:p>
        </p:txBody>
      </p:sp>
      <p:sp>
        <p:nvSpPr>
          <p:cNvPr id="195" name="Google Shape;195;p7"/>
          <p:cNvSpPr txBox="1"/>
          <p:nvPr/>
        </p:nvSpPr>
        <p:spPr>
          <a:xfrm>
            <a:off x="609600" y="1600200"/>
            <a:ext cx="10668000" cy="40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solidFill>
                  <a:schemeClr val="dk1"/>
                </a:solidFill>
              </a:rPr>
              <a:t>We have used Yelp Dataset which contained various Business information with respective reviews and user information.</a:t>
            </a:r>
            <a:endParaRPr sz="2000">
              <a:solidFill>
                <a:schemeClr val="dk1"/>
              </a:solidFill>
            </a:endParaRPr>
          </a:p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solidFill>
                  <a:schemeClr val="dk1"/>
                </a:solidFill>
              </a:rPr>
              <a:t>We have used 1.5 million rows and there are 275 stores from where we got data across the country</a:t>
            </a:r>
            <a:endParaRPr sz="2000">
              <a:solidFill>
                <a:schemeClr val="dk1"/>
              </a:solidFill>
            </a:endParaRPr>
          </a:p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solidFill>
                  <a:schemeClr val="dk1"/>
                </a:solidFill>
              </a:rPr>
              <a:t>Pennsylvania and Florida has highest number of stores with count of 29</a:t>
            </a:r>
            <a:endParaRPr sz="2000">
              <a:solidFill>
                <a:schemeClr val="dk1"/>
              </a:solidFill>
            </a:endParaRPr>
          </a:p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solidFill>
                  <a:schemeClr val="dk1"/>
                </a:solidFill>
              </a:rPr>
              <a:t>From the initial analysis we were able to get following information: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-US" sz="2000">
                <a:solidFill>
                  <a:schemeClr val="dk1"/>
                </a:solidFill>
              </a:rPr>
              <a:t>Average review length was around 102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-US" sz="2000">
                <a:solidFill>
                  <a:schemeClr val="dk1"/>
                </a:solidFill>
              </a:rPr>
              <a:t>Number of Unique words in the data for walmart was 8700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-US" sz="2000">
                <a:solidFill>
                  <a:schemeClr val="dk1"/>
                </a:solidFill>
              </a:rPr>
              <a:t>Number of Unique users were 1259</a:t>
            </a:r>
            <a:endParaRPr sz="2000">
              <a:solidFill>
                <a:schemeClr val="dk1"/>
              </a:solidFill>
            </a:endParaRPr>
          </a:p>
        </p:txBody>
      </p:sp>
      <p:pic>
        <p:nvPicPr>
          <p:cNvPr id="196" name="Google Shape;196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70800" y="4443850"/>
            <a:ext cx="1506800" cy="150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60050" y="5072950"/>
            <a:ext cx="583900" cy="775826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7"/>
          <p:cNvSpPr txBox="1"/>
          <p:nvPr/>
        </p:nvSpPr>
        <p:spPr>
          <a:xfrm>
            <a:off x="159024" y="6057900"/>
            <a:ext cx="10951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chemeClr val="dk1"/>
                </a:solidFill>
              </a:rPr>
              <a:t>Comprehensive insights into Target store performance through customer reviews nationwide.</a:t>
            </a:r>
            <a:endParaRPr b="1"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8"/>
          <p:cNvSpPr txBox="1"/>
          <p:nvPr>
            <p:ph type="title"/>
          </p:nvPr>
        </p:nvSpPr>
        <p:spPr>
          <a:xfrm>
            <a:off x="554736" y="172212"/>
            <a:ext cx="10160065" cy="73152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rPr lang="en-US"/>
              <a:t>Analyzing Walmart Reviews: Key Language Insights</a:t>
            </a:r>
            <a:endParaRPr/>
          </a:p>
        </p:txBody>
      </p:sp>
      <p:pic>
        <p:nvPicPr>
          <p:cNvPr id="204" name="Google Shape;204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1630524"/>
            <a:ext cx="2019475" cy="3596952"/>
          </a:xfrm>
          <a:prstGeom prst="rect">
            <a:avLst/>
          </a:prstGeom>
          <a:noFill/>
          <a:ln cap="flat" cmpd="sng" w="28575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05" name="Google Shape;205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00400" y="1630524"/>
            <a:ext cx="2270957" cy="3619814"/>
          </a:xfrm>
          <a:prstGeom prst="rect">
            <a:avLst/>
          </a:prstGeom>
          <a:noFill/>
          <a:ln cap="flat" cmpd="sng" w="28575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06" name="Google Shape;206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760442" y="1625696"/>
            <a:ext cx="1888598" cy="3619814"/>
          </a:xfrm>
          <a:prstGeom prst="rect">
            <a:avLst/>
          </a:prstGeom>
          <a:noFill/>
          <a:ln cap="flat" cmpd="sng" w="28575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07" name="Google Shape;207;p8"/>
          <p:cNvSpPr txBox="1"/>
          <p:nvPr/>
        </p:nvSpPr>
        <p:spPr>
          <a:xfrm>
            <a:off x="7938124" y="1625696"/>
            <a:ext cx="3720600" cy="2709000"/>
          </a:xfrm>
          <a:prstGeom prst="rect">
            <a:avLst/>
          </a:prstGeom>
          <a:noFill/>
          <a:ln cap="flat" cmpd="sng" w="28575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Average_stars: 2.26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Average_compound: 0.16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Unique Words: 10,305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Avg Review Length: 113.67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Total Tokens: 74,263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Unique Users: 1,449</a:t>
            </a:r>
            <a:endParaRPr/>
          </a:p>
        </p:txBody>
      </p:sp>
      <p:sp>
        <p:nvSpPr>
          <p:cNvPr id="208" name="Google Shape;208;p8"/>
          <p:cNvSpPr txBox="1"/>
          <p:nvPr/>
        </p:nvSpPr>
        <p:spPr>
          <a:xfrm>
            <a:off x="554736" y="5587425"/>
            <a:ext cx="10951464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analysis presents Walmart’s top nouns, adjectives, verbs, and key review metrics, revealing common language patterns in customer feedback.</a:t>
            </a:r>
            <a:endParaRPr/>
          </a:p>
        </p:txBody>
      </p:sp>
      <p:pic>
        <p:nvPicPr>
          <p:cNvPr id="209" name="Google Shape;209;p8"/>
          <p:cNvPicPr preferRelativeResize="0"/>
          <p:nvPr/>
        </p:nvPicPr>
        <p:blipFill rotWithShape="1">
          <a:blip r:embed="rId6">
            <a:alphaModFix/>
          </a:blip>
          <a:srcRect b="33466" l="9946" r="9447" t="38222"/>
          <a:stretch/>
        </p:blipFill>
        <p:spPr>
          <a:xfrm>
            <a:off x="8641275" y="4704425"/>
            <a:ext cx="2314176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Scheme1">
      <a:dk1>
        <a:srgbClr val="000000"/>
      </a:dk1>
      <a:lt1>
        <a:srgbClr val="FFFFFF"/>
      </a:lt1>
      <a:dk2>
        <a:srgbClr val="FFFFFF"/>
      </a:dk2>
      <a:lt2>
        <a:srgbClr val="FFFFFF"/>
      </a:lt2>
      <a:accent1>
        <a:srgbClr val="006837"/>
      </a:accent1>
      <a:accent2>
        <a:srgbClr val="4B9506"/>
      </a:accent2>
      <a:accent3>
        <a:srgbClr val="57AE07"/>
      </a:accent3>
      <a:accent4>
        <a:srgbClr val="74D41C"/>
      </a:accent4>
      <a:accent5>
        <a:srgbClr val="004614"/>
      </a:accent5>
      <a:accent6>
        <a:srgbClr val="4D4D4D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2017-02-17T12:36:41Z</dcterms:created>
  <dc:creator>Areeb</dc:creator>
</cp:coreProperties>
</file>