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440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yush Rathore" userId="c3b171bcfda703cb" providerId="LiveId" clId="{125AC565-2348-4D99-8BCA-236B31F791EF}"/>
    <pc:docChg chg="modSld">
      <pc:chgData name="Piyush Rathore" userId="c3b171bcfda703cb" providerId="LiveId" clId="{125AC565-2348-4D99-8BCA-236B31F791EF}" dt="2024-06-12T06:56:39.280" v="63" actId="20577"/>
      <pc:docMkLst>
        <pc:docMk/>
      </pc:docMkLst>
      <pc:sldChg chg="modSp mod">
        <pc:chgData name="Piyush Rathore" userId="c3b171bcfda703cb" providerId="LiveId" clId="{125AC565-2348-4D99-8BCA-236B31F791EF}" dt="2024-06-12T06:56:39.280" v="63" actId="20577"/>
        <pc:sldMkLst>
          <pc:docMk/>
          <pc:sldMk cId="0" sldId="263"/>
        </pc:sldMkLst>
        <pc:spChg chg="mod">
          <ac:chgData name="Piyush Rathore" userId="c3b171bcfda703cb" providerId="LiveId" clId="{125AC565-2348-4D99-8BCA-236B31F791EF}" dt="2024-06-12T06:56:39.280" v="63" actId="20577"/>
          <ac:spMkLst>
            <pc:docMk/>
            <pc:sldMk cId="0" sldId="263"/>
            <ac:spMk id="7" creationId="{191C242B-ED78-5631-0499-6359F8129DD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963" y="1416050"/>
            <a:ext cx="8921474" cy="53574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36700" y="323653"/>
            <a:ext cx="80615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u="sng" dirty="0">
                <a:solidFill>
                  <a:srgbClr val="F500FF"/>
                </a:solidFill>
                <a:uFill>
                  <a:solidFill>
                    <a:srgbClr val="F500FF"/>
                  </a:solidFill>
                </a:uFill>
                <a:latin typeface="Arial"/>
                <a:cs typeface="Arial"/>
              </a:rPr>
              <a:t>Supply</a:t>
            </a:r>
            <a:r>
              <a:rPr sz="2800" b="1" u="sng" spc="-25" dirty="0">
                <a:solidFill>
                  <a:srgbClr val="F500FF"/>
                </a:solidFill>
                <a:uFill>
                  <a:solidFill>
                    <a:srgbClr val="F500FF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dirty="0">
                <a:solidFill>
                  <a:srgbClr val="F500FF"/>
                </a:solidFill>
                <a:uFill>
                  <a:solidFill>
                    <a:srgbClr val="F500FF"/>
                  </a:solidFill>
                </a:uFill>
                <a:latin typeface="Arial"/>
                <a:cs typeface="Arial"/>
              </a:rPr>
              <a:t>Chain</a:t>
            </a:r>
            <a:r>
              <a:rPr sz="2800" b="1" u="sng" spc="-25" dirty="0">
                <a:solidFill>
                  <a:srgbClr val="F500FF"/>
                </a:solidFill>
                <a:uFill>
                  <a:solidFill>
                    <a:srgbClr val="F500FF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dirty="0">
                <a:solidFill>
                  <a:srgbClr val="F500FF"/>
                </a:solidFill>
                <a:uFill>
                  <a:solidFill>
                    <a:srgbClr val="F500FF"/>
                  </a:solidFill>
                </a:uFill>
                <a:latin typeface="Arial"/>
                <a:cs typeface="Arial"/>
              </a:rPr>
              <a:t>Management</a:t>
            </a:r>
            <a:r>
              <a:rPr sz="2800" b="1" u="sng" spc="-60" dirty="0">
                <a:solidFill>
                  <a:srgbClr val="F500FF"/>
                </a:solidFill>
                <a:uFill>
                  <a:solidFill>
                    <a:srgbClr val="F500FF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dirty="0">
                <a:solidFill>
                  <a:srgbClr val="F500FF"/>
                </a:solidFill>
                <a:uFill>
                  <a:solidFill>
                    <a:srgbClr val="F500FF"/>
                  </a:solidFill>
                </a:uFill>
                <a:latin typeface="Arial"/>
                <a:cs typeface="Arial"/>
              </a:rPr>
              <a:t>Analysis</a:t>
            </a:r>
            <a:r>
              <a:rPr sz="2800" b="1" u="sng" spc="-25" dirty="0">
                <a:solidFill>
                  <a:srgbClr val="F500FF"/>
                </a:solidFill>
                <a:uFill>
                  <a:solidFill>
                    <a:srgbClr val="F500FF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dirty="0">
                <a:solidFill>
                  <a:srgbClr val="F500FF"/>
                </a:solidFill>
                <a:uFill>
                  <a:solidFill>
                    <a:srgbClr val="F500FF"/>
                  </a:solidFill>
                </a:uFill>
                <a:latin typeface="Arial"/>
                <a:cs typeface="Arial"/>
              </a:rPr>
              <a:t>Story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069" y="243425"/>
            <a:ext cx="2502631" cy="127839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41701" y="243425"/>
            <a:ext cx="2895600" cy="127839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06806" y="243425"/>
            <a:ext cx="2783294" cy="127839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64307" y="2460842"/>
            <a:ext cx="1766486" cy="86027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64307" y="3778250"/>
            <a:ext cx="1766486" cy="91382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64306" y="5501410"/>
            <a:ext cx="1766485" cy="8602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46700" y="2442751"/>
            <a:ext cx="1828800" cy="86027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62089" y="3778250"/>
            <a:ext cx="1988664" cy="91382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540942" y="5501410"/>
            <a:ext cx="1809811" cy="86027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10504" y="4142105"/>
            <a:ext cx="1347971" cy="23422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16336" y="2730684"/>
            <a:ext cx="1347971" cy="23422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10504" y="5902257"/>
            <a:ext cx="1347971" cy="23422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175500" y="2750907"/>
            <a:ext cx="1347971" cy="23422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350752" y="4099132"/>
            <a:ext cx="1347971" cy="23422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350752" y="5785147"/>
            <a:ext cx="1347971" cy="23422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77069" y="2374150"/>
            <a:ext cx="2698250" cy="516808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130"/>
              </a:lnSpc>
              <a:spcBef>
                <a:spcPts val="195"/>
              </a:spcBef>
            </a:pP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No</a:t>
            </a:r>
            <a:r>
              <a:rPr b="1" spc="-25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of</a:t>
            </a:r>
            <a:r>
              <a:rPr b="1" spc="-20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sales</a:t>
            </a:r>
            <a:r>
              <a:rPr b="1" spc="-20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done</a:t>
            </a:r>
            <a:r>
              <a:rPr b="1" spc="-20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in</a:t>
            </a:r>
            <a:endParaRPr lang="en-US" b="1" dirty="0">
              <a:solidFill>
                <a:srgbClr val="AC3BFF"/>
              </a:solidFill>
              <a:latin typeface="Arial"/>
              <a:cs typeface="Arial"/>
            </a:endParaRPr>
          </a:p>
          <a:p>
            <a:pPr marL="12700" marR="5080">
              <a:lnSpc>
                <a:spcPts val="1130"/>
              </a:lnSpc>
              <a:spcBef>
                <a:spcPts val="195"/>
              </a:spcBef>
            </a:pPr>
            <a:endParaRPr lang="en-IN" b="1" spc="-55" dirty="0">
              <a:solidFill>
                <a:srgbClr val="AC3BFF"/>
              </a:solidFill>
              <a:latin typeface="Arial"/>
              <a:cs typeface="Arial"/>
            </a:endParaRPr>
          </a:p>
          <a:p>
            <a:pPr marL="12700" marR="5080">
              <a:lnSpc>
                <a:spcPts val="1130"/>
              </a:lnSpc>
              <a:spcBef>
                <a:spcPts val="195"/>
              </a:spcBef>
            </a:pPr>
            <a:r>
              <a:rPr b="1" spc="-55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Asian </a:t>
            </a:r>
            <a:r>
              <a:rPr b="1" spc="-270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Country</a:t>
            </a:r>
            <a:endParaRPr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8115" y="3785890"/>
            <a:ext cx="2922430" cy="516808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130"/>
              </a:lnSpc>
              <a:spcBef>
                <a:spcPts val="195"/>
              </a:spcBef>
            </a:pP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No</a:t>
            </a:r>
            <a:r>
              <a:rPr b="1" spc="-20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of</a:t>
            </a:r>
            <a:r>
              <a:rPr b="1" spc="-15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Profit</a:t>
            </a:r>
            <a:r>
              <a:rPr b="1" spc="-20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margin</a:t>
            </a:r>
            <a:r>
              <a:rPr b="1" spc="-15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taken</a:t>
            </a:r>
            <a:endParaRPr lang="en-US" b="1" dirty="0">
              <a:solidFill>
                <a:srgbClr val="AC3BFF"/>
              </a:solidFill>
              <a:latin typeface="Arial"/>
              <a:cs typeface="Arial"/>
            </a:endParaRPr>
          </a:p>
          <a:p>
            <a:pPr marL="12700" marR="5080">
              <a:lnSpc>
                <a:spcPts val="1130"/>
              </a:lnSpc>
              <a:spcBef>
                <a:spcPts val="195"/>
              </a:spcBef>
            </a:pPr>
            <a:endParaRPr lang="en-IN" b="1" spc="-15" dirty="0">
              <a:solidFill>
                <a:srgbClr val="AC3BFF"/>
              </a:solidFill>
              <a:latin typeface="Arial"/>
              <a:cs typeface="Arial"/>
            </a:endParaRPr>
          </a:p>
          <a:p>
            <a:pPr marL="12700" marR="5080">
              <a:lnSpc>
                <a:spcPts val="1130"/>
              </a:lnSpc>
              <a:spcBef>
                <a:spcPts val="195"/>
              </a:spcBef>
            </a:pPr>
            <a:r>
              <a:rPr b="1" spc="-15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in</a:t>
            </a:r>
            <a:r>
              <a:rPr b="1" spc="-55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Asian </a:t>
            </a:r>
            <a:r>
              <a:rPr b="1" spc="-265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Country</a:t>
            </a:r>
            <a:endParaRPr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7069" y="5385449"/>
            <a:ext cx="2731230" cy="516808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130"/>
              </a:lnSpc>
              <a:spcBef>
                <a:spcPts val="195"/>
              </a:spcBef>
            </a:pP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No</a:t>
            </a:r>
            <a:r>
              <a:rPr b="1" spc="-20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of</a:t>
            </a:r>
            <a:r>
              <a:rPr b="1" spc="-15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Delivery</a:t>
            </a:r>
            <a:r>
              <a:rPr b="1" spc="-20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Risk</a:t>
            </a:r>
            <a:endParaRPr lang="en-US" b="1" dirty="0">
              <a:solidFill>
                <a:srgbClr val="AC3BFF"/>
              </a:solidFill>
              <a:latin typeface="Arial"/>
              <a:cs typeface="Arial"/>
            </a:endParaRPr>
          </a:p>
          <a:p>
            <a:pPr marL="12700" marR="5080">
              <a:lnSpc>
                <a:spcPts val="1130"/>
              </a:lnSpc>
              <a:spcBef>
                <a:spcPts val="195"/>
              </a:spcBef>
            </a:pPr>
            <a:endParaRPr lang="en-US" b="1" dirty="0">
              <a:solidFill>
                <a:srgbClr val="AC3BFF"/>
              </a:solidFill>
              <a:latin typeface="Arial"/>
              <a:cs typeface="Arial"/>
            </a:endParaRPr>
          </a:p>
          <a:p>
            <a:pPr marL="12700" marR="5080">
              <a:lnSpc>
                <a:spcPts val="1130"/>
              </a:lnSpc>
              <a:spcBef>
                <a:spcPts val="195"/>
              </a:spcBef>
            </a:pPr>
            <a:r>
              <a:rPr b="1" spc="-15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taken</a:t>
            </a:r>
            <a:r>
              <a:rPr b="1" spc="-15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in</a:t>
            </a:r>
            <a:r>
              <a:rPr b="1" spc="-55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Asian </a:t>
            </a:r>
            <a:r>
              <a:rPr b="1" spc="-270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Country</a:t>
            </a:r>
            <a:endParaRPr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85281" y="2070542"/>
            <a:ext cx="18484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No</a:t>
            </a:r>
            <a:r>
              <a:rPr b="1" spc="-20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of</a:t>
            </a:r>
            <a:r>
              <a:rPr b="1" spc="-20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sales</a:t>
            </a:r>
            <a:r>
              <a:rPr b="1" spc="-20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done</a:t>
            </a:r>
            <a:r>
              <a:rPr b="1" spc="-20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in</a:t>
            </a:r>
            <a:r>
              <a:rPr lang="en-US" b="1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South</a:t>
            </a:r>
            <a:r>
              <a:rPr b="1" spc="-55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Asia</a:t>
            </a:r>
            <a:endParaRPr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52849" y="3627128"/>
            <a:ext cx="3036032" cy="516808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130"/>
              </a:lnSpc>
              <a:spcBef>
                <a:spcPts val="195"/>
              </a:spcBef>
            </a:pP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No</a:t>
            </a:r>
            <a:r>
              <a:rPr b="1" spc="-20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of</a:t>
            </a:r>
            <a:r>
              <a:rPr b="1" spc="-15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Profit</a:t>
            </a:r>
            <a:r>
              <a:rPr lang="en-US" b="1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margin</a:t>
            </a:r>
            <a:r>
              <a:rPr b="1" spc="-20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taken</a:t>
            </a:r>
            <a:r>
              <a:rPr b="1" spc="-15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in</a:t>
            </a:r>
            <a:endParaRPr lang="en-US" b="1" dirty="0">
              <a:solidFill>
                <a:srgbClr val="AC3BFF"/>
              </a:solidFill>
              <a:latin typeface="Arial"/>
              <a:cs typeface="Arial"/>
            </a:endParaRPr>
          </a:p>
          <a:p>
            <a:pPr marL="12700" marR="5080">
              <a:lnSpc>
                <a:spcPts val="1130"/>
              </a:lnSpc>
              <a:spcBef>
                <a:spcPts val="195"/>
              </a:spcBef>
            </a:pPr>
            <a:endParaRPr lang="en-IN" b="1" spc="-15" dirty="0">
              <a:solidFill>
                <a:srgbClr val="AC3BFF"/>
              </a:solidFill>
              <a:latin typeface="Arial"/>
              <a:cs typeface="Arial"/>
            </a:endParaRPr>
          </a:p>
          <a:p>
            <a:pPr marL="12700" marR="5080">
              <a:lnSpc>
                <a:spcPts val="1130"/>
              </a:lnSpc>
              <a:spcBef>
                <a:spcPts val="195"/>
              </a:spcBef>
            </a:pPr>
            <a:r>
              <a:rPr b="1" spc="-15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South </a:t>
            </a:r>
            <a:r>
              <a:rPr b="1" spc="-270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Asia</a:t>
            </a:r>
            <a:endParaRPr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52849" y="5257941"/>
            <a:ext cx="2440346" cy="516808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130"/>
              </a:lnSpc>
              <a:spcBef>
                <a:spcPts val="195"/>
              </a:spcBef>
            </a:pP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No</a:t>
            </a:r>
            <a:r>
              <a:rPr b="1" spc="-20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of</a:t>
            </a:r>
            <a:r>
              <a:rPr b="1" spc="-15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Delivery</a:t>
            </a:r>
            <a:r>
              <a:rPr b="1" spc="-15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Risk</a:t>
            </a:r>
            <a:endParaRPr lang="en-US" b="1" dirty="0">
              <a:solidFill>
                <a:srgbClr val="AC3BFF"/>
              </a:solidFill>
              <a:latin typeface="Arial"/>
              <a:cs typeface="Arial"/>
            </a:endParaRPr>
          </a:p>
          <a:p>
            <a:pPr marL="12700" marR="5080">
              <a:lnSpc>
                <a:spcPts val="1130"/>
              </a:lnSpc>
              <a:spcBef>
                <a:spcPts val="195"/>
              </a:spcBef>
            </a:pPr>
            <a:endParaRPr lang="en-IN" b="1" spc="-20" dirty="0">
              <a:solidFill>
                <a:srgbClr val="AC3BFF"/>
              </a:solidFill>
              <a:latin typeface="Arial"/>
              <a:cs typeface="Arial"/>
            </a:endParaRPr>
          </a:p>
          <a:p>
            <a:pPr marL="12700" marR="5080">
              <a:lnSpc>
                <a:spcPts val="1130"/>
              </a:lnSpc>
              <a:spcBef>
                <a:spcPts val="195"/>
              </a:spcBef>
            </a:pPr>
            <a:r>
              <a:rPr b="1" spc="-20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taken</a:t>
            </a:r>
            <a:r>
              <a:rPr b="1" spc="-15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in</a:t>
            </a:r>
            <a:r>
              <a:rPr b="1" spc="-15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South </a:t>
            </a:r>
            <a:r>
              <a:rPr b="1" spc="-270" dirty="0">
                <a:solidFill>
                  <a:srgbClr val="AC3B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AC3BFF"/>
                </a:solidFill>
                <a:latin typeface="Arial"/>
                <a:cs typeface="Arial"/>
              </a:rPr>
              <a:t>Asia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05252" y="225600"/>
            <a:ext cx="3575472" cy="15705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749" y="2007600"/>
            <a:ext cx="3352722" cy="179347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64683" y="3566851"/>
            <a:ext cx="3842772" cy="201622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82683" y="893850"/>
            <a:ext cx="2038495" cy="2342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64001" y="2898601"/>
            <a:ext cx="2016221" cy="2342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00502" y="4457852"/>
            <a:ext cx="1793326" cy="23421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98500" y="497220"/>
            <a:ext cx="66769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B381FF"/>
                </a:solidFill>
                <a:latin typeface="Arial"/>
                <a:cs typeface="Arial"/>
              </a:rPr>
              <a:t>Top</a:t>
            </a:r>
            <a:r>
              <a:rPr b="1" spc="-15" dirty="0">
                <a:solidFill>
                  <a:srgbClr val="B3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381FF"/>
                </a:solidFill>
                <a:latin typeface="Arial"/>
                <a:cs typeface="Arial"/>
              </a:rPr>
              <a:t>10</a:t>
            </a:r>
            <a:r>
              <a:rPr b="1" spc="-10" dirty="0">
                <a:solidFill>
                  <a:srgbClr val="B3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381FF"/>
                </a:solidFill>
                <a:latin typeface="Arial"/>
                <a:cs typeface="Arial"/>
              </a:rPr>
              <a:t>Countries</a:t>
            </a:r>
            <a:r>
              <a:rPr b="1" spc="-10" dirty="0">
                <a:solidFill>
                  <a:srgbClr val="B3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381FF"/>
                </a:solidFill>
                <a:latin typeface="Arial"/>
                <a:cs typeface="Arial"/>
              </a:rPr>
              <a:t>In</a:t>
            </a:r>
            <a:r>
              <a:rPr b="1" spc="-10" dirty="0">
                <a:solidFill>
                  <a:srgbClr val="B3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381FF"/>
                </a:solidFill>
                <a:latin typeface="Arial"/>
                <a:cs typeface="Arial"/>
              </a:rPr>
              <a:t>Highest</a:t>
            </a:r>
            <a:r>
              <a:rPr b="1" spc="-10" dirty="0">
                <a:solidFill>
                  <a:srgbClr val="B3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381FF"/>
                </a:solidFill>
                <a:latin typeface="Arial"/>
                <a:cs typeface="Arial"/>
              </a:rPr>
              <a:t>Profit</a:t>
            </a:r>
            <a:r>
              <a:rPr lang="en-US" b="1" spc="-10" dirty="0">
                <a:solidFill>
                  <a:srgbClr val="B3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381FF"/>
                </a:solidFill>
                <a:latin typeface="Arial"/>
                <a:cs typeface="Arial"/>
              </a:rPr>
              <a:t>Ratios</a:t>
            </a:r>
            <a:r>
              <a:rPr b="1" spc="-10" dirty="0">
                <a:solidFill>
                  <a:srgbClr val="B3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381FF"/>
                </a:solidFill>
                <a:latin typeface="Arial"/>
                <a:cs typeface="Arial"/>
              </a:rPr>
              <a:t>InSupply</a:t>
            </a:r>
            <a:r>
              <a:rPr b="1" spc="-15" dirty="0">
                <a:solidFill>
                  <a:srgbClr val="B3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381FF"/>
                </a:solidFill>
                <a:latin typeface="Arial"/>
                <a:cs typeface="Arial"/>
              </a:rPr>
              <a:t>Chain</a:t>
            </a:r>
            <a:r>
              <a:rPr b="1" spc="-10" dirty="0">
                <a:solidFill>
                  <a:srgbClr val="B3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381FF"/>
                </a:solidFill>
                <a:latin typeface="Arial"/>
                <a:cs typeface="Arial"/>
              </a:rPr>
              <a:t>Management</a:t>
            </a:r>
            <a:endParaRPr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64486" y="2422516"/>
            <a:ext cx="493501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B381FF"/>
                </a:solidFill>
                <a:latin typeface="Arial"/>
                <a:cs typeface="Arial"/>
              </a:rPr>
              <a:t>Total</a:t>
            </a:r>
            <a:r>
              <a:rPr b="1" spc="-20" dirty="0">
                <a:solidFill>
                  <a:srgbClr val="B3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381FF"/>
                </a:solidFill>
                <a:latin typeface="Arial"/>
                <a:cs typeface="Arial"/>
              </a:rPr>
              <a:t>Items</a:t>
            </a:r>
            <a:r>
              <a:rPr b="1" spc="-15" dirty="0">
                <a:solidFill>
                  <a:srgbClr val="B3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381FF"/>
                </a:solidFill>
                <a:latin typeface="Arial"/>
                <a:cs typeface="Arial"/>
              </a:rPr>
              <a:t>Placed</a:t>
            </a:r>
            <a:r>
              <a:rPr b="1" spc="-15" dirty="0">
                <a:solidFill>
                  <a:srgbClr val="B3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381FF"/>
                </a:solidFill>
                <a:latin typeface="Arial"/>
                <a:cs typeface="Arial"/>
              </a:rPr>
              <a:t>By</a:t>
            </a:r>
            <a:r>
              <a:rPr b="1" spc="-15" dirty="0">
                <a:solidFill>
                  <a:srgbClr val="B3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381FF"/>
                </a:solidFill>
                <a:latin typeface="Arial"/>
                <a:cs typeface="Arial"/>
              </a:rPr>
              <a:t>Customer</a:t>
            </a:r>
            <a:r>
              <a:rPr b="1" spc="-15" dirty="0">
                <a:solidFill>
                  <a:srgbClr val="B3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381FF"/>
                </a:solidFill>
                <a:latin typeface="Arial"/>
                <a:cs typeface="Arial"/>
              </a:rPr>
              <a:t>In</a:t>
            </a:r>
            <a:r>
              <a:rPr b="1" spc="-15" dirty="0">
                <a:solidFill>
                  <a:srgbClr val="B3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381FF"/>
                </a:solidFill>
                <a:latin typeface="Arial"/>
                <a:cs typeface="Arial"/>
              </a:rPr>
              <a:t>Country</a:t>
            </a:r>
            <a:endParaRPr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781" y="4653191"/>
            <a:ext cx="633104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B381FF"/>
                </a:solidFill>
                <a:latin typeface="Arial"/>
                <a:cs typeface="Arial"/>
              </a:rPr>
              <a:t>Analyzing</a:t>
            </a:r>
            <a:r>
              <a:rPr sz="2000" b="1" spc="-10" dirty="0">
                <a:solidFill>
                  <a:srgbClr val="B381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B381FF"/>
                </a:solidFill>
                <a:latin typeface="Arial"/>
                <a:cs typeface="Arial"/>
              </a:rPr>
              <a:t>customer</a:t>
            </a:r>
            <a:r>
              <a:rPr sz="2000" b="1" spc="-10" dirty="0">
                <a:solidFill>
                  <a:srgbClr val="B381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B381FF"/>
                </a:solidFill>
                <a:latin typeface="Arial"/>
                <a:cs typeface="Arial"/>
              </a:rPr>
              <a:t>segments,</a:t>
            </a:r>
            <a:r>
              <a:rPr sz="2000" b="1" spc="-10" dirty="0">
                <a:solidFill>
                  <a:srgbClr val="B381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B381FF"/>
                </a:solidFill>
                <a:latin typeface="Arial"/>
                <a:cs typeface="Arial"/>
              </a:rPr>
              <a:t>encompassing</a:t>
            </a:r>
            <a:r>
              <a:rPr sz="2000" b="1" spc="-5" dirty="0">
                <a:solidFill>
                  <a:srgbClr val="B381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B381FF"/>
                </a:solidFill>
                <a:latin typeface="Arial"/>
                <a:cs typeface="Arial"/>
              </a:rPr>
              <a:t>consumer, </a:t>
            </a:r>
            <a:r>
              <a:rPr sz="2000" b="1" dirty="0">
                <a:solidFill>
                  <a:srgbClr val="B381FF"/>
                </a:solidFill>
                <a:latin typeface="Arial"/>
                <a:cs typeface="Arial"/>
              </a:rPr>
              <a:t>corporate,</a:t>
            </a:r>
            <a:r>
              <a:rPr sz="2000" b="1" spc="-10" dirty="0">
                <a:solidFill>
                  <a:srgbClr val="B381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B381FF"/>
                </a:solidFill>
                <a:latin typeface="Arial"/>
                <a:cs typeface="Arial"/>
              </a:rPr>
              <a:t>and</a:t>
            </a:r>
            <a:r>
              <a:rPr sz="2000" b="1" spc="-5" dirty="0">
                <a:solidFill>
                  <a:srgbClr val="B381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B381FF"/>
                </a:solidFill>
                <a:latin typeface="Arial"/>
                <a:cs typeface="Arial"/>
              </a:rPr>
              <a:t>home</a:t>
            </a:r>
            <a:r>
              <a:rPr sz="2000" b="1" spc="-10" dirty="0">
                <a:solidFill>
                  <a:srgbClr val="B381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B381FF"/>
                </a:solidFill>
                <a:latin typeface="Arial"/>
                <a:cs typeface="Arial"/>
              </a:rPr>
              <a:t>categories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8972" y="670960"/>
            <a:ext cx="6916723" cy="246172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895108" y="195016"/>
            <a:ext cx="466139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sng" dirty="0">
                <a:solidFill>
                  <a:srgbClr val="C600FF"/>
                </a:solidFill>
                <a:uFill>
                  <a:solidFill>
                    <a:srgbClr val="C600FF"/>
                  </a:solidFill>
                </a:uFill>
                <a:latin typeface="Arial"/>
                <a:cs typeface="Arial"/>
              </a:rPr>
              <a:t>Mode</a:t>
            </a:r>
            <a:r>
              <a:rPr sz="2000" b="1" u="sng" spc="-25" dirty="0">
                <a:solidFill>
                  <a:srgbClr val="C600FF"/>
                </a:solidFill>
                <a:uFill>
                  <a:solidFill>
                    <a:srgbClr val="C600FF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solidFill>
                  <a:srgbClr val="C600FF"/>
                </a:solidFill>
                <a:uFill>
                  <a:solidFill>
                    <a:srgbClr val="C600FF"/>
                  </a:solidFill>
                </a:uFill>
                <a:latin typeface="Arial"/>
                <a:cs typeface="Arial"/>
              </a:rPr>
              <a:t>of</a:t>
            </a:r>
            <a:r>
              <a:rPr sz="2000" b="1" u="sng" spc="-25" dirty="0">
                <a:solidFill>
                  <a:srgbClr val="C600FF"/>
                </a:solidFill>
                <a:uFill>
                  <a:solidFill>
                    <a:srgbClr val="C600FF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solidFill>
                  <a:srgbClr val="C600FF"/>
                </a:solidFill>
                <a:uFill>
                  <a:solidFill>
                    <a:srgbClr val="C600FF"/>
                  </a:solidFill>
                </a:uFill>
                <a:latin typeface="Arial"/>
                <a:cs typeface="Arial"/>
              </a:rPr>
              <a:t>Payment</a:t>
            </a:r>
            <a:r>
              <a:rPr sz="2000" b="1" u="sng" spc="-20" dirty="0">
                <a:solidFill>
                  <a:srgbClr val="C600FF"/>
                </a:solidFill>
                <a:uFill>
                  <a:solidFill>
                    <a:srgbClr val="C600FF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solidFill>
                  <a:srgbClr val="C600FF"/>
                </a:solidFill>
                <a:uFill>
                  <a:solidFill>
                    <a:srgbClr val="C600FF"/>
                  </a:solidFill>
                </a:uFill>
                <a:latin typeface="Arial"/>
                <a:cs typeface="Arial"/>
              </a:rPr>
              <a:t>for</a:t>
            </a:r>
            <a:r>
              <a:rPr sz="2000" b="1" u="sng" spc="-25" dirty="0">
                <a:solidFill>
                  <a:srgbClr val="C600FF"/>
                </a:solidFill>
                <a:uFill>
                  <a:solidFill>
                    <a:srgbClr val="C600FF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solidFill>
                  <a:srgbClr val="C600FF"/>
                </a:solidFill>
                <a:uFill>
                  <a:solidFill>
                    <a:srgbClr val="C600FF"/>
                  </a:solidFill>
                </a:uFill>
                <a:latin typeface="Arial"/>
                <a:cs typeface="Arial"/>
              </a:rPr>
              <a:t>Purchase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500" y="3313377"/>
            <a:ext cx="9982200" cy="29982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655" indent="-148590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161290" algn="l"/>
              </a:tabLst>
            </a:pP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Cash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transactions</a:t>
            </a:r>
            <a:r>
              <a:rPr sz="20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offer</a:t>
            </a:r>
            <a:r>
              <a:rPr sz="20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immediate</a:t>
            </a:r>
            <a:r>
              <a:rPr sz="20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liquidity,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providing</a:t>
            </a:r>
            <a:r>
              <a:rPr sz="20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a</a:t>
            </a:r>
            <a:r>
              <a:rPr sz="20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straightforward</a:t>
            </a:r>
            <a:r>
              <a:rPr sz="20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and</a:t>
            </a:r>
            <a:r>
              <a:rPr sz="20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tangible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method</a:t>
            </a:r>
            <a:r>
              <a:rPr sz="20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of</a:t>
            </a:r>
            <a:r>
              <a:rPr sz="20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payment.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600FF"/>
              </a:buClr>
              <a:buFont typeface="Arial"/>
              <a:buAutoNum type="arabicParenR"/>
            </a:pPr>
            <a:endParaRPr dirty="0">
              <a:latin typeface="Arial"/>
              <a:cs typeface="Arial"/>
            </a:endParaRPr>
          </a:p>
          <a:p>
            <a:pPr marL="160655" indent="-148590">
              <a:lnSpc>
                <a:spcPct val="100000"/>
              </a:lnSpc>
              <a:buAutoNum type="arabicParenR"/>
              <a:tabLst>
                <a:tab pos="161290" algn="l"/>
              </a:tabLst>
            </a:pP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Debit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payments,</a:t>
            </a:r>
            <a:r>
              <a:rPr sz="20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directly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linked</a:t>
            </a:r>
            <a:r>
              <a:rPr sz="20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to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bank</a:t>
            </a:r>
            <a:r>
              <a:rPr sz="20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accounts,</a:t>
            </a:r>
            <a:r>
              <a:rPr sz="20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offer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convenience</a:t>
            </a:r>
            <a:r>
              <a:rPr sz="20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and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real-time</a:t>
            </a:r>
            <a:r>
              <a:rPr sz="20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deduction</a:t>
            </a:r>
            <a:r>
              <a:rPr sz="20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of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funds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600FF"/>
              </a:buClr>
              <a:buFont typeface="Arial"/>
              <a:buAutoNum type="arabicParenR"/>
            </a:pPr>
            <a:endParaRPr dirty="0">
              <a:latin typeface="Arial"/>
              <a:cs typeface="Arial"/>
            </a:endParaRPr>
          </a:p>
          <a:p>
            <a:pPr marL="160655" indent="-148590">
              <a:lnSpc>
                <a:spcPct val="100000"/>
              </a:lnSpc>
              <a:buAutoNum type="arabicParenR"/>
              <a:tabLst>
                <a:tab pos="161290" algn="l"/>
              </a:tabLst>
            </a:pP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Credit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payments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provide</a:t>
            </a:r>
            <a:r>
              <a:rPr sz="20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deferred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payment</a:t>
            </a:r>
            <a:r>
              <a:rPr sz="20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option,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allowing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customers</a:t>
            </a:r>
            <a:r>
              <a:rPr sz="20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to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make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purchases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600FF"/>
              </a:buClr>
              <a:buFont typeface="Arial"/>
              <a:buAutoNum type="arabicParenR"/>
            </a:pPr>
            <a:endParaRPr dirty="0">
              <a:latin typeface="Arial"/>
              <a:cs typeface="Arial"/>
            </a:endParaRPr>
          </a:p>
          <a:p>
            <a:pPr marL="153670" indent="-141605">
              <a:lnSpc>
                <a:spcPct val="100000"/>
              </a:lnSpc>
              <a:buAutoNum type="arabicParenR"/>
              <a:tabLst>
                <a:tab pos="154305" algn="l"/>
              </a:tabLst>
            </a:pP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Transfer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payments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leverage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electronic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methods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for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seamless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and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secure</a:t>
            </a:r>
            <a:r>
              <a:rPr sz="2000"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600FF"/>
                </a:solidFill>
                <a:latin typeface="Arial"/>
                <a:cs typeface="Arial"/>
              </a:rPr>
              <a:t>fund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751" y="893850"/>
            <a:ext cx="7807723" cy="223897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437690" y="194597"/>
            <a:ext cx="47378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sng" dirty="0">
                <a:solidFill>
                  <a:srgbClr val="BE81FF"/>
                </a:solidFill>
                <a:uFill>
                  <a:solidFill>
                    <a:srgbClr val="BE82FF"/>
                  </a:solidFill>
                </a:uFill>
                <a:latin typeface="Arial"/>
                <a:cs typeface="Arial"/>
              </a:rPr>
              <a:t>Customer</a:t>
            </a:r>
            <a:r>
              <a:rPr sz="2000" b="1" u="sng" spc="-25" dirty="0">
                <a:solidFill>
                  <a:srgbClr val="BE81FF"/>
                </a:solidFill>
                <a:uFill>
                  <a:solidFill>
                    <a:srgbClr val="BE82FF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solidFill>
                  <a:srgbClr val="BE81FF"/>
                </a:solidFill>
                <a:uFill>
                  <a:solidFill>
                    <a:srgbClr val="BE82FF"/>
                  </a:solidFill>
                </a:uFill>
                <a:latin typeface="Arial"/>
                <a:cs typeface="Arial"/>
              </a:rPr>
              <a:t>purchase</a:t>
            </a:r>
            <a:r>
              <a:rPr sz="2000" b="1" u="sng" spc="-25" dirty="0">
                <a:solidFill>
                  <a:srgbClr val="BE81FF"/>
                </a:solidFill>
                <a:uFill>
                  <a:solidFill>
                    <a:srgbClr val="BE82FF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solidFill>
                  <a:srgbClr val="BE81FF"/>
                </a:solidFill>
                <a:uFill>
                  <a:solidFill>
                    <a:srgbClr val="BE82FF"/>
                  </a:solidFill>
                </a:uFill>
                <a:latin typeface="Arial"/>
                <a:cs typeface="Arial"/>
              </a:rPr>
              <a:t>item</a:t>
            </a:r>
            <a:r>
              <a:rPr sz="2000" b="1" u="sng" spc="-20" dirty="0">
                <a:solidFill>
                  <a:srgbClr val="BE81FF"/>
                </a:solidFill>
                <a:uFill>
                  <a:solidFill>
                    <a:srgbClr val="BE82FF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solidFill>
                  <a:srgbClr val="BE81FF"/>
                </a:solidFill>
                <a:uFill>
                  <a:solidFill>
                    <a:srgbClr val="BE82FF"/>
                  </a:solidFill>
                </a:uFill>
                <a:latin typeface="Arial"/>
                <a:cs typeface="Arial"/>
              </a:rPr>
              <a:t>by</a:t>
            </a:r>
            <a:r>
              <a:rPr sz="2000" b="1" u="sng" spc="-25" dirty="0">
                <a:solidFill>
                  <a:srgbClr val="BE81FF"/>
                </a:solidFill>
                <a:uFill>
                  <a:solidFill>
                    <a:srgbClr val="BE82FF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solidFill>
                  <a:srgbClr val="BE81FF"/>
                </a:solidFill>
                <a:uFill>
                  <a:solidFill>
                    <a:srgbClr val="BE82FF"/>
                  </a:solidFill>
                </a:uFill>
                <a:latin typeface="Arial"/>
                <a:cs typeface="Arial"/>
              </a:rPr>
              <a:t>city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500" y="3313377"/>
            <a:ext cx="10287000" cy="1220206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130"/>
              </a:lnSpc>
              <a:spcBef>
                <a:spcPts val="195"/>
              </a:spcBef>
              <a:buAutoNum type="arabicParenR"/>
              <a:tabLst>
                <a:tab pos="161290" algn="l"/>
              </a:tabLst>
            </a:pP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Customer</a:t>
            </a:r>
            <a:r>
              <a:rPr b="1" spc="-10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purchase</a:t>
            </a:r>
            <a:r>
              <a:rPr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count</a:t>
            </a:r>
            <a:r>
              <a:rPr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in</a:t>
            </a:r>
            <a:r>
              <a:rPr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Puerto</a:t>
            </a:r>
            <a:r>
              <a:rPr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Rico</a:t>
            </a:r>
            <a:r>
              <a:rPr b="1" spc="-10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reflects</a:t>
            </a:r>
            <a:r>
              <a:rPr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b="1" dirty="0" err="1">
                <a:solidFill>
                  <a:srgbClr val="BE81FF"/>
                </a:solidFill>
                <a:latin typeface="Arial"/>
                <a:cs typeface="Arial"/>
              </a:rPr>
              <a:t>th</a:t>
            </a:r>
            <a:r>
              <a:rPr lang="en-IN" b="1" dirty="0">
                <a:solidFill>
                  <a:srgbClr val="BE81FF"/>
                </a:solidFill>
                <a:latin typeface="Arial"/>
                <a:cs typeface="Arial"/>
              </a:rPr>
              <a:t>e</a:t>
            </a:r>
            <a:r>
              <a:rPr lang="en-US"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BE81FF"/>
                </a:solidFill>
                <a:latin typeface="Arial"/>
                <a:cs typeface="Arial"/>
              </a:rPr>
              <a:t>transactional</a:t>
            </a:r>
            <a:r>
              <a:rPr lang="en-US"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BE81FF"/>
                </a:solidFill>
                <a:latin typeface="Arial"/>
                <a:cs typeface="Arial"/>
              </a:rPr>
              <a:t>dynamics</a:t>
            </a:r>
            <a:r>
              <a:rPr lang="en-US"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BE81FF"/>
                </a:solidFill>
                <a:latin typeface="Arial"/>
                <a:cs typeface="Arial"/>
              </a:rPr>
              <a:t>in this</a:t>
            </a:r>
            <a:r>
              <a:rPr lang="en-US" b="1" spc="-10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BE81FF"/>
                </a:solidFill>
                <a:latin typeface="Arial"/>
                <a:cs typeface="Arial"/>
              </a:rPr>
              <a:t>vibrant </a:t>
            </a:r>
          </a:p>
          <a:p>
            <a:pPr marL="12700" marR="5080">
              <a:lnSpc>
                <a:spcPts val="1130"/>
              </a:lnSpc>
              <a:spcBef>
                <a:spcPts val="195"/>
              </a:spcBef>
              <a:buAutoNum type="arabicParenR"/>
              <a:tabLst>
                <a:tab pos="161290" algn="l"/>
              </a:tabLst>
            </a:pPr>
            <a:endParaRPr lang="en-US" b="1" dirty="0">
              <a:solidFill>
                <a:srgbClr val="BE81FF"/>
              </a:solidFill>
              <a:latin typeface="Arial"/>
              <a:cs typeface="Arial"/>
            </a:endParaRPr>
          </a:p>
          <a:p>
            <a:pPr marL="12700" marR="5080">
              <a:lnSpc>
                <a:spcPts val="1130"/>
              </a:lnSpc>
              <a:spcBef>
                <a:spcPts val="195"/>
              </a:spcBef>
              <a:tabLst>
                <a:tab pos="161290" algn="l"/>
              </a:tabLst>
            </a:pPr>
            <a:r>
              <a:rPr lang="en-US" b="1" dirty="0">
                <a:solidFill>
                  <a:srgbClr val="BE81FF"/>
                </a:solidFill>
                <a:latin typeface="Arial"/>
                <a:cs typeface="Arial"/>
              </a:rPr>
              <a:t>location,</a:t>
            </a:r>
            <a:r>
              <a:rPr lang="en-US"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BE81FF"/>
                </a:solidFill>
                <a:latin typeface="Arial"/>
                <a:cs typeface="Arial"/>
              </a:rPr>
              <a:t>capturing</a:t>
            </a:r>
            <a:r>
              <a:rPr lang="en-US"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BE81FF"/>
                </a:solidFill>
                <a:latin typeface="Arial"/>
                <a:cs typeface="Arial"/>
              </a:rPr>
              <a:t>the</a:t>
            </a:r>
            <a:r>
              <a:rPr lang="en-US"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BE81FF"/>
                </a:solidFill>
                <a:latin typeface="Arial"/>
                <a:cs typeface="Arial"/>
              </a:rPr>
              <a:t>local</a:t>
            </a:r>
            <a:r>
              <a:rPr lang="en-US"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BE81FF"/>
                </a:solidFill>
                <a:latin typeface="Arial"/>
                <a:cs typeface="Arial"/>
              </a:rPr>
              <a:t>consumer </a:t>
            </a:r>
            <a:r>
              <a:rPr lang="en-US" b="1" spc="-270" dirty="0">
                <a:solidFill>
                  <a:srgbClr val="BE81FF"/>
                </a:solidFill>
                <a:latin typeface="Arial"/>
                <a:cs typeface="Arial"/>
              </a:rPr>
              <a:t>   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behavior</a:t>
            </a:r>
            <a:r>
              <a:rPr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and market</a:t>
            </a:r>
            <a:r>
              <a:rPr lang="en-US" b="1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engagement.</a:t>
            </a:r>
            <a:endParaRPr lang="en-US" b="1" dirty="0">
              <a:solidFill>
                <a:srgbClr val="BE81FF"/>
              </a:solidFill>
              <a:latin typeface="Arial"/>
              <a:cs typeface="Arial"/>
            </a:endParaRPr>
          </a:p>
          <a:p>
            <a:pPr marL="12700" marR="5080">
              <a:lnSpc>
                <a:spcPts val="1130"/>
              </a:lnSpc>
              <a:spcBef>
                <a:spcPts val="195"/>
              </a:spcBef>
              <a:buAutoNum type="arabicParenR"/>
              <a:tabLst>
                <a:tab pos="161290" algn="l"/>
              </a:tabLst>
            </a:pPr>
            <a:endParaRPr sz="85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tabLst>
                <a:tab pos="161290" algn="l"/>
              </a:tabLst>
            </a:pPr>
            <a:r>
              <a:rPr lang="en-US" b="1" dirty="0">
                <a:solidFill>
                  <a:srgbClr val="BE81FF"/>
                </a:solidFill>
                <a:latin typeface="Arial"/>
                <a:cs typeface="Arial"/>
              </a:rPr>
              <a:t>2)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Customer</a:t>
            </a:r>
            <a:r>
              <a:rPr b="1" spc="-10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purchase</a:t>
            </a:r>
            <a:r>
              <a:rPr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count</a:t>
            </a:r>
            <a:r>
              <a:rPr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in</a:t>
            </a:r>
            <a:r>
              <a:rPr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the</a:t>
            </a:r>
            <a:r>
              <a:rPr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United</a:t>
            </a:r>
            <a:r>
              <a:rPr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States</a:t>
            </a:r>
            <a:r>
              <a:rPr b="1" spc="-10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provides</a:t>
            </a:r>
            <a:r>
              <a:rPr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a</a:t>
            </a:r>
            <a:r>
              <a:rPr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comprehensive</a:t>
            </a:r>
            <a:r>
              <a:rPr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overview</a:t>
            </a:r>
            <a:r>
              <a:rPr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of</a:t>
            </a:r>
            <a:r>
              <a:rPr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buying</a:t>
            </a:r>
            <a:r>
              <a:rPr b="1" spc="-10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patterns</a:t>
            </a:r>
            <a:r>
              <a:rPr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across</a:t>
            </a:r>
            <a:r>
              <a:rPr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diverse</a:t>
            </a:r>
            <a:r>
              <a:rPr b="1" spc="-5" dirty="0">
                <a:solidFill>
                  <a:srgbClr val="BE81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BE81FF"/>
                </a:solidFill>
                <a:latin typeface="Arial"/>
                <a:cs typeface="Arial"/>
              </a:rPr>
              <a:t>cities.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0250" y="893850"/>
            <a:ext cx="5357474" cy="246172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5550" y="3456252"/>
            <a:ext cx="9774555" cy="3409138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130"/>
              </a:lnSpc>
              <a:spcBef>
                <a:spcPts val="195"/>
              </a:spcBef>
              <a:tabLst>
                <a:tab pos="149225" algn="l"/>
              </a:tabLst>
            </a:pPr>
            <a:r>
              <a:rPr sz="1600" b="1" dirty="0">
                <a:solidFill>
                  <a:srgbClr val="C600FF"/>
                </a:solidFill>
                <a:latin typeface="Arial"/>
                <a:cs typeface="Arial"/>
              </a:rPr>
              <a:t>Advanced</a:t>
            </a:r>
            <a:r>
              <a:rPr sz="16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C600FF"/>
                </a:solidFill>
                <a:latin typeface="Arial"/>
                <a:cs typeface="Arial"/>
              </a:rPr>
              <a:t>Shipping</a:t>
            </a:r>
            <a:r>
              <a:rPr sz="16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C600FF"/>
                </a:solidFill>
                <a:latin typeface="Arial"/>
                <a:cs typeface="Arial"/>
              </a:rPr>
              <a:t>:</a:t>
            </a:r>
            <a:r>
              <a:rPr sz="16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This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status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indicates that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the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seller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has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expedited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the shipping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process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or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used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a</a:t>
            </a:r>
            <a:endParaRPr lang="en-US" sz="1600" dirty="0">
              <a:solidFill>
                <a:srgbClr val="C600FF"/>
              </a:solidFill>
              <a:latin typeface="Arial"/>
              <a:cs typeface="Arial"/>
            </a:endParaRPr>
          </a:p>
          <a:p>
            <a:pPr marL="12700" marR="5080">
              <a:lnSpc>
                <a:spcPts val="1130"/>
              </a:lnSpc>
              <a:spcBef>
                <a:spcPts val="195"/>
              </a:spcBef>
              <a:tabLst>
                <a:tab pos="149225" algn="l"/>
              </a:tabLst>
            </a:pPr>
            <a:endParaRPr lang="en-IN" sz="1600" spc="-5" dirty="0">
              <a:solidFill>
                <a:srgbClr val="C600FF"/>
              </a:solidFill>
              <a:latin typeface="Arial"/>
              <a:cs typeface="Arial"/>
            </a:endParaRPr>
          </a:p>
          <a:p>
            <a:pPr marL="12700" marR="5080">
              <a:lnSpc>
                <a:spcPts val="1130"/>
              </a:lnSpc>
              <a:spcBef>
                <a:spcPts val="195"/>
              </a:spcBef>
              <a:tabLst>
                <a:tab pos="149225" algn="l"/>
              </a:tabLst>
            </a:pP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lang="en-US" sz="1600" spc="-5" dirty="0">
                <a:solidFill>
                  <a:srgbClr val="C600FF"/>
                </a:solidFill>
                <a:latin typeface="Arial"/>
                <a:cs typeface="Arial"/>
              </a:rPr>
              <a:t>			     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premium shipping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service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to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ensure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your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order reaches </a:t>
            </a:r>
            <a:r>
              <a:rPr sz="1600" spc="-26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you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sooner</a:t>
            </a:r>
            <a:r>
              <a:rPr lang="en-US" sz="160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than the</a:t>
            </a:r>
            <a:endParaRPr lang="en-US" sz="1600" dirty="0">
              <a:solidFill>
                <a:srgbClr val="C600FF"/>
              </a:solidFill>
              <a:latin typeface="Arial"/>
              <a:cs typeface="Arial"/>
            </a:endParaRPr>
          </a:p>
          <a:p>
            <a:pPr marL="12700" marR="5080">
              <a:lnSpc>
                <a:spcPts val="1130"/>
              </a:lnSpc>
              <a:spcBef>
                <a:spcPts val="195"/>
              </a:spcBef>
              <a:tabLst>
                <a:tab pos="149225" algn="l"/>
              </a:tabLst>
            </a:pPr>
            <a:endParaRPr lang="en-IN" sz="1600" dirty="0">
              <a:solidFill>
                <a:srgbClr val="C600FF"/>
              </a:solidFill>
              <a:latin typeface="Arial"/>
              <a:cs typeface="Arial"/>
            </a:endParaRPr>
          </a:p>
          <a:p>
            <a:pPr marL="12700" marR="5080">
              <a:lnSpc>
                <a:spcPts val="1130"/>
              </a:lnSpc>
              <a:spcBef>
                <a:spcPts val="195"/>
              </a:spcBef>
              <a:tabLst>
                <a:tab pos="149225" algn="l"/>
              </a:tabLst>
            </a:pP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C600FF"/>
                </a:solidFill>
                <a:latin typeface="Arial"/>
                <a:cs typeface="Arial"/>
              </a:rPr>
              <a:t>			     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standard delivery time.</a:t>
            </a:r>
            <a:endParaRPr lang="en-US" sz="1600" dirty="0">
              <a:solidFill>
                <a:srgbClr val="C600FF"/>
              </a:solidFill>
              <a:latin typeface="Arial"/>
              <a:cs typeface="Arial"/>
            </a:endParaRPr>
          </a:p>
          <a:p>
            <a:pPr marL="12700" marR="5080">
              <a:lnSpc>
                <a:spcPts val="1130"/>
              </a:lnSpc>
              <a:spcBef>
                <a:spcPts val="195"/>
              </a:spcBef>
              <a:tabLst>
                <a:tab pos="149225" algn="l"/>
              </a:tabLst>
            </a:pPr>
            <a:endParaRPr sz="1600" dirty="0">
              <a:latin typeface="Arial"/>
              <a:cs typeface="Arial"/>
            </a:endParaRPr>
          </a:p>
          <a:p>
            <a:pPr marL="12700" marR="225425">
              <a:lnSpc>
                <a:spcPts val="1130"/>
              </a:lnSpc>
              <a:tabLst>
                <a:tab pos="154305" algn="l"/>
              </a:tabLst>
            </a:pPr>
            <a:r>
              <a:rPr sz="1600" b="1" dirty="0">
                <a:solidFill>
                  <a:srgbClr val="C600FF"/>
                </a:solidFill>
                <a:latin typeface="Arial"/>
                <a:cs typeface="Arial"/>
              </a:rPr>
              <a:t>Late</a:t>
            </a:r>
            <a:r>
              <a:rPr sz="16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C600FF"/>
                </a:solidFill>
                <a:latin typeface="Arial"/>
                <a:cs typeface="Arial"/>
              </a:rPr>
              <a:t>Delivery</a:t>
            </a:r>
            <a:r>
              <a:rPr lang="en-US" sz="1600" b="1" dirty="0">
                <a:solidFill>
                  <a:srgbClr val="C600FF"/>
                </a:solidFill>
                <a:latin typeface="Arial"/>
                <a:cs typeface="Arial"/>
              </a:rPr>
              <a:t>           </a:t>
            </a:r>
            <a:r>
              <a:rPr sz="16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C600FF"/>
                </a:solidFill>
                <a:latin typeface="Arial"/>
                <a:cs typeface="Arial"/>
              </a:rPr>
              <a:t>: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If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your order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hasn't arrived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by the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expected delivery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date, it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might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be labeled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as </a:t>
            </a:r>
            <a:endParaRPr lang="en-US" sz="1600" dirty="0">
              <a:solidFill>
                <a:srgbClr val="C600FF"/>
              </a:solidFill>
              <a:latin typeface="Arial"/>
              <a:cs typeface="Arial"/>
            </a:endParaRPr>
          </a:p>
          <a:p>
            <a:pPr marL="12700" marR="225425">
              <a:lnSpc>
                <a:spcPts val="1130"/>
              </a:lnSpc>
              <a:tabLst>
                <a:tab pos="154305" algn="l"/>
              </a:tabLst>
            </a:pPr>
            <a:r>
              <a:rPr lang="en-IN" sz="1600" dirty="0">
                <a:solidFill>
                  <a:srgbClr val="C600FF"/>
                </a:solidFill>
                <a:latin typeface="Arial"/>
                <a:cs typeface="Arial"/>
              </a:rPr>
              <a:t>                                                                                                                                                                                  			   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"late</a:t>
            </a:r>
            <a:r>
              <a:rPr lang="en-US" sz="160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C600FF"/>
                </a:solidFill>
                <a:latin typeface="Arial"/>
                <a:cs typeface="Arial"/>
              </a:rPr>
              <a:t>delivery."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 This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could be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due to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various reasons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such as </a:t>
            </a:r>
            <a:r>
              <a:rPr sz="1600" spc="-26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transportation</a:t>
            </a:r>
            <a:r>
              <a:rPr lang="en-US" sz="160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delays, </a:t>
            </a:r>
            <a:endParaRPr lang="en-US" sz="1600" dirty="0">
              <a:solidFill>
                <a:srgbClr val="C600FF"/>
              </a:solidFill>
              <a:latin typeface="Arial"/>
              <a:cs typeface="Arial"/>
            </a:endParaRPr>
          </a:p>
          <a:p>
            <a:pPr marL="12700" marR="225425">
              <a:lnSpc>
                <a:spcPts val="1130"/>
              </a:lnSpc>
              <a:tabLst>
                <a:tab pos="154305" algn="l"/>
              </a:tabLst>
            </a:pPr>
            <a:endParaRPr lang="en-IN" sz="1600" dirty="0">
              <a:solidFill>
                <a:srgbClr val="C600FF"/>
              </a:solidFill>
              <a:latin typeface="Arial"/>
              <a:cs typeface="Arial"/>
            </a:endParaRPr>
          </a:p>
          <a:p>
            <a:pPr marL="12700" marR="225425">
              <a:lnSpc>
                <a:spcPts val="1130"/>
              </a:lnSpc>
              <a:tabLst>
                <a:tab pos="154305" algn="l"/>
              </a:tabLst>
            </a:pPr>
            <a:r>
              <a:rPr lang="en-IN" sz="1600" dirty="0">
                <a:solidFill>
                  <a:srgbClr val="C600FF"/>
                </a:solidFill>
                <a:latin typeface="Arial"/>
                <a:cs typeface="Arial"/>
              </a:rPr>
              <a:t>			     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weather conditions, or</a:t>
            </a:r>
            <a:r>
              <a:rPr lang="en-US" sz="160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logistical issues.</a:t>
            </a:r>
            <a:endParaRPr lang="en-US" sz="1600" dirty="0">
              <a:solidFill>
                <a:srgbClr val="C600FF"/>
              </a:solidFill>
              <a:latin typeface="Arial"/>
              <a:cs typeface="Arial"/>
            </a:endParaRPr>
          </a:p>
          <a:p>
            <a:pPr marL="12700" marR="225425">
              <a:lnSpc>
                <a:spcPts val="1130"/>
              </a:lnSpc>
              <a:tabLst>
                <a:tab pos="154305" algn="l"/>
              </a:tabLst>
            </a:pPr>
            <a:endParaRPr sz="1600" dirty="0">
              <a:latin typeface="Arial"/>
              <a:cs typeface="Arial"/>
            </a:endParaRPr>
          </a:p>
          <a:p>
            <a:pPr marL="12700" marR="445134" algn="just">
              <a:lnSpc>
                <a:spcPts val="1130"/>
              </a:lnSpc>
              <a:tabLst>
                <a:tab pos="154305" algn="l"/>
              </a:tabLst>
            </a:pPr>
            <a:r>
              <a:rPr sz="1600" b="1" dirty="0">
                <a:solidFill>
                  <a:srgbClr val="C600FF"/>
                </a:solidFill>
                <a:latin typeface="Arial"/>
                <a:cs typeface="Arial"/>
              </a:rPr>
              <a:t>Shipping</a:t>
            </a:r>
            <a:r>
              <a:rPr sz="16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C600FF"/>
                </a:solidFill>
                <a:latin typeface="Arial"/>
                <a:cs typeface="Arial"/>
              </a:rPr>
              <a:t>Canceled</a:t>
            </a:r>
            <a:r>
              <a:rPr sz="16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: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This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status means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that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the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shipping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process for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your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order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has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been terminated</a:t>
            </a:r>
            <a:endParaRPr lang="en-US" sz="1600" dirty="0">
              <a:solidFill>
                <a:srgbClr val="C600FF"/>
              </a:solidFill>
              <a:latin typeface="Arial"/>
              <a:cs typeface="Arial"/>
            </a:endParaRPr>
          </a:p>
          <a:p>
            <a:pPr marL="12700" marR="445134" algn="just">
              <a:lnSpc>
                <a:spcPts val="1130"/>
              </a:lnSpc>
              <a:tabLst>
                <a:tab pos="154305" algn="l"/>
              </a:tabLst>
            </a:pPr>
            <a:r>
              <a:rPr lang="en-IN"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</a:p>
          <a:p>
            <a:pPr marL="12700" marR="445134" algn="just">
              <a:lnSpc>
                <a:spcPts val="1130"/>
              </a:lnSpc>
              <a:tabLst>
                <a:tab pos="154305" algn="l"/>
              </a:tabLst>
            </a:pPr>
            <a:r>
              <a:rPr lang="en-IN" sz="1600" spc="-5" dirty="0">
                <a:solidFill>
                  <a:srgbClr val="C600FF"/>
                </a:solidFill>
                <a:latin typeface="Arial"/>
                <a:cs typeface="Arial"/>
              </a:rPr>
              <a:t>    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lang="en-US" sz="1600" spc="-5" dirty="0">
                <a:solidFill>
                  <a:srgbClr val="C600FF"/>
                </a:solidFill>
                <a:latin typeface="Arial"/>
                <a:cs typeface="Arial"/>
              </a:rPr>
              <a:t>		   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before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it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was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completed. It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could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be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due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to several </a:t>
            </a:r>
            <a:r>
              <a:rPr sz="1600" spc="-26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factors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such</a:t>
            </a:r>
            <a:r>
              <a:rPr lang="en-US" sz="160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as payment</a:t>
            </a:r>
            <a:endParaRPr lang="en-US" sz="1600" dirty="0">
              <a:solidFill>
                <a:srgbClr val="C600FF"/>
              </a:solidFill>
              <a:latin typeface="Arial"/>
              <a:cs typeface="Arial"/>
            </a:endParaRPr>
          </a:p>
          <a:p>
            <a:pPr marL="12700" marR="445134" algn="just">
              <a:lnSpc>
                <a:spcPts val="1130"/>
              </a:lnSpc>
              <a:tabLst>
                <a:tab pos="154305" algn="l"/>
              </a:tabLst>
            </a:pPr>
            <a:endParaRPr lang="en-IN" sz="1600" dirty="0">
              <a:solidFill>
                <a:srgbClr val="C600FF"/>
              </a:solidFill>
              <a:latin typeface="Arial"/>
              <a:cs typeface="Arial"/>
            </a:endParaRPr>
          </a:p>
          <a:p>
            <a:pPr marL="12700" marR="445134" algn="just">
              <a:lnSpc>
                <a:spcPts val="1130"/>
              </a:lnSpc>
              <a:tabLst>
                <a:tab pos="154305" algn="l"/>
              </a:tabLst>
            </a:pPr>
            <a:r>
              <a:rPr lang="en-IN" sz="1600" dirty="0">
                <a:solidFill>
                  <a:srgbClr val="C600FF"/>
                </a:solidFill>
                <a:latin typeface="Arial"/>
                <a:cs typeface="Arial"/>
              </a:rPr>
              <a:t>                                 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 issues, item 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unavailability,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 or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customer request.</a:t>
            </a:r>
            <a:endParaRPr lang="en-US" sz="1600" dirty="0">
              <a:solidFill>
                <a:srgbClr val="C600FF"/>
              </a:solidFill>
              <a:latin typeface="Arial"/>
              <a:cs typeface="Arial"/>
            </a:endParaRPr>
          </a:p>
          <a:p>
            <a:pPr marL="12700" marR="445134">
              <a:lnSpc>
                <a:spcPts val="1130"/>
              </a:lnSpc>
              <a:tabLst>
                <a:tab pos="154305" algn="l"/>
              </a:tabLst>
            </a:pPr>
            <a:endParaRPr sz="1600" dirty="0">
              <a:latin typeface="Arial"/>
              <a:cs typeface="Arial"/>
            </a:endParaRPr>
          </a:p>
          <a:p>
            <a:pPr marL="12700" marR="271145">
              <a:lnSpc>
                <a:spcPts val="1130"/>
              </a:lnSpc>
              <a:tabLst>
                <a:tab pos="154305" algn="l"/>
              </a:tabLst>
            </a:pPr>
            <a:r>
              <a:rPr sz="1600" b="1" dirty="0">
                <a:solidFill>
                  <a:srgbClr val="C600FF"/>
                </a:solidFill>
                <a:latin typeface="Arial"/>
                <a:cs typeface="Arial"/>
              </a:rPr>
              <a:t>Shipping</a:t>
            </a:r>
            <a:r>
              <a:rPr sz="16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C600FF"/>
                </a:solidFill>
                <a:latin typeface="Arial"/>
                <a:cs typeface="Arial"/>
              </a:rPr>
              <a:t>On</a:t>
            </a:r>
            <a:r>
              <a:rPr sz="1600" b="1" spc="-2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C600FF"/>
                </a:solidFill>
                <a:latin typeface="Arial"/>
                <a:cs typeface="Arial"/>
              </a:rPr>
              <a:t>Time</a:t>
            </a:r>
            <a:r>
              <a:rPr sz="1600"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C600FF"/>
                </a:solidFill>
                <a:latin typeface="Arial"/>
                <a:cs typeface="Arial"/>
              </a:rPr>
              <a:t>: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This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status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signifies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that your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order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is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progressing according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to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the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estimated</a:t>
            </a:r>
            <a:endParaRPr lang="en-US" sz="1600" dirty="0">
              <a:solidFill>
                <a:srgbClr val="C600FF"/>
              </a:solidFill>
              <a:latin typeface="Arial"/>
              <a:cs typeface="Arial"/>
            </a:endParaRPr>
          </a:p>
          <a:p>
            <a:pPr marL="12700" marR="271145">
              <a:lnSpc>
                <a:spcPts val="1130"/>
              </a:lnSpc>
              <a:tabLst>
                <a:tab pos="154305" algn="l"/>
              </a:tabLst>
            </a:pPr>
            <a:endParaRPr lang="en-IN" sz="1600" dirty="0">
              <a:solidFill>
                <a:srgbClr val="C600FF"/>
              </a:solidFill>
              <a:latin typeface="Arial"/>
              <a:cs typeface="Arial"/>
            </a:endParaRPr>
          </a:p>
          <a:p>
            <a:pPr marL="12700" marR="271145">
              <a:lnSpc>
                <a:spcPts val="1130"/>
              </a:lnSpc>
              <a:tabLst>
                <a:tab pos="154305" algn="l"/>
              </a:tabLst>
            </a:pP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C600FF"/>
                </a:solidFill>
                <a:latin typeface="Arial"/>
                <a:cs typeface="Arial"/>
              </a:rPr>
              <a:t>                                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shipping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timeline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provided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by the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C600FF"/>
                </a:solidFill>
                <a:latin typeface="Arial"/>
                <a:cs typeface="Arial"/>
              </a:rPr>
              <a:t>seller.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It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indicates that </a:t>
            </a:r>
            <a:r>
              <a:rPr sz="1600" spc="-26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your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order is</a:t>
            </a:r>
            <a:r>
              <a:rPr lang="en-US" sz="160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being </a:t>
            </a:r>
            <a:r>
              <a:rPr lang="en-US" sz="1600" dirty="0">
                <a:solidFill>
                  <a:srgbClr val="C600FF"/>
                </a:solidFill>
                <a:latin typeface="Arial"/>
                <a:cs typeface="Arial"/>
              </a:rPr>
              <a:t>                         </a:t>
            </a:r>
          </a:p>
          <a:p>
            <a:pPr marL="12700" marR="271145">
              <a:lnSpc>
                <a:spcPts val="1130"/>
              </a:lnSpc>
              <a:tabLst>
                <a:tab pos="154305" algn="l"/>
              </a:tabLst>
            </a:pPr>
            <a:endParaRPr lang="en-US" sz="1600" dirty="0">
              <a:solidFill>
                <a:srgbClr val="C600FF"/>
              </a:solidFill>
              <a:latin typeface="Arial"/>
              <a:cs typeface="Arial"/>
            </a:endParaRPr>
          </a:p>
          <a:p>
            <a:pPr marL="12700" marR="271145">
              <a:lnSpc>
                <a:spcPts val="1130"/>
              </a:lnSpc>
              <a:tabLst>
                <a:tab pos="154305" algn="l"/>
              </a:tabLst>
            </a:pPr>
            <a:r>
              <a:rPr lang="en-US" sz="1600" dirty="0">
                <a:solidFill>
                  <a:srgbClr val="C600FF"/>
                </a:solidFill>
                <a:latin typeface="Arial"/>
                <a:cs typeface="Arial"/>
              </a:rPr>
              <a:t>                                 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processed, shipped,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or</a:t>
            </a:r>
            <a:r>
              <a:rPr lang="en-US" sz="160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delivered within the expected</a:t>
            </a:r>
            <a:r>
              <a:rPr sz="1600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600FF"/>
                </a:solidFill>
                <a:latin typeface="Arial"/>
                <a:cs typeface="Arial"/>
              </a:rPr>
              <a:t>timeframe without any delays.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06080" y="194736"/>
            <a:ext cx="338362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sng" dirty="0">
                <a:solidFill>
                  <a:srgbClr val="C600FF"/>
                </a:solidFill>
                <a:uFill>
                  <a:solidFill>
                    <a:srgbClr val="C600FF"/>
                  </a:solidFill>
                </a:uFill>
                <a:latin typeface="Arial"/>
                <a:cs typeface="Arial"/>
              </a:rPr>
              <a:t>Delivery</a:t>
            </a:r>
            <a:r>
              <a:rPr sz="2000" b="1" u="sng" spc="-30" dirty="0">
                <a:solidFill>
                  <a:srgbClr val="C600FF"/>
                </a:solidFill>
                <a:uFill>
                  <a:solidFill>
                    <a:srgbClr val="C600FF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solidFill>
                  <a:srgbClr val="C600FF"/>
                </a:solidFill>
                <a:uFill>
                  <a:solidFill>
                    <a:srgbClr val="C600FF"/>
                  </a:solidFill>
                </a:uFill>
                <a:latin typeface="Arial"/>
                <a:cs typeface="Arial"/>
              </a:rPr>
              <a:t>status</a:t>
            </a:r>
            <a:r>
              <a:rPr sz="2000" b="1" u="sng" spc="-30" dirty="0">
                <a:solidFill>
                  <a:srgbClr val="C600FF"/>
                </a:solidFill>
                <a:uFill>
                  <a:solidFill>
                    <a:srgbClr val="C600FF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solidFill>
                  <a:srgbClr val="C600FF"/>
                </a:solidFill>
                <a:uFill>
                  <a:solidFill>
                    <a:srgbClr val="C600FF"/>
                  </a:solidFill>
                </a:uFill>
                <a:latin typeface="Arial"/>
                <a:cs typeface="Arial"/>
              </a:rPr>
              <a:t>of</a:t>
            </a:r>
            <a:r>
              <a:rPr sz="2000" b="1" u="sng" spc="-30" dirty="0">
                <a:solidFill>
                  <a:srgbClr val="C600FF"/>
                </a:solidFill>
                <a:uFill>
                  <a:solidFill>
                    <a:srgbClr val="C600FF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solidFill>
                  <a:srgbClr val="C600FF"/>
                </a:solidFill>
                <a:uFill>
                  <a:solidFill>
                    <a:srgbClr val="C600FF"/>
                  </a:solidFill>
                </a:uFill>
                <a:latin typeface="Arial"/>
                <a:cs typeface="Arial"/>
              </a:rPr>
              <a:t>order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9250" y="893850"/>
            <a:ext cx="6471222" cy="268447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57648" y="273050"/>
            <a:ext cx="324165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sng" dirty="0">
                <a:solidFill>
                  <a:srgbClr val="C600FF"/>
                </a:solidFill>
                <a:uFill>
                  <a:solidFill>
                    <a:srgbClr val="C600FF"/>
                  </a:solidFill>
                </a:uFill>
                <a:latin typeface="Arial"/>
                <a:cs typeface="Arial"/>
              </a:rPr>
              <a:t>Global Market</a:t>
            </a:r>
            <a:r>
              <a:rPr sz="2000" b="1" u="sng" spc="-40" dirty="0">
                <a:solidFill>
                  <a:srgbClr val="C600FF"/>
                </a:solidFill>
                <a:uFill>
                  <a:solidFill>
                    <a:srgbClr val="C600FF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solidFill>
                  <a:srgbClr val="C600FF"/>
                </a:solidFill>
                <a:uFill>
                  <a:solidFill>
                    <a:srgbClr val="C600FF"/>
                  </a:solidFill>
                </a:uFill>
                <a:latin typeface="Arial"/>
                <a:cs typeface="Arial"/>
              </a:rPr>
              <a:t>Analysis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100" y="3758878"/>
            <a:ext cx="10210800" cy="1973617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130"/>
              </a:lnSpc>
              <a:spcBef>
                <a:spcPts val="195"/>
              </a:spcBef>
              <a:tabLst>
                <a:tab pos="161290" algn="l"/>
              </a:tabLst>
            </a:pP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Conducting</a:t>
            </a:r>
            <a:r>
              <a:rPr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a</a:t>
            </a: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market</a:t>
            </a: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analysis</a:t>
            </a: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across</a:t>
            </a:r>
            <a:r>
              <a:rPr b="1" spc="-4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Africa,</a:t>
            </a: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Europe,</a:t>
            </a: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spc="-30" dirty="0">
                <a:solidFill>
                  <a:srgbClr val="C600FF"/>
                </a:solidFill>
                <a:latin typeface="Arial"/>
                <a:cs typeface="Arial"/>
              </a:rPr>
              <a:t>LATAM</a:t>
            </a: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(Latin</a:t>
            </a:r>
            <a:r>
              <a:rPr b="1" spc="-4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America),</a:t>
            </a: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Pacific</a:t>
            </a:r>
            <a:r>
              <a:rPr b="1" spc="-4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Asia,</a:t>
            </a:r>
            <a:endParaRPr lang="en-US" b="1" dirty="0">
              <a:solidFill>
                <a:srgbClr val="C600FF"/>
              </a:solidFill>
              <a:latin typeface="Arial"/>
              <a:cs typeface="Arial"/>
            </a:endParaRPr>
          </a:p>
          <a:p>
            <a:pPr marL="12700" marR="5080">
              <a:lnSpc>
                <a:spcPts val="1130"/>
              </a:lnSpc>
              <a:spcBef>
                <a:spcPts val="195"/>
              </a:spcBef>
              <a:tabLst>
                <a:tab pos="161290" algn="l"/>
              </a:tabLst>
            </a:pPr>
            <a:endParaRPr lang="en-IN" b="1" spc="-5" dirty="0">
              <a:solidFill>
                <a:srgbClr val="C600FF"/>
              </a:solidFill>
              <a:latin typeface="Arial"/>
              <a:cs typeface="Arial"/>
            </a:endParaRPr>
          </a:p>
          <a:p>
            <a:pPr marL="12700" marR="5080">
              <a:lnSpc>
                <a:spcPts val="1130"/>
              </a:lnSpc>
              <a:spcBef>
                <a:spcPts val="195"/>
              </a:spcBef>
              <a:tabLst>
                <a:tab pos="161290" algn="l"/>
              </a:tabLst>
            </a:pP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and</a:t>
            </a: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C600FF"/>
                </a:solidFill>
                <a:latin typeface="Arial"/>
                <a:cs typeface="Arial"/>
              </a:rPr>
              <a:t>USCA</a:t>
            </a: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(United</a:t>
            </a: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States</a:t>
            </a: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and</a:t>
            </a: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Canada)</a:t>
            </a: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enables</a:t>
            </a: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businesses</a:t>
            </a: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to </a:t>
            </a:r>
            <a:r>
              <a:rPr b="1" spc="-26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gain</a:t>
            </a:r>
            <a:r>
              <a:rPr lang="en-US" b="1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strategic insights.</a:t>
            </a:r>
            <a:endParaRPr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tabLst>
                <a:tab pos="161290" algn="l"/>
              </a:tabLst>
            </a:pPr>
            <a:endParaRPr lang="en-US" sz="140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tabLst>
                <a:tab pos="161290" algn="l"/>
              </a:tabLst>
            </a:pP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Regional</a:t>
            </a:r>
            <a:r>
              <a:rPr b="1" spc="-1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economic</a:t>
            </a:r>
            <a:r>
              <a:rPr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landscapes,</a:t>
            </a:r>
            <a:r>
              <a:rPr b="1" spc="-1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consumer</a:t>
            </a:r>
            <a:r>
              <a:rPr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behaviors,</a:t>
            </a:r>
            <a:r>
              <a:rPr b="1" spc="-1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and</a:t>
            </a:r>
            <a:r>
              <a:rPr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market</a:t>
            </a:r>
            <a:r>
              <a:rPr b="1" spc="-1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dynamics.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C600FF"/>
              </a:buClr>
              <a:buFont typeface="Arial"/>
              <a:buAutoNum type="arabicParenR"/>
            </a:pPr>
            <a:endParaRPr sz="1600" dirty="0">
              <a:latin typeface="Arial"/>
              <a:cs typeface="Arial"/>
            </a:endParaRPr>
          </a:p>
          <a:p>
            <a:pPr marL="12700" marR="270510">
              <a:lnSpc>
                <a:spcPts val="1130"/>
              </a:lnSpc>
              <a:tabLst>
                <a:tab pos="161290" algn="l"/>
              </a:tabLst>
            </a:pP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This</a:t>
            </a:r>
            <a:r>
              <a:rPr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comprehensive</a:t>
            </a: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assessment</a:t>
            </a: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supports</a:t>
            </a:r>
            <a:r>
              <a:rPr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informed</a:t>
            </a: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decision-making,</a:t>
            </a: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tailored</a:t>
            </a:r>
            <a:r>
              <a:rPr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marketing</a:t>
            </a:r>
            <a:endParaRPr lang="en-US" b="1" dirty="0">
              <a:solidFill>
                <a:srgbClr val="C600FF"/>
              </a:solidFill>
              <a:latin typeface="Arial"/>
              <a:cs typeface="Arial"/>
            </a:endParaRPr>
          </a:p>
          <a:p>
            <a:pPr marL="12700" marR="270510">
              <a:lnSpc>
                <a:spcPts val="1130"/>
              </a:lnSpc>
              <a:tabLst>
                <a:tab pos="161290" algn="l"/>
              </a:tabLst>
            </a:pPr>
            <a:endParaRPr lang="en-IN" b="1" spc="-5" dirty="0">
              <a:solidFill>
                <a:srgbClr val="C600FF"/>
              </a:solidFill>
              <a:latin typeface="Arial"/>
              <a:cs typeface="Arial"/>
            </a:endParaRPr>
          </a:p>
          <a:p>
            <a:pPr marL="12700" marR="270510">
              <a:lnSpc>
                <a:spcPts val="1130"/>
              </a:lnSpc>
              <a:tabLst>
                <a:tab pos="161290" algn="l"/>
              </a:tabLst>
            </a:pP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strategies,</a:t>
            </a: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and</a:t>
            </a:r>
            <a:r>
              <a:rPr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targeted</a:t>
            </a: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expansion</a:t>
            </a: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efforts</a:t>
            </a:r>
            <a:r>
              <a:rPr b="1" spc="-10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to</a:t>
            </a: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capitalize</a:t>
            </a:r>
            <a:r>
              <a:rPr b="1" spc="-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on </a:t>
            </a:r>
            <a:r>
              <a:rPr b="1" spc="-265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diverse</a:t>
            </a:r>
            <a:r>
              <a:rPr lang="en-US" b="1" dirty="0">
                <a:solidFill>
                  <a:srgbClr val="C6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opportunities within</a:t>
            </a:r>
            <a:endParaRPr lang="en-US" b="1" dirty="0">
              <a:solidFill>
                <a:srgbClr val="C600FF"/>
              </a:solidFill>
              <a:latin typeface="Arial"/>
              <a:cs typeface="Arial"/>
            </a:endParaRPr>
          </a:p>
          <a:p>
            <a:pPr marL="12700" marR="270510">
              <a:lnSpc>
                <a:spcPts val="1130"/>
              </a:lnSpc>
              <a:tabLst>
                <a:tab pos="161290" algn="l"/>
              </a:tabLst>
            </a:pPr>
            <a:endParaRPr lang="en-IN" b="1" dirty="0">
              <a:solidFill>
                <a:srgbClr val="C600FF"/>
              </a:solidFill>
              <a:latin typeface="Arial"/>
              <a:cs typeface="Arial"/>
            </a:endParaRPr>
          </a:p>
          <a:p>
            <a:pPr marL="12700" marR="270510">
              <a:lnSpc>
                <a:spcPts val="1130"/>
              </a:lnSpc>
              <a:tabLst>
                <a:tab pos="161290" algn="l"/>
              </a:tabLst>
            </a:pPr>
            <a:r>
              <a:rPr b="1" dirty="0">
                <a:solidFill>
                  <a:srgbClr val="C600FF"/>
                </a:solidFill>
                <a:latin typeface="Arial"/>
                <a:cs typeface="Arial"/>
              </a:rPr>
              <a:t> each distinct market.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7A8F12-E071-1869-FE2E-716C1AFC3F81}"/>
              </a:ext>
            </a:extLst>
          </p:cNvPr>
          <p:cNvSpPr txBox="1"/>
          <p:nvPr/>
        </p:nvSpPr>
        <p:spPr>
          <a:xfrm>
            <a:off x="2679700" y="2052245"/>
            <a:ext cx="4953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000" b="1" dirty="0">
                <a:solidFill>
                  <a:srgbClr val="B700A7"/>
                </a:solidFill>
                <a:latin typeface="Arial"/>
                <a:cs typeface="Arial"/>
              </a:rPr>
              <a:t>THANK YOU</a:t>
            </a:r>
            <a:endParaRPr lang="en-IN" sz="6000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C242B-ED78-5631-0499-6359F8129DD0}"/>
              </a:ext>
            </a:extLst>
          </p:cNvPr>
          <p:cNvSpPr txBox="1"/>
          <p:nvPr/>
        </p:nvSpPr>
        <p:spPr>
          <a:xfrm>
            <a:off x="6489700" y="5911850"/>
            <a:ext cx="3962400" cy="863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ts val="1165"/>
              </a:lnSpc>
              <a:spcBef>
                <a:spcPts val="100"/>
              </a:spcBef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Story</a:t>
            </a:r>
            <a:r>
              <a:rPr lang="en-US" sz="1800" b="1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Presented</a:t>
            </a:r>
            <a:r>
              <a:rPr lang="en-US" sz="18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By</a:t>
            </a:r>
          </a:p>
          <a:p>
            <a:pPr marL="12700">
              <a:lnSpc>
                <a:spcPts val="1165"/>
              </a:lnSpc>
              <a:spcBef>
                <a:spcPts val="100"/>
              </a:spcBef>
            </a:pPr>
            <a:endParaRPr lang="en-US" sz="1800" dirty="0">
              <a:latin typeface="Arial"/>
              <a:cs typeface="Arial"/>
            </a:endParaRPr>
          </a:p>
          <a:p>
            <a:pPr marL="12700">
              <a:lnSpc>
                <a:spcPts val="1125"/>
              </a:lnSpc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Piyush Rathore</a:t>
            </a:r>
          </a:p>
          <a:p>
            <a:pPr marL="12700">
              <a:lnSpc>
                <a:spcPts val="1125"/>
              </a:lnSpc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  <a:p>
            <a:pPr marL="12700">
              <a:lnSpc>
                <a:spcPts val="1165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MT"/>
                <a:cs typeface="Arial MT"/>
              </a:rPr>
              <a:t>IES University, Bhopal.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470</Words>
  <Application>Microsoft Office PowerPoint</Application>
  <PresentationFormat>Custom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MT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Bannu</dc:creator>
  <cp:lastModifiedBy>Piyush Rathore</cp:lastModifiedBy>
  <cp:revision>1</cp:revision>
  <dcterms:created xsi:type="dcterms:W3CDTF">2024-05-21T16:40:15Z</dcterms:created>
  <dcterms:modified xsi:type="dcterms:W3CDTF">2024-06-12T06:56:42Z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2024-05-21T00:00:00Z</vt:filetime>
  </property>
  <property fmtid="{D5CDD505-2E9C-101B-9397-08002B2CF9AE}" pid="3" name="LastSaved">
    <vt:filetime>2024-05-21T00:00:00Z</vt:filetime>
  </property>
</Properties>
</file>