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 Slab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Slab-bold.fntdata"/><Relationship Id="rId41" Type="http://schemas.openxmlformats.org/officeDocument/2006/relationships/font" Target="fonts/RobotoSlab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b175d8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b175d8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bb3f499d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bb3f499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bb3f499d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bb3f499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bb3f499d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bb3f499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bb3f499d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bb3f499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bb3f499d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bb3f499d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b3f499d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b3f499d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b3f499d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bb3f499d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bb3f499d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bb3f499d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bb3f499d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bb3f499d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bb3f499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bb3f499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175d8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175d8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3f499d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3f499d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bb3f499d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bb3f499d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bb3f499d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bb3f499d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3f499d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3f499d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bb3f499d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bb3f499d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b3f499d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bb3f499d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bb3f499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bb3f499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bb3f499d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bb3f499d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bb3f499d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bb3f499d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bb3f499d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bb3f499d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b175d83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b175d83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bb3f499d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bb3f499d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bb3f499d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bb3f499d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bb3f499d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bb3f499d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bb3f499d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bb3f499d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bb3f499d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bb3f499d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b175d838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b175d838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bb3f499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bb3f499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bb3f499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bb3f499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b3f499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bb3f499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bb3f499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bb3f499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bb3f499d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bb3f499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b3f499d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b3f499d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etcode.com/problems/ugly-number-iii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etcode.com/problems/ugly-number-iii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etcode.com/problems/ugly-number-iii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etcode.com/problems/ugly-number-iii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etcode.com/problems/ugly-number-iii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etcode.com/problems/ugly-number-ii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10" Type="http://schemas.openxmlformats.org/officeDocument/2006/relationships/hyperlink" Target="https://www.cs.columbia.edu/~yongwhan/" TargetMode="External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mailto:yongwhan@mit.edu" TargetMode="External"/><Relationship Id="rId4" Type="http://schemas.openxmlformats.org/officeDocument/2006/relationships/hyperlink" Target="mailto:yongwhan.lim@columbia.edu" TargetMode="External"/><Relationship Id="rId5" Type="http://schemas.openxmlformats.org/officeDocument/2006/relationships/hyperlink" Target="https://cs.columbia.edu/~yongwhan" TargetMode="External"/><Relationship Id="rId6" Type="http://schemas.openxmlformats.org/officeDocument/2006/relationships/hyperlink" Target="https://www.linkedin.com/in/yongwha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187150" y="679009"/>
            <a:ext cx="4769700" cy="21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/>
              <a:t>KAIST</a:t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/>
              <a:t>Technical Interview Workshop</a:t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/>
              <a:t>Part I</a:t>
            </a:r>
            <a:endParaRPr b="1" sz="3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223300"/>
            <a:ext cx="57834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Yongwhan Lim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Quantitative Software Engineer at Two Sigma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8pm KST, Wednesday, July 13, 2022</a:t>
            </a:r>
            <a:endParaRPr/>
          </a:p>
        </p:txBody>
      </p:sp>
      <p:pic>
        <p:nvPicPr>
          <p:cNvPr descr="Two Sigma Ventures"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" y="4040200"/>
            <a:ext cx="1045600" cy="103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IST: Korea Advanced Institute of Science and Technology | Imaging Centers  | Nikon Europe B.V."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025" y="111775"/>
            <a:ext cx="1874375" cy="7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Structures and Algorithms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(&gt; entry level) System Design Problems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1314350" y="1519775"/>
            <a:ext cx="2958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Fundamentals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Primitive Types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 &amp; Linked Lists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Trees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Heaps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871050" y="1519775"/>
            <a:ext cx="2958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Stacks &amp; Queues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Hash Tables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Search Trees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Searching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Recursion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909100" y="3267950"/>
            <a:ext cx="332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Real Differentiators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Dynamic Programming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Greedy Algorithms and Invariants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Graphs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#1 (Medium)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Statement 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LeetCode #1201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</a:t>
            </a:r>
            <a:r>
              <a:rPr b="1" lang="en"/>
              <a:t>ugly number</a:t>
            </a:r>
            <a:r>
              <a:rPr lang="en"/>
              <a:t> is a positive integer that is divisible by </a:t>
            </a:r>
            <a:r>
              <a:rPr i="1" lang="en"/>
              <a:t>a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or </a:t>
            </a:r>
            <a:r>
              <a:rPr i="1" lang="en"/>
              <a:t>c</a:t>
            </a:r>
            <a:r>
              <a:rPr lang="en"/>
              <a:t>. Given four integers </a:t>
            </a:r>
            <a:r>
              <a:rPr i="1" lang="en"/>
              <a:t>n</a:t>
            </a:r>
            <a:r>
              <a:rPr lang="en"/>
              <a:t>, </a:t>
            </a:r>
            <a:r>
              <a:rPr i="1" lang="en"/>
              <a:t>a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and </a:t>
            </a:r>
            <a:r>
              <a:rPr i="1" lang="en"/>
              <a:t>c</a:t>
            </a:r>
            <a:r>
              <a:rPr lang="en"/>
              <a:t>, return the </a:t>
            </a:r>
            <a:r>
              <a:rPr i="1" lang="en"/>
              <a:t>n</a:t>
            </a:r>
            <a:r>
              <a:rPr baseline="30000" i="1" lang="en"/>
              <a:t>th</a:t>
            </a:r>
            <a:r>
              <a:rPr lang="en"/>
              <a:t> </a:t>
            </a:r>
            <a:r>
              <a:rPr b="1" lang="en"/>
              <a:t>ugly number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#1 (Medium)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Statement 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LeetCode #1201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</a:t>
            </a:r>
            <a:r>
              <a:rPr b="1" lang="en"/>
              <a:t>ugly number</a:t>
            </a:r>
            <a:r>
              <a:rPr lang="en"/>
              <a:t> is a positive integer that is divisible by </a:t>
            </a:r>
            <a:r>
              <a:rPr i="1" lang="en"/>
              <a:t>a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or </a:t>
            </a:r>
            <a:r>
              <a:rPr i="1" lang="en"/>
              <a:t>c</a:t>
            </a:r>
            <a:r>
              <a:rPr lang="en"/>
              <a:t>. Given four integers </a:t>
            </a:r>
            <a:r>
              <a:rPr i="1" lang="en"/>
              <a:t>n</a:t>
            </a:r>
            <a:r>
              <a:rPr lang="en"/>
              <a:t>, </a:t>
            </a:r>
            <a:r>
              <a:rPr i="1" lang="en"/>
              <a:t>a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and </a:t>
            </a:r>
            <a:r>
              <a:rPr i="1" lang="en"/>
              <a:t>c</a:t>
            </a:r>
            <a:r>
              <a:rPr lang="en"/>
              <a:t>, return the </a:t>
            </a:r>
            <a:r>
              <a:rPr i="1" lang="en"/>
              <a:t>n</a:t>
            </a:r>
            <a:r>
              <a:rPr baseline="30000" i="1" lang="en"/>
              <a:t>th</a:t>
            </a:r>
            <a:r>
              <a:rPr lang="en"/>
              <a:t> </a:t>
            </a:r>
            <a:r>
              <a:rPr b="1" lang="en"/>
              <a:t>ugly number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Constraints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n, a, b, c ≤ 1,000,000,000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#1 (Medium)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Statement 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LeetCode #1201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</a:t>
            </a:r>
            <a:r>
              <a:rPr b="1" lang="en"/>
              <a:t>ugly number</a:t>
            </a:r>
            <a:r>
              <a:rPr lang="en"/>
              <a:t> is a positive integer that is divisible by </a:t>
            </a:r>
            <a:r>
              <a:rPr i="1" lang="en"/>
              <a:t>a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or </a:t>
            </a:r>
            <a:r>
              <a:rPr i="1" lang="en"/>
              <a:t>c</a:t>
            </a:r>
            <a:r>
              <a:rPr lang="en"/>
              <a:t>. Given four integers </a:t>
            </a:r>
            <a:r>
              <a:rPr i="1" lang="en"/>
              <a:t>n</a:t>
            </a:r>
            <a:r>
              <a:rPr lang="en"/>
              <a:t>, </a:t>
            </a:r>
            <a:r>
              <a:rPr i="1" lang="en"/>
              <a:t>a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and </a:t>
            </a:r>
            <a:r>
              <a:rPr i="1" lang="en"/>
              <a:t>c</a:t>
            </a:r>
            <a:r>
              <a:rPr lang="en"/>
              <a:t>, return the </a:t>
            </a:r>
            <a:r>
              <a:rPr i="1" lang="en"/>
              <a:t>n</a:t>
            </a:r>
            <a:r>
              <a:rPr baseline="30000" i="1" lang="en"/>
              <a:t>th</a:t>
            </a:r>
            <a:r>
              <a:rPr lang="en"/>
              <a:t> </a:t>
            </a:r>
            <a:r>
              <a:rPr b="1" lang="en"/>
              <a:t>ugly number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Constraints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n, a, b, c ≤ 1,000,000,000</a:t>
            </a:r>
            <a:endParaRPr b="1" sz="2500">
              <a:solidFill>
                <a:srgbClr val="FFFF00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072000" y="43774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Any Ideas?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#1 (Medium)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Binary Search Solution (Logarithmic):</a:t>
            </a:r>
            <a:endParaRPr b="1"/>
          </a:p>
        </p:txBody>
      </p:sp>
      <p:sp>
        <p:nvSpPr>
          <p:cNvPr id="164" name="Google Shape;164;p27"/>
          <p:cNvSpPr txBox="1"/>
          <p:nvPr/>
        </p:nvSpPr>
        <p:spPr>
          <a:xfrm>
            <a:off x="3072000" y="27445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Now, do you see it?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#1 (Medium)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Binary Search Solution (Logarithmic):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71" name="Google Shape;171;p28"/>
          <p:cNvSpPr/>
          <p:nvPr/>
        </p:nvSpPr>
        <p:spPr>
          <a:xfrm>
            <a:off x="1094300" y="1996300"/>
            <a:ext cx="3049800" cy="257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021563" y="1925025"/>
            <a:ext cx="3191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9900"/>
                </a:solidFill>
                <a:highlight>
                  <a:srgbClr val="FFFFFF"/>
                </a:highlight>
              </a:rPr>
              <a:t>#include&lt;bits/stdc++.h&gt;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std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nthUglyNumber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n,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a,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b,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c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low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DD"/>
                </a:solidFill>
                <a:highlight>
                  <a:srgbClr val="FFFFFF"/>
                </a:highlight>
              </a:rPr>
              <a:t>1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, high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INT_MAX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low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high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mid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low 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+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high 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-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low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DD"/>
                </a:solidFill>
                <a:highlight>
                  <a:srgbClr val="FFFFFF"/>
                </a:highlight>
              </a:rPr>
              <a:t>1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eval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mid, a, b, c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n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		high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mid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	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}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		low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mid 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+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DD"/>
                </a:solidFill>
                <a:highlight>
                  <a:srgbClr val="FFFFFF"/>
                </a:highlight>
              </a:rPr>
              <a:t>1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	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low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5188000" y="2047375"/>
            <a:ext cx="2643900" cy="174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122438" y="1981200"/>
            <a:ext cx="3000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typedef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long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long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ll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ll lcm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ll a, ll b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a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/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__gcd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a,b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*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b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ll eval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ll x, ll a, ll b, ll c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x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/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a 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+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x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/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b 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+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x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/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c 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-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x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/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lcm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a,b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-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x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/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lcm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a,c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-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x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/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lcm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b,c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+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x</a:t>
            </a:r>
            <a:r>
              <a:rPr lang="en" sz="1100">
                <a:solidFill>
                  <a:srgbClr val="000040"/>
                </a:solidFill>
                <a:highlight>
                  <a:srgbClr val="FFFFFF"/>
                </a:highlight>
              </a:rPr>
              <a:t>/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lcm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a,lcm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b,c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))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#2 (Hard)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Statement 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LeetCode #1201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 string </a:t>
            </a:r>
            <a:r>
              <a:rPr i="1" lang="en"/>
              <a:t>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one step you can insert any character at any index of the string.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the </a:t>
            </a:r>
            <a:r>
              <a:rPr i="1" lang="en"/>
              <a:t>minimum number</a:t>
            </a:r>
            <a:r>
              <a:rPr lang="en"/>
              <a:t> of steps to make </a:t>
            </a:r>
            <a:r>
              <a:rPr i="1" lang="en"/>
              <a:t>s</a:t>
            </a:r>
            <a:r>
              <a:rPr lang="en"/>
              <a:t> palindrome.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b="1" lang="en"/>
              <a:t>Palindrome String</a:t>
            </a:r>
            <a:r>
              <a:rPr lang="en"/>
              <a:t> is one that reads the same backward as well as forward.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#2 (Hard)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Statement 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LeetCode #1201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 string </a:t>
            </a:r>
            <a:r>
              <a:rPr i="1" lang="en"/>
              <a:t>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one step you can insert any character at any index of the string.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the </a:t>
            </a:r>
            <a:r>
              <a:rPr i="1" lang="en"/>
              <a:t>minimum number</a:t>
            </a:r>
            <a:r>
              <a:rPr lang="en"/>
              <a:t> of steps to make </a:t>
            </a:r>
            <a:r>
              <a:rPr i="1" lang="en"/>
              <a:t>s</a:t>
            </a:r>
            <a:r>
              <a:rPr lang="en"/>
              <a:t> palindrome.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b="1" lang="en"/>
              <a:t>Palindrome String</a:t>
            </a:r>
            <a:r>
              <a:rPr lang="en"/>
              <a:t> is one that reads the same backward as well as forward.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Constraints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≤ |</a:t>
            </a:r>
            <a:r>
              <a:rPr i="1" lang="en"/>
              <a:t>s</a:t>
            </a:r>
            <a:r>
              <a:rPr lang="en"/>
              <a:t>| ≤ 500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</a:t>
            </a:r>
            <a:r>
              <a:rPr lang="en"/>
              <a:t> consists of lowercase English letters.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#2 (Hard)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Statement 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LeetCode #1201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 string </a:t>
            </a:r>
            <a:r>
              <a:rPr i="1" lang="en"/>
              <a:t>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one step you can insert any character at any index of the string.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the </a:t>
            </a:r>
            <a:r>
              <a:rPr i="1" lang="en"/>
              <a:t>minimum number</a:t>
            </a:r>
            <a:r>
              <a:rPr lang="en"/>
              <a:t> of steps to make </a:t>
            </a:r>
            <a:r>
              <a:rPr i="1" lang="en"/>
              <a:t>s</a:t>
            </a:r>
            <a:r>
              <a:rPr lang="en"/>
              <a:t> palindrome.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b="1" lang="en"/>
              <a:t>Palindrome String</a:t>
            </a:r>
            <a:r>
              <a:rPr lang="en"/>
              <a:t> is one that reads the same backward as well as forward.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Constraints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≤ |</a:t>
            </a:r>
            <a:r>
              <a:rPr i="1" lang="en"/>
              <a:t>s</a:t>
            </a:r>
            <a:r>
              <a:rPr lang="en"/>
              <a:t>| ≤ 500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</a:t>
            </a:r>
            <a:r>
              <a:rPr lang="en"/>
              <a:t> consists of lowercase English letters.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3072000" y="43774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Any Ideas?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Yongwhan Lim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261225"/>
            <a:ext cx="6235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Currently:</a:t>
            </a:r>
            <a:endParaRPr b="1">
              <a:highlight>
                <a:srgbClr val="FF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Senior Quantitative Software Engineer at Two Sigma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 in EECS at 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Mentor in SIMR at </a:t>
            </a:r>
            <a:r>
              <a:rPr lang="en"/>
              <a:t>Harvard University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Associate in Computer Science at Columbia University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ICPC Head Coach at Columbia University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ICPC Judge for Greater New York </a:t>
            </a:r>
            <a:r>
              <a:rPr lang="en"/>
              <a:t>Mid-Central Regionals </a:t>
            </a:r>
            <a:r>
              <a:rPr lang="en"/>
              <a:t>in </a:t>
            </a:r>
            <a:r>
              <a:rPr lang="en"/>
              <a:t>N.A.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Software Engineer at Google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Stanford: Math &amp; CS (BS '11) and CS (MS '13)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MIT: Operations Research (PhD, started in 2013 but on an extended leave-of-absence since 2016)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426" y="1298262"/>
            <a:ext cx="2337100" cy="3004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4"/>
          <p:cNvGrpSpPr/>
          <p:nvPr/>
        </p:nvGrpSpPr>
        <p:grpSpPr>
          <a:xfrm>
            <a:off x="4357381" y="503889"/>
            <a:ext cx="3575162" cy="594360"/>
            <a:chOff x="3470841" y="503889"/>
            <a:chExt cx="3575162" cy="594360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51642" y="503889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68149" y="503889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59512" y="503889"/>
              <a:ext cx="590100" cy="59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54154" y="503889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wo Sigma Ventures" id="79" name="Google Shape;79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470841" y="504441"/>
              <a:ext cx="594349" cy="5932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" name="Google Shape;80;p14"/>
            <p:cNvGrpSpPr/>
            <p:nvPr/>
          </p:nvGrpSpPr>
          <p:grpSpPr>
            <a:xfrm>
              <a:off x="4662491" y="503900"/>
              <a:ext cx="594359" cy="594349"/>
              <a:chOff x="6526300" y="498375"/>
              <a:chExt cx="594300" cy="5934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6526300" y="498375"/>
                <a:ext cx="594300" cy="593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Harvard Logo" id="82" name="Google Shape;82;p14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528157" y="503900"/>
                <a:ext cx="590100" cy="575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3" name="Google Shape;83;p14"/>
          <p:cNvSpPr txBox="1"/>
          <p:nvPr/>
        </p:nvSpPr>
        <p:spPr>
          <a:xfrm>
            <a:off x="1216975" y="4457225"/>
            <a:ext cx="629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https://www.cs.columbia.edu/~yongwhan/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#2 (Hard)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Dynamic Programming (DP) Solution (Quadratic):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3072000" y="27445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Now, do you see it?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Interview Question #2 (Hard)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Dynamic Programming (DP) Solution (Quadratic):</a:t>
            </a:r>
            <a:endParaRPr/>
          </a:p>
        </p:txBody>
      </p:sp>
      <p:grpSp>
        <p:nvGrpSpPr>
          <p:cNvPr id="207" name="Google Shape;207;p33"/>
          <p:cNvGrpSpPr/>
          <p:nvPr/>
        </p:nvGrpSpPr>
        <p:grpSpPr>
          <a:xfrm>
            <a:off x="1864200" y="2005675"/>
            <a:ext cx="5415600" cy="2047200"/>
            <a:chOff x="1864200" y="2005675"/>
            <a:chExt cx="5415600" cy="2047200"/>
          </a:xfrm>
        </p:grpSpPr>
        <p:sp>
          <p:nvSpPr>
            <p:cNvPr id="208" name="Google Shape;208;p33"/>
            <p:cNvSpPr/>
            <p:nvPr/>
          </p:nvSpPr>
          <p:spPr>
            <a:xfrm>
              <a:off x="1935250" y="2072275"/>
              <a:ext cx="5268600" cy="1899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3"/>
            <p:cNvSpPr txBox="1"/>
            <p:nvPr/>
          </p:nvSpPr>
          <p:spPr>
            <a:xfrm>
              <a:off x="1864200" y="2005675"/>
              <a:ext cx="5415600" cy="20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39900"/>
                  </a:solidFill>
                  <a:highlight>
                    <a:srgbClr val="FFFFFF"/>
                  </a:highlight>
                </a:rPr>
                <a:t>#include&lt;bits/stdc++.h&gt;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using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namespace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std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;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minInsertions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(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string 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&amp;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s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)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{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	</a:t>
              </a: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n 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s.</a:t>
              </a:r>
              <a:r>
                <a:rPr lang="en" sz="1100">
                  <a:solidFill>
                    <a:srgbClr val="007788"/>
                  </a:solidFill>
                  <a:highlight>
                    <a:srgbClr val="FFFFFF"/>
                  </a:highlight>
                </a:rPr>
                <a:t>size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()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;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	vector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&lt;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vector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&lt;</a:t>
              </a: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&gt;&gt;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dp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(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n, vector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&lt;</a:t>
              </a: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&gt;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(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n,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0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))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       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	</a:t>
              </a: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for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(</a:t>
              </a: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i 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1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i 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&lt;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n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i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++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)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 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		</a:t>
              </a: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for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(</a:t>
              </a: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j 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0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, k 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i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k 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&lt;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n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j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++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, k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++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)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 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			dp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j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k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(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s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j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</a:t>
              </a:r>
              <a:r>
                <a:rPr lang="en" sz="1100">
                  <a:solidFill>
                    <a:srgbClr val="000080"/>
                  </a:solidFill>
                  <a:highlight>
                    <a:srgbClr val="FFFFFF"/>
                  </a:highlight>
                </a:rPr>
                <a:t>==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s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k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])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?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dp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j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+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1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k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-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1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: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min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(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dp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j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k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-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1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,dp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j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+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1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k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])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+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1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;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	</a:t>
              </a:r>
              <a:r>
                <a:rPr lang="en" sz="1100">
                  <a:solidFill>
                    <a:srgbClr val="0000FF"/>
                  </a:solidFill>
                  <a:highlight>
                    <a:srgbClr val="FFFFFF"/>
                  </a:highlight>
                </a:rPr>
                <a:t>return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dp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[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0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][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n</a:t>
              </a:r>
              <a:r>
                <a:rPr lang="en" sz="1100">
                  <a:solidFill>
                    <a:srgbClr val="000040"/>
                  </a:solidFill>
                  <a:highlight>
                    <a:srgbClr val="FFFFFF"/>
                  </a:highlight>
                </a:rPr>
                <a:t>-</a:t>
              </a:r>
              <a:r>
                <a:rPr lang="en" sz="1100">
                  <a:solidFill>
                    <a:srgbClr val="0000DD"/>
                  </a:solidFill>
                  <a:highlight>
                    <a:srgbClr val="FFFFFF"/>
                  </a:highlight>
                </a:rPr>
                <a:t>1</a:t>
              </a: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]</a:t>
              </a:r>
              <a:r>
                <a:rPr lang="en" sz="1100">
                  <a:solidFill>
                    <a:srgbClr val="008080"/>
                  </a:solidFill>
                  <a:highlight>
                    <a:srgbClr val="FFFFFF"/>
                  </a:highlight>
                </a:rPr>
                <a:t>;</a:t>
              </a:r>
              <a:r>
                <a:rPr lang="en" sz="1100">
                  <a:solidFill>
                    <a:srgbClr val="212529"/>
                  </a:solidFill>
                  <a:highlight>
                    <a:srgbClr val="FFFFFF"/>
                  </a:highlight>
                </a:rPr>
                <a:t>  </a:t>
              </a:r>
              <a:endParaRPr sz="1100">
                <a:solidFill>
                  <a:srgbClr val="212529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8000"/>
                  </a:solidFill>
                  <a:highlight>
                    <a:srgbClr val="FFFFFF"/>
                  </a:highlight>
                </a:rPr>
                <a:t>}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Preparation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LeetCode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CodeForces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AtCoder, TopCoder, and CodeChef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Preparation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b="1" lang="en">
                <a:solidFill>
                  <a:srgbClr val="FF9900"/>
                </a:solidFill>
              </a:rPr>
              <a:t>LeetCode</a:t>
            </a:r>
            <a:endParaRPr b="1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CodeForces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AtCoder, TopCoder, and CodeChef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Preparation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b="1" lang="en">
                <a:solidFill>
                  <a:srgbClr val="FF9900"/>
                </a:solidFill>
              </a:rPr>
              <a:t>LeetCode</a:t>
            </a:r>
            <a:endParaRPr b="1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CodeForces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AtCoder, TopCoder, and CodeChef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solve all problems from biweekly/weekly LeetCode contest fast.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Here, fast means under 1 hour for all four questions!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to be on </a:t>
            </a:r>
            <a:r>
              <a:rPr lang="en">
                <a:highlight>
                  <a:srgbClr val="9900FF"/>
                </a:highlight>
              </a:rPr>
              <a:t>division 1</a:t>
            </a:r>
            <a:r>
              <a:rPr lang="en"/>
              <a:t> at CodeForces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</a:t>
            </a:r>
            <a:r>
              <a:rPr lang="en" u="sng"/>
              <a:t>trivialize</a:t>
            </a:r>
            <a:r>
              <a:rPr lang="en"/>
              <a:t> the technical interview.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Preparation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Algorithm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Elements of Programming Interview (2nd edition)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Overkill: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Competitive Programming 4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Guide to Competitive Programming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2034900" y="2093250"/>
            <a:ext cx="50742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/>
              <a:t>Part II: Q&amp;A's</a:t>
            </a:r>
            <a:endParaRPr b="1" sz="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overcome nervousness?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you provide a live solving of a technical question?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interview process as an intern different from full-time technical interview?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Interview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Technical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Interview 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2</a:t>
            </a:r>
            <a:r>
              <a:rPr lang="en"/>
              <a:t> Sample Interview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Interview Preparation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II: Questions &amp; Answers (Q &amp; A)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get past the automatic filter?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topics to prepare, the best way to prepare, and programming language expectations?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interviewer evaluate applicants' technical knowledge other than coding skills?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any specific machine learning and artificial intelligence technical questions that frequently show up in interviews (and that we should prepare for)?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do not have too much background on a position I am applying for, how do I leave a good impression to interviewer?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yongwhan@mit.edu</a:t>
            </a:r>
            <a:r>
              <a:rPr lang="en"/>
              <a:t> or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yongwhan.lim@columbia.edu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https://cs.columbia.edu/~yongwhan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https://www.linkedin.com/in/yongwhan/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628350" y="2093250"/>
            <a:ext cx="18873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/>
              <a:t>Part I</a:t>
            </a:r>
            <a:endParaRPr b="1"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Types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technical skill-sets required for a job.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Behavioral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soft skills (e.g., effective communication, conflict resolution,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Types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Technical Interview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technical skill-sets required for a job.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Behavioral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soft skills (e.g., effective communication, conflict resolution, etc.)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Interview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(Company Dependent)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Recruiter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0-1 Online Coding Challenge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 screening with 2-3 questions.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2-3 Technical Phone Screens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technical conversation with human.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4-7 Interviews in Onsite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phone screening but more in-depth; you may get probed on your claimed expertise.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0-5 Fit Calls &amp; Negotiation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Interview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(Company Dependent)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Recruiter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0-1 Online Coding Challenge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 screening with 2-3 questions.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2-3 Technical Phone Screens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technical conversation with human.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4-7 Interviews in Onsite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phone screening but more in-depth; you may get probed on your claimed expertise.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0-5 Fit Calls &amp; Negotiation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Structures and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(&gt; entry level) System Design Problems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