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fa9c780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fa9c780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0fa9c78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0fa9c78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0fa9c780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0fa9c780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0fa9c780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0fa9c780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fa9c780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fa9c780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0fa9c78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0fa9c78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0fa9c780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0fa9c780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0fa9c78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0fa9c78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0fa9c780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0fa9c780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0fa9c780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0fa9c780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fa9c780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fa9c780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0fa9c780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0fa9c780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0fa9c7803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0fa9c7803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abs/1706.03762" TargetMode="External"/><Relationship Id="rId4" Type="http://schemas.openxmlformats.org/officeDocument/2006/relationships/hyperlink" Target="https://arxiv.org/abs/1810.04805" TargetMode="External"/><Relationship Id="rId9" Type="http://schemas.openxmlformats.org/officeDocument/2006/relationships/hyperlink" Target="https://www.depends-on-the-definition.com/named-entity-recognition-with-bert/" TargetMode="External"/><Relationship Id="rId5" Type="http://schemas.openxmlformats.org/officeDocument/2006/relationships/hyperlink" Target="https://towardsdatascience.com/bert-explained-state-of-the-art-language-model-for-nlp-f8b21a9b6270" TargetMode="External"/><Relationship Id="rId6" Type="http://schemas.openxmlformats.org/officeDocument/2006/relationships/hyperlink" Target="https://jalammar.github.io/illustrated-transformer/" TargetMode="External"/><Relationship Id="rId7" Type="http://schemas.openxmlformats.org/officeDocument/2006/relationships/hyperlink" Target="https://huggingface.co/" TargetMode="External"/><Relationship Id="rId8" Type="http://schemas.openxmlformats.org/officeDocument/2006/relationships/hyperlink" Target="https://simpletransformers.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roups.csail.mit.edu/sls/downloads/mov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Name Entity Extraction Using MIT Movie Corpus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PIYUSH RUMAO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78600"/>
            <a:ext cx="8520600" cy="62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Performance Evaluation</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825100"/>
            <a:ext cx="8520600" cy="37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data where model performed well and where model misclassified</a:t>
            </a:r>
            <a:endParaRPr/>
          </a:p>
          <a:p>
            <a:pPr indent="0" lvl="0" marL="0" rtl="0" algn="l">
              <a:spcBef>
                <a:spcPts val="1200"/>
              </a:spcBef>
              <a:spcAft>
                <a:spcPts val="0"/>
              </a:spcAft>
              <a:buNone/>
            </a:pPr>
            <a:r>
              <a:rPr lang="en"/>
              <a:t>Correctly Classified						Incorrectly Classified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311700" y="1677600"/>
            <a:ext cx="3449475" cy="3416400"/>
          </a:xfrm>
          <a:prstGeom prst="rect">
            <a:avLst/>
          </a:prstGeom>
          <a:noFill/>
          <a:ln>
            <a:noFill/>
          </a:ln>
        </p:spPr>
      </p:pic>
      <p:pic>
        <p:nvPicPr>
          <p:cNvPr id="117" name="Google Shape;117;p22"/>
          <p:cNvPicPr preferRelativeResize="0"/>
          <p:nvPr/>
        </p:nvPicPr>
        <p:blipFill>
          <a:blip r:embed="rId4">
            <a:alphaModFix/>
          </a:blip>
          <a:stretch>
            <a:fillRect/>
          </a:stretch>
        </p:blipFill>
        <p:spPr>
          <a:xfrm>
            <a:off x="4447925" y="1677600"/>
            <a:ext cx="3449475"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Learnt and Potential Improvements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350">
                <a:solidFill>
                  <a:srgbClr val="0000FF"/>
                </a:solidFill>
                <a:highlight>
                  <a:srgbClr val="FFFFFE"/>
                </a:highlight>
              </a:rPr>
              <a:t>1. </a:t>
            </a:r>
            <a:r>
              <a:rPr lang="en" sz="1350">
                <a:solidFill>
                  <a:schemeClr val="dk1"/>
                </a:solidFill>
                <a:highlight>
                  <a:srgbClr val="FFFFFE"/>
                </a:highlight>
              </a:rPr>
              <a:t> NER classification is a token based classification where I had to represent every word with its equivalent label and there is high chance of making some kind of mistake if designing own algorithm like data preprocessing or in training unlike other classification which are more straightforward.</a:t>
            </a:r>
            <a:endParaRPr sz="135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t/>
            </a:r>
            <a:endParaRPr sz="135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en" sz="1350">
                <a:solidFill>
                  <a:srgbClr val="0000FF"/>
                </a:solidFill>
                <a:highlight>
                  <a:srgbClr val="FFFFFE"/>
                </a:highlight>
              </a:rPr>
              <a:t>2. </a:t>
            </a:r>
            <a:r>
              <a:rPr lang="en" sz="1350">
                <a:solidFill>
                  <a:schemeClr val="dk1"/>
                </a:solidFill>
                <a:highlight>
                  <a:srgbClr val="FFFFFE"/>
                </a:highlight>
              </a:rPr>
              <a:t>  The way BERT tokenize words is unique, it uses wordpiece tokenization instead of whole word.</a:t>
            </a:r>
            <a:endParaRPr sz="135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E"/>
                </a:highlight>
              </a:rPr>
              <a:t>For example: If I tokenize the sentence "Steve mcqueen provided a thrilling..."</a:t>
            </a:r>
            <a:endParaRPr sz="135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E"/>
                </a:highlight>
              </a:rPr>
              <a:t>Bert will break it down like this ['s', '##te', '##ve', 'm', '##c', '##que', '##en', 'provided', 'a', 'thrill', '##ing',..] </a:t>
            </a:r>
            <a:endParaRPr sz="135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E"/>
                </a:highlight>
              </a:rPr>
              <a:t>giving you a list of word pieces which are longer and can be prone to error, also if a sentence is too complex it will be broken into multiple sentences for crossing max sentence limit which can cause failure for model to learn well.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Learnt and Potential Improvements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highlight>
                  <a:srgbClr val="FFFFFE"/>
                </a:highlight>
              </a:rPr>
              <a:t>3. </a:t>
            </a:r>
            <a:r>
              <a:rPr lang="en" sz="1200">
                <a:solidFill>
                  <a:schemeClr val="dk1"/>
                </a:solidFill>
                <a:highlight>
                  <a:srgbClr val="FFFFFE"/>
                </a:highlight>
              </a:rPr>
              <a:t>I started with just 1 epoch and then went on till 5 epochs and by increasing number of epochs the model got better and better at prediction.</a:t>
            </a:r>
            <a:endParaRPr sz="1200">
              <a:solidFill>
                <a:schemeClr val="dk1"/>
              </a:solidFill>
              <a:highlight>
                <a:srgbClr val="FFFFFE"/>
              </a:highlight>
            </a:endParaRPr>
          </a:p>
          <a:p>
            <a:pPr indent="0" lvl="0" marL="0" rtl="0" algn="l">
              <a:lnSpc>
                <a:spcPct val="135714"/>
              </a:lnSpc>
              <a:spcBef>
                <a:spcPts val="0"/>
              </a:spcBef>
              <a:spcAft>
                <a:spcPts val="0"/>
              </a:spcAft>
              <a:buNone/>
            </a:pPr>
            <a:r>
              <a:t/>
            </a:r>
            <a:endParaRPr sz="1200">
              <a:solidFill>
                <a:schemeClr val="dk1"/>
              </a:solidFill>
              <a:highlight>
                <a:srgbClr val="FFFFFE"/>
              </a:highlight>
            </a:endParaRPr>
          </a:p>
          <a:p>
            <a:pPr indent="0" lvl="0" marL="0" rtl="0" algn="l">
              <a:lnSpc>
                <a:spcPct val="135714"/>
              </a:lnSpc>
              <a:spcBef>
                <a:spcPts val="0"/>
              </a:spcBef>
              <a:spcAft>
                <a:spcPts val="0"/>
              </a:spcAft>
              <a:buNone/>
            </a:pPr>
            <a:r>
              <a:rPr lang="en" sz="1200">
                <a:solidFill>
                  <a:srgbClr val="0000FF"/>
                </a:solidFill>
                <a:highlight>
                  <a:srgbClr val="FFFFFE"/>
                </a:highlight>
              </a:rPr>
              <a:t>4. </a:t>
            </a:r>
            <a:r>
              <a:rPr lang="en" sz="1200">
                <a:solidFill>
                  <a:schemeClr val="dk1"/>
                </a:solidFill>
                <a:highlight>
                  <a:srgbClr val="FFFFFE"/>
                </a:highlight>
              </a:rPr>
              <a:t>Certain hyper-parameters like learning rate, does play a key role and having too low/high learning rate like 3e-5 with just 3 epoch's for fine tuning </a:t>
            </a:r>
            <a:r>
              <a:rPr lang="en" sz="1200">
                <a:solidFill>
                  <a:schemeClr val="dk1"/>
                </a:solidFill>
                <a:highlight>
                  <a:srgbClr val="FFFFFE"/>
                </a:highlight>
              </a:rPr>
              <a:t>didn't</a:t>
            </a:r>
            <a:r>
              <a:rPr lang="en" sz="1200">
                <a:solidFill>
                  <a:schemeClr val="dk1"/>
                </a:solidFill>
                <a:highlight>
                  <a:srgbClr val="FFFFFE"/>
                </a:highlight>
              </a:rPr>
              <a:t> give me a great model, but increasing the learning rate slight 3e-4 did give me good results.</a:t>
            </a:r>
            <a:endParaRPr sz="1200">
              <a:solidFill>
                <a:schemeClr val="dk1"/>
              </a:solidFill>
              <a:highlight>
                <a:srgbClr val="FFFFFE"/>
              </a:highlight>
            </a:endParaRPr>
          </a:p>
          <a:p>
            <a:pPr indent="0" lvl="0" marL="0" rtl="0" algn="l">
              <a:lnSpc>
                <a:spcPct val="135714"/>
              </a:lnSpc>
              <a:spcBef>
                <a:spcPts val="0"/>
              </a:spcBef>
              <a:spcAft>
                <a:spcPts val="0"/>
              </a:spcAft>
              <a:buNone/>
            </a:pPr>
            <a:r>
              <a:t/>
            </a:r>
            <a:endParaRPr sz="1200">
              <a:solidFill>
                <a:schemeClr val="dk1"/>
              </a:solidFill>
              <a:highlight>
                <a:srgbClr val="FFFFFE"/>
              </a:highlight>
            </a:endParaRPr>
          </a:p>
          <a:p>
            <a:pPr indent="0" lvl="0" marL="0" rtl="0" algn="l">
              <a:lnSpc>
                <a:spcPct val="135714"/>
              </a:lnSpc>
              <a:spcBef>
                <a:spcPts val="0"/>
              </a:spcBef>
              <a:spcAft>
                <a:spcPts val="0"/>
              </a:spcAft>
              <a:buNone/>
            </a:pPr>
            <a:r>
              <a:rPr lang="en" sz="1200">
                <a:solidFill>
                  <a:srgbClr val="0000FF"/>
                </a:solidFill>
                <a:highlight>
                  <a:srgbClr val="FFFFFE"/>
                </a:highlight>
              </a:rPr>
              <a:t>5. </a:t>
            </a:r>
            <a:r>
              <a:rPr lang="en" sz="1200">
                <a:solidFill>
                  <a:schemeClr val="dk1"/>
                </a:solidFill>
                <a:highlight>
                  <a:srgbClr val="FFFFFE"/>
                </a:highlight>
              </a:rPr>
              <a:t>I used the BERT cased model as my base model, before fine tuning it with custom data and tags, however I believe having sufficient data on Cased tags is </a:t>
            </a:r>
            <a:r>
              <a:rPr lang="en" sz="1200">
                <a:solidFill>
                  <a:schemeClr val="dk1"/>
                </a:solidFill>
                <a:highlight>
                  <a:srgbClr val="FFFFFE"/>
                </a:highlight>
              </a:rPr>
              <a:t>something</a:t>
            </a:r>
            <a:r>
              <a:rPr lang="en" sz="1200">
                <a:solidFill>
                  <a:schemeClr val="dk1"/>
                </a:solidFill>
                <a:highlight>
                  <a:srgbClr val="FFFFFE"/>
                </a:highlight>
              </a:rPr>
              <a:t> we need to investigate on, if my custom data has little cased tokens then model </a:t>
            </a:r>
            <a:r>
              <a:rPr lang="en" sz="1200">
                <a:solidFill>
                  <a:schemeClr val="dk1"/>
                </a:solidFill>
                <a:highlight>
                  <a:srgbClr val="FFFFFE"/>
                </a:highlight>
              </a:rPr>
              <a:t>won't</a:t>
            </a:r>
            <a:r>
              <a:rPr lang="en" sz="1200">
                <a:solidFill>
                  <a:schemeClr val="dk1"/>
                </a:solidFill>
                <a:highlight>
                  <a:srgbClr val="FFFFFE"/>
                </a:highlight>
              </a:rPr>
              <a:t> generalize well. For instance, my data had B-Quote  126, B-Soundtrack    50 data entries in training and all might not be Upper or lower case and it would be unfair on model if it </a:t>
            </a:r>
            <a:r>
              <a:rPr lang="en" sz="1200">
                <a:solidFill>
                  <a:schemeClr val="dk1"/>
                </a:solidFill>
                <a:highlight>
                  <a:srgbClr val="FFFFFE"/>
                </a:highlight>
              </a:rPr>
              <a:t>didn't</a:t>
            </a:r>
            <a:r>
              <a:rPr lang="en" sz="1200">
                <a:solidFill>
                  <a:schemeClr val="dk1"/>
                </a:solidFill>
                <a:highlight>
                  <a:srgbClr val="FFFFFE"/>
                </a:highlight>
              </a:rPr>
              <a:t> pick that up in test.</a:t>
            </a:r>
            <a:endParaRPr sz="120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t/>
            </a:r>
            <a:endParaRPr sz="1350">
              <a:solidFill>
                <a:schemeClr val="dk1"/>
              </a:solidFill>
              <a:highlight>
                <a:srgbClr val="FFFFFE"/>
              </a:highlight>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Learnt and Potential Improvements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50">
                <a:solidFill>
                  <a:srgbClr val="0000FF"/>
                </a:solidFill>
                <a:highlight>
                  <a:srgbClr val="FFFFFE"/>
                </a:highlight>
              </a:rPr>
              <a:t>6. </a:t>
            </a:r>
            <a:r>
              <a:rPr lang="en" sz="1350">
                <a:solidFill>
                  <a:schemeClr val="dk1"/>
                </a:solidFill>
                <a:highlight>
                  <a:srgbClr val="FFFFFE"/>
                </a:highlight>
              </a:rPr>
              <a:t>After </a:t>
            </a:r>
            <a:r>
              <a:rPr lang="en" sz="1350">
                <a:solidFill>
                  <a:schemeClr val="dk1"/>
                </a:solidFill>
                <a:highlight>
                  <a:srgbClr val="FFFFFE"/>
                </a:highlight>
              </a:rPr>
              <a:t>splitting</a:t>
            </a:r>
            <a:r>
              <a:rPr lang="en" sz="1350">
                <a:solidFill>
                  <a:schemeClr val="dk1"/>
                </a:solidFill>
                <a:highlight>
                  <a:srgbClr val="FFFFFE"/>
                </a:highlight>
              </a:rPr>
              <a:t> train-validation data I tried random shuffler for training data and my model performed very poorly with it. </a:t>
            </a:r>
            <a:endParaRPr sz="1350">
              <a:solidFill>
                <a:schemeClr val="dk1"/>
              </a:solidFill>
              <a:highlight>
                <a:srgbClr val="FFFFFE"/>
              </a:highlight>
            </a:endParaRPr>
          </a:p>
          <a:p>
            <a:pPr indent="0" lvl="0" marL="0" rtl="0" algn="l">
              <a:lnSpc>
                <a:spcPct val="135714"/>
              </a:lnSpc>
              <a:spcBef>
                <a:spcPts val="0"/>
              </a:spcBef>
              <a:spcAft>
                <a:spcPts val="0"/>
              </a:spcAft>
              <a:buNone/>
            </a:pPr>
            <a:r>
              <a:t/>
            </a:r>
            <a:endParaRPr sz="1350">
              <a:solidFill>
                <a:schemeClr val="dk1"/>
              </a:solidFill>
              <a:highlight>
                <a:srgbClr val="FFFFFE"/>
              </a:highlight>
            </a:endParaRPr>
          </a:p>
          <a:p>
            <a:pPr indent="0" lvl="0" marL="0" rtl="0" algn="l">
              <a:lnSpc>
                <a:spcPct val="135714"/>
              </a:lnSpc>
              <a:spcBef>
                <a:spcPts val="0"/>
              </a:spcBef>
              <a:spcAft>
                <a:spcPts val="0"/>
              </a:spcAft>
              <a:buNone/>
            </a:pPr>
            <a:r>
              <a:rPr lang="en" sz="1350">
                <a:solidFill>
                  <a:srgbClr val="0000FF"/>
                </a:solidFill>
                <a:highlight>
                  <a:srgbClr val="FFFFFE"/>
                </a:highlight>
              </a:rPr>
              <a:t>7. </a:t>
            </a:r>
            <a:r>
              <a:rPr lang="en" sz="1350">
                <a:solidFill>
                  <a:schemeClr val="dk1"/>
                </a:solidFill>
                <a:highlight>
                  <a:srgbClr val="FFFFFE"/>
                </a:highlight>
              </a:rPr>
              <a:t>Even the performance evaluation type plays a key in scoring the model,</a:t>
            </a:r>
            <a:endParaRPr sz="1350">
              <a:solidFill>
                <a:schemeClr val="dk1"/>
              </a:solidFill>
              <a:highlight>
                <a:srgbClr val="FFFFFE"/>
              </a:highlight>
            </a:endParaRPr>
          </a:p>
          <a:p>
            <a:pPr indent="0" lvl="0" marL="0" rtl="0" algn="l">
              <a:lnSpc>
                <a:spcPct val="135714"/>
              </a:lnSpc>
              <a:spcBef>
                <a:spcPts val="0"/>
              </a:spcBef>
              <a:spcAft>
                <a:spcPts val="0"/>
              </a:spcAft>
              <a:buNone/>
            </a:pPr>
            <a:r>
              <a:rPr lang="en" sz="1350">
                <a:solidFill>
                  <a:schemeClr val="dk1"/>
                </a:solidFill>
                <a:highlight>
                  <a:srgbClr val="FFFFFE"/>
                </a:highlight>
              </a:rPr>
              <a:t>Our task includes (B- I-) tags showing its beginning or includes and there is case where model misclassified those but correctly classified the parent tag.</a:t>
            </a:r>
            <a:endParaRPr sz="1350">
              <a:solidFill>
                <a:schemeClr val="dk1"/>
              </a:solidFill>
              <a:highlight>
                <a:srgbClr val="FFFFFE"/>
              </a:highlight>
            </a:endParaRPr>
          </a:p>
          <a:p>
            <a:pPr indent="0" lvl="0" marL="0" rtl="0" algn="l">
              <a:lnSpc>
                <a:spcPct val="135714"/>
              </a:lnSpc>
              <a:spcBef>
                <a:spcPts val="0"/>
              </a:spcBef>
              <a:spcAft>
                <a:spcPts val="0"/>
              </a:spcAft>
              <a:buNone/>
            </a:pPr>
            <a:r>
              <a:rPr lang="en" sz="1350">
                <a:solidFill>
                  <a:schemeClr val="dk1"/>
                </a:solidFill>
                <a:highlight>
                  <a:srgbClr val="FFFFFE"/>
                </a:highlight>
              </a:rPr>
              <a:t>so is our evaluation strict or relaxed on prefix of label also matters.</a:t>
            </a:r>
            <a:endParaRPr sz="1350">
              <a:solidFill>
                <a:schemeClr val="dk1"/>
              </a:solidFill>
              <a:highlight>
                <a:srgbClr val="FFFFFE"/>
              </a:highlight>
            </a:endParaRPr>
          </a:p>
          <a:p>
            <a:pPr indent="0" lvl="0" marL="0" rtl="0" algn="l">
              <a:lnSpc>
                <a:spcPct val="135714"/>
              </a:lnSpc>
              <a:spcBef>
                <a:spcPts val="0"/>
              </a:spcBef>
              <a:spcAft>
                <a:spcPts val="0"/>
              </a:spcAft>
              <a:buNone/>
            </a:pPr>
            <a:r>
              <a:t/>
            </a:r>
            <a:endParaRPr sz="1350">
              <a:solidFill>
                <a:schemeClr val="dk1"/>
              </a:solidFill>
              <a:highlight>
                <a:srgbClr val="FFFFFE"/>
              </a:highlight>
            </a:endParaRPr>
          </a:p>
          <a:p>
            <a:pPr indent="0" lvl="0" marL="0" rtl="0" algn="l">
              <a:lnSpc>
                <a:spcPct val="135714"/>
              </a:lnSpc>
              <a:spcBef>
                <a:spcPts val="0"/>
              </a:spcBef>
              <a:spcAft>
                <a:spcPts val="0"/>
              </a:spcAft>
              <a:buNone/>
            </a:pPr>
            <a:r>
              <a:t/>
            </a:r>
            <a:endParaRPr sz="1350">
              <a:solidFill>
                <a:schemeClr val="dk1"/>
              </a:solidFill>
              <a:highlight>
                <a:srgbClr val="FFFFFE"/>
              </a:highlight>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Resources</a:t>
            </a:r>
            <a:endParaRPr/>
          </a:p>
        </p:txBody>
      </p:sp>
      <p:sp>
        <p:nvSpPr>
          <p:cNvPr id="141" name="Google Shape;141;p26"/>
          <p:cNvSpPr txBox="1"/>
          <p:nvPr>
            <p:ph idx="1" type="body"/>
          </p:nvPr>
        </p:nvSpPr>
        <p:spPr>
          <a:xfrm>
            <a:off x="311700" y="1152475"/>
            <a:ext cx="8520600" cy="34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Research Papers</a:t>
            </a:r>
            <a:endParaRPr b="1"/>
          </a:p>
          <a:p>
            <a:pPr indent="-304800" lvl="0" marL="457200" rtl="0" algn="l">
              <a:spcBef>
                <a:spcPts val="120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3"/>
              </a:rPr>
              <a:t>Attention Is All You Need</a:t>
            </a:r>
            <a:endParaRPr b="1"/>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4"/>
              </a:rPr>
              <a:t>BERT: Pre-training of Deep Bidirectional Transformers for Language Understanding</a:t>
            </a:r>
            <a:endParaRPr sz="1200" u="sng">
              <a:solidFill>
                <a:schemeClr val="hlink"/>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5"/>
              </a:rPr>
              <a:t>BERT Explained</a:t>
            </a:r>
            <a:endParaRPr sz="1200" u="sng">
              <a:solidFill>
                <a:schemeClr val="hlink"/>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6"/>
              </a:rPr>
              <a:t>The Illustrated Transformer</a:t>
            </a:r>
            <a:endParaRPr sz="1200" u="sng">
              <a:solidFill>
                <a:schemeClr val="hlink"/>
              </a:solidFill>
              <a:highlight>
                <a:srgbClr val="FFFFFF"/>
              </a:highlight>
              <a:latin typeface="Roboto"/>
              <a:ea typeface="Roboto"/>
              <a:cs typeface="Roboto"/>
              <a:sym typeface="Roboto"/>
            </a:endParaRPr>
          </a:p>
          <a:p>
            <a:pPr indent="0" lvl="0" marL="0" rtl="0" algn="l">
              <a:spcBef>
                <a:spcPts val="1200"/>
              </a:spcBef>
              <a:spcAft>
                <a:spcPts val="0"/>
              </a:spcAft>
              <a:buNone/>
            </a:pPr>
            <a:r>
              <a:rPr b="1" lang="en">
                <a:solidFill>
                  <a:schemeClr val="accent2"/>
                </a:solidFill>
                <a:highlight>
                  <a:srgbClr val="FFFFFF"/>
                </a:highlight>
                <a:latin typeface="Roboto"/>
                <a:ea typeface="Roboto"/>
                <a:cs typeface="Roboto"/>
                <a:sym typeface="Roboto"/>
              </a:rPr>
              <a:t>Learning Materials, Packages and documentation</a:t>
            </a:r>
            <a:endParaRPr b="1">
              <a:solidFill>
                <a:schemeClr val="accent2"/>
              </a:solidFill>
              <a:highlight>
                <a:srgbClr val="FFFFFF"/>
              </a:highlight>
              <a:latin typeface="Roboto"/>
              <a:ea typeface="Roboto"/>
              <a:cs typeface="Roboto"/>
              <a:sym typeface="Roboto"/>
            </a:endParaRPr>
          </a:p>
          <a:p>
            <a:pPr indent="-304800" lvl="0" marL="457200" rtl="0" algn="l">
              <a:spcBef>
                <a:spcPts val="120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7"/>
              </a:rPr>
              <a:t>Hugging Face - The AI community building the future</a:t>
            </a:r>
            <a:endParaRPr sz="1200" u="sng">
              <a:solidFill>
                <a:schemeClr val="hlink"/>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8"/>
              </a:rPr>
              <a:t>Simple Transformers - Using Transformer models has never been simpler!</a:t>
            </a:r>
            <a:endParaRPr sz="1200" u="sng">
              <a:solidFill>
                <a:schemeClr val="hlink"/>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9"/>
              </a:rPr>
              <a:t>Named entity recognition with Bert</a:t>
            </a:r>
            <a:endParaRPr sz="1200" u="sng">
              <a:solidFill>
                <a:schemeClr val="hlink"/>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Clr>
                <a:schemeClr val="dk1"/>
              </a:buClr>
              <a:buSzPts val="1100"/>
              <a:buFont typeface="Arial"/>
              <a:buNone/>
            </a:pPr>
            <a:r>
              <a:rPr b="1" lang="en" sz="1200">
                <a:solidFill>
                  <a:schemeClr val="accent2"/>
                </a:solidFill>
                <a:highlight>
                  <a:srgbClr val="FFFFFF"/>
                </a:highlight>
                <a:latin typeface="Roboto"/>
                <a:ea typeface="Roboto"/>
                <a:cs typeface="Roboto"/>
                <a:sym typeface="Roboto"/>
              </a:rPr>
              <a:t>Task:</a:t>
            </a:r>
            <a:endParaRPr b="1"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The key achievement of this task is to create an algorithm which will detect name entities.</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Name Entity Extraction (NER) consist of designing an algorithm to extract only key pieces of information or entities and categorize them into relevant type such as Person, Location, Date, Currency or could be any TAGS as per requirement.</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b="1" lang="en" sz="1200">
                <a:solidFill>
                  <a:schemeClr val="accent2"/>
                </a:solidFill>
                <a:highlight>
                  <a:srgbClr val="FFFFFF"/>
                </a:highlight>
                <a:latin typeface="Roboto"/>
                <a:ea typeface="Roboto"/>
                <a:cs typeface="Roboto"/>
                <a:sym typeface="Roboto"/>
              </a:rPr>
              <a:t>Dataset:</a:t>
            </a:r>
            <a:endParaRPr b="1"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So I need to use the MIT Movie Corpus which is a semantically tagged training and test corpus in BIO format. The eng corpus are simple queries, and the trivia10k13 corpus are more complex queries. They can be found here:</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200" u="sng">
                <a:solidFill>
                  <a:schemeClr val="hlink"/>
                </a:solidFill>
                <a:highlight>
                  <a:srgbClr val="FFFFFF"/>
                </a:highlight>
                <a:latin typeface="Roboto"/>
                <a:ea typeface="Roboto"/>
                <a:cs typeface="Roboto"/>
                <a:sym typeface="Roboto"/>
                <a:hlinkClick r:id="rId3"/>
              </a:rPr>
              <a:t>https://groups.csail.mit.edu/sls/downloads/movie/</a:t>
            </a:r>
            <a:endParaRPr sz="1200" u="sng">
              <a:solidFill>
                <a:schemeClr val="hlink"/>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So I will use the trivia10k13 corpus to create an algorithm to detect Entities.</a:t>
            </a:r>
            <a:endParaRPr sz="12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rPr b="1" lang="en" sz="1200">
                <a:solidFill>
                  <a:schemeClr val="accent2"/>
                </a:solidFill>
                <a:highlight>
                  <a:srgbClr val="FFFFFF"/>
                </a:highlight>
                <a:latin typeface="Roboto"/>
                <a:ea typeface="Roboto"/>
                <a:cs typeface="Roboto"/>
                <a:sym typeface="Roboto"/>
              </a:rPr>
              <a:t>Labels</a:t>
            </a:r>
            <a:r>
              <a:rPr b="1" lang="en" sz="1200">
                <a:solidFill>
                  <a:schemeClr val="accent2"/>
                </a:solidFill>
                <a:highlight>
                  <a:srgbClr val="FFFFFF"/>
                </a:highlight>
                <a:latin typeface="Roboto"/>
                <a:ea typeface="Roboto"/>
                <a:cs typeface="Roboto"/>
                <a:sym typeface="Roboto"/>
              </a:rPr>
              <a:t>:</a:t>
            </a:r>
            <a:endParaRPr b="1" sz="1200">
              <a:solidFill>
                <a:schemeClr val="accent2"/>
              </a:solidFill>
              <a:highlight>
                <a:srgbClr val="FFFFFF"/>
              </a:highlight>
              <a:latin typeface="Roboto"/>
              <a:ea typeface="Roboto"/>
              <a:cs typeface="Roboto"/>
              <a:sym typeface="Roboto"/>
            </a:endParaRPr>
          </a:p>
          <a:p>
            <a:pPr indent="0" lvl="0" marL="0" rtl="0" algn="l">
              <a:spcBef>
                <a:spcPts val="600"/>
              </a:spcBef>
              <a:spcAft>
                <a:spcPts val="50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The key labels of our interest are: </a:t>
            </a:r>
            <a:r>
              <a:rPr lang="en" sz="1050">
                <a:solidFill>
                  <a:schemeClr val="accent2"/>
                </a:solidFill>
                <a:highlight>
                  <a:srgbClr val="FFFFFF"/>
                </a:highlight>
                <a:latin typeface="Courier New"/>
                <a:ea typeface="Courier New"/>
                <a:cs typeface="Courier New"/>
                <a:sym typeface="Courier New"/>
              </a:rPr>
              <a:t>['I-Plot', 'I-Year', 'I-Character_Name', 'B-Actor', 'B-Soundtrack', 'B-Plot', 'I-Quote', 'I-Award', 'I-Opinion', 'B-Quote', 'B-Character_Name', 'I-Relationship', 'I-Actor', 'O', 'B-Relationship', 'I-Genre', 'B-Opinion', 'I-Soundtrack', 'B-Director', 'B-Genre', 'B-Origin', 'B-Year', 'I-Director', 'B-Award', 'I-Origin']</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Build own model for Fine Tuning BERT using transformer library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Use Simple Transformer </a:t>
            </a:r>
            <a:r>
              <a:rPr lang="en"/>
              <a:t>package</a:t>
            </a:r>
            <a:r>
              <a:rPr lang="en"/>
              <a:t> which is a wrapper on top of Huggingface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and Steps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Prepare the sentences and labels</a:t>
            </a:r>
            <a:endParaRPr/>
          </a:p>
          <a:p>
            <a:pPr indent="-342900" lvl="0" marL="457200" rtl="0" algn="l">
              <a:spcBef>
                <a:spcPts val="0"/>
              </a:spcBef>
              <a:spcAft>
                <a:spcPts val="0"/>
              </a:spcAft>
              <a:buSzPts val="1800"/>
              <a:buChar char="●"/>
            </a:pPr>
            <a:r>
              <a:rPr lang="en"/>
              <a:t>Tokenize words using BERT pretrained tokenizer and </a:t>
            </a:r>
            <a:r>
              <a:rPr lang="en"/>
              <a:t>convert them into ids</a:t>
            </a:r>
            <a:endParaRPr/>
          </a:p>
          <a:p>
            <a:pPr indent="-342900" lvl="0" marL="457200" rtl="0" algn="l">
              <a:spcBef>
                <a:spcPts val="0"/>
              </a:spcBef>
              <a:spcAft>
                <a:spcPts val="0"/>
              </a:spcAft>
              <a:buSzPts val="1800"/>
              <a:buChar char="●"/>
            </a:pPr>
            <a:r>
              <a:rPr lang="en"/>
              <a:t>Set max sentence length</a:t>
            </a:r>
            <a:endParaRPr/>
          </a:p>
          <a:p>
            <a:pPr indent="-342900" lvl="0" marL="457200" rtl="0" algn="l">
              <a:spcBef>
                <a:spcPts val="0"/>
              </a:spcBef>
              <a:spcAft>
                <a:spcPts val="0"/>
              </a:spcAft>
              <a:buSzPts val="1800"/>
              <a:buChar char="●"/>
            </a:pPr>
            <a:r>
              <a:rPr lang="en"/>
              <a:t>Add padding to both sentence ids and labels to equal max sentence length</a:t>
            </a:r>
            <a:endParaRPr/>
          </a:p>
          <a:p>
            <a:pPr indent="-342900" lvl="0" marL="457200" rtl="0" algn="l">
              <a:spcBef>
                <a:spcPts val="0"/>
              </a:spcBef>
              <a:spcAft>
                <a:spcPts val="0"/>
              </a:spcAft>
              <a:buSzPts val="1800"/>
              <a:buChar char="●"/>
            </a:pPr>
            <a:r>
              <a:rPr lang="en"/>
              <a:t>Create attention mask from input sentence to ignore padding</a:t>
            </a:r>
            <a:endParaRPr/>
          </a:p>
          <a:p>
            <a:pPr indent="-342900" lvl="0" marL="457200" rtl="0" algn="l">
              <a:spcBef>
                <a:spcPts val="0"/>
              </a:spcBef>
              <a:spcAft>
                <a:spcPts val="0"/>
              </a:spcAft>
              <a:buSzPts val="1800"/>
              <a:buChar char="●"/>
            </a:pPr>
            <a:r>
              <a:rPr lang="en"/>
              <a:t>Split data into train and validation</a:t>
            </a:r>
            <a:endParaRPr/>
          </a:p>
          <a:p>
            <a:pPr indent="-342900" lvl="0" marL="457200" rtl="0" algn="l">
              <a:spcBef>
                <a:spcPts val="0"/>
              </a:spcBef>
              <a:spcAft>
                <a:spcPts val="0"/>
              </a:spcAft>
              <a:buSzPts val="1800"/>
              <a:buChar char="●"/>
            </a:pPr>
            <a:r>
              <a:rPr lang="en"/>
              <a:t>Set model hyper-parameters like learning rate, #epochs, batch size etc</a:t>
            </a:r>
            <a:endParaRPr/>
          </a:p>
          <a:p>
            <a:pPr indent="-342900" lvl="0" marL="457200" rtl="0" algn="l">
              <a:spcBef>
                <a:spcPts val="0"/>
              </a:spcBef>
              <a:spcAft>
                <a:spcPts val="0"/>
              </a:spcAft>
              <a:buSzPts val="1800"/>
              <a:buChar char="●"/>
            </a:pPr>
            <a:r>
              <a:rPr lang="en"/>
              <a:t>Fine tune Pretrained model on train data and evaluate loss per </a:t>
            </a:r>
            <a:r>
              <a:rPr lang="en"/>
              <a:t>epoch on validation data</a:t>
            </a:r>
            <a:endParaRPr/>
          </a:p>
          <a:p>
            <a:pPr indent="-342900" lvl="0" marL="457200" rtl="0" algn="l">
              <a:spcBef>
                <a:spcPts val="0"/>
              </a:spcBef>
              <a:spcAft>
                <a:spcPts val="0"/>
              </a:spcAft>
              <a:buSzPts val="1800"/>
              <a:buChar char="●"/>
            </a:pPr>
            <a:r>
              <a:rPr lang="en"/>
              <a:t>Apply model on unseen test data and evaluate on performance metrics like accuracy, f1 measure, confusion matrix and classification report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1152475"/>
            <a:ext cx="4403174" cy="3577400"/>
          </a:xfrm>
          <a:prstGeom prst="rect">
            <a:avLst/>
          </a:prstGeom>
          <a:noFill/>
          <a:ln>
            <a:noFill/>
          </a:ln>
        </p:spPr>
      </p:pic>
      <p:pic>
        <p:nvPicPr>
          <p:cNvPr id="81" name="Google Shape;81;p17"/>
          <p:cNvPicPr preferRelativeResize="0"/>
          <p:nvPr/>
        </p:nvPicPr>
        <p:blipFill>
          <a:blip r:embed="rId4">
            <a:alphaModFix/>
          </a:blip>
          <a:stretch>
            <a:fillRect/>
          </a:stretch>
        </p:blipFill>
        <p:spPr>
          <a:xfrm>
            <a:off x="4275525" y="1017725"/>
            <a:ext cx="4811325" cy="41257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slide above showed a </a:t>
            </a:r>
            <a:r>
              <a:rPr lang="en"/>
              <a:t>glimpse</a:t>
            </a:r>
            <a:r>
              <a:rPr lang="en"/>
              <a:t> of how custom model performed in </a:t>
            </a:r>
            <a:r>
              <a:rPr lang="en"/>
              <a:t>comparison</a:t>
            </a:r>
            <a:r>
              <a:rPr lang="en"/>
              <a:t> to one trained using Simple transformer using heat map</a:t>
            </a:r>
            <a:endParaRPr/>
          </a:p>
          <a:p>
            <a:pPr indent="-342900" lvl="0" marL="457200" rtl="0" algn="l">
              <a:spcBef>
                <a:spcPts val="0"/>
              </a:spcBef>
              <a:spcAft>
                <a:spcPts val="0"/>
              </a:spcAft>
              <a:buSzPts val="1800"/>
              <a:buChar char="●"/>
            </a:pPr>
            <a:r>
              <a:rPr lang="en"/>
              <a:t>So simple transformer trained the model very well and performed excellent in distinguishing each class.</a:t>
            </a:r>
            <a:endParaRPr/>
          </a:p>
          <a:p>
            <a:pPr indent="-342900" lvl="0" marL="457200" rtl="0" algn="l">
              <a:spcBef>
                <a:spcPts val="0"/>
              </a:spcBef>
              <a:spcAft>
                <a:spcPts val="0"/>
              </a:spcAft>
              <a:buSzPts val="1800"/>
              <a:buChar char="●"/>
            </a:pPr>
            <a:r>
              <a:rPr lang="en"/>
              <a:t>Kindly check classification report and confusion matrix of both in output_matrix directory</a:t>
            </a:r>
            <a:endParaRPr/>
          </a:p>
          <a:p>
            <a:pPr indent="-342900" lvl="0" marL="457200" rtl="0" algn="l">
              <a:spcBef>
                <a:spcPts val="0"/>
              </a:spcBef>
              <a:spcAft>
                <a:spcPts val="0"/>
              </a:spcAft>
              <a:buSzPts val="1800"/>
              <a:buChar char="●"/>
            </a:pPr>
            <a:r>
              <a:rPr lang="en"/>
              <a:t>The best score which I could get was </a:t>
            </a:r>
            <a:r>
              <a:rPr lang="en" sz="1050">
                <a:solidFill>
                  <a:schemeClr val="accent2"/>
                </a:solidFill>
                <a:highlight>
                  <a:srgbClr val="FFFFFF"/>
                </a:highlight>
                <a:latin typeface="Courier New"/>
                <a:ea typeface="Courier New"/>
                <a:cs typeface="Courier New"/>
                <a:sym typeface="Courier New"/>
              </a:rPr>
              <a:t>{'eval_loss': 0.37423170418027907, 'precision': 0.6742969260954872, 'recall': 0.7252901864227929, 'f1_score': 0.6988645992204712} </a:t>
            </a:r>
            <a:r>
              <a:rPr lang="en"/>
              <a:t>on test data</a:t>
            </a:r>
            <a:r>
              <a:rPr lang="en" sz="1050">
                <a:solidFill>
                  <a:schemeClr val="accent2"/>
                </a:solidFill>
                <a:highlight>
                  <a:srgbClr val="FFFFFF"/>
                </a:highlight>
                <a:latin typeface="Courier New"/>
                <a:ea typeface="Courier New"/>
                <a:cs typeface="Courier New"/>
                <a:sym typeface="Courier New"/>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loss of Simple transformer</a:t>
            </a:r>
            <a:endParaRPr/>
          </a:p>
          <a:p>
            <a:pPr indent="0" lvl="0" marL="45720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0" y="1650200"/>
            <a:ext cx="9144003" cy="3207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Performance Evaluation</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loss vs Validation loss of custom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440525" y="1534723"/>
            <a:ext cx="79629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Performance Evaluation</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Prediction on User given sample sentences</a:t>
            </a:r>
            <a:endParaRPr/>
          </a:p>
        </p:txBody>
      </p:sp>
      <p:pic>
        <p:nvPicPr>
          <p:cNvPr id="108" name="Google Shape;108;p21"/>
          <p:cNvPicPr preferRelativeResize="0"/>
          <p:nvPr/>
        </p:nvPicPr>
        <p:blipFill>
          <a:blip r:embed="rId3">
            <a:alphaModFix/>
          </a:blip>
          <a:stretch>
            <a:fillRect/>
          </a:stretch>
        </p:blipFill>
        <p:spPr>
          <a:xfrm>
            <a:off x="6702038" y="569900"/>
            <a:ext cx="1762125" cy="4581525"/>
          </a:xfrm>
          <a:prstGeom prst="rect">
            <a:avLst/>
          </a:prstGeom>
          <a:noFill/>
          <a:ln>
            <a:noFill/>
          </a:ln>
        </p:spPr>
      </p:pic>
      <p:pic>
        <p:nvPicPr>
          <p:cNvPr id="109" name="Google Shape;109;p21"/>
          <p:cNvPicPr preferRelativeResize="0"/>
          <p:nvPr/>
        </p:nvPicPr>
        <p:blipFill>
          <a:blip r:embed="rId4">
            <a:alphaModFix/>
          </a:blip>
          <a:stretch>
            <a:fillRect/>
          </a:stretch>
        </p:blipFill>
        <p:spPr>
          <a:xfrm>
            <a:off x="4344600" y="2489613"/>
            <a:ext cx="1847850" cy="202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