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4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9FE966-2AA6-45C6-802D-6045B4124A3D}"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301921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FE966-2AA6-45C6-802D-6045B4124A3D}"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151043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FE966-2AA6-45C6-802D-6045B4124A3D}"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22363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FE966-2AA6-45C6-802D-6045B4124A3D}"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175964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9FE966-2AA6-45C6-802D-6045B4124A3D}"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300610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9FE966-2AA6-45C6-802D-6045B4124A3D}"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7296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9FE966-2AA6-45C6-802D-6045B4124A3D}"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80084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9FE966-2AA6-45C6-802D-6045B4124A3D}"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410152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FE966-2AA6-45C6-802D-6045B4124A3D}"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3509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9FE966-2AA6-45C6-802D-6045B4124A3D}"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197647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9FE966-2AA6-45C6-802D-6045B4124A3D}"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C5F42-8EFB-40F6-B265-CF552AC55A5C}" type="slidenum">
              <a:rPr lang="en-IN" smtClean="0"/>
              <a:t>‹#›</a:t>
            </a:fld>
            <a:endParaRPr lang="en-IN"/>
          </a:p>
        </p:txBody>
      </p:sp>
    </p:spTree>
    <p:extLst>
      <p:ext uri="{BB962C8B-B14F-4D97-AF65-F5344CB8AC3E}">
        <p14:creationId xmlns:p14="http://schemas.microsoft.com/office/powerpoint/2010/main" val="307183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FE966-2AA6-45C6-802D-6045B4124A3D}" type="datetimeFigureOut">
              <a:rPr lang="en-IN" smtClean="0"/>
              <a:t>24-06-2020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5F42-8EFB-40F6-B265-CF552AC55A5C}" type="slidenum">
              <a:rPr lang="en-IN" smtClean="0"/>
              <a:t>‹#›</a:t>
            </a:fld>
            <a:endParaRPr lang="en-IN"/>
          </a:p>
        </p:txBody>
      </p:sp>
    </p:spTree>
    <p:extLst>
      <p:ext uri="{BB962C8B-B14F-4D97-AF65-F5344CB8AC3E}">
        <p14:creationId xmlns:p14="http://schemas.microsoft.com/office/powerpoint/2010/main" val="209755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559" y="2603828"/>
            <a:ext cx="10515600" cy="1325563"/>
          </a:xfrm>
        </p:spPr>
        <p:txBody>
          <a:bodyPr/>
          <a:lstStyle/>
          <a:p>
            <a:r>
              <a:rPr lang="en-IN" dirty="0" smtClean="0"/>
              <a:t>VRP with different vehicle capacities and pickup drop</a:t>
            </a:r>
            <a:endParaRPr lang="en-IN" dirty="0"/>
          </a:p>
        </p:txBody>
      </p:sp>
      <p:sp>
        <p:nvSpPr>
          <p:cNvPr id="4" name="Rectangle 3"/>
          <p:cNvSpPr/>
          <p:nvPr/>
        </p:nvSpPr>
        <p:spPr>
          <a:xfrm>
            <a:off x="0" y="6463863"/>
            <a:ext cx="12191999"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Piyush </a:t>
            </a:r>
            <a:r>
              <a:rPr lang="en-IN" dirty="0" err="1" smtClean="0"/>
              <a:t>Panchariya</a:t>
            </a:r>
            <a:endParaRPr lang="en-IN" dirty="0"/>
          </a:p>
        </p:txBody>
      </p:sp>
    </p:spTree>
    <p:extLst>
      <p:ext uri="{BB962C8B-B14F-4D97-AF65-F5344CB8AC3E}">
        <p14:creationId xmlns:p14="http://schemas.microsoft.com/office/powerpoint/2010/main" val="429294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63863"/>
            <a:ext cx="12191999"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Piyush </a:t>
            </a:r>
            <a:r>
              <a:rPr lang="en-IN" dirty="0" err="1" smtClean="0"/>
              <a:t>Panchariya</a:t>
            </a:r>
            <a:endParaRPr lang="en-IN" dirty="0"/>
          </a:p>
        </p:txBody>
      </p:sp>
      <p:sp>
        <p:nvSpPr>
          <p:cNvPr id="5" name="TextBox 4"/>
          <p:cNvSpPr txBox="1"/>
          <p:nvPr/>
        </p:nvSpPr>
        <p:spPr>
          <a:xfrm>
            <a:off x="977462" y="1770173"/>
            <a:ext cx="10720552" cy="3785652"/>
          </a:xfrm>
          <a:prstGeom prst="rect">
            <a:avLst/>
          </a:prstGeom>
          <a:noFill/>
        </p:spPr>
        <p:txBody>
          <a:bodyPr wrap="square" rtlCol="0">
            <a:spAutoFit/>
          </a:bodyPr>
          <a:lstStyle/>
          <a:p>
            <a:pPr algn="just"/>
            <a:r>
              <a:rPr lang="en-IN" sz="2400" dirty="0" smtClean="0"/>
              <a:t>We have to </a:t>
            </a:r>
            <a:r>
              <a:rPr lang="en-IN" sz="2400" dirty="0"/>
              <a:t>describe a VRP in which each </a:t>
            </a:r>
            <a:r>
              <a:rPr lang="en-IN" sz="2400" dirty="0" smtClean="0"/>
              <a:t>vehicle having different capacities picks </a:t>
            </a:r>
            <a:r>
              <a:rPr lang="en-IN" sz="2400" dirty="0"/>
              <a:t>up items at various locations and drops them off at others. The problem is to assign routes for the vehicles to pick up and deliver all the items, while minimizing the length of the longest route</a:t>
            </a:r>
            <a:r>
              <a:rPr lang="en-IN" sz="2400" dirty="0" smtClean="0"/>
              <a:t>.</a:t>
            </a:r>
          </a:p>
          <a:p>
            <a:pPr algn="just"/>
            <a:endParaRPr lang="en-IN" sz="2400" dirty="0"/>
          </a:p>
          <a:p>
            <a:pPr algn="just"/>
            <a:r>
              <a:rPr lang="en-IN" sz="2400" b="1" dirty="0" smtClean="0"/>
              <a:t>Vehicle Capacities:</a:t>
            </a:r>
          </a:p>
          <a:p>
            <a:pPr algn="just"/>
            <a:r>
              <a:rPr lang="en-IN" sz="2400" dirty="0" smtClean="0"/>
              <a:t>Vehicle 1 : 10</a:t>
            </a:r>
          </a:p>
          <a:p>
            <a:pPr algn="just"/>
            <a:r>
              <a:rPr lang="en-IN" sz="2400" dirty="0" smtClean="0"/>
              <a:t>Vehicle 2: 15</a:t>
            </a:r>
          </a:p>
          <a:p>
            <a:pPr algn="just"/>
            <a:r>
              <a:rPr lang="en-IN" sz="2400" dirty="0" smtClean="0"/>
              <a:t>Vehicle 3: 20</a:t>
            </a:r>
          </a:p>
          <a:p>
            <a:pPr algn="just"/>
            <a:r>
              <a:rPr lang="en-IN" sz="2400" dirty="0" smtClean="0"/>
              <a:t>Vehicle 4: 25</a:t>
            </a:r>
            <a:endParaRPr lang="en-IN" sz="2400" dirty="0"/>
          </a:p>
        </p:txBody>
      </p:sp>
      <p:sp>
        <p:nvSpPr>
          <p:cNvPr id="6" name="TextBox 5"/>
          <p:cNvSpPr txBox="1"/>
          <p:nvPr/>
        </p:nvSpPr>
        <p:spPr>
          <a:xfrm>
            <a:off x="977462" y="1023767"/>
            <a:ext cx="8355724" cy="584775"/>
          </a:xfrm>
          <a:prstGeom prst="rect">
            <a:avLst/>
          </a:prstGeom>
          <a:noFill/>
        </p:spPr>
        <p:txBody>
          <a:bodyPr wrap="square" rtlCol="0">
            <a:spAutoFit/>
          </a:bodyPr>
          <a:lstStyle/>
          <a:p>
            <a:r>
              <a:rPr lang="en-IN" sz="3200" dirty="0" smtClean="0"/>
              <a:t>Problem Statement:</a:t>
            </a:r>
            <a:endParaRPr lang="en-IN" sz="3200" dirty="0"/>
          </a:p>
        </p:txBody>
      </p:sp>
    </p:spTree>
    <p:extLst>
      <p:ext uri="{BB962C8B-B14F-4D97-AF65-F5344CB8AC3E}">
        <p14:creationId xmlns:p14="http://schemas.microsoft.com/office/powerpoint/2010/main" val="35610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developers.google.com/optimization/images/routing/vrp_pickup_delivery.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692716063"/>
              </p:ext>
            </p:extLst>
          </p:nvPr>
        </p:nvGraphicFramePr>
        <p:xfrm>
          <a:off x="3214414" y="960227"/>
          <a:ext cx="5760000" cy="5120000"/>
        </p:xfrm>
        <a:graphic>
          <a:graphicData uri="http://schemas.openxmlformats.org/drawingml/2006/table">
            <a:tbl>
              <a:tblPr firstRow="1" bandRow="1">
                <a:tableStyleId>{2D5ABB26-0587-4C30-8999-92F81FD0307C}</a:tableStyleId>
              </a:tblPr>
              <a:tblGrid>
                <a:gridCol w="640000">
                  <a:extLst>
                    <a:ext uri="{9D8B030D-6E8A-4147-A177-3AD203B41FA5}">
                      <a16:colId xmlns:a16="http://schemas.microsoft.com/office/drawing/2014/main" val="2610823686"/>
                    </a:ext>
                  </a:extLst>
                </a:gridCol>
                <a:gridCol w="640000">
                  <a:extLst>
                    <a:ext uri="{9D8B030D-6E8A-4147-A177-3AD203B41FA5}">
                      <a16:colId xmlns:a16="http://schemas.microsoft.com/office/drawing/2014/main" val="4201823315"/>
                    </a:ext>
                  </a:extLst>
                </a:gridCol>
                <a:gridCol w="640000">
                  <a:extLst>
                    <a:ext uri="{9D8B030D-6E8A-4147-A177-3AD203B41FA5}">
                      <a16:colId xmlns:a16="http://schemas.microsoft.com/office/drawing/2014/main" val="673556354"/>
                    </a:ext>
                  </a:extLst>
                </a:gridCol>
                <a:gridCol w="640000">
                  <a:extLst>
                    <a:ext uri="{9D8B030D-6E8A-4147-A177-3AD203B41FA5}">
                      <a16:colId xmlns:a16="http://schemas.microsoft.com/office/drawing/2014/main" val="3073027388"/>
                    </a:ext>
                  </a:extLst>
                </a:gridCol>
                <a:gridCol w="640000">
                  <a:extLst>
                    <a:ext uri="{9D8B030D-6E8A-4147-A177-3AD203B41FA5}">
                      <a16:colId xmlns:a16="http://schemas.microsoft.com/office/drawing/2014/main" val="258193765"/>
                    </a:ext>
                  </a:extLst>
                </a:gridCol>
                <a:gridCol w="640000">
                  <a:extLst>
                    <a:ext uri="{9D8B030D-6E8A-4147-A177-3AD203B41FA5}">
                      <a16:colId xmlns:a16="http://schemas.microsoft.com/office/drawing/2014/main" val="1516206832"/>
                    </a:ext>
                  </a:extLst>
                </a:gridCol>
                <a:gridCol w="640000">
                  <a:extLst>
                    <a:ext uri="{9D8B030D-6E8A-4147-A177-3AD203B41FA5}">
                      <a16:colId xmlns:a16="http://schemas.microsoft.com/office/drawing/2014/main" val="3715559413"/>
                    </a:ext>
                  </a:extLst>
                </a:gridCol>
                <a:gridCol w="640000">
                  <a:extLst>
                    <a:ext uri="{9D8B030D-6E8A-4147-A177-3AD203B41FA5}">
                      <a16:colId xmlns:a16="http://schemas.microsoft.com/office/drawing/2014/main" val="2205770235"/>
                    </a:ext>
                  </a:extLst>
                </a:gridCol>
                <a:gridCol w="640000">
                  <a:extLst>
                    <a:ext uri="{9D8B030D-6E8A-4147-A177-3AD203B41FA5}">
                      <a16:colId xmlns:a16="http://schemas.microsoft.com/office/drawing/2014/main" val="735738037"/>
                    </a:ext>
                  </a:extLst>
                </a:gridCol>
              </a:tblGrid>
              <a:tr h="640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559635"/>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237263"/>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656206"/>
                  </a:ext>
                </a:extLst>
              </a:tr>
              <a:tr h="640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28088"/>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340121"/>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904135"/>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514890"/>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850352"/>
                  </a:ext>
                </a:extLst>
              </a:tr>
            </a:tbl>
          </a:graphicData>
        </a:graphic>
      </p:graphicFrame>
      <p:sp>
        <p:nvSpPr>
          <p:cNvPr id="10" name="Oval 9"/>
          <p:cNvSpPr/>
          <p:nvPr/>
        </p:nvSpPr>
        <p:spPr>
          <a:xfrm>
            <a:off x="4303987" y="78022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1" name="Oval 10"/>
          <p:cNvSpPr/>
          <p:nvPr/>
        </p:nvSpPr>
        <p:spPr>
          <a:xfrm>
            <a:off x="8794414" y="78022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2" name="Oval 11"/>
          <p:cNvSpPr/>
          <p:nvPr/>
        </p:nvSpPr>
        <p:spPr>
          <a:xfrm>
            <a:off x="3668111" y="135829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
        <p:nvSpPr>
          <p:cNvPr id="13" name="Oval 12"/>
          <p:cNvSpPr/>
          <p:nvPr/>
        </p:nvSpPr>
        <p:spPr>
          <a:xfrm>
            <a:off x="3034414" y="135829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
        <p:nvSpPr>
          <p:cNvPr id="14" name="Oval 13"/>
          <p:cNvSpPr/>
          <p:nvPr/>
        </p:nvSpPr>
        <p:spPr>
          <a:xfrm>
            <a:off x="8145518" y="205197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15" name="Oval 14"/>
          <p:cNvSpPr/>
          <p:nvPr/>
        </p:nvSpPr>
        <p:spPr>
          <a:xfrm>
            <a:off x="6884276" y="202971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
        <p:nvSpPr>
          <p:cNvPr id="16" name="Oval 15"/>
          <p:cNvSpPr/>
          <p:nvPr/>
        </p:nvSpPr>
        <p:spPr>
          <a:xfrm>
            <a:off x="7499131" y="27141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IN" dirty="0"/>
          </a:p>
        </p:txBody>
      </p:sp>
      <p:sp>
        <p:nvSpPr>
          <p:cNvPr id="17" name="Oval 16"/>
          <p:cNvSpPr/>
          <p:nvPr/>
        </p:nvSpPr>
        <p:spPr>
          <a:xfrm>
            <a:off x="5591504" y="27141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sp>
        <p:nvSpPr>
          <p:cNvPr id="18" name="Oval 17"/>
          <p:cNvSpPr/>
          <p:nvPr/>
        </p:nvSpPr>
        <p:spPr>
          <a:xfrm>
            <a:off x="6237890" y="331322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19" name="Oval 18"/>
          <p:cNvSpPr/>
          <p:nvPr/>
        </p:nvSpPr>
        <p:spPr>
          <a:xfrm>
            <a:off x="6884276" y="40149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IN" dirty="0"/>
          </a:p>
        </p:txBody>
      </p:sp>
      <p:sp>
        <p:nvSpPr>
          <p:cNvPr id="20" name="Oval 19"/>
          <p:cNvSpPr/>
          <p:nvPr/>
        </p:nvSpPr>
        <p:spPr>
          <a:xfrm>
            <a:off x="8794414" y="40149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lnSpcReduction="10000"/>
          </a:bodyPr>
          <a:lstStyle/>
          <a:p>
            <a:pPr algn="ctr"/>
            <a:r>
              <a:rPr lang="en-IN" dirty="0" smtClean="0"/>
              <a:t>10</a:t>
            </a:r>
            <a:endParaRPr lang="en-IN" dirty="0"/>
          </a:p>
        </p:txBody>
      </p:sp>
      <p:sp>
        <p:nvSpPr>
          <p:cNvPr id="21" name="Oval 20"/>
          <p:cNvSpPr/>
          <p:nvPr/>
        </p:nvSpPr>
        <p:spPr>
          <a:xfrm>
            <a:off x="3668111" y="465328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lnSpcReduction="10000"/>
          </a:bodyPr>
          <a:lstStyle/>
          <a:p>
            <a:pPr algn="ctr"/>
            <a:r>
              <a:rPr lang="en-IN" dirty="0" smtClean="0"/>
              <a:t>11</a:t>
            </a:r>
            <a:endParaRPr lang="en-IN" dirty="0"/>
          </a:p>
        </p:txBody>
      </p:sp>
      <p:sp>
        <p:nvSpPr>
          <p:cNvPr id="22" name="Oval 21"/>
          <p:cNvSpPr/>
          <p:nvPr/>
        </p:nvSpPr>
        <p:spPr>
          <a:xfrm>
            <a:off x="4301808" y="464678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12</a:t>
            </a:r>
            <a:endParaRPr lang="en-IN" dirty="0"/>
          </a:p>
        </p:txBody>
      </p:sp>
      <p:sp>
        <p:nvSpPr>
          <p:cNvPr id="23" name="Oval 22"/>
          <p:cNvSpPr/>
          <p:nvPr/>
        </p:nvSpPr>
        <p:spPr>
          <a:xfrm>
            <a:off x="4945118" y="5268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13</a:t>
            </a:r>
            <a:endParaRPr lang="en-IN" dirty="0"/>
          </a:p>
        </p:txBody>
      </p:sp>
      <p:sp>
        <p:nvSpPr>
          <p:cNvPr id="24" name="Oval 23"/>
          <p:cNvSpPr/>
          <p:nvPr/>
        </p:nvSpPr>
        <p:spPr>
          <a:xfrm>
            <a:off x="3034414" y="59145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lnSpcReduction="10000"/>
          </a:bodyPr>
          <a:lstStyle/>
          <a:p>
            <a:pPr algn="ctr"/>
            <a:r>
              <a:rPr lang="en-IN" dirty="0" smtClean="0"/>
              <a:t>15</a:t>
            </a:r>
          </a:p>
        </p:txBody>
      </p:sp>
      <p:sp>
        <p:nvSpPr>
          <p:cNvPr id="25" name="Oval 24"/>
          <p:cNvSpPr/>
          <p:nvPr/>
        </p:nvSpPr>
        <p:spPr>
          <a:xfrm>
            <a:off x="8145518" y="59145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16</a:t>
            </a:r>
            <a:endParaRPr lang="en-IN" dirty="0"/>
          </a:p>
        </p:txBody>
      </p:sp>
      <p:sp>
        <p:nvSpPr>
          <p:cNvPr id="26" name="Oval 25"/>
          <p:cNvSpPr/>
          <p:nvPr/>
        </p:nvSpPr>
        <p:spPr>
          <a:xfrm>
            <a:off x="7499131" y="5268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14</a:t>
            </a:r>
            <a:endParaRPr lang="en-IN" dirty="0"/>
          </a:p>
        </p:txBody>
      </p:sp>
      <p:sp>
        <p:nvSpPr>
          <p:cNvPr id="30" name="Down Arrow 29"/>
          <p:cNvSpPr/>
          <p:nvPr/>
        </p:nvSpPr>
        <p:spPr>
          <a:xfrm rot="6484259">
            <a:off x="6353125" y="-208185"/>
            <a:ext cx="141759" cy="3667928"/>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Down Arrow 30"/>
          <p:cNvSpPr/>
          <p:nvPr/>
        </p:nvSpPr>
        <p:spPr>
          <a:xfrm>
            <a:off x="8906795" y="1258594"/>
            <a:ext cx="183938" cy="2756374"/>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2" name="Down Arrow 31"/>
          <p:cNvSpPr/>
          <p:nvPr/>
        </p:nvSpPr>
        <p:spPr>
          <a:xfrm>
            <a:off x="6983402" y="2441581"/>
            <a:ext cx="141759" cy="1548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Down Arrow 32"/>
          <p:cNvSpPr/>
          <p:nvPr/>
        </p:nvSpPr>
        <p:spPr>
          <a:xfrm rot="16200000">
            <a:off x="6654625" y="2120131"/>
            <a:ext cx="141759" cy="1548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4" name="Down Arrow 33"/>
          <p:cNvSpPr/>
          <p:nvPr/>
        </p:nvSpPr>
        <p:spPr>
          <a:xfrm rot="5400000" flipH="1">
            <a:off x="3455128" y="1410899"/>
            <a:ext cx="141759" cy="288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5" name="Down Arrow 34"/>
          <p:cNvSpPr/>
          <p:nvPr/>
        </p:nvSpPr>
        <p:spPr>
          <a:xfrm rot="8100000">
            <a:off x="7958319" y="5478032"/>
            <a:ext cx="141759" cy="540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6" name="Down Arrow 35"/>
          <p:cNvSpPr/>
          <p:nvPr/>
        </p:nvSpPr>
        <p:spPr>
          <a:xfrm rot="8100000">
            <a:off x="4757919" y="4833938"/>
            <a:ext cx="141759" cy="540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7" name="Down Arrow 36"/>
          <p:cNvSpPr/>
          <p:nvPr/>
        </p:nvSpPr>
        <p:spPr>
          <a:xfrm rot="12300000" flipH="1">
            <a:off x="3431621" y="4993549"/>
            <a:ext cx="141759" cy="882000"/>
          </a:xfrm>
          <a:prstGeom prst="downArrow">
            <a:avLst>
              <a:gd name="adj1" fmla="val 50000"/>
              <a:gd name="adj2" fmla="val 1330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8" name="TextBox 37"/>
          <p:cNvSpPr txBox="1"/>
          <p:nvPr/>
        </p:nvSpPr>
        <p:spPr>
          <a:xfrm>
            <a:off x="9154414" y="789489"/>
            <a:ext cx="352812" cy="369332"/>
          </a:xfrm>
          <a:prstGeom prst="rect">
            <a:avLst/>
          </a:prstGeom>
          <a:noFill/>
        </p:spPr>
        <p:txBody>
          <a:bodyPr wrap="square" rtlCol="0">
            <a:spAutoFit/>
          </a:bodyPr>
          <a:lstStyle/>
          <a:p>
            <a:r>
              <a:rPr lang="en-IN" dirty="0" smtClean="0"/>
              <a:t>1</a:t>
            </a:r>
            <a:endParaRPr lang="en-IN" dirty="0"/>
          </a:p>
        </p:txBody>
      </p:sp>
      <p:sp>
        <p:nvSpPr>
          <p:cNvPr id="39" name="TextBox 38"/>
          <p:cNvSpPr txBox="1"/>
          <p:nvPr/>
        </p:nvSpPr>
        <p:spPr>
          <a:xfrm>
            <a:off x="8301872" y="1714789"/>
            <a:ext cx="352812" cy="369332"/>
          </a:xfrm>
          <a:prstGeom prst="rect">
            <a:avLst/>
          </a:prstGeom>
          <a:noFill/>
        </p:spPr>
        <p:txBody>
          <a:bodyPr wrap="square" rtlCol="0">
            <a:spAutoFit/>
          </a:bodyPr>
          <a:lstStyle/>
          <a:p>
            <a:r>
              <a:rPr lang="en-IN" dirty="0"/>
              <a:t>4</a:t>
            </a:r>
            <a:endParaRPr lang="en-IN" dirty="0"/>
          </a:p>
        </p:txBody>
      </p:sp>
      <p:sp>
        <p:nvSpPr>
          <p:cNvPr id="40" name="TextBox 39"/>
          <p:cNvSpPr txBox="1"/>
          <p:nvPr/>
        </p:nvSpPr>
        <p:spPr>
          <a:xfrm>
            <a:off x="3909865" y="1073928"/>
            <a:ext cx="352812" cy="369332"/>
          </a:xfrm>
          <a:prstGeom prst="rect">
            <a:avLst/>
          </a:prstGeom>
          <a:noFill/>
        </p:spPr>
        <p:txBody>
          <a:bodyPr wrap="square" rtlCol="0">
            <a:spAutoFit/>
          </a:bodyPr>
          <a:lstStyle/>
          <a:p>
            <a:r>
              <a:rPr lang="en-IN" dirty="0" smtClean="0"/>
              <a:t>4</a:t>
            </a:r>
          </a:p>
        </p:txBody>
      </p:sp>
      <p:sp>
        <p:nvSpPr>
          <p:cNvPr id="41" name="TextBox 40"/>
          <p:cNvSpPr txBox="1"/>
          <p:nvPr/>
        </p:nvSpPr>
        <p:spPr>
          <a:xfrm>
            <a:off x="6695371" y="1744275"/>
            <a:ext cx="352812" cy="369332"/>
          </a:xfrm>
          <a:prstGeom prst="rect">
            <a:avLst/>
          </a:prstGeom>
          <a:noFill/>
        </p:spPr>
        <p:txBody>
          <a:bodyPr wrap="square" rtlCol="0">
            <a:spAutoFit/>
          </a:bodyPr>
          <a:lstStyle/>
          <a:p>
            <a:r>
              <a:rPr lang="en-IN" dirty="0"/>
              <a:t>2</a:t>
            </a:r>
            <a:endParaRPr lang="en-IN" dirty="0"/>
          </a:p>
        </p:txBody>
      </p:sp>
      <p:sp>
        <p:nvSpPr>
          <p:cNvPr id="42" name="TextBox 41"/>
          <p:cNvSpPr txBox="1"/>
          <p:nvPr/>
        </p:nvSpPr>
        <p:spPr>
          <a:xfrm>
            <a:off x="5411504" y="2389710"/>
            <a:ext cx="352812" cy="369332"/>
          </a:xfrm>
          <a:prstGeom prst="rect">
            <a:avLst/>
          </a:prstGeom>
          <a:noFill/>
        </p:spPr>
        <p:txBody>
          <a:bodyPr wrap="square" rtlCol="0">
            <a:spAutoFit/>
          </a:bodyPr>
          <a:lstStyle/>
          <a:p>
            <a:r>
              <a:rPr lang="en-IN" dirty="0" smtClean="0"/>
              <a:t>8</a:t>
            </a:r>
          </a:p>
        </p:txBody>
      </p:sp>
      <p:sp>
        <p:nvSpPr>
          <p:cNvPr id="43" name="TextBox 42"/>
          <p:cNvSpPr txBox="1"/>
          <p:nvPr/>
        </p:nvSpPr>
        <p:spPr>
          <a:xfrm>
            <a:off x="5246353" y="5448145"/>
            <a:ext cx="352812" cy="369332"/>
          </a:xfrm>
          <a:prstGeom prst="rect">
            <a:avLst/>
          </a:prstGeom>
          <a:noFill/>
        </p:spPr>
        <p:txBody>
          <a:bodyPr wrap="square" rtlCol="0">
            <a:spAutoFit/>
          </a:bodyPr>
          <a:lstStyle/>
          <a:p>
            <a:r>
              <a:rPr lang="en-IN" dirty="0"/>
              <a:t>4</a:t>
            </a:r>
            <a:endParaRPr lang="en-IN" dirty="0"/>
          </a:p>
        </p:txBody>
      </p:sp>
      <p:sp>
        <p:nvSpPr>
          <p:cNvPr id="44" name="TextBox 43"/>
          <p:cNvSpPr txBox="1"/>
          <p:nvPr/>
        </p:nvSpPr>
        <p:spPr>
          <a:xfrm>
            <a:off x="2840781" y="5619739"/>
            <a:ext cx="352812" cy="369332"/>
          </a:xfrm>
          <a:prstGeom prst="rect">
            <a:avLst/>
          </a:prstGeom>
          <a:noFill/>
        </p:spPr>
        <p:txBody>
          <a:bodyPr wrap="square" rtlCol="0">
            <a:spAutoFit/>
          </a:bodyPr>
          <a:lstStyle/>
          <a:p>
            <a:r>
              <a:rPr lang="en-IN" dirty="0"/>
              <a:t>8</a:t>
            </a:r>
            <a:endParaRPr lang="en-IN" dirty="0"/>
          </a:p>
        </p:txBody>
      </p:sp>
      <p:sp>
        <p:nvSpPr>
          <p:cNvPr id="46" name="TextBox 45"/>
          <p:cNvSpPr txBox="1"/>
          <p:nvPr/>
        </p:nvSpPr>
        <p:spPr>
          <a:xfrm>
            <a:off x="7960624" y="6094531"/>
            <a:ext cx="352812" cy="369332"/>
          </a:xfrm>
          <a:prstGeom prst="rect">
            <a:avLst/>
          </a:prstGeom>
          <a:noFill/>
        </p:spPr>
        <p:txBody>
          <a:bodyPr wrap="square" rtlCol="0">
            <a:spAutoFit/>
          </a:bodyPr>
          <a:lstStyle/>
          <a:p>
            <a:r>
              <a:rPr lang="en-IN" dirty="0"/>
              <a:t>8</a:t>
            </a:r>
            <a:endParaRPr lang="en-IN" dirty="0"/>
          </a:p>
        </p:txBody>
      </p:sp>
      <p:sp>
        <p:nvSpPr>
          <p:cNvPr id="48" name="Rectangle 47"/>
          <p:cNvSpPr/>
          <p:nvPr/>
        </p:nvSpPr>
        <p:spPr>
          <a:xfrm>
            <a:off x="0" y="6463863"/>
            <a:ext cx="12191999"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Piyush </a:t>
            </a:r>
            <a:r>
              <a:rPr lang="en-IN" dirty="0" err="1" smtClean="0"/>
              <a:t>Panchariya</a:t>
            </a:r>
            <a:endParaRPr lang="en-IN" dirty="0"/>
          </a:p>
        </p:txBody>
      </p:sp>
      <p:sp>
        <p:nvSpPr>
          <p:cNvPr id="49" name="TextBox 48"/>
          <p:cNvSpPr txBox="1"/>
          <p:nvPr/>
        </p:nvSpPr>
        <p:spPr>
          <a:xfrm>
            <a:off x="460375" y="236477"/>
            <a:ext cx="6137515" cy="369332"/>
          </a:xfrm>
          <a:prstGeom prst="rect">
            <a:avLst/>
          </a:prstGeom>
          <a:noFill/>
        </p:spPr>
        <p:txBody>
          <a:bodyPr wrap="square" rtlCol="0">
            <a:spAutoFit/>
          </a:bodyPr>
          <a:lstStyle/>
          <a:p>
            <a:r>
              <a:rPr lang="en-IN" b="1" dirty="0" smtClean="0"/>
              <a:t>Pictorial representation of problem statement:</a:t>
            </a:r>
            <a:endParaRPr lang="en-IN" b="1" dirty="0"/>
          </a:p>
        </p:txBody>
      </p:sp>
      <p:sp>
        <p:nvSpPr>
          <p:cNvPr id="50" name="TextBox 49"/>
          <p:cNvSpPr txBox="1"/>
          <p:nvPr/>
        </p:nvSpPr>
        <p:spPr>
          <a:xfrm>
            <a:off x="9507226" y="2538734"/>
            <a:ext cx="2529094" cy="1477328"/>
          </a:xfrm>
          <a:prstGeom prst="rect">
            <a:avLst/>
          </a:prstGeom>
          <a:noFill/>
        </p:spPr>
        <p:txBody>
          <a:bodyPr wrap="square" rtlCol="0">
            <a:spAutoFit/>
          </a:bodyPr>
          <a:lstStyle/>
          <a:p>
            <a:r>
              <a:rPr lang="en-IN" dirty="0" smtClean="0"/>
              <a:t>**Note: </a:t>
            </a:r>
          </a:p>
          <a:p>
            <a:pPr marL="285750" indent="-285750">
              <a:buFont typeface="Arial" panose="020B0604020202020204" pitchFamily="34" charset="0"/>
              <a:buChar char="•"/>
            </a:pPr>
            <a:r>
              <a:rPr lang="en-IN" dirty="0" smtClean="0"/>
              <a:t>Number above node represents pickup quantity</a:t>
            </a:r>
          </a:p>
          <a:p>
            <a:pPr marL="285750" indent="-285750">
              <a:buFont typeface="Arial" panose="020B0604020202020204" pitchFamily="34" charset="0"/>
              <a:buChar char="•"/>
            </a:pPr>
            <a:r>
              <a:rPr lang="en-IN" dirty="0" smtClean="0"/>
              <a:t>0 is Depot</a:t>
            </a:r>
            <a:endParaRPr lang="en-IN" dirty="0"/>
          </a:p>
        </p:txBody>
      </p:sp>
    </p:spTree>
    <p:extLst>
      <p:ext uri="{BB962C8B-B14F-4D97-AF65-F5344CB8AC3E}">
        <p14:creationId xmlns:p14="http://schemas.microsoft.com/office/powerpoint/2010/main" val="219685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63863"/>
            <a:ext cx="12191999"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Piyush </a:t>
            </a:r>
            <a:r>
              <a:rPr lang="en-IN" dirty="0" err="1" smtClean="0"/>
              <a:t>Panchariya</a:t>
            </a:r>
            <a:endParaRPr lang="en-IN" dirty="0"/>
          </a:p>
        </p:txBody>
      </p:sp>
      <p:pic>
        <p:nvPicPr>
          <p:cNvPr id="3" name="Picture 2"/>
          <p:cNvPicPr>
            <a:picLocks noChangeAspect="1"/>
          </p:cNvPicPr>
          <p:nvPr/>
        </p:nvPicPr>
        <p:blipFill rotWithShape="1">
          <a:blip r:embed="rId2"/>
          <a:srcRect l="724" t="16919" r="4642" b="11100"/>
          <a:stretch/>
        </p:blipFill>
        <p:spPr>
          <a:xfrm>
            <a:off x="1" y="1198179"/>
            <a:ext cx="12191999" cy="5265684"/>
          </a:xfrm>
          <a:prstGeom prst="rect">
            <a:avLst/>
          </a:prstGeom>
        </p:spPr>
      </p:pic>
      <p:sp>
        <p:nvSpPr>
          <p:cNvPr id="5" name="Title 1"/>
          <p:cNvSpPr>
            <a:spLocks noGrp="1"/>
          </p:cNvSpPr>
          <p:nvPr>
            <p:ph type="title"/>
          </p:nvPr>
        </p:nvSpPr>
        <p:spPr>
          <a:xfrm>
            <a:off x="-1" y="0"/>
            <a:ext cx="12191999" cy="1198179"/>
          </a:xfrm>
        </p:spPr>
        <p:txBody>
          <a:bodyPr/>
          <a:lstStyle/>
          <a:p>
            <a:r>
              <a:rPr lang="en-IN" dirty="0" smtClean="0"/>
              <a:t>Output of Program:</a:t>
            </a:r>
            <a:endParaRPr lang="en-IN" dirty="0"/>
          </a:p>
        </p:txBody>
      </p:sp>
    </p:spTree>
    <p:extLst>
      <p:ext uri="{BB962C8B-B14F-4D97-AF65-F5344CB8AC3E}">
        <p14:creationId xmlns:p14="http://schemas.microsoft.com/office/powerpoint/2010/main" val="390911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developers.google.com/optimization/images/routing/vrp_pickup_delivery.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3309671582"/>
              </p:ext>
            </p:extLst>
          </p:nvPr>
        </p:nvGraphicFramePr>
        <p:xfrm>
          <a:off x="3230179" y="960227"/>
          <a:ext cx="5760000" cy="5120000"/>
        </p:xfrm>
        <a:graphic>
          <a:graphicData uri="http://schemas.openxmlformats.org/drawingml/2006/table">
            <a:tbl>
              <a:tblPr firstRow="1" bandRow="1">
                <a:tableStyleId>{2D5ABB26-0587-4C30-8999-92F81FD0307C}</a:tableStyleId>
              </a:tblPr>
              <a:tblGrid>
                <a:gridCol w="640000">
                  <a:extLst>
                    <a:ext uri="{9D8B030D-6E8A-4147-A177-3AD203B41FA5}">
                      <a16:colId xmlns:a16="http://schemas.microsoft.com/office/drawing/2014/main" val="2610823686"/>
                    </a:ext>
                  </a:extLst>
                </a:gridCol>
                <a:gridCol w="640000">
                  <a:extLst>
                    <a:ext uri="{9D8B030D-6E8A-4147-A177-3AD203B41FA5}">
                      <a16:colId xmlns:a16="http://schemas.microsoft.com/office/drawing/2014/main" val="4201823315"/>
                    </a:ext>
                  </a:extLst>
                </a:gridCol>
                <a:gridCol w="640000">
                  <a:extLst>
                    <a:ext uri="{9D8B030D-6E8A-4147-A177-3AD203B41FA5}">
                      <a16:colId xmlns:a16="http://schemas.microsoft.com/office/drawing/2014/main" val="673556354"/>
                    </a:ext>
                  </a:extLst>
                </a:gridCol>
                <a:gridCol w="640000">
                  <a:extLst>
                    <a:ext uri="{9D8B030D-6E8A-4147-A177-3AD203B41FA5}">
                      <a16:colId xmlns:a16="http://schemas.microsoft.com/office/drawing/2014/main" val="3073027388"/>
                    </a:ext>
                  </a:extLst>
                </a:gridCol>
                <a:gridCol w="640000">
                  <a:extLst>
                    <a:ext uri="{9D8B030D-6E8A-4147-A177-3AD203B41FA5}">
                      <a16:colId xmlns:a16="http://schemas.microsoft.com/office/drawing/2014/main" val="258193765"/>
                    </a:ext>
                  </a:extLst>
                </a:gridCol>
                <a:gridCol w="640000">
                  <a:extLst>
                    <a:ext uri="{9D8B030D-6E8A-4147-A177-3AD203B41FA5}">
                      <a16:colId xmlns:a16="http://schemas.microsoft.com/office/drawing/2014/main" val="1516206832"/>
                    </a:ext>
                  </a:extLst>
                </a:gridCol>
                <a:gridCol w="640000">
                  <a:extLst>
                    <a:ext uri="{9D8B030D-6E8A-4147-A177-3AD203B41FA5}">
                      <a16:colId xmlns:a16="http://schemas.microsoft.com/office/drawing/2014/main" val="3715559413"/>
                    </a:ext>
                  </a:extLst>
                </a:gridCol>
                <a:gridCol w="640000">
                  <a:extLst>
                    <a:ext uri="{9D8B030D-6E8A-4147-A177-3AD203B41FA5}">
                      <a16:colId xmlns:a16="http://schemas.microsoft.com/office/drawing/2014/main" val="2205770235"/>
                    </a:ext>
                  </a:extLst>
                </a:gridCol>
                <a:gridCol w="640000">
                  <a:extLst>
                    <a:ext uri="{9D8B030D-6E8A-4147-A177-3AD203B41FA5}">
                      <a16:colId xmlns:a16="http://schemas.microsoft.com/office/drawing/2014/main" val="735738037"/>
                    </a:ext>
                  </a:extLst>
                </a:gridCol>
              </a:tblGrid>
              <a:tr h="640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559635"/>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237263"/>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656206"/>
                  </a:ext>
                </a:extLst>
              </a:tr>
              <a:tr h="6400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28088"/>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340121"/>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904135"/>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514890"/>
                  </a:ext>
                </a:extLst>
              </a:tr>
              <a:tr h="64000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850352"/>
                  </a:ext>
                </a:extLst>
              </a:tr>
            </a:tbl>
          </a:graphicData>
        </a:graphic>
      </p:graphicFrame>
      <p:sp>
        <p:nvSpPr>
          <p:cNvPr id="10" name="Oval 9"/>
          <p:cNvSpPr/>
          <p:nvPr/>
        </p:nvSpPr>
        <p:spPr>
          <a:xfrm>
            <a:off x="4319752" y="78022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1" name="Oval 10"/>
          <p:cNvSpPr/>
          <p:nvPr/>
        </p:nvSpPr>
        <p:spPr>
          <a:xfrm>
            <a:off x="8810179" y="78022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12" name="Oval 11"/>
          <p:cNvSpPr/>
          <p:nvPr/>
        </p:nvSpPr>
        <p:spPr>
          <a:xfrm>
            <a:off x="3683876" y="135829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
        <p:nvSpPr>
          <p:cNvPr id="13" name="Oval 12"/>
          <p:cNvSpPr/>
          <p:nvPr/>
        </p:nvSpPr>
        <p:spPr>
          <a:xfrm>
            <a:off x="3050179" y="135829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
        <p:nvSpPr>
          <p:cNvPr id="14" name="Oval 13"/>
          <p:cNvSpPr/>
          <p:nvPr/>
        </p:nvSpPr>
        <p:spPr>
          <a:xfrm>
            <a:off x="8161283" y="205197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15" name="Oval 14"/>
          <p:cNvSpPr/>
          <p:nvPr/>
        </p:nvSpPr>
        <p:spPr>
          <a:xfrm>
            <a:off x="6900041" y="202971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
        <p:nvSpPr>
          <p:cNvPr id="16" name="Oval 15"/>
          <p:cNvSpPr/>
          <p:nvPr/>
        </p:nvSpPr>
        <p:spPr>
          <a:xfrm>
            <a:off x="7514896" y="27141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IN" dirty="0"/>
          </a:p>
        </p:txBody>
      </p:sp>
      <p:sp>
        <p:nvSpPr>
          <p:cNvPr id="17" name="Oval 16"/>
          <p:cNvSpPr/>
          <p:nvPr/>
        </p:nvSpPr>
        <p:spPr>
          <a:xfrm>
            <a:off x="5607269" y="27141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sp>
        <p:nvSpPr>
          <p:cNvPr id="18" name="Oval 17"/>
          <p:cNvSpPr/>
          <p:nvPr/>
        </p:nvSpPr>
        <p:spPr>
          <a:xfrm>
            <a:off x="6253655" y="331322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19" name="Oval 18"/>
          <p:cNvSpPr/>
          <p:nvPr/>
        </p:nvSpPr>
        <p:spPr>
          <a:xfrm>
            <a:off x="6900041" y="40149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IN" dirty="0"/>
          </a:p>
        </p:txBody>
      </p:sp>
      <p:sp>
        <p:nvSpPr>
          <p:cNvPr id="20" name="Oval 19"/>
          <p:cNvSpPr/>
          <p:nvPr/>
        </p:nvSpPr>
        <p:spPr>
          <a:xfrm>
            <a:off x="8810179" y="40149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lnSpcReduction="10000"/>
          </a:bodyPr>
          <a:lstStyle/>
          <a:p>
            <a:pPr algn="ctr"/>
            <a:r>
              <a:rPr lang="en-IN" dirty="0" smtClean="0"/>
              <a:t>10</a:t>
            </a:r>
            <a:endParaRPr lang="en-IN" dirty="0"/>
          </a:p>
        </p:txBody>
      </p:sp>
      <p:sp>
        <p:nvSpPr>
          <p:cNvPr id="21" name="Oval 20"/>
          <p:cNvSpPr/>
          <p:nvPr/>
        </p:nvSpPr>
        <p:spPr>
          <a:xfrm>
            <a:off x="3683876" y="465328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92500" lnSpcReduction="10000"/>
          </a:bodyPr>
          <a:lstStyle/>
          <a:p>
            <a:pPr algn="ctr"/>
            <a:r>
              <a:rPr lang="en-IN" dirty="0" smtClean="0"/>
              <a:t>11</a:t>
            </a:r>
            <a:endParaRPr lang="en-IN" dirty="0"/>
          </a:p>
        </p:txBody>
      </p:sp>
      <p:sp>
        <p:nvSpPr>
          <p:cNvPr id="22" name="Oval 21"/>
          <p:cNvSpPr/>
          <p:nvPr/>
        </p:nvSpPr>
        <p:spPr>
          <a:xfrm>
            <a:off x="4317573" y="464678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12</a:t>
            </a:r>
            <a:endParaRPr lang="en-IN" dirty="0"/>
          </a:p>
        </p:txBody>
      </p:sp>
      <p:sp>
        <p:nvSpPr>
          <p:cNvPr id="23" name="Oval 22"/>
          <p:cNvSpPr/>
          <p:nvPr/>
        </p:nvSpPr>
        <p:spPr>
          <a:xfrm>
            <a:off x="4960883" y="5268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13</a:t>
            </a:r>
            <a:endParaRPr lang="en-IN" dirty="0"/>
          </a:p>
        </p:txBody>
      </p:sp>
      <p:sp>
        <p:nvSpPr>
          <p:cNvPr id="24" name="Oval 23"/>
          <p:cNvSpPr/>
          <p:nvPr/>
        </p:nvSpPr>
        <p:spPr>
          <a:xfrm>
            <a:off x="3050179" y="59145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lnSpcReduction="10000"/>
          </a:bodyPr>
          <a:lstStyle/>
          <a:p>
            <a:pPr algn="ctr"/>
            <a:r>
              <a:rPr lang="en-IN" dirty="0" smtClean="0"/>
              <a:t>15</a:t>
            </a:r>
          </a:p>
        </p:txBody>
      </p:sp>
      <p:sp>
        <p:nvSpPr>
          <p:cNvPr id="25" name="Oval 24"/>
          <p:cNvSpPr/>
          <p:nvPr/>
        </p:nvSpPr>
        <p:spPr>
          <a:xfrm>
            <a:off x="8161283" y="591453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16</a:t>
            </a:r>
            <a:endParaRPr lang="en-IN" dirty="0"/>
          </a:p>
        </p:txBody>
      </p:sp>
      <p:sp>
        <p:nvSpPr>
          <p:cNvPr id="26" name="Oval 25"/>
          <p:cNvSpPr/>
          <p:nvPr/>
        </p:nvSpPr>
        <p:spPr>
          <a:xfrm>
            <a:off x="7514896" y="5268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dirty="0" smtClean="0"/>
              <a:t>14</a:t>
            </a:r>
            <a:endParaRPr lang="en-IN" dirty="0"/>
          </a:p>
        </p:txBody>
      </p:sp>
      <p:sp>
        <p:nvSpPr>
          <p:cNvPr id="38" name="TextBox 37"/>
          <p:cNvSpPr txBox="1"/>
          <p:nvPr/>
        </p:nvSpPr>
        <p:spPr>
          <a:xfrm>
            <a:off x="9170179" y="789489"/>
            <a:ext cx="352812" cy="369332"/>
          </a:xfrm>
          <a:prstGeom prst="rect">
            <a:avLst/>
          </a:prstGeom>
          <a:noFill/>
        </p:spPr>
        <p:txBody>
          <a:bodyPr wrap="square" rtlCol="0">
            <a:spAutoFit/>
          </a:bodyPr>
          <a:lstStyle/>
          <a:p>
            <a:r>
              <a:rPr lang="en-IN" dirty="0" smtClean="0"/>
              <a:t>1</a:t>
            </a:r>
            <a:endParaRPr lang="en-IN" dirty="0"/>
          </a:p>
        </p:txBody>
      </p:sp>
      <p:sp>
        <p:nvSpPr>
          <p:cNvPr id="39" name="TextBox 38"/>
          <p:cNvSpPr txBox="1"/>
          <p:nvPr/>
        </p:nvSpPr>
        <p:spPr>
          <a:xfrm>
            <a:off x="8317637" y="1714789"/>
            <a:ext cx="352812" cy="369332"/>
          </a:xfrm>
          <a:prstGeom prst="rect">
            <a:avLst/>
          </a:prstGeom>
          <a:noFill/>
        </p:spPr>
        <p:txBody>
          <a:bodyPr wrap="square" rtlCol="0">
            <a:spAutoFit/>
          </a:bodyPr>
          <a:lstStyle/>
          <a:p>
            <a:r>
              <a:rPr lang="en-IN" dirty="0"/>
              <a:t>4</a:t>
            </a:r>
            <a:endParaRPr lang="en-IN" dirty="0"/>
          </a:p>
        </p:txBody>
      </p:sp>
      <p:sp>
        <p:nvSpPr>
          <p:cNvPr id="40" name="TextBox 39"/>
          <p:cNvSpPr txBox="1"/>
          <p:nvPr/>
        </p:nvSpPr>
        <p:spPr>
          <a:xfrm>
            <a:off x="3925630" y="1073928"/>
            <a:ext cx="352812" cy="369332"/>
          </a:xfrm>
          <a:prstGeom prst="rect">
            <a:avLst/>
          </a:prstGeom>
          <a:noFill/>
        </p:spPr>
        <p:txBody>
          <a:bodyPr wrap="square" rtlCol="0">
            <a:spAutoFit/>
          </a:bodyPr>
          <a:lstStyle/>
          <a:p>
            <a:r>
              <a:rPr lang="en-IN" dirty="0" smtClean="0"/>
              <a:t>4</a:t>
            </a:r>
          </a:p>
        </p:txBody>
      </p:sp>
      <p:sp>
        <p:nvSpPr>
          <p:cNvPr id="41" name="TextBox 40"/>
          <p:cNvSpPr txBox="1"/>
          <p:nvPr/>
        </p:nvSpPr>
        <p:spPr>
          <a:xfrm>
            <a:off x="6711136" y="1744275"/>
            <a:ext cx="352812" cy="369332"/>
          </a:xfrm>
          <a:prstGeom prst="rect">
            <a:avLst/>
          </a:prstGeom>
          <a:noFill/>
        </p:spPr>
        <p:txBody>
          <a:bodyPr wrap="square" rtlCol="0">
            <a:spAutoFit/>
          </a:bodyPr>
          <a:lstStyle/>
          <a:p>
            <a:r>
              <a:rPr lang="en-IN" dirty="0"/>
              <a:t>2</a:t>
            </a:r>
            <a:endParaRPr lang="en-IN" dirty="0"/>
          </a:p>
        </p:txBody>
      </p:sp>
      <p:sp>
        <p:nvSpPr>
          <p:cNvPr id="42" name="TextBox 41"/>
          <p:cNvSpPr txBox="1"/>
          <p:nvPr/>
        </p:nvSpPr>
        <p:spPr>
          <a:xfrm>
            <a:off x="5427269" y="2389710"/>
            <a:ext cx="352812" cy="369332"/>
          </a:xfrm>
          <a:prstGeom prst="rect">
            <a:avLst/>
          </a:prstGeom>
          <a:noFill/>
        </p:spPr>
        <p:txBody>
          <a:bodyPr wrap="square" rtlCol="0">
            <a:spAutoFit/>
          </a:bodyPr>
          <a:lstStyle/>
          <a:p>
            <a:r>
              <a:rPr lang="en-IN" dirty="0" smtClean="0"/>
              <a:t>8</a:t>
            </a:r>
          </a:p>
        </p:txBody>
      </p:sp>
      <p:sp>
        <p:nvSpPr>
          <p:cNvPr id="43" name="TextBox 42"/>
          <p:cNvSpPr txBox="1"/>
          <p:nvPr/>
        </p:nvSpPr>
        <p:spPr>
          <a:xfrm>
            <a:off x="5262118" y="5448145"/>
            <a:ext cx="352812" cy="369332"/>
          </a:xfrm>
          <a:prstGeom prst="rect">
            <a:avLst/>
          </a:prstGeom>
          <a:noFill/>
        </p:spPr>
        <p:txBody>
          <a:bodyPr wrap="square" rtlCol="0">
            <a:spAutoFit/>
          </a:bodyPr>
          <a:lstStyle/>
          <a:p>
            <a:r>
              <a:rPr lang="en-IN" dirty="0"/>
              <a:t>4</a:t>
            </a:r>
            <a:endParaRPr lang="en-IN" dirty="0"/>
          </a:p>
        </p:txBody>
      </p:sp>
      <p:sp>
        <p:nvSpPr>
          <p:cNvPr id="44" name="TextBox 43"/>
          <p:cNvSpPr txBox="1"/>
          <p:nvPr/>
        </p:nvSpPr>
        <p:spPr>
          <a:xfrm>
            <a:off x="2856546" y="5619739"/>
            <a:ext cx="352812" cy="369332"/>
          </a:xfrm>
          <a:prstGeom prst="rect">
            <a:avLst/>
          </a:prstGeom>
          <a:noFill/>
        </p:spPr>
        <p:txBody>
          <a:bodyPr wrap="square" rtlCol="0">
            <a:spAutoFit/>
          </a:bodyPr>
          <a:lstStyle/>
          <a:p>
            <a:r>
              <a:rPr lang="en-IN" dirty="0"/>
              <a:t>8</a:t>
            </a:r>
            <a:endParaRPr lang="en-IN" dirty="0"/>
          </a:p>
        </p:txBody>
      </p:sp>
      <p:sp>
        <p:nvSpPr>
          <p:cNvPr id="46" name="TextBox 45"/>
          <p:cNvSpPr txBox="1"/>
          <p:nvPr/>
        </p:nvSpPr>
        <p:spPr>
          <a:xfrm>
            <a:off x="7976389" y="6094531"/>
            <a:ext cx="352812" cy="369332"/>
          </a:xfrm>
          <a:prstGeom prst="rect">
            <a:avLst/>
          </a:prstGeom>
          <a:noFill/>
        </p:spPr>
        <p:txBody>
          <a:bodyPr wrap="square" rtlCol="0">
            <a:spAutoFit/>
          </a:bodyPr>
          <a:lstStyle/>
          <a:p>
            <a:r>
              <a:rPr lang="en-IN" dirty="0"/>
              <a:t>8</a:t>
            </a:r>
            <a:endParaRPr lang="en-IN" dirty="0"/>
          </a:p>
        </p:txBody>
      </p:sp>
      <p:cxnSp>
        <p:nvCxnSpPr>
          <p:cNvPr id="3" name="Straight Connector 2"/>
          <p:cNvCxnSpPr>
            <a:stCxn id="18" idx="7"/>
          </p:cNvCxnSpPr>
          <p:nvPr/>
        </p:nvCxnSpPr>
        <p:spPr>
          <a:xfrm flipV="1">
            <a:off x="6560934" y="2266083"/>
            <a:ext cx="1600349" cy="1099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4" idx="2"/>
            <a:endCxn id="10" idx="6"/>
          </p:cNvCxnSpPr>
          <p:nvPr/>
        </p:nvCxnSpPr>
        <p:spPr>
          <a:xfrm flipH="1" flipV="1">
            <a:off x="4679752" y="960227"/>
            <a:ext cx="3481531" cy="127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5"/>
            <a:endCxn id="18" idx="0"/>
          </p:cNvCxnSpPr>
          <p:nvPr/>
        </p:nvCxnSpPr>
        <p:spPr>
          <a:xfrm>
            <a:off x="4627031" y="1087506"/>
            <a:ext cx="1806624" cy="2225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3"/>
            <a:endCxn id="23" idx="7"/>
          </p:cNvCxnSpPr>
          <p:nvPr/>
        </p:nvCxnSpPr>
        <p:spPr>
          <a:xfrm flipH="1">
            <a:off x="5268162" y="3620499"/>
            <a:ext cx="1038214" cy="17003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3" idx="3"/>
            <a:endCxn id="24" idx="7"/>
          </p:cNvCxnSpPr>
          <p:nvPr/>
        </p:nvCxnSpPr>
        <p:spPr>
          <a:xfrm flipH="1">
            <a:off x="3357458" y="5575424"/>
            <a:ext cx="1656146" cy="391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4" idx="7"/>
            <a:endCxn id="21" idx="4"/>
          </p:cNvCxnSpPr>
          <p:nvPr/>
        </p:nvCxnSpPr>
        <p:spPr>
          <a:xfrm flipV="1">
            <a:off x="3357458" y="5013289"/>
            <a:ext cx="506418" cy="9539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1" idx="6"/>
            <a:endCxn id="22" idx="2"/>
          </p:cNvCxnSpPr>
          <p:nvPr/>
        </p:nvCxnSpPr>
        <p:spPr>
          <a:xfrm flipV="1">
            <a:off x="4043876" y="4826785"/>
            <a:ext cx="273697" cy="65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2" idx="6"/>
            <a:endCxn id="18" idx="3"/>
          </p:cNvCxnSpPr>
          <p:nvPr/>
        </p:nvCxnSpPr>
        <p:spPr>
          <a:xfrm flipV="1">
            <a:off x="4677573" y="3620499"/>
            <a:ext cx="1628803" cy="12062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8" idx="7"/>
            <a:endCxn id="15" idx="4"/>
          </p:cNvCxnSpPr>
          <p:nvPr/>
        </p:nvCxnSpPr>
        <p:spPr>
          <a:xfrm flipV="1">
            <a:off x="6560934" y="2389710"/>
            <a:ext cx="519107" cy="97623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5" idx="7"/>
            <a:endCxn id="11" idx="3"/>
          </p:cNvCxnSpPr>
          <p:nvPr/>
        </p:nvCxnSpPr>
        <p:spPr>
          <a:xfrm flipV="1">
            <a:off x="7207320" y="1087506"/>
            <a:ext cx="1655580" cy="99492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1" idx="4"/>
            <a:endCxn id="20" idx="0"/>
          </p:cNvCxnSpPr>
          <p:nvPr/>
        </p:nvCxnSpPr>
        <p:spPr>
          <a:xfrm>
            <a:off x="8990179" y="1140227"/>
            <a:ext cx="0" cy="28747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0" idx="4"/>
            <a:endCxn id="25" idx="7"/>
          </p:cNvCxnSpPr>
          <p:nvPr/>
        </p:nvCxnSpPr>
        <p:spPr>
          <a:xfrm flipH="1">
            <a:off x="8468562" y="4374968"/>
            <a:ext cx="521617" cy="159228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5" idx="1"/>
            <a:endCxn id="26" idx="5"/>
          </p:cNvCxnSpPr>
          <p:nvPr/>
        </p:nvCxnSpPr>
        <p:spPr>
          <a:xfrm flipH="1" flipV="1">
            <a:off x="7822175" y="5575424"/>
            <a:ext cx="391829" cy="39182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6" idx="1"/>
            <a:endCxn id="19" idx="5"/>
          </p:cNvCxnSpPr>
          <p:nvPr/>
        </p:nvCxnSpPr>
        <p:spPr>
          <a:xfrm flipH="1" flipV="1">
            <a:off x="7207320" y="4322247"/>
            <a:ext cx="360297" cy="99861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a:endCxn id="18" idx="5"/>
          </p:cNvCxnSpPr>
          <p:nvPr/>
        </p:nvCxnSpPr>
        <p:spPr>
          <a:xfrm flipH="1" flipV="1">
            <a:off x="6560934" y="3620499"/>
            <a:ext cx="391828" cy="44719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1"/>
            <a:endCxn id="17" idx="5"/>
          </p:cNvCxnSpPr>
          <p:nvPr/>
        </p:nvCxnSpPr>
        <p:spPr>
          <a:xfrm flipH="1" flipV="1">
            <a:off x="5914548" y="3021410"/>
            <a:ext cx="391828" cy="3445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1"/>
            <a:endCxn id="12" idx="5"/>
          </p:cNvCxnSpPr>
          <p:nvPr/>
        </p:nvCxnSpPr>
        <p:spPr>
          <a:xfrm flipH="1" flipV="1">
            <a:off x="3991155" y="1665575"/>
            <a:ext cx="1668835" cy="110127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13" idx="7"/>
          </p:cNvCxnSpPr>
          <p:nvPr/>
        </p:nvCxnSpPr>
        <p:spPr>
          <a:xfrm flipH="1" flipV="1">
            <a:off x="3357458" y="1411017"/>
            <a:ext cx="326418" cy="3224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3" idx="5"/>
            <a:endCxn id="16" idx="1"/>
          </p:cNvCxnSpPr>
          <p:nvPr/>
        </p:nvCxnSpPr>
        <p:spPr>
          <a:xfrm>
            <a:off x="3357458" y="1665575"/>
            <a:ext cx="4210159" cy="110127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6" idx="3"/>
            <a:endCxn id="18" idx="7"/>
          </p:cNvCxnSpPr>
          <p:nvPr/>
        </p:nvCxnSpPr>
        <p:spPr>
          <a:xfrm flipH="1">
            <a:off x="6560934" y="3021410"/>
            <a:ext cx="1006683" cy="3445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0" y="6463863"/>
            <a:ext cx="12191999"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Piyush </a:t>
            </a:r>
            <a:r>
              <a:rPr lang="en-IN" dirty="0" err="1" smtClean="0"/>
              <a:t>Panchariya</a:t>
            </a:r>
            <a:endParaRPr lang="en-IN" dirty="0"/>
          </a:p>
        </p:txBody>
      </p:sp>
      <p:sp>
        <p:nvSpPr>
          <p:cNvPr id="81" name="TextBox 80"/>
          <p:cNvSpPr txBox="1"/>
          <p:nvPr/>
        </p:nvSpPr>
        <p:spPr>
          <a:xfrm>
            <a:off x="460375" y="236477"/>
            <a:ext cx="6137515" cy="369332"/>
          </a:xfrm>
          <a:prstGeom prst="rect">
            <a:avLst/>
          </a:prstGeom>
          <a:noFill/>
        </p:spPr>
        <p:txBody>
          <a:bodyPr wrap="square" rtlCol="0">
            <a:spAutoFit/>
          </a:bodyPr>
          <a:lstStyle/>
          <a:p>
            <a:r>
              <a:rPr lang="en-IN" b="1" dirty="0" smtClean="0"/>
              <a:t>Pictorial representation of solution:</a:t>
            </a:r>
            <a:endParaRPr lang="en-IN" b="1" dirty="0"/>
          </a:p>
        </p:txBody>
      </p:sp>
    </p:spTree>
    <p:extLst>
      <p:ext uri="{BB962C8B-B14F-4D97-AF65-F5344CB8AC3E}">
        <p14:creationId xmlns:p14="http://schemas.microsoft.com/office/powerpoint/2010/main" val="292739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170</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VRP with different vehicle capacities and pickup drop</vt:lpstr>
      <vt:lpstr>PowerPoint Presentation</vt:lpstr>
      <vt:lpstr>PowerPoint Presentation</vt:lpstr>
      <vt:lpstr>Output of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dc:creator>
  <cp:lastModifiedBy>Piyush</cp:lastModifiedBy>
  <cp:revision>12</cp:revision>
  <dcterms:created xsi:type="dcterms:W3CDTF">2020-06-24T08:06:27Z</dcterms:created>
  <dcterms:modified xsi:type="dcterms:W3CDTF">2020-06-24T10:15:59Z</dcterms:modified>
</cp:coreProperties>
</file>