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8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8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Recurrent Neural Networks (RNNs)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A type of deep learning model for sequential data.</a:t>
            </a:r>
          </a:p>
          <a:p>
            <a:r>
              <a:rPr dirty="0"/>
              <a:t>Applications:</a:t>
            </a:r>
          </a:p>
          <a:p>
            <a:r>
              <a:rPr lang="en-US" dirty="0"/>
              <a:t>V</a:t>
            </a:r>
            <a:r>
              <a:rPr dirty="0"/>
              <a:t>irtual assistants (e.g., Siri, Alexa)</a:t>
            </a:r>
          </a:p>
          <a:p>
            <a:r>
              <a:rPr dirty="0"/>
              <a:t>Grammarly and Google Autocomplete</a:t>
            </a:r>
          </a:p>
          <a:p>
            <a:r>
              <a:rPr dirty="0"/>
              <a:t>Language translation</a:t>
            </a:r>
          </a:p>
          <a:p>
            <a:r>
              <a:rPr dirty="0"/>
              <a:t>Named entity recognition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One-to-Many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Example: Baby Name Generator</a:t>
            </a:r>
          </a:p>
          <a:p>
            <a:r>
              <a:rPr dirty="0"/>
              <a:t>Input: Single feature (e.g., gender).</a:t>
            </a:r>
          </a:p>
          <a:p>
            <a:r>
              <a:rPr dirty="0"/>
              <a:t>Output: Sequence (name).</a:t>
            </a:r>
          </a:p>
          <a:p>
            <a:r>
              <a:rPr dirty="0"/>
              <a:t>Mechanism:</a:t>
            </a:r>
          </a:p>
          <a:p>
            <a:pPr lvl="1"/>
            <a:r>
              <a:rPr sz="1800" dirty="0"/>
              <a:t>Processes input once.</a:t>
            </a:r>
          </a:p>
          <a:p>
            <a:pPr lvl="1"/>
            <a:r>
              <a:rPr sz="1800" dirty="0"/>
              <a:t>Generates sequence until end condition is met.</a:t>
            </a:r>
          </a:p>
          <a:p>
            <a:pPr lvl="1"/>
            <a:r>
              <a:rPr sz="1800" dirty="0"/>
              <a:t>Output from each step feeds into the next.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Many-to-Many RNN (Equal Input-Output Length)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Example: Named Entity Recognition (NER).</a:t>
            </a:r>
          </a:p>
          <a:p>
            <a:r>
              <a:rPr dirty="0"/>
              <a:t>Input: Variable-length sentence.</a:t>
            </a:r>
          </a:p>
          <a:p>
            <a:r>
              <a:rPr dirty="0"/>
              <a:t>Output: Tags for each input word (e.g., PERSON, LOCATION).</a:t>
            </a:r>
          </a:p>
          <a:p>
            <a:r>
              <a:rPr dirty="0"/>
              <a:t>Mechanism:</a:t>
            </a:r>
          </a:p>
          <a:p>
            <a:pPr lvl="1"/>
            <a:r>
              <a:rPr sz="1800" dirty="0"/>
              <a:t>Generates output for each input sequentially.</a:t>
            </a:r>
          </a:p>
          <a:p>
            <a:pPr lvl="1"/>
            <a:r>
              <a:rPr sz="1800" dirty="0"/>
              <a:t>Input-output lengths are equal.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Many-to-Many RNN (Variable Input-Output Length)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Example: English-to-Spanish Translation.</a:t>
            </a:r>
          </a:p>
          <a:p>
            <a:r>
              <a:rPr dirty="0"/>
              <a:t>Input: English sentence of any length.</a:t>
            </a:r>
          </a:p>
          <a:p>
            <a:r>
              <a:rPr dirty="0"/>
              <a:t>Output: Spanish sentence of any length.</a:t>
            </a:r>
          </a:p>
          <a:p>
            <a:r>
              <a:rPr dirty="0"/>
              <a:t>Mechanism:</a:t>
            </a:r>
          </a:p>
          <a:p>
            <a:pPr lvl="1"/>
            <a:r>
              <a:rPr sz="1800" dirty="0"/>
              <a:t>Encoder processes input sequence.</a:t>
            </a:r>
          </a:p>
          <a:p>
            <a:pPr lvl="1"/>
            <a:r>
              <a:rPr sz="1800" dirty="0"/>
              <a:t>Decoder generates output sequence.</a:t>
            </a:r>
          </a:p>
          <a:p>
            <a:pPr lvl="1"/>
            <a:r>
              <a:rPr sz="1800" dirty="0"/>
              <a:t>Input-output lengths are independent.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D783-7A51-C394-1C65-D5240FDB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Types of RNN</a:t>
            </a:r>
            <a:endParaRPr lang="en-IN" dirty="0"/>
          </a:p>
        </p:txBody>
      </p:sp>
      <p:pic>
        <p:nvPicPr>
          <p:cNvPr id="1026" name="Picture 2" descr="Recurrent neural network! Recalling what is important - DataSpoof">
            <a:extLst>
              <a:ext uri="{FF2B5EF4-FFF2-40B4-BE49-F238E27FC236}">
                <a16:creationId xmlns:a16="http://schemas.microsoft.com/office/drawing/2014/main" id="{7E2E0FFB-A9A7-2103-E1D9-CC4F7112B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0" y="2401265"/>
            <a:ext cx="8286160" cy="42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0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RNN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Many-to-One: Variable input, fixed output length.</a:t>
            </a:r>
          </a:p>
          <a:p>
            <a:r>
              <a:t>One-to-Many: Fixed input, variable output length.</a:t>
            </a:r>
          </a:p>
          <a:p>
            <a:r>
              <a:t>Many-to-Many (Equal Length): Input and output lengths are the same.</a:t>
            </a:r>
          </a:p>
          <a:p>
            <a:r>
              <a:t>Many-to-Many (Variable Length): Input and output lengths differ.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RNN Model Details &amp;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A detailed walkthrough of Recurrent Neural Network (RNN) architecture and its operations.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this video, we explore the inner workings of the RNN model, its cell architecture, and the mathematical details involved. Key points include:</a:t>
            </a:r>
          </a:p>
          <a:p>
            <a:r>
              <a:rPr dirty="0"/>
              <a:t>Limitations of simple neural networks for NLP tasks.</a:t>
            </a:r>
          </a:p>
          <a:p>
            <a:r>
              <a:rPr dirty="0"/>
              <a:t>Overview of RNN architecture.</a:t>
            </a:r>
          </a:p>
          <a:p>
            <a:r>
              <a:rPr dirty="0"/>
              <a:t>Understanding activations and input processing.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Words are converted into numbers using a vocabulary.</a:t>
            </a:r>
          </a:p>
          <a:p>
            <a:r>
              <a:rPr dirty="0"/>
              <a:t>2. Numbers are transformed into one-hot vectors:</a:t>
            </a:r>
          </a:p>
          <a:p>
            <a:pPr lvl="1"/>
            <a:r>
              <a:rPr sz="1800" dirty="0"/>
              <a:t>   Example: Vocabulary position of a word corresponds to '1' in the vector.</a:t>
            </a:r>
          </a:p>
          <a:p>
            <a:r>
              <a:rPr dirty="0"/>
              <a:t>3. One-hot vectors are fed into the RNN cell.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 Cell Diagram</a:t>
            </a:r>
          </a:p>
        </p:txBody>
      </p:sp>
      <p:pic>
        <p:nvPicPr>
          <p:cNvPr id="1026" name="Picture 2" descr="CS 230 - Recurrent Neural Networks Cheatsheet">
            <a:extLst>
              <a:ext uri="{FF2B5EF4-FFF2-40B4-BE49-F238E27FC236}">
                <a16:creationId xmlns:a16="http://schemas.microsoft.com/office/drawing/2014/main" id="{5F65F363-F96E-5D01-15BF-9DF25068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30" y="2208229"/>
            <a:ext cx="894603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 Cell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RNN cells perform the following operations:</a:t>
            </a:r>
          </a:p>
          <a:p>
            <a:r>
              <a:rPr lang="en-US" dirty="0"/>
              <a:t>A</a:t>
            </a:r>
            <a:r>
              <a:rPr dirty="0"/>
              <a:t>ctivation from the previous timestamp and input word are processed.</a:t>
            </a:r>
          </a:p>
          <a:p>
            <a:r>
              <a:rPr dirty="0"/>
              <a:t>Equations:</a:t>
            </a:r>
          </a:p>
          <a:p>
            <a:r>
              <a:rPr dirty="0"/>
              <a:t>   a(t) = tanh(</a:t>
            </a:r>
            <a:r>
              <a:rPr dirty="0" err="1"/>
              <a:t>Waa·a</a:t>
            </a:r>
            <a:r>
              <a:rPr dirty="0"/>
              <a:t>(t-1) + </a:t>
            </a:r>
            <a:r>
              <a:rPr dirty="0" err="1"/>
              <a:t>Wax·x</a:t>
            </a:r>
            <a:r>
              <a:rPr dirty="0"/>
              <a:t>(t) + </a:t>
            </a:r>
            <a:r>
              <a:rPr dirty="0" err="1"/>
              <a:t>ba</a:t>
            </a:r>
            <a:r>
              <a:rPr dirty="0"/>
              <a:t>)</a:t>
            </a:r>
          </a:p>
          <a:p>
            <a:r>
              <a:rPr dirty="0"/>
              <a:t>   y(t) = </a:t>
            </a:r>
            <a:r>
              <a:rPr dirty="0" err="1"/>
              <a:t>activation_function</a:t>
            </a:r>
            <a:r>
              <a:rPr dirty="0"/>
              <a:t>(</a:t>
            </a:r>
            <a:r>
              <a:rPr dirty="0" err="1"/>
              <a:t>Wya·a</a:t>
            </a:r>
            <a:r>
              <a:rPr dirty="0"/>
              <a:t>(t) + by)</a:t>
            </a:r>
          </a:p>
          <a:p>
            <a:r>
              <a:rPr dirty="0"/>
              <a:t>Outputs and activations are computed and passed to the next cell.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RNNs?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Challenges with Artificial Neural Networks (ANNs):</a:t>
            </a:r>
          </a:p>
          <a:p>
            <a:r>
              <a:rPr dirty="0"/>
              <a:t>Fixed-length input/output makes handling variable-length sequences difficult.</a:t>
            </a:r>
          </a:p>
          <a:p>
            <a:r>
              <a:rPr dirty="0"/>
              <a:t>Lack of consideration for word order in sequences.</a:t>
            </a:r>
          </a:p>
          <a:p>
            <a:r>
              <a:rPr dirty="0"/>
              <a:t>Solution with RNNs:</a:t>
            </a:r>
          </a:p>
          <a:p>
            <a:r>
              <a:rPr dirty="0"/>
              <a:t>Handles varying sequence lengths.</a:t>
            </a:r>
          </a:p>
          <a:p>
            <a:r>
              <a:rPr dirty="0"/>
              <a:t>Accounts for word order using activation states.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RNN Cells in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Instead of a single cell, multiple RNN cells can be used in parallel.</a:t>
            </a:r>
          </a:p>
          <a:p>
            <a:r>
              <a:rPr dirty="0"/>
              <a:t>Activations from one cell are fed to the next cell in the same time step.</a:t>
            </a:r>
          </a:p>
          <a:p>
            <a:r>
              <a:rPr dirty="0"/>
              <a:t>This architecture allows for deeper processing of input data.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Backpropagation in Recurrent Neural Networks (RNNs)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Step-by-Step Explanation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Backpropagation in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Backpropagation helps minimize errors in neural networks.</a:t>
            </a:r>
          </a:p>
          <a:p>
            <a:r>
              <a:rPr dirty="0"/>
              <a:t>Focus: Understanding backpropagation in Many-to-One RNNs.</a:t>
            </a:r>
          </a:p>
          <a:p>
            <a:r>
              <a:rPr dirty="0"/>
              <a:t>Application: Movie rating prediction (rating 1 to 5 based on a comment).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Movie Rating System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Input: Comments about movies.</a:t>
            </a:r>
          </a:p>
          <a:p>
            <a:r>
              <a:rPr dirty="0"/>
              <a:t>Output: Predicted movie rating (1–5).</a:t>
            </a:r>
          </a:p>
          <a:p>
            <a:r>
              <a:rPr dirty="0"/>
              <a:t>Type: Many-to-One RNN model.</a:t>
            </a:r>
          </a:p>
          <a:p>
            <a:r>
              <a:rPr dirty="0"/>
              <a:t>Time Steps: Analyze three timestamps: t=1, t=2, t=3.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Goal: Compute activations and predictions step by step.</a:t>
            </a:r>
          </a:p>
          <a:p>
            <a:r>
              <a:rPr dirty="0"/>
              <a:t>Equation: a^(t) = f(W * x^(t) + U * a^(t-1) + b).</a:t>
            </a:r>
          </a:p>
          <a:p>
            <a:r>
              <a:rPr dirty="0"/>
              <a:t>At t=3: Use </a:t>
            </a:r>
            <a:r>
              <a:rPr dirty="0" err="1"/>
              <a:t>Softmax</a:t>
            </a:r>
            <a:r>
              <a:rPr dirty="0"/>
              <a:t> to compute the prediction (O).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Type: Categorical Cross-Entropy.</a:t>
            </a:r>
          </a:p>
          <a:p>
            <a:r>
              <a:rPr dirty="0"/>
              <a:t>Equation: L = -∑ y log(ŷ), where y is the actual label and ŷ is the predicted label.</a:t>
            </a:r>
          </a:p>
          <a:p>
            <a:r>
              <a:rPr dirty="0"/>
              <a:t>Loss is computed at the final timestamp (t=3).</a:t>
            </a:r>
          </a:p>
          <a:p>
            <a:r>
              <a:rPr dirty="0"/>
              <a:t>Purpose: Quantify prediction error for backpropagation.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Backpropagation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Minimize loss by updating weights:</a:t>
            </a:r>
          </a:p>
          <a:p>
            <a:r>
              <a:rPr dirty="0"/>
              <a:t>  </a:t>
            </a:r>
            <a:r>
              <a:rPr dirty="0" err="1"/>
              <a:t>W_new</a:t>
            </a:r>
            <a:r>
              <a:rPr dirty="0"/>
              <a:t> = </a:t>
            </a:r>
            <a:r>
              <a:rPr dirty="0" err="1"/>
              <a:t>W_old</a:t>
            </a:r>
            <a:r>
              <a:rPr dirty="0"/>
              <a:t> - η * (∂L/∂W).</a:t>
            </a:r>
          </a:p>
          <a:p>
            <a:r>
              <a:rPr dirty="0"/>
              <a:t>Steps:</a:t>
            </a:r>
          </a:p>
          <a:p>
            <a:r>
              <a:rPr dirty="0"/>
              <a:t>  1. Compute gradient ∂L/∂W for all weights.</a:t>
            </a:r>
          </a:p>
          <a:p>
            <a:r>
              <a:rPr dirty="0"/>
              <a:t>  2. Update weights using the learning rate (η).</a:t>
            </a:r>
          </a:p>
          <a:p>
            <a:r>
              <a:rPr dirty="0"/>
              <a:t>Challenges: Recurrent weights (W_AA and W_AX) span multiple time steps.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 Computation for W_YA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Dependence Chain: L → O → W_YA.</a:t>
            </a:r>
          </a:p>
          <a:p>
            <a:r>
              <a:rPr dirty="0"/>
              <a:t>Equation: ∂L/∂W_YA = (O - Y) * A^(3), where:</a:t>
            </a:r>
          </a:p>
          <a:p>
            <a:r>
              <a:rPr dirty="0"/>
              <a:t>O: Prediction, Y: Actual label, A^(3): Final activation.</a:t>
            </a:r>
          </a:p>
          <a:p>
            <a:r>
              <a:rPr dirty="0"/>
              <a:t>Simplification: Update W_YA: W_YA = W_YA - η * ∂L/∂W_YA.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 for W_AA (Recurrent Weight)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W_AA impacts all activations: A^(1), A^(2), A^(3).</a:t>
            </a:r>
          </a:p>
          <a:p>
            <a:r>
              <a:rPr dirty="0"/>
              <a:t>Dependence Chain: L → O → A^(3) → A^(2) → A^(1) → W_AA.</a:t>
            </a:r>
          </a:p>
          <a:p>
            <a:r>
              <a:rPr dirty="0"/>
              <a:t>Equation: ∂L/∂W_AA = ∑(∂L/∂A^(t) * ∂A^(t)/∂W_AA) for t=1 to 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 for W_AX (Input Weight)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Similar Story: W_AX impacts all activations through X^(1), X^(2), X^(3).</a:t>
            </a:r>
          </a:p>
          <a:p>
            <a:r>
              <a:rPr dirty="0"/>
              <a:t>Equation: ∂L/∂W_AX = ∑(∂L/∂A^(t) * ∂A^(t)/∂W_AX) for t=1 to 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Feature: Recurrent – passes activations through time.</a:t>
            </a:r>
          </a:p>
          <a:p>
            <a:r>
              <a:rPr dirty="0"/>
              <a:t>Mechanism:</a:t>
            </a:r>
          </a:p>
          <a:p>
            <a:pPr lvl="1"/>
            <a:r>
              <a:rPr sz="1800" dirty="0"/>
              <a:t>Input: One word at a time.</a:t>
            </a:r>
          </a:p>
          <a:p>
            <a:pPr lvl="1"/>
            <a:r>
              <a:rPr sz="1800" dirty="0"/>
              <a:t>Output: Predictions for each input, influenced by previous inputs.</a:t>
            </a:r>
          </a:p>
          <a:p>
            <a:pPr lvl="1"/>
            <a:r>
              <a:rPr sz="1800" dirty="0"/>
              <a:t>Diagrams: Unrolled and rolled views of RNNs.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Backpropagation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∂L/∂W_YA = (O - Y) * A^(T).</a:t>
            </a:r>
          </a:p>
          <a:p>
            <a:r>
              <a:t>2. ∂L/∂W_AA = ∑(∂L/∂A^(t) * ∂A^(t)/∂W_AA) for t=1 to T.</a:t>
            </a:r>
          </a:p>
          <a:p>
            <a:r>
              <a:t>3. ∂L/∂W_AX = ∑(∂L/∂A^(t) * ∂A^(t)/∂W_AX) for t=1 to 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RNN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Gradients flow through multiple time steps (vanishing/exploding gradients).</a:t>
            </a:r>
          </a:p>
          <a:p>
            <a:r>
              <a:rPr dirty="0"/>
              <a:t>Weight sharing complicates updates for W_AA and W_AX.</a:t>
            </a:r>
          </a:p>
          <a:p>
            <a:r>
              <a:rPr dirty="0"/>
              <a:t>Solutions: Gradient clipping, advanced architectures (e.g., LSTMs, GRUs).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Backpropagation in RNNs relies on the chain rule and weight sharing.</a:t>
            </a:r>
          </a:p>
          <a:p>
            <a:r>
              <a:rPr dirty="0"/>
              <a:t>Key challenge: Managing dependencies across multiple time steps.</a:t>
            </a:r>
          </a:p>
          <a:p>
            <a:r>
              <a:rPr dirty="0"/>
              <a:t>Practical applications: Language models, sentiment analysis, time-series prediction.</a:t>
            </a:r>
          </a:p>
          <a:p>
            <a:r>
              <a:rPr dirty="0"/>
              <a:t>Explore advanced RNN variants for better performance.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LSTMs?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Problems with Recurrent Neural Networks (RNNs).</a:t>
            </a:r>
          </a:p>
          <a:p>
            <a:r>
              <a:t>LSTM as a solution for long-term dependencies.</a:t>
            </a:r>
          </a:p>
          <a:p>
            <a:r>
              <a:t>Intuition and mathematical foundations explained in simple terms.</a:t>
            </a:r>
          </a:p>
          <a:p>
            <a:r>
              <a:t>Takeaway: LSTM is crucial for solving real-world sequence problems.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Grammar Checker fails to maintain context (e.g., 'his' vs. 'her').</a:t>
            </a:r>
          </a:p>
          <a:p>
            <a:r>
              <a:t>Key Issue: RNNs lose early information in long sequences.</a:t>
            </a:r>
          </a:p>
          <a:p>
            <a:r>
              <a:t>Reason: Activations a_t are updated repeatedly.</a:t>
            </a:r>
          </a:p>
          <a:p>
            <a:r>
              <a:t>Earlier inputs' influence diminishes (vanishing gradient problem).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Vanishing Gradient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Do RNNs Forget?</a:t>
            </a:r>
          </a:p>
          <a:p>
            <a:r>
              <a:t>Gradients shrink during backpropagation: Multiplication of small numbers over time leads to values close to zero.</a:t>
            </a:r>
          </a:p>
          <a:p>
            <a:r>
              <a:t>Earlier words have little impact on weights.</a:t>
            </a:r>
          </a:p>
          <a:p>
            <a:r>
              <a:t>Visual: Simple diagram showing gradient shrinking across layers.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LSTM?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New Perspective</a:t>
            </a:r>
          </a:p>
          <a:p>
            <a:r>
              <a:t>Definition: Long Short-Term Memory network retains long-term context.</a:t>
            </a:r>
          </a:p>
          <a:p>
            <a:r>
              <a:t>Core Difference: RNN: Short-term memory. LSTM: Long-term + short-term memory.</a:t>
            </a:r>
          </a:p>
          <a:p>
            <a:r>
              <a:t>Visual: Diagram contrasting RNN and LSTM cell.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Inside an LSTM</a:t>
            </a:r>
          </a:p>
          <a:p>
            <a:r>
              <a:rPr dirty="0"/>
              <a:t>Two States:</a:t>
            </a:r>
          </a:p>
          <a:p>
            <a:pPr lvl="1"/>
            <a:r>
              <a:rPr sz="1800" dirty="0"/>
              <a:t>Memory Cell State (</a:t>
            </a:r>
            <a:r>
              <a:rPr sz="1800" dirty="0" err="1"/>
              <a:t>C_t</a:t>
            </a:r>
            <a:r>
              <a:rPr sz="1800" dirty="0"/>
              <a:t>): Retains long-term information.</a:t>
            </a:r>
          </a:p>
          <a:p>
            <a:pPr lvl="1"/>
            <a:r>
              <a:rPr sz="1800" dirty="0"/>
              <a:t>Hidden State (</a:t>
            </a:r>
            <a:r>
              <a:rPr sz="1800" dirty="0" err="1"/>
              <a:t>h_t</a:t>
            </a:r>
            <a:r>
              <a:rPr sz="1800" dirty="0"/>
              <a:t>): Processes new input and influences output.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929F-9854-F8EF-39E3-AD1C4069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Block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E1987-5CCF-F234-3506-DE7D8F1C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78" y="2944094"/>
            <a:ext cx="8232843" cy="315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8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Controlling Information Flow</a:t>
            </a:r>
          </a:p>
          <a:p>
            <a:r>
              <a:t>Three Gates:</a:t>
            </a:r>
          </a:p>
          <a:p>
            <a:r>
              <a:t>Forget Gate (f_t): Decide what to forget.</a:t>
            </a:r>
          </a:p>
          <a:p>
            <a:r>
              <a:t>Input Gate (i_t): Decide what new information to add.</a:t>
            </a:r>
          </a:p>
          <a:p>
            <a:r>
              <a:t>Output Gate (o_t): Decide what to output.</a:t>
            </a:r>
          </a:p>
          <a:p>
            <a:r>
              <a:t>Visual: Annotated LSTM cell diagram.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 Unfolded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90BFA-BE09-2970-83A4-DC0CE2A0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2" y="2942217"/>
            <a:ext cx="8880049" cy="26299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Forget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Retain or Discard?</a:t>
            </a:r>
          </a:p>
          <a:p>
            <a:r>
              <a:t>Equation: f_t = σ(W_f [h_(t-1), x_t] + b_f)</a:t>
            </a:r>
          </a:p>
          <a:p>
            <a:r>
              <a:t>Multiplies with previous cell state (C_(t-1)): 1: Retain information, 0: Forget information.</a:t>
            </a:r>
          </a:p>
          <a:p>
            <a:r>
              <a:t>Example: Retaining 'Mr. Watson' across context.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Adding New Information</a:t>
            </a:r>
          </a:p>
          <a:p>
            <a:r>
              <a:t>Equation: i_t = σ(W_i [h_(t-1), x_t] + b_i)</a:t>
            </a:r>
          </a:p>
          <a:p>
            <a:r>
              <a:t>C_t~ = tanh(W_C [h_(t-1), x_t] + b_C)</a:t>
            </a:r>
          </a:p>
          <a:p>
            <a:r>
              <a:t>C_t = f_t * C_(t-1) + i_t * C_t~</a:t>
            </a:r>
          </a:p>
          <a:p>
            <a:r>
              <a:t>Filters candidate values before adding them to the memory.</a:t>
            </a:r>
          </a:p>
          <a:p>
            <a:r>
              <a:t>Example: Adding the information 'tomorrow' to context.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Deciding the Output</a:t>
            </a:r>
          </a:p>
          <a:p>
            <a:r>
              <a:t>Equation: o_t = σ(W_o [h_(t-1), x_t] + b_o)</a:t>
            </a:r>
          </a:p>
          <a:p>
            <a:r>
              <a:t>h_t = o_t * tanh(C_t)</a:t>
            </a:r>
          </a:p>
          <a:p>
            <a:r>
              <a:t>Filters and passes information for prediction.</a:t>
            </a:r>
          </a:p>
          <a:p>
            <a:r>
              <a:t>Example: Correcting grammar output based on retained context.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Solves the vanishing gradient problem.</a:t>
            </a:r>
          </a:p>
          <a:p>
            <a:r>
              <a:t>Retains long-term dependencies effectively.</a:t>
            </a:r>
          </a:p>
          <a:p>
            <a:r>
              <a:t>Useful for real-world applications like:</a:t>
            </a:r>
          </a:p>
          <a:p>
            <a:r>
              <a:t>Grammar checkers.</a:t>
            </a:r>
          </a:p>
          <a:p>
            <a:r>
              <a:t>Language translation.</a:t>
            </a:r>
          </a:p>
          <a:p>
            <a:r>
              <a:t>Time-series forecasting.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LSTMs extend RNNs by introducing memory cells and gates.</a:t>
            </a:r>
          </a:p>
          <a:p>
            <a:r>
              <a:t>Addresses the limitations of RNNs (context loss, vanishing gradient).</a:t>
            </a:r>
          </a:p>
          <a:p>
            <a:r>
              <a:t>Foundational for sequence modeling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1DBDF-F66E-C530-EB42-5DEE000C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4521-9DB1-B6A7-0B4F-DBF8EA7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 Unfolded</a:t>
            </a:r>
            <a:endParaRPr dirty="0"/>
          </a:p>
        </p:txBody>
      </p:sp>
      <p:pic>
        <p:nvPicPr>
          <p:cNvPr id="1026" name="Picture 2" descr="Recurrent Neural Networks: A Comprehensive Review of Architectures,  Variants, and Applications">
            <a:extLst>
              <a:ext uri="{FF2B5EF4-FFF2-40B4-BE49-F238E27FC236}">
                <a16:creationId xmlns:a16="http://schemas.microsoft.com/office/drawing/2014/main" id="{09A00602-3E5C-797C-161C-E1929A4F1E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86" y="2328945"/>
            <a:ext cx="5598888" cy="42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Named Entity Recognition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Use Case: Identifying entities (e.g., people, organizations, locations) in text.</a:t>
            </a:r>
          </a:p>
          <a:p>
            <a:r>
              <a:rPr dirty="0"/>
              <a:t>Process:</a:t>
            </a:r>
          </a:p>
          <a:p>
            <a:r>
              <a:rPr dirty="0"/>
              <a:t>Pass each word into the RNN.</a:t>
            </a:r>
          </a:p>
          <a:p>
            <a:r>
              <a:rPr dirty="0"/>
              <a:t>Outputs: Entity label for each word, influenced by prior inputs.</a:t>
            </a:r>
          </a:p>
          <a:p>
            <a:r>
              <a:rPr dirty="0"/>
              <a:t>Example:</a:t>
            </a:r>
          </a:p>
          <a:p>
            <a:pPr lvl="1"/>
            <a:r>
              <a:rPr sz="1800" dirty="0"/>
              <a:t>Input: "Google is based in San Francisco."</a:t>
            </a:r>
          </a:p>
          <a:p>
            <a:pPr lvl="1"/>
            <a:r>
              <a:rPr sz="1800" dirty="0"/>
              <a:t>Google: Organization</a:t>
            </a:r>
          </a:p>
          <a:p>
            <a:pPr lvl="1"/>
            <a:r>
              <a:rPr sz="1800" dirty="0"/>
              <a:t>San Francisco: Location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Handles varying input and output sequence lengths.</a:t>
            </a:r>
          </a:p>
          <a:p>
            <a:r>
              <a:rPr dirty="0"/>
              <a:t>Considers context by incorporating previous inputs into predictions.</a:t>
            </a:r>
          </a:p>
          <a:p>
            <a:r>
              <a:rPr dirty="0"/>
              <a:t>Enables advanced NLP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Types of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RNNs are versatile models for sequential data.</a:t>
            </a:r>
          </a:p>
          <a:p>
            <a:r>
              <a:rPr dirty="0"/>
              <a:t>Different RNN architectures cater to varied application needs.</a:t>
            </a:r>
          </a:p>
          <a:p>
            <a:r>
              <a:rPr dirty="0"/>
              <a:t>We'll explore several types based on input-output sequence structures.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Many-to-One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Example: Movie Rating System</a:t>
            </a:r>
          </a:p>
          <a:p>
            <a:r>
              <a:rPr dirty="0"/>
              <a:t>Input: Variable-length comment.</a:t>
            </a:r>
          </a:p>
          <a:p>
            <a:r>
              <a:rPr dirty="0"/>
              <a:t>Output: Single rating (e.g., 1 to 5).</a:t>
            </a:r>
          </a:p>
          <a:p>
            <a:r>
              <a:rPr dirty="0"/>
              <a:t>Mechanism:</a:t>
            </a:r>
          </a:p>
          <a:p>
            <a:pPr lvl="1"/>
            <a:r>
              <a:rPr lang="en-US" sz="1800" dirty="0"/>
              <a:t>P</a:t>
            </a:r>
            <a:r>
              <a:rPr sz="1800" dirty="0"/>
              <a:t>rocesses all inputs sequentially.</a:t>
            </a:r>
          </a:p>
          <a:p>
            <a:pPr lvl="1"/>
            <a:r>
              <a:rPr sz="1800" dirty="0"/>
              <a:t>Generates output only at the final step.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488</TotalTime>
  <Words>1980</Words>
  <Application>Microsoft Office PowerPoint</Application>
  <PresentationFormat>On-screen Show (4:3)</PresentationFormat>
  <Paragraphs>213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Century Gothic</vt:lpstr>
      <vt:lpstr>Wingdings 3</vt:lpstr>
      <vt:lpstr>Ion Boardroom</vt:lpstr>
      <vt:lpstr>Introduction to Recurrent Neural Networks (RNNs)</vt:lpstr>
      <vt:lpstr>Why Use RNNs?</vt:lpstr>
      <vt:lpstr>RNN Structure</vt:lpstr>
      <vt:lpstr>RNN Structure Unfolded</vt:lpstr>
      <vt:lpstr>RNN Structure Unfolded</vt:lpstr>
      <vt:lpstr>Named Entity Recognition Example</vt:lpstr>
      <vt:lpstr>Benefits of RNNs</vt:lpstr>
      <vt:lpstr>Introduction to Types of RNNs</vt:lpstr>
      <vt:lpstr>Many-to-One RNN</vt:lpstr>
      <vt:lpstr>One-to-Many RNN</vt:lpstr>
      <vt:lpstr>Many-to-Many RNN (Equal Input-Output Length)</vt:lpstr>
      <vt:lpstr>Many-to-Many RNN (Variable Input-Output Length)</vt:lpstr>
      <vt:lpstr>Visual Representation of Types of RNN</vt:lpstr>
      <vt:lpstr>Summary of RNN Types</vt:lpstr>
      <vt:lpstr>RNN Model Details &amp; Architecture</vt:lpstr>
      <vt:lpstr>Introduction</vt:lpstr>
      <vt:lpstr>Input Processing</vt:lpstr>
      <vt:lpstr>RNN Cell Diagram</vt:lpstr>
      <vt:lpstr>RNN Cell Details</vt:lpstr>
      <vt:lpstr>Two RNN Cells in a Network</vt:lpstr>
      <vt:lpstr>Backpropagation in Recurrent Neural Networks (RNNs)</vt:lpstr>
      <vt:lpstr>Introduction to Backpropagation in RNNs</vt:lpstr>
      <vt:lpstr>Movie Rating System Example</vt:lpstr>
      <vt:lpstr>Forward Propagation</vt:lpstr>
      <vt:lpstr>Loss Function</vt:lpstr>
      <vt:lpstr>Backpropagation Overview</vt:lpstr>
      <vt:lpstr>Gradient Computation for W_YA</vt:lpstr>
      <vt:lpstr>Gradient for W_AA (Recurrent Weight)</vt:lpstr>
      <vt:lpstr>Gradient for W_AX (Input Weight)</vt:lpstr>
      <vt:lpstr>Key Backpropagation Equations</vt:lpstr>
      <vt:lpstr>Challenges in RNN Backpropagation</vt:lpstr>
      <vt:lpstr>Conclusion</vt:lpstr>
      <vt:lpstr>Why Learn LSTMs?</vt:lpstr>
      <vt:lpstr>RNN Limitations</vt:lpstr>
      <vt:lpstr>Vanishing Gradient Problem</vt:lpstr>
      <vt:lpstr>What is LSTM?</vt:lpstr>
      <vt:lpstr>LSTM Components</vt:lpstr>
      <vt:lpstr>LSTM Block Diagram</vt:lpstr>
      <vt:lpstr>LSTM Gates</vt:lpstr>
      <vt:lpstr>Forget Gate</vt:lpstr>
      <vt:lpstr>Input Gate</vt:lpstr>
      <vt:lpstr>Output Gate</vt:lpstr>
      <vt:lpstr>Advantages of LSTM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Piyushdan Mod</cp:lastModifiedBy>
  <cp:revision>6</cp:revision>
  <dcterms:created xsi:type="dcterms:W3CDTF">2013-01-27T09:14:16Z</dcterms:created>
  <dcterms:modified xsi:type="dcterms:W3CDTF">2024-11-24T01:22:45Z</dcterms:modified>
  <cp:category/>
</cp:coreProperties>
</file>