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57" r:id="rId5"/>
    <p:sldId id="269" r:id="rId6"/>
    <p:sldId id="272" r:id="rId7"/>
    <p:sldId id="266" r:id="rId8"/>
    <p:sldId id="284" r:id="rId9"/>
    <p:sldId id="279" r:id="rId10"/>
    <p:sldId id="280" r:id="rId11"/>
    <p:sldId id="281" r:id="rId12"/>
    <p:sldId id="283" r:id="rId13"/>
    <p:sldId id="274"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949" autoAdjust="0"/>
  </p:normalViewPr>
  <p:slideViewPr>
    <p:cSldViewPr snapToGrid="0" showGuides="1">
      <p:cViewPr varScale="1">
        <p:scale>
          <a:sx n="74" d="100"/>
          <a:sy n="74" d="100"/>
        </p:scale>
        <p:origin x="85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12/8/2023</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4</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5</a:t>
            </a:fld>
            <a:endParaRPr lang="en-US" noProof="0" dirty="0"/>
          </a:p>
        </p:txBody>
      </p:sp>
    </p:spTree>
    <p:extLst>
      <p:ext uri="{BB962C8B-B14F-4D97-AF65-F5344CB8AC3E}">
        <p14:creationId xmlns:p14="http://schemas.microsoft.com/office/powerpoint/2010/main" val="190738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6</a:t>
            </a:fld>
            <a:endParaRPr lang="en-US" noProof="0" dirty="0"/>
          </a:p>
        </p:txBody>
      </p:sp>
    </p:spTree>
    <p:extLst>
      <p:ext uri="{BB962C8B-B14F-4D97-AF65-F5344CB8AC3E}">
        <p14:creationId xmlns:p14="http://schemas.microsoft.com/office/powerpoint/2010/main" val="46530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360938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8</a:t>
            </a:fld>
            <a:endParaRPr lang="en-US" noProof="0" dirty="0"/>
          </a:p>
        </p:txBody>
      </p:sp>
    </p:spTree>
    <p:extLst>
      <p:ext uri="{BB962C8B-B14F-4D97-AF65-F5344CB8AC3E}">
        <p14:creationId xmlns:p14="http://schemas.microsoft.com/office/powerpoint/2010/main" val="376720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413851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12/8/2023</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EF7BD-FE81-4B20-8DC5-0B3EB736F9F8}"/>
              </a:ext>
            </a:extLst>
          </p:cNvPr>
          <p:cNvSpPr>
            <a:spLocks noGrp="1"/>
          </p:cNvSpPr>
          <p:nvPr>
            <p:ph type="ctrTitle"/>
          </p:nvPr>
        </p:nvSpPr>
        <p:spPr>
          <a:xfrm>
            <a:off x="6343650" y="2335971"/>
            <a:ext cx="5143500" cy="2090808"/>
          </a:xfrm>
        </p:spPr>
        <p:txBody>
          <a:bodyPr/>
          <a:lstStyle/>
          <a:p>
            <a:r>
              <a:rPr lang="en-US" dirty="0">
                <a:latin typeface="Agency FB" panose="020B0503020202020204" pitchFamily="34" charset="0"/>
              </a:rPr>
              <a:t>Salesforce Presentation</a:t>
            </a:r>
            <a:br>
              <a:rPr lang="en-US" dirty="0">
                <a:latin typeface="Agency FB" panose="020B0503020202020204" pitchFamily="34" charset="0"/>
              </a:rPr>
            </a:br>
            <a:r>
              <a:rPr lang="en-US" dirty="0">
                <a:latin typeface="Agency FB" panose="020B0503020202020204" pitchFamily="34" charset="0"/>
              </a:rPr>
              <a:t>Group </a:t>
            </a:r>
            <a:r>
              <a:rPr lang="en-US" dirty="0" smtClean="0">
                <a:latin typeface="Agency FB" panose="020B0503020202020204" pitchFamily="34" charset="0"/>
              </a:rPr>
              <a:t> </a:t>
            </a:r>
            <a:r>
              <a:rPr lang="en-US" dirty="0" smtClean="0">
                <a:latin typeface="Agency FB" panose="020B0503020202020204" pitchFamily="34" charset="0"/>
              </a:rPr>
              <a:t>4</a:t>
            </a:r>
            <a:endParaRPr lang="en-US" dirty="0">
              <a:latin typeface="Agency FB" panose="020B0503020202020204" pitchFamily="34" charset="0"/>
            </a:endParaRPr>
          </a:p>
        </p:txBody>
      </p:sp>
      <p:pic>
        <p:nvPicPr>
          <p:cNvPr id="10" name="Picture Placeholder 9" descr="cityscape&#10;">
            <a:extLst>
              <a:ext uri="{FF2B5EF4-FFF2-40B4-BE49-F238E27FC236}">
                <a16:creationId xmlns=""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813843" y="612635"/>
            <a:ext cx="5305661" cy="530566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7" y="204787"/>
            <a:ext cx="8191500" cy="63531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3649" y="1131284"/>
            <a:ext cx="2237823" cy="839184"/>
          </a:xfrm>
          <a:prstGeom prst="rect">
            <a:avLst/>
          </a:prstGeom>
        </p:spPr>
      </p:pic>
    </p:spTree>
    <p:extLst>
      <p:ext uri="{BB962C8B-B14F-4D97-AF65-F5344CB8AC3E}">
        <p14:creationId xmlns:p14="http://schemas.microsoft.com/office/powerpoint/2010/main" val="373798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a:stretch>
            <a:fillRect/>
          </a:stretch>
        </p:blipFill>
        <p:spPr>
          <a:xfrm>
            <a:off x="515938" y="3694946"/>
            <a:ext cx="2425097" cy="2103182"/>
          </a:xfrm>
          <a:prstGeom prst="rect">
            <a:avLst/>
          </a:prstGeom>
        </p:spPr>
      </p:pic>
      <p:pic>
        <p:nvPicPr>
          <p:cNvPr id="34" name="Picture 33"/>
          <p:cNvPicPr>
            <a:picLocks noChangeAspect="1"/>
          </p:cNvPicPr>
          <p:nvPr/>
        </p:nvPicPr>
        <p:blipFill>
          <a:blip r:embed="rId3"/>
          <a:stretch>
            <a:fillRect/>
          </a:stretch>
        </p:blipFill>
        <p:spPr>
          <a:xfrm>
            <a:off x="3580145" y="3694946"/>
            <a:ext cx="2425097" cy="2103182"/>
          </a:xfrm>
          <a:prstGeom prst="rect">
            <a:avLst/>
          </a:prstGeom>
        </p:spPr>
      </p:pic>
      <p:sp>
        <p:nvSpPr>
          <p:cNvPr id="2" name="Title 1">
            <a:extLst>
              <a:ext uri="{FF2B5EF4-FFF2-40B4-BE49-F238E27FC236}">
                <a16:creationId xmlns="" xmlns:a16="http://schemas.microsoft.com/office/drawing/2014/main" id="{8FBFCA16-8D78-4A87-9023-708458E3A4F3}"/>
              </a:ext>
            </a:extLst>
          </p:cNvPr>
          <p:cNvSpPr>
            <a:spLocks noGrp="1"/>
          </p:cNvSpPr>
          <p:nvPr>
            <p:ph type="title"/>
          </p:nvPr>
        </p:nvSpPr>
        <p:spPr/>
        <p:txBody>
          <a:bodyPr/>
          <a:lstStyle/>
          <a:p>
            <a:r>
              <a:rPr lang="en-US" dirty="0"/>
              <a:t>team</a:t>
            </a:r>
          </a:p>
        </p:txBody>
      </p:sp>
      <p:sp>
        <p:nvSpPr>
          <p:cNvPr id="9" name="Content Placeholder 8">
            <a:extLst>
              <a:ext uri="{FF2B5EF4-FFF2-40B4-BE49-F238E27FC236}">
                <a16:creationId xmlns="" xmlns:a16="http://schemas.microsoft.com/office/drawing/2014/main" id="{D66C6D21-6780-4D8A-9B6F-582E0BD2DC2E}"/>
              </a:ext>
            </a:extLst>
          </p:cNvPr>
          <p:cNvSpPr>
            <a:spLocks noGrp="1"/>
          </p:cNvSpPr>
          <p:nvPr>
            <p:ph idx="17"/>
          </p:nvPr>
        </p:nvSpPr>
        <p:spPr>
          <a:xfrm>
            <a:off x="515938" y="2337510"/>
            <a:ext cx="2588705" cy="495389"/>
          </a:xfrm>
        </p:spPr>
        <p:txBody>
          <a:bodyPr/>
          <a:lstStyle/>
          <a:p>
            <a:r>
              <a:rPr lang="en-US" sz="2400" dirty="0" err="1"/>
              <a:t>Prajitha</a:t>
            </a:r>
            <a:r>
              <a:rPr lang="en-US" sz="2400" dirty="0"/>
              <a:t> Nair P</a:t>
            </a:r>
            <a:endParaRPr lang="en-US" sz="5400" dirty="0"/>
          </a:p>
        </p:txBody>
      </p:sp>
      <p:sp>
        <p:nvSpPr>
          <p:cNvPr id="11" name="Content Placeholder 10">
            <a:extLst>
              <a:ext uri="{FF2B5EF4-FFF2-40B4-BE49-F238E27FC236}">
                <a16:creationId xmlns="" xmlns:a16="http://schemas.microsoft.com/office/drawing/2014/main" id="{90DE57B2-448D-4C8D-8B9C-FFDDFB0A9208}"/>
              </a:ext>
            </a:extLst>
          </p:cNvPr>
          <p:cNvSpPr>
            <a:spLocks noGrp="1"/>
          </p:cNvSpPr>
          <p:nvPr>
            <p:ph idx="19"/>
          </p:nvPr>
        </p:nvSpPr>
        <p:spPr>
          <a:xfrm>
            <a:off x="3416537" y="4498842"/>
            <a:ext cx="2588705" cy="495389"/>
          </a:xfrm>
        </p:spPr>
        <p:txBody>
          <a:bodyPr/>
          <a:lstStyle/>
          <a:p>
            <a:r>
              <a:rPr lang="en-US" sz="2400" dirty="0"/>
              <a:t>J </a:t>
            </a:r>
            <a:r>
              <a:rPr lang="en-US" sz="2400" dirty="0" err="1"/>
              <a:t>Saneeth</a:t>
            </a:r>
            <a:r>
              <a:rPr lang="en-US" sz="2400" dirty="0"/>
              <a:t> Reddy</a:t>
            </a:r>
          </a:p>
        </p:txBody>
      </p:sp>
      <p:sp>
        <p:nvSpPr>
          <p:cNvPr id="13" name="Content Placeholder 12">
            <a:extLst>
              <a:ext uri="{FF2B5EF4-FFF2-40B4-BE49-F238E27FC236}">
                <a16:creationId xmlns="" xmlns:a16="http://schemas.microsoft.com/office/drawing/2014/main" id="{FB9E2175-1C3C-4B3E-A872-A1B7E6D64D52}"/>
              </a:ext>
            </a:extLst>
          </p:cNvPr>
          <p:cNvSpPr>
            <a:spLocks noGrp="1"/>
          </p:cNvSpPr>
          <p:nvPr>
            <p:ph idx="21"/>
          </p:nvPr>
        </p:nvSpPr>
        <p:spPr>
          <a:xfrm>
            <a:off x="6188615" y="2385447"/>
            <a:ext cx="2588705" cy="495389"/>
          </a:xfrm>
        </p:spPr>
        <p:txBody>
          <a:bodyPr/>
          <a:lstStyle/>
          <a:p>
            <a:r>
              <a:rPr lang="en-US" sz="2400" dirty="0"/>
              <a:t>Akash </a:t>
            </a:r>
            <a:r>
              <a:rPr lang="en-US" sz="2400" dirty="0" err="1"/>
              <a:t>pawar</a:t>
            </a:r>
            <a:endParaRPr lang="en-US" sz="5400" dirty="0"/>
          </a:p>
        </p:txBody>
      </p:sp>
      <p:sp>
        <p:nvSpPr>
          <p:cNvPr id="15" name="Content Placeholder 14">
            <a:extLst>
              <a:ext uri="{FF2B5EF4-FFF2-40B4-BE49-F238E27FC236}">
                <a16:creationId xmlns="" xmlns:a16="http://schemas.microsoft.com/office/drawing/2014/main" id="{471C9CF1-70B0-46DB-869F-6DC53668898D}"/>
              </a:ext>
            </a:extLst>
          </p:cNvPr>
          <p:cNvSpPr>
            <a:spLocks noGrp="1"/>
          </p:cNvSpPr>
          <p:nvPr>
            <p:ph idx="23"/>
          </p:nvPr>
        </p:nvSpPr>
        <p:spPr>
          <a:xfrm>
            <a:off x="9069451" y="2385447"/>
            <a:ext cx="2588705" cy="495389"/>
          </a:xfrm>
        </p:spPr>
        <p:txBody>
          <a:bodyPr/>
          <a:lstStyle/>
          <a:p>
            <a:r>
              <a:rPr lang="en-US" sz="2400" dirty="0" err="1"/>
              <a:t>Piyush</a:t>
            </a:r>
            <a:r>
              <a:rPr lang="en-US" sz="2400" dirty="0"/>
              <a:t> </a:t>
            </a:r>
            <a:r>
              <a:rPr lang="en-US" sz="2400" dirty="0" err="1"/>
              <a:t>Kolte</a:t>
            </a:r>
            <a:endParaRPr lang="en-US" sz="5400" dirty="0"/>
          </a:p>
        </p:txBody>
      </p:sp>
      <p:sp>
        <p:nvSpPr>
          <p:cNvPr id="3" name="Slide Number Placeholder 2">
            <a:extLst>
              <a:ext uri="{FF2B5EF4-FFF2-40B4-BE49-F238E27FC236}">
                <a16:creationId xmlns=""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sp>
        <p:nvSpPr>
          <p:cNvPr id="36" name="Content Placeholder 10">
            <a:extLst>
              <a:ext uri="{FF2B5EF4-FFF2-40B4-BE49-F238E27FC236}">
                <a16:creationId xmlns="" xmlns:a16="http://schemas.microsoft.com/office/drawing/2014/main" id="{90DE57B2-448D-4C8D-8B9C-FFDDFB0A9208}"/>
              </a:ext>
            </a:extLst>
          </p:cNvPr>
          <p:cNvSpPr>
            <a:spLocks noGrp="1"/>
          </p:cNvSpPr>
          <p:nvPr>
            <p:ph idx="19"/>
          </p:nvPr>
        </p:nvSpPr>
        <p:spPr>
          <a:xfrm>
            <a:off x="3307272" y="2385536"/>
            <a:ext cx="2589212" cy="495300"/>
          </a:xfrm>
        </p:spPr>
        <p:txBody>
          <a:bodyPr/>
          <a:lstStyle/>
          <a:p>
            <a:r>
              <a:rPr lang="en-US" sz="2000" dirty="0" err="1"/>
              <a:t>Akansha</a:t>
            </a:r>
            <a:r>
              <a:rPr lang="en-US" sz="2000" dirty="0"/>
              <a:t> </a:t>
            </a:r>
            <a:r>
              <a:rPr lang="en-US" sz="2000" dirty="0" err="1"/>
              <a:t>Mohod</a:t>
            </a:r>
            <a:endParaRPr lang="en-IN" sz="4800" dirty="0"/>
          </a:p>
        </p:txBody>
      </p:sp>
      <p:sp>
        <p:nvSpPr>
          <p:cNvPr id="37" name="Content Placeholder 10">
            <a:extLst>
              <a:ext uri="{FF2B5EF4-FFF2-40B4-BE49-F238E27FC236}">
                <a16:creationId xmlns="" xmlns:a16="http://schemas.microsoft.com/office/drawing/2014/main" id="{90DE57B2-448D-4C8D-8B9C-FFDDFB0A9208}"/>
              </a:ext>
            </a:extLst>
          </p:cNvPr>
          <p:cNvSpPr>
            <a:spLocks noGrp="1"/>
          </p:cNvSpPr>
          <p:nvPr>
            <p:ph idx="19"/>
          </p:nvPr>
        </p:nvSpPr>
        <p:spPr>
          <a:xfrm>
            <a:off x="434133" y="4498842"/>
            <a:ext cx="2588705" cy="495389"/>
          </a:xfrm>
        </p:spPr>
        <p:txBody>
          <a:bodyPr/>
          <a:lstStyle/>
          <a:p>
            <a:r>
              <a:rPr lang="en-US" sz="2400" dirty="0"/>
              <a:t>Swapnil Amrale</a:t>
            </a:r>
            <a:endParaRPr lang="en-US" sz="5400" dirty="0"/>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392" y="1888039"/>
            <a:ext cx="7457856" cy="4969961"/>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15938" y="6036005"/>
            <a:ext cx="1012867" cy="759649"/>
          </a:xfrm>
          <a:prstGeom prst="rect">
            <a:avLst/>
          </a:prstGeom>
        </p:spPr>
      </p:pic>
    </p:spTree>
    <p:extLst>
      <p:ext uri="{BB962C8B-B14F-4D97-AF65-F5344CB8AC3E}">
        <p14:creationId xmlns:p14="http://schemas.microsoft.com/office/powerpoint/2010/main" val="4356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6361724" y="3345543"/>
            <a:ext cx="5017477" cy="798285"/>
          </a:xfrm>
        </p:spPr>
        <p:txBody>
          <a:bodyPr/>
          <a:lstStyle/>
          <a:p>
            <a:r>
              <a:rPr lang="en-US" dirty="0" smtClean="0">
                <a:latin typeface="Bodoni MT" panose="02070603080606020203" pitchFamily="18" charset="0"/>
              </a:rPr>
              <a:t>Thank You</a:t>
            </a:r>
            <a:endParaRPr lang="en-US" dirty="0">
              <a:latin typeface="Bodoni MT" panose="020706030806060202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2" y="830943"/>
            <a:ext cx="10058400" cy="5029200"/>
          </a:xfrm>
          <a:prstGeom prst="rect">
            <a:avLst/>
          </a:prstGeom>
        </p:spPr>
      </p:pic>
    </p:spTree>
    <p:extLst>
      <p:ext uri="{BB962C8B-B14F-4D97-AF65-F5344CB8AC3E}">
        <p14:creationId xmlns:p14="http://schemas.microsoft.com/office/powerpoint/2010/main" val="35417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50832-0B36-43C5-98EC-4CD165D78718}"/>
              </a:ext>
            </a:extLst>
          </p:cNvPr>
          <p:cNvSpPr>
            <a:spLocks noGrp="1"/>
          </p:cNvSpPr>
          <p:nvPr>
            <p:ph type="title"/>
          </p:nvPr>
        </p:nvSpPr>
        <p:spPr>
          <a:xfrm>
            <a:off x="502517" y="566671"/>
            <a:ext cx="4937211" cy="48436"/>
          </a:xfrm>
        </p:spPr>
        <p:txBody>
          <a:bodyPr/>
          <a:lstStyle/>
          <a:p>
            <a:r>
              <a:rPr lang="en-US" dirty="0" smtClean="0"/>
              <a:t>summary</a:t>
            </a:r>
            <a:r>
              <a:rPr lang="en-US" dirty="0"/>
              <a:t/>
            </a:r>
            <a:br>
              <a:rPr lang="en-US" dirty="0"/>
            </a:br>
            <a:endParaRPr lang="en-US" dirty="0"/>
          </a:p>
        </p:txBody>
      </p:sp>
      <p:sp>
        <p:nvSpPr>
          <p:cNvPr id="4" name="Slide Number Placeholder 3">
            <a:extLst>
              <a:ext uri="{FF2B5EF4-FFF2-40B4-BE49-F238E27FC236}">
                <a16:creationId xmlns=""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pic>
        <p:nvPicPr>
          <p:cNvPr id="16" name="Picture Placeholder 1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720" r="22720"/>
          <a:stretch>
            <a:fillRect/>
          </a:stretch>
        </p:blipFill>
        <p:spPr/>
      </p:pic>
      <p:sp>
        <p:nvSpPr>
          <p:cNvPr id="17" name="Content Placeholder 16"/>
          <p:cNvSpPr>
            <a:spLocks noGrp="1"/>
          </p:cNvSpPr>
          <p:nvPr>
            <p:ph idx="1"/>
          </p:nvPr>
        </p:nvSpPr>
        <p:spPr>
          <a:xfrm>
            <a:off x="411368" y="714517"/>
            <a:ext cx="5473280" cy="4351338"/>
          </a:xfrm>
        </p:spPr>
        <p:txBody>
          <a:bodyPr/>
          <a:lstStyle/>
          <a:p>
            <a:r>
              <a:rPr lang="en-GB" sz="1800" dirty="0"/>
              <a:t>Salesforce is an American Cloud based Software Company</a:t>
            </a:r>
            <a:r>
              <a:rPr lang="en-GB" sz="1800" dirty="0" smtClean="0"/>
              <a:t>.</a:t>
            </a:r>
          </a:p>
          <a:p>
            <a:r>
              <a:rPr lang="en-GB" sz="1800" dirty="0" smtClean="0"/>
              <a:t>It </a:t>
            </a:r>
            <a:r>
              <a:rPr lang="en-GB" sz="1800" dirty="0"/>
              <a:t>provides Customer Relationship management (CRM) software and applications focused on Sales, automation, and Analytics. The main objective of salesforce management is a strategy to increase business sales by doing analysis. </a:t>
            </a:r>
            <a:endParaRPr lang="en-GB" sz="1800" dirty="0" smtClean="0"/>
          </a:p>
          <a:p>
            <a:r>
              <a:rPr lang="en-GB" sz="1800" dirty="0" smtClean="0"/>
              <a:t>A </a:t>
            </a:r>
            <a:r>
              <a:rPr lang="en-GB" sz="1800" dirty="0"/>
              <a:t>Salesforce lead is a potential customer, potential sales contact, potential sales opportunity. Leads are generated in many ways like from existing customer, referrals, through web, through online advertisements, campaigns and direct customers. Lead management is one of the key Functionality to improve business. </a:t>
            </a:r>
            <a:endParaRPr lang="en-GB" sz="1800" dirty="0" smtClean="0"/>
          </a:p>
          <a:p>
            <a:r>
              <a:rPr lang="en-GB" sz="1800" dirty="0" smtClean="0"/>
              <a:t>A </a:t>
            </a:r>
            <a:r>
              <a:rPr lang="en-GB" sz="1800" dirty="0"/>
              <a:t>lead can be converted into a contact, an account, or an opportunity. To create an opportunity we've to consider few stages: contacted, working, unqualified, Converted and few parameters: lead's product interest, budget, timeframe.</a:t>
            </a:r>
          </a:p>
          <a:p>
            <a:r>
              <a:rPr lang="en-GB" sz="1800" dirty="0"/>
              <a:t>Tools used: </a:t>
            </a:r>
            <a:r>
              <a:rPr lang="en-GB" sz="1800" dirty="0" smtClean="0"/>
              <a:t>My SQL, MS Excel , </a:t>
            </a:r>
            <a:r>
              <a:rPr lang="en-GB" sz="1800" dirty="0"/>
              <a:t>Power </a:t>
            </a:r>
            <a:r>
              <a:rPr lang="en-GB" sz="1800" dirty="0" smtClean="0"/>
              <a:t>BI, </a:t>
            </a:r>
            <a:r>
              <a:rPr lang="en-GB" sz="1800" dirty="0" err="1" smtClean="0"/>
              <a:t>Tablue</a:t>
            </a:r>
            <a:r>
              <a:rPr lang="en-GB" sz="1800" dirty="0" smtClean="0"/>
              <a:t>.</a:t>
            </a:r>
            <a:endParaRPr lang="en-GB" sz="1800" dirty="0"/>
          </a:p>
          <a:p>
            <a:endParaRPr lang="en-IN" sz="1800" dirty="0"/>
          </a:p>
        </p:txBody>
      </p:sp>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63C2D9-0850-4620-BE32-11F44A927662}"/>
              </a:ext>
            </a:extLst>
          </p:cNvPr>
          <p:cNvSpPr>
            <a:spLocks noGrp="1"/>
          </p:cNvSpPr>
          <p:nvPr>
            <p:ph type="title"/>
          </p:nvPr>
        </p:nvSpPr>
        <p:spPr>
          <a:xfrm>
            <a:off x="583098" y="566058"/>
            <a:ext cx="3011033" cy="513814"/>
          </a:xfrm>
        </p:spPr>
        <p:txBody>
          <a:bodyPr/>
          <a:lstStyle/>
          <a:p>
            <a:r>
              <a:rPr lang="en-US" sz="4400" dirty="0" smtClean="0"/>
              <a:t>KPI list</a:t>
            </a:r>
            <a:endParaRPr lang="en-US" sz="4400" dirty="0"/>
          </a:p>
        </p:txBody>
      </p:sp>
      <p:sp>
        <p:nvSpPr>
          <p:cNvPr id="5" name="Content Placeholder 4">
            <a:extLst>
              <a:ext uri="{FF2B5EF4-FFF2-40B4-BE49-F238E27FC236}">
                <a16:creationId xmlns="" xmlns:a16="http://schemas.microsoft.com/office/drawing/2014/main" id="{93A6F33C-3AFE-474E-AC15-C00F368C3C6A}"/>
              </a:ext>
            </a:extLst>
          </p:cNvPr>
          <p:cNvSpPr>
            <a:spLocks noGrp="1"/>
          </p:cNvSpPr>
          <p:nvPr>
            <p:ph idx="15"/>
          </p:nvPr>
        </p:nvSpPr>
        <p:spPr/>
        <p:txBody>
          <a:bodyPr/>
          <a:lstStyle/>
          <a:p>
            <a:r>
              <a:rPr lang="en-US" dirty="0" smtClean="0"/>
              <a:t>Opportunity KPI’s</a:t>
            </a:r>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p:pic>
      <p:sp>
        <p:nvSpPr>
          <p:cNvPr id="3" name="Content Placeholder 2">
            <a:extLst>
              <a:ext uri="{FF2B5EF4-FFF2-40B4-BE49-F238E27FC236}">
                <a16:creationId xmlns="" xmlns:a16="http://schemas.microsoft.com/office/drawing/2014/main" id="{65015163-D5FD-4849-978B-77883FAF7928}"/>
              </a:ext>
            </a:extLst>
          </p:cNvPr>
          <p:cNvSpPr>
            <a:spLocks noGrp="1"/>
          </p:cNvSpPr>
          <p:nvPr>
            <p:ph idx="1"/>
          </p:nvPr>
        </p:nvSpPr>
        <p:spPr>
          <a:xfrm>
            <a:off x="680933" y="2863158"/>
            <a:ext cx="4602035" cy="3779948"/>
          </a:xfrm>
        </p:spPr>
        <p:txBody>
          <a:bodyPr/>
          <a:lstStyle/>
          <a:p>
            <a:pPr marL="171450" indent="-171450" algn="just">
              <a:buFont typeface="Wingdings" panose="05000000000000000000" pitchFamily="2" charset="2"/>
              <a:buChar char="q"/>
            </a:pPr>
            <a:r>
              <a:rPr lang="en-US" b="1" dirty="0"/>
              <a:t> Expected </a:t>
            </a:r>
            <a:r>
              <a:rPr lang="en-US" b="1" dirty="0" smtClean="0"/>
              <a:t>Amount, Active Opportunities,</a:t>
            </a:r>
          </a:p>
          <a:p>
            <a:pPr marL="171450" indent="-171450" algn="just">
              <a:buFont typeface="Wingdings" panose="05000000000000000000" pitchFamily="2" charset="2"/>
              <a:buChar char="q"/>
            </a:pPr>
            <a:r>
              <a:rPr lang="en-US" b="1" dirty="0" smtClean="0"/>
              <a:t>Conversion Rate ,Win Rate, Loss ,Trend </a:t>
            </a:r>
            <a:r>
              <a:rPr lang="en-US" b="1" dirty="0"/>
              <a:t>Analysis </a:t>
            </a:r>
          </a:p>
          <a:p>
            <a:pPr marL="628650" lvl="1" indent="-171450" algn="l">
              <a:lnSpc>
                <a:spcPct val="150000"/>
              </a:lnSpc>
              <a:buFont typeface="Wingdings" panose="05000000000000000000" pitchFamily="2" charset="2"/>
              <a:buChar char="ü"/>
            </a:pPr>
            <a:r>
              <a:rPr lang="en-US" sz="1600" b="1" dirty="0"/>
              <a:t>Running Total Expected Vs Commit Forecast Amount over Time</a:t>
            </a:r>
          </a:p>
          <a:p>
            <a:pPr marL="628650" lvl="1" indent="-171450" algn="l">
              <a:buFont typeface="Wingdings" panose="05000000000000000000" pitchFamily="2" charset="2"/>
              <a:buChar char="ü"/>
            </a:pPr>
            <a:r>
              <a:rPr lang="en-US" sz="1600" b="1" dirty="0"/>
              <a:t>Running Total Active Vs Total Opportunities over Time</a:t>
            </a:r>
          </a:p>
          <a:p>
            <a:pPr marL="628650" lvl="1" indent="-171450" algn="l">
              <a:buFont typeface="Wingdings" panose="05000000000000000000" pitchFamily="2" charset="2"/>
              <a:buChar char="ü"/>
            </a:pPr>
            <a:r>
              <a:rPr lang="en-US" sz="1600" b="1" dirty="0"/>
              <a:t>Closed Won Vs Total Opportunities over Time</a:t>
            </a:r>
          </a:p>
          <a:p>
            <a:pPr marL="628650" lvl="1" indent="-171450" algn="l">
              <a:buFont typeface="Wingdings" panose="05000000000000000000" pitchFamily="2" charset="2"/>
              <a:buChar char="ü"/>
            </a:pPr>
            <a:r>
              <a:rPr lang="en-US" sz="1600" b="1" dirty="0"/>
              <a:t>Closed Won vs Total Closed over Time</a:t>
            </a:r>
          </a:p>
          <a:p>
            <a:pPr marL="171450" indent="-171450" algn="just">
              <a:lnSpc>
                <a:spcPct val="150000"/>
              </a:lnSpc>
              <a:buFont typeface="Wingdings" panose="05000000000000000000" pitchFamily="2" charset="2"/>
              <a:buChar char="q"/>
            </a:pPr>
            <a:r>
              <a:rPr lang="en-US" b="1" dirty="0"/>
              <a:t> Expected Amount by Opportunity Type</a:t>
            </a:r>
          </a:p>
          <a:p>
            <a:pPr marL="171450" indent="-171450" algn="just">
              <a:lnSpc>
                <a:spcPct val="150000"/>
              </a:lnSpc>
              <a:buFont typeface="Wingdings" panose="05000000000000000000" pitchFamily="2" charset="2"/>
              <a:buChar char="q"/>
            </a:pPr>
            <a:r>
              <a:rPr lang="en-US" b="1" dirty="0"/>
              <a:t> Opportunities by Industry</a:t>
            </a:r>
          </a:p>
        </p:txBody>
      </p:sp>
      <p:sp>
        <p:nvSpPr>
          <p:cNvPr id="8" name="Content Placeholder 7">
            <a:extLst>
              <a:ext uri="{FF2B5EF4-FFF2-40B4-BE49-F238E27FC236}">
                <a16:creationId xmlns="" xmlns:a16="http://schemas.microsoft.com/office/drawing/2014/main" id="{C8438480-8B6F-44E5-A602-6240C1B85FB3}"/>
              </a:ext>
            </a:extLst>
          </p:cNvPr>
          <p:cNvSpPr>
            <a:spLocks noGrp="1"/>
          </p:cNvSpPr>
          <p:nvPr>
            <p:ph idx="19"/>
          </p:nvPr>
        </p:nvSpPr>
        <p:spPr/>
        <p:txBody>
          <a:bodyPr/>
          <a:lstStyle/>
          <a:p>
            <a:pPr marL="171450" indent="-171450" algn="just">
              <a:buFont typeface="Wingdings" panose="05000000000000000000" pitchFamily="2" charset="2"/>
              <a:buChar char="q"/>
            </a:pPr>
            <a:r>
              <a:rPr lang="en-US" b="1" dirty="0"/>
              <a:t> Total Lead</a:t>
            </a:r>
          </a:p>
          <a:p>
            <a:pPr marL="171450" indent="-171450" algn="just">
              <a:lnSpc>
                <a:spcPct val="150000"/>
              </a:lnSpc>
              <a:buFont typeface="Wingdings" panose="05000000000000000000" pitchFamily="2" charset="2"/>
              <a:buChar char="q"/>
            </a:pPr>
            <a:r>
              <a:rPr lang="en-US" b="1" dirty="0"/>
              <a:t> Expected Amount from Converted Leads </a:t>
            </a:r>
          </a:p>
          <a:p>
            <a:pPr marL="171450" indent="-171450" algn="just">
              <a:lnSpc>
                <a:spcPct val="150000"/>
              </a:lnSpc>
              <a:buFont typeface="Wingdings" panose="05000000000000000000" pitchFamily="2" charset="2"/>
              <a:buChar char="q"/>
            </a:pPr>
            <a:r>
              <a:rPr lang="en-US" b="1" dirty="0"/>
              <a:t> Conversion Rate </a:t>
            </a:r>
          </a:p>
          <a:p>
            <a:pPr marL="171450" indent="-171450" algn="just">
              <a:lnSpc>
                <a:spcPct val="150000"/>
              </a:lnSpc>
              <a:buFont typeface="Wingdings" panose="05000000000000000000" pitchFamily="2" charset="2"/>
              <a:buChar char="q"/>
            </a:pPr>
            <a:r>
              <a:rPr lang="en-US" b="1" dirty="0"/>
              <a:t> Converted Accounts</a:t>
            </a:r>
          </a:p>
          <a:p>
            <a:pPr marL="171450" indent="-171450" algn="just">
              <a:lnSpc>
                <a:spcPct val="150000"/>
              </a:lnSpc>
              <a:buFont typeface="Wingdings" panose="05000000000000000000" pitchFamily="2" charset="2"/>
              <a:buChar char="q"/>
            </a:pPr>
            <a:r>
              <a:rPr lang="en-US" b="1" dirty="0"/>
              <a:t> Converted Opportunities</a:t>
            </a:r>
          </a:p>
          <a:p>
            <a:pPr marL="171450" indent="-171450" algn="just">
              <a:lnSpc>
                <a:spcPct val="150000"/>
              </a:lnSpc>
              <a:buFont typeface="Wingdings" panose="05000000000000000000" pitchFamily="2" charset="2"/>
              <a:buChar char="q"/>
            </a:pPr>
            <a:r>
              <a:rPr lang="en-US" b="1" dirty="0"/>
              <a:t> Lead By Source</a:t>
            </a:r>
          </a:p>
          <a:p>
            <a:pPr marL="171450" indent="-171450" algn="just">
              <a:lnSpc>
                <a:spcPct val="150000"/>
              </a:lnSpc>
              <a:buFont typeface="Wingdings" panose="05000000000000000000" pitchFamily="2" charset="2"/>
              <a:buChar char="q"/>
            </a:pPr>
            <a:r>
              <a:rPr lang="en-US" b="1" dirty="0"/>
              <a:t> Lead By industry</a:t>
            </a:r>
          </a:p>
        </p:txBody>
      </p:sp>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p:pic>
      <p:sp>
        <p:nvSpPr>
          <p:cNvPr id="9" name="Content Placeholder 8">
            <a:extLst>
              <a:ext uri="{FF2B5EF4-FFF2-40B4-BE49-F238E27FC236}">
                <a16:creationId xmlns="" xmlns:a16="http://schemas.microsoft.com/office/drawing/2014/main" id="{A1EE8A19-6968-4C81-B180-20FEF61ADEE1}"/>
              </a:ext>
            </a:extLst>
          </p:cNvPr>
          <p:cNvSpPr>
            <a:spLocks noGrp="1"/>
          </p:cNvSpPr>
          <p:nvPr>
            <p:ph idx="20"/>
          </p:nvPr>
        </p:nvSpPr>
        <p:spPr/>
        <p:txBody>
          <a:bodyPr/>
          <a:lstStyle/>
          <a:p>
            <a:r>
              <a:rPr lang="en-US" dirty="0" smtClean="0"/>
              <a:t>Leads </a:t>
            </a:r>
            <a:r>
              <a:rPr lang="en-US" dirty="0" err="1" smtClean="0"/>
              <a:t>Kpi’s</a:t>
            </a:r>
            <a:endParaRPr lang="en-US" dirty="0"/>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3</a:t>
            </a:fld>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798312" y="5898568"/>
            <a:ext cx="429755" cy="1166761"/>
          </a:xfrm>
          <a:prstGeom prst="rect">
            <a:avLst/>
          </a:prstGeom>
        </p:spPr>
      </p:pic>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0923" y="0"/>
            <a:ext cx="3541820" cy="696807"/>
          </a:xfrm>
        </p:spPr>
        <p:txBody>
          <a:bodyPr>
            <a:normAutofit fontScale="90000"/>
          </a:bodyPr>
          <a:lstStyle/>
          <a:p>
            <a:r>
              <a:rPr lang="en-US" dirty="0" smtClean="0"/>
              <a:t>EXCEL Dashboard</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2" name="Picture 1"/>
          <p:cNvPicPr>
            <a:picLocks noChangeAspect="1"/>
          </p:cNvPicPr>
          <p:nvPr/>
        </p:nvPicPr>
        <p:blipFill>
          <a:blip r:embed="rId3"/>
          <a:stretch>
            <a:fillRect/>
          </a:stretch>
        </p:blipFill>
        <p:spPr>
          <a:xfrm>
            <a:off x="144489" y="943428"/>
            <a:ext cx="11681618" cy="5914571"/>
          </a:xfrm>
          <a:prstGeom prst="rect">
            <a:avLst/>
          </a:prstGeom>
        </p:spPr>
      </p:pic>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0923" y="115910"/>
            <a:ext cx="3832106" cy="696807"/>
          </a:xfrm>
        </p:spPr>
        <p:txBody>
          <a:bodyPr>
            <a:normAutofit fontScale="90000"/>
          </a:bodyPr>
          <a:lstStyle/>
          <a:p>
            <a:r>
              <a:rPr lang="en-US" dirty="0" smtClean="0"/>
              <a:t>Tablue Dashboard</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23" y="1096052"/>
            <a:ext cx="11605607" cy="5639599"/>
          </a:xfrm>
          <a:prstGeom prst="rect">
            <a:avLst/>
          </a:prstGeom>
        </p:spPr>
      </p:pic>
    </p:spTree>
    <p:extLst>
      <p:ext uri="{BB962C8B-B14F-4D97-AF65-F5344CB8AC3E}">
        <p14:creationId xmlns:p14="http://schemas.microsoft.com/office/powerpoint/2010/main" val="219371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0923" y="0"/>
            <a:ext cx="3832106" cy="696807"/>
          </a:xfrm>
        </p:spPr>
        <p:txBody>
          <a:bodyPr>
            <a:normAutofit fontScale="90000"/>
          </a:bodyPr>
          <a:lstStyle/>
          <a:p>
            <a:r>
              <a:rPr lang="en-US" dirty="0" err="1" smtClean="0"/>
              <a:t>Tableue</a:t>
            </a:r>
            <a:r>
              <a:rPr lang="en-US" dirty="0" smtClean="0"/>
              <a:t> </a:t>
            </a:r>
            <a:r>
              <a:rPr lang="en-US" dirty="0" smtClean="0"/>
              <a:t>Dashboard</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23" y="874379"/>
            <a:ext cx="11592922" cy="5887030"/>
          </a:xfrm>
          <a:prstGeom prst="rect">
            <a:avLst/>
          </a:prstGeom>
        </p:spPr>
      </p:pic>
    </p:spTree>
    <p:extLst>
      <p:ext uri="{BB962C8B-B14F-4D97-AF65-F5344CB8AC3E}">
        <p14:creationId xmlns:p14="http://schemas.microsoft.com/office/powerpoint/2010/main" val="811341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0923" y="0"/>
            <a:ext cx="4165934" cy="696807"/>
          </a:xfrm>
        </p:spPr>
        <p:txBody>
          <a:bodyPr>
            <a:normAutofit fontScale="90000"/>
          </a:bodyPr>
          <a:lstStyle/>
          <a:p>
            <a:r>
              <a:rPr lang="en-US" dirty="0" smtClean="0"/>
              <a:t>Power bi Dashboard</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91" y="5891629"/>
            <a:ext cx="1178509" cy="88388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946" y="696807"/>
            <a:ext cx="10628750" cy="6000864"/>
          </a:xfrm>
          <a:prstGeom prst="rect">
            <a:avLst/>
          </a:prstGeom>
        </p:spPr>
      </p:pic>
    </p:spTree>
    <p:extLst>
      <p:ext uri="{BB962C8B-B14F-4D97-AF65-F5344CB8AC3E}">
        <p14:creationId xmlns:p14="http://schemas.microsoft.com/office/powerpoint/2010/main" val="274119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0923" y="0"/>
            <a:ext cx="4165934" cy="696807"/>
          </a:xfrm>
        </p:spPr>
        <p:txBody>
          <a:bodyPr>
            <a:normAutofit fontScale="90000"/>
          </a:bodyPr>
          <a:lstStyle/>
          <a:p>
            <a:r>
              <a:rPr lang="en-US" dirty="0" smtClean="0"/>
              <a:t>Power bi Dashboard</a:t>
            </a:r>
            <a:endParaRPr lang="en-US" dirty="0"/>
          </a:p>
        </p:txBody>
      </p:sp>
      <p:sp>
        <p:nvSpPr>
          <p:cNvPr id="4" name="Slide Number Placeholder 3"/>
          <p:cNvSpPr>
            <a:spLocks noGrp="1"/>
          </p:cNvSpPr>
          <p:nvPr>
            <p:ph type="sldNum" sz="quarter" idx="12"/>
          </p:nvPr>
        </p:nvSpPr>
        <p:spPr/>
        <p:txBody>
          <a:bodyPr/>
          <a:lstStyle/>
          <a:p>
            <a:r>
              <a:rPr lang="en-US" dirty="0"/>
              <a:t>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60" y="6227106"/>
            <a:ext cx="699846" cy="5248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5" y="812893"/>
            <a:ext cx="10910011" cy="5939097"/>
          </a:xfrm>
          <a:prstGeom prst="rect">
            <a:avLst/>
          </a:prstGeom>
        </p:spPr>
      </p:pic>
    </p:spTree>
    <p:extLst>
      <p:ext uri="{BB962C8B-B14F-4D97-AF65-F5344CB8AC3E}">
        <p14:creationId xmlns:p14="http://schemas.microsoft.com/office/powerpoint/2010/main" val="776081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63C2D9-0850-4620-BE32-11F44A927662}"/>
              </a:ext>
            </a:extLst>
          </p:cNvPr>
          <p:cNvSpPr>
            <a:spLocks noGrp="1"/>
          </p:cNvSpPr>
          <p:nvPr>
            <p:ph type="title"/>
          </p:nvPr>
        </p:nvSpPr>
        <p:spPr>
          <a:xfrm>
            <a:off x="583098" y="566058"/>
            <a:ext cx="3959873" cy="513814"/>
          </a:xfrm>
        </p:spPr>
        <p:txBody>
          <a:bodyPr/>
          <a:lstStyle/>
          <a:p>
            <a:r>
              <a:rPr lang="en-US" sz="4400" dirty="0" smtClean="0"/>
              <a:t>Key points</a:t>
            </a:r>
            <a:endParaRPr lang="en-US" sz="4400" dirty="0"/>
          </a:p>
        </p:txBody>
      </p:sp>
      <p:sp>
        <p:nvSpPr>
          <p:cNvPr id="5" name="Content Placeholder 4">
            <a:extLst>
              <a:ext uri="{FF2B5EF4-FFF2-40B4-BE49-F238E27FC236}">
                <a16:creationId xmlns="" xmlns:a16="http://schemas.microsoft.com/office/drawing/2014/main" id="{93A6F33C-3AFE-474E-AC15-C00F368C3C6A}"/>
              </a:ext>
            </a:extLst>
          </p:cNvPr>
          <p:cNvSpPr>
            <a:spLocks noGrp="1"/>
          </p:cNvSpPr>
          <p:nvPr>
            <p:ph idx="15"/>
          </p:nvPr>
        </p:nvSpPr>
        <p:spPr/>
        <p:txBody>
          <a:bodyPr/>
          <a:lstStyle/>
          <a:p>
            <a:r>
              <a:rPr lang="en-US" dirty="0" smtClean="0"/>
              <a:t>Opportunity</a:t>
            </a:r>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p:pic>
      <p:sp>
        <p:nvSpPr>
          <p:cNvPr id="3" name="Content Placeholder 2">
            <a:extLst>
              <a:ext uri="{FF2B5EF4-FFF2-40B4-BE49-F238E27FC236}">
                <a16:creationId xmlns="" xmlns:a16="http://schemas.microsoft.com/office/drawing/2014/main" id="{65015163-D5FD-4849-978B-77883FAF7928}"/>
              </a:ext>
            </a:extLst>
          </p:cNvPr>
          <p:cNvSpPr>
            <a:spLocks noGrp="1"/>
          </p:cNvSpPr>
          <p:nvPr>
            <p:ph idx="1"/>
          </p:nvPr>
        </p:nvSpPr>
        <p:spPr>
          <a:xfrm>
            <a:off x="680933" y="2863158"/>
            <a:ext cx="4602035" cy="3779948"/>
          </a:xfrm>
        </p:spPr>
        <p:txBody>
          <a:bodyPr/>
          <a:lstStyle/>
          <a:p>
            <a:pPr marL="171450" indent="-171450" algn="just">
              <a:buFont typeface="Wingdings" panose="05000000000000000000" pitchFamily="2" charset="2"/>
              <a:buChar char="q"/>
            </a:pPr>
            <a:r>
              <a:rPr lang="en-US" b="1" dirty="0"/>
              <a:t> </a:t>
            </a:r>
            <a:r>
              <a:rPr lang="en-US" b="1" dirty="0"/>
              <a:t>Sales Pipeline </a:t>
            </a:r>
            <a:r>
              <a:rPr lang="en-US" b="1" dirty="0" smtClean="0"/>
              <a:t>Progress</a:t>
            </a:r>
          </a:p>
          <a:p>
            <a:pPr marL="171450" indent="-171450" algn="just">
              <a:buFont typeface="Wingdings" panose="05000000000000000000" pitchFamily="2" charset="2"/>
              <a:buChar char="q"/>
            </a:pPr>
            <a:r>
              <a:rPr lang="en-US" b="1" dirty="0"/>
              <a:t>Revenue </a:t>
            </a:r>
            <a:r>
              <a:rPr lang="en-US" b="1" dirty="0" smtClean="0"/>
              <a:t>Forecasting</a:t>
            </a:r>
          </a:p>
          <a:p>
            <a:pPr marL="171450" indent="-171450" algn="just">
              <a:buFont typeface="Wingdings" panose="05000000000000000000" pitchFamily="2" charset="2"/>
              <a:buChar char="q"/>
            </a:pPr>
            <a:r>
              <a:rPr lang="en-US" b="1" dirty="0"/>
              <a:t>Timeline and </a:t>
            </a:r>
            <a:r>
              <a:rPr lang="en-US" b="1" dirty="0" smtClean="0"/>
              <a:t>Urgency</a:t>
            </a:r>
          </a:p>
          <a:p>
            <a:pPr marL="171450" indent="-171450" algn="just">
              <a:buFont typeface="Wingdings" panose="05000000000000000000" pitchFamily="2" charset="2"/>
              <a:buChar char="q"/>
            </a:pPr>
            <a:r>
              <a:rPr lang="en-US" b="1" dirty="0"/>
              <a:t>Strategic Decision-Making</a:t>
            </a:r>
            <a:endParaRPr lang="en-US" b="1" dirty="0" smtClean="0"/>
          </a:p>
        </p:txBody>
      </p:sp>
      <p:sp>
        <p:nvSpPr>
          <p:cNvPr id="8" name="Content Placeholder 7">
            <a:extLst>
              <a:ext uri="{FF2B5EF4-FFF2-40B4-BE49-F238E27FC236}">
                <a16:creationId xmlns="" xmlns:a16="http://schemas.microsoft.com/office/drawing/2014/main" id="{C8438480-8B6F-44E5-A602-6240C1B85FB3}"/>
              </a:ext>
            </a:extLst>
          </p:cNvPr>
          <p:cNvSpPr>
            <a:spLocks noGrp="1"/>
          </p:cNvSpPr>
          <p:nvPr>
            <p:ph idx="19"/>
          </p:nvPr>
        </p:nvSpPr>
        <p:spPr/>
        <p:txBody>
          <a:bodyPr/>
          <a:lstStyle/>
          <a:p>
            <a:pPr marL="171450" indent="-171450" algn="just">
              <a:buFont typeface="Wingdings" panose="05000000000000000000" pitchFamily="2" charset="2"/>
              <a:buChar char="q"/>
            </a:pPr>
            <a:r>
              <a:rPr lang="en-US" b="1" dirty="0"/>
              <a:t> </a:t>
            </a:r>
            <a:r>
              <a:rPr lang="en-US" b="1" dirty="0"/>
              <a:t>Lead </a:t>
            </a:r>
            <a:r>
              <a:rPr lang="en-US" b="1" dirty="0" smtClean="0"/>
              <a:t>Source</a:t>
            </a:r>
          </a:p>
          <a:p>
            <a:pPr marL="171450" indent="-171450" algn="just">
              <a:buFont typeface="Wingdings" panose="05000000000000000000" pitchFamily="2" charset="2"/>
              <a:buChar char="q"/>
            </a:pPr>
            <a:r>
              <a:rPr lang="en-US" b="1" dirty="0" smtClean="0"/>
              <a:t>Status</a:t>
            </a:r>
          </a:p>
          <a:p>
            <a:pPr marL="171450" indent="-171450" algn="just">
              <a:buFont typeface="Wingdings" panose="05000000000000000000" pitchFamily="2" charset="2"/>
              <a:buChar char="q"/>
            </a:pPr>
            <a:r>
              <a:rPr lang="en-US" b="1" dirty="0"/>
              <a:t>Industry/Company </a:t>
            </a:r>
            <a:r>
              <a:rPr lang="en-US" b="1" dirty="0" smtClean="0"/>
              <a:t>Size</a:t>
            </a:r>
          </a:p>
          <a:p>
            <a:pPr marL="171450" indent="-171450" algn="just">
              <a:buFont typeface="Wingdings" panose="05000000000000000000" pitchFamily="2" charset="2"/>
              <a:buChar char="q"/>
            </a:pPr>
            <a:r>
              <a:rPr lang="en-US" b="1" dirty="0"/>
              <a:t>Lead Conversion </a:t>
            </a:r>
            <a:r>
              <a:rPr lang="en-US" b="1" dirty="0" smtClean="0"/>
              <a:t>Rate</a:t>
            </a:r>
          </a:p>
          <a:p>
            <a:pPr marL="171450" indent="-171450" algn="just">
              <a:buFont typeface="Wingdings" panose="05000000000000000000" pitchFamily="2" charset="2"/>
              <a:buChar char="q"/>
            </a:pPr>
            <a:r>
              <a:rPr lang="en-US" b="1" dirty="0"/>
              <a:t>Activity History</a:t>
            </a:r>
            <a:endParaRPr lang="en-US" b="1" dirty="0"/>
          </a:p>
        </p:txBody>
      </p:sp>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p:pic>
      <p:sp>
        <p:nvSpPr>
          <p:cNvPr id="9" name="Content Placeholder 8">
            <a:extLst>
              <a:ext uri="{FF2B5EF4-FFF2-40B4-BE49-F238E27FC236}">
                <a16:creationId xmlns="" xmlns:a16="http://schemas.microsoft.com/office/drawing/2014/main" id="{A1EE8A19-6968-4C81-B180-20FEF61ADEE1}"/>
              </a:ext>
            </a:extLst>
          </p:cNvPr>
          <p:cNvSpPr>
            <a:spLocks noGrp="1"/>
          </p:cNvSpPr>
          <p:nvPr>
            <p:ph idx="20"/>
          </p:nvPr>
        </p:nvSpPr>
        <p:spPr/>
        <p:txBody>
          <a:bodyPr/>
          <a:lstStyle/>
          <a:p>
            <a:r>
              <a:rPr lang="en-US" dirty="0" smtClean="0"/>
              <a:t>Leads</a:t>
            </a:r>
            <a:endParaRPr lang="en-US" dirty="0"/>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798312" y="5898568"/>
            <a:ext cx="429755" cy="1166761"/>
          </a:xfrm>
          <a:prstGeom prst="rect">
            <a:avLst/>
          </a:prstGeom>
        </p:spPr>
      </p:pic>
    </p:spTree>
    <p:extLst>
      <p:ext uri="{BB962C8B-B14F-4D97-AF65-F5344CB8AC3E}">
        <p14:creationId xmlns:p14="http://schemas.microsoft.com/office/powerpoint/2010/main" val="1002565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9B47F-3DD8-4645-81DC-B88780643C07}">
  <ds:schemaRef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325</Words>
  <Application>Microsoft Office PowerPoint</Application>
  <PresentationFormat>Widescreen</PresentationFormat>
  <Paragraphs>69</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Arial</vt:lpstr>
      <vt:lpstr>Bodoni MT</vt:lpstr>
      <vt:lpstr>Calibri</vt:lpstr>
      <vt:lpstr>Corbel</vt:lpstr>
      <vt:lpstr>Wingdings</vt:lpstr>
      <vt:lpstr>Office Theme</vt:lpstr>
      <vt:lpstr>Salesforce Presentation Group  4</vt:lpstr>
      <vt:lpstr>summary </vt:lpstr>
      <vt:lpstr>KPI list</vt:lpstr>
      <vt:lpstr>EXCEL Dashboard</vt:lpstr>
      <vt:lpstr>Tablue Dashboard</vt:lpstr>
      <vt:lpstr>Tableue Dashboard</vt:lpstr>
      <vt:lpstr>Power bi Dashboard</vt:lpstr>
      <vt:lpstr>Power bi Dashboard</vt:lpstr>
      <vt:lpstr>Key points</vt:lpstr>
      <vt:lpstr>team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2023-12-03T15:18:28Z</dcterms:created>
  <dcterms:modified xsi:type="dcterms:W3CDTF">2023-12-08T04:06:54Z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