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6"/>
  </p:notesMasterIdLst>
  <p:sldIdLst>
    <p:sldId id="256" r:id="rId2"/>
    <p:sldId id="257" r:id="rId3"/>
    <p:sldId id="260" r:id="rId4"/>
    <p:sldId id="261" r:id="rId5"/>
    <p:sldId id="262" r:id="rId6"/>
    <p:sldId id="263" r:id="rId7"/>
    <p:sldId id="264" r:id="rId8"/>
    <p:sldId id="266" r:id="rId9"/>
    <p:sldId id="268" r:id="rId10"/>
    <p:sldId id="267" r:id="rId11"/>
    <p:sldId id="269" r:id="rId12"/>
    <p:sldId id="270" r:id="rId13"/>
    <p:sldId id="271" r:id="rId14"/>
    <p:sldId id="285" r:id="rId15"/>
    <p:sldId id="286" r:id="rId16"/>
    <p:sldId id="287" r:id="rId17"/>
    <p:sldId id="288" r:id="rId18"/>
    <p:sldId id="289" r:id="rId19"/>
    <p:sldId id="290" r:id="rId20"/>
    <p:sldId id="281" r:id="rId21"/>
    <p:sldId id="283" r:id="rId22"/>
    <p:sldId id="284" r:id="rId23"/>
    <p:sldId id="278" r:id="rId24"/>
    <p:sldId id="279" r:id="rId25"/>
  </p:sldIdLst>
  <p:sldSz cx="9144000" cy="5143500" type="screen16x9"/>
  <p:notesSz cx="6858000" cy="9144000"/>
  <p:embeddedFontLst>
    <p:embeddedFont>
      <p:font typeface="Algerian" panose="04020705040A02060702" pitchFamily="82" charset="0"/>
      <p:regular r:id="rId27"/>
    </p:embeddedFont>
    <p:embeddedFont>
      <p:font typeface="Montserrat" panose="00000500000000000000" pitchFamily="2" charset="0"/>
      <p:regular r:id="rId28"/>
      <p:bold r:id="rId29"/>
      <p:italic r:id="rId30"/>
      <p:boldItalic r:id="rId31"/>
    </p:embeddedFont>
    <p:embeddedFont>
      <p:font typeface="Open Sans" panose="020B0606030504020204"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3" roundtripDataSignature="AMtx7mjjb3RgnvOPhbm5TStVUU5haCd6T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0FB63D-8B28-44AD-869C-78CD76FD783F}" v="3" dt="2024-05-16T18:22:52.7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9" d="100"/>
          <a:sy n="109" d="100"/>
        </p:scale>
        <p:origin x="734"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font" Target="fonts/font8.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customschemas.google.com/relationships/presentationmetadata" Target="metadata"/><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4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0687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60355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89529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66100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01649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9953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69406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88085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238184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5" name="Google Shape;7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15f6a0e2566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 name="Google Shape;81;g15f6a0e2566_1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7" name="Google Shape;8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9" name="Google Shape;9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7" name="Google Shape;10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9" name="Google Shape;11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10"/>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10"/>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9"/>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9"/>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1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1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1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15"/>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15"/>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16"/>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17"/>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17"/>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17"/>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17"/>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8"/>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9"/>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
          <p:cNvSpPr txBox="1">
            <a:spLocks noGrp="1"/>
          </p:cNvSpPr>
          <p:nvPr>
            <p:ph type="ctrTitle"/>
          </p:nvPr>
        </p:nvSpPr>
        <p:spPr>
          <a:xfrm>
            <a:off x="315750" y="126609"/>
            <a:ext cx="8512500" cy="4065563"/>
          </a:xfrm>
          <a:prstGeom prst="rect">
            <a:avLst/>
          </a:prstGeom>
          <a:noFill/>
          <a:ln>
            <a:noFill/>
          </a:ln>
        </p:spPr>
        <p:txBody>
          <a:bodyPr spcFirstLastPara="1" wrap="square" lIns="91425" tIns="91425" rIns="91425" bIns="91425" anchor="b" anchorCtr="0">
            <a:noAutofit/>
          </a:bodyPr>
          <a:lstStyle/>
          <a:p>
            <a:pPr marL="0" lvl="0" indent="0" rtl="0">
              <a:lnSpc>
                <a:spcPct val="100000"/>
              </a:lnSpc>
              <a:spcBef>
                <a:spcPts val="0"/>
              </a:spcBef>
              <a:spcAft>
                <a:spcPts val="0"/>
              </a:spcAft>
              <a:buSzPts val="5200"/>
              <a:buNone/>
            </a:pPr>
            <a:r>
              <a:rPr lang="en-GB" sz="4200" b="1" dirty="0">
                <a:solidFill>
                  <a:schemeClr val="tx1"/>
                </a:solidFill>
                <a:latin typeface="Times New Roman" panose="02020603050405020304" pitchFamily="18" charset="0"/>
                <a:ea typeface="Montserrat"/>
                <a:cs typeface="Times New Roman" panose="02020603050405020304" pitchFamily="18" charset="0"/>
                <a:sym typeface="Montserrat"/>
              </a:rPr>
              <a:t>AIML PROJECT</a:t>
            </a:r>
            <a:br>
              <a:rPr lang="en-GB" sz="4200" b="1" dirty="0">
                <a:solidFill>
                  <a:schemeClr val="tx1"/>
                </a:solidFill>
                <a:latin typeface="Times New Roman" panose="02020603050405020304" pitchFamily="18" charset="0"/>
                <a:ea typeface="Montserrat"/>
                <a:cs typeface="Times New Roman" panose="02020603050405020304" pitchFamily="18" charset="0"/>
                <a:sym typeface="Montserrat"/>
              </a:rPr>
            </a:br>
            <a:r>
              <a:rPr lang="en-GB" sz="3600" b="1" dirty="0">
                <a:solidFill>
                  <a:schemeClr val="accent2">
                    <a:lumMod val="50000"/>
                    <a:lumOff val="50000"/>
                  </a:schemeClr>
                </a:solidFill>
                <a:latin typeface="Algerian" panose="04020705040A02060702" pitchFamily="82" charset="0"/>
                <a:ea typeface="Montserrat"/>
                <a:cs typeface="Times New Roman" panose="02020603050405020304" pitchFamily="18" charset="0"/>
                <a:sym typeface="Montserrat"/>
              </a:rPr>
              <a:t>OBESITY</a:t>
            </a:r>
            <a:br>
              <a:rPr lang="en-GB" sz="3600" b="1" dirty="0">
                <a:solidFill>
                  <a:schemeClr val="tx1"/>
                </a:solidFill>
                <a:latin typeface="Montserrat"/>
                <a:ea typeface="Montserrat"/>
                <a:cs typeface="Montserrat"/>
                <a:sym typeface="Montserrat"/>
              </a:rPr>
            </a:br>
            <a:br>
              <a:rPr lang="en-GB" sz="3600" b="1" dirty="0">
                <a:solidFill>
                  <a:schemeClr val="tx1"/>
                </a:solidFill>
                <a:latin typeface="Montserrat"/>
                <a:ea typeface="Montserrat"/>
                <a:cs typeface="Montserrat"/>
                <a:sym typeface="Montserrat"/>
              </a:rPr>
            </a:br>
            <a:r>
              <a:rPr lang="en-GB" sz="2000" b="1" u="sng" dirty="0">
                <a:solidFill>
                  <a:schemeClr val="tx1"/>
                </a:solidFill>
                <a:latin typeface="Times New Roman" panose="02020603050405020304" pitchFamily="18" charset="0"/>
                <a:ea typeface="Montserrat"/>
                <a:cs typeface="Times New Roman" panose="02020603050405020304" pitchFamily="18" charset="0"/>
                <a:sym typeface="Montserrat"/>
              </a:rPr>
              <a:t>Team Members:</a:t>
            </a:r>
            <a:br>
              <a:rPr lang="en-GB" sz="2000" b="1" u="sng" dirty="0">
                <a:solidFill>
                  <a:schemeClr val="dk1"/>
                </a:solidFill>
                <a:latin typeface="Montserrat"/>
                <a:ea typeface="Montserrat"/>
                <a:cs typeface="Montserrat"/>
                <a:sym typeface="Montserrat"/>
              </a:rPr>
            </a:br>
            <a:br>
              <a:rPr lang="en-GB" sz="2000" b="1" u="sng" dirty="0">
                <a:solidFill>
                  <a:schemeClr val="dk1"/>
                </a:solidFill>
                <a:latin typeface="Montserrat"/>
                <a:ea typeface="Montserrat"/>
                <a:cs typeface="Montserrat"/>
                <a:sym typeface="Montserrat"/>
              </a:rPr>
            </a:br>
            <a:br>
              <a:rPr lang="en-GB" sz="2000" b="1" u="sng" dirty="0">
                <a:solidFill>
                  <a:schemeClr val="dk1"/>
                </a:solidFill>
                <a:latin typeface="Montserrat"/>
                <a:ea typeface="Montserrat"/>
                <a:cs typeface="Montserrat"/>
                <a:sym typeface="Montserrat"/>
              </a:rPr>
            </a:br>
            <a:br>
              <a:rPr lang="en-GB" sz="2000" b="1" u="sng" dirty="0">
                <a:solidFill>
                  <a:schemeClr val="dk1"/>
                </a:solidFill>
                <a:latin typeface="Montserrat"/>
                <a:ea typeface="Montserrat"/>
                <a:cs typeface="Montserrat"/>
                <a:sym typeface="Montserrat"/>
              </a:rPr>
            </a:br>
            <a:endParaRPr lang="en-GB" sz="3600" b="1" dirty="0">
              <a:solidFill>
                <a:schemeClr val="lt1"/>
              </a:solidFill>
              <a:latin typeface="Open Sans"/>
              <a:ea typeface="Open Sans"/>
              <a:cs typeface="Open Sans"/>
              <a:sym typeface="Open Sans"/>
            </a:endParaRPr>
          </a:p>
        </p:txBody>
      </p:sp>
      <p:graphicFrame>
        <p:nvGraphicFramePr>
          <p:cNvPr id="2" name="Table 1">
            <a:extLst>
              <a:ext uri="{FF2B5EF4-FFF2-40B4-BE49-F238E27FC236}">
                <a16:creationId xmlns:a16="http://schemas.microsoft.com/office/drawing/2014/main" id="{4DAAB9C1-B91F-8F1E-7A04-D359909F6F3F}"/>
              </a:ext>
            </a:extLst>
          </p:cNvPr>
          <p:cNvGraphicFramePr>
            <a:graphicFrameLocks noGrp="1"/>
          </p:cNvGraphicFramePr>
          <p:nvPr>
            <p:extLst>
              <p:ext uri="{D42A27DB-BD31-4B8C-83A1-F6EECF244321}">
                <p14:modId xmlns:p14="http://schemas.microsoft.com/office/powerpoint/2010/main" val="4159328513"/>
              </p:ext>
            </p:extLst>
          </p:nvPr>
        </p:nvGraphicFramePr>
        <p:xfrm>
          <a:off x="2827046" y="3043999"/>
          <a:ext cx="4530358" cy="1480418"/>
        </p:xfrm>
        <a:graphic>
          <a:graphicData uri="http://schemas.openxmlformats.org/drawingml/2006/table">
            <a:tbl>
              <a:tblPr firstRow="1" bandRow="1">
                <a:tableStyleId>{2D5ABB26-0587-4C30-8999-92F81FD0307C}</a:tableStyleId>
              </a:tblPr>
              <a:tblGrid>
                <a:gridCol w="2265179">
                  <a:extLst>
                    <a:ext uri="{9D8B030D-6E8A-4147-A177-3AD203B41FA5}">
                      <a16:colId xmlns:a16="http://schemas.microsoft.com/office/drawing/2014/main" val="2275628212"/>
                    </a:ext>
                  </a:extLst>
                </a:gridCol>
                <a:gridCol w="2265179">
                  <a:extLst>
                    <a:ext uri="{9D8B030D-6E8A-4147-A177-3AD203B41FA5}">
                      <a16:colId xmlns:a16="http://schemas.microsoft.com/office/drawing/2014/main" val="873378752"/>
                    </a:ext>
                  </a:extLst>
                </a:gridCol>
              </a:tblGrid>
              <a:tr h="367898">
                <a:tc>
                  <a:txBody>
                    <a:bodyPr/>
                    <a:lstStyle/>
                    <a:p>
                      <a:r>
                        <a:rPr lang="en-IN" sz="1800" b="1" i="0" u="none" strike="noStrike" cap="none" dirty="0">
                          <a:solidFill>
                            <a:schemeClr val="bg1">
                              <a:lumMod val="50000"/>
                            </a:schemeClr>
                          </a:solidFill>
                          <a:latin typeface="Times New Roman" panose="02020603050405020304" pitchFamily="18" charset="0"/>
                          <a:ea typeface="Open Sans"/>
                          <a:cs typeface="Times New Roman" panose="02020603050405020304" pitchFamily="18" charset="0"/>
                          <a:sym typeface="Arial"/>
                        </a:rPr>
                        <a:t>Prashant Sharma</a:t>
                      </a:r>
                    </a:p>
                  </a:txBody>
                  <a:tcPr/>
                </a:tc>
                <a:tc>
                  <a:txBody>
                    <a:bodyPr/>
                    <a:lstStyle/>
                    <a:p>
                      <a:r>
                        <a:rPr lang="en-IN" sz="1800" b="1" u="none" strike="noStrike" cap="none" dirty="0">
                          <a:solidFill>
                            <a:schemeClr val="bg1">
                              <a:lumMod val="50000"/>
                            </a:schemeClr>
                          </a:solidFill>
                          <a:latin typeface="Times New Roman" panose="02020603050405020304" pitchFamily="18" charset="0"/>
                          <a:cs typeface="Times New Roman" panose="02020603050405020304" pitchFamily="18" charset="0"/>
                          <a:sym typeface="Arial"/>
                        </a:rPr>
                        <a:t>2210990671</a:t>
                      </a:r>
                      <a:endParaRPr lang="en-IN" sz="1800" b="1" i="0" u="none" strike="noStrike" cap="none" dirty="0">
                        <a:solidFill>
                          <a:schemeClr val="bg1">
                            <a:lumMod val="50000"/>
                          </a:schemeClr>
                        </a:solidFill>
                        <a:latin typeface="Times New Roman" panose="02020603050405020304" pitchFamily="18" charset="0"/>
                        <a:ea typeface="Open Sans"/>
                        <a:cs typeface="Times New Roman" panose="02020603050405020304" pitchFamily="18" charset="0"/>
                        <a:sym typeface="Arial"/>
                      </a:endParaRPr>
                    </a:p>
                  </a:txBody>
                  <a:tcPr/>
                </a:tc>
                <a:extLst>
                  <a:ext uri="{0D108BD9-81ED-4DB2-BD59-A6C34878D82A}">
                    <a16:rowId xmlns:a16="http://schemas.microsoft.com/office/drawing/2014/main" val="2018642840"/>
                  </a:ext>
                </a:extLst>
              </a:tr>
              <a:tr h="370840">
                <a:tc>
                  <a:txBody>
                    <a:bodyPr/>
                    <a:lstStyle/>
                    <a:p>
                      <a:r>
                        <a:rPr lang="en-IN" sz="1800" b="1" i="0" u="none" strike="noStrike" cap="none" dirty="0">
                          <a:solidFill>
                            <a:schemeClr val="bg1">
                              <a:lumMod val="50000"/>
                            </a:schemeClr>
                          </a:solidFill>
                          <a:latin typeface="Times New Roman" panose="02020603050405020304" pitchFamily="18" charset="0"/>
                          <a:ea typeface="Open Sans"/>
                          <a:cs typeface="Times New Roman" panose="02020603050405020304" pitchFamily="18" charset="0"/>
                          <a:sym typeface="Arial"/>
                        </a:rPr>
                        <a:t>Piyush Kapoor</a:t>
                      </a:r>
                    </a:p>
                  </a:txBody>
                  <a:tcPr/>
                </a:tc>
                <a:tc>
                  <a:txBody>
                    <a:bodyPr/>
                    <a:lstStyle/>
                    <a:p>
                      <a:r>
                        <a:rPr lang="en-IN" sz="1800" b="1" u="none" strike="noStrike" cap="none" dirty="0">
                          <a:solidFill>
                            <a:schemeClr val="bg1">
                              <a:lumMod val="50000"/>
                            </a:schemeClr>
                          </a:solidFill>
                          <a:latin typeface="Times New Roman" panose="02020603050405020304" pitchFamily="18" charset="0"/>
                          <a:cs typeface="Times New Roman" panose="02020603050405020304" pitchFamily="18" charset="0"/>
                          <a:sym typeface="Arial"/>
                        </a:rPr>
                        <a:t>2210990651</a:t>
                      </a:r>
                      <a:endParaRPr lang="en-IN" sz="1800" b="1" i="0" u="none" strike="noStrike" cap="none" dirty="0">
                        <a:solidFill>
                          <a:schemeClr val="bg1">
                            <a:lumMod val="50000"/>
                          </a:schemeClr>
                        </a:solidFill>
                        <a:latin typeface="Times New Roman" panose="02020603050405020304" pitchFamily="18" charset="0"/>
                        <a:ea typeface="Open Sans"/>
                        <a:cs typeface="Times New Roman" panose="02020603050405020304" pitchFamily="18" charset="0"/>
                        <a:sym typeface="Arial"/>
                      </a:endParaRPr>
                    </a:p>
                  </a:txBody>
                  <a:tcPr/>
                </a:tc>
                <a:extLst>
                  <a:ext uri="{0D108BD9-81ED-4DB2-BD59-A6C34878D82A}">
                    <a16:rowId xmlns:a16="http://schemas.microsoft.com/office/drawing/2014/main" val="274806807"/>
                  </a:ext>
                </a:extLst>
              </a:tr>
              <a:tr h="370840">
                <a:tc>
                  <a:txBody>
                    <a:bodyPr/>
                    <a:lstStyle/>
                    <a:p>
                      <a:r>
                        <a:rPr lang="en-IN" sz="1800" b="1" i="0" u="none" strike="noStrike" cap="none" dirty="0">
                          <a:solidFill>
                            <a:schemeClr val="bg1">
                              <a:lumMod val="50000"/>
                            </a:schemeClr>
                          </a:solidFill>
                          <a:latin typeface="Times New Roman" panose="02020603050405020304" pitchFamily="18" charset="0"/>
                          <a:ea typeface="Open Sans"/>
                          <a:cs typeface="Times New Roman" panose="02020603050405020304" pitchFamily="18" charset="0"/>
                          <a:sym typeface="Arial"/>
                        </a:rPr>
                        <a:t>Pratham Garg</a:t>
                      </a:r>
                    </a:p>
                  </a:txBody>
                  <a:tcPr/>
                </a:tc>
                <a:tc>
                  <a:txBody>
                    <a:bodyPr/>
                    <a:lstStyle/>
                    <a:p>
                      <a:r>
                        <a:rPr lang="en-IN" sz="1800" b="1" u="none" strike="noStrike" cap="none" dirty="0">
                          <a:solidFill>
                            <a:schemeClr val="bg1">
                              <a:lumMod val="50000"/>
                            </a:schemeClr>
                          </a:solidFill>
                          <a:latin typeface="Times New Roman" panose="02020603050405020304" pitchFamily="18" charset="0"/>
                          <a:cs typeface="Times New Roman" panose="02020603050405020304" pitchFamily="18" charset="0"/>
                          <a:sym typeface="Arial"/>
                        </a:rPr>
                        <a:t>2210990672</a:t>
                      </a:r>
                      <a:endParaRPr lang="en-IN" sz="1800" b="1" i="0" u="none" strike="noStrike" cap="none" dirty="0">
                        <a:solidFill>
                          <a:schemeClr val="bg1">
                            <a:lumMod val="50000"/>
                          </a:schemeClr>
                        </a:solidFill>
                        <a:latin typeface="Times New Roman" panose="02020603050405020304" pitchFamily="18" charset="0"/>
                        <a:ea typeface="Open Sans"/>
                        <a:cs typeface="Times New Roman" panose="02020603050405020304" pitchFamily="18" charset="0"/>
                        <a:sym typeface="Arial"/>
                      </a:endParaRPr>
                    </a:p>
                  </a:txBody>
                  <a:tcPr/>
                </a:tc>
                <a:extLst>
                  <a:ext uri="{0D108BD9-81ED-4DB2-BD59-A6C34878D82A}">
                    <a16:rowId xmlns:a16="http://schemas.microsoft.com/office/drawing/2014/main" val="1791156861"/>
                  </a:ext>
                </a:extLst>
              </a:tr>
              <a:tr h="370840">
                <a:tc>
                  <a:txBody>
                    <a:bodyPr/>
                    <a:lstStyle/>
                    <a:p>
                      <a:r>
                        <a:rPr lang="en-IN" sz="1800" b="1" i="0" u="none" strike="noStrike" cap="none" dirty="0">
                          <a:solidFill>
                            <a:schemeClr val="bg1">
                              <a:lumMod val="50000"/>
                            </a:schemeClr>
                          </a:solidFill>
                          <a:latin typeface="Times New Roman" panose="02020603050405020304" pitchFamily="18" charset="0"/>
                          <a:ea typeface="Open Sans"/>
                          <a:cs typeface="Times New Roman" panose="02020603050405020304" pitchFamily="18" charset="0"/>
                          <a:sym typeface="Arial"/>
                        </a:rPr>
                        <a:t>Rajat Gupta</a:t>
                      </a:r>
                    </a:p>
                  </a:txBody>
                  <a:tcPr/>
                </a:tc>
                <a:tc>
                  <a:txBody>
                    <a:bodyPr/>
                    <a:lstStyle/>
                    <a:p>
                      <a:r>
                        <a:rPr lang="en-IN" sz="1800" b="1" u="none" strike="noStrike" cap="none" dirty="0">
                          <a:solidFill>
                            <a:schemeClr val="bg1">
                              <a:lumMod val="50000"/>
                            </a:schemeClr>
                          </a:solidFill>
                          <a:latin typeface="Times New Roman" panose="02020603050405020304" pitchFamily="18" charset="0"/>
                          <a:cs typeface="Times New Roman" panose="02020603050405020304" pitchFamily="18" charset="0"/>
                          <a:sym typeface="Arial"/>
                        </a:rPr>
                        <a:t>2210990705</a:t>
                      </a:r>
                      <a:endParaRPr lang="en-IN" sz="1800" b="1" i="0" u="none" strike="noStrike" cap="none" dirty="0">
                        <a:solidFill>
                          <a:schemeClr val="bg1">
                            <a:lumMod val="50000"/>
                          </a:schemeClr>
                        </a:solidFill>
                        <a:latin typeface="Times New Roman" panose="02020603050405020304" pitchFamily="18" charset="0"/>
                        <a:ea typeface="Open Sans"/>
                        <a:cs typeface="Times New Roman" panose="02020603050405020304" pitchFamily="18" charset="0"/>
                        <a:sym typeface="Arial"/>
                      </a:endParaRPr>
                    </a:p>
                  </a:txBody>
                  <a:tcPr/>
                </a:tc>
                <a:extLst>
                  <a:ext uri="{0D108BD9-81ED-4DB2-BD59-A6C34878D82A}">
                    <a16:rowId xmlns:a16="http://schemas.microsoft.com/office/drawing/2014/main" val="3011998556"/>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1"/>
          <p:cNvSpPr txBox="1">
            <a:spLocks noGrp="1"/>
          </p:cNvSpPr>
          <p:nvPr>
            <p:ph type="title"/>
          </p:nvPr>
        </p:nvSpPr>
        <p:spPr>
          <a:xfrm>
            <a:off x="311700" y="318416"/>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2400" b="1" dirty="0">
                <a:latin typeface="Times New Roman" panose="02020603050405020304" pitchFamily="18" charset="0"/>
                <a:cs typeface="Times New Roman" panose="02020603050405020304" pitchFamily="18" charset="0"/>
              </a:rPr>
              <a:t>Distribution of values in height</a:t>
            </a:r>
            <a:endParaRPr dirty="0">
              <a:latin typeface="Times New Roman" panose="02020603050405020304" pitchFamily="18" charset="0"/>
              <a:cs typeface="Times New Roman" panose="02020603050405020304" pitchFamily="18" charset="0"/>
            </a:endParaRPr>
          </a:p>
        </p:txBody>
      </p:sp>
      <p:sp>
        <p:nvSpPr>
          <p:cNvPr id="131" name="Google Shape;131;p21"/>
          <p:cNvSpPr/>
          <p:nvPr/>
        </p:nvSpPr>
        <p:spPr>
          <a:xfrm>
            <a:off x="5067233" y="1699658"/>
            <a:ext cx="3333333" cy="2308284"/>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200"/>
              <a:buFont typeface="Wingdings" panose="05000000000000000000" pitchFamily="2" charset="2"/>
              <a:buChar char="Ø"/>
            </a:pPr>
            <a:r>
              <a:rPr lang="en-US" sz="1600" dirty="0">
                <a:solidFill>
                  <a:srgbClr val="212121"/>
                </a:solidFill>
                <a:latin typeface="Times New Roman" panose="02020603050405020304" pitchFamily="18" charset="0"/>
                <a:ea typeface="Calibri"/>
                <a:cs typeface="Times New Roman" panose="02020603050405020304" pitchFamily="18" charset="0"/>
                <a:sym typeface="Calibri"/>
              </a:rPr>
              <a:t>The distribution of heights follows a right-skewed pattern with a long tail on the right side.</a:t>
            </a:r>
          </a:p>
          <a:p>
            <a:pPr marL="285750" marR="0" lvl="0" indent="-285750" algn="l" rtl="0">
              <a:lnSpc>
                <a:spcPct val="100000"/>
              </a:lnSpc>
              <a:spcBef>
                <a:spcPts val="0"/>
              </a:spcBef>
              <a:spcAft>
                <a:spcPts val="0"/>
              </a:spcAft>
              <a:buClr>
                <a:srgbClr val="000000"/>
              </a:buClr>
              <a:buSzPts val="1200"/>
              <a:buFont typeface="Wingdings" panose="05000000000000000000" pitchFamily="2" charset="2"/>
              <a:buChar char="Ø"/>
            </a:pPr>
            <a:r>
              <a:rPr lang="en-US" sz="1600" dirty="0">
                <a:solidFill>
                  <a:srgbClr val="212121"/>
                </a:solidFill>
                <a:latin typeface="Times New Roman" panose="02020603050405020304" pitchFamily="18" charset="0"/>
                <a:ea typeface="Calibri"/>
                <a:cs typeface="Times New Roman" panose="02020603050405020304" pitchFamily="18" charset="0"/>
                <a:sym typeface="Calibri"/>
              </a:rPr>
              <a:t>The median is slightly higher than the mean.</a:t>
            </a:r>
          </a:p>
          <a:p>
            <a:pPr marL="285750" marR="0" lvl="0" indent="-285750" algn="l" rtl="0">
              <a:lnSpc>
                <a:spcPct val="100000"/>
              </a:lnSpc>
              <a:spcBef>
                <a:spcPts val="0"/>
              </a:spcBef>
              <a:spcAft>
                <a:spcPts val="0"/>
              </a:spcAft>
              <a:buClr>
                <a:srgbClr val="000000"/>
              </a:buClr>
              <a:buSzPts val="1200"/>
              <a:buFont typeface="Wingdings" panose="05000000000000000000" pitchFamily="2" charset="2"/>
              <a:buChar char="Ø"/>
            </a:pPr>
            <a:r>
              <a:rPr lang="en-US" sz="1600" dirty="0">
                <a:solidFill>
                  <a:srgbClr val="212121"/>
                </a:solidFill>
                <a:latin typeface="Times New Roman" panose="02020603050405020304" pitchFamily="18" charset="0"/>
                <a:ea typeface="Calibri"/>
                <a:cs typeface="Times New Roman" panose="02020603050405020304" pitchFamily="18" charset="0"/>
                <a:sym typeface="Calibri"/>
              </a:rPr>
              <a:t>The data has a range of 180 units (from 1.5 to 2.0), with a majority of the values concentrated around 1.6 to 1.8.</a:t>
            </a:r>
          </a:p>
        </p:txBody>
      </p:sp>
      <p:pic>
        <p:nvPicPr>
          <p:cNvPr id="4" name="Picture 3">
            <a:extLst>
              <a:ext uri="{FF2B5EF4-FFF2-40B4-BE49-F238E27FC236}">
                <a16:creationId xmlns:a16="http://schemas.microsoft.com/office/drawing/2014/main" id="{D54F4871-4D91-D07B-1C70-A982FFAF670C}"/>
              </a:ext>
            </a:extLst>
          </p:cNvPr>
          <p:cNvPicPr>
            <a:picLocks noChangeAspect="1"/>
          </p:cNvPicPr>
          <p:nvPr/>
        </p:nvPicPr>
        <p:blipFill>
          <a:blip r:embed="rId3"/>
          <a:stretch>
            <a:fillRect/>
          </a:stretch>
        </p:blipFill>
        <p:spPr>
          <a:xfrm>
            <a:off x="382039" y="1280160"/>
            <a:ext cx="4189962" cy="314728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3"/>
          <p:cNvSpPr txBox="1">
            <a:spLocks noGrp="1"/>
          </p:cNvSpPr>
          <p:nvPr>
            <p:ph type="title"/>
          </p:nvPr>
        </p:nvSpPr>
        <p:spPr>
          <a:xfrm>
            <a:off x="311700" y="380731"/>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2400" b="1" dirty="0">
                <a:latin typeface="Times New Roman" panose="02020603050405020304" pitchFamily="18" charset="0"/>
                <a:cs typeface="Times New Roman" panose="02020603050405020304" pitchFamily="18" charset="0"/>
              </a:rPr>
              <a:t>Distribution of values in weight</a:t>
            </a:r>
            <a:endParaRPr dirty="0">
              <a:latin typeface="Times New Roman" panose="02020603050405020304" pitchFamily="18" charset="0"/>
              <a:cs typeface="Times New Roman" panose="02020603050405020304" pitchFamily="18" charset="0"/>
            </a:endParaRPr>
          </a:p>
        </p:txBody>
      </p:sp>
      <p:sp>
        <p:nvSpPr>
          <p:cNvPr id="146" name="Google Shape;146;p23"/>
          <p:cNvSpPr/>
          <p:nvPr/>
        </p:nvSpPr>
        <p:spPr>
          <a:xfrm>
            <a:off x="633532" y="1966428"/>
            <a:ext cx="3307963" cy="2031285"/>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224"/>
              <a:buFont typeface="Wingdings" panose="05000000000000000000" pitchFamily="2" charset="2"/>
              <a:buChar char="Ø"/>
            </a:pPr>
            <a:r>
              <a:rPr lang="en-US" sz="1800" i="0" u="none" strike="noStrike" cap="none" dirty="0">
                <a:solidFill>
                  <a:srgbClr val="212121"/>
                </a:solidFill>
                <a:latin typeface="Times New Roman" panose="02020603050405020304" pitchFamily="18" charset="0"/>
                <a:ea typeface="Calibri"/>
                <a:cs typeface="Times New Roman" panose="02020603050405020304" pitchFamily="18" charset="0"/>
                <a:sym typeface="Calibri"/>
              </a:rPr>
              <a:t>The median lies between 100 and 120.</a:t>
            </a:r>
          </a:p>
          <a:p>
            <a:pPr marL="285750" marR="0" lvl="0" indent="-285750" algn="l" rtl="0">
              <a:lnSpc>
                <a:spcPct val="100000"/>
              </a:lnSpc>
              <a:spcBef>
                <a:spcPts val="0"/>
              </a:spcBef>
              <a:spcAft>
                <a:spcPts val="0"/>
              </a:spcAft>
              <a:buClr>
                <a:srgbClr val="000000"/>
              </a:buClr>
              <a:buSzPts val="1224"/>
              <a:buFont typeface="Wingdings" panose="05000000000000000000" pitchFamily="2" charset="2"/>
              <a:buChar char="Ø"/>
            </a:pPr>
            <a:r>
              <a:rPr lang="en-US" sz="1800" i="0" u="none" strike="noStrike" cap="none" dirty="0">
                <a:solidFill>
                  <a:srgbClr val="212121"/>
                </a:solidFill>
                <a:latin typeface="Times New Roman" panose="02020603050405020304" pitchFamily="18" charset="0"/>
                <a:ea typeface="Calibri"/>
                <a:cs typeface="Times New Roman" panose="02020603050405020304" pitchFamily="18" charset="0"/>
                <a:sym typeface="Calibri"/>
              </a:rPr>
              <a:t>The weight distribution is slightly right-skewed, with more values towards the lower end but a few extremely high values</a:t>
            </a:r>
            <a:r>
              <a:rPr lang="en-US" sz="1200" b="1" i="0" u="none" strike="noStrike" cap="none" dirty="0">
                <a:solidFill>
                  <a:srgbClr val="212121"/>
                </a:solidFill>
                <a:latin typeface="Calibri"/>
                <a:ea typeface="Calibri"/>
                <a:cs typeface="Calibri"/>
                <a:sym typeface="Calibri"/>
              </a:rPr>
              <a:t>.</a:t>
            </a:r>
          </a:p>
        </p:txBody>
      </p:sp>
      <p:pic>
        <p:nvPicPr>
          <p:cNvPr id="3" name="Picture 2">
            <a:extLst>
              <a:ext uri="{FF2B5EF4-FFF2-40B4-BE49-F238E27FC236}">
                <a16:creationId xmlns:a16="http://schemas.microsoft.com/office/drawing/2014/main" id="{D8212BB4-1491-9677-8BA9-9B110E3E2DC1}"/>
              </a:ext>
            </a:extLst>
          </p:cNvPr>
          <p:cNvPicPr>
            <a:picLocks noChangeAspect="1"/>
          </p:cNvPicPr>
          <p:nvPr/>
        </p:nvPicPr>
        <p:blipFill rotWithShape="1">
          <a:blip r:embed="rId3"/>
          <a:srcRect t="1064"/>
          <a:stretch/>
        </p:blipFill>
        <p:spPr>
          <a:xfrm>
            <a:off x="4213274" y="1364565"/>
            <a:ext cx="4494628" cy="322150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txBox="1">
            <a:spLocks noGrp="1"/>
          </p:cNvSpPr>
          <p:nvPr>
            <p:ph type="title"/>
          </p:nvPr>
        </p:nvSpPr>
        <p:spPr>
          <a:xfrm>
            <a:off x="311700" y="377351"/>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2400" b="1" dirty="0">
                <a:latin typeface="Times New Roman" panose="02020603050405020304" pitchFamily="18" charset="0"/>
                <a:cs typeface="Times New Roman" panose="02020603050405020304" pitchFamily="18" charset="0"/>
                <a:sym typeface="Arial"/>
              </a:rPr>
              <a:t>Correlation between height and weight</a:t>
            </a:r>
            <a:endParaRPr dirty="0">
              <a:latin typeface="Times New Roman" panose="02020603050405020304" pitchFamily="18" charset="0"/>
              <a:cs typeface="Times New Roman" panose="02020603050405020304" pitchFamily="18" charset="0"/>
            </a:endParaRPr>
          </a:p>
        </p:txBody>
      </p:sp>
      <p:sp>
        <p:nvSpPr>
          <p:cNvPr id="154" name="Google Shape;154;p24"/>
          <p:cNvSpPr/>
          <p:nvPr/>
        </p:nvSpPr>
        <p:spPr>
          <a:xfrm>
            <a:off x="5389355" y="1813266"/>
            <a:ext cx="3306279" cy="2246729"/>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200"/>
              <a:buFont typeface="Wingdings" panose="05000000000000000000" pitchFamily="2" charset="2"/>
              <a:buChar char="Ø"/>
            </a:pPr>
            <a:r>
              <a:rPr lang="en-US" i="0" u="none" strike="noStrike" cap="none" dirty="0">
                <a:solidFill>
                  <a:srgbClr val="212121"/>
                </a:solidFill>
                <a:latin typeface="Times New Roman" panose="02020603050405020304" pitchFamily="18" charset="0"/>
                <a:ea typeface="Calibri"/>
                <a:cs typeface="Times New Roman" panose="02020603050405020304" pitchFamily="18" charset="0"/>
                <a:sym typeface="Calibri"/>
              </a:rPr>
              <a:t>There seems to be a positive correlation between height and weight, meaning taller individuals tend to weigh more.</a:t>
            </a:r>
          </a:p>
          <a:p>
            <a:pPr marL="285750" marR="0" lvl="0" indent="-285750" algn="l" rtl="0">
              <a:lnSpc>
                <a:spcPct val="100000"/>
              </a:lnSpc>
              <a:spcBef>
                <a:spcPts val="0"/>
              </a:spcBef>
              <a:spcAft>
                <a:spcPts val="0"/>
              </a:spcAft>
              <a:buClr>
                <a:srgbClr val="000000"/>
              </a:buClr>
              <a:buSzPts val="1200"/>
              <a:buFont typeface="Wingdings" panose="05000000000000000000" pitchFamily="2" charset="2"/>
              <a:buChar char="Ø"/>
            </a:pPr>
            <a:r>
              <a:rPr lang="en-US" i="0" u="none" strike="noStrike" cap="none" dirty="0">
                <a:solidFill>
                  <a:srgbClr val="212121"/>
                </a:solidFill>
                <a:latin typeface="Times New Roman" panose="02020603050405020304" pitchFamily="18" charset="0"/>
                <a:ea typeface="Calibri"/>
                <a:cs typeface="Times New Roman" panose="02020603050405020304" pitchFamily="18" charset="0"/>
                <a:sym typeface="Calibri"/>
              </a:rPr>
              <a:t>The correlation increases by 0.1 for every 20 cm increase in height.</a:t>
            </a:r>
          </a:p>
          <a:p>
            <a:pPr marL="285750" marR="0" lvl="0" indent="-285750" algn="l" rtl="0">
              <a:lnSpc>
                <a:spcPct val="100000"/>
              </a:lnSpc>
              <a:spcBef>
                <a:spcPts val="0"/>
              </a:spcBef>
              <a:spcAft>
                <a:spcPts val="0"/>
              </a:spcAft>
              <a:buClr>
                <a:srgbClr val="000000"/>
              </a:buClr>
              <a:buSzPts val="1200"/>
              <a:buFont typeface="Wingdings" panose="05000000000000000000" pitchFamily="2" charset="2"/>
              <a:buChar char="Ø"/>
            </a:pPr>
            <a:r>
              <a:rPr lang="en-US" i="0" u="none" strike="noStrike" cap="none" dirty="0">
                <a:solidFill>
                  <a:srgbClr val="212121"/>
                </a:solidFill>
                <a:latin typeface="Times New Roman" panose="02020603050405020304" pitchFamily="18" charset="0"/>
                <a:ea typeface="Calibri"/>
                <a:cs typeface="Times New Roman" panose="02020603050405020304" pitchFamily="18" charset="0"/>
                <a:sym typeface="Calibri"/>
              </a:rPr>
              <a:t>The weight ranges from 80 kg to 160 kg, suggesting a significant variation.</a:t>
            </a:r>
          </a:p>
          <a:p>
            <a:pPr marL="285750" marR="0" lvl="0" indent="-285750" algn="l" rtl="0">
              <a:lnSpc>
                <a:spcPct val="100000"/>
              </a:lnSpc>
              <a:spcBef>
                <a:spcPts val="0"/>
              </a:spcBef>
              <a:spcAft>
                <a:spcPts val="0"/>
              </a:spcAft>
              <a:buClr>
                <a:srgbClr val="000000"/>
              </a:buClr>
              <a:buSzPts val="1200"/>
              <a:buFont typeface="Wingdings" panose="05000000000000000000" pitchFamily="2" charset="2"/>
              <a:buChar char="Ø"/>
            </a:pPr>
            <a:r>
              <a:rPr lang="en-US" i="0" u="none" strike="noStrike" cap="none" dirty="0">
                <a:solidFill>
                  <a:srgbClr val="212121"/>
                </a:solidFill>
                <a:latin typeface="Times New Roman" panose="02020603050405020304" pitchFamily="18" charset="0"/>
                <a:ea typeface="Calibri"/>
                <a:cs typeface="Times New Roman" panose="02020603050405020304" pitchFamily="18" charset="0"/>
                <a:sym typeface="Calibri"/>
              </a:rPr>
              <a:t>The correlation values range from 1.5 to 2.0, indicating a strong relationship between height and weight.</a:t>
            </a: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6DD72A45-A67E-6146-7F79-F631F6AEE005}"/>
              </a:ext>
            </a:extLst>
          </p:cNvPr>
          <p:cNvPicPr>
            <a:picLocks noChangeAspect="1"/>
          </p:cNvPicPr>
          <p:nvPr/>
        </p:nvPicPr>
        <p:blipFill>
          <a:blip r:embed="rId3"/>
          <a:stretch>
            <a:fillRect/>
          </a:stretch>
        </p:blipFill>
        <p:spPr>
          <a:xfrm>
            <a:off x="618978" y="1343465"/>
            <a:ext cx="4213274" cy="318633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5"/>
          <p:cNvSpPr txBox="1">
            <a:spLocks noGrp="1"/>
          </p:cNvSpPr>
          <p:nvPr>
            <p:ph type="title"/>
          </p:nvPr>
        </p:nvSpPr>
        <p:spPr>
          <a:xfrm>
            <a:off x="311700" y="374687"/>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2400" b="1" dirty="0">
                <a:latin typeface="Times New Roman" panose="02020603050405020304" pitchFamily="18" charset="0"/>
                <a:cs typeface="Times New Roman" panose="02020603050405020304" pitchFamily="18" charset="0"/>
              </a:rPr>
              <a:t>Number of items in family history column</a:t>
            </a:r>
            <a:endParaRPr dirty="0">
              <a:latin typeface="Times New Roman" panose="02020603050405020304" pitchFamily="18" charset="0"/>
              <a:cs typeface="Times New Roman" panose="02020603050405020304" pitchFamily="18" charset="0"/>
            </a:endParaRPr>
          </a:p>
        </p:txBody>
      </p:sp>
      <p:sp>
        <p:nvSpPr>
          <p:cNvPr id="6" name="Google Shape;154;p24">
            <a:extLst>
              <a:ext uri="{FF2B5EF4-FFF2-40B4-BE49-F238E27FC236}">
                <a16:creationId xmlns:a16="http://schemas.microsoft.com/office/drawing/2014/main" id="{659CD7DF-16D2-150E-3172-2E105415FA81}"/>
              </a:ext>
            </a:extLst>
          </p:cNvPr>
          <p:cNvSpPr/>
          <p:nvPr/>
        </p:nvSpPr>
        <p:spPr>
          <a:xfrm>
            <a:off x="498314" y="2042245"/>
            <a:ext cx="3306279" cy="2215951"/>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200"/>
              <a:buFont typeface="Wingdings" panose="05000000000000000000" pitchFamily="2" charset="2"/>
              <a:buChar char="Ø"/>
            </a:pPr>
            <a:r>
              <a:rPr lang="en-US" sz="1800" dirty="0">
                <a:solidFill>
                  <a:srgbClr val="212121"/>
                </a:solidFill>
                <a:latin typeface="Times New Roman" panose="02020603050405020304" pitchFamily="18" charset="0"/>
                <a:ea typeface="Calibri"/>
                <a:cs typeface="Times New Roman" panose="02020603050405020304" pitchFamily="18" charset="0"/>
              </a:rPr>
              <a:t>A total of 964 individuals have a family history of overweight, as indicated by the sum of the category counts.</a:t>
            </a:r>
          </a:p>
          <a:p>
            <a:pPr marL="285750" marR="0" lvl="0" indent="-285750" algn="l" rtl="0">
              <a:lnSpc>
                <a:spcPct val="100000"/>
              </a:lnSpc>
              <a:spcBef>
                <a:spcPts val="0"/>
              </a:spcBef>
              <a:spcAft>
                <a:spcPts val="0"/>
              </a:spcAft>
              <a:buClr>
                <a:srgbClr val="000000"/>
              </a:buClr>
              <a:buSzPts val="1200"/>
              <a:buFont typeface="Wingdings" panose="05000000000000000000" pitchFamily="2" charset="2"/>
              <a:buChar char="Ø"/>
            </a:pPr>
            <a:r>
              <a:rPr lang="en-US" sz="1800" dirty="0">
                <a:solidFill>
                  <a:srgbClr val="212121"/>
                </a:solidFill>
                <a:latin typeface="Times New Roman" panose="02020603050405020304" pitchFamily="18" charset="0"/>
                <a:ea typeface="Calibri"/>
                <a:cs typeface="Times New Roman" panose="02020603050405020304" pitchFamily="18" charset="0"/>
              </a:rPr>
              <a:t>The data is categorized as yes or no.</a:t>
            </a:r>
          </a:p>
          <a:p>
            <a:pPr marL="171450" marR="0" lvl="0" indent="-171450" algn="l" rtl="0">
              <a:lnSpc>
                <a:spcPct val="100000"/>
              </a:lnSpc>
              <a:spcBef>
                <a:spcPts val="0"/>
              </a:spcBef>
              <a:spcAft>
                <a:spcPts val="0"/>
              </a:spcAft>
              <a:buClr>
                <a:srgbClr val="000000"/>
              </a:buClr>
              <a:buSzPts val="1200"/>
              <a:buFont typeface="Arial"/>
              <a:buChar char="•"/>
            </a:pPr>
            <a:endParaRPr lang="en-US" sz="1200" b="1" i="0" u="none" strike="noStrike" cap="none" dirty="0">
              <a:solidFill>
                <a:srgbClr val="21212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CE64DA2A-6BEB-1F64-00D2-B32F2A016E45}"/>
              </a:ext>
            </a:extLst>
          </p:cNvPr>
          <p:cNvPicPr>
            <a:picLocks noChangeAspect="1"/>
          </p:cNvPicPr>
          <p:nvPr/>
        </p:nvPicPr>
        <p:blipFill>
          <a:blip r:embed="rId3"/>
          <a:stretch>
            <a:fillRect/>
          </a:stretch>
        </p:blipFill>
        <p:spPr>
          <a:xfrm>
            <a:off x="4401134" y="1477464"/>
            <a:ext cx="4096793" cy="306851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5"/>
          <p:cNvSpPr txBox="1">
            <a:spLocks noGrp="1"/>
          </p:cNvSpPr>
          <p:nvPr>
            <p:ph type="title"/>
          </p:nvPr>
        </p:nvSpPr>
        <p:spPr>
          <a:xfrm>
            <a:off x="311700" y="367652"/>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2400" b="1" dirty="0">
                <a:latin typeface="Times New Roman" panose="02020603050405020304" pitchFamily="18" charset="0"/>
                <a:cs typeface="Times New Roman" panose="02020603050405020304" pitchFamily="18" charset="0"/>
              </a:rPr>
              <a:t>Number of items in FAVC column</a:t>
            </a:r>
            <a:endParaRPr dirty="0">
              <a:latin typeface="Times New Roman" panose="02020603050405020304" pitchFamily="18" charset="0"/>
              <a:cs typeface="Times New Roman" panose="02020603050405020304" pitchFamily="18" charset="0"/>
            </a:endParaRPr>
          </a:p>
        </p:txBody>
      </p:sp>
      <p:sp>
        <p:nvSpPr>
          <p:cNvPr id="6" name="Google Shape;154;p24">
            <a:extLst>
              <a:ext uri="{FF2B5EF4-FFF2-40B4-BE49-F238E27FC236}">
                <a16:creationId xmlns:a16="http://schemas.microsoft.com/office/drawing/2014/main" id="{659CD7DF-16D2-150E-3172-2E105415FA81}"/>
              </a:ext>
            </a:extLst>
          </p:cNvPr>
          <p:cNvSpPr/>
          <p:nvPr/>
        </p:nvSpPr>
        <p:spPr>
          <a:xfrm>
            <a:off x="5429258" y="1995764"/>
            <a:ext cx="3306279" cy="2308284"/>
          </a:xfrm>
          <a:prstGeom prst="rect">
            <a:avLst/>
          </a:prstGeom>
          <a:noFill/>
          <a:ln>
            <a:noFill/>
          </a:ln>
        </p:spPr>
        <p:txBody>
          <a:bodyPr spcFirstLastPara="1" wrap="square" lIns="91425" tIns="45700" rIns="91425" bIns="45700" anchor="t" anchorCtr="0">
            <a:spAutoFit/>
          </a:bodyPr>
          <a:lstStyle/>
          <a:p>
            <a:pPr marL="285750" indent="-285750" algn="l">
              <a:buFont typeface="Wingdings" panose="05000000000000000000" pitchFamily="2" charset="2"/>
              <a:buChar char="Ø"/>
            </a:pPr>
            <a:r>
              <a:rPr lang="en-US" sz="1600" dirty="0">
                <a:solidFill>
                  <a:srgbClr val="212121"/>
                </a:solidFill>
                <a:latin typeface="Times New Roman" panose="02020603050405020304" pitchFamily="18" charset="0"/>
                <a:ea typeface="Calibri"/>
                <a:cs typeface="Times New Roman" panose="02020603050405020304" pitchFamily="18" charset="0"/>
              </a:rPr>
              <a:t>A There are two categories in the FAVC (Freeze All Viable Cells) system.</a:t>
            </a:r>
          </a:p>
          <a:p>
            <a:pPr marL="285750" indent="-285750" algn="l">
              <a:buFont typeface="Wingdings" panose="05000000000000000000" pitchFamily="2" charset="2"/>
              <a:buChar char="Ø"/>
            </a:pPr>
            <a:r>
              <a:rPr lang="en-US" sz="1600" dirty="0">
                <a:solidFill>
                  <a:srgbClr val="212121"/>
                </a:solidFill>
                <a:latin typeface="Times New Roman" panose="02020603050405020304" pitchFamily="18" charset="0"/>
                <a:ea typeface="Calibri"/>
                <a:cs typeface="Times New Roman" panose="02020603050405020304" pitchFamily="18" charset="0"/>
              </a:rPr>
              <a:t>The first category has approximately 953 items.</a:t>
            </a:r>
          </a:p>
          <a:p>
            <a:pPr marL="285750" indent="-285750" algn="l">
              <a:buFont typeface="Wingdings" panose="05000000000000000000" pitchFamily="2" charset="2"/>
              <a:buChar char="Ø"/>
            </a:pPr>
            <a:r>
              <a:rPr lang="en-US" sz="1600" dirty="0">
                <a:solidFill>
                  <a:srgbClr val="212121"/>
                </a:solidFill>
                <a:latin typeface="Times New Roman" panose="02020603050405020304" pitchFamily="18" charset="0"/>
                <a:ea typeface="Calibri"/>
                <a:cs typeface="Times New Roman" panose="02020603050405020304" pitchFamily="18" charset="0"/>
              </a:rPr>
              <a:t>The second category has a significantly lower number of items compared to the first category.</a:t>
            </a:r>
          </a:p>
        </p:txBody>
      </p:sp>
      <p:pic>
        <p:nvPicPr>
          <p:cNvPr id="4" name="Picture 3">
            <a:extLst>
              <a:ext uri="{FF2B5EF4-FFF2-40B4-BE49-F238E27FC236}">
                <a16:creationId xmlns:a16="http://schemas.microsoft.com/office/drawing/2014/main" id="{B4FCFA70-24CF-88A5-FA24-8B32AFE74B55}"/>
              </a:ext>
            </a:extLst>
          </p:cNvPr>
          <p:cNvPicPr>
            <a:picLocks noChangeAspect="1"/>
          </p:cNvPicPr>
          <p:nvPr/>
        </p:nvPicPr>
        <p:blipFill>
          <a:blip r:embed="rId3"/>
          <a:stretch>
            <a:fillRect/>
          </a:stretch>
        </p:blipFill>
        <p:spPr>
          <a:xfrm>
            <a:off x="408463" y="1523964"/>
            <a:ext cx="4251385" cy="3251884"/>
          </a:xfrm>
          <a:prstGeom prst="rect">
            <a:avLst/>
          </a:prstGeom>
        </p:spPr>
      </p:pic>
    </p:spTree>
    <p:extLst>
      <p:ext uri="{BB962C8B-B14F-4D97-AF65-F5344CB8AC3E}">
        <p14:creationId xmlns:p14="http://schemas.microsoft.com/office/powerpoint/2010/main" val="16759040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5"/>
          <p:cNvSpPr txBox="1">
            <a:spLocks noGrp="1"/>
          </p:cNvSpPr>
          <p:nvPr>
            <p:ph type="title"/>
          </p:nvPr>
        </p:nvSpPr>
        <p:spPr>
          <a:xfrm>
            <a:off x="311700" y="38875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2400" b="1" dirty="0">
                <a:latin typeface="Times New Roman" panose="02020603050405020304" pitchFamily="18" charset="0"/>
                <a:cs typeface="Times New Roman" panose="02020603050405020304" pitchFamily="18" charset="0"/>
              </a:rPr>
              <a:t>Distribution of values in FCVC</a:t>
            </a:r>
            <a:endParaRPr dirty="0">
              <a:latin typeface="Times New Roman" panose="02020603050405020304" pitchFamily="18" charset="0"/>
              <a:cs typeface="Times New Roman" panose="02020603050405020304" pitchFamily="18" charset="0"/>
            </a:endParaRPr>
          </a:p>
        </p:txBody>
      </p:sp>
      <p:sp>
        <p:nvSpPr>
          <p:cNvPr id="6" name="Google Shape;154;p24">
            <a:extLst>
              <a:ext uri="{FF2B5EF4-FFF2-40B4-BE49-F238E27FC236}">
                <a16:creationId xmlns:a16="http://schemas.microsoft.com/office/drawing/2014/main" id="{659CD7DF-16D2-150E-3172-2E105415FA81}"/>
              </a:ext>
            </a:extLst>
          </p:cNvPr>
          <p:cNvSpPr/>
          <p:nvPr/>
        </p:nvSpPr>
        <p:spPr>
          <a:xfrm>
            <a:off x="311700" y="1770280"/>
            <a:ext cx="3306279" cy="2031285"/>
          </a:xfrm>
          <a:prstGeom prst="rect">
            <a:avLst/>
          </a:prstGeom>
          <a:noFill/>
          <a:ln>
            <a:noFill/>
          </a:ln>
        </p:spPr>
        <p:txBody>
          <a:bodyPr spcFirstLastPara="1" wrap="square" lIns="91425" tIns="45700" rIns="91425" bIns="45700" anchor="t" anchorCtr="0">
            <a:spAutoFit/>
          </a:bodyPr>
          <a:lstStyle/>
          <a:p>
            <a:pPr marL="285750" indent="-285750" algn="l">
              <a:buFont typeface="Wingdings" panose="05000000000000000000" pitchFamily="2" charset="2"/>
              <a:buChar char="Ø"/>
            </a:pPr>
            <a:r>
              <a:rPr lang="en-US" dirty="0">
                <a:solidFill>
                  <a:srgbClr val="212121"/>
                </a:solidFill>
                <a:latin typeface="Times New Roman" panose="02020603050405020304" pitchFamily="18" charset="0"/>
                <a:ea typeface="Calibri"/>
                <a:cs typeface="Times New Roman" panose="02020603050405020304" pitchFamily="18" charset="0"/>
              </a:rPr>
              <a:t>The mean and median of the FCVC values are not explicitly provided in the graph, but they appear to be around 2.50 and 2.75, given the distribution of the data points.</a:t>
            </a:r>
          </a:p>
          <a:p>
            <a:pPr marL="285750" indent="-285750" algn="l">
              <a:buFont typeface="Wingdings" panose="05000000000000000000" pitchFamily="2" charset="2"/>
              <a:buChar char="Ø"/>
            </a:pPr>
            <a:r>
              <a:rPr lang="en-US" dirty="0">
                <a:solidFill>
                  <a:srgbClr val="212121"/>
                </a:solidFill>
                <a:latin typeface="Times New Roman" panose="02020603050405020304" pitchFamily="18" charset="0"/>
                <a:ea typeface="Calibri"/>
                <a:cs typeface="Times New Roman" panose="02020603050405020304" pitchFamily="18" charset="0"/>
              </a:rPr>
              <a:t>The distribution of values is not uniform, as there are more data points towards the higher end of the FCVC scale and fewer towards the lower end.</a:t>
            </a:r>
          </a:p>
        </p:txBody>
      </p:sp>
      <p:pic>
        <p:nvPicPr>
          <p:cNvPr id="3" name="Picture 2">
            <a:extLst>
              <a:ext uri="{FF2B5EF4-FFF2-40B4-BE49-F238E27FC236}">
                <a16:creationId xmlns:a16="http://schemas.microsoft.com/office/drawing/2014/main" id="{BFB05E58-18AF-3F98-ECEE-5B5FF22D5583}"/>
              </a:ext>
            </a:extLst>
          </p:cNvPr>
          <p:cNvPicPr>
            <a:picLocks noChangeAspect="1"/>
          </p:cNvPicPr>
          <p:nvPr/>
        </p:nvPicPr>
        <p:blipFill>
          <a:blip r:embed="rId3"/>
          <a:stretch>
            <a:fillRect/>
          </a:stretch>
        </p:blipFill>
        <p:spPr>
          <a:xfrm>
            <a:off x="4030393" y="1224408"/>
            <a:ext cx="4689365" cy="3123028"/>
          </a:xfrm>
          <a:prstGeom prst="rect">
            <a:avLst/>
          </a:prstGeom>
        </p:spPr>
      </p:pic>
    </p:spTree>
    <p:extLst>
      <p:ext uri="{BB962C8B-B14F-4D97-AF65-F5344CB8AC3E}">
        <p14:creationId xmlns:p14="http://schemas.microsoft.com/office/powerpoint/2010/main" val="2385948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5"/>
          <p:cNvSpPr txBox="1">
            <a:spLocks noGrp="1"/>
          </p:cNvSpPr>
          <p:nvPr>
            <p:ph type="title"/>
          </p:nvPr>
        </p:nvSpPr>
        <p:spPr>
          <a:xfrm>
            <a:off x="311700" y="325450"/>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2400" b="1" dirty="0">
                <a:latin typeface="Times New Roman" panose="02020603050405020304" pitchFamily="18" charset="0"/>
                <a:cs typeface="Times New Roman" panose="02020603050405020304" pitchFamily="18" charset="0"/>
              </a:rPr>
              <a:t>Distribution of values in CH2O</a:t>
            </a:r>
            <a:endParaRPr dirty="0">
              <a:latin typeface="Times New Roman" panose="02020603050405020304" pitchFamily="18" charset="0"/>
              <a:cs typeface="Times New Roman" panose="02020603050405020304" pitchFamily="18" charset="0"/>
            </a:endParaRPr>
          </a:p>
        </p:txBody>
      </p:sp>
      <p:sp>
        <p:nvSpPr>
          <p:cNvPr id="6" name="Google Shape;154;p24">
            <a:extLst>
              <a:ext uri="{FF2B5EF4-FFF2-40B4-BE49-F238E27FC236}">
                <a16:creationId xmlns:a16="http://schemas.microsoft.com/office/drawing/2014/main" id="{659CD7DF-16D2-150E-3172-2E105415FA81}"/>
              </a:ext>
            </a:extLst>
          </p:cNvPr>
          <p:cNvSpPr/>
          <p:nvPr/>
        </p:nvSpPr>
        <p:spPr>
          <a:xfrm>
            <a:off x="5435235" y="1778972"/>
            <a:ext cx="3306279" cy="2308284"/>
          </a:xfrm>
          <a:prstGeom prst="rect">
            <a:avLst/>
          </a:prstGeom>
          <a:noFill/>
          <a:ln>
            <a:noFill/>
          </a:ln>
        </p:spPr>
        <p:txBody>
          <a:bodyPr spcFirstLastPara="1" wrap="square" lIns="91425" tIns="45700" rIns="91425" bIns="45700" anchor="t" anchorCtr="0">
            <a:spAutoFit/>
          </a:bodyPr>
          <a:lstStyle/>
          <a:p>
            <a:pPr marL="285750" indent="-285750" algn="l">
              <a:buFont typeface="Wingdings" panose="05000000000000000000" pitchFamily="2" charset="2"/>
              <a:buChar char="Ø"/>
            </a:pPr>
            <a:r>
              <a:rPr lang="en-US" sz="1600" dirty="0">
                <a:solidFill>
                  <a:srgbClr val="212121"/>
                </a:solidFill>
                <a:latin typeface="Times New Roman" panose="02020603050405020304" pitchFamily="18" charset="0"/>
                <a:ea typeface="Calibri"/>
                <a:cs typeface="Times New Roman" panose="02020603050405020304" pitchFamily="18" charset="0"/>
              </a:rPr>
              <a:t>The data represents the count and distribution of values in CH2O, which seems to be a chemical compound. The distribution shows a range from 0 to 3.00 with varying frequency.</a:t>
            </a:r>
          </a:p>
          <a:p>
            <a:pPr marL="285750" indent="-285750" algn="l">
              <a:buFont typeface="Wingdings" panose="05000000000000000000" pitchFamily="2" charset="2"/>
              <a:buChar char="Ø"/>
            </a:pPr>
            <a:r>
              <a:rPr lang="en-US" sz="1600" dirty="0">
                <a:solidFill>
                  <a:srgbClr val="212121"/>
                </a:solidFill>
                <a:latin typeface="Times New Roman" panose="02020603050405020304" pitchFamily="18" charset="0"/>
                <a:ea typeface="Calibri"/>
                <a:cs typeface="Times New Roman" panose="02020603050405020304" pitchFamily="18" charset="0"/>
              </a:rPr>
              <a:t>Both the mean and median lie between 2.00 and 2.25, very close to each other.</a:t>
            </a:r>
          </a:p>
        </p:txBody>
      </p:sp>
      <p:pic>
        <p:nvPicPr>
          <p:cNvPr id="4" name="Picture 3">
            <a:extLst>
              <a:ext uri="{FF2B5EF4-FFF2-40B4-BE49-F238E27FC236}">
                <a16:creationId xmlns:a16="http://schemas.microsoft.com/office/drawing/2014/main" id="{6520058E-D0D8-4910-3C45-813C8656C5D0}"/>
              </a:ext>
            </a:extLst>
          </p:cNvPr>
          <p:cNvPicPr>
            <a:picLocks noChangeAspect="1"/>
          </p:cNvPicPr>
          <p:nvPr/>
        </p:nvPicPr>
        <p:blipFill>
          <a:blip r:embed="rId3"/>
          <a:stretch>
            <a:fillRect/>
          </a:stretch>
        </p:blipFill>
        <p:spPr>
          <a:xfrm>
            <a:off x="515213" y="1287194"/>
            <a:ext cx="4317039" cy="3291840"/>
          </a:xfrm>
          <a:prstGeom prst="rect">
            <a:avLst/>
          </a:prstGeom>
        </p:spPr>
      </p:pic>
    </p:spTree>
    <p:extLst>
      <p:ext uri="{BB962C8B-B14F-4D97-AF65-F5344CB8AC3E}">
        <p14:creationId xmlns:p14="http://schemas.microsoft.com/office/powerpoint/2010/main" val="3408183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5"/>
          <p:cNvSpPr txBox="1">
            <a:spLocks noGrp="1"/>
          </p:cNvSpPr>
          <p:nvPr>
            <p:ph type="title"/>
          </p:nvPr>
        </p:nvSpPr>
        <p:spPr>
          <a:xfrm>
            <a:off x="311700" y="325450"/>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2400" b="1" dirty="0">
                <a:latin typeface="Times New Roman" panose="02020603050405020304" pitchFamily="18" charset="0"/>
                <a:cs typeface="Times New Roman" panose="02020603050405020304" pitchFamily="18" charset="0"/>
              </a:rPr>
              <a:t>Distribution of values in FAF</a:t>
            </a:r>
            <a:endParaRPr dirty="0">
              <a:latin typeface="Times New Roman" panose="02020603050405020304" pitchFamily="18" charset="0"/>
              <a:cs typeface="Times New Roman" panose="02020603050405020304" pitchFamily="18" charset="0"/>
            </a:endParaRPr>
          </a:p>
        </p:txBody>
      </p:sp>
      <p:sp>
        <p:nvSpPr>
          <p:cNvPr id="6" name="Google Shape;154;p24">
            <a:extLst>
              <a:ext uri="{FF2B5EF4-FFF2-40B4-BE49-F238E27FC236}">
                <a16:creationId xmlns:a16="http://schemas.microsoft.com/office/drawing/2014/main" id="{659CD7DF-16D2-150E-3172-2E105415FA81}"/>
              </a:ext>
            </a:extLst>
          </p:cNvPr>
          <p:cNvSpPr/>
          <p:nvPr/>
        </p:nvSpPr>
        <p:spPr>
          <a:xfrm>
            <a:off x="311700" y="2249119"/>
            <a:ext cx="3306279" cy="1477287"/>
          </a:xfrm>
          <a:prstGeom prst="rect">
            <a:avLst/>
          </a:prstGeom>
          <a:noFill/>
          <a:ln>
            <a:noFill/>
          </a:ln>
        </p:spPr>
        <p:txBody>
          <a:bodyPr spcFirstLastPara="1" wrap="square" lIns="91425" tIns="45700" rIns="91425" bIns="45700" anchor="t" anchorCtr="0">
            <a:spAutoFit/>
          </a:bodyPr>
          <a:lstStyle/>
          <a:p>
            <a:pPr marL="285750" indent="-285750" algn="l">
              <a:buFont typeface="Wingdings" panose="05000000000000000000" pitchFamily="2" charset="2"/>
              <a:buChar char="Ø"/>
            </a:pPr>
            <a:r>
              <a:rPr lang="en-US" sz="1800" dirty="0">
                <a:solidFill>
                  <a:srgbClr val="212121"/>
                </a:solidFill>
                <a:latin typeface="Times New Roman" panose="02020603050405020304" pitchFamily="18" charset="0"/>
                <a:ea typeface="Calibri"/>
                <a:cs typeface="Times New Roman" panose="02020603050405020304" pitchFamily="18" charset="0"/>
              </a:rPr>
              <a:t>The distribution of FAF values has a mean of approximately 0.75 and a median of 1, indicating a slight positive skew.</a:t>
            </a:r>
          </a:p>
        </p:txBody>
      </p:sp>
      <p:pic>
        <p:nvPicPr>
          <p:cNvPr id="3" name="Picture 2">
            <a:extLst>
              <a:ext uri="{FF2B5EF4-FFF2-40B4-BE49-F238E27FC236}">
                <a16:creationId xmlns:a16="http://schemas.microsoft.com/office/drawing/2014/main" id="{7091047A-F17A-7532-03B5-2D652C434C0D}"/>
              </a:ext>
            </a:extLst>
          </p:cNvPr>
          <p:cNvPicPr>
            <a:picLocks noChangeAspect="1"/>
          </p:cNvPicPr>
          <p:nvPr/>
        </p:nvPicPr>
        <p:blipFill>
          <a:blip r:embed="rId3"/>
          <a:stretch>
            <a:fillRect/>
          </a:stretch>
        </p:blipFill>
        <p:spPr>
          <a:xfrm>
            <a:off x="4030395" y="1289088"/>
            <a:ext cx="4705642" cy="3397347"/>
          </a:xfrm>
          <a:prstGeom prst="rect">
            <a:avLst/>
          </a:prstGeom>
        </p:spPr>
      </p:pic>
    </p:spTree>
    <p:extLst>
      <p:ext uri="{BB962C8B-B14F-4D97-AF65-F5344CB8AC3E}">
        <p14:creationId xmlns:p14="http://schemas.microsoft.com/office/powerpoint/2010/main" val="4048514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5"/>
          <p:cNvSpPr txBox="1">
            <a:spLocks noGrp="1"/>
          </p:cNvSpPr>
          <p:nvPr>
            <p:ph type="title"/>
          </p:nvPr>
        </p:nvSpPr>
        <p:spPr>
          <a:xfrm>
            <a:off x="311700" y="332484"/>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2400" b="1" dirty="0">
                <a:latin typeface="Times New Roman" panose="02020603050405020304" pitchFamily="18" charset="0"/>
                <a:cs typeface="Times New Roman" panose="02020603050405020304" pitchFamily="18" charset="0"/>
              </a:rPr>
              <a:t>Distribution of values in TUE</a:t>
            </a:r>
            <a:endParaRPr dirty="0">
              <a:latin typeface="Times New Roman" panose="02020603050405020304" pitchFamily="18" charset="0"/>
              <a:cs typeface="Times New Roman" panose="02020603050405020304" pitchFamily="18" charset="0"/>
            </a:endParaRPr>
          </a:p>
        </p:txBody>
      </p:sp>
      <p:sp>
        <p:nvSpPr>
          <p:cNvPr id="6" name="Google Shape;154;p24">
            <a:extLst>
              <a:ext uri="{FF2B5EF4-FFF2-40B4-BE49-F238E27FC236}">
                <a16:creationId xmlns:a16="http://schemas.microsoft.com/office/drawing/2014/main" id="{659CD7DF-16D2-150E-3172-2E105415FA81}"/>
              </a:ext>
            </a:extLst>
          </p:cNvPr>
          <p:cNvSpPr/>
          <p:nvPr/>
        </p:nvSpPr>
        <p:spPr>
          <a:xfrm>
            <a:off x="5460475" y="1922242"/>
            <a:ext cx="3306279" cy="2000507"/>
          </a:xfrm>
          <a:prstGeom prst="rect">
            <a:avLst/>
          </a:prstGeom>
          <a:noFill/>
          <a:ln>
            <a:noFill/>
          </a:ln>
        </p:spPr>
        <p:txBody>
          <a:bodyPr spcFirstLastPara="1" wrap="square" lIns="91425" tIns="45700" rIns="91425" bIns="45700" anchor="t" anchorCtr="0">
            <a:spAutoFit/>
          </a:bodyPr>
          <a:lstStyle/>
          <a:p>
            <a:pPr marL="285750" indent="-285750" algn="l">
              <a:buFont typeface="Wingdings" panose="05000000000000000000" pitchFamily="2" charset="2"/>
              <a:buChar char="Ø"/>
            </a:pPr>
            <a:r>
              <a:rPr lang="en-US" sz="1600" dirty="0">
                <a:solidFill>
                  <a:srgbClr val="212121"/>
                </a:solidFill>
                <a:latin typeface="Times New Roman" panose="02020603050405020304" pitchFamily="18" charset="0"/>
                <a:ea typeface="Calibri"/>
                <a:cs typeface="Times New Roman" panose="02020603050405020304" pitchFamily="18" charset="0"/>
              </a:rPr>
              <a:t>The values in TUE are slightly skewed to the left, as the median is greater than the mean.</a:t>
            </a:r>
          </a:p>
          <a:p>
            <a:pPr marL="285750" indent="-285750" algn="l">
              <a:buFont typeface="Wingdings" panose="05000000000000000000" pitchFamily="2" charset="2"/>
              <a:buChar char="Ø"/>
            </a:pPr>
            <a:r>
              <a:rPr lang="en-US" sz="1600" dirty="0">
                <a:solidFill>
                  <a:srgbClr val="212121"/>
                </a:solidFill>
                <a:latin typeface="Times New Roman" panose="02020603050405020304" pitchFamily="18" charset="0"/>
                <a:ea typeface="Calibri"/>
                <a:cs typeface="Times New Roman" panose="02020603050405020304" pitchFamily="18" charset="0"/>
              </a:rPr>
              <a:t>The minimum value of TUE is 0, and the maximum value is 2.0. This indicates that the range of TUE is 2.0.</a:t>
            </a:r>
          </a:p>
          <a:p>
            <a:pPr algn="l"/>
            <a:endParaRPr lang="en-US" sz="1200" b="1" dirty="0">
              <a:solidFill>
                <a:srgbClr val="212121"/>
              </a:solidFill>
              <a:latin typeface="Calibri"/>
              <a:ea typeface="Calibri"/>
              <a:cs typeface="Calibri"/>
            </a:endParaRPr>
          </a:p>
        </p:txBody>
      </p:sp>
      <p:pic>
        <p:nvPicPr>
          <p:cNvPr id="4" name="Picture 3">
            <a:extLst>
              <a:ext uri="{FF2B5EF4-FFF2-40B4-BE49-F238E27FC236}">
                <a16:creationId xmlns:a16="http://schemas.microsoft.com/office/drawing/2014/main" id="{C7C7F667-FEF6-243E-78DF-B70374471D26}"/>
              </a:ext>
            </a:extLst>
          </p:cNvPr>
          <p:cNvPicPr>
            <a:picLocks noChangeAspect="1"/>
          </p:cNvPicPr>
          <p:nvPr/>
        </p:nvPicPr>
        <p:blipFill>
          <a:blip r:embed="rId3"/>
          <a:stretch>
            <a:fillRect/>
          </a:stretch>
        </p:blipFill>
        <p:spPr>
          <a:xfrm>
            <a:off x="377246" y="1230924"/>
            <a:ext cx="4492417" cy="3383145"/>
          </a:xfrm>
          <a:prstGeom prst="rect">
            <a:avLst/>
          </a:prstGeom>
        </p:spPr>
      </p:pic>
    </p:spTree>
    <p:extLst>
      <p:ext uri="{BB962C8B-B14F-4D97-AF65-F5344CB8AC3E}">
        <p14:creationId xmlns:p14="http://schemas.microsoft.com/office/powerpoint/2010/main" val="15067931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5"/>
          <p:cNvSpPr txBox="1">
            <a:spLocks noGrp="1"/>
          </p:cNvSpPr>
          <p:nvPr>
            <p:ph type="title"/>
          </p:nvPr>
        </p:nvSpPr>
        <p:spPr>
          <a:xfrm>
            <a:off x="311700" y="274320"/>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2400" b="1" dirty="0">
                <a:latin typeface="Times New Roman" panose="02020603050405020304" pitchFamily="18" charset="0"/>
                <a:cs typeface="Times New Roman" panose="02020603050405020304" pitchFamily="18" charset="0"/>
              </a:rPr>
              <a:t>Number of items in each CALC category</a:t>
            </a:r>
            <a:endParaRPr dirty="0">
              <a:latin typeface="Times New Roman" panose="02020603050405020304" pitchFamily="18" charset="0"/>
              <a:cs typeface="Times New Roman" panose="02020603050405020304" pitchFamily="18" charset="0"/>
            </a:endParaRPr>
          </a:p>
        </p:txBody>
      </p:sp>
      <p:sp>
        <p:nvSpPr>
          <p:cNvPr id="6" name="Google Shape;154;p24">
            <a:extLst>
              <a:ext uri="{FF2B5EF4-FFF2-40B4-BE49-F238E27FC236}">
                <a16:creationId xmlns:a16="http://schemas.microsoft.com/office/drawing/2014/main" id="{659CD7DF-16D2-150E-3172-2E105415FA81}"/>
              </a:ext>
            </a:extLst>
          </p:cNvPr>
          <p:cNvSpPr/>
          <p:nvPr/>
        </p:nvSpPr>
        <p:spPr>
          <a:xfrm>
            <a:off x="424242" y="2097872"/>
            <a:ext cx="3306279" cy="1815841"/>
          </a:xfrm>
          <a:prstGeom prst="rect">
            <a:avLst/>
          </a:prstGeom>
          <a:noFill/>
          <a:ln>
            <a:noFill/>
          </a:ln>
        </p:spPr>
        <p:txBody>
          <a:bodyPr spcFirstLastPara="1" wrap="square" lIns="91425" tIns="45700" rIns="91425" bIns="45700" anchor="t" anchorCtr="0">
            <a:spAutoFit/>
          </a:bodyPr>
          <a:lstStyle/>
          <a:p>
            <a:pPr marL="171450" indent="-171450" algn="l">
              <a:buFont typeface="Arial" panose="020B0604020202020204" pitchFamily="34" charset="0"/>
              <a:buChar char="•"/>
            </a:pPr>
            <a:r>
              <a:rPr lang="en-US" sz="1600" dirty="0">
                <a:solidFill>
                  <a:srgbClr val="212121"/>
                </a:solidFill>
                <a:latin typeface="Times New Roman" panose="02020603050405020304" pitchFamily="18" charset="0"/>
                <a:ea typeface="Calibri"/>
                <a:cs typeface="Times New Roman" panose="02020603050405020304" pitchFamily="18" charset="0"/>
              </a:rPr>
              <a:t>There are 719.0 items in the first "CALC" category, which is the highest among all categories.</a:t>
            </a:r>
          </a:p>
          <a:p>
            <a:pPr marL="171450" indent="-171450" algn="l">
              <a:buFont typeface="Arial" panose="020B0604020202020204" pitchFamily="34" charset="0"/>
              <a:buChar char="•"/>
            </a:pPr>
            <a:r>
              <a:rPr lang="en-US" sz="1600" dirty="0">
                <a:solidFill>
                  <a:srgbClr val="212121"/>
                </a:solidFill>
                <a:latin typeface="Times New Roman" panose="02020603050405020304" pitchFamily="18" charset="0"/>
                <a:ea typeface="Calibri"/>
                <a:cs typeface="Times New Roman" panose="02020603050405020304" pitchFamily="18" charset="0"/>
              </a:rPr>
              <a:t>The second category has no items, as indicated by the value "0.“</a:t>
            </a:r>
          </a:p>
          <a:p>
            <a:pPr marL="171450" indent="-171450" algn="l">
              <a:buFont typeface="Arial" panose="020B0604020202020204" pitchFamily="34" charset="0"/>
              <a:buChar char="•"/>
            </a:pPr>
            <a:r>
              <a:rPr lang="en-US" sz="1600" dirty="0">
                <a:solidFill>
                  <a:srgbClr val="212121"/>
                </a:solidFill>
                <a:latin typeface="Times New Roman" panose="02020603050405020304" pitchFamily="18" charset="0"/>
                <a:ea typeface="Calibri"/>
                <a:cs typeface="Times New Roman" panose="02020603050405020304" pitchFamily="18" charset="0"/>
              </a:rPr>
              <a:t>The terms "Sometimes" and "Frequently" are mentioned.</a:t>
            </a:r>
          </a:p>
        </p:txBody>
      </p:sp>
      <p:pic>
        <p:nvPicPr>
          <p:cNvPr id="3" name="Picture 2">
            <a:extLst>
              <a:ext uri="{FF2B5EF4-FFF2-40B4-BE49-F238E27FC236}">
                <a16:creationId xmlns:a16="http://schemas.microsoft.com/office/drawing/2014/main" id="{D7AD51AE-F82A-DA2B-ADF3-E9FC11E93BBA}"/>
              </a:ext>
            </a:extLst>
          </p:cNvPr>
          <p:cNvPicPr>
            <a:picLocks noChangeAspect="1"/>
          </p:cNvPicPr>
          <p:nvPr/>
        </p:nvPicPr>
        <p:blipFill>
          <a:blip r:embed="rId3"/>
          <a:stretch>
            <a:fillRect/>
          </a:stretch>
        </p:blipFill>
        <p:spPr>
          <a:xfrm>
            <a:off x="3977117" y="1247913"/>
            <a:ext cx="4435363" cy="3515760"/>
          </a:xfrm>
          <a:prstGeom prst="rect">
            <a:avLst/>
          </a:prstGeom>
        </p:spPr>
      </p:pic>
    </p:spTree>
    <p:extLst>
      <p:ext uri="{BB962C8B-B14F-4D97-AF65-F5344CB8AC3E}">
        <p14:creationId xmlns:p14="http://schemas.microsoft.com/office/powerpoint/2010/main" val="2040642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2"/>
          <p:cNvSpPr/>
          <p:nvPr/>
        </p:nvSpPr>
        <p:spPr>
          <a:xfrm>
            <a:off x="2332400" y="279944"/>
            <a:ext cx="4572000"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GB" sz="3600" b="1" i="0" u="none" strike="noStrike" cap="none" dirty="0">
                <a:solidFill>
                  <a:srgbClr val="CC0000"/>
                </a:solidFill>
                <a:latin typeface="Montserrat"/>
                <a:ea typeface="Montserrat"/>
                <a:cs typeface="Montserrat"/>
                <a:sym typeface="Montserrat"/>
              </a:rPr>
              <a:t> </a:t>
            </a:r>
            <a:r>
              <a:rPr lang="en-GB" sz="3600" b="1" i="0" u="none" strike="noStrike" cap="none" dirty="0">
                <a:solidFill>
                  <a:srgbClr val="CC0000"/>
                </a:solidFill>
                <a:latin typeface="Times New Roman" panose="02020603050405020304" pitchFamily="18" charset="0"/>
                <a:ea typeface="Montserrat"/>
                <a:cs typeface="Times New Roman" panose="02020603050405020304" pitchFamily="18" charset="0"/>
                <a:sym typeface="Montserrat"/>
              </a:rPr>
              <a:t>CONTENT</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61" name="Google Shape;61;p2"/>
          <p:cNvSpPr/>
          <p:nvPr/>
        </p:nvSpPr>
        <p:spPr>
          <a:xfrm>
            <a:off x="964400" y="926275"/>
            <a:ext cx="7308000" cy="3831778"/>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rgbClr val="000000"/>
              </a:buClr>
              <a:buSzPts val="1800"/>
              <a:buFont typeface="Noto Sans Symbols"/>
              <a:buChar char="⮚"/>
            </a:pPr>
            <a:r>
              <a:rPr lang="en-GB" sz="1800" b="1" i="0" u="none" strike="noStrike" cap="none" dirty="0">
                <a:solidFill>
                  <a:schemeClr val="bg1">
                    <a:lumMod val="50000"/>
                  </a:schemeClr>
                </a:solidFill>
                <a:latin typeface="Times New Roman" panose="02020603050405020304" pitchFamily="18" charset="0"/>
                <a:ea typeface="Open Sans"/>
                <a:cs typeface="Times New Roman" panose="02020603050405020304" pitchFamily="18" charset="0"/>
                <a:sym typeface="Open Sans"/>
              </a:rPr>
              <a:t>Problem Statement</a:t>
            </a:r>
            <a:endParaRPr sz="1400" b="0" i="0" u="none" strike="noStrike" cap="none" dirty="0">
              <a:solidFill>
                <a:schemeClr val="bg1">
                  <a:lumMod val="50000"/>
                </a:schemeClr>
              </a:solidFill>
              <a:latin typeface="Times New Roman" panose="02020603050405020304" pitchFamily="18" charset="0"/>
              <a:cs typeface="Times New Roman" panose="02020603050405020304" pitchFamily="18" charset="0"/>
              <a:sym typeface="Arial"/>
            </a:endParaRPr>
          </a:p>
          <a:p>
            <a:pPr marL="285750" marR="0" lvl="0" indent="-285750" algn="l" rtl="0">
              <a:lnSpc>
                <a:spcPct val="150000"/>
              </a:lnSpc>
              <a:spcBef>
                <a:spcPts val="0"/>
              </a:spcBef>
              <a:spcAft>
                <a:spcPts val="0"/>
              </a:spcAft>
              <a:buClr>
                <a:srgbClr val="000000"/>
              </a:buClr>
              <a:buSzPts val="1800"/>
              <a:buFont typeface="Noto Sans Symbols"/>
              <a:buChar char="⮚"/>
            </a:pPr>
            <a:r>
              <a:rPr lang="en-GB" sz="1800" b="1" i="0" u="none" strike="noStrike" cap="none" dirty="0">
                <a:solidFill>
                  <a:schemeClr val="bg1">
                    <a:lumMod val="50000"/>
                  </a:schemeClr>
                </a:solidFill>
                <a:latin typeface="Times New Roman" panose="02020603050405020304" pitchFamily="18" charset="0"/>
                <a:ea typeface="Open Sans"/>
                <a:cs typeface="Times New Roman" panose="02020603050405020304" pitchFamily="18" charset="0"/>
                <a:sym typeface="Open Sans"/>
              </a:rPr>
              <a:t>Objective</a:t>
            </a:r>
            <a:endParaRPr sz="1800" b="1" i="0" u="none" strike="noStrike" cap="none" dirty="0">
              <a:solidFill>
                <a:schemeClr val="bg1">
                  <a:lumMod val="50000"/>
                </a:schemeClr>
              </a:solidFill>
              <a:latin typeface="Times New Roman" panose="02020603050405020304" pitchFamily="18" charset="0"/>
              <a:ea typeface="Open Sans"/>
              <a:cs typeface="Times New Roman" panose="02020603050405020304" pitchFamily="18" charset="0"/>
              <a:sym typeface="Open Sans"/>
            </a:endParaRPr>
          </a:p>
          <a:p>
            <a:pPr marL="285750" marR="0" lvl="0" indent="-285750" algn="l" rtl="0">
              <a:lnSpc>
                <a:spcPct val="150000"/>
              </a:lnSpc>
              <a:spcBef>
                <a:spcPts val="0"/>
              </a:spcBef>
              <a:spcAft>
                <a:spcPts val="0"/>
              </a:spcAft>
              <a:buClr>
                <a:schemeClr val="lt1"/>
              </a:buClr>
              <a:buSzPts val="1800"/>
              <a:buFont typeface="Open Sans"/>
              <a:buChar char="⮚"/>
            </a:pPr>
            <a:r>
              <a:rPr lang="en-GB" sz="1800" b="1" i="0" u="none" strike="noStrike" cap="none" dirty="0">
                <a:solidFill>
                  <a:schemeClr val="bg1">
                    <a:lumMod val="50000"/>
                  </a:schemeClr>
                </a:solidFill>
                <a:latin typeface="Times New Roman" panose="02020603050405020304" pitchFamily="18" charset="0"/>
                <a:ea typeface="Open Sans"/>
                <a:cs typeface="Times New Roman" panose="02020603050405020304" pitchFamily="18" charset="0"/>
                <a:sym typeface="Open Sans"/>
              </a:rPr>
              <a:t>Tools Used</a:t>
            </a:r>
            <a:endParaRPr sz="1800" b="1" i="0" u="none" strike="noStrike" cap="none" dirty="0">
              <a:solidFill>
                <a:schemeClr val="bg1">
                  <a:lumMod val="50000"/>
                </a:schemeClr>
              </a:solidFill>
              <a:latin typeface="Times New Roman" panose="02020603050405020304" pitchFamily="18" charset="0"/>
              <a:ea typeface="Open Sans"/>
              <a:cs typeface="Times New Roman" panose="02020603050405020304" pitchFamily="18" charset="0"/>
              <a:sym typeface="Open Sans"/>
            </a:endParaRPr>
          </a:p>
          <a:p>
            <a:pPr marL="285750" marR="0" lvl="0" indent="-285750" algn="l" rtl="0">
              <a:lnSpc>
                <a:spcPct val="150000"/>
              </a:lnSpc>
              <a:spcBef>
                <a:spcPts val="0"/>
              </a:spcBef>
              <a:spcAft>
                <a:spcPts val="0"/>
              </a:spcAft>
              <a:buClr>
                <a:srgbClr val="000000"/>
              </a:buClr>
              <a:buSzPts val="1800"/>
              <a:buFont typeface="Noto Sans Symbols"/>
              <a:buChar char="⮚"/>
            </a:pPr>
            <a:r>
              <a:rPr lang="en-GB" sz="1800" b="1" i="0" u="none" strike="noStrike" cap="none" dirty="0">
                <a:solidFill>
                  <a:schemeClr val="bg1">
                    <a:lumMod val="50000"/>
                  </a:schemeClr>
                </a:solidFill>
                <a:latin typeface="Times New Roman" panose="02020603050405020304" pitchFamily="18" charset="0"/>
                <a:ea typeface="Open Sans"/>
                <a:cs typeface="Times New Roman" panose="02020603050405020304" pitchFamily="18" charset="0"/>
                <a:sym typeface="Open Sans"/>
              </a:rPr>
              <a:t>Data Summary</a:t>
            </a:r>
            <a:endParaRPr sz="1400" b="0" i="0" u="none" strike="noStrike" cap="none" dirty="0">
              <a:solidFill>
                <a:schemeClr val="bg1">
                  <a:lumMod val="50000"/>
                </a:schemeClr>
              </a:solidFill>
              <a:latin typeface="Times New Roman" panose="02020603050405020304" pitchFamily="18" charset="0"/>
              <a:cs typeface="Times New Roman" panose="02020603050405020304" pitchFamily="18" charset="0"/>
              <a:sym typeface="Arial"/>
            </a:endParaRPr>
          </a:p>
          <a:p>
            <a:pPr marL="285750" marR="0" lvl="0" indent="-285750" algn="l" rtl="0">
              <a:lnSpc>
                <a:spcPct val="150000"/>
              </a:lnSpc>
              <a:spcBef>
                <a:spcPts val="0"/>
              </a:spcBef>
              <a:spcAft>
                <a:spcPts val="0"/>
              </a:spcAft>
              <a:buClr>
                <a:srgbClr val="000000"/>
              </a:buClr>
              <a:buSzPts val="1800"/>
              <a:buFont typeface="Noto Sans Symbols"/>
              <a:buChar char="⮚"/>
            </a:pPr>
            <a:r>
              <a:rPr lang="en-GB" sz="1800" b="1" i="0" u="none" strike="noStrike" cap="none" dirty="0">
                <a:solidFill>
                  <a:schemeClr val="bg1">
                    <a:lumMod val="50000"/>
                  </a:schemeClr>
                </a:solidFill>
                <a:latin typeface="Times New Roman" panose="02020603050405020304" pitchFamily="18" charset="0"/>
                <a:ea typeface="Open Sans"/>
                <a:cs typeface="Times New Roman" panose="02020603050405020304" pitchFamily="18" charset="0"/>
                <a:sym typeface="Open Sans"/>
              </a:rPr>
              <a:t>Exploratory Data Analysis</a:t>
            </a:r>
            <a:endParaRPr sz="1400" b="0" i="0" u="none" strike="noStrike" cap="none" dirty="0">
              <a:solidFill>
                <a:schemeClr val="bg1">
                  <a:lumMod val="50000"/>
                </a:schemeClr>
              </a:solidFill>
              <a:latin typeface="Times New Roman" panose="02020603050405020304" pitchFamily="18" charset="0"/>
              <a:cs typeface="Times New Roman" panose="02020603050405020304" pitchFamily="18" charset="0"/>
              <a:sym typeface="Arial"/>
            </a:endParaRPr>
          </a:p>
          <a:p>
            <a:pPr marL="285750" marR="0" lvl="0" indent="-285750" algn="l" rtl="0">
              <a:lnSpc>
                <a:spcPct val="150000"/>
              </a:lnSpc>
              <a:spcBef>
                <a:spcPts val="0"/>
              </a:spcBef>
              <a:spcAft>
                <a:spcPts val="0"/>
              </a:spcAft>
              <a:buClr>
                <a:srgbClr val="000000"/>
              </a:buClr>
              <a:buSzPts val="1800"/>
              <a:buFont typeface="Noto Sans Symbols"/>
              <a:buChar char="⮚"/>
            </a:pPr>
            <a:r>
              <a:rPr lang="en-GB" sz="1800" b="1" i="0" u="none" strike="noStrike" cap="none" dirty="0">
                <a:solidFill>
                  <a:schemeClr val="bg1">
                    <a:lumMod val="50000"/>
                  </a:schemeClr>
                </a:solidFill>
                <a:latin typeface="Times New Roman" panose="02020603050405020304" pitchFamily="18" charset="0"/>
                <a:ea typeface="Open Sans"/>
                <a:cs typeface="Times New Roman" panose="02020603050405020304" pitchFamily="18" charset="0"/>
                <a:sym typeface="Open Sans"/>
              </a:rPr>
              <a:t>Challenges</a:t>
            </a:r>
            <a:endParaRPr sz="1400" b="0" i="0" u="none" strike="noStrike" cap="none" dirty="0">
              <a:solidFill>
                <a:schemeClr val="bg1">
                  <a:lumMod val="50000"/>
                </a:schemeClr>
              </a:solidFill>
              <a:latin typeface="Times New Roman" panose="02020603050405020304" pitchFamily="18" charset="0"/>
              <a:cs typeface="Times New Roman" panose="02020603050405020304" pitchFamily="18" charset="0"/>
              <a:sym typeface="Arial"/>
            </a:endParaRPr>
          </a:p>
          <a:p>
            <a:pPr marL="285750" marR="0" lvl="0" indent="-285750" algn="l" rtl="0">
              <a:lnSpc>
                <a:spcPct val="150000"/>
              </a:lnSpc>
              <a:spcBef>
                <a:spcPts val="0"/>
              </a:spcBef>
              <a:spcAft>
                <a:spcPts val="0"/>
              </a:spcAft>
              <a:buClr>
                <a:srgbClr val="000000"/>
              </a:buClr>
              <a:buSzPts val="1800"/>
              <a:buFont typeface="Noto Sans Symbols"/>
              <a:buChar char="⮚"/>
            </a:pPr>
            <a:r>
              <a:rPr lang="en-GB" sz="1800" b="1" i="0" u="none" strike="noStrike" cap="none" dirty="0">
                <a:solidFill>
                  <a:schemeClr val="bg1">
                    <a:lumMod val="50000"/>
                  </a:schemeClr>
                </a:solidFill>
                <a:latin typeface="Times New Roman" panose="02020603050405020304" pitchFamily="18" charset="0"/>
                <a:ea typeface="Open Sans"/>
                <a:cs typeface="Times New Roman" panose="02020603050405020304" pitchFamily="18" charset="0"/>
                <a:sym typeface="Open Sans"/>
              </a:rPr>
              <a:t>Recommendations</a:t>
            </a:r>
            <a:endParaRPr sz="1400" b="0" i="0" u="none" strike="noStrike" cap="none" dirty="0">
              <a:solidFill>
                <a:schemeClr val="bg1">
                  <a:lumMod val="50000"/>
                </a:schemeClr>
              </a:solidFill>
              <a:latin typeface="Times New Roman" panose="02020603050405020304" pitchFamily="18" charset="0"/>
              <a:cs typeface="Times New Roman" panose="02020603050405020304" pitchFamily="18" charset="0"/>
              <a:sym typeface="Arial"/>
            </a:endParaRPr>
          </a:p>
          <a:p>
            <a:pPr marL="285750" marR="0" lvl="0" indent="-285750" algn="l" rtl="0">
              <a:lnSpc>
                <a:spcPct val="150000"/>
              </a:lnSpc>
              <a:spcBef>
                <a:spcPts val="0"/>
              </a:spcBef>
              <a:spcAft>
                <a:spcPts val="0"/>
              </a:spcAft>
              <a:buClr>
                <a:srgbClr val="000000"/>
              </a:buClr>
              <a:buSzPts val="1800"/>
              <a:buFont typeface="Noto Sans Symbols"/>
              <a:buChar char="⮚"/>
            </a:pPr>
            <a:r>
              <a:rPr lang="en-GB" sz="1800" b="1" i="0" u="none" strike="noStrike" cap="none" dirty="0">
                <a:solidFill>
                  <a:schemeClr val="bg1">
                    <a:lumMod val="50000"/>
                  </a:schemeClr>
                </a:solidFill>
                <a:latin typeface="Times New Roman" panose="02020603050405020304" pitchFamily="18" charset="0"/>
                <a:ea typeface="Open Sans"/>
                <a:cs typeface="Times New Roman" panose="02020603050405020304" pitchFamily="18" charset="0"/>
                <a:sym typeface="Open Sans"/>
              </a:rPr>
              <a:t>Conclusions</a:t>
            </a:r>
          </a:p>
          <a:p>
            <a:pPr marL="285750" marR="0" lvl="0" indent="-285750" algn="l" rtl="0">
              <a:lnSpc>
                <a:spcPct val="150000"/>
              </a:lnSpc>
              <a:spcBef>
                <a:spcPts val="0"/>
              </a:spcBef>
              <a:spcAft>
                <a:spcPts val="0"/>
              </a:spcAft>
              <a:buClr>
                <a:srgbClr val="000000"/>
              </a:buClr>
              <a:buSzPts val="1800"/>
              <a:buFont typeface="Noto Sans Symbols"/>
              <a:buChar char="⮚"/>
            </a:pPr>
            <a:r>
              <a:rPr lang="en-GB" sz="1800" b="1" dirty="0">
                <a:solidFill>
                  <a:schemeClr val="bg1">
                    <a:lumMod val="50000"/>
                  </a:schemeClr>
                </a:solidFill>
                <a:latin typeface="Times New Roman" panose="02020603050405020304" pitchFamily="18" charset="0"/>
                <a:ea typeface="Open Sans"/>
                <a:cs typeface="Times New Roman" panose="02020603050405020304" pitchFamily="18" charset="0"/>
                <a:sym typeface="Open Sans"/>
              </a:rPr>
              <a:t>END</a:t>
            </a:r>
            <a:endParaRPr sz="1400" b="0" i="0" u="none" strike="noStrike" cap="none" dirty="0">
              <a:solidFill>
                <a:schemeClr val="bg1">
                  <a:lumMod val="50000"/>
                </a:schemeClr>
              </a:solidFill>
              <a:latin typeface="Times New Roman" panose="02020603050405020304" pitchFamily="18" charset="0"/>
              <a:cs typeface="Times New Roman" panose="02020603050405020304" pitchFamily="18" charset="0"/>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5"/>
          <p:cNvSpPr txBox="1">
            <a:spLocks noGrp="1"/>
          </p:cNvSpPr>
          <p:nvPr>
            <p:ph type="title"/>
          </p:nvPr>
        </p:nvSpPr>
        <p:spPr>
          <a:xfrm>
            <a:off x="311700" y="293732"/>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2400" b="1" dirty="0">
                <a:latin typeface="Times New Roman" panose="02020603050405020304" pitchFamily="18" charset="0"/>
                <a:cs typeface="Times New Roman" panose="02020603050405020304" pitchFamily="18" charset="0"/>
              </a:rPr>
              <a:t>ML MODEL 1 : LOGISTIC REGRESSION</a:t>
            </a:r>
            <a:endParaRPr dirty="0">
              <a:latin typeface="Times New Roman" panose="02020603050405020304" pitchFamily="18" charset="0"/>
              <a:cs typeface="Times New Roman" panose="02020603050405020304" pitchFamily="18" charset="0"/>
            </a:endParaRPr>
          </a:p>
        </p:txBody>
      </p:sp>
      <p:sp>
        <p:nvSpPr>
          <p:cNvPr id="6" name="Google Shape;154;p24">
            <a:extLst>
              <a:ext uri="{FF2B5EF4-FFF2-40B4-BE49-F238E27FC236}">
                <a16:creationId xmlns:a16="http://schemas.microsoft.com/office/drawing/2014/main" id="{659CD7DF-16D2-150E-3172-2E105415FA81}"/>
              </a:ext>
            </a:extLst>
          </p:cNvPr>
          <p:cNvSpPr/>
          <p:nvPr/>
        </p:nvSpPr>
        <p:spPr>
          <a:xfrm>
            <a:off x="311700" y="1454914"/>
            <a:ext cx="3306279" cy="3108503"/>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200"/>
              <a:buFont typeface="Wingdings" panose="05000000000000000000" pitchFamily="2" charset="2"/>
              <a:buChar char="Ø"/>
            </a:pPr>
            <a:r>
              <a:rPr lang="en-US" dirty="0">
                <a:solidFill>
                  <a:srgbClr val="212121"/>
                </a:solidFill>
                <a:latin typeface="Times New Roman" panose="02020603050405020304" pitchFamily="18" charset="0"/>
                <a:ea typeface="Calibri"/>
                <a:cs typeface="Times New Roman" panose="02020603050405020304" pitchFamily="18" charset="0"/>
              </a:rPr>
              <a:t>Logistic regression is a statistical method used to model the relationship between one or more independent variables and a binary outcome, predicting the probability of occurrence of an event.</a:t>
            </a:r>
          </a:p>
          <a:p>
            <a:pPr marL="285750" marR="0" lvl="0" indent="-285750" algn="l" rtl="0">
              <a:lnSpc>
                <a:spcPct val="100000"/>
              </a:lnSpc>
              <a:spcBef>
                <a:spcPts val="0"/>
              </a:spcBef>
              <a:spcAft>
                <a:spcPts val="0"/>
              </a:spcAft>
              <a:buClr>
                <a:srgbClr val="000000"/>
              </a:buClr>
              <a:buSzPts val="1200"/>
              <a:buFont typeface="Wingdings" panose="05000000000000000000" pitchFamily="2" charset="2"/>
              <a:buChar char="Ø"/>
            </a:pPr>
            <a:r>
              <a:rPr lang="en-US" dirty="0">
                <a:solidFill>
                  <a:srgbClr val="212121"/>
                </a:solidFill>
                <a:latin typeface="Times New Roman" panose="02020603050405020304" pitchFamily="18" charset="0"/>
                <a:ea typeface="Calibri"/>
                <a:cs typeface="Times New Roman" panose="02020603050405020304" pitchFamily="18" charset="0"/>
              </a:rPr>
              <a:t>It is performed to classify observations into one of two or more discrete categories based on input features.</a:t>
            </a:r>
          </a:p>
          <a:p>
            <a:pPr marL="285750" marR="0" lvl="0" indent="-285750" algn="l" rtl="0">
              <a:lnSpc>
                <a:spcPct val="100000"/>
              </a:lnSpc>
              <a:spcBef>
                <a:spcPts val="0"/>
              </a:spcBef>
              <a:spcAft>
                <a:spcPts val="0"/>
              </a:spcAft>
              <a:buClr>
                <a:srgbClr val="000000"/>
              </a:buClr>
              <a:buSzPts val="1200"/>
              <a:buFont typeface="Wingdings" panose="05000000000000000000" pitchFamily="2" charset="2"/>
              <a:buChar char="Ø"/>
            </a:pPr>
            <a:r>
              <a:rPr lang="en-US" dirty="0">
                <a:solidFill>
                  <a:srgbClr val="212121"/>
                </a:solidFill>
                <a:latin typeface="Times New Roman" panose="02020603050405020304" pitchFamily="18" charset="0"/>
                <a:ea typeface="Calibri"/>
                <a:cs typeface="Times New Roman" panose="02020603050405020304" pitchFamily="18" charset="0"/>
              </a:rPr>
              <a:t>Logistic regression tells us about the likelihood of an event occurring based on the values of the independent variables and provides probabilities associated with each class label.</a:t>
            </a:r>
            <a:endParaRPr lang="en-US" dirty="0">
              <a:solidFill>
                <a:srgbClr val="212121"/>
              </a:solidFill>
              <a:latin typeface="Times New Roman" panose="02020603050405020304" pitchFamily="18" charset="0"/>
              <a:ea typeface="Calibri"/>
              <a:cs typeface="Times New Roman" panose="02020603050405020304" pitchFamily="18" charset="0"/>
              <a:sym typeface="Calibri"/>
            </a:endParaRPr>
          </a:p>
        </p:txBody>
      </p:sp>
      <p:pic>
        <p:nvPicPr>
          <p:cNvPr id="7" name="Picture 6">
            <a:extLst>
              <a:ext uri="{FF2B5EF4-FFF2-40B4-BE49-F238E27FC236}">
                <a16:creationId xmlns:a16="http://schemas.microsoft.com/office/drawing/2014/main" id="{3A648A1C-3E58-0D34-48DB-735BF429F979}"/>
              </a:ext>
            </a:extLst>
          </p:cNvPr>
          <p:cNvPicPr>
            <a:picLocks noChangeAspect="1"/>
          </p:cNvPicPr>
          <p:nvPr/>
        </p:nvPicPr>
        <p:blipFill>
          <a:blip r:embed="rId3"/>
          <a:stretch>
            <a:fillRect/>
          </a:stretch>
        </p:blipFill>
        <p:spPr>
          <a:xfrm>
            <a:off x="4085514" y="1454914"/>
            <a:ext cx="4571468" cy="31085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125010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2400" b="1" dirty="0">
                <a:latin typeface="Times New Roman" panose="02020603050405020304" pitchFamily="18" charset="0"/>
                <a:cs typeface="Times New Roman" panose="02020603050405020304" pitchFamily="18" charset="0"/>
              </a:rPr>
              <a:t>ML MODEL 2 : SUPPORT VECTOR MACHINE</a:t>
            </a:r>
            <a:endParaRPr dirty="0">
              <a:latin typeface="Times New Roman" panose="02020603050405020304" pitchFamily="18" charset="0"/>
              <a:cs typeface="Times New Roman" panose="02020603050405020304" pitchFamily="18" charset="0"/>
            </a:endParaRPr>
          </a:p>
        </p:txBody>
      </p:sp>
      <p:sp>
        <p:nvSpPr>
          <p:cNvPr id="6" name="Google Shape;154;p24">
            <a:extLst>
              <a:ext uri="{FF2B5EF4-FFF2-40B4-BE49-F238E27FC236}">
                <a16:creationId xmlns:a16="http://schemas.microsoft.com/office/drawing/2014/main" id="{659CD7DF-16D2-150E-3172-2E105415FA81}"/>
              </a:ext>
            </a:extLst>
          </p:cNvPr>
          <p:cNvSpPr/>
          <p:nvPr/>
        </p:nvSpPr>
        <p:spPr>
          <a:xfrm>
            <a:off x="491282" y="1774958"/>
            <a:ext cx="3306279" cy="2123618"/>
          </a:xfrm>
          <a:prstGeom prst="rect">
            <a:avLst/>
          </a:prstGeom>
          <a:noFill/>
          <a:ln>
            <a:noFill/>
          </a:ln>
        </p:spPr>
        <p:txBody>
          <a:bodyPr spcFirstLastPara="1" wrap="square" lIns="91425" tIns="45700" rIns="91425" bIns="45700" anchor="t" anchorCtr="0">
            <a:spAutoFit/>
          </a:bodyPr>
          <a:lstStyle/>
          <a:p>
            <a:pPr marL="171450" indent="-171450" algn="l">
              <a:buFont typeface="Wingdings" panose="05000000000000000000" pitchFamily="2" charset="2"/>
              <a:buChar char="Ø"/>
            </a:pPr>
            <a:r>
              <a:rPr lang="en-US" sz="1200" dirty="0">
                <a:solidFill>
                  <a:srgbClr val="212121"/>
                </a:solidFill>
                <a:latin typeface="Times New Roman" panose="02020603050405020304" pitchFamily="18" charset="0"/>
                <a:ea typeface="Calibri"/>
                <a:cs typeface="Times New Roman" panose="02020603050405020304" pitchFamily="18" charset="0"/>
              </a:rPr>
              <a:t>SVM (Support Vector Machine) is a supervised machine learning algorithm used for classification and regression tasks.</a:t>
            </a:r>
          </a:p>
          <a:p>
            <a:pPr marL="171450" indent="-171450" algn="l">
              <a:buFont typeface="Wingdings" panose="05000000000000000000" pitchFamily="2" charset="2"/>
              <a:buChar char="Ø"/>
            </a:pPr>
            <a:endParaRPr lang="en-US" sz="1200" dirty="0">
              <a:solidFill>
                <a:srgbClr val="212121"/>
              </a:solidFill>
              <a:latin typeface="Times New Roman" panose="02020603050405020304" pitchFamily="18" charset="0"/>
              <a:ea typeface="Calibri"/>
              <a:cs typeface="Times New Roman" panose="02020603050405020304" pitchFamily="18" charset="0"/>
            </a:endParaRPr>
          </a:p>
          <a:p>
            <a:pPr marL="171450" indent="-171450" algn="l">
              <a:buFont typeface="Wingdings" panose="05000000000000000000" pitchFamily="2" charset="2"/>
              <a:buChar char="Ø"/>
            </a:pPr>
            <a:r>
              <a:rPr lang="en-US" sz="1200" dirty="0">
                <a:solidFill>
                  <a:srgbClr val="212121"/>
                </a:solidFill>
                <a:latin typeface="Times New Roman" panose="02020603050405020304" pitchFamily="18" charset="0"/>
                <a:ea typeface="Calibri"/>
                <a:cs typeface="Times New Roman" panose="02020603050405020304" pitchFamily="18" charset="0"/>
              </a:rPr>
              <a:t>It is performed to find the hyperplane that best separates different classes in the feature space.</a:t>
            </a:r>
          </a:p>
          <a:p>
            <a:pPr marL="171450" indent="-171450" algn="l">
              <a:buFont typeface="Wingdings" panose="05000000000000000000" pitchFamily="2" charset="2"/>
              <a:buChar char="Ø"/>
            </a:pPr>
            <a:endParaRPr lang="en-US" sz="1200" dirty="0">
              <a:solidFill>
                <a:srgbClr val="212121"/>
              </a:solidFill>
              <a:latin typeface="Times New Roman" panose="02020603050405020304" pitchFamily="18" charset="0"/>
              <a:ea typeface="Calibri"/>
              <a:cs typeface="Times New Roman" panose="02020603050405020304" pitchFamily="18" charset="0"/>
            </a:endParaRPr>
          </a:p>
          <a:p>
            <a:pPr marL="171450" indent="-171450" algn="l">
              <a:buFont typeface="Wingdings" panose="05000000000000000000" pitchFamily="2" charset="2"/>
              <a:buChar char="Ø"/>
            </a:pPr>
            <a:r>
              <a:rPr lang="en-US" sz="1200" dirty="0">
                <a:solidFill>
                  <a:srgbClr val="212121"/>
                </a:solidFill>
                <a:latin typeface="Times New Roman" panose="02020603050405020304" pitchFamily="18" charset="0"/>
                <a:ea typeface="Calibri"/>
                <a:cs typeface="Times New Roman" panose="02020603050405020304" pitchFamily="18" charset="0"/>
              </a:rPr>
              <a:t>SVM tells us about the data by identifying the optimal decision boundary that maximizes the margin between classes, providing effective classification and generalization performance.</a:t>
            </a:r>
            <a:endParaRPr lang="en-US" sz="1200" dirty="0">
              <a:solidFill>
                <a:srgbClr val="212121"/>
              </a:solidFill>
              <a:latin typeface="Times New Roman" panose="02020603050405020304" pitchFamily="18" charset="0"/>
              <a:ea typeface="Calibri"/>
              <a:cs typeface="Times New Roman" panose="02020603050405020304" pitchFamily="18" charset="0"/>
              <a:sym typeface="Calibri"/>
            </a:endParaRPr>
          </a:p>
        </p:txBody>
      </p:sp>
      <p:pic>
        <p:nvPicPr>
          <p:cNvPr id="3" name="Picture 2">
            <a:extLst>
              <a:ext uri="{FF2B5EF4-FFF2-40B4-BE49-F238E27FC236}">
                <a16:creationId xmlns:a16="http://schemas.microsoft.com/office/drawing/2014/main" id="{6F01EDC9-A06F-EE29-C54C-17319B448379}"/>
              </a:ext>
            </a:extLst>
          </p:cNvPr>
          <p:cNvPicPr>
            <a:picLocks noChangeAspect="1"/>
          </p:cNvPicPr>
          <p:nvPr/>
        </p:nvPicPr>
        <p:blipFill>
          <a:blip r:embed="rId3"/>
          <a:stretch>
            <a:fillRect/>
          </a:stretch>
        </p:blipFill>
        <p:spPr>
          <a:xfrm>
            <a:off x="4572000" y="1646241"/>
            <a:ext cx="3973537" cy="238105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580863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2400" b="1" dirty="0">
                <a:latin typeface="Times New Roman" panose="02020603050405020304" pitchFamily="18" charset="0"/>
                <a:cs typeface="Times New Roman" panose="02020603050405020304" pitchFamily="18" charset="0"/>
              </a:rPr>
              <a:t>ML MODEL 3 : DECISION TREE</a:t>
            </a:r>
            <a:endParaRPr dirty="0">
              <a:latin typeface="Times New Roman" panose="02020603050405020304" pitchFamily="18" charset="0"/>
              <a:cs typeface="Times New Roman" panose="02020603050405020304" pitchFamily="18" charset="0"/>
            </a:endParaRPr>
          </a:p>
        </p:txBody>
      </p:sp>
      <p:sp>
        <p:nvSpPr>
          <p:cNvPr id="6" name="Google Shape;154;p24">
            <a:extLst>
              <a:ext uri="{FF2B5EF4-FFF2-40B4-BE49-F238E27FC236}">
                <a16:creationId xmlns:a16="http://schemas.microsoft.com/office/drawing/2014/main" id="{659CD7DF-16D2-150E-3172-2E105415FA81}"/>
              </a:ext>
            </a:extLst>
          </p:cNvPr>
          <p:cNvSpPr/>
          <p:nvPr/>
        </p:nvSpPr>
        <p:spPr>
          <a:xfrm>
            <a:off x="311700" y="1760299"/>
            <a:ext cx="3306279" cy="2308284"/>
          </a:xfrm>
          <a:prstGeom prst="rect">
            <a:avLst/>
          </a:prstGeom>
          <a:noFill/>
          <a:ln>
            <a:noFill/>
          </a:ln>
        </p:spPr>
        <p:txBody>
          <a:bodyPr spcFirstLastPara="1" wrap="square" lIns="91425" tIns="45700" rIns="91425" bIns="45700" anchor="t" anchorCtr="0">
            <a:spAutoFit/>
          </a:bodyPr>
          <a:lstStyle/>
          <a:p>
            <a:pPr marL="171450" indent="-171450" algn="l">
              <a:buFont typeface="Wingdings" panose="05000000000000000000" pitchFamily="2" charset="2"/>
              <a:buChar char="Ø"/>
            </a:pPr>
            <a:r>
              <a:rPr lang="en-US" sz="1200" dirty="0">
                <a:solidFill>
                  <a:srgbClr val="212121"/>
                </a:solidFill>
                <a:latin typeface="Times New Roman" panose="02020603050405020304" pitchFamily="18" charset="0"/>
                <a:ea typeface="Calibri"/>
                <a:cs typeface="Times New Roman" panose="02020603050405020304" pitchFamily="18" charset="0"/>
              </a:rPr>
              <a:t>Decision Tree is a predictive modeling technique that recursively splits the dataset into subsets based on the value of input features to make decisions.</a:t>
            </a:r>
          </a:p>
          <a:p>
            <a:pPr marL="171450" indent="-171450" algn="l">
              <a:buFont typeface="Wingdings" panose="05000000000000000000" pitchFamily="2" charset="2"/>
              <a:buChar char="Ø"/>
            </a:pPr>
            <a:endParaRPr lang="en-US" sz="1200" dirty="0">
              <a:solidFill>
                <a:srgbClr val="212121"/>
              </a:solidFill>
              <a:latin typeface="Times New Roman" panose="02020603050405020304" pitchFamily="18" charset="0"/>
              <a:ea typeface="Calibri"/>
              <a:cs typeface="Times New Roman" panose="02020603050405020304" pitchFamily="18" charset="0"/>
            </a:endParaRPr>
          </a:p>
          <a:p>
            <a:pPr marL="171450" indent="-171450" algn="l">
              <a:buFont typeface="Wingdings" panose="05000000000000000000" pitchFamily="2" charset="2"/>
              <a:buChar char="Ø"/>
            </a:pPr>
            <a:r>
              <a:rPr lang="en-US" sz="1200" dirty="0">
                <a:solidFill>
                  <a:srgbClr val="212121"/>
                </a:solidFill>
                <a:latin typeface="Times New Roman" panose="02020603050405020304" pitchFamily="18" charset="0"/>
                <a:ea typeface="Calibri"/>
                <a:cs typeface="Times New Roman" panose="02020603050405020304" pitchFamily="18" charset="0"/>
              </a:rPr>
              <a:t>Performed for: Classification and regression tasks, as it's versatile and interpretable.</a:t>
            </a:r>
          </a:p>
          <a:p>
            <a:pPr marL="171450" indent="-171450" algn="l">
              <a:buFont typeface="Wingdings" panose="05000000000000000000" pitchFamily="2" charset="2"/>
              <a:buChar char="Ø"/>
            </a:pPr>
            <a:endParaRPr lang="en-US" sz="1200" dirty="0">
              <a:solidFill>
                <a:srgbClr val="212121"/>
              </a:solidFill>
              <a:latin typeface="Times New Roman" panose="02020603050405020304" pitchFamily="18" charset="0"/>
              <a:ea typeface="Calibri"/>
              <a:cs typeface="Times New Roman" panose="02020603050405020304" pitchFamily="18" charset="0"/>
            </a:endParaRPr>
          </a:p>
          <a:p>
            <a:pPr marL="171450" indent="-171450" algn="l">
              <a:buFont typeface="Wingdings" panose="05000000000000000000" pitchFamily="2" charset="2"/>
              <a:buChar char="Ø"/>
            </a:pPr>
            <a:r>
              <a:rPr lang="en-US" sz="1200" dirty="0">
                <a:solidFill>
                  <a:srgbClr val="212121"/>
                </a:solidFill>
                <a:latin typeface="Times New Roman" panose="02020603050405020304" pitchFamily="18" charset="0"/>
                <a:ea typeface="Calibri"/>
                <a:cs typeface="Times New Roman" panose="02020603050405020304" pitchFamily="18" charset="0"/>
              </a:rPr>
              <a:t>Tells us about the data: Reveals the most significant variables, their relationships, and the decision-making process, aiding in understanding and predicting outcomes.</a:t>
            </a:r>
            <a:endParaRPr lang="en-US" sz="1200" dirty="0">
              <a:solidFill>
                <a:srgbClr val="212121"/>
              </a:solidFill>
              <a:latin typeface="Times New Roman" panose="02020603050405020304" pitchFamily="18" charset="0"/>
              <a:ea typeface="Calibri"/>
              <a:cs typeface="Times New Roman" panose="02020603050405020304" pitchFamily="18" charset="0"/>
              <a:sym typeface="Calibri"/>
            </a:endParaRPr>
          </a:p>
        </p:txBody>
      </p:sp>
      <p:pic>
        <p:nvPicPr>
          <p:cNvPr id="7" name="Picture 6">
            <a:extLst>
              <a:ext uri="{FF2B5EF4-FFF2-40B4-BE49-F238E27FC236}">
                <a16:creationId xmlns:a16="http://schemas.microsoft.com/office/drawing/2014/main" id="{3D78A6AE-9B11-1C14-AC42-F1429DBD8866}"/>
              </a:ext>
            </a:extLst>
          </p:cNvPr>
          <p:cNvPicPr>
            <a:picLocks noChangeAspect="1"/>
          </p:cNvPicPr>
          <p:nvPr/>
        </p:nvPicPr>
        <p:blipFill>
          <a:blip r:embed="rId3"/>
          <a:stretch>
            <a:fillRect/>
          </a:stretch>
        </p:blipFill>
        <p:spPr>
          <a:xfrm>
            <a:off x="4332850" y="1647616"/>
            <a:ext cx="4347429" cy="25336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949026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b="1" dirty="0">
                <a:solidFill>
                  <a:schemeClr val="dk1"/>
                </a:solidFill>
                <a:latin typeface="Times New Roman" panose="02020603050405020304" pitchFamily="18" charset="0"/>
                <a:cs typeface="Times New Roman" panose="02020603050405020304" pitchFamily="18" charset="0"/>
                <a:sym typeface="Arial"/>
              </a:rPr>
              <a:t>Conclusions</a:t>
            </a:r>
            <a:br>
              <a:rPr lang="en-GB" dirty="0"/>
            </a:br>
            <a:endParaRPr dirty="0"/>
          </a:p>
        </p:txBody>
      </p:sp>
      <p:sp>
        <p:nvSpPr>
          <p:cNvPr id="208" name="Google Shape;208;p32"/>
          <p:cNvSpPr txBox="1">
            <a:spLocks noGrp="1"/>
          </p:cNvSpPr>
          <p:nvPr>
            <p:ph type="body" idx="1"/>
          </p:nvPr>
        </p:nvSpPr>
        <p:spPr>
          <a:xfrm>
            <a:off x="547248" y="1182212"/>
            <a:ext cx="8207832" cy="34164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Clr>
                <a:schemeClr val="accent2"/>
              </a:buClr>
              <a:buSzPts val="1800"/>
              <a:buFont typeface="Arial"/>
              <a:buNone/>
            </a:pPr>
            <a:r>
              <a:rPr lang="en-US" sz="2800" dirty="0">
                <a:solidFill>
                  <a:schemeClr val="bg1">
                    <a:lumMod val="50000"/>
                  </a:schemeClr>
                </a:solidFill>
                <a:latin typeface="Times New Roman" panose="02020603050405020304" pitchFamily="18" charset="0"/>
                <a:cs typeface="Times New Roman" panose="02020603050405020304" pitchFamily="18" charset="0"/>
              </a:rPr>
              <a:t>On Comparing the above four models Decision Tree Model comes out to give the best accuracy (98.46%).</a:t>
            </a:r>
            <a:endParaRPr sz="2800" dirty="0">
              <a:solidFill>
                <a:schemeClr val="bg1">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3"/>
          <p:cNvSpPr txBox="1">
            <a:spLocks noGrp="1"/>
          </p:cNvSpPr>
          <p:nvPr>
            <p:ph type="title"/>
          </p:nvPr>
        </p:nvSpPr>
        <p:spPr>
          <a:xfrm>
            <a:off x="3271177" y="2053283"/>
            <a:ext cx="2601645"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3600" b="1" dirty="0">
                <a:latin typeface="Times New Roman" panose="02020603050405020304" pitchFamily="18" charset="0"/>
                <a:ea typeface="Calibri"/>
                <a:cs typeface="Times New Roman" panose="02020603050405020304" pitchFamily="18" charset="0"/>
                <a:sym typeface="Calibri"/>
              </a:rPr>
              <a:t>THANYOU</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4"/>
          <p:cNvSpPr txBox="1">
            <a:spLocks noGrp="1"/>
          </p:cNvSpPr>
          <p:nvPr>
            <p:ph type="title"/>
          </p:nvPr>
        </p:nvSpPr>
        <p:spPr>
          <a:xfrm>
            <a:off x="311700" y="395257"/>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2400" b="1" dirty="0">
                <a:latin typeface="Times New Roman" panose="02020603050405020304" pitchFamily="18" charset="0"/>
                <a:cs typeface="Times New Roman" panose="02020603050405020304" pitchFamily="18" charset="0"/>
              </a:rPr>
              <a:t>OBJECTIVE</a:t>
            </a:r>
            <a:endParaRPr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6AA901AE-D838-285E-43ED-4F62549E0A78}"/>
              </a:ext>
            </a:extLst>
          </p:cNvPr>
          <p:cNvSpPr txBox="1"/>
          <p:nvPr/>
        </p:nvSpPr>
        <p:spPr>
          <a:xfrm>
            <a:off x="311700" y="1137906"/>
            <a:ext cx="8520600" cy="3108543"/>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solidFill>
                  <a:srgbClr val="0D1117"/>
                </a:solidFill>
                <a:highlight>
                  <a:srgbClr val="FFFFFF"/>
                </a:highlight>
                <a:latin typeface="Times New Roman" panose="02020603050405020304" pitchFamily="18" charset="0"/>
                <a:ea typeface="Calibri"/>
                <a:cs typeface="Times New Roman" panose="02020603050405020304" pitchFamily="18" charset="0"/>
              </a:rPr>
              <a:t>The objective of the project is to develop a predictive model for estimating obesity levels based on lifestyle factors. This involves conducting exploratory data analysis (EDA), data preprocessing, and cleaning on a comprehensive dataset containing information such as age, gender, dietary habits, physical activity levels, technology usage, and transportation modes.</a:t>
            </a:r>
          </a:p>
          <a:p>
            <a:pPr marL="285750" indent="-285750" algn="just">
              <a:buFont typeface="Wingdings" panose="05000000000000000000" pitchFamily="2" charset="2"/>
              <a:buChar char="Ø"/>
            </a:pPr>
            <a:endParaRPr lang="en-US" dirty="0">
              <a:solidFill>
                <a:srgbClr val="0D1117"/>
              </a:solidFill>
              <a:highlight>
                <a:srgbClr val="FFFFFF"/>
              </a:highlight>
              <a:latin typeface="Times New Roman" panose="02020603050405020304" pitchFamily="18" charset="0"/>
              <a:ea typeface="Calibri"/>
              <a:cs typeface="Times New Roman" panose="02020603050405020304" pitchFamily="18" charset="0"/>
            </a:endParaRPr>
          </a:p>
          <a:p>
            <a:pPr marL="285750" indent="-285750" algn="just">
              <a:buFont typeface="Wingdings" panose="05000000000000000000" pitchFamily="2" charset="2"/>
              <a:buChar char="Ø"/>
            </a:pPr>
            <a:r>
              <a:rPr lang="en-US" dirty="0">
                <a:solidFill>
                  <a:srgbClr val="0D1117"/>
                </a:solidFill>
                <a:highlight>
                  <a:srgbClr val="FFFFFF"/>
                </a:highlight>
                <a:latin typeface="Times New Roman" panose="02020603050405020304" pitchFamily="18" charset="0"/>
                <a:ea typeface="Calibri"/>
                <a:cs typeface="Times New Roman" panose="02020603050405020304" pitchFamily="18" charset="0"/>
              </a:rPr>
              <a:t>Using Python libraries including Pandas, NumPy, and Scikit-learn, the project aims to preprocess the data, handle missing values, and ensure data quality. Additionally, advanced data visualization techniques using libraries like </a:t>
            </a:r>
            <a:r>
              <a:rPr lang="en-US" dirty="0" err="1">
                <a:solidFill>
                  <a:srgbClr val="0D1117"/>
                </a:solidFill>
                <a:highlight>
                  <a:srgbClr val="FFFFFF"/>
                </a:highlight>
                <a:latin typeface="Times New Roman" panose="02020603050405020304" pitchFamily="18" charset="0"/>
                <a:ea typeface="Calibri"/>
                <a:cs typeface="Times New Roman" panose="02020603050405020304" pitchFamily="18" charset="0"/>
              </a:rPr>
              <a:t>Plotly</a:t>
            </a:r>
            <a:r>
              <a:rPr lang="en-US" dirty="0">
                <a:solidFill>
                  <a:srgbClr val="0D1117"/>
                </a:solidFill>
                <a:highlight>
                  <a:srgbClr val="FFFFFF"/>
                </a:highlight>
                <a:latin typeface="Times New Roman" panose="02020603050405020304" pitchFamily="18" charset="0"/>
                <a:ea typeface="Calibri"/>
                <a:cs typeface="Times New Roman" panose="02020603050405020304" pitchFamily="18" charset="0"/>
              </a:rPr>
              <a:t> will be applied to gain meaningful insights from the dataset.</a:t>
            </a:r>
          </a:p>
          <a:p>
            <a:pPr marL="285750" indent="-285750" algn="just">
              <a:buFont typeface="Wingdings" panose="05000000000000000000" pitchFamily="2" charset="2"/>
              <a:buChar char="Ø"/>
            </a:pPr>
            <a:endParaRPr lang="en-US" dirty="0">
              <a:solidFill>
                <a:srgbClr val="0D1117"/>
              </a:solidFill>
              <a:highlight>
                <a:srgbClr val="FFFFFF"/>
              </a:highlight>
              <a:latin typeface="Times New Roman" panose="02020603050405020304" pitchFamily="18" charset="0"/>
              <a:ea typeface="Calibri"/>
              <a:cs typeface="Times New Roman" panose="02020603050405020304" pitchFamily="18" charset="0"/>
            </a:endParaRPr>
          </a:p>
          <a:p>
            <a:pPr marL="285750" indent="-285750" algn="just">
              <a:buFont typeface="Wingdings" panose="05000000000000000000" pitchFamily="2" charset="2"/>
              <a:buChar char="Ø"/>
            </a:pPr>
            <a:r>
              <a:rPr lang="en-US" dirty="0">
                <a:solidFill>
                  <a:srgbClr val="0D1117"/>
                </a:solidFill>
                <a:highlight>
                  <a:srgbClr val="FFFFFF"/>
                </a:highlight>
                <a:latin typeface="Times New Roman" panose="02020603050405020304" pitchFamily="18" charset="0"/>
                <a:ea typeface="Calibri"/>
                <a:cs typeface="Times New Roman" panose="02020603050405020304" pitchFamily="18" charset="0"/>
              </a:rPr>
              <a:t>By visualizing key features such as lifestyle factors, demographic information, and health indicators, the project seeks to uncover patterns, trends, and relationships within the data that can inform the development of a predictive model for classifying individuals into different obesity levels. This model will facilitate early identification of at-risk individuals and provide insights for personalized intervention strategies, contributing to public health initiatives aimed at combating obesity and promoting healthier lifestyles.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g15f6a0e2566_1_4"/>
          <p:cNvSpPr txBox="1">
            <a:spLocks noGrp="1"/>
          </p:cNvSpPr>
          <p:nvPr>
            <p:ph type="title"/>
          </p:nvPr>
        </p:nvSpPr>
        <p:spPr>
          <a:xfrm>
            <a:off x="311700" y="408317"/>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b="1" dirty="0">
                <a:latin typeface="Times New Roman" panose="02020603050405020304" pitchFamily="18" charset="0"/>
                <a:cs typeface="Times New Roman" panose="02020603050405020304" pitchFamily="18" charset="0"/>
              </a:rPr>
              <a:t>TOOLS USED</a:t>
            </a:r>
            <a:endParaRPr b="1" dirty="0">
              <a:latin typeface="Times New Roman" panose="02020603050405020304" pitchFamily="18" charset="0"/>
              <a:cs typeface="Times New Roman" panose="02020603050405020304" pitchFamily="18" charset="0"/>
            </a:endParaRPr>
          </a:p>
        </p:txBody>
      </p:sp>
      <p:sp>
        <p:nvSpPr>
          <p:cNvPr id="84" name="Google Shape;84;g15f6a0e2566_1_4"/>
          <p:cNvSpPr txBox="1">
            <a:spLocks noGrp="1"/>
          </p:cNvSpPr>
          <p:nvPr>
            <p:ph type="body" idx="1"/>
          </p:nvPr>
        </p:nvSpPr>
        <p:spPr>
          <a:xfrm>
            <a:off x="311700" y="1347163"/>
            <a:ext cx="8520600" cy="3161532"/>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000000"/>
              </a:buClr>
              <a:buSzPts val="1274"/>
              <a:buFont typeface="Wingdings" panose="05000000000000000000" pitchFamily="2" charset="2"/>
              <a:buChar char="Ø"/>
            </a:pPr>
            <a:r>
              <a:rPr lang="en-US" dirty="0" err="1">
                <a:solidFill>
                  <a:srgbClr val="000000"/>
                </a:solidFill>
                <a:highlight>
                  <a:srgbClr val="FFFFFF"/>
                </a:highlight>
                <a:latin typeface="Times New Roman" panose="02020603050405020304" pitchFamily="18" charset="0"/>
                <a:ea typeface="Calibri"/>
                <a:cs typeface="Times New Roman" panose="02020603050405020304" pitchFamily="18" charset="0"/>
                <a:sym typeface="Calibri"/>
              </a:rPr>
              <a:t>Jupyter</a:t>
            </a:r>
            <a:r>
              <a:rPr lang="en-US" dirty="0">
                <a:solidFill>
                  <a:srgbClr val="000000"/>
                </a:solidFill>
                <a:highlight>
                  <a:srgbClr val="FFFFFF"/>
                </a:highlight>
                <a:latin typeface="Times New Roman" panose="02020603050405020304" pitchFamily="18" charset="0"/>
                <a:ea typeface="Calibri"/>
                <a:cs typeface="Times New Roman" panose="02020603050405020304" pitchFamily="18" charset="0"/>
                <a:sym typeface="Calibri"/>
              </a:rPr>
              <a:t> Notebook is used as IDE.</a:t>
            </a:r>
          </a:p>
          <a:p>
            <a:pPr marL="457200" lvl="0" indent="-317500" algn="l" rtl="0">
              <a:lnSpc>
                <a:spcPct val="115000"/>
              </a:lnSpc>
              <a:spcBef>
                <a:spcPts val="0"/>
              </a:spcBef>
              <a:spcAft>
                <a:spcPts val="0"/>
              </a:spcAft>
              <a:buClr>
                <a:srgbClr val="000000"/>
              </a:buClr>
              <a:buSzPts val="1274"/>
              <a:buFont typeface="Wingdings" panose="05000000000000000000" pitchFamily="2" charset="2"/>
              <a:buChar char="Ø"/>
            </a:pPr>
            <a:endParaRPr lang="en-US" dirty="0">
              <a:solidFill>
                <a:srgbClr val="000000"/>
              </a:solidFill>
              <a:highlight>
                <a:srgbClr val="FFFFFF"/>
              </a:highlight>
              <a:latin typeface="Times New Roman" panose="02020603050405020304" pitchFamily="18" charset="0"/>
              <a:ea typeface="Calibri"/>
              <a:cs typeface="Times New Roman" panose="02020603050405020304" pitchFamily="18" charset="0"/>
              <a:sym typeface="Calibri"/>
            </a:endParaRPr>
          </a:p>
          <a:p>
            <a:pPr marL="457200" lvl="0" indent="-317500" algn="l" rtl="0">
              <a:lnSpc>
                <a:spcPct val="115000"/>
              </a:lnSpc>
              <a:spcBef>
                <a:spcPts val="0"/>
              </a:spcBef>
              <a:spcAft>
                <a:spcPts val="0"/>
              </a:spcAft>
              <a:buClr>
                <a:srgbClr val="000000"/>
              </a:buClr>
              <a:buSzPts val="1274"/>
              <a:buFont typeface="Wingdings" panose="05000000000000000000" pitchFamily="2" charset="2"/>
              <a:buChar char="Ø"/>
            </a:pPr>
            <a:r>
              <a:rPr lang="en-US" dirty="0" err="1">
                <a:solidFill>
                  <a:srgbClr val="000000"/>
                </a:solidFill>
                <a:highlight>
                  <a:srgbClr val="FFFFFF"/>
                </a:highlight>
                <a:latin typeface="Times New Roman" panose="02020603050405020304" pitchFamily="18" charset="0"/>
                <a:ea typeface="Calibri"/>
                <a:cs typeface="Times New Roman" panose="02020603050405020304" pitchFamily="18" charset="0"/>
                <a:sym typeface="Calibri"/>
              </a:rPr>
              <a:t>Numpy</a:t>
            </a:r>
            <a:r>
              <a:rPr lang="en-US" dirty="0">
                <a:solidFill>
                  <a:srgbClr val="000000"/>
                </a:solidFill>
                <a:highlight>
                  <a:srgbClr val="FFFFFF"/>
                </a:highlight>
                <a:latin typeface="Times New Roman" panose="02020603050405020304" pitchFamily="18" charset="0"/>
                <a:ea typeface="Calibri"/>
                <a:cs typeface="Times New Roman" panose="02020603050405020304" pitchFamily="18" charset="0"/>
                <a:sym typeface="Calibri"/>
              </a:rPr>
              <a:t> is used for numerical computation of the dataset.</a:t>
            </a:r>
          </a:p>
          <a:p>
            <a:pPr marL="457200" lvl="0" indent="-317500" algn="l" rtl="0">
              <a:lnSpc>
                <a:spcPct val="115000"/>
              </a:lnSpc>
              <a:spcBef>
                <a:spcPts val="0"/>
              </a:spcBef>
              <a:spcAft>
                <a:spcPts val="0"/>
              </a:spcAft>
              <a:buClr>
                <a:srgbClr val="000000"/>
              </a:buClr>
              <a:buSzPts val="1274"/>
              <a:buFont typeface="Wingdings" panose="05000000000000000000" pitchFamily="2" charset="2"/>
              <a:buChar char="Ø"/>
            </a:pPr>
            <a:endParaRPr lang="en-US" dirty="0">
              <a:solidFill>
                <a:srgbClr val="000000"/>
              </a:solidFill>
              <a:highlight>
                <a:srgbClr val="FFFFFF"/>
              </a:highlight>
              <a:latin typeface="Times New Roman" panose="02020603050405020304" pitchFamily="18" charset="0"/>
              <a:ea typeface="Calibri"/>
              <a:cs typeface="Times New Roman" panose="02020603050405020304" pitchFamily="18" charset="0"/>
              <a:sym typeface="Calibri"/>
            </a:endParaRPr>
          </a:p>
          <a:p>
            <a:pPr marL="457200" lvl="0" indent="-317500" algn="l" rtl="0">
              <a:lnSpc>
                <a:spcPct val="115000"/>
              </a:lnSpc>
              <a:spcBef>
                <a:spcPts val="0"/>
              </a:spcBef>
              <a:spcAft>
                <a:spcPts val="0"/>
              </a:spcAft>
              <a:buClr>
                <a:srgbClr val="000000"/>
              </a:buClr>
              <a:buSzPts val="1274"/>
              <a:buFont typeface="Wingdings" panose="05000000000000000000" pitchFamily="2" charset="2"/>
              <a:buChar char="Ø"/>
            </a:pPr>
            <a:r>
              <a:rPr lang="en-US" dirty="0">
                <a:solidFill>
                  <a:srgbClr val="000000"/>
                </a:solidFill>
                <a:highlight>
                  <a:srgbClr val="FFFFFF"/>
                </a:highlight>
                <a:latin typeface="Times New Roman" panose="02020603050405020304" pitchFamily="18" charset="0"/>
                <a:ea typeface="Calibri"/>
                <a:cs typeface="Times New Roman" panose="02020603050405020304" pitchFamily="18" charset="0"/>
                <a:sym typeface="Calibri"/>
              </a:rPr>
              <a:t>Pandas is used for exploratory data analysis.</a:t>
            </a:r>
          </a:p>
          <a:p>
            <a:pPr marL="457200" lvl="0" indent="-317500" algn="l" rtl="0">
              <a:lnSpc>
                <a:spcPct val="115000"/>
              </a:lnSpc>
              <a:spcBef>
                <a:spcPts val="0"/>
              </a:spcBef>
              <a:spcAft>
                <a:spcPts val="0"/>
              </a:spcAft>
              <a:buClr>
                <a:srgbClr val="000000"/>
              </a:buClr>
              <a:buSzPts val="1274"/>
              <a:buFont typeface="Wingdings" panose="05000000000000000000" pitchFamily="2" charset="2"/>
              <a:buChar char="Ø"/>
            </a:pPr>
            <a:endParaRPr lang="en-US" dirty="0">
              <a:solidFill>
                <a:srgbClr val="000000"/>
              </a:solidFill>
              <a:highlight>
                <a:srgbClr val="FFFFFF"/>
              </a:highlight>
              <a:latin typeface="Times New Roman" panose="02020603050405020304" pitchFamily="18" charset="0"/>
              <a:ea typeface="Calibri"/>
              <a:cs typeface="Times New Roman" panose="02020603050405020304" pitchFamily="18" charset="0"/>
              <a:sym typeface="Calibri"/>
            </a:endParaRPr>
          </a:p>
          <a:p>
            <a:pPr marL="457200" lvl="0" indent="-317500" algn="l" rtl="0">
              <a:lnSpc>
                <a:spcPct val="115000"/>
              </a:lnSpc>
              <a:spcBef>
                <a:spcPts val="0"/>
              </a:spcBef>
              <a:spcAft>
                <a:spcPts val="0"/>
              </a:spcAft>
              <a:buClr>
                <a:srgbClr val="000000"/>
              </a:buClr>
              <a:buSzPts val="1274"/>
              <a:buFont typeface="Wingdings" panose="05000000000000000000" pitchFamily="2" charset="2"/>
              <a:buChar char="Ø"/>
            </a:pPr>
            <a:r>
              <a:rPr lang="en-US" dirty="0" err="1">
                <a:solidFill>
                  <a:srgbClr val="000000"/>
                </a:solidFill>
                <a:highlight>
                  <a:srgbClr val="FFFFFF"/>
                </a:highlight>
                <a:latin typeface="Times New Roman" panose="02020603050405020304" pitchFamily="18" charset="0"/>
                <a:ea typeface="Calibri"/>
                <a:cs typeface="Times New Roman" panose="02020603050405020304" pitchFamily="18" charset="0"/>
                <a:sym typeface="Calibri"/>
              </a:rPr>
              <a:t>Matplot</a:t>
            </a:r>
            <a:r>
              <a:rPr lang="en-US" dirty="0">
                <a:solidFill>
                  <a:srgbClr val="000000"/>
                </a:solidFill>
                <a:highlight>
                  <a:srgbClr val="FFFFFF"/>
                </a:highlight>
                <a:latin typeface="Times New Roman" panose="02020603050405020304" pitchFamily="18" charset="0"/>
                <a:ea typeface="Calibri"/>
                <a:cs typeface="Times New Roman" panose="02020603050405020304" pitchFamily="18" charset="0"/>
                <a:sym typeface="Calibri"/>
              </a:rPr>
              <a:t> and Seaborn are used for visualization of the dataset.</a:t>
            </a:r>
          </a:p>
          <a:p>
            <a:pPr marL="139700" indent="0">
              <a:buClr>
                <a:srgbClr val="000000"/>
              </a:buClr>
              <a:buSzPts val="1274"/>
              <a:buNone/>
            </a:pPr>
            <a:endParaRPr lang="en-US" dirty="0">
              <a:solidFill>
                <a:srgbClr val="000000"/>
              </a:solidFill>
              <a:highlight>
                <a:srgbClr val="FFFFFF"/>
              </a:highlight>
              <a:latin typeface="Times New Roman" panose="02020603050405020304" pitchFamily="18" charset="0"/>
              <a:ea typeface="Calibri"/>
              <a:cs typeface="Times New Roman" panose="02020603050405020304" pitchFamily="18" charset="0"/>
              <a:sym typeface="Calibri"/>
            </a:endParaRPr>
          </a:p>
          <a:p>
            <a:pPr marL="457200" lvl="0" indent="-317500" algn="l" rtl="0">
              <a:lnSpc>
                <a:spcPct val="115000"/>
              </a:lnSpc>
              <a:spcBef>
                <a:spcPts val="0"/>
              </a:spcBef>
              <a:spcAft>
                <a:spcPts val="0"/>
              </a:spcAft>
              <a:buClr>
                <a:srgbClr val="000000"/>
              </a:buClr>
              <a:buSzPts val="1274"/>
              <a:buFont typeface="Wingdings" panose="05000000000000000000" pitchFamily="2" charset="2"/>
              <a:buChar char="Ø"/>
            </a:pPr>
            <a:r>
              <a:rPr lang="en-US" dirty="0">
                <a:solidFill>
                  <a:srgbClr val="000000"/>
                </a:solidFill>
                <a:highlight>
                  <a:srgbClr val="FFFFFF"/>
                </a:highlight>
                <a:latin typeface="Times New Roman" panose="02020603050405020304" pitchFamily="18" charset="0"/>
                <a:ea typeface="Calibri"/>
                <a:cs typeface="Times New Roman" panose="02020603050405020304" pitchFamily="18" charset="0"/>
                <a:sym typeface="Calibri"/>
              </a:rPr>
              <a:t>GitHub is used as the version control system.</a:t>
            </a:r>
          </a:p>
          <a:p>
            <a:pPr marL="0" lvl="0" indent="0" algn="l" rtl="0">
              <a:lnSpc>
                <a:spcPct val="115000"/>
              </a:lnSpc>
              <a:spcBef>
                <a:spcPts val="1200"/>
              </a:spcBef>
              <a:spcAft>
                <a:spcPts val="0"/>
              </a:spcAft>
              <a:buSzPts val="1800"/>
              <a:buNone/>
            </a:pPr>
            <a:endParaRPr sz="1900" dirty="0">
              <a:solidFill>
                <a:srgbClr val="000000"/>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5"/>
          <p:cNvSpPr txBox="1">
            <a:spLocks noGrp="1"/>
          </p:cNvSpPr>
          <p:nvPr>
            <p:ph type="title"/>
          </p:nvPr>
        </p:nvSpPr>
        <p:spPr>
          <a:xfrm>
            <a:off x="311700" y="429308"/>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b="1" dirty="0">
                <a:latin typeface="Times New Roman" panose="02020603050405020304" pitchFamily="18" charset="0"/>
                <a:cs typeface="Times New Roman" panose="02020603050405020304" pitchFamily="18" charset="0"/>
              </a:rPr>
              <a:t>DATA SUMMARY</a:t>
            </a:r>
            <a:endParaRPr b="1" dirty="0">
              <a:latin typeface="Times New Roman" panose="02020603050405020304" pitchFamily="18" charset="0"/>
              <a:cs typeface="Times New Roman" panose="02020603050405020304" pitchFamily="18" charset="0"/>
            </a:endParaRPr>
          </a:p>
        </p:txBody>
      </p:sp>
      <p:cxnSp>
        <p:nvCxnSpPr>
          <p:cNvPr id="91" name="Google Shape;91;p5"/>
          <p:cNvCxnSpPr/>
          <p:nvPr/>
        </p:nvCxnSpPr>
        <p:spPr>
          <a:xfrm rot="10800000" flipH="1">
            <a:off x="5326815" y="1550721"/>
            <a:ext cx="928800" cy="551700"/>
          </a:xfrm>
          <a:prstGeom prst="bentConnector3">
            <a:avLst>
              <a:gd name="adj1" fmla="val 50000"/>
            </a:avLst>
          </a:prstGeom>
          <a:noFill/>
          <a:ln w="43175" cap="flat" cmpd="sng">
            <a:solidFill>
              <a:srgbClr val="5E7177"/>
            </a:solidFill>
            <a:prstDash val="solid"/>
            <a:round/>
            <a:headEnd type="none" w="sm" len="sm"/>
            <a:tailEnd type="triangle" w="med" len="med"/>
          </a:ln>
        </p:spPr>
      </p:cxnSp>
      <p:cxnSp>
        <p:nvCxnSpPr>
          <p:cNvPr id="92" name="Google Shape;92;p5"/>
          <p:cNvCxnSpPr>
            <a:cxnSpLocks/>
          </p:cNvCxnSpPr>
          <p:nvPr/>
        </p:nvCxnSpPr>
        <p:spPr>
          <a:xfrm rot="10800000">
            <a:off x="2700998" y="2489982"/>
            <a:ext cx="1185203" cy="1102852"/>
          </a:xfrm>
          <a:prstGeom prst="bentConnector3">
            <a:avLst>
              <a:gd name="adj1" fmla="val 50000"/>
            </a:avLst>
          </a:prstGeom>
          <a:noFill/>
          <a:ln w="43175" cap="flat" cmpd="sng">
            <a:solidFill>
              <a:srgbClr val="5E7177"/>
            </a:solidFill>
            <a:prstDash val="solid"/>
            <a:round/>
            <a:headEnd type="none" w="sm" len="sm"/>
            <a:tailEnd type="triangle" w="med" len="med"/>
          </a:ln>
        </p:spPr>
      </p:cxnSp>
      <p:sp>
        <p:nvSpPr>
          <p:cNvPr id="93" name="Google Shape;93;p5"/>
          <p:cNvSpPr/>
          <p:nvPr/>
        </p:nvSpPr>
        <p:spPr>
          <a:xfrm>
            <a:off x="1126330" y="2300214"/>
            <a:ext cx="2332429" cy="221595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1" i="0" u="sng" strike="noStrike" cap="none" dirty="0">
                <a:solidFill>
                  <a:schemeClr val="dk1"/>
                </a:solidFill>
                <a:latin typeface="Times New Roman" panose="02020603050405020304" pitchFamily="18" charset="0"/>
                <a:ea typeface="Calibri"/>
                <a:cs typeface="Times New Roman" panose="02020603050405020304" pitchFamily="18" charset="0"/>
                <a:sym typeface="Calibri"/>
              </a:rPr>
              <a:t>Numerical Data</a:t>
            </a:r>
            <a:endParaRPr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1600"/>
              <a:buFont typeface="Arial"/>
              <a:buNone/>
            </a:pPr>
            <a:endParaRPr lang="en-IN" sz="1600" b="0" i="0" u="sng" strike="noStrike" cap="none" dirty="0">
              <a:solidFill>
                <a:schemeClr val="accent2"/>
              </a:solidFill>
              <a:latin typeface="Times New Roman" panose="02020603050405020304" pitchFamily="18" charset="0"/>
              <a:ea typeface="Calibri"/>
              <a:cs typeface="Times New Roman" panose="02020603050405020304" pitchFamily="18" charset="0"/>
              <a:sym typeface="Calibri"/>
            </a:endParaRPr>
          </a:p>
          <a:p>
            <a:pPr marL="342900" marR="0" lvl="0" indent="-342900" algn="l" rtl="0">
              <a:lnSpc>
                <a:spcPct val="100000"/>
              </a:lnSpc>
              <a:spcBef>
                <a:spcPts val="0"/>
              </a:spcBef>
              <a:spcAft>
                <a:spcPts val="0"/>
              </a:spcAft>
              <a:buFont typeface="+mj-lt"/>
              <a:buAutoNum type="arabicPeriod"/>
            </a:pPr>
            <a:r>
              <a:rPr lang="en-IN" sz="1200" dirty="0">
                <a:solidFill>
                  <a:schemeClr val="accent2"/>
                </a:solidFill>
                <a:latin typeface="Times New Roman" panose="02020603050405020304" pitchFamily="18" charset="0"/>
                <a:ea typeface="Calibri"/>
                <a:cs typeface="Times New Roman" panose="02020603050405020304" pitchFamily="18" charset="0"/>
              </a:rPr>
              <a:t>Age</a:t>
            </a:r>
          </a:p>
          <a:p>
            <a:pPr marL="342900" marR="0" lvl="0" indent="-342900" algn="l" rtl="0">
              <a:lnSpc>
                <a:spcPct val="100000"/>
              </a:lnSpc>
              <a:spcBef>
                <a:spcPts val="0"/>
              </a:spcBef>
              <a:spcAft>
                <a:spcPts val="0"/>
              </a:spcAft>
              <a:buFont typeface="+mj-lt"/>
              <a:buAutoNum type="arabicPeriod"/>
            </a:pPr>
            <a:r>
              <a:rPr lang="en-IN" sz="1200" dirty="0">
                <a:solidFill>
                  <a:schemeClr val="accent2"/>
                </a:solidFill>
                <a:latin typeface="Times New Roman" panose="02020603050405020304" pitchFamily="18" charset="0"/>
                <a:ea typeface="Calibri"/>
                <a:cs typeface="Times New Roman" panose="02020603050405020304" pitchFamily="18" charset="0"/>
              </a:rPr>
              <a:t>Height</a:t>
            </a:r>
          </a:p>
          <a:p>
            <a:pPr marL="342900" marR="0" lvl="0" indent="-342900" algn="l" rtl="0">
              <a:lnSpc>
                <a:spcPct val="100000"/>
              </a:lnSpc>
              <a:spcBef>
                <a:spcPts val="0"/>
              </a:spcBef>
              <a:spcAft>
                <a:spcPts val="0"/>
              </a:spcAft>
              <a:buFont typeface="+mj-lt"/>
              <a:buAutoNum type="arabicPeriod"/>
            </a:pPr>
            <a:r>
              <a:rPr lang="en-IN" sz="1200" dirty="0">
                <a:solidFill>
                  <a:schemeClr val="accent2"/>
                </a:solidFill>
                <a:latin typeface="Times New Roman" panose="02020603050405020304" pitchFamily="18" charset="0"/>
                <a:ea typeface="Calibri"/>
                <a:cs typeface="Times New Roman" panose="02020603050405020304" pitchFamily="18" charset="0"/>
              </a:rPr>
              <a:t>Weight</a:t>
            </a:r>
          </a:p>
          <a:p>
            <a:pPr marL="342900" marR="0" lvl="0" indent="-342900" algn="l" rtl="0">
              <a:lnSpc>
                <a:spcPct val="100000"/>
              </a:lnSpc>
              <a:spcBef>
                <a:spcPts val="0"/>
              </a:spcBef>
              <a:spcAft>
                <a:spcPts val="0"/>
              </a:spcAft>
              <a:buFont typeface="+mj-lt"/>
              <a:buAutoNum type="arabicPeriod"/>
            </a:pPr>
            <a:r>
              <a:rPr lang="en-IN" sz="1200" dirty="0">
                <a:solidFill>
                  <a:schemeClr val="accent2"/>
                </a:solidFill>
                <a:latin typeface="Times New Roman" panose="02020603050405020304" pitchFamily="18" charset="0"/>
                <a:ea typeface="Calibri"/>
                <a:cs typeface="Times New Roman" panose="02020603050405020304" pitchFamily="18" charset="0"/>
              </a:rPr>
              <a:t>FCVC</a:t>
            </a:r>
          </a:p>
          <a:p>
            <a:pPr marL="342900" marR="0" lvl="0" indent="-342900" algn="l" rtl="0">
              <a:lnSpc>
                <a:spcPct val="100000"/>
              </a:lnSpc>
              <a:spcBef>
                <a:spcPts val="0"/>
              </a:spcBef>
              <a:spcAft>
                <a:spcPts val="0"/>
              </a:spcAft>
              <a:buFont typeface="+mj-lt"/>
              <a:buAutoNum type="arabicPeriod"/>
            </a:pPr>
            <a:r>
              <a:rPr lang="en-IN" sz="1200" dirty="0">
                <a:solidFill>
                  <a:schemeClr val="accent2"/>
                </a:solidFill>
                <a:latin typeface="Times New Roman" panose="02020603050405020304" pitchFamily="18" charset="0"/>
                <a:ea typeface="Calibri"/>
                <a:cs typeface="Times New Roman" panose="02020603050405020304" pitchFamily="18" charset="0"/>
              </a:rPr>
              <a:t>NCP</a:t>
            </a:r>
          </a:p>
          <a:p>
            <a:pPr marL="342900" marR="0" lvl="0" indent="-342900" algn="l" rtl="0">
              <a:lnSpc>
                <a:spcPct val="100000"/>
              </a:lnSpc>
              <a:spcBef>
                <a:spcPts val="0"/>
              </a:spcBef>
              <a:spcAft>
                <a:spcPts val="0"/>
              </a:spcAft>
              <a:buFont typeface="+mj-lt"/>
              <a:buAutoNum type="arabicPeriod"/>
            </a:pPr>
            <a:r>
              <a:rPr lang="en-IN" sz="1200" dirty="0">
                <a:solidFill>
                  <a:schemeClr val="accent2"/>
                </a:solidFill>
                <a:latin typeface="Times New Roman" panose="02020603050405020304" pitchFamily="18" charset="0"/>
                <a:ea typeface="Calibri"/>
                <a:cs typeface="Times New Roman" panose="02020603050405020304" pitchFamily="18" charset="0"/>
              </a:rPr>
              <a:t>CH2O</a:t>
            </a:r>
          </a:p>
          <a:p>
            <a:pPr marL="342900" marR="0" lvl="0" indent="-342900" algn="l" rtl="0">
              <a:lnSpc>
                <a:spcPct val="100000"/>
              </a:lnSpc>
              <a:spcBef>
                <a:spcPts val="0"/>
              </a:spcBef>
              <a:spcAft>
                <a:spcPts val="0"/>
              </a:spcAft>
              <a:buFont typeface="+mj-lt"/>
              <a:buAutoNum type="arabicPeriod"/>
            </a:pPr>
            <a:r>
              <a:rPr lang="en-IN" sz="1200" dirty="0">
                <a:solidFill>
                  <a:schemeClr val="accent2"/>
                </a:solidFill>
                <a:latin typeface="Times New Roman" panose="02020603050405020304" pitchFamily="18" charset="0"/>
                <a:ea typeface="Calibri"/>
                <a:cs typeface="Times New Roman" panose="02020603050405020304" pitchFamily="18" charset="0"/>
              </a:rPr>
              <a:t>FAF</a:t>
            </a:r>
          </a:p>
          <a:p>
            <a:pPr marL="342900" marR="0" lvl="0" indent="-342900" algn="l" rtl="0">
              <a:lnSpc>
                <a:spcPct val="100000"/>
              </a:lnSpc>
              <a:spcBef>
                <a:spcPts val="0"/>
              </a:spcBef>
              <a:spcAft>
                <a:spcPts val="0"/>
              </a:spcAft>
              <a:buFont typeface="+mj-lt"/>
              <a:buAutoNum type="arabicPeriod"/>
            </a:pPr>
            <a:r>
              <a:rPr lang="en-IN" sz="1200" dirty="0">
                <a:solidFill>
                  <a:schemeClr val="accent2"/>
                </a:solidFill>
                <a:latin typeface="Times New Roman" panose="02020603050405020304" pitchFamily="18" charset="0"/>
                <a:ea typeface="Calibri"/>
                <a:cs typeface="Times New Roman" panose="02020603050405020304" pitchFamily="18" charset="0"/>
              </a:rPr>
              <a:t>TUE</a:t>
            </a:r>
          </a:p>
          <a:p>
            <a:pPr marL="342900" marR="0" lvl="0" indent="-342900" algn="l" rtl="0">
              <a:lnSpc>
                <a:spcPct val="100000"/>
              </a:lnSpc>
              <a:spcBef>
                <a:spcPts val="0"/>
              </a:spcBef>
              <a:spcAft>
                <a:spcPts val="0"/>
              </a:spcAft>
              <a:buFont typeface="+mj-lt"/>
              <a:buAutoNum type="arabicPeriod"/>
            </a:pPr>
            <a:endParaRPr lang="en-IN" sz="1200" b="1" dirty="0">
              <a:solidFill>
                <a:schemeClr val="accent2"/>
              </a:solidFill>
              <a:latin typeface="Calibri"/>
              <a:ea typeface="Calibri"/>
              <a:cs typeface="Calibri"/>
            </a:endParaRPr>
          </a:p>
        </p:txBody>
      </p:sp>
      <p:pic>
        <p:nvPicPr>
          <p:cNvPr id="96" name="Google Shape;96;p5" descr="Release notes"/>
          <p:cNvPicPr preferRelativeResize="0"/>
          <p:nvPr/>
        </p:nvPicPr>
        <p:blipFill rotWithShape="1">
          <a:blip r:embed="rId3">
            <a:alphaModFix/>
          </a:blip>
          <a:srcRect/>
          <a:stretch/>
        </p:blipFill>
        <p:spPr>
          <a:xfrm>
            <a:off x="3564731" y="1615118"/>
            <a:ext cx="2120512" cy="2478580"/>
          </a:xfrm>
          <a:prstGeom prst="rect">
            <a:avLst/>
          </a:prstGeom>
          <a:noFill/>
          <a:ln>
            <a:noFill/>
          </a:ln>
        </p:spPr>
      </p:pic>
      <p:sp>
        <p:nvSpPr>
          <p:cNvPr id="2" name="Google Shape;93;p5">
            <a:extLst>
              <a:ext uri="{FF2B5EF4-FFF2-40B4-BE49-F238E27FC236}">
                <a16:creationId xmlns:a16="http://schemas.microsoft.com/office/drawing/2014/main" id="{3495DF2A-55DB-C278-C92E-EF06554699C5}"/>
              </a:ext>
            </a:extLst>
          </p:cNvPr>
          <p:cNvSpPr/>
          <p:nvPr/>
        </p:nvSpPr>
        <p:spPr>
          <a:xfrm>
            <a:off x="6420623" y="1343687"/>
            <a:ext cx="2332429" cy="233906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1" i="0" u="sng" strike="noStrike" cap="none" dirty="0">
                <a:solidFill>
                  <a:schemeClr val="dk1"/>
                </a:solidFill>
                <a:latin typeface="Times New Roman" panose="02020603050405020304" pitchFamily="18" charset="0"/>
                <a:ea typeface="Calibri"/>
                <a:cs typeface="Times New Roman" panose="02020603050405020304" pitchFamily="18" charset="0"/>
                <a:sym typeface="Calibri"/>
              </a:rPr>
              <a:t>Categorical Data</a:t>
            </a:r>
            <a:endParaRPr dirty="0">
              <a:latin typeface="Times New Roman" panose="02020603050405020304" pitchFamily="18" charset="0"/>
              <a:cs typeface="Times New Roman" panose="02020603050405020304" pitchFamily="18" charset="0"/>
            </a:endParaRPr>
          </a:p>
          <a:p>
            <a:pPr marR="0" lvl="0" algn="l" rtl="0">
              <a:lnSpc>
                <a:spcPct val="100000"/>
              </a:lnSpc>
              <a:spcBef>
                <a:spcPts val="0"/>
              </a:spcBef>
              <a:spcAft>
                <a:spcPts val="0"/>
              </a:spcAft>
            </a:pPr>
            <a:endParaRPr lang="en-IN" sz="1200" b="1" dirty="0">
              <a:solidFill>
                <a:schemeClr val="accent2"/>
              </a:solidFill>
              <a:latin typeface="Times New Roman" panose="02020603050405020304" pitchFamily="18" charset="0"/>
              <a:ea typeface="Calibri"/>
              <a:cs typeface="Times New Roman" panose="02020603050405020304" pitchFamily="18" charset="0"/>
            </a:endParaRPr>
          </a:p>
          <a:p>
            <a:pPr marL="342900" marR="0" lvl="0" indent="-342900" algn="l" rtl="0">
              <a:lnSpc>
                <a:spcPct val="100000"/>
              </a:lnSpc>
              <a:spcBef>
                <a:spcPts val="0"/>
              </a:spcBef>
              <a:spcAft>
                <a:spcPts val="0"/>
              </a:spcAft>
              <a:buFont typeface="+mj-lt"/>
              <a:buAutoNum type="arabicPeriod"/>
            </a:pPr>
            <a:r>
              <a:rPr lang="en-IN" sz="1200" dirty="0">
                <a:solidFill>
                  <a:schemeClr val="accent2"/>
                </a:solidFill>
                <a:latin typeface="Times New Roman" panose="02020603050405020304" pitchFamily="18" charset="0"/>
                <a:ea typeface="Calibri"/>
                <a:cs typeface="Times New Roman" panose="02020603050405020304" pitchFamily="18" charset="0"/>
              </a:rPr>
              <a:t>Gender</a:t>
            </a:r>
          </a:p>
          <a:p>
            <a:pPr marL="342900" marR="0" lvl="0" indent="-342900" algn="l" rtl="0">
              <a:lnSpc>
                <a:spcPct val="100000"/>
              </a:lnSpc>
              <a:spcBef>
                <a:spcPts val="0"/>
              </a:spcBef>
              <a:spcAft>
                <a:spcPts val="0"/>
              </a:spcAft>
              <a:buFont typeface="+mj-lt"/>
              <a:buAutoNum type="arabicPeriod"/>
            </a:pPr>
            <a:r>
              <a:rPr lang="en-IN" sz="1200" dirty="0">
                <a:solidFill>
                  <a:schemeClr val="accent2"/>
                </a:solidFill>
                <a:latin typeface="Times New Roman" panose="02020603050405020304" pitchFamily="18" charset="0"/>
                <a:ea typeface="Calibri"/>
                <a:cs typeface="Times New Roman" panose="02020603050405020304" pitchFamily="18" charset="0"/>
              </a:rPr>
              <a:t>CALC</a:t>
            </a:r>
          </a:p>
          <a:p>
            <a:pPr marL="342900" marR="0" lvl="0" indent="-342900" algn="l" rtl="0">
              <a:lnSpc>
                <a:spcPct val="100000"/>
              </a:lnSpc>
              <a:spcBef>
                <a:spcPts val="0"/>
              </a:spcBef>
              <a:spcAft>
                <a:spcPts val="0"/>
              </a:spcAft>
              <a:buFont typeface="+mj-lt"/>
              <a:buAutoNum type="arabicPeriod"/>
            </a:pPr>
            <a:r>
              <a:rPr lang="en-IN" sz="1200" dirty="0">
                <a:solidFill>
                  <a:schemeClr val="accent2"/>
                </a:solidFill>
                <a:latin typeface="Times New Roman" panose="02020603050405020304" pitchFamily="18" charset="0"/>
                <a:ea typeface="Calibri"/>
                <a:cs typeface="Times New Roman" panose="02020603050405020304" pitchFamily="18" charset="0"/>
              </a:rPr>
              <a:t>SCC</a:t>
            </a:r>
          </a:p>
          <a:p>
            <a:pPr marL="342900" marR="0" lvl="0" indent="-342900" algn="l" rtl="0">
              <a:lnSpc>
                <a:spcPct val="100000"/>
              </a:lnSpc>
              <a:spcBef>
                <a:spcPts val="0"/>
              </a:spcBef>
              <a:spcAft>
                <a:spcPts val="0"/>
              </a:spcAft>
              <a:buFont typeface="+mj-lt"/>
              <a:buAutoNum type="arabicPeriod"/>
            </a:pPr>
            <a:r>
              <a:rPr lang="en-IN" sz="1200" dirty="0">
                <a:solidFill>
                  <a:schemeClr val="accent2"/>
                </a:solidFill>
                <a:latin typeface="Times New Roman" panose="02020603050405020304" pitchFamily="18" charset="0"/>
                <a:ea typeface="Calibri"/>
                <a:cs typeface="Times New Roman" panose="02020603050405020304" pitchFamily="18" charset="0"/>
              </a:rPr>
              <a:t>Smoke</a:t>
            </a:r>
          </a:p>
          <a:p>
            <a:pPr marL="342900" marR="0" lvl="0" indent="-342900" algn="l" rtl="0">
              <a:lnSpc>
                <a:spcPct val="100000"/>
              </a:lnSpc>
              <a:spcBef>
                <a:spcPts val="0"/>
              </a:spcBef>
              <a:spcAft>
                <a:spcPts val="0"/>
              </a:spcAft>
              <a:buFont typeface="+mj-lt"/>
              <a:buAutoNum type="arabicPeriod"/>
            </a:pPr>
            <a:r>
              <a:rPr lang="en-IN" sz="1200" dirty="0">
                <a:solidFill>
                  <a:schemeClr val="accent2"/>
                </a:solidFill>
                <a:latin typeface="Times New Roman" panose="02020603050405020304" pitchFamily="18" charset="0"/>
                <a:ea typeface="Calibri"/>
                <a:cs typeface="Times New Roman" panose="02020603050405020304" pitchFamily="18" charset="0"/>
              </a:rPr>
              <a:t>Family History</a:t>
            </a:r>
          </a:p>
          <a:p>
            <a:pPr marL="342900" marR="0" lvl="0" indent="-342900" algn="l" rtl="0">
              <a:lnSpc>
                <a:spcPct val="100000"/>
              </a:lnSpc>
              <a:spcBef>
                <a:spcPts val="0"/>
              </a:spcBef>
              <a:spcAft>
                <a:spcPts val="0"/>
              </a:spcAft>
              <a:buFont typeface="+mj-lt"/>
              <a:buAutoNum type="arabicPeriod"/>
            </a:pPr>
            <a:r>
              <a:rPr lang="en-IN" sz="1200" dirty="0">
                <a:solidFill>
                  <a:schemeClr val="accent2"/>
                </a:solidFill>
                <a:latin typeface="Times New Roman" panose="02020603050405020304" pitchFamily="18" charset="0"/>
                <a:ea typeface="Calibri"/>
                <a:cs typeface="Times New Roman" panose="02020603050405020304" pitchFamily="18" charset="0"/>
              </a:rPr>
              <a:t>CAEC</a:t>
            </a:r>
          </a:p>
          <a:p>
            <a:pPr marL="342900" marR="0" lvl="0" indent="-342900" algn="l" rtl="0">
              <a:lnSpc>
                <a:spcPct val="100000"/>
              </a:lnSpc>
              <a:spcBef>
                <a:spcPts val="0"/>
              </a:spcBef>
              <a:spcAft>
                <a:spcPts val="0"/>
              </a:spcAft>
              <a:buFont typeface="+mj-lt"/>
              <a:buAutoNum type="arabicPeriod"/>
            </a:pPr>
            <a:r>
              <a:rPr lang="en-IN" sz="1200" dirty="0" err="1">
                <a:solidFill>
                  <a:schemeClr val="accent2"/>
                </a:solidFill>
                <a:latin typeface="Times New Roman" panose="02020603050405020304" pitchFamily="18" charset="0"/>
                <a:ea typeface="Calibri"/>
                <a:cs typeface="Times New Roman" panose="02020603050405020304" pitchFamily="18" charset="0"/>
              </a:rPr>
              <a:t>Mtrans</a:t>
            </a:r>
            <a:endParaRPr lang="en-IN" sz="1200" dirty="0">
              <a:solidFill>
                <a:schemeClr val="accent2"/>
              </a:solidFill>
              <a:latin typeface="Times New Roman" panose="02020603050405020304" pitchFamily="18" charset="0"/>
              <a:ea typeface="Calibri"/>
              <a:cs typeface="Times New Roman" panose="02020603050405020304" pitchFamily="18" charset="0"/>
            </a:endParaRPr>
          </a:p>
          <a:p>
            <a:pPr marL="342900" marR="0" lvl="0" indent="-342900" algn="l" rtl="0">
              <a:lnSpc>
                <a:spcPct val="100000"/>
              </a:lnSpc>
              <a:spcBef>
                <a:spcPts val="0"/>
              </a:spcBef>
              <a:spcAft>
                <a:spcPts val="0"/>
              </a:spcAft>
              <a:buFont typeface="+mj-lt"/>
              <a:buAutoNum type="arabicPeriod"/>
            </a:pPr>
            <a:r>
              <a:rPr lang="en-IN" sz="1200" dirty="0">
                <a:solidFill>
                  <a:schemeClr val="accent2"/>
                </a:solidFill>
                <a:latin typeface="Times New Roman" panose="02020603050405020304" pitchFamily="18" charset="0"/>
                <a:ea typeface="Calibri"/>
                <a:cs typeface="Times New Roman" panose="02020603050405020304" pitchFamily="18" charset="0"/>
              </a:rPr>
              <a:t>Obesity Type</a:t>
            </a:r>
          </a:p>
          <a:p>
            <a:pPr marL="342900" marR="0" lvl="0" indent="-342900" algn="l" rtl="0">
              <a:lnSpc>
                <a:spcPct val="100000"/>
              </a:lnSpc>
              <a:spcBef>
                <a:spcPts val="0"/>
              </a:spcBef>
              <a:spcAft>
                <a:spcPts val="0"/>
              </a:spcAft>
              <a:buFont typeface="+mj-lt"/>
              <a:buAutoNum type="arabicPeriod"/>
            </a:pPr>
            <a:endParaRPr lang="en-IN" sz="1200" b="1" dirty="0">
              <a:solidFill>
                <a:schemeClr val="accent2"/>
              </a:solidFill>
              <a:latin typeface="Calibri"/>
              <a:ea typeface="Calibri"/>
              <a:cs typeface="Calibri"/>
            </a:endParaRPr>
          </a:p>
          <a:p>
            <a:pPr marL="342900" marR="0" lvl="0" indent="-342900" algn="l" rtl="0">
              <a:lnSpc>
                <a:spcPct val="100000"/>
              </a:lnSpc>
              <a:spcBef>
                <a:spcPts val="0"/>
              </a:spcBef>
              <a:spcAft>
                <a:spcPts val="0"/>
              </a:spcAft>
              <a:buFont typeface="+mj-lt"/>
              <a:buAutoNum type="arabicPeriod"/>
            </a:pPr>
            <a:endParaRPr lang="en-IN" sz="1200" b="1" dirty="0">
              <a:solidFill>
                <a:schemeClr val="accent2"/>
              </a:solidFill>
              <a:latin typeface="Calibri"/>
              <a:ea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2400" b="1" dirty="0">
                <a:latin typeface="Times New Roman" panose="02020603050405020304" pitchFamily="18" charset="0"/>
                <a:cs typeface="Times New Roman" panose="02020603050405020304" pitchFamily="18" charset="0"/>
              </a:rPr>
              <a:t>DATA SUMMARY</a:t>
            </a:r>
            <a:endParaRPr sz="2400" dirty="0">
              <a:latin typeface="Times New Roman" panose="02020603050405020304" pitchFamily="18" charset="0"/>
              <a:cs typeface="Times New Roman" panose="02020603050405020304" pitchFamily="18" charset="0"/>
            </a:endParaRPr>
          </a:p>
        </p:txBody>
      </p:sp>
      <p:sp>
        <p:nvSpPr>
          <p:cNvPr id="104" name="Google Shape;104;p6"/>
          <p:cNvSpPr/>
          <p:nvPr/>
        </p:nvSpPr>
        <p:spPr>
          <a:xfrm>
            <a:off x="257175" y="966532"/>
            <a:ext cx="8575125" cy="304658"/>
          </a:xfrm>
          <a:prstGeom prst="rect">
            <a:avLst/>
          </a:prstGeom>
          <a:noFill/>
          <a:ln>
            <a:noFill/>
          </a:ln>
        </p:spPr>
        <p:txBody>
          <a:bodyPr spcFirstLastPara="1" wrap="square" lIns="91425" tIns="45700" rIns="91425" bIns="45700" anchor="t" anchorCtr="0">
            <a:spAutoFit/>
          </a:bodyPr>
          <a:lstStyle/>
          <a:p>
            <a:pPr marL="114300" marR="0" lvl="0" algn="ctr" rtl="0">
              <a:lnSpc>
                <a:spcPct val="115000"/>
              </a:lnSpc>
              <a:spcBef>
                <a:spcPts val="0"/>
              </a:spcBef>
              <a:spcAft>
                <a:spcPts val="0"/>
              </a:spcAft>
              <a:buClr>
                <a:schemeClr val="accent2"/>
              </a:buClr>
              <a:buSzPts val="924"/>
            </a:pPr>
            <a:r>
              <a:rPr lang="en-GB" sz="1200" b="1"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This is the dataset. The first five rows of the dataset are depicted below.</a:t>
            </a:r>
            <a:endParaRPr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483588D-B4FC-49C8-577C-DDEE4721A505}"/>
              </a:ext>
            </a:extLst>
          </p:cNvPr>
          <p:cNvPicPr>
            <a:picLocks noChangeAspect="1"/>
          </p:cNvPicPr>
          <p:nvPr/>
        </p:nvPicPr>
        <p:blipFill>
          <a:blip r:embed="rId3"/>
          <a:stretch>
            <a:fillRect/>
          </a:stretch>
        </p:blipFill>
        <p:spPr>
          <a:xfrm>
            <a:off x="1414675" y="1652020"/>
            <a:ext cx="6260123" cy="28285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8"/>
        <p:cNvGrpSpPr/>
        <p:nvPr/>
      </p:nvGrpSpPr>
      <p:grpSpPr>
        <a:xfrm>
          <a:off x="0" y="0"/>
          <a:ext cx="0" cy="0"/>
          <a:chOff x="0" y="0"/>
          <a:chExt cx="0" cy="0"/>
        </a:xfrm>
      </p:grpSpPr>
      <p:sp>
        <p:nvSpPr>
          <p:cNvPr id="109" name="Google Shape;109;p7"/>
          <p:cNvSpPr txBox="1">
            <a:spLocks noGrp="1"/>
          </p:cNvSpPr>
          <p:nvPr>
            <p:ph type="title"/>
          </p:nvPr>
        </p:nvSpPr>
        <p:spPr>
          <a:xfrm>
            <a:off x="311700" y="318659"/>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2400" b="1" dirty="0">
                <a:latin typeface="Times New Roman" panose="02020603050405020304" pitchFamily="18" charset="0"/>
                <a:cs typeface="Times New Roman" panose="02020603050405020304" pitchFamily="18" charset="0"/>
              </a:rPr>
              <a:t>FEATURES</a:t>
            </a:r>
            <a:endParaRPr sz="2400" dirty="0">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3191C017-325A-F078-9781-8F23737AC9FE}"/>
              </a:ext>
            </a:extLst>
          </p:cNvPr>
          <p:cNvGraphicFramePr>
            <a:graphicFrameLocks noGrp="1"/>
          </p:cNvGraphicFramePr>
          <p:nvPr>
            <p:extLst>
              <p:ext uri="{D42A27DB-BD31-4B8C-83A1-F6EECF244321}">
                <p14:modId xmlns:p14="http://schemas.microsoft.com/office/powerpoint/2010/main" val="3357782880"/>
              </p:ext>
            </p:extLst>
          </p:nvPr>
        </p:nvGraphicFramePr>
        <p:xfrm>
          <a:off x="1524000" y="1278303"/>
          <a:ext cx="6023318" cy="3337560"/>
        </p:xfrm>
        <a:graphic>
          <a:graphicData uri="http://schemas.openxmlformats.org/drawingml/2006/table">
            <a:tbl>
              <a:tblPr firstRow="1" bandRow="1">
                <a:tableStyleId>{5940675A-B579-460E-94D1-54222C63F5DA}</a:tableStyleId>
              </a:tblPr>
              <a:tblGrid>
                <a:gridCol w="3011659">
                  <a:extLst>
                    <a:ext uri="{9D8B030D-6E8A-4147-A177-3AD203B41FA5}">
                      <a16:colId xmlns:a16="http://schemas.microsoft.com/office/drawing/2014/main" val="4151704933"/>
                    </a:ext>
                  </a:extLst>
                </a:gridCol>
                <a:gridCol w="3011659">
                  <a:extLst>
                    <a:ext uri="{9D8B030D-6E8A-4147-A177-3AD203B41FA5}">
                      <a16:colId xmlns:a16="http://schemas.microsoft.com/office/drawing/2014/main" val="3048843115"/>
                    </a:ext>
                  </a:extLst>
                </a:gridCol>
              </a:tblGrid>
              <a:tr h="370840">
                <a:tc>
                  <a:txBody>
                    <a:bodyPr/>
                    <a:lstStyle/>
                    <a:p>
                      <a:pPr algn="ctr"/>
                      <a:r>
                        <a:rPr lang="en-IN" sz="1400" b="0" i="0" u="none" strike="noStrike" cap="none" dirty="0">
                          <a:solidFill>
                            <a:schemeClr val="accent2"/>
                          </a:solidFill>
                          <a:latin typeface="Calibri"/>
                          <a:ea typeface="Calibri"/>
                          <a:cs typeface="Calibri"/>
                          <a:sym typeface="Arial"/>
                        </a:rPr>
                        <a:t>Age</a:t>
                      </a:r>
                    </a:p>
                  </a:txBody>
                  <a:tcPr>
                    <a:solidFill>
                      <a:schemeClr val="accent2">
                        <a:lumMod val="25000"/>
                        <a:lumOff val="75000"/>
                      </a:schemeClr>
                    </a:solidFill>
                  </a:tcPr>
                </a:tc>
                <a:tc>
                  <a:txBody>
                    <a:bodyPr/>
                    <a:lstStyle/>
                    <a:p>
                      <a:pPr algn="ctr"/>
                      <a:r>
                        <a:rPr lang="en-IN" sz="1400" b="0" i="0" u="none" strike="noStrike" cap="none" dirty="0">
                          <a:solidFill>
                            <a:schemeClr val="accent2"/>
                          </a:solidFill>
                          <a:latin typeface="Times New Roman" panose="02020603050405020304" pitchFamily="18" charset="0"/>
                          <a:ea typeface="Calibri"/>
                          <a:cs typeface="Times New Roman" panose="02020603050405020304" pitchFamily="18" charset="0"/>
                          <a:sym typeface="Arial"/>
                        </a:rPr>
                        <a:t>CH2O</a:t>
                      </a:r>
                    </a:p>
                  </a:txBody>
                  <a:tcPr>
                    <a:solidFill>
                      <a:schemeClr val="accent2">
                        <a:lumMod val="25000"/>
                        <a:lumOff val="75000"/>
                      </a:schemeClr>
                    </a:solidFill>
                  </a:tcPr>
                </a:tc>
                <a:extLst>
                  <a:ext uri="{0D108BD9-81ED-4DB2-BD59-A6C34878D82A}">
                    <a16:rowId xmlns:a16="http://schemas.microsoft.com/office/drawing/2014/main" val="2912178454"/>
                  </a:ext>
                </a:extLst>
              </a:tr>
              <a:tr h="370840">
                <a:tc>
                  <a:txBody>
                    <a:bodyPr/>
                    <a:lstStyle/>
                    <a:p>
                      <a:pPr algn="ctr"/>
                      <a:r>
                        <a:rPr lang="en-IN" sz="1400" b="0" i="0" u="none" strike="noStrike" cap="none" dirty="0">
                          <a:solidFill>
                            <a:schemeClr val="accent2"/>
                          </a:solidFill>
                          <a:latin typeface="Times New Roman" panose="02020603050405020304" pitchFamily="18" charset="0"/>
                          <a:ea typeface="Calibri"/>
                          <a:cs typeface="Times New Roman" panose="02020603050405020304" pitchFamily="18" charset="0"/>
                          <a:sym typeface="Arial"/>
                        </a:rPr>
                        <a:t>Gender</a:t>
                      </a:r>
                    </a:p>
                  </a:txBody>
                  <a:tcPr/>
                </a:tc>
                <a:tc>
                  <a:txBody>
                    <a:bodyPr/>
                    <a:lstStyle/>
                    <a:p>
                      <a:pPr algn="ctr"/>
                      <a:r>
                        <a:rPr lang="en-IN" sz="1400" b="0" i="0" u="none" strike="noStrike" cap="none" dirty="0">
                          <a:solidFill>
                            <a:schemeClr val="accent2"/>
                          </a:solidFill>
                          <a:latin typeface="Times New Roman" panose="02020603050405020304" pitchFamily="18" charset="0"/>
                          <a:ea typeface="Calibri"/>
                          <a:cs typeface="Times New Roman" panose="02020603050405020304" pitchFamily="18" charset="0"/>
                          <a:sym typeface="Arial"/>
                        </a:rPr>
                        <a:t>Family History</a:t>
                      </a:r>
                    </a:p>
                  </a:txBody>
                  <a:tcPr/>
                </a:tc>
                <a:extLst>
                  <a:ext uri="{0D108BD9-81ED-4DB2-BD59-A6C34878D82A}">
                    <a16:rowId xmlns:a16="http://schemas.microsoft.com/office/drawing/2014/main" val="4222716372"/>
                  </a:ext>
                </a:extLst>
              </a:tr>
              <a:tr h="370840">
                <a:tc>
                  <a:txBody>
                    <a:bodyPr/>
                    <a:lstStyle/>
                    <a:p>
                      <a:pPr algn="ctr"/>
                      <a:r>
                        <a:rPr lang="en-IN" sz="1400" b="0" i="0" u="none" strike="noStrike" cap="none" dirty="0">
                          <a:solidFill>
                            <a:schemeClr val="accent2"/>
                          </a:solidFill>
                          <a:latin typeface="Times New Roman" panose="02020603050405020304" pitchFamily="18" charset="0"/>
                          <a:ea typeface="Calibri"/>
                          <a:cs typeface="Times New Roman" panose="02020603050405020304" pitchFamily="18" charset="0"/>
                          <a:sym typeface="Arial"/>
                        </a:rPr>
                        <a:t>Height</a:t>
                      </a:r>
                    </a:p>
                  </a:txBody>
                  <a:tcPr>
                    <a:solidFill>
                      <a:schemeClr val="accent2">
                        <a:lumMod val="25000"/>
                        <a:lumOff val="75000"/>
                      </a:schemeClr>
                    </a:solidFill>
                  </a:tcPr>
                </a:tc>
                <a:tc>
                  <a:txBody>
                    <a:bodyPr/>
                    <a:lstStyle/>
                    <a:p>
                      <a:pPr algn="ctr"/>
                      <a:r>
                        <a:rPr lang="en-IN" sz="1400" b="0" i="0" u="none" strike="noStrike" cap="none" dirty="0">
                          <a:solidFill>
                            <a:schemeClr val="accent2"/>
                          </a:solidFill>
                          <a:latin typeface="Times New Roman" panose="02020603050405020304" pitchFamily="18" charset="0"/>
                          <a:ea typeface="Calibri"/>
                          <a:cs typeface="Times New Roman" panose="02020603050405020304" pitchFamily="18" charset="0"/>
                          <a:sym typeface="Arial"/>
                        </a:rPr>
                        <a:t>FAF</a:t>
                      </a:r>
                    </a:p>
                  </a:txBody>
                  <a:tcPr>
                    <a:solidFill>
                      <a:schemeClr val="accent2">
                        <a:lumMod val="25000"/>
                        <a:lumOff val="75000"/>
                      </a:schemeClr>
                    </a:solidFill>
                  </a:tcPr>
                </a:tc>
                <a:extLst>
                  <a:ext uri="{0D108BD9-81ED-4DB2-BD59-A6C34878D82A}">
                    <a16:rowId xmlns:a16="http://schemas.microsoft.com/office/drawing/2014/main" val="2632730136"/>
                  </a:ext>
                </a:extLst>
              </a:tr>
              <a:tr h="370840">
                <a:tc>
                  <a:txBody>
                    <a:bodyPr/>
                    <a:lstStyle/>
                    <a:p>
                      <a:pPr algn="ctr"/>
                      <a:r>
                        <a:rPr lang="en-IN" sz="1400" b="0" i="0" u="none" strike="noStrike" cap="none" dirty="0">
                          <a:solidFill>
                            <a:schemeClr val="accent2"/>
                          </a:solidFill>
                          <a:latin typeface="Times New Roman" panose="02020603050405020304" pitchFamily="18" charset="0"/>
                          <a:ea typeface="Calibri"/>
                          <a:cs typeface="Times New Roman" panose="02020603050405020304" pitchFamily="18" charset="0"/>
                          <a:sym typeface="Arial"/>
                        </a:rPr>
                        <a:t>Weight</a:t>
                      </a:r>
                    </a:p>
                  </a:txBody>
                  <a:tcPr/>
                </a:tc>
                <a:tc>
                  <a:txBody>
                    <a:bodyPr/>
                    <a:lstStyle/>
                    <a:p>
                      <a:pPr algn="ctr"/>
                      <a:r>
                        <a:rPr lang="en-IN" sz="1400" b="0" i="0" u="none" strike="noStrike" cap="none" dirty="0">
                          <a:solidFill>
                            <a:schemeClr val="accent2"/>
                          </a:solidFill>
                          <a:latin typeface="Times New Roman" panose="02020603050405020304" pitchFamily="18" charset="0"/>
                          <a:ea typeface="Calibri"/>
                          <a:cs typeface="Times New Roman" panose="02020603050405020304" pitchFamily="18" charset="0"/>
                          <a:sym typeface="Arial"/>
                        </a:rPr>
                        <a:t>TUE</a:t>
                      </a:r>
                    </a:p>
                  </a:txBody>
                  <a:tcPr/>
                </a:tc>
                <a:extLst>
                  <a:ext uri="{0D108BD9-81ED-4DB2-BD59-A6C34878D82A}">
                    <a16:rowId xmlns:a16="http://schemas.microsoft.com/office/drawing/2014/main" val="2009424762"/>
                  </a:ext>
                </a:extLst>
              </a:tr>
              <a:tr h="370840">
                <a:tc>
                  <a:txBody>
                    <a:bodyPr/>
                    <a:lstStyle/>
                    <a:p>
                      <a:pPr algn="ctr"/>
                      <a:r>
                        <a:rPr lang="en-IN" sz="1400" b="0" i="0" u="none" strike="noStrike" cap="none" dirty="0">
                          <a:solidFill>
                            <a:schemeClr val="accent2"/>
                          </a:solidFill>
                          <a:latin typeface="Times New Roman" panose="02020603050405020304" pitchFamily="18" charset="0"/>
                          <a:ea typeface="Calibri"/>
                          <a:cs typeface="Times New Roman" panose="02020603050405020304" pitchFamily="18" charset="0"/>
                          <a:sym typeface="Arial"/>
                        </a:rPr>
                        <a:t>CALC</a:t>
                      </a:r>
                    </a:p>
                  </a:txBody>
                  <a:tcPr>
                    <a:solidFill>
                      <a:schemeClr val="accent2">
                        <a:lumMod val="25000"/>
                        <a:lumOff val="75000"/>
                      </a:schemeClr>
                    </a:solidFill>
                  </a:tcPr>
                </a:tc>
                <a:tc>
                  <a:txBody>
                    <a:bodyPr/>
                    <a:lstStyle/>
                    <a:p>
                      <a:pPr algn="ctr"/>
                      <a:r>
                        <a:rPr lang="en-IN" sz="1400" b="0" i="0" u="none" strike="noStrike" cap="none" dirty="0">
                          <a:solidFill>
                            <a:schemeClr val="accent2"/>
                          </a:solidFill>
                          <a:latin typeface="Times New Roman" panose="02020603050405020304" pitchFamily="18" charset="0"/>
                          <a:ea typeface="Calibri"/>
                          <a:cs typeface="Times New Roman" panose="02020603050405020304" pitchFamily="18" charset="0"/>
                          <a:sym typeface="Arial"/>
                        </a:rPr>
                        <a:t>CAEC</a:t>
                      </a:r>
                    </a:p>
                  </a:txBody>
                  <a:tcPr>
                    <a:solidFill>
                      <a:schemeClr val="accent2">
                        <a:lumMod val="25000"/>
                        <a:lumOff val="75000"/>
                      </a:schemeClr>
                    </a:solidFill>
                  </a:tcPr>
                </a:tc>
                <a:extLst>
                  <a:ext uri="{0D108BD9-81ED-4DB2-BD59-A6C34878D82A}">
                    <a16:rowId xmlns:a16="http://schemas.microsoft.com/office/drawing/2014/main" val="2493459779"/>
                  </a:ext>
                </a:extLst>
              </a:tr>
              <a:tr h="370840">
                <a:tc>
                  <a:txBody>
                    <a:bodyPr/>
                    <a:lstStyle/>
                    <a:p>
                      <a:pPr algn="ctr"/>
                      <a:r>
                        <a:rPr lang="en-IN" sz="1400" b="0" i="0" u="none" strike="noStrike" cap="none" dirty="0">
                          <a:solidFill>
                            <a:schemeClr val="accent2"/>
                          </a:solidFill>
                          <a:latin typeface="Times New Roman" panose="02020603050405020304" pitchFamily="18" charset="0"/>
                          <a:ea typeface="Calibri"/>
                          <a:cs typeface="Times New Roman" panose="02020603050405020304" pitchFamily="18" charset="0"/>
                          <a:sym typeface="Arial"/>
                        </a:rPr>
                        <a:t>FAVC</a:t>
                      </a:r>
                    </a:p>
                  </a:txBody>
                  <a:tcPr/>
                </a:tc>
                <a:tc>
                  <a:txBody>
                    <a:bodyPr/>
                    <a:lstStyle/>
                    <a:p>
                      <a:pPr algn="ctr"/>
                      <a:r>
                        <a:rPr lang="en-IN" sz="1400" b="0" i="0" u="none" strike="noStrike" cap="none" dirty="0">
                          <a:solidFill>
                            <a:schemeClr val="accent2"/>
                          </a:solidFill>
                          <a:latin typeface="Times New Roman" panose="02020603050405020304" pitchFamily="18" charset="0"/>
                          <a:ea typeface="Calibri"/>
                          <a:cs typeface="Times New Roman" panose="02020603050405020304" pitchFamily="18" charset="0"/>
                          <a:sym typeface="Arial"/>
                        </a:rPr>
                        <a:t>MTRANS</a:t>
                      </a:r>
                    </a:p>
                  </a:txBody>
                  <a:tcPr/>
                </a:tc>
                <a:extLst>
                  <a:ext uri="{0D108BD9-81ED-4DB2-BD59-A6C34878D82A}">
                    <a16:rowId xmlns:a16="http://schemas.microsoft.com/office/drawing/2014/main" val="3662819666"/>
                  </a:ext>
                </a:extLst>
              </a:tr>
              <a:tr h="370840">
                <a:tc>
                  <a:txBody>
                    <a:bodyPr/>
                    <a:lstStyle/>
                    <a:p>
                      <a:pPr algn="ctr"/>
                      <a:r>
                        <a:rPr lang="en-IN" sz="1400" b="0" i="0" u="none" strike="noStrike" cap="none" dirty="0">
                          <a:solidFill>
                            <a:schemeClr val="accent2"/>
                          </a:solidFill>
                          <a:latin typeface="Times New Roman" panose="02020603050405020304" pitchFamily="18" charset="0"/>
                          <a:ea typeface="Calibri"/>
                          <a:cs typeface="Times New Roman" panose="02020603050405020304" pitchFamily="18" charset="0"/>
                          <a:sym typeface="Arial"/>
                        </a:rPr>
                        <a:t>FCVC</a:t>
                      </a:r>
                    </a:p>
                  </a:txBody>
                  <a:tcPr>
                    <a:solidFill>
                      <a:schemeClr val="accent2">
                        <a:lumMod val="25000"/>
                        <a:lumOff val="75000"/>
                      </a:schemeClr>
                    </a:solidFill>
                  </a:tcPr>
                </a:tc>
                <a:tc>
                  <a:txBody>
                    <a:bodyPr/>
                    <a:lstStyle/>
                    <a:p>
                      <a:pPr algn="ctr"/>
                      <a:r>
                        <a:rPr lang="en-IN" sz="1400" b="0" i="0" u="none" strike="noStrike" cap="none" dirty="0">
                          <a:solidFill>
                            <a:schemeClr val="accent2"/>
                          </a:solidFill>
                          <a:latin typeface="Times New Roman" panose="02020603050405020304" pitchFamily="18" charset="0"/>
                          <a:ea typeface="Calibri"/>
                          <a:cs typeface="Times New Roman" panose="02020603050405020304" pitchFamily="18" charset="0"/>
                          <a:sym typeface="Arial"/>
                        </a:rPr>
                        <a:t>Obesity Type</a:t>
                      </a:r>
                    </a:p>
                  </a:txBody>
                  <a:tcPr>
                    <a:solidFill>
                      <a:schemeClr val="accent2">
                        <a:lumMod val="25000"/>
                        <a:lumOff val="75000"/>
                      </a:schemeClr>
                    </a:solidFill>
                  </a:tcPr>
                </a:tc>
                <a:extLst>
                  <a:ext uri="{0D108BD9-81ED-4DB2-BD59-A6C34878D82A}">
                    <a16:rowId xmlns:a16="http://schemas.microsoft.com/office/drawing/2014/main" val="1275874795"/>
                  </a:ext>
                </a:extLst>
              </a:tr>
              <a:tr h="370840">
                <a:tc>
                  <a:txBody>
                    <a:bodyPr/>
                    <a:lstStyle/>
                    <a:p>
                      <a:pPr algn="ctr"/>
                      <a:r>
                        <a:rPr lang="en-IN" sz="1400" b="0" i="0" u="none" strike="noStrike" cap="none" dirty="0">
                          <a:solidFill>
                            <a:schemeClr val="accent2"/>
                          </a:solidFill>
                          <a:latin typeface="Times New Roman" panose="02020603050405020304" pitchFamily="18" charset="0"/>
                          <a:ea typeface="Calibri"/>
                          <a:cs typeface="Times New Roman" panose="02020603050405020304" pitchFamily="18" charset="0"/>
                          <a:sym typeface="Arial"/>
                        </a:rPr>
                        <a:t>NLP</a:t>
                      </a:r>
                    </a:p>
                  </a:txBody>
                  <a:tcPr/>
                </a:tc>
                <a:tc>
                  <a:txBody>
                    <a:bodyPr/>
                    <a:lstStyle/>
                    <a:p>
                      <a:pPr algn="ctr"/>
                      <a:r>
                        <a:rPr lang="en-IN" sz="1400" b="0" i="0" u="none" strike="noStrike" cap="none" dirty="0">
                          <a:solidFill>
                            <a:schemeClr val="accent2"/>
                          </a:solidFill>
                          <a:latin typeface="Times New Roman" panose="02020603050405020304" pitchFamily="18" charset="0"/>
                          <a:ea typeface="Calibri"/>
                          <a:cs typeface="Times New Roman" panose="02020603050405020304" pitchFamily="18" charset="0"/>
                          <a:sym typeface="Arial"/>
                        </a:rPr>
                        <a:t>Smoke</a:t>
                      </a:r>
                    </a:p>
                  </a:txBody>
                  <a:tcPr/>
                </a:tc>
                <a:extLst>
                  <a:ext uri="{0D108BD9-81ED-4DB2-BD59-A6C34878D82A}">
                    <a16:rowId xmlns:a16="http://schemas.microsoft.com/office/drawing/2014/main" val="2629321399"/>
                  </a:ext>
                </a:extLst>
              </a:tr>
              <a:tr h="370840">
                <a:tc>
                  <a:txBody>
                    <a:bodyPr/>
                    <a:lstStyle/>
                    <a:p>
                      <a:pPr algn="ctr"/>
                      <a:r>
                        <a:rPr lang="en-IN" sz="1400" b="0" i="0" u="none" strike="noStrike" cap="none" dirty="0">
                          <a:solidFill>
                            <a:schemeClr val="accent2"/>
                          </a:solidFill>
                          <a:latin typeface="Times New Roman" panose="02020603050405020304" pitchFamily="18" charset="0"/>
                          <a:ea typeface="Calibri"/>
                          <a:cs typeface="Times New Roman" panose="02020603050405020304" pitchFamily="18" charset="0"/>
                          <a:sym typeface="Arial"/>
                        </a:rPr>
                        <a:t>SCC</a:t>
                      </a:r>
                    </a:p>
                  </a:txBody>
                  <a:tcPr>
                    <a:solidFill>
                      <a:schemeClr val="accent2">
                        <a:lumMod val="25000"/>
                        <a:lumOff val="75000"/>
                      </a:schemeClr>
                    </a:solidFill>
                  </a:tcPr>
                </a:tc>
                <a:tc>
                  <a:txBody>
                    <a:bodyPr/>
                    <a:lstStyle/>
                    <a:p>
                      <a:pPr algn="ctr"/>
                      <a:endParaRPr lang="en-IN" sz="1400" b="0" i="0" u="none" strike="noStrike" cap="none" dirty="0">
                        <a:solidFill>
                          <a:schemeClr val="accent2"/>
                        </a:solidFill>
                        <a:latin typeface="Times New Roman" panose="02020603050405020304" pitchFamily="18" charset="0"/>
                        <a:ea typeface="Calibri"/>
                        <a:cs typeface="Times New Roman" panose="02020603050405020304" pitchFamily="18" charset="0"/>
                        <a:sym typeface="Arial"/>
                      </a:endParaRPr>
                    </a:p>
                  </a:txBody>
                  <a:tcPr>
                    <a:solidFill>
                      <a:schemeClr val="accent2">
                        <a:lumMod val="25000"/>
                        <a:lumOff val="75000"/>
                      </a:schemeClr>
                    </a:solidFill>
                  </a:tcPr>
                </a:tc>
                <a:extLst>
                  <a:ext uri="{0D108BD9-81ED-4DB2-BD59-A6C34878D82A}">
                    <a16:rowId xmlns:a16="http://schemas.microsoft.com/office/drawing/2014/main" val="1734004207"/>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8"/>
          <p:cNvSpPr txBox="1">
            <a:spLocks noGrp="1"/>
          </p:cNvSpPr>
          <p:nvPr>
            <p:ph type="title"/>
          </p:nvPr>
        </p:nvSpPr>
        <p:spPr>
          <a:xfrm>
            <a:off x="311700" y="345013"/>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2400" b="1" dirty="0">
                <a:latin typeface="Times New Roman" panose="02020603050405020304" pitchFamily="18" charset="0"/>
                <a:cs typeface="Times New Roman" panose="02020603050405020304" pitchFamily="18" charset="0"/>
              </a:rPr>
              <a:t>Number of items in each gender category</a:t>
            </a:r>
            <a:endParaRPr sz="2400" dirty="0">
              <a:latin typeface="Times New Roman" panose="02020603050405020304" pitchFamily="18" charset="0"/>
              <a:cs typeface="Times New Roman" panose="02020603050405020304" pitchFamily="18" charset="0"/>
            </a:endParaRPr>
          </a:p>
        </p:txBody>
      </p:sp>
      <p:sp>
        <p:nvSpPr>
          <p:cNvPr id="122" name="Google Shape;122;p8"/>
          <p:cNvSpPr txBox="1">
            <a:spLocks noGrp="1"/>
          </p:cNvSpPr>
          <p:nvPr>
            <p:ph type="body" idx="1"/>
          </p:nvPr>
        </p:nvSpPr>
        <p:spPr>
          <a:xfrm>
            <a:off x="4680894" y="1686435"/>
            <a:ext cx="4279795" cy="2308790"/>
          </a:xfrm>
          <a:prstGeom prst="rect">
            <a:avLst/>
          </a:prstGeom>
          <a:noFill/>
          <a:ln>
            <a:noFill/>
          </a:ln>
        </p:spPr>
        <p:txBody>
          <a:bodyPr spcFirstLastPara="1" wrap="square" lIns="91425" tIns="91425" rIns="91425" bIns="91425" anchor="t" anchorCtr="0">
            <a:noAutofit/>
          </a:bodyPr>
          <a:lstStyle/>
          <a:p>
            <a:pPr marL="263335" indent="-171450">
              <a:buClr>
                <a:schemeClr val="accent2"/>
              </a:buClr>
              <a:buSzPts val="1200"/>
              <a:buFont typeface="Wingdings" panose="05000000000000000000" pitchFamily="2" charset="2"/>
              <a:buChar char="Ø"/>
            </a:pPr>
            <a:r>
              <a:rPr lang="en-US" sz="1400" dirty="0">
                <a:solidFill>
                  <a:schemeClr val="accent2"/>
                </a:solidFill>
                <a:latin typeface="Times New Roman" panose="02020603050405020304" pitchFamily="18" charset="0"/>
                <a:ea typeface="Calibri"/>
                <a:cs typeface="Times New Roman" panose="02020603050405020304" pitchFamily="18" charset="0"/>
              </a:rPr>
              <a:t>The graph displays the number of items in each gender category, with a range of items from 0 to 500.</a:t>
            </a:r>
          </a:p>
          <a:p>
            <a:pPr marL="263335" indent="-171450">
              <a:buClr>
                <a:schemeClr val="accent2"/>
              </a:buClr>
              <a:buSzPts val="1200"/>
              <a:buFont typeface="Wingdings" panose="05000000000000000000" pitchFamily="2" charset="2"/>
              <a:buChar char="Ø"/>
            </a:pPr>
            <a:r>
              <a:rPr lang="en-US" sz="1400" dirty="0">
                <a:solidFill>
                  <a:schemeClr val="accent2"/>
                </a:solidFill>
                <a:latin typeface="Times New Roman" panose="02020603050405020304" pitchFamily="18" charset="0"/>
                <a:ea typeface="Calibri"/>
                <a:cs typeface="Times New Roman" panose="02020603050405020304" pitchFamily="18" charset="0"/>
              </a:rPr>
              <a:t>The two gender categories are Male and Female.</a:t>
            </a:r>
          </a:p>
          <a:p>
            <a:pPr marL="263335" indent="-171450">
              <a:buClr>
                <a:schemeClr val="accent2"/>
              </a:buClr>
              <a:buSzPts val="1200"/>
              <a:buFont typeface="Wingdings" panose="05000000000000000000" pitchFamily="2" charset="2"/>
              <a:buChar char="Ø"/>
            </a:pPr>
            <a:r>
              <a:rPr lang="en-US" sz="1400" dirty="0">
                <a:solidFill>
                  <a:schemeClr val="accent2"/>
                </a:solidFill>
                <a:latin typeface="Times New Roman" panose="02020603050405020304" pitchFamily="18" charset="0"/>
                <a:ea typeface="Calibri"/>
                <a:cs typeface="Times New Roman" panose="02020603050405020304" pitchFamily="18" charset="0"/>
              </a:rPr>
              <a:t>The Male category has a higher count than the Female category for all data points.</a:t>
            </a:r>
          </a:p>
          <a:p>
            <a:pPr marL="263335" indent="-171450">
              <a:buClr>
                <a:schemeClr val="accent2"/>
              </a:buClr>
              <a:buSzPts val="1200"/>
              <a:buFont typeface="Wingdings" panose="05000000000000000000" pitchFamily="2" charset="2"/>
              <a:buChar char="Ø"/>
            </a:pPr>
            <a:r>
              <a:rPr lang="en-US" sz="1400" dirty="0">
                <a:solidFill>
                  <a:schemeClr val="accent2"/>
                </a:solidFill>
                <a:latin typeface="Times New Roman" panose="02020603050405020304" pitchFamily="18" charset="0"/>
                <a:ea typeface="Calibri"/>
                <a:cs typeface="Times New Roman" panose="02020603050405020304" pitchFamily="18" charset="0"/>
              </a:rPr>
              <a:t>The highest count is for the Male category, with 491 items.</a:t>
            </a:r>
          </a:p>
          <a:p>
            <a:pPr marL="263335" indent="-171450">
              <a:buClr>
                <a:schemeClr val="accent2"/>
              </a:buClr>
              <a:buSzPts val="1200"/>
              <a:buFont typeface="Wingdings" panose="05000000000000000000" pitchFamily="2" charset="2"/>
              <a:buChar char="Ø"/>
            </a:pPr>
            <a:r>
              <a:rPr lang="en-US" sz="1400" dirty="0">
                <a:solidFill>
                  <a:schemeClr val="accent2"/>
                </a:solidFill>
                <a:latin typeface="Times New Roman" panose="02020603050405020304" pitchFamily="18" charset="0"/>
                <a:ea typeface="Calibri"/>
                <a:cs typeface="Times New Roman" panose="02020603050405020304" pitchFamily="18" charset="0"/>
              </a:rPr>
              <a:t>The count for the Female category is 481.</a:t>
            </a:r>
            <a:endParaRPr sz="1400" dirty="0">
              <a:solidFill>
                <a:schemeClr val="accent2"/>
              </a:solidFill>
              <a:latin typeface="Times New Roman" panose="02020603050405020304" pitchFamily="18" charset="0"/>
              <a:cs typeface="Times New Roman" panose="02020603050405020304" pitchFamily="18" charset="0"/>
            </a:endParaRPr>
          </a:p>
          <a:p>
            <a:pPr marL="457200" lvl="0" indent="-228600" algn="l" rtl="0">
              <a:lnSpc>
                <a:spcPct val="115000"/>
              </a:lnSpc>
              <a:spcBef>
                <a:spcPts val="0"/>
              </a:spcBef>
              <a:spcAft>
                <a:spcPts val="0"/>
              </a:spcAft>
              <a:buClr>
                <a:schemeClr val="accent2"/>
              </a:buClr>
              <a:buSzPts val="1800"/>
              <a:buNone/>
            </a:pPr>
            <a:endParaRPr sz="1200" dirty="0">
              <a:solidFill>
                <a:schemeClr val="accent2"/>
              </a:solidFill>
            </a:endParaRPr>
          </a:p>
        </p:txBody>
      </p:sp>
      <p:pic>
        <p:nvPicPr>
          <p:cNvPr id="6" name="Picture 5">
            <a:extLst>
              <a:ext uri="{FF2B5EF4-FFF2-40B4-BE49-F238E27FC236}">
                <a16:creationId xmlns:a16="http://schemas.microsoft.com/office/drawing/2014/main" id="{3BD2F9B5-50E2-B150-3F2D-1A0E9B9DBCD2}"/>
              </a:ext>
            </a:extLst>
          </p:cNvPr>
          <p:cNvPicPr>
            <a:picLocks noChangeAspect="1"/>
          </p:cNvPicPr>
          <p:nvPr/>
        </p:nvPicPr>
        <p:blipFill>
          <a:blip r:embed="rId3"/>
          <a:stretch>
            <a:fillRect/>
          </a:stretch>
        </p:blipFill>
        <p:spPr>
          <a:xfrm>
            <a:off x="372794" y="1252025"/>
            <a:ext cx="4090314" cy="32285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2"/>
          <p:cNvSpPr txBox="1">
            <a:spLocks noGrp="1"/>
          </p:cNvSpPr>
          <p:nvPr>
            <p:ph type="title"/>
          </p:nvPr>
        </p:nvSpPr>
        <p:spPr>
          <a:xfrm>
            <a:off x="311700" y="41703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2400" b="1" dirty="0">
                <a:latin typeface="Times New Roman" panose="02020603050405020304" pitchFamily="18" charset="0"/>
                <a:cs typeface="Times New Roman" panose="02020603050405020304" pitchFamily="18" charset="0"/>
              </a:rPr>
              <a:t>Distribution of values in age</a:t>
            </a:r>
            <a:endParaRPr dirty="0">
              <a:latin typeface="Times New Roman" panose="02020603050405020304" pitchFamily="18" charset="0"/>
              <a:cs typeface="Times New Roman" panose="02020603050405020304" pitchFamily="18" charset="0"/>
            </a:endParaRPr>
          </a:p>
        </p:txBody>
      </p:sp>
      <p:sp>
        <p:nvSpPr>
          <p:cNvPr id="137" name="Google Shape;137;p22"/>
          <p:cNvSpPr txBox="1">
            <a:spLocks noGrp="1"/>
          </p:cNvSpPr>
          <p:nvPr>
            <p:ph type="body" idx="1"/>
          </p:nvPr>
        </p:nvSpPr>
        <p:spPr>
          <a:xfrm>
            <a:off x="311700" y="1652549"/>
            <a:ext cx="4260300" cy="2425257"/>
          </a:xfrm>
          <a:prstGeom prst="rect">
            <a:avLst/>
          </a:prstGeom>
          <a:noFill/>
          <a:ln>
            <a:noFill/>
          </a:ln>
        </p:spPr>
        <p:txBody>
          <a:bodyPr spcFirstLastPara="1" wrap="square" lIns="91425" tIns="91425" rIns="91425" bIns="91425" anchor="t" anchorCtr="0">
            <a:noAutofit/>
          </a:bodyPr>
          <a:lstStyle/>
          <a:p>
            <a:pPr lvl="0" algn="l" rtl="0">
              <a:lnSpc>
                <a:spcPct val="115000"/>
              </a:lnSpc>
              <a:spcBef>
                <a:spcPts val="0"/>
              </a:spcBef>
              <a:spcAft>
                <a:spcPts val="0"/>
              </a:spcAft>
              <a:buClr>
                <a:schemeClr val="accent2"/>
              </a:buClr>
              <a:buSzPts val="1080"/>
              <a:buFont typeface="Wingdings" panose="05000000000000000000" pitchFamily="2" charset="2"/>
              <a:buChar char="Ø"/>
            </a:pPr>
            <a:r>
              <a:rPr lang="en-US" sz="1600" dirty="0">
                <a:solidFill>
                  <a:schemeClr val="accent2"/>
                </a:solidFill>
                <a:latin typeface="Times New Roman" panose="02020603050405020304" pitchFamily="18" charset="0"/>
                <a:ea typeface="Calibri"/>
                <a:cs typeface="Times New Roman" panose="02020603050405020304" pitchFamily="18" charset="0"/>
                <a:sym typeface="Calibri"/>
              </a:rPr>
              <a:t>The 'Count' values (200, 150, 100, 50) represent the frequency or number of occurrences of certain data points.</a:t>
            </a:r>
          </a:p>
          <a:p>
            <a:pPr lvl="0" algn="l" rtl="0">
              <a:lnSpc>
                <a:spcPct val="115000"/>
              </a:lnSpc>
              <a:spcBef>
                <a:spcPts val="0"/>
              </a:spcBef>
              <a:spcAft>
                <a:spcPts val="0"/>
              </a:spcAft>
              <a:buClr>
                <a:schemeClr val="accent2"/>
              </a:buClr>
              <a:buSzPts val="1080"/>
              <a:buFont typeface="Wingdings" panose="05000000000000000000" pitchFamily="2" charset="2"/>
              <a:buChar char="Ø"/>
            </a:pPr>
            <a:r>
              <a:rPr lang="en-US" sz="1600" dirty="0">
                <a:solidFill>
                  <a:schemeClr val="accent2"/>
                </a:solidFill>
                <a:latin typeface="Times New Roman" panose="02020603050405020304" pitchFamily="18" charset="0"/>
                <a:ea typeface="Calibri"/>
                <a:cs typeface="Times New Roman" panose="02020603050405020304" pitchFamily="18" charset="0"/>
                <a:sym typeface="Calibri"/>
              </a:rPr>
              <a:t>The 'Distribution of values in Age' (0, 15, 20, 25, 30…) are age categories with their corresponding counts.</a:t>
            </a:r>
          </a:p>
          <a:p>
            <a:pPr lvl="0" algn="l" rtl="0">
              <a:lnSpc>
                <a:spcPct val="115000"/>
              </a:lnSpc>
              <a:spcBef>
                <a:spcPts val="0"/>
              </a:spcBef>
              <a:spcAft>
                <a:spcPts val="0"/>
              </a:spcAft>
              <a:buClr>
                <a:schemeClr val="accent2"/>
              </a:buClr>
              <a:buSzPts val="1080"/>
              <a:buFont typeface="Wingdings" panose="05000000000000000000" pitchFamily="2" charset="2"/>
              <a:buChar char="Ø"/>
            </a:pPr>
            <a:r>
              <a:rPr lang="en-US" sz="1600" dirty="0">
                <a:solidFill>
                  <a:schemeClr val="accent2"/>
                </a:solidFill>
                <a:latin typeface="Times New Roman" panose="02020603050405020304" pitchFamily="18" charset="0"/>
                <a:ea typeface="Calibri"/>
                <a:cs typeface="Times New Roman" panose="02020603050405020304" pitchFamily="18" charset="0"/>
                <a:sym typeface="Calibri"/>
              </a:rPr>
              <a:t>'mean' and 'median' are statistical measures.</a:t>
            </a:r>
          </a:p>
        </p:txBody>
      </p:sp>
      <p:pic>
        <p:nvPicPr>
          <p:cNvPr id="4" name="Picture 3">
            <a:extLst>
              <a:ext uri="{FF2B5EF4-FFF2-40B4-BE49-F238E27FC236}">
                <a16:creationId xmlns:a16="http://schemas.microsoft.com/office/drawing/2014/main" id="{D947DD8D-DC6D-7936-FDD9-480BEEF5CF6E}"/>
              </a:ext>
            </a:extLst>
          </p:cNvPr>
          <p:cNvPicPr>
            <a:picLocks noChangeAspect="1"/>
          </p:cNvPicPr>
          <p:nvPr/>
        </p:nvPicPr>
        <p:blipFill>
          <a:blip r:embed="rId3"/>
          <a:stretch>
            <a:fillRect/>
          </a:stretch>
        </p:blipFill>
        <p:spPr>
          <a:xfrm>
            <a:off x="4745633" y="1177699"/>
            <a:ext cx="4086667" cy="3262416"/>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456</TotalTime>
  <Words>1227</Words>
  <Application>Microsoft Office PowerPoint</Application>
  <PresentationFormat>On-screen Show (16:9)</PresentationFormat>
  <Paragraphs>139</Paragraphs>
  <Slides>24</Slides>
  <Notes>24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Montserrat</vt:lpstr>
      <vt:lpstr>Wingdings</vt:lpstr>
      <vt:lpstr>Times New Roman</vt:lpstr>
      <vt:lpstr>Noto Sans Symbols</vt:lpstr>
      <vt:lpstr>Arial</vt:lpstr>
      <vt:lpstr>Calibri</vt:lpstr>
      <vt:lpstr>Algerian</vt:lpstr>
      <vt:lpstr>Open Sans</vt:lpstr>
      <vt:lpstr>Simple Light</vt:lpstr>
      <vt:lpstr>AIML PROJECT OBESITY  Team Members:    </vt:lpstr>
      <vt:lpstr>PowerPoint Presentation</vt:lpstr>
      <vt:lpstr>OBJECTIVE</vt:lpstr>
      <vt:lpstr>TOOLS USED</vt:lpstr>
      <vt:lpstr>DATA SUMMARY</vt:lpstr>
      <vt:lpstr>DATA SUMMARY</vt:lpstr>
      <vt:lpstr>FEATURES</vt:lpstr>
      <vt:lpstr>Number of items in each gender category</vt:lpstr>
      <vt:lpstr>Distribution of values in age</vt:lpstr>
      <vt:lpstr>Distribution of values in height</vt:lpstr>
      <vt:lpstr>Distribution of values in weight</vt:lpstr>
      <vt:lpstr>Correlation between height and weight</vt:lpstr>
      <vt:lpstr>Number of items in family history column</vt:lpstr>
      <vt:lpstr>Number of items in FAVC column</vt:lpstr>
      <vt:lpstr>Distribution of values in FCVC</vt:lpstr>
      <vt:lpstr>Distribution of values in CH2O</vt:lpstr>
      <vt:lpstr>Distribution of values in FAF</vt:lpstr>
      <vt:lpstr>Distribution of values in TUE</vt:lpstr>
      <vt:lpstr>Number of items in each CALC category</vt:lpstr>
      <vt:lpstr>ML MODEL 1 : LOGISTIC REGRESSION</vt:lpstr>
      <vt:lpstr>ML MODEL 2 : SUPPORT VECTOR MACHINE</vt:lpstr>
      <vt:lpstr>ML MODEL 3 : DECISION TREE</vt:lpstr>
      <vt:lpstr>Conclusions </vt:lpstr>
      <vt:lpstr>THANYOU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Project-1   Airbnb Analysis  Team Members Nitin Kumar Padigela Tauseef Taufiq Manasa Kanakamedala Mohd Talib</dc:title>
  <dc:creator>Anushka Gupta</dc:creator>
  <cp:lastModifiedBy>Pratham Garg</cp:lastModifiedBy>
  <cp:revision>13</cp:revision>
  <dcterms:modified xsi:type="dcterms:W3CDTF">2024-05-16T18:24:03Z</dcterms:modified>
</cp:coreProperties>
</file>