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71" r:id="rId7"/>
    <p:sldId id="272" r:id="rId8"/>
    <p:sldId id="273" r:id="rId9"/>
    <p:sldId id="262" r:id="rId10"/>
    <p:sldId id="263" r:id="rId11"/>
    <p:sldId id="266" r:id="rId12"/>
    <p:sldId id="267" r:id="rId13"/>
    <p:sldId id="274" r:id="rId14"/>
    <p:sldId id="268" r:id="rId15"/>
    <p:sldId id="269" r:id="rId16"/>
    <p:sldId id="270" r:id="rId17"/>
  </p:sldIdLst>
  <p:sldSz cx="10045700" cy="64452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30">
          <p15:clr>
            <a:srgbClr val="A4A3A4"/>
          </p15:clr>
        </p15:guide>
        <p15:guide id="2" pos="31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008" y="84"/>
      </p:cViewPr>
      <p:guideLst>
        <p:guide orient="horz" pos="2030"/>
        <p:guide pos="31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57238" y="685800"/>
            <a:ext cx="5343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129be36c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129be36c0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7129be36c0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CA1080DD-AB30-80BD-8C1F-51D47538A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129be36c0_0_81:notes">
            <a:extLst>
              <a:ext uri="{FF2B5EF4-FFF2-40B4-BE49-F238E27FC236}">
                <a16:creationId xmlns:a16="http://schemas.microsoft.com/office/drawing/2014/main" id="{4B81E76C-9A32-9E74-7B3D-25AD8B8A93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129be36c0_0_81:notes">
            <a:extLst>
              <a:ext uri="{FF2B5EF4-FFF2-40B4-BE49-F238E27FC236}">
                <a16:creationId xmlns:a16="http://schemas.microsoft.com/office/drawing/2014/main" id="{F71E0780-0D4A-B57A-3ED6-11552FFB1E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7129be36c0_0_81:notes">
            <a:extLst>
              <a:ext uri="{FF2B5EF4-FFF2-40B4-BE49-F238E27FC236}">
                <a16:creationId xmlns:a16="http://schemas.microsoft.com/office/drawing/2014/main" id="{5BFF9BDE-9B35-2847-4B82-E1D4756317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6881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129be36c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129be36c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7129be36c0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129be36c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129be36c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27129be36c0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129be36c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129be36c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7129be36c0_0_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129be36c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129be36c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27129be36c0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129be36c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129be36c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27129be36c0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129be36c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129be36c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27129be36c0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129be36c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129be36c0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7129be36c0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6016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129be36c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129be36c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7129be36c0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129be36c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129be36c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7129be36c0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129be36c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129be36c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7129be36c0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7199418" y="214841"/>
            <a:ext cx="2260282" cy="5967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2"/>
          <p:cNvGrpSpPr/>
          <p:nvPr/>
        </p:nvGrpSpPr>
        <p:grpSpPr>
          <a:xfrm>
            <a:off x="6752944" y="4"/>
            <a:ext cx="3292756" cy="823559"/>
            <a:chOff x="6096000" y="3924300"/>
            <a:chExt cx="2997200" cy="876300"/>
          </a:xfrm>
        </p:grpSpPr>
        <p:sp>
          <p:nvSpPr>
            <p:cNvPr id="27" name="Google Shape;27;p2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2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2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2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421" y="214843"/>
            <a:ext cx="2110294" cy="57291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"/>
          <p:cNvSpPr txBox="1">
            <a:spLocks noGrp="1"/>
          </p:cNvSpPr>
          <p:nvPr>
            <p:ph type="title"/>
          </p:nvPr>
        </p:nvSpPr>
        <p:spPr>
          <a:xfrm>
            <a:off x="3" y="2"/>
            <a:ext cx="7115703" cy="78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body" idx="1"/>
          </p:nvPr>
        </p:nvSpPr>
        <p:spPr>
          <a:xfrm>
            <a:off x="502287" y="1289052"/>
            <a:ext cx="9041131" cy="4253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dt" idx="10"/>
          </p:nvPr>
        </p:nvSpPr>
        <p:spPr>
          <a:xfrm>
            <a:off x="502288" y="5973796"/>
            <a:ext cx="2343997" cy="34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ftr" idx="11"/>
          </p:nvPr>
        </p:nvSpPr>
        <p:spPr>
          <a:xfrm>
            <a:off x="3432282" y="5973796"/>
            <a:ext cx="3181138" cy="34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ldNum" idx="12"/>
          </p:nvPr>
        </p:nvSpPr>
        <p:spPr>
          <a:xfrm>
            <a:off x="7199422" y="5973796"/>
            <a:ext cx="2343997" cy="34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ctrTitle"/>
          </p:nvPr>
        </p:nvSpPr>
        <p:spPr>
          <a:xfrm>
            <a:off x="1" y="3"/>
            <a:ext cx="6027420" cy="85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586001" y="1289053"/>
            <a:ext cx="8957417" cy="444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dt" idx="10"/>
          </p:nvPr>
        </p:nvSpPr>
        <p:spPr>
          <a:xfrm>
            <a:off x="502288" y="5973796"/>
            <a:ext cx="2343997" cy="34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ftr" idx="11"/>
          </p:nvPr>
        </p:nvSpPr>
        <p:spPr>
          <a:xfrm>
            <a:off x="3432282" y="5973796"/>
            <a:ext cx="3181138" cy="34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199422" y="5973796"/>
            <a:ext cx="2343997" cy="34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" y="2"/>
            <a:ext cx="7115703" cy="78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02287" y="1289052"/>
            <a:ext cx="9041131" cy="4253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502288" y="5973796"/>
            <a:ext cx="2343997" cy="34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432282" y="5973796"/>
            <a:ext cx="3181138" cy="34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7199422" y="5973796"/>
            <a:ext cx="2343997" cy="34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" y="2"/>
            <a:ext cx="10045700" cy="787753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 rot="10800000" flipH="1">
            <a:off x="1" y="6302025"/>
            <a:ext cx="10045700" cy="1861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7199418" y="214841"/>
            <a:ext cx="2260282" cy="596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7199418" y="214841"/>
            <a:ext cx="2260282" cy="5967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"/>
          <p:cNvGrpSpPr/>
          <p:nvPr/>
        </p:nvGrpSpPr>
        <p:grpSpPr>
          <a:xfrm>
            <a:off x="6752944" y="4"/>
            <a:ext cx="3292756" cy="823559"/>
            <a:chOff x="6096000" y="3924300"/>
            <a:chExt cx="2997200" cy="876300"/>
          </a:xfrm>
        </p:grpSpPr>
        <p:sp>
          <p:nvSpPr>
            <p:cNvPr id="20" name="Google Shape;20;p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1" descr="LOGO.gif"/>
            <p:cNvPicPr preferRelativeResize="0"/>
            <p:nvPr/>
          </p:nvPicPr>
          <p:blipFill rotWithShape="1">
            <a:blip r:embed="rId4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1" descr="logo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99421" y="214843"/>
            <a:ext cx="2110294" cy="57291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/>
        </p:nvSpPr>
        <p:spPr>
          <a:xfrm>
            <a:off x="2092854" y="4654905"/>
            <a:ext cx="5232136" cy="57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</p:txBody>
      </p:sp>
      <p:sp>
        <p:nvSpPr>
          <p:cNvPr id="48" name="Google Shape;48;p4"/>
          <p:cNvSpPr txBox="1"/>
          <p:nvPr/>
        </p:nvSpPr>
        <p:spPr>
          <a:xfrm>
            <a:off x="1841713" y="5262336"/>
            <a:ext cx="67808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</a:t>
            </a:r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7199422" y="5973796"/>
            <a:ext cx="2343997" cy="34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0" name="Google Shape;50;p4"/>
          <p:cNvSpPr txBox="1"/>
          <p:nvPr/>
        </p:nvSpPr>
        <p:spPr>
          <a:xfrm flipH="1">
            <a:off x="1283675" y="934850"/>
            <a:ext cx="7712400" cy="591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350" marR="43180" indent="-6350"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dk1"/>
                </a:solidFill>
              </a:rPr>
              <a:t>Project: </a:t>
            </a:r>
            <a:r>
              <a:rPr lang="en-IN" sz="2800" b="1" kern="100" dirty="0" err="1">
                <a:latin typeface="+mj-lt"/>
              </a:rPr>
              <a:t>BuzzC</a:t>
            </a:r>
            <a:r>
              <a:rPr lang="en-IN" sz="2800" b="1" kern="10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haT</a:t>
            </a:r>
            <a:r>
              <a:rPr lang="en-IN" sz="2800" b="1" kern="1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– A Chat Application</a:t>
            </a:r>
            <a:endParaRPr lang="en-IN" sz="2800" kern="1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 Name: BEE (</a:t>
            </a:r>
            <a:r>
              <a:rPr lang="en-US" sz="2400" b="1" dirty="0">
                <a:solidFill>
                  <a:schemeClr val="dk1"/>
                </a:solidFill>
              </a:rPr>
              <a:t>22CS026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Submitted By: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800" b="1" dirty="0">
                <a:solidFill>
                  <a:schemeClr val="dk1"/>
                </a:solidFill>
              </a:rPr>
              <a:t>Piyush Arora (2210992040)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Paramveer Singh Udawat (2210992019</a:t>
            </a:r>
            <a:r>
              <a:rPr lang="en-US" sz="1800" b="1" dirty="0">
                <a:solidFill>
                  <a:schemeClr val="dk1"/>
                </a:solidFill>
              </a:rPr>
              <a:t>)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3. Partha </a:t>
            </a:r>
            <a:r>
              <a:rPr lang="en-US" sz="1800" b="1" dirty="0" err="1">
                <a:solidFill>
                  <a:schemeClr val="dk1"/>
                </a:solidFill>
              </a:rPr>
              <a:t>Pratim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Tamuly</a:t>
            </a:r>
            <a:r>
              <a:rPr lang="en-US" sz="1800" b="1" dirty="0">
                <a:solidFill>
                  <a:schemeClr val="dk1"/>
                </a:solidFill>
              </a:rPr>
              <a:t> (2210992031)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4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1" dirty="0">
                <a:solidFill>
                  <a:schemeClr val="dk1"/>
                </a:solidFill>
              </a:rPr>
              <a:t>Nikhil Verma (2210991983)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>
            <a:spLocks noGrp="1"/>
          </p:cNvSpPr>
          <p:nvPr>
            <p:ph type="title"/>
          </p:nvPr>
        </p:nvSpPr>
        <p:spPr>
          <a:xfrm>
            <a:off x="3" y="2"/>
            <a:ext cx="7115700" cy="78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Snippets</a:t>
            </a:r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sldNum" idx="12"/>
          </p:nvPr>
        </p:nvSpPr>
        <p:spPr>
          <a:xfrm>
            <a:off x="7199422" y="5973796"/>
            <a:ext cx="2343900" cy="34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D7829-48C5-E16C-901D-BBE5F762EBF7}"/>
              </a:ext>
            </a:extLst>
          </p:cNvPr>
          <p:cNvSpPr txBox="1"/>
          <p:nvPr/>
        </p:nvSpPr>
        <p:spPr>
          <a:xfrm>
            <a:off x="1451552" y="948508"/>
            <a:ext cx="5024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db.js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1A7369-5037-C727-D998-ADDA92A56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52" y="1479032"/>
            <a:ext cx="7142596" cy="40177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3" y="2"/>
            <a:ext cx="7115700" cy="78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Snippets</a:t>
            </a:r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ldNum" idx="12"/>
          </p:nvPr>
        </p:nvSpPr>
        <p:spPr>
          <a:xfrm>
            <a:off x="7199422" y="5973796"/>
            <a:ext cx="2343900" cy="34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AEB5F-8BEF-C2B6-CCD9-E70FA0FB213A}"/>
              </a:ext>
            </a:extLst>
          </p:cNvPr>
          <p:cNvSpPr txBox="1"/>
          <p:nvPr/>
        </p:nvSpPr>
        <p:spPr>
          <a:xfrm>
            <a:off x="1353031" y="976217"/>
            <a:ext cx="5024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index.js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90F846-EA5D-6CBC-6518-F8091E07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31" y="1453424"/>
            <a:ext cx="7339637" cy="41285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3" y="2"/>
            <a:ext cx="7115700" cy="78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Snippets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sldNum" idx="12"/>
          </p:nvPr>
        </p:nvSpPr>
        <p:spPr>
          <a:xfrm>
            <a:off x="7199422" y="5973796"/>
            <a:ext cx="2343900" cy="34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A7DD1-A501-1BC4-0FD5-DA8E8288ECA7}"/>
              </a:ext>
            </a:extLst>
          </p:cNvPr>
          <p:cNvSpPr txBox="1"/>
          <p:nvPr/>
        </p:nvSpPr>
        <p:spPr>
          <a:xfrm>
            <a:off x="1188733" y="985345"/>
            <a:ext cx="5024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UseAuthStore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418DD6-8555-97FD-CDD6-F283BE214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33" y="1385455"/>
            <a:ext cx="7668233" cy="43133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AE4BD8E5-BFBB-FC9F-9401-519D22F87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>
            <a:extLst>
              <a:ext uri="{FF2B5EF4-FFF2-40B4-BE49-F238E27FC236}">
                <a16:creationId xmlns:a16="http://schemas.microsoft.com/office/drawing/2014/main" id="{1088E333-97E4-ECBC-5840-C81A0B1F9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" y="2"/>
            <a:ext cx="7115700" cy="78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Snippets</a:t>
            </a:r>
            <a:endParaRPr/>
          </a:p>
        </p:txBody>
      </p:sp>
      <p:sp>
        <p:nvSpPr>
          <p:cNvPr id="142" name="Google Shape;142;p15">
            <a:extLst>
              <a:ext uri="{FF2B5EF4-FFF2-40B4-BE49-F238E27FC236}">
                <a16:creationId xmlns:a16="http://schemas.microsoft.com/office/drawing/2014/main" id="{42F490FA-FEC7-270F-39DD-28EA194369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199422" y="5973796"/>
            <a:ext cx="2343900" cy="34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E323C-719D-8D51-5D9C-023F231E5E82}"/>
              </a:ext>
            </a:extLst>
          </p:cNvPr>
          <p:cNvSpPr txBox="1"/>
          <p:nvPr/>
        </p:nvSpPr>
        <p:spPr>
          <a:xfrm>
            <a:off x="1188733" y="985345"/>
            <a:ext cx="5024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UseChatStore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B536F-5D89-6BE0-9D40-1EA26A036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33" y="1471680"/>
            <a:ext cx="7668233" cy="431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9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3" y="2"/>
            <a:ext cx="7115700" cy="78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502300" y="1340825"/>
            <a:ext cx="9041100" cy="421946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1200"/>
              </a:spcBef>
            </a:pPr>
            <a:r>
              <a:rPr lang="en-US" sz="2000" dirty="0"/>
              <a:t>The proposed chat application overcomes key limitations of existing platforms by delivering a user-friendly interface, robust security measures, and essential features such as real-time notifications, group chats, and live typing indicators.</a:t>
            </a:r>
          </a:p>
          <a:p>
            <a:pPr marL="342900" indent="-342900">
              <a:lnSpc>
                <a:spcPct val="115000"/>
              </a:lnSpc>
              <a:spcBef>
                <a:spcPts val="1200"/>
              </a:spcBef>
            </a:pPr>
            <a:r>
              <a:rPr lang="en-US" sz="2000" dirty="0"/>
              <a:t>In an era where digital communication plays a pivotal role in personal and professional domains, the application holds significant potential for growth and widespread adoption.</a:t>
            </a:r>
          </a:p>
          <a:p>
            <a:pPr marL="342900" indent="-342900">
              <a:lnSpc>
                <a:spcPct val="115000"/>
              </a:lnSpc>
              <a:spcBef>
                <a:spcPts val="1200"/>
              </a:spcBef>
            </a:pPr>
            <a:r>
              <a:rPr lang="en-US" sz="2000" dirty="0"/>
              <a:t>With a strong vision for future enhancements, this chat application is well-positioned to become a preferred choice for individuals and organizations seeking a secure and dependable communication solution.</a:t>
            </a:r>
            <a:endParaRPr sz="2000" dirty="0"/>
          </a:p>
        </p:txBody>
      </p:sp>
      <p:sp>
        <p:nvSpPr>
          <p:cNvPr id="151" name="Google Shape;151;p16"/>
          <p:cNvSpPr txBox="1">
            <a:spLocks noGrp="1"/>
          </p:cNvSpPr>
          <p:nvPr>
            <p:ph type="sldNum" idx="12"/>
          </p:nvPr>
        </p:nvSpPr>
        <p:spPr>
          <a:xfrm>
            <a:off x="7199422" y="5973796"/>
            <a:ext cx="2343900" cy="34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3" y="2"/>
            <a:ext cx="7115700" cy="78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Scope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502300" y="1340825"/>
            <a:ext cx="9041100" cy="348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/>
              <a:t>Application can be made scalable.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/>
              <a:t>AI-driven chatbots can be incorporated to provide users with automated assistance.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/>
              <a:t>Adding voice and video call functionality would allow users to switch from text to more interactive forms of communication seamlessly.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/>
              <a:t>Implementing multilingual support with real-time translation features could break down language barriers.</a:t>
            </a:r>
            <a:endParaRPr sz="2800" dirty="0"/>
          </a:p>
        </p:txBody>
      </p:sp>
      <p:sp>
        <p:nvSpPr>
          <p:cNvPr id="159" name="Google Shape;159;p17"/>
          <p:cNvSpPr txBox="1">
            <a:spLocks noGrp="1"/>
          </p:cNvSpPr>
          <p:nvPr>
            <p:ph type="sldNum" idx="12"/>
          </p:nvPr>
        </p:nvSpPr>
        <p:spPr>
          <a:xfrm>
            <a:off x="7199422" y="5973796"/>
            <a:ext cx="2343900" cy="34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3" y="2"/>
            <a:ext cx="7115700" cy="78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502300" y="1340825"/>
            <a:ext cx="9041100" cy="348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 fontAlgn="base">
              <a:lnSpc>
                <a:spcPct val="103000"/>
              </a:lnSpc>
              <a:spcAft>
                <a:spcPts val="800"/>
              </a:spcAft>
              <a:buClr>
                <a:srgbClr val="000000"/>
              </a:buClr>
              <a:buSzPts val="1050"/>
            </a:pPr>
            <a:r>
              <a:rPr lang="en-I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 Documentation: https://react.dev</a:t>
            </a:r>
          </a:p>
          <a:p>
            <a:pPr marL="342900" indent="-342900" algn="just" fontAlgn="base">
              <a:lnSpc>
                <a:spcPct val="103000"/>
              </a:lnSpc>
              <a:spcAft>
                <a:spcPts val="800"/>
              </a:spcAft>
              <a:buClr>
                <a:srgbClr val="000000"/>
              </a:buClr>
              <a:buSzPts val="1050"/>
            </a:pPr>
            <a:r>
              <a:rPr lang="en-I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Express.js Documentation: https://expressjs.com/</a:t>
            </a:r>
          </a:p>
          <a:p>
            <a:pPr marL="342900" indent="-342900" algn="just" fontAlgn="base">
              <a:lnSpc>
                <a:spcPct val="103000"/>
              </a:lnSpc>
              <a:spcAft>
                <a:spcPts val="800"/>
              </a:spcAft>
              <a:buClr>
                <a:srgbClr val="000000"/>
              </a:buClr>
              <a:buSzPts val="1050"/>
            </a:pPr>
            <a:r>
              <a:rPr lang="en-I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Node.js Documentation: https://nodejs.org/docs/latest/api/</a:t>
            </a:r>
          </a:p>
          <a:p>
            <a:pPr marL="342900" indent="-342900" algn="just" fontAlgn="base">
              <a:lnSpc>
                <a:spcPct val="103000"/>
              </a:lnSpc>
              <a:spcAft>
                <a:spcPts val="800"/>
              </a:spcAft>
              <a:buClr>
                <a:srgbClr val="000000"/>
              </a:buClr>
              <a:buSzPts val="1050"/>
            </a:pPr>
            <a:r>
              <a:rPr lang="en-I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Tutorials from W3Schools: https://www.w3schools.com/nodejs/</a:t>
            </a:r>
          </a:p>
        </p:txBody>
      </p:sp>
      <p:sp>
        <p:nvSpPr>
          <p:cNvPr id="167" name="Google Shape;167;p18"/>
          <p:cNvSpPr txBox="1">
            <a:spLocks noGrp="1"/>
          </p:cNvSpPr>
          <p:nvPr>
            <p:ph type="sldNum" idx="12"/>
          </p:nvPr>
        </p:nvSpPr>
        <p:spPr>
          <a:xfrm>
            <a:off x="7199422" y="5973796"/>
            <a:ext cx="2343900" cy="34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3" y="2"/>
            <a:ext cx="7115703" cy="78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502287" y="1289052"/>
            <a:ext cx="9041131" cy="4253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2000" dirty="0"/>
              <a:t>The increasing demand for real-time communication highlights the need for efficient platforms that connect individuals and groups across geographical boundaries.</a:t>
            </a:r>
            <a:endParaRPr lang="en-US" sz="1600" dirty="0"/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2000" dirty="0"/>
              <a:t>Many existing chat applications lack essential features, face performance challenges, or fail to prioritize user privacy and security, leaving significant room for improvement.</a:t>
            </a:r>
            <a:endParaRPr lang="en-US" sz="1600" dirty="0"/>
          </a:p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2000" dirty="0"/>
              <a:t>This project focuses on creating a robust, user-friendly chat application that ensures secure instant messaging, effective group communication, and seamless multimedia sharing while prioritizing user experience and data protection.</a:t>
            </a:r>
            <a:endParaRPr lang="en-IN" sz="20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7199422" y="5973796"/>
            <a:ext cx="2343997" cy="34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3" y="2"/>
            <a:ext cx="7115700" cy="78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502300" y="1217931"/>
            <a:ext cx="9041100" cy="5099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10160" lvl="0" indent="-342900" fontAlgn="base">
              <a:lnSpc>
                <a:spcPct val="116000"/>
              </a:lnSpc>
              <a:spcAft>
                <a:spcPts val="2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●"/>
            </a:pPr>
            <a:r>
              <a:rPr lang="en-US" sz="2000" dirty="0"/>
              <a:t>Understand the principles of data sharing between client and server machines, ensuring no loss of information.</a:t>
            </a:r>
          </a:p>
          <a:p>
            <a:pPr marL="342900" marR="10160" lvl="0" indent="-342900" fontAlgn="base">
              <a:lnSpc>
                <a:spcPct val="116000"/>
              </a:lnSpc>
              <a:spcAft>
                <a:spcPts val="2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●"/>
            </a:pPr>
            <a:r>
              <a:rPr lang="en-US" sz="2000" dirty="0"/>
              <a:t>Develop a robust backend infrastructure capable of handling real-time messaging and efficient data storage.</a:t>
            </a:r>
          </a:p>
          <a:p>
            <a:pPr marL="342900" marR="10160" lvl="0" indent="-342900" fontAlgn="base">
              <a:lnSpc>
                <a:spcPct val="116000"/>
              </a:lnSpc>
              <a:spcAft>
                <a:spcPts val="2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●"/>
            </a:pPr>
            <a:r>
              <a:rPr lang="en-US" sz="2000" dirty="0"/>
              <a:t>Ensure secure data transmission while prioritizing the protection of user privacy.</a:t>
            </a:r>
          </a:p>
          <a:p>
            <a:pPr marL="342900" marR="10160" lvl="0" indent="-342900" fontAlgn="base">
              <a:lnSpc>
                <a:spcPct val="116000"/>
              </a:lnSpc>
              <a:spcAft>
                <a:spcPts val="2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●"/>
            </a:pPr>
            <a:r>
              <a:rPr lang="en-US" sz="2000" dirty="0"/>
              <a:t>Gain expertise in frontend development technologies, including HTML, CSS, JavaScript, and React.</a:t>
            </a:r>
          </a:p>
          <a:p>
            <a:pPr marL="342900" marR="10160" lvl="0" indent="-342900" fontAlgn="base">
              <a:lnSpc>
                <a:spcPct val="116000"/>
              </a:lnSpc>
              <a:spcAft>
                <a:spcPts val="2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●"/>
            </a:pPr>
            <a:r>
              <a:rPr lang="en-IN" sz="20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h</a:t>
            </a:r>
            <a:r>
              <a:rPr lang="en-I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 proficiency in backend development using Node.js and Express.js</a:t>
            </a:r>
          </a:p>
          <a:p>
            <a:pPr marL="342900" marR="10160" lvl="0" indent="-342900" fontAlgn="base">
              <a:lnSpc>
                <a:spcPct val="116000"/>
              </a:lnSpc>
              <a:spcAft>
                <a:spcPts val="2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●"/>
            </a:pPr>
            <a:r>
              <a:rPr lang="en-US" sz="2000" dirty="0"/>
              <a:t>Acquire knowledge of database management systems (MongoDB) for effective data storage and retrieval.</a:t>
            </a:r>
          </a:p>
          <a:p>
            <a:pPr marL="342900" marR="10160" lvl="0" indent="-342900" fontAlgn="base">
              <a:lnSpc>
                <a:spcPct val="116000"/>
              </a:lnSpc>
              <a:spcAft>
                <a:spcPts val="2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●"/>
            </a:pPr>
            <a:r>
              <a:rPr lang="en-US" sz="2000" dirty="0"/>
              <a:t>Implement real-time communication features for seamless interaction.</a:t>
            </a:r>
          </a:p>
          <a:p>
            <a:pPr marL="342900" marR="10160" lvl="0" indent="-342900" fontAlgn="base">
              <a:lnSpc>
                <a:spcPct val="116000"/>
              </a:lnSpc>
              <a:spcAft>
                <a:spcPts val="2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●"/>
            </a:pPr>
            <a:r>
              <a:rPr lang="en-US" sz="2000" dirty="0"/>
              <a:t>Gain hands-on experience in API design and development.</a:t>
            </a:r>
            <a:endParaRPr lang="en-IN" sz="20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7199422" y="5973796"/>
            <a:ext cx="2343900" cy="34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CAF2F7-8184-858E-CE5A-E83D2DD34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45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proficiency in backend development using Node.js and Express.js.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3" y="2"/>
            <a:ext cx="7115700" cy="78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</a:t>
            </a:r>
            <a:endParaRPr dirty="0"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502222" y="1494845"/>
            <a:ext cx="9041100" cy="457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10160" lvl="0" indent="-342900">
              <a:lnSpc>
                <a:spcPct val="116000"/>
              </a:lnSpc>
              <a:spcAft>
                <a:spcPts val="530"/>
              </a:spcAft>
              <a:buFont typeface="+mj-lt"/>
              <a:buAutoNum type="arabicPeriod"/>
            </a:pPr>
            <a:r>
              <a:rPr lang="en-US" sz="2000" dirty="0"/>
              <a:t>Features a user-friendly interface, ensuring easy accessibility for all users.</a:t>
            </a:r>
          </a:p>
          <a:p>
            <a:pPr marL="342900" marR="10160" lvl="0" indent="-342900">
              <a:lnSpc>
                <a:spcPct val="116000"/>
              </a:lnSpc>
              <a:spcAft>
                <a:spcPts val="530"/>
              </a:spcAft>
              <a:buFont typeface="+mj-lt"/>
              <a:buAutoNum type="arabicPeriod"/>
            </a:pPr>
            <a:r>
              <a:rPr lang="en-I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Includes a powerful search functionality to quickly locate specific user chats.</a:t>
            </a:r>
          </a:p>
          <a:p>
            <a:pPr marL="342900" marR="10160" lvl="0" indent="-342900">
              <a:lnSpc>
                <a:spcPct val="116000"/>
              </a:lnSpc>
              <a:spcAft>
                <a:spcPts val="530"/>
              </a:spcAft>
              <a:buFont typeface="+mj-lt"/>
              <a:buAutoNum type="arabicPeriod"/>
            </a:pPr>
            <a:r>
              <a:rPr lang="en-US" sz="2000" dirty="0"/>
              <a:t>Implements a secure authentication system to protect user accounts and data</a:t>
            </a:r>
            <a:r>
              <a:rPr lang="en-I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10160" lvl="0" indent="-342900">
              <a:lnSpc>
                <a:spcPct val="116000"/>
              </a:lnSpc>
              <a:spcAft>
                <a:spcPts val="530"/>
              </a:spcAft>
              <a:buFont typeface="+mj-lt"/>
              <a:buAutoNum type="arabicPeriod"/>
            </a:pPr>
            <a:r>
              <a:rPr lang="en-US" sz="2000" dirty="0"/>
              <a:t>Provides a notification system to alert users about incoming messages in real time.</a:t>
            </a:r>
          </a:p>
          <a:p>
            <a:pPr marL="342900" marR="10160" lvl="0" indent="-342900">
              <a:lnSpc>
                <a:spcPct val="116000"/>
              </a:lnSpc>
              <a:spcAft>
                <a:spcPts val="530"/>
              </a:spcAft>
              <a:buFont typeface="+mj-lt"/>
              <a:buAutoNum type="arabicPeriod"/>
            </a:pPr>
            <a:r>
              <a:rPr lang="en-US" sz="2000" dirty="0"/>
              <a:t>Offers a live typing indicator to display when other users are actively typing.</a:t>
            </a:r>
          </a:p>
          <a:p>
            <a:pPr marL="342900" marR="10160" lvl="0" indent="-342900">
              <a:lnSpc>
                <a:spcPct val="116000"/>
              </a:lnSpc>
              <a:spcAft>
                <a:spcPts val="530"/>
              </a:spcAft>
              <a:buFont typeface="+mj-lt"/>
              <a:buAutoNum type="arabicPeriod"/>
            </a:pPr>
            <a:r>
              <a:rPr lang="en-US" sz="2000" dirty="0"/>
              <a:t>Enables the creation of group chats, facilitating communication with multiple users simultaneously.</a:t>
            </a:r>
            <a:endParaRPr lang="en-IN" sz="20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7199422" y="5973796"/>
            <a:ext cx="2343900" cy="34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111E5B-953B-5B1E-A1FE-F29E6A0AF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3" y="2"/>
            <a:ext cx="7115700" cy="78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1"/>
          </p:nvPr>
        </p:nvSpPr>
        <p:spPr>
          <a:xfrm>
            <a:off x="502300" y="1340825"/>
            <a:ext cx="9041100" cy="348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uses the following methodology/approach:</a:t>
            </a:r>
          </a:p>
          <a:p>
            <a:pPr marL="342900" indent="-342900">
              <a:lnSpc>
                <a:spcPct val="115000"/>
              </a:lnSpc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Frontend</a:t>
            </a:r>
          </a:p>
          <a:p>
            <a:pPr marL="342900" indent="-342900">
              <a:lnSpc>
                <a:spcPct val="115000"/>
              </a:lnSpc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Database</a:t>
            </a:r>
          </a:p>
          <a:p>
            <a:pPr marL="342900" indent="-342900">
              <a:lnSpc>
                <a:spcPct val="115000"/>
              </a:lnSpc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Backend</a:t>
            </a:r>
          </a:p>
          <a:p>
            <a:pPr marL="342900" indent="-342900">
              <a:lnSpc>
                <a:spcPct val="115000"/>
              </a:lnSpc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Frontend and Backend</a:t>
            </a:r>
          </a:p>
          <a:p>
            <a:pPr marL="342900" indent="-342900">
              <a:lnSpc>
                <a:spcPct val="115000"/>
              </a:lnSpc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Interpretation</a:t>
            </a:r>
          </a:p>
        </p:txBody>
      </p:sp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7199422" y="5973796"/>
            <a:ext cx="2343900" cy="34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3" y="2"/>
            <a:ext cx="7115700" cy="78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Snippets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sldNum" idx="12"/>
          </p:nvPr>
        </p:nvSpPr>
        <p:spPr>
          <a:xfrm>
            <a:off x="7199422" y="5973796"/>
            <a:ext cx="2343900" cy="34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A7DD1-A501-1BC4-0FD5-DA8E8288ECA7}"/>
              </a:ext>
            </a:extLst>
          </p:cNvPr>
          <p:cNvSpPr txBox="1"/>
          <p:nvPr/>
        </p:nvSpPr>
        <p:spPr>
          <a:xfrm>
            <a:off x="1188733" y="985345"/>
            <a:ext cx="5024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F94410-8102-F746-A7EB-9372B33F8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014" y="1582998"/>
            <a:ext cx="7467587" cy="42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3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B942-B300-E6F5-5036-64023E31F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Code Snippet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D008D-BBA0-7FAB-E056-4022793AF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001" y="1200647"/>
            <a:ext cx="8957417" cy="4773149"/>
          </a:xfrm>
        </p:spPr>
        <p:txBody>
          <a:bodyPr/>
          <a:lstStyle/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  <a:p>
            <a:pPr algn="l"/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B092A-5CC4-BDFE-10A1-A55D80FC14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33913B-2E65-587E-4ABA-08E62B4E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30" y="1877700"/>
            <a:ext cx="7060758" cy="391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9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3D217-0C8B-C339-5CA7-01E48E47E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0C96-B9A0-F681-C68A-662DB638B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Code Snippet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F7375-D0FD-687C-1496-CDAB014BA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001" y="1200647"/>
            <a:ext cx="8957417" cy="4773149"/>
          </a:xfrm>
        </p:spPr>
        <p:txBody>
          <a:bodyPr/>
          <a:lstStyle/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  <a:p>
            <a:pPr algn="l"/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B2BD5-8035-514A-3EDF-F91B1AE099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19DF2-614F-BCFF-E1FE-B92AAE755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554" y="1814090"/>
            <a:ext cx="7060758" cy="3915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38F313-28FB-7241-8783-862AD0365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554" y="1814090"/>
            <a:ext cx="7060758" cy="391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0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3" y="2"/>
            <a:ext cx="7115700" cy="78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Snippets</a:t>
            </a:r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sldNum" idx="12"/>
          </p:nvPr>
        </p:nvSpPr>
        <p:spPr>
          <a:xfrm>
            <a:off x="7199422" y="5973796"/>
            <a:ext cx="2343900" cy="34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18454-00C4-5C3C-DD1E-124118F2BDC3}"/>
              </a:ext>
            </a:extLst>
          </p:cNvPr>
          <p:cNvSpPr txBox="1"/>
          <p:nvPr/>
        </p:nvSpPr>
        <p:spPr>
          <a:xfrm>
            <a:off x="1335487" y="976109"/>
            <a:ext cx="1080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App.jsx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94D6D6-275A-3C96-62DA-9EF005379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615" y="1495489"/>
            <a:ext cx="7208470" cy="40547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635</Words>
  <Application>Microsoft Office PowerPoint</Application>
  <PresentationFormat>Custom</PresentationFormat>
  <Paragraphs>109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PowerPoint Presentation</vt:lpstr>
      <vt:lpstr>Problem Statement</vt:lpstr>
      <vt:lpstr>Objectives</vt:lpstr>
      <vt:lpstr>Features</vt:lpstr>
      <vt:lpstr>Methodology</vt:lpstr>
      <vt:lpstr>Code Snippets</vt:lpstr>
      <vt:lpstr>Code Snippet</vt:lpstr>
      <vt:lpstr>Code Snippet</vt:lpstr>
      <vt:lpstr>Code Snippets</vt:lpstr>
      <vt:lpstr>Code Snippets</vt:lpstr>
      <vt:lpstr>Code Snippets</vt:lpstr>
      <vt:lpstr>Code Snippets</vt:lpstr>
      <vt:lpstr>Code Snippets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Paramveer Udawat</cp:lastModifiedBy>
  <cp:revision>2</cp:revision>
  <dcterms:modified xsi:type="dcterms:W3CDTF">2024-12-09T09:53:02Z</dcterms:modified>
</cp:coreProperties>
</file>