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9/6/2020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16364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4122055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9/6/2020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9/6/2020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9/6/2020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9/6/2020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rketsandmarkets.com/Market-Reports/data-governance-market-108243043.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Privvy</a:t>
            </a:r>
            <a:endParaRPr lang="en-US" dirty="0"/>
          </a:p>
        </p:txBody>
      </p:sp>
      <p:sp>
        <p:nvSpPr>
          <p:cNvPr id="3" name="Subtitle 2"/>
          <p:cNvSpPr>
            <a:spLocks noGrp="1"/>
          </p:cNvSpPr>
          <p:nvPr>
            <p:ph type="subTitle" idx="1"/>
          </p:nvPr>
        </p:nvSpPr>
        <p:spPr>
          <a:xfrm>
            <a:off x="680322" y="4394039"/>
            <a:ext cx="8144134" cy="2238990"/>
          </a:xfrm>
        </p:spPr>
        <p:txBody>
          <a:bodyPr>
            <a:normAutofit/>
          </a:bodyPr>
          <a:lstStyle/>
          <a:p>
            <a:r>
              <a:rPr lang="en-US" dirty="0"/>
              <a:t>Delhi Hacks 2020</a:t>
            </a:r>
          </a:p>
          <a:p>
            <a:r>
              <a:rPr lang="en-US" dirty="0"/>
              <a:t>Adarsh Singh, Piyush Verma, </a:t>
            </a:r>
            <a:r>
              <a:rPr lang="en-US" dirty="0" err="1"/>
              <a:t>Pundreek</a:t>
            </a:r>
            <a:r>
              <a:rPr lang="en-US" dirty="0"/>
              <a:t> Saurabh</a:t>
            </a:r>
          </a:p>
          <a:p>
            <a:r>
              <a:rPr lang="en-US" dirty="0"/>
              <a:t>Shikhar </a:t>
            </a:r>
            <a:r>
              <a:rPr lang="en-US" dirty="0" err="1"/>
              <a:t>Kwatra</a:t>
            </a:r>
            <a:r>
              <a:rPr lang="en-US" dirty="0"/>
              <a:t> and Rosanna Mannan</a:t>
            </a:r>
          </a:p>
          <a:p>
            <a:endParaRPr lang="en-US" dirty="0"/>
          </a:p>
          <a:p>
            <a:r>
              <a:rPr lang="en-US" dirty="0"/>
              <a:t>Data management just became easy!</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Background</a:t>
            </a:r>
          </a:p>
          <a:p>
            <a:r>
              <a:rPr lang="en-US" dirty="0"/>
              <a:t>Problem Statement</a:t>
            </a:r>
          </a:p>
          <a:p>
            <a:r>
              <a:rPr lang="en-US" dirty="0"/>
              <a:t>Our Approach</a:t>
            </a:r>
          </a:p>
          <a:p>
            <a:r>
              <a:rPr lang="en-US" dirty="0"/>
              <a:t>Next Steps</a:t>
            </a:r>
          </a:p>
          <a:p>
            <a:r>
              <a:rPr lang="en-US" dirty="0"/>
              <a:t>Technical Specifications</a:t>
            </a:r>
          </a:p>
          <a:p>
            <a:r>
              <a:rPr lang="en-US"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680322" y="2336873"/>
            <a:ext cx="6700866" cy="3875392"/>
          </a:xfrm>
        </p:spPr>
        <p:txBody>
          <a:bodyPr>
            <a:no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New and increasingly stricter local and national laws, such as GDPR, CCPA, and LGPD, are providing citizens and consumers with privacy rights. </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For example, these laws give individuals the choice to consent to cookies and to consent to the selling of their personal information. </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Companies collect, process, and manage personal information, but individuals do not have a way to manage their new privacy rights. </a:t>
            </a: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Image for post">
            <a:extLst>
              <a:ext uri="{FF2B5EF4-FFF2-40B4-BE49-F238E27FC236}">
                <a16:creationId xmlns:a16="http://schemas.microsoft.com/office/drawing/2014/main" id="{D8CAE2FC-BFF8-4975-B128-5577BA7C1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1967" y="2336872"/>
            <a:ext cx="4500160" cy="307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78E-3502-41AB-B047-D0B615FCDB3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EB44808-B631-4429-B8C7-3D2258BB9E09}"/>
              </a:ext>
            </a:extLst>
          </p:cNvPr>
          <p:cNvSpPr>
            <a:spLocks noGrp="1"/>
          </p:cNvSpPr>
          <p:nvPr>
            <p:ph idx="1"/>
          </p:nvPr>
        </p:nvSpPr>
        <p:spPr>
          <a:xfrm>
            <a:off x="680321" y="2355727"/>
            <a:ext cx="9613861" cy="3599316"/>
          </a:xfrm>
        </p:spPr>
        <p:txBody>
          <a:bodyPr>
            <a:noAutofit/>
          </a:bodyPr>
          <a:lstStyle/>
          <a:p>
            <a:r>
              <a:rPr lang="en-US" sz="2200" dirty="0">
                <a:latin typeface="+mj-lt"/>
              </a:rPr>
              <a:t>The global data governance market size is expected to grow from USD $2 billion in 2020 to USD 5.7 </a:t>
            </a:r>
            <a:r>
              <a:rPr lang="en-US" sz="2200" dirty="0" err="1">
                <a:latin typeface="+mj-lt"/>
              </a:rPr>
              <a:t>billionin</a:t>
            </a:r>
            <a:r>
              <a:rPr lang="en-US" sz="2200" dirty="0">
                <a:latin typeface="+mj-lt"/>
              </a:rPr>
              <a:t> 2025, at Compound Annual Growth Rate (CAGR) of 22.3% during the forecast period.</a:t>
            </a:r>
          </a:p>
          <a:p>
            <a:r>
              <a:rPr lang="en-US" sz="2200" dirty="0">
                <a:latin typeface="+mj-lt"/>
              </a:rPr>
              <a:t>The data privacy market is growing exponentially and people want more control over their data. </a:t>
            </a:r>
          </a:p>
          <a:p>
            <a:pPr lvl="1"/>
            <a:r>
              <a:rPr lang="en-US" sz="2200" dirty="0">
                <a:latin typeface="+mj-lt"/>
              </a:rPr>
              <a:t>See </a:t>
            </a:r>
            <a:r>
              <a:rPr lang="en-US" sz="2200" b="0" i="0" u="none" strike="noStrike" dirty="0">
                <a:solidFill>
                  <a:srgbClr val="2962FF"/>
                </a:solidFill>
                <a:effectLst/>
                <a:latin typeface="+mj-lt"/>
                <a:hlinkClick r:id="rId2"/>
              </a:rPr>
              <a:t>https://www.marketsandmarkets.com/Market-Reports/data-governance-market-108243043.html</a:t>
            </a:r>
            <a:endParaRPr lang="en-US" sz="2200" dirty="0">
              <a:latin typeface="+mj-lt"/>
            </a:endParaRPr>
          </a:p>
          <a:p>
            <a:r>
              <a:rPr lang="en-US" sz="2200" b="0" i="0" dirty="0">
                <a:effectLst>
                  <a:outerShdw blurRad="38100" dist="38100" dir="2700000" algn="tl">
                    <a:srgbClr val="000000">
                      <a:alpha val="43137"/>
                    </a:srgbClr>
                  </a:outerShdw>
                </a:effectLst>
                <a:latin typeface="+mj-lt"/>
              </a:rPr>
              <a:t>There are many companies working on detecting if your personal information has been exposed by a data breach. These methods are reactive in nature, because they occur after the personal information is exposed.</a:t>
            </a:r>
          </a:p>
        </p:txBody>
      </p:sp>
    </p:spTree>
    <p:extLst>
      <p:ext uri="{BB962C8B-B14F-4D97-AF65-F5344CB8AC3E}">
        <p14:creationId xmlns:p14="http://schemas.microsoft.com/office/powerpoint/2010/main" val="416038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8" name="Shape 1028"/>
        <p:cNvGrpSpPr/>
        <p:nvPr/>
      </p:nvGrpSpPr>
      <p:grpSpPr>
        <a:xfrm>
          <a:off x="0" y="0"/>
          <a:ext cx="0" cy="0"/>
          <a:chOff x="0" y="0"/>
          <a:chExt cx="0" cy="0"/>
        </a:xfrm>
      </p:grpSpPr>
      <p:sp>
        <p:nvSpPr>
          <p:cNvPr id="1029" name="Google Shape;1029;p1"/>
          <p:cNvSpPr txBox="1"/>
          <p:nvPr>
            <p:ph type="title"/>
          </p:nvPr>
        </p:nvSpPr>
        <p:spPr>
          <a:xfrm>
            <a:off x="680319" y="753229"/>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Our Approach</a:t>
            </a:r>
            <a:endParaRPr/>
          </a:p>
        </p:txBody>
      </p:sp>
      <p:sp>
        <p:nvSpPr>
          <p:cNvPr id="1030" name="Google Shape;1030;p1"/>
          <p:cNvSpPr txBox="1"/>
          <p:nvPr/>
        </p:nvSpPr>
        <p:spPr>
          <a:xfrm>
            <a:off x="680325" y="2117649"/>
            <a:ext cx="9613800" cy="359040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chemeClr val="lt1"/>
              </a:buClr>
              <a:buSzPts val="2600"/>
              <a:buFont typeface="Arial"/>
              <a:buChar char="•"/>
            </a:pPr>
            <a:r>
              <a:rPr b="0" i="0" lang="en-US" sz="2600" u="none" cap="none" strike="noStrike">
                <a:solidFill>
                  <a:schemeClr val="lt1"/>
                </a:solidFill>
                <a:latin typeface="Calibri"/>
                <a:ea typeface="Calibri"/>
                <a:cs typeface="Calibri"/>
                <a:sym typeface="Calibri"/>
              </a:rPr>
              <a:t>Privvy is a data management application that proactively helps individuals exercise their privacy rights.</a:t>
            </a:r>
            <a:endParaRPr/>
          </a:p>
          <a:p>
            <a:pPr indent="0" lvl="0" marL="0" marR="0" rtl="0" algn="l">
              <a:lnSpc>
                <a:spcPct val="107000"/>
              </a:lnSpc>
              <a:spcBef>
                <a:spcPts val="800"/>
              </a:spcBef>
              <a:spcAft>
                <a:spcPts val="0"/>
              </a:spcAft>
              <a:buClr>
                <a:schemeClr val="lt1"/>
              </a:buClr>
              <a:buSzPts val="2600"/>
              <a:buFont typeface="Arial"/>
              <a:buChar char="•"/>
            </a:pPr>
            <a:r>
              <a:rPr b="0" i="0" lang="en-US" sz="2600" u="none" cap="none" strike="noStrike">
                <a:solidFill>
                  <a:schemeClr val="lt1"/>
                </a:solidFill>
                <a:latin typeface="Calibri"/>
                <a:ea typeface="Calibri"/>
                <a:cs typeface="Calibri"/>
                <a:sym typeface="Calibri"/>
              </a:rPr>
              <a:t>When a user visits a website, Privvy navigates through the website page to search for the cookie policy. The system then scrapes the cookie policy and extracts relevant information such as the permissions the website is asking for. It shows all the cookies that are active on the particular website.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4CEC-9373-46CF-9205-8F43BE346746}"/>
              </a:ext>
            </a:extLst>
          </p:cNvPr>
          <p:cNvSpPr>
            <a:spLocks noGrp="1"/>
          </p:cNvSpPr>
          <p:nvPr>
            <p:ph type="title"/>
          </p:nvPr>
        </p:nvSpPr>
        <p:spPr/>
        <p:txBody>
          <a:bodyPr/>
          <a:lstStyle/>
          <a:p>
            <a:r>
              <a:rPr lang="en-US" dirty="0"/>
              <a:t>Next Steps</a:t>
            </a:r>
          </a:p>
        </p:txBody>
      </p:sp>
      <p:sp>
        <p:nvSpPr>
          <p:cNvPr id="4" name="Content Placeholder 3">
            <a:extLst>
              <a:ext uri="{FF2B5EF4-FFF2-40B4-BE49-F238E27FC236}">
                <a16:creationId xmlns:a16="http://schemas.microsoft.com/office/drawing/2014/main" id="{175160D7-19EA-4F50-96C0-A4330CB6EC1A}"/>
              </a:ext>
            </a:extLst>
          </p:cNvPr>
          <p:cNvSpPr>
            <a:spLocks noGrp="1"/>
          </p:cNvSpPr>
          <p:nvPr>
            <p:ph sz="half" idx="2"/>
          </p:nvPr>
        </p:nvSpPr>
        <p:spPr>
          <a:xfrm>
            <a:off x="1142235" y="2700070"/>
            <a:ext cx="9330944" cy="3238817"/>
          </a:xfrm>
        </p:spPr>
        <p:txBody>
          <a:bodyPr>
            <a:normAutofit fontScale="92500" lnSpcReduction="20000"/>
          </a:bodyPr>
          <a:lstStyle/>
          <a:p>
            <a:pPr marL="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Calibri" panose="020F0502020204030204" pitchFamily="34" charset="0"/>
              </a:rPr>
              <a:t>The intent is to take this idea to the next level by allowing the user to make sure they understand what they are signing up for and for the user to have control  over their data privacy rights.</a:t>
            </a:r>
          </a:p>
          <a:p>
            <a:pPr marL="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Calibri" panose="020F0502020204030204" pitchFamily="34" charset="0"/>
              </a:rPr>
              <a:t>By extracting information from a privacy or cookie policy, the system can prompt the user to take an action, such as consenting to or </a:t>
            </a:r>
            <a:r>
              <a:rPr lang="en-US" sz="3200">
                <a:effectLst/>
                <a:latin typeface="Calibri" panose="020F0502020204030204" pitchFamily="34" charset="0"/>
                <a:ea typeface="Calibri" panose="020F0502020204030204" pitchFamily="34" charset="0"/>
                <a:cs typeface="Calibri" panose="020F0502020204030204" pitchFamily="34" charset="0"/>
              </a:rPr>
              <a:t>deleting cookies.</a:t>
            </a: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pPr marL="0">
              <a:lnSpc>
                <a:spcPct val="107000"/>
              </a:lnSpc>
              <a:spcBef>
                <a:spcPts val="0"/>
              </a:spcBef>
              <a:spcAft>
                <a:spcPts val="800"/>
              </a:spcAft>
            </a:pPr>
            <a:endParaRPr lang="en-US" sz="32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06099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Specifications</a:t>
            </a:r>
          </a:p>
        </p:txBody>
      </p:sp>
      <p:sp>
        <p:nvSpPr>
          <p:cNvPr id="5" name="Content Placeholder 4">
            <a:extLst>
              <a:ext uri="{FF2B5EF4-FFF2-40B4-BE49-F238E27FC236}">
                <a16:creationId xmlns:a16="http://schemas.microsoft.com/office/drawing/2014/main" id="{11637214-06F2-4498-BA0B-6190CD6FE5CD}"/>
              </a:ext>
            </a:extLst>
          </p:cNvPr>
          <p:cNvSpPr>
            <a:spLocks noGrp="1"/>
          </p:cNvSpPr>
          <p:nvPr>
            <p:ph sz="half" idx="2"/>
          </p:nvPr>
        </p:nvSpPr>
        <p:spPr/>
        <p:txBody>
          <a:bodyPr/>
          <a:lstStyle/>
          <a:p>
            <a:r>
              <a:rPr lang="en-US" dirty="0"/>
              <a:t>Chrome Extension</a:t>
            </a:r>
          </a:p>
          <a:p>
            <a:r>
              <a:rPr lang="en-US" dirty="0"/>
              <a:t>Google API</a:t>
            </a:r>
          </a:p>
          <a:p>
            <a:r>
              <a:rPr lang="en-US" dirty="0" err="1"/>
              <a:t>Javascript</a:t>
            </a:r>
            <a:endParaRPr lang="en-US" dirty="0"/>
          </a:p>
          <a:p>
            <a:r>
              <a:rPr lang="en-US" dirty="0"/>
              <a:t>Python</a:t>
            </a:r>
          </a:p>
          <a:p>
            <a:r>
              <a:rPr lang="en-US" dirty="0"/>
              <a:t>Node.js</a:t>
            </a:r>
          </a:p>
          <a:p>
            <a:r>
              <a:rPr lang="en-US" dirty="0"/>
              <a:t>NLP (proposed)</a:t>
            </a:r>
          </a:p>
        </p:txBody>
      </p:sp>
    </p:spTree>
    <p:extLst>
      <p:ext uri="{BB962C8B-B14F-4D97-AF65-F5344CB8AC3E}">
        <p14:creationId xmlns:p14="http://schemas.microsoft.com/office/powerpoint/2010/main" val="187811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dirty="0"/>
              <a:t>The application will help users manage their privacy rights.</a:t>
            </a:r>
          </a:p>
          <a:p>
            <a:r>
              <a:rPr lang="en-US" dirty="0"/>
              <a:t>We envision enabling this as a plugin software for users across the globe to manage their data being shared in a more transparent fashion and to have enhanced control over their data. </a:t>
            </a:r>
          </a:p>
        </p:txBody>
      </p:sp>
    </p:spTree>
    <p:extLst>
      <p:ext uri="{BB962C8B-B14F-4D97-AF65-F5344CB8AC3E}">
        <p14:creationId xmlns:p14="http://schemas.microsoft.com/office/powerpoint/2010/main" val="16552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