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87" r:id="rId2"/>
    <p:sldId id="288" r:id="rId3"/>
    <p:sldId id="289" r:id="rId4"/>
    <p:sldId id="290" r:id="rId5"/>
    <p:sldId id="291" r:id="rId6"/>
    <p:sldId id="292" r:id="rId7"/>
    <p:sldId id="294" r:id="rId8"/>
    <p:sldId id="286"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297" r:id="rId23"/>
    <p:sldId id="298" r:id="rId24"/>
    <p:sldId id="316" r:id="rId25"/>
    <p:sldId id="317" r:id="rId26"/>
    <p:sldId id="300" r:id="rId27"/>
    <p:sldId id="301" r:id="rId28"/>
    <p:sldId id="318" r:id="rId29"/>
    <p:sldId id="302"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1741" autoAdjust="0"/>
  </p:normalViewPr>
  <p:slideViewPr>
    <p:cSldViewPr>
      <p:cViewPr varScale="1">
        <p:scale>
          <a:sx n="82" d="100"/>
          <a:sy n="82" d="100"/>
        </p:scale>
        <p:origin x="1440"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44591E-BC52-40E6-A600-4876DC20DD6D}" type="datetimeFigureOut">
              <a:rPr lang="en-US" smtClean="0"/>
              <a:t>7/31/2014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0FDCD4-D37B-4A07-9DE0-89C5399C0F5B}" type="slidenum">
              <a:rPr lang="en-US" smtClean="0"/>
              <a:t>‹#›</a:t>
            </a:fld>
            <a:endParaRPr lang="en-US"/>
          </a:p>
        </p:txBody>
      </p:sp>
    </p:spTree>
    <p:extLst>
      <p:ext uri="{BB962C8B-B14F-4D97-AF65-F5344CB8AC3E}">
        <p14:creationId xmlns:p14="http://schemas.microsoft.com/office/powerpoint/2010/main" val="313745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FDCD4-D37B-4A07-9DE0-89C5399C0F5B}" type="slidenum">
              <a:rPr lang="en-US" smtClean="0"/>
              <a:t>1</a:t>
            </a:fld>
            <a:endParaRPr lang="en-US"/>
          </a:p>
        </p:txBody>
      </p:sp>
    </p:spTree>
    <p:extLst>
      <p:ext uri="{BB962C8B-B14F-4D97-AF65-F5344CB8AC3E}">
        <p14:creationId xmlns:p14="http://schemas.microsoft.com/office/powerpoint/2010/main" val="2450778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a:t>
            </a:r>
            <a:endParaRPr lang="en-US" dirty="0"/>
          </a:p>
        </p:txBody>
      </p:sp>
      <p:sp>
        <p:nvSpPr>
          <p:cNvPr id="4" name="Slide Number Placeholder 3"/>
          <p:cNvSpPr>
            <a:spLocks noGrp="1"/>
          </p:cNvSpPr>
          <p:nvPr>
            <p:ph type="sldNum" sz="quarter" idx="10"/>
          </p:nvPr>
        </p:nvSpPr>
        <p:spPr/>
        <p:txBody>
          <a:bodyPr/>
          <a:lstStyle/>
          <a:p>
            <a:fld id="{D70FDCD4-D37B-4A07-9DE0-89C5399C0F5B}" type="slidenum">
              <a:rPr lang="en-US" smtClean="0"/>
              <a:t>10</a:t>
            </a:fld>
            <a:endParaRPr lang="en-US"/>
          </a:p>
        </p:txBody>
      </p:sp>
    </p:spTree>
    <p:extLst>
      <p:ext uri="{BB962C8B-B14F-4D97-AF65-F5344CB8AC3E}">
        <p14:creationId xmlns:p14="http://schemas.microsoft.com/office/powerpoint/2010/main" val="3264976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a:t>
            </a:r>
          </a:p>
        </p:txBody>
      </p:sp>
      <p:sp>
        <p:nvSpPr>
          <p:cNvPr id="4" name="Slide Number Placeholder 3"/>
          <p:cNvSpPr>
            <a:spLocks noGrp="1"/>
          </p:cNvSpPr>
          <p:nvPr>
            <p:ph type="sldNum" sz="quarter" idx="10"/>
          </p:nvPr>
        </p:nvSpPr>
        <p:spPr/>
        <p:txBody>
          <a:bodyPr/>
          <a:lstStyle/>
          <a:p>
            <a:fld id="{D70FDCD4-D37B-4A07-9DE0-89C5399C0F5B}" type="slidenum">
              <a:rPr lang="en-US" smtClean="0"/>
              <a:t>11</a:t>
            </a:fld>
            <a:endParaRPr lang="en-US"/>
          </a:p>
        </p:txBody>
      </p:sp>
    </p:spTree>
    <p:extLst>
      <p:ext uri="{BB962C8B-B14F-4D97-AF65-F5344CB8AC3E}">
        <p14:creationId xmlns:p14="http://schemas.microsoft.com/office/powerpoint/2010/main" val="2724648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a:t>
            </a:r>
            <a:endParaRPr lang="en-US" dirty="0"/>
          </a:p>
        </p:txBody>
      </p:sp>
      <p:sp>
        <p:nvSpPr>
          <p:cNvPr id="4" name="Slide Number Placeholder 3"/>
          <p:cNvSpPr>
            <a:spLocks noGrp="1"/>
          </p:cNvSpPr>
          <p:nvPr>
            <p:ph type="sldNum" sz="quarter" idx="10"/>
          </p:nvPr>
        </p:nvSpPr>
        <p:spPr/>
        <p:txBody>
          <a:bodyPr/>
          <a:lstStyle/>
          <a:p>
            <a:fld id="{D70FDCD4-D37B-4A07-9DE0-89C5399C0F5B}" type="slidenum">
              <a:rPr lang="en-US" smtClean="0"/>
              <a:t>12</a:t>
            </a:fld>
            <a:endParaRPr lang="en-US"/>
          </a:p>
        </p:txBody>
      </p:sp>
    </p:spTree>
    <p:extLst>
      <p:ext uri="{BB962C8B-B14F-4D97-AF65-F5344CB8AC3E}">
        <p14:creationId xmlns:p14="http://schemas.microsoft.com/office/powerpoint/2010/main" val="2949487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a:t>
            </a:r>
            <a:endParaRPr lang="en-US" dirty="0"/>
          </a:p>
        </p:txBody>
      </p:sp>
      <p:sp>
        <p:nvSpPr>
          <p:cNvPr id="4" name="Slide Number Placeholder 3"/>
          <p:cNvSpPr>
            <a:spLocks noGrp="1"/>
          </p:cNvSpPr>
          <p:nvPr>
            <p:ph type="sldNum" sz="quarter" idx="10"/>
          </p:nvPr>
        </p:nvSpPr>
        <p:spPr/>
        <p:txBody>
          <a:bodyPr/>
          <a:lstStyle/>
          <a:p>
            <a:fld id="{D70FDCD4-D37B-4A07-9DE0-89C5399C0F5B}" type="slidenum">
              <a:rPr lang="en-US" smtClean="0"/>
              <a:t>13</a:t>
            </a:fld>
            <a:endParaRPr lang="en-US"/>
          </a:p>
        </p:txBody>
      </p:sp>
    </p:spTree>
    <p:extLst>
      <p:ext uri="{BB962C8B-B14F-4D97-AF65-F5344CB8AC3E}">
        <p14:creationId xmlns:p14="http://schemas.microsoft.com/office/powerpoint/2010/main" val="1004418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a:t>
            </a:r>
            <a:endParaRPr lang="en-US" dirty="0"/>
          </a:p>
        </p:txBody>
      </p:sp>
      <p:sp>
        <p:nvSpPr>
          <p:cNvPr id="4" name="Slide Number Placeholder 3"/>
          <p:cNvSpPr>
            <a:spLocks noGrp="1"/>
          </p:cNvSpPr>
          <p:nvPr>
            <p:ph type="sldNum" sz="quarter" idx="10"/>
          </p:nvPr>
        </p:nvSpPr>
        <p:spPr/>
        <p:txBody>
          <a:bodyPr/>
          <a:lstStyle/>
          <a:p>
            <a:fld id="{D70FDCD4-D37B-4A07-9DE0-89C5399C0F5B}" type="slidenum">
              <a:rPr lang="en-US" smtClean="0"/>
              <a:t>14</a:t>
            </a:fld>
            <a:endParaRPr lang="en-US"/>
          </a:p>
        </p:txBody>
      </p:sp>
    </p:spTree>
    <p:extLst>
      <p:ext uri="{BB962C8B-B14F-4D97-AF65-F5344CB8AC3E}">
        <p14:creationId xmlns:p14="http://schemas.microsoft.com/office/powerpoint/2010/main" val="1071482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a:t>
            </a:r>
            <a:endParaRPr lang="en-US" dirty="0"/>
          </a:p>
        </p:txBody>
      </p:sp>
      <p:sp>
        <p:nvSpPr>
          <p:cNvPr id="4" name="Slide Number Placeholder 3"/>
          <p:cNvSpPr>
            <a:spLocks noGrp="1"/>
          </p:cNvSpPr>
          <p:nvPr>
            <p:ph type="sldNum" sz="quarter" idx="10"/>
          </p:nvPr>
        </p:nvSpPr>
        <p:spPr/>
        <p:txBody>
          <a:bodyPr/>
          <a:lstStyle/>
          <a:p>
            <a:fld id="{D70FDCD4-D37B-4A07-9DE0-89C5399C0F5B}" type="slidenum">
              <a:rPr lang="en-US" smtClean="0"/>
              <a:t>15</a:t>
            </a:fld>
            <a:endParaRPr lang="en-US"/>
          </a:p>
        </p:txBody>
      </p:sp>
    </p:spTree>
    <p:extLst>
      <p:ext uri="{BB962C8B-B14F-4D97-AF65-F5344CB8AC3E}">
        <p14:creationId xmlns:p14="http://schemas.microsoft.com/office/powerpoint/2010/main" val="3103187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a:t>
            </a:r>
            <a:endParaRPr lang="en-US" dirty="0"/>
          </a:p>
        </p:txBody>
      </p:sp>
      <p:sp>
        <p:nvSpPr>
          <p:cNvPr id="4" name="Slide Number Placeholder 3"/>
          <p:cNvSpPr>
            <a:spLocks noGrp="1"/>
          </p:cNvSpPr>
          <p:nvPr>
            <p:ph type="sldNum" sz="quarter" idx="10"/>
          </p:nvPr>
        </p:nvSpPr>
        <p:spPr/>
        <p:txBody>
          <a:bodyPr/>
          <a:lstStyle/>
          <a:p>
            <a:fld id="{D70FDCD4-D37B-4A07-9DE0-89C5399C0F5B}" type="slidenum">
              <a:rPr lang="en-US" smtClean="0"/>
              <a:t>16</a:t>
            </a:fld>
            <a:endParaRPr lang="en-US"/>
          </a:p>
        </p:txBody>
      </p:sp>
    </p:spTree>
    <p:extLst>
      <p:ext uri="{BB962C8B-B14F-4D97-AF65-F5344CB8AC3E}">
        <p14:creationId xmlns:p14="http://schemas.microsoft.com/office/powerpoint/2010/main" val="2763535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a:t>
            </a:r>
            <a:endParaRPr lang="en-US" dirty="0"/>
          </a:p>
        </p:txBody>
      </p:sp>
      <p:sp>
        <p:nvSpPr>
          <p:cNvPr id="4" name="Slide Number Placeholder 3"/>
          <p:cNvSpPr>
            <a:spLocks noGrp="1"/>
          </p:cNvSpPr>
          <p:nvPr>
            <p:ph type="sldNum" sz="quarter" idx="10"/>
          </p:nvPr>
        </p:nvSpPr>
        <p:spPr/>
        <p:txBody>
          <a:bodyPr/>
          <a:lstStyle/>
          <a:p>
            <a:fld id="{D70FDCD4-D37B-4A07-9DE0-89C5399C0F5B}" type="slidenum">
              <a:rPr lang="en-US" smtClean="0"/>
              <a:t>17</a:t>
            </a:fld>
            <a:endParaRPr lang="en-US"/>
          </a:p>
        </p:txBody>
      </p:sp>
    </p:spTree>
    <p:extLst>
      <p:ext uri="{BB962C8B-B14F-4D97-AF65-F5344CB8AC3E}">
        <p14:creationId xmlns:p14="http://schemas.microsoft.com/office/powerpoint/2010/main" val="3103620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a:t>
            </a:r>
            <a:endParaRPr lang="en-US" dirty="0"/>
          </a:p>
        </p:txBody>
      </p:sp>
      <p:sp>
        <p:nvSpPr>
          <p:cNvPr id="4" name="Slide Number Placeholder 3"/>
          <p:cNvSpPr>
            <a:spLocks noGrp="1"/>
          </p:cNvSpPr>
          <p:nvPr>
            <p:ph type="sldNum" sz="quarter" idx="10"/>
          </p:nvPr>
        </p:nvSpPr>
        <p:spPr/>
        <p:txBody>
          <a:bodyPr/>
          <a:lstStyle/>
          <a:p>
            <a:fld id="{D70FDCD4-D37B-4A07-9DE0-89C5399C0F5B}" type="slidenum">
              <a:rPr lang="en-US" smtClean="0"/>
              <a:t>18</a:t>
            </a:fld>
            <a:endParaRPr lang="en-US"/>
          </a:p>
        </p:txBody>
      </p:sp>
    </p:spTree>
    <p:extLst>
      <p:ext uri="{BB962C8B-B14F-4D97-AF65-F5344CB8AC3E}">
        <p14:creationId xmlns:p14="http://schemas.microsoft.com/office/powerpoint/2010/main" val="2740160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a:t>
            </a:r>
            <a:endParaRPr lang="en-US" dirty="0"/>
          </a:p>
        </p:txBody>
      </p:sp>
      <p:sp>
        <p:nvSpPr>
          <p:cNvPr id="4" name="Slide Number Placeholder 3"/>
          <p:cNvSpPr>
            <a:spLocks noGrp="1"/>
          </p:cNvSpPr>
          <p:nvPr>
            <p:ph type="sldNum" sz="quarter" idx="10"/>
          </p:nvPr>
        </p:nvSpPr>
        <p:spPr/>
        <p:txBody>
          <a:bodyPr/>
          <a:lstStyle/>
          <a:p>
            <a:fld id="{D70FDCD4-D37B-4A07-9DE0-89C5399C0F5B}" type="slidenum">
              <a:rPr lang="en-US" smtClean="0"/>
              <a:t>19</a:t>
            </a:fld>
            <a:endParaRPr lang="en-US"/>
          </a:p>
        </p:txBody>
      </p:sp>
    </p:spTree>
    <p:extLst>
      <p:ext uri="{BB962C8B-B14F-4D97-AF65-F5344CB8AC3E}">
        <p14:creationId xmlns:p14="http://schemas.microsoft.com/office/powerpoint/2010/main" val="712289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John</a:t>
            </a:r>
            <a:endParaRPr lang="en-US" dirty="0"/>
          </a:p>
        </p:txBody>
      </p:sp>
      <p:sp>
        <p:nvSpPr>
          <p:cNvPr id="4" name="Slide Number Placeholder 3"/>
          <p:cNvSpPr>
            <a:spLocks noGrp="1"/>
          </p:cNvSpPr>
          <p:nvPr>
            <p:ph type="sldNum" sz="quarter" idx="10"/>
          </p:nvPr>
        </p:nvSpPr>
        <p:spPr/>
        <p:txBody>
          <a:bodyPr/>
          <a:lstStyle/>
          <a:p>
            <a:fld id="{D70FDCD4-D37B-4A07-9DE0-89C5399C0F5B}" type="slidenum">
              <a:rPr lang="en-US" smtClean="0"/>
              <a:t>2</a:t>
            </a:fld>
            <a:endParaRPr lang="en-US"/>
          </a:p>
        </p:txBody>
      </p:sp>
    </p:spTree>
    <p:extLst>
      <p:ext uri="{BB962C8B-B14F-4D97-AF65-F5344CB8AC3E}">
        <p14:creationId xmlns:p14="http://schemas.microsoft.com/office/powerpoint/2010/main" val="18860613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a:t>
            </a:r>
            <a:endParaRPr lang="en-US" dirty="0"/>
          </a:p>
        </p:txBody>
      </p:sp>
      <p:sp>
        <p:nvSpPr>
          <p:cNvPr id="4" name="Slide Number Placeholder 3"/>
          <p:cNvSpPr>
            <a:spLocks noGrp="1"/>
          </p:cNvSpPr>
          <p:nvPr>
            <p:ph type="sldNum" sz="quarter" idx="10"/>
          </p:nvPr>
        </p:nvSpPr>
        <p:spPr/>
        <p:txBody>
          <a:bodyPr/>
          <a:lstStyle/>
          <a:p>
            <a:fld id="{D70FDCD4-D37B-4A07-9DE0-89C5399C0F5B}" type="slidenum">
              <a:rPr lang="en-US" smtClean="0"/>
              <a:t>20</a:t>
            </a:fld>
            <a:endParaRPr lang="en-US"/>
          </a:p>
        </p:txBody>
      </p:sp>
    </p:spTree>
    <p:extLst>
      <p:ext uri="{BB962C8B-B14F-4D97-AF65-F5344CB8AC3E}">
        <p14:creationId xmlns:p14="http://schemas.microsoft.com/office/powerpoint/2010/main" val="23861553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a:t>
            </a:r>
            <a:endParaRPr lang="en-US" dirty="0"/>
          </a:p>
        </p:txBody>
      </p:sp>
      <p:sp>
        <p:nvSpPr>
          <p:cNvPr id="4" name="Slide Number Placeholder 3"/>
          <p:cNvSpPr>
            <a:spLocks noGrp="1"/>
          </p:cNvSpPr>
          <p:nvPr>
            <p:ph type="sldNum" sz="quarter" idx="10"/>
          </p:nvPr>
        </p:nvSpPr>
        <p:spPr/>
        <p:txBody>
          <a:bodyPr/>
          <a:lstStyle/>
          <a:p>
            <a:fld id="{D70FDCD4-D37B-4A07-9DE0-89C5399C0F5B}" type="slidenum">
              <a:rPr lang="en-US" smtClean="0"/>
              <a:t>21</a:t>
            </a:fld>
            <a:endParaRPr lang="en-US"/>
          </a:p>
        </p:txBody>
      </p:sp>
    </p:spTree>
    <p:extLst>
      <p:ext uri="{BB962C8B-B14F-4D97-AF65-F5344CB8AC3E}">
        <p14:creationId xmlns:p14="http://schemas.microsoft.com/office/powerpoint/2010/main" val="1963664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Cathy</a:t>
            </a:r>
            <a:endParaRPr lang="en-US" dirty="0"/>
          </a:p>
        </p:txBody>
      </p:sp>
      <p:sp>
        <p:nvSpPr>
          <p:cNvPr id="4" name="Slide Number Placeholder 3"/>
          <p:cNvSpPr>
            <a:spLocks noGrp="1"/>
          </p:cNvSpPr>
          <p:nvPr>
            <p:ph type="sldNum" sz="quarter" idx="10"/>
          </p:nvPr>
        </p:nvSpPr>
        <p:spPr/>
        <p:txBody>
          <a:bodyPr/>
          <a:lstStyle/>
          <a:p>
            <a:fld id="{D70FDCD4-D37B-4A07-9DE0-89C5399C0F5B}" type="slidenum">
              <a:rPr lang="en-US" smtClean="0"/>
              <a:t>22</a:t>
            </a:fld>
            <a:endParaRPr lang="en-US"/>
          </a:p>
        </p:txBody>
      </p:sp>
    </p:spTree>
    <p:extLst>
      <p:ext uri="{BB962C8B-B14F-4D97-AF65-F5344CB8AC3E}">
        <p14:creationId xmlns:p14="http://schemas.microsoft.com/office/powerpoint/2010/main" val="871442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Cathy</a:t>
            </a:r>
            <a:endParaRPr lang="en-US" dirty="0"/>
          </a:p>
        </p:txBody>
      </p:sp>
      <p:sp>
        <p:nvSpPr>
          <p:cNvPr id="4" name="Slide Number Placeholder 3"/>
          <p:cNvSpPr>
            <a:spLocks noGrp="1"/>
          </p:cNvSpPr>
          <p:nvPr>
            <p:ph type="sldNum" sz="quarter" idx="10"/>
          </p:nvPr>
        </p:nvSpPr>
        <p:spPr/>
        <p:txBody>
          <a:bodyPr/>
          <a:lstStyle/>
          <a:p>
            <a:fld id="{D70FDCD4-D37B-4A07-9DE0-89C5399C0F5B}" type="slidenum">
              <a:rPr lang="en-US" smtClean="0"/>
              <a:t>23</a:t>
            </a:fld>
            <a:endParaRPr lang="en-US"/>
          </a:p>
        </p:txBody>
      </p:sp>
    </p:spTree>
    <p:extLst>
      <p:ext uri="{BB962C8B-B14F-4D97-AF65-F5344CB8AC3E}">
        <p14:creationId xmlns:p14="http://schemas.microsoft.com/office/powerpoint/2010/main" val="25863158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John</a:t>
            </a:r>
            <a:endParaRPr lang="en-US" dirty="0"/>
          </a:p>
        </p:txBody>
      </p:sp>
      <p:sp>
        <p:nvSpPr>
          <p:cNvPr id="4" name="Slide Number Placeholder 3"/>
          <p:cNvSpPr>
            <a:spLocks noGrp="1"/>
          </p:cNvSpPr>
          <p:nvPr>
            <p:ph type="sldNum" sz="quarter" idx="10"/>
          </p:nvPr>
        </p:nvSpPr>
        <p:spPr/>
        <p:txBody>
          <a:bodyPr/>
          <a:lstStyle/>
          <a:p>
            <a:fld id="{D70FDCD4-D37B-4A07-9DE0-89C5399C0F5B}" type="slidenum">
              <a:rPr lang="en-US" smtClean="0"/>
              <a:t>24</a:t>
            </a:fld>
            <a:endParaRPr lang="en-US"/>
          </a:p>
        </p:txBody>
      </p:sp>
    </p:spTree>
    <p:extLst>
      <p:ext uri="{BB962C8B-B14F-4D97-AF65-F5344CB8AC3E}">
        <p14:creationId xmlns:p14="http://schemas.microsoft.com/office/powerpoint/2010/main" val="3274022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John</a:t>
            </a:r>
            <a:endParaRPr lang="en-US" dirty="0"/>
          </a:p>
        </p:txBody>
      </p:sp>
      <p:sp>
        <p:nvSpPr>
          <p:cNvPr id="4" name="Slide Number Placeholder 3"/>
          <p:cNvSpPr>
            <a:spLocks noGrp="1"/>
          </p:cNvSpPr>
          <p:nvPr>
            <p:ph type="sldNum" sz="quarter" idx="10"/>
          </p:nvPr>
        </p:nvSpPr>
        <p:spPr/>
        <p:txBody>
          <a:bodyPr/>
          <a:lstStyle/>
          <a:p>
            <a:fld id="{D70FDCD4-D37B-4A07-9DE0-89C5399C0F5B}" type="slidenum">
              <a:rPr lang="en-US" smtClean="0"/>
              <a:t>25</a:t>
            </a:fld>
            <a:endParaRPr lang="en-US"/>
          </a:p>
        </p:txBody>
      </p:sp>
    </p:spTree>
    <p:extLst>
      <p:ext uri="{BB962C8B-B14F-4D97-AF65-F5344CB8AC3E}">
        <p14:creationId xmlns:p14="http://schemas.microsoft.com/office/powerpoint/2010/main" val="40559014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John</a:t>
            </a:r>
            <a:endParaRPr lang="en-US" dirty="0"/>
          </a:p>
        </p:txBody>
      </p:sp>
      <p:sp>
        <p:nvSpPr>
          <p:cNvPr id="4" name="Slide Number Placeholder 3"/>
          <p:cNvSpPr>
            <a:spLocks noGrp="1"/>
          </p:cNvSpPr>
          <p:nvPr>
            <p:ph type="sldNum" sz="quarter" idx="10"/>
          </p:nvPr>
        </p:nvSpPr>
        <p:spPr/>
        <p:txBody>
          <a:bodyPr/>
          <a:lstStyle/>
          <a:p>
            <a:fld id="{D70FDCD4-D37B-4A07-9DE0-89C5399C0F5B}" type="slidenum">
              <a:rPr lang="en-US" smtClean="0"/>
              <a:t>26</a:t>
            </a:fld>
            <a:endParaRPr lang="en-US"/>
          </a:p>
        </p:txBody>
      </p:sp>
    </p:spTree>
    <p:extLst>
      <p:ext uri="{BB962C8B-B14F-4D97-AF65-F5344CB8AC3E}">
        <p14:creationId xmlns:p14="http://schemas.microsoft.com/office/powerpoint/2010/main" val="3619488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John</a:t>
            </a:r>
            <a:endParaRPr lang="en-US" dirty="0"/>
          </a:p>
        </p:txBody>
      </p:sp>
      <p:sp>
        <p:nvSpPr>
          <p:cNvPr id="4" name="Slide Number Placeholder 3"/>
          <p:cNvSpPr>
            <a:spLocks noGrp="1"/>
          </p:cNvSpPr>
          <p:nvPr>
            <p:ph type="sldNum" sz="quarter" idx="10"/>
          </p:nvPr>
        </p:nvSpPr>
        <p:spPr/>
        <p:txBody>
          <a:bodyPr/>
          <a:lstStyle/>
          <a:p>
            <a:fld id="{D70FDCD4-D37B-4A07-9DE0-89C5399C0F5B}" type="slidenum">
              <a:rPr lang="en-US" smtClean="0"/>
              <a:t>27</a:t>
            </a:fld>
            <a:endParaRPr lang="en-US"/>
          </a:p>
        </p:txBody>
      </p:sp>
    </p:spTree>
    <p:extLst>
      <p:ext uri="{BB962C8B-B14F-4D97-AF65-F5344CB8AC3E}">
        <p14:creationId xmlns:p14="http://schemas.microsoft.com/office/powerpoint/2010/main" val="1831333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John</a:t>
            </a:r>
            <a:endParaRPr lang="en-US" dirty="0"/>
          </a:p>
        </p:txBody>
      </p:sp>
      <p:sp>
        <p:nvSpPr>
          <p:cNvPr id="4" name="Slide Number Placeholder 3"/>
          <p:cNvSpPr>
            <a:spLocks noGrp="1"/>
          </p:cNvSpPr>
          <p:nvPr>
            <p:ph type="sldNum" sz="quarter" idx="10"/>
          </p:nvPr>
        </p:nvSpPr>
        <p:spPr/>
        <p:txBody>
          <a:bodyPr/>
          <a:lstStyle/>
          <a:p>
            <a:fld id="{D70FDCD4-D37B-4A07-9DE0-89C5399C0F5B}" type="slidenum">
              <a:rPr lang="en-US" smtClean="0"/>
              <a:t>3</a:t>
            </a:fld>
            <a:endParaRPr lang="en-US"/>
          </a:p>
        </p:txBody>
      </p:sp>
    </p:spTree>
    <p:extLst>
      <p:ext uri="{BB962C8B-B14F-4D97-AF65-F5344CB8AC3E}">
        <p14:creationId xmlns:p14="http://schemas.microsoft.com/office/powerpoint/2010/main" val="3834652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Cathy</a:t>
            </a:r>
          </a:p>
        </p:txBody>
      </p:sp>
      <p:sp>
        <p:nvSpPr>
          <p:cNvPr id="4" name="Slide Number Placeholder 3"/>
          <p:cNvSpPr>
            <a:spLocks noGrp="1"/>
          </p:cNvSpPr>
          <p:nvPr>
            <p:ph type="sldNum" sz="quarter" idx="10"/>
          </p:nvPr>
        </p:nvSpPr>
        <p:spPr/>
        <p:txBody>
          <a:bodyPr/>
          <a:lstStyle/>
          <a:p>
            <a:fld id="{D70FDCD4-D37B-4A07-9DE0-89C5399C0F5B}" type="slidenum">
              <a:rPr lang="en-US" smtClean="0"/>
              <a:t>4</a:t>
            </a:fld>
            <a:endParaRPr lang="en-US"/>
          </a:p>
        </p:txBody>
      </p:sp>
    </p:spTree>
    <p:extLst>
      <p:ext uri="{BB962C8B-B14F-4D97-AF65-F5344CB8AC3E}">
        <p14:creationId xmlns:p14="http://schemas.microsoft.com/office/powerpoint/2010/main" val="3094804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Cathy</a:t>
            </a:r>
            <a:endParaRPr lang="en-US" dirty="0"/>
          </a:p>
        </p:txBody>
      </p:sp>
      <p:sp>
        <p:nvSpPr>
          <p:cNvPr id="4" name="Slide Number Placeholder 3"/>
          <p:cNvSpPr>
            <a:spLocks noGrp="1"/>
          </p:cNvSpPr>
          <p:nvPr>
            <p:ph type="sldNum" sz="quarter" idx="10"/>
          </p:nvPr>
        </p:nvSpPr>
        <p:spPr/>
        <p:txBody>
          <a:bodyPr/>
          <a:lstStyle/>
          <a:p>
            <a:fld id="{D70FDCD4-D37B-4A07-9DE0-89C5399C0F5B}" type="slidenum">
              <a:rPr lang="en-US" smtClean="0"/>
              <a:t>5</a:t>
            </a:fld>
            <a:endParaRPr lang="en-US"/>
          </a:p>
        </p:txBody>
      </p:sp>
    </p:spTree>
    <p:extLst>
      <p:ext uri="{BB962C8B-B14F-4D97-AF65-F5344CB8AC3E}">
        <p14:creationId xmlns:p14="http://schemas.microsoft.com/office/powerpoint/2010/main" val="928917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Cathy</a:t>
            </a:r>
            <a:endParaRPr lang="en-US" dirty="0"/>
          </a:p>
        </p:txBody>
      </p:sp>
      <p:sp>
        <p:nvSpPr>
          <p:cNvPr id="4" name="Slide Number Placeholder 3"/>
          <p:cNvSpPr>
            <a:spLocks noGrp="1"/>
          </p:cNvSpPr>
          <p:nvPr>
            <p:ph type="sldNum" sz="quarter" idx="10"/>
          </p:nvPr>
        </p:nvSpPr>
        <p:spPr/>
        <p:txBody>
          <a:bodyPr/>
          <a:lstStyle/>
          <a:p>
            <a:fld id="{D70FDCD4-D37B-4A07-9DE0-89C5399C0F5B}" type="slidenum">
              <a:rPr lang="en-US" smtClean="0"/>
              <a:t>6</a:t>
            </a:fld>
            <a:endParaRPr lang="en-US"/>
          </a:p>
        </p:txBody>
      </p:sp>
    </p:spTree>
    <p:extLst>
      <p:ext uri="{BB962C8B-B14F-4D97-AF65-F5344CB8AC3E}">
        <p14:creationId xmlns:p14="http://schemas.microsoft.com/office/powerpoint/2010/main" val="3928246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Cathy</a:t>
            </a:r>
            <a:endParaRPr lang="en-US" dirty="0"/>
          </a:p>
        </p:txBody>
      </p:sp>
      <p:sp>
        <p:nvSpPr>
          <p:cNvPr id="4" name="Slide Number Placeholder 3"/>
          <p:cNvSpPr>
            <a:spLocks noGrp="1"/>
          </p:cNvSpPr>
          <p:nvPr>
            <p:ph type="sldNum" sz="quarter" idx="10"/>
          </p:nvPr>
        </p:nvSpPr>
        <p:spPr/>
        <p:txBody>
          <a:bodyPr/>
          <a:lstStyle/>
          <a:p>
            <a:fld id="{D70FDCD4-D37B-4A07-9DE0-89C5399C0F5B}" type="slidenum">
              <a:rPr lang="en-US" smtClean="0"/>
              <a:t>7</a:t>
            </a:fld>
            <a:endParaRPr lang="en-US"/>
          </a:p>
        </p:txBody>
      </p:sp>
    </p:spTree>
    <p:extLst>
      <p:ext uri="{BB962C8B-B14F-4D97-AF65-F5344CB8AC3E}">
        <p14:creationId xmlns:p14="http://schemas.microsoft.com/office/powerpoint/2010/main" val="2266740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Cathy</a:t>
            </a:r>
            <a:endParaRPr lang="en-US" dirty="0"/>
          </a:p>
        </p:txBody>
      </p:sp>
      <p:sp>
        <p:nvSpPr>
          <p:cNvPr id="4" name="Slide Number Placeholder 3"/>
          <p:cNvSpPr>
            <a:spLocks noGrp="1"/>
          </p:cNvSpPr>
          <p:nvPr>
            <p:ph type="sldNum" sz="quarter" idx="10"/>
          </p:nvPr>
        </p:nvSpPr>
        <p:spPr/>
        <p:txBody>
          <a:bodyPr/>
          <a:lstStyle/>
          <a:p>
            <a:fld id="{D70FDCD4-D37B-4A07-9DE0-89C5399C0F5B}" type="slidenum">
              <a:rPr lang="en-US" smtClean="0"/>
              <a:t>8</a:t>
            </a:fld>
            <a:endParaRPr lang="en-US"/>
          </a:p>
        </p:txBody>
      </p:sp>
    </p:spTree>
    <p:extLst>
      <p:ext uri="{BB962C8B-B14F-4D97-AF65-F5344CB8AC3E}">
        <p14:creationId xmlns:p14="http://schemas.microsoft.com/office/powerpoint/2010/main" val="278361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a:t>
            </a:r>
            <a:endParaRPr lang="en-US" dirty="0"/>
          </a:p>
        </p:txBody>
      </p:sp>
      <p:sp>
        <p:nvSpPr>
          <p:cNvPr id="4" name="Slide Number Placeholder 3"/>
          <p:cNvSpPr>
            <a:spLocks noGrp="1"/>
          </p:cNvSpPr>
          <p:nvPr>
            <p:ph type="sldNum" sz="quarter" idx="10"/>
          </p:nvPr>
        </p:nvSpPr>
        <p:spPr/>
        <p:txBody>
          <a:bodyPr/>
          <a:lstStyle/>
          <a:p>
            <a:fld id="{D70FDCD4-D37B-4A07-9DE0-89C5399C0F5B}" type="slidenum">
              <a:rPr lang="en-US" smtClean="0"/>
              <a:t>9</a:t>
            </a:fld>
            <a:endParaRPr lang="en-US"/>
          </a:p>
        </p:txBody>
      </p:sp>
    </p:spTree>
    <p:extLst>
      <p:ext uri="{BB962C8B-B14F-4D97-AF65-F5344CB8AC3E}">
        <p14:creationId xmlns:p14="http://schemas.microsoft.com/office/powerpoint/2010/main" val="31880899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A6B61BBE-704E-4B05-A15F-31BAD1F92EF0}" type="datetimeFigureOut">
              <a:rPr lang="en-US" altLang="en-US"/>
              <a:pPr/>
              <a:t>7/31/2014</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47A3E47-4D69-447F-BC84-18684E6225E5}" type="slidenum">
              <a:rPr lang="en-US" altLang="en-US"/>
              <a:pPr/>
              <a:t>‹#›</a:t>
            </a:fld>
            <a:endParaRPr lang="en-US" altLang="en-US"/>
          </a:p>
        </p:txBody>
      </p:sp>
    </p:spTree>
    <p:extLst>
      <p:ext uri="{BB962C8B-B14F-4D97-AF65-F5344CB8AC3E}">
        <p14:creationId xmlns:p14="http://schemas.microsoft.com/office/powerpoint/2010/main" val="2064667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FE1EA09-67BC-45FB-9A2C-64DFF318AB57}" type="datetimeFigureOut">
              <a:rPr lang="en-US" altLang="en-US"/>
              <a:pPr/>
              <a:t>7/31/2014</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564009E-5BC1-449E-BC0D-10185A345BCA}" type="slidenum">
              <a:rPr lang="en-US" altLang="en-US"/>
              <a:pPr/>
              <a:t>‹#›</a:t>
            </a:fld>
            <a:endParaRPr lang="en-US" altLang="en-US"/>
          </a:p>
        </p:txBody>
      </p:sp>
    </p:spTree>
    <p:extLst>
      <p:ext uri="{BB962C8B-B14F-4D97-AF65-F5344CB8AC3E}">
        <p14:creationId xmlns:p14="http://schemas.microsoft.com/office/powerpoint/2010/main" val="180515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A1CC160-92FF-42AD-A794-821E418213AB}" type="datetimeFigureOut">
              <a:rPr lang="en-US" altLang="en-US"/>
              <a:pPr/>
              <a:t>7/31/2014</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7EB6D8B-FA50-43D1-8121-33D0A1CC2632}" type="slidenum">
              <a:rPr lang="en-US" altLang="en-US"/>
              <a:pPr/>
              <a:t>‹#›</a:t>
            </a:fld>
            <a:endParaRPr lang="en-US" altLang="en-US"/>
          </a:p>
        </p:txBody>
      </p:sp>
    </p:spTree>
    <p:extLst>
      <p:ext uri="{BB962C8B-B14F-4D97-AF65-F5344CB8AC3E}">
        <p14:creationId xmlns:p14="http://schemas.microsoft.com/office/powerpoint/2010/main" val="1608828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752D386-DD8D-4425-84C7-178169F233BE}" type="datetimeFigureOut">
              <a:rPr lang="en-US" altLang="en-US"/>
              <a:pPr/>
              <a:t>7/31/2014</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08B7FA6-EA65-44C8-9472-D761FD0A6B8D}" type="slidenum">
              <a:rPr lang="en-US" altLang="en-US"/>
              <a:pPr/>
              <a:t>‹#›</a:t>
            </a:fld>
            <a:endParaRPr lang="en-US" altLang="en-US"/>
          </a:p>
        </p:txBody>
      </p:sp>
    </p:spTree>
    <p:extLst>
      <p:ext uri="{BB962C8B-B14F-4D97-AF65-F5344CB8AC3E}">
        <p14:creationId xmlns:p14="http://schemas.microsoft.com/office/powerpoint/2010/main" val="219953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DA47C940-688F-47E8-934B-854AB75DFE22}" type="datetimeFigureOut">
              <a:rPr lang="en-US" altLang="en-US"/>
              <a:pPr/>
              <a:t>7/31/2014</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251F650-0664-4CBB-82BC-EB9311639E30}" type="slidenum">
              <a:rPr lang="en-US" altLang="en-US"/>
              <a:pPr/>
              <a:t>‹#›</a:t>
            </a:fld>
            <a:endParaRPr lang="en-US" altLang="en-US"/>
          </a:p>
        </p:txBody>
      </p:sp>
    </p:spTree>
    <p:extLst>
      <p:ext uri="{BB962C8B-B14F-4D97-AF65-F5344CB8AC3E}">
        <p14:creationId xmlns:p14="http://schemas.microsoft.com/office/powerpoint/2010/main" val="2326443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AD41C76A-357A-49E7-8F03-C029705AAE3E}" type="datetimeFigureOut">
              <a:rPr lang="en-US" altLang="en-US"/>
              <a:pPr/>
              <a:t>7/31/2014</a:t>
            </a:fld>
            <a:endParaRPr lang="en-US" altLang="en-US"/>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D93143EA-B834-4FD5-9194-94D351C5FB0B}" type="slidenum">
              <a:rPr lang="en-US" altLang="en-US"/>
              <a:pPr/>
              <a:t>‹#›</a:t>
            </a:fld>
            <a:endParaRPr lang="en-US" altLang="en-US"/>
          </a:p>
        </p:txBody>
      </p:sp>
    </p:spTree>
    <p:extLst>
      <p:ext uri="{BB962C8B-B14F-4D97-AF65-F5344CB8AC3E}">
        <p14:creationId xmlns:p14="http://schemas.microsoft.com/office/powerpoint/2010/main" val="3530148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BBE1FF84-148E-4797-9125-DEE4D434804A}" type="datetimeFigureOut">
              <a:rPr lang="en-US" altLang="en-US"/>
              <a:pPr/>
              <a:t>7/31/2014</a:t>
            </a:fld>
            <a:endParaRPr lang="en-US" altLang="en-US"/>
          </a:p>
        </p:txBody>
      </p:sp>
      <p:sp>
        <p:nvSpPr>
          <p:cNvPr id="8" name="Footer Placeholder 4"/>
          <p:cNvSpPr>
            <a:spLocks noGrp="1"/>
          </p:cNvSpPr>
          <p:nvPr>
            <p:ph type="ftr" sz="quarter" idx="11"/>
          </p:nvPr>
        </p:nvSpPr>
        <p:spPr/>
        <p:txBody>
          <a:bodyPr/>
          <a:lstStyle>
            <a:lvl1pPr>
              <a:defRPr/>
            </a:lvl1pPr>
          </a:lstStyle>
          <a:p>
            <a:endParaRPr lang="en-US" altLang="en-US"/>
          </a:p>
        </p:txBody>
      </p:sp>
      <p:sp>
        <p:nvSpPr>
          <p:cNvPr id="9" name="Slide Number Placeholder 5"/>
          <p:cNvSpPr>
            <a:spLocks noGrp="1"/>
          </p:cNvSpPr>
          <p:nvPr>
            <p:ph type="sldNum" sz="quarter" idx="12"/>
          </p:nvPr>
        </p:nvSpPr>
        <p:spPr/>
        <p:txBody>
          <a:bodyPr/>
          <a:lstStyle>
            <a:lvl1pPr>
              <a:defRPr/>
            </a:lvl1pPr>
          </a:lstStyle>
          <a:p>
            <a:fld id="{01B5118D-D2A3-4DD6-B0E0-C5AB1634E28A}" type="slidenum">
              <a:rPr lang="en-US" altLang="en-US"/>
              <a:pPr/>
              <a:t>‹#›</a:t>
            </a:fld>
            <a:endParaRPr lang="en-US" altLang="en-US"/>
          </a:p>
        </p:txBody>
      </p:sp>
    </p:spTree>
    <p:extLst>
      <p:ext uri="{BB962C8B-B14F-4D97-AF65-F5344CB8AC3E}">
        <p14:creationId xmlns:p14="http://schemas.microsoft.com/office/powerpoint/2010/main" val="349440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B680F20-06CC-4AAF-91EC-3B51488D3ED8}" type="datetimeFigureOut">
              <a:rPr lang="en-US" altLang="en-US"/>
              <a:pPr/>
              <a:t>7/31/2014</a:t>
            </a:fld>
            <a:endParaRPr lang="en-US" altLang="en-US"/>
          </a:p>
        </p:txBody>
      </p:sp>
      <p:sp>
        <p:nvSpPr>
          <p:cNvPr id="4" name="Footer Placeholder 4"/>
          <p:cNvSpPr>
            <a:spLocks noGrp="1"/>
          </p:cNvSpPr>
          <p:nvPr>
            <p:ph type="ftr" sz="quarter" idx="11"/>
          </p:nvPr>
        </p:nvSpPr>
        <p:spPr/>
        <p:txBody>
          <a:bodyPr/>
          <a:lstStyle>
            <a:lvl1pPr>
              <a:defRPr/>
            </a:lvl1pPr>
          </a:lstStyle>
          <a:p>
            <a:endParaRPr lang="en-US" altLang="en-US"/>
          </a:p>
        </p:txBody>
      </p:sp>
      <p:sp>
        <p:nvSpPr>
          <p:cNvPr id="5" name="Slide Number Placeholder 5"/>
          <p:cNvSpPr>
            <a:spLocks noGrp="1"/>
          </p:cNvSpPr>
          <p:nvPr>
            <p:ph type="sldNum" sz="quarter" idx="12"/>
          </p:nvPr>
        </p:nvSpPr>
        <p:spPr/>
        <p:txBody>
          <a:bodyPr/>
          <a:lstStyle>
            <a:lvl1pPr>
              <a:defRPr/>
            </a:lvl1pPr>
          </a:lstStyle>
          <a:p>
            <a:fld id="{D1E4D401-54B3-4958-B8AD-9B5AC55D589A}" type="slidenum">
              <a:rPr lang="en-US" altLang="en-US"/>
              <a:pPr/>
              <a:t>‹#›</a:t>
            </a:fld>
            <a:endParaRPr lang="en-US" altLang="en-US"/>
          </a:p>
        </p:txBody>
      </p:sp>
    </p:spTree>
    <p:extLst>
      <p:ext uri="{BB962C8B-B14F-4D97-AF65-F5344CB8AC3E}">
        <p14:creationId xmlns:p14="http://schemas.microsoft.com/office/powerpoint/2010/main" val="3955891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CCEF591-C469-4BF6-8F8E-92946EC7ACED}" type="datetimeFigureOut">
              <a:rPr lang="en-US" altLang="en-US"/>
              <a:pPr/>
              <a:t>7/31/2014</a:t>
            </a:fld>
            <a:endParaRPr lang="en-US" altLang="en-US"/>
          </a:p>
        </p:txBody>
      </p:sp>
      <p:sp>
        <p:nvSpPr>
          <p:cNvPr id="3" name="Footer Placeholder 4"/>
          <p:cNvSpPr>
            <a:spLocks noGrp="1"/>
          </p:cNvSpPr>
          <p:nvPr>
            <p:ph type="ftr" sz="quarter" idx="11"/>
          </p:nvPr>
        </p:nvSpPr>
        <p:spPr/>
        <p:txBody>
          <a:bodyPr/>
          <a:lstStyle>
            <a:lvl1pPr>
              <a:defRPr/>
            </a:lvl1pPr>
          </a:lstStyle>
          <a:p>
            <a:endParaRPr lang="en-US" altLang="en-US"/>
          </a:p>
        </p:txBody>
      </p:sp>
      <p:sp>
        <p:nvSpPr>
          <p:cNvPr id="4" name="Slide Number Placeholder 5"/>
          <p:cNvSpPr>
            <a:spLocks noGrp="1"/>
          </p:cNvSpPr>
          <p:nvPr>
            <p:ph type="sldNum" sz="quarter" idx="12"/>
          </p:nvPr>
        </p:nvSpPr>
        <p:spPr/>
        <p:txBody>
          <a:bodyPr/>
          <a:lstStyle>
            <a:lvl1pPr>
              <a:defRPr/>
            </a:lvl1pPr>
          </a:lstStyle>
          <a:p>
            <a:fld id="{C6156765-DC20-49C7-AFBC-1B359888193C}" type="slidenum">
              <a:rPr lang="en-US" altLang="en-US"/>
              <a:pPr/>
              <a:t>‹#›</a:t>
            </a:fld>
            <a:endParaRPr lang="en-US" altLang="en-US"/>
          </a:p>
        </p:txBody>
      </p:sp>
    </p:spTree>
    <p:extLst>
      <p:ext uri="{BB962C8B-B14F-4D97-AF65-F5344CB8AC3E}">
        <p14:creationId xmlns:p14="http://schemas.microsoft.com/office/powerpoint/2010/main" val="3651653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AEC3BD1B-7AA8-4D62-AAF3-45338D82B80F}" type="datetimeFigureOut">
              <a:rPr lang="en-US" altLang="en-US"/>
              <a:pPr/>
              <a:t>7/31/2014</a:t>
            </a:fld>
            <a:endParaRPr lang="en-US" altLang="en-US"/>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74B44863-2F04-475D-BB27-86CB17DEE0C3}" type="slidenum">
              <a:rPr lang="en-US" altLang="en-US"/>
              <a:pPr/>
              <a:t>‹#›</a:t>
            </a:fld>
            <a:endParaRPr lang="en-US" altLang="en-US"/>
          </a:p>
        </p:txBody>
      </p:sp>
    </p:spTree>
    <p:extLst>
      <p:ext uri="{BB962C8B-B14F-4D97-AF65-F5344CB8AC3E}">
        <p14:creationId xmlns:p14="http://schemas.microsoft.com/office/powerpoint/2010/main" val="4143334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569791BB-907A-421D-B287-657073BB914F}" type="datetimeFigureOut">
              <a:rPr lang="en-US" altLang="en-US"/>
              <a:pPr/>
              <a:t>7/31/2014</a:t>
            </a:fld>
            <a:endParaRPr lang="en-US" altLang="en-US"/>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9EFF9DBD-2C88-4069-A1BA-CB5735911B72}" type="slidenum">
              <a:rPr lang="en-US" altLang="en-US"/>
              <a:pPr/>
              <a:t>‹#›</a:t>
            </a:fld>
            <a:endParaRPr lang="en-US" altLang="en-US"/>
          </a:p>
        </p:txBody>
      </p:sp>
    </p:spTree>
    <p:extLst>
      <p:ext uri="{BB962C8B-B14F-4D97-AF65-F5344CB8AC3E}">
        <p14:creationId xmlns:p14="http://schemas.microsoft.com/office/powerpoint/2010/main" val="1697409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219200" y="274638"/>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FFFFFF"/>
                </a:solidFill>
                <a:latin typeface="Calibri" panose="020F0502020204030204" pitchFamily="34" charset="0"/>
              </a:defRPr>
            </a:lvl1pPr>
          </a:lstStyle>
          <a:p>
            <a:fld id="{0DB6481B-DDDB-41FD-B36A-2CADDBB5F91D}" type="datetimeFigureOut">
              <a:rPr lang="en-US" altLang="en-US"/>
              <a:pPr/>
              <a:t>7/31/2014</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FFFFFF"/>
                </a:solidFill>
                <a:latin typeface="Calibri" panose="020F0502020204030204" pitchFamily="34" charset="0"/>
              </a:defRPr>
            </a:lvl1pPr>
          </a:lstStyle>
          <a:p>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FFFFFF"/>
                </a:solidFill>
                <a:latin typeface="Calibri" panose="020F0502020204030204" pitchFamily="34" charset="0"/>
              </a:defRPr>
            </a:lvl1pPr>
          </a:lstStyle>
          <a:p>
            <a:fld id="{0ABFEEF0-F474-4E2C-845C-F58CB299A39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13.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5" Type="http://schemas.openxmlformats.org/officeDocument/2006/relationships/image" Target="../media/image18.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7.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0" y="838200"/>
            <a:ext cx="9144000" cy="1470025"/>
          </a:xfrm>
        </p:spPr>
        <p:txBody>
          <a:bodyPr/>
          <a:lstStyle/>
          <a:p>
            <a:r>
              <a:rPr lang="en-US" altLang="en-US" b="1" dirty="0" smtClean="0">
                <a:latin typeface="Tahoma" panose="020B0604030504040204" pitchFamily="34" charset="0"/>
                <a:cs typeface="Tahoma" panose="020B0604030504040204" pitchFamily="34" charset="0"/>
              </a:rPr>
              <a:t>Neural Network Dynamics</a:t>
            </a:r>
          </a:p>
        </p:txBody>
      </p:sp>
      <p:sp>
        <p:nvSpPr>
          <p:cNvPr id="3" name="Subtitle 2"/>
          <p:cNvSpPr>
            <a:spLocks noGrp="1"/>
          </p:cNvSpPr>
          <p:nvPr>
            <p:ph type="subTitle" idx="1"/>
          </p:nvPr>
        </p:nvSpPr>
        <p:spPr>
          <a:xfrm>
            <a:off x="838200" y="1981200"/>
            <a:ext cx="6400800" cy="1752600"/>
          </a:xfrm>
        </p:spPr>
        <p:txBody>
          <a:bodyPr rtlCol="0">
            <a:normAutofit/>
          </a:bodyPr>
          <a:lstStyle/>
          <a:p>
            <a:pPr algn="l" fontAlgn="auto">
              <a:spcAft>
                <a:spcPts val="0"/>
              </a:spcAft>
              <a:defRPr/>
            </a:pPr>
            <a:r>
              <a:rPr lang="en-US" sz="2000" b="1" dirty="0" smtClean="0">
                <a:latin typeface="Arial" pitchFamily="34" charset="0"/>
                <a:cs typeface="Arial" pitchFamily="34" charset="0"/>
              </a:rPr>
              <a:t>Analysis of Activity between Neurons due to Random Stimulation</a:t>
            </a:r>
          </a:p>
        </p:txBody>
      </p:sp>
      <p:sp>
        <p:nvSpPr>
          <p:cNvPr id="4" name="Subtitle 2"/>
          <p:cNvSpPr txBox="1">
            <a:spLocks/>
          </p:cNvSpPr>
          <p:nvPr/>
        </p:nvSpPr>
        <p:spPr bwMode="auto">
          <a:xfrm>
            <a:off x="0" y="3657600"/>
            <a:ext cx="8305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indent="0" algn="ctr" rtl="0" eaLnBrk="1" fontAlgn="base" hangingPunct="1">
              <a:spcBef>
                <a:spcPct val="20000"/>
              </a:spcBef>
              <a:spcAft>
                <a:spcPct val="0"/>
              </a:spcAft>
              <a:buFont typeface="Arial" panose="020B0604020202020204" pitchFamily="34" charset="0"/>
              <a:buNone/>
              <a:defRPr sz="32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panose="020B0604020202020204" pitchFamily="34" charset="0"/>
              <a:buNone/>
              <a:defRPr sz="28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panose="020B0604020202020204" pitchFamily="34" charset="0"/>
              <a:buNone/>
              <a:defRPr sz="2400"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fontAlgn="auto">
              <a:spcAft>
                <a:spcPts val="0"/>
              </a:spcAft>
              <a:defRPr/>
            </a:pPr>
            <a:r>
              <a:rPr lang="en-US" sz="2400" b="1" dirty="0" smtClean="0">
                <a:latin typeface="Arial" pitchFamily="34" charset="0"/>
                <a:cs typeface="Arial" pitchFamily="34" charset="0"/>
              </a:rPr>
              <a:t>Samson </a:t>
            </a:r>
            <a:r>
              <a:rPr lang="en-US" sz="2400" b="1" dirty="0" err="1" smtClean="0">
                <a:latin typeface="Arial" pitchFamily="34" charset="0"/>
                <a:cs typeface="Arial" pitchFamily="34" charset="0"/>
              </a:rPr>
              <a:t>Mataraso</a:t>
            </a:r>
            <a:r>
              <a:rPr lang="en-US" sz="2400" b="1" dirty="0" smtClean="0">
                <a:latin typeface="Arial" pitchFamily="34" charset="0"/>
                <a:cs typeface="Arial" pitchFamily="34" charset="0"/>
              </a:rPr>
              <a:t>, Cathy Wang, John Yang</a:t>
            </a:r>
          </a:p>
          <a:p>
            <a:pPr algn="r" fontAlgn="auto">
              <a:spcAft>
                <a:spcPts val="0"/>
              </a:spcAft>
              <a:defRPr/>
            </a:pPr>
            <a:r>
              <a:rPr lang="en-US" sz="2400" b="1" dirty="0" smtClean="0">
                <a:latin typeface="Arial" pitchFamily="34" charset="0"/>
                <a:cs typeface="Arial" pitchFamily="34" charset="0"/>
              </a:rPr>
              <a:t>Cluster 9</a:t>
            </a:r>
          </a:p>
          <a:p>
            <a:pPr algn="r" fontAlgn="auto">
              <a:spcAft>
                <a:spcPts val="0"/>
              </a:spcAft>
              <a:defRPr/>
            </a:pPr>
            <a:r>
              <a:rPr lang="en-US" sz="2400" b="1" dirty="0" smtClean="0">
                <a:latin typeface="Arial" pitchFamily="34" charset="0"/>
                <a:cs typeface="Arial" pitchFamily="34" charset="0"/>
              </a:rPr>
              <a:t>COSMOS UCD 2014</a:t>
            </a:r>
          </a:p>
        </p:txBody>
      </p:sp>
    </p:spTree>
    <p:extLst>
      <p:ext uri="{BB962C8B-B14F-4D97-AF65-F5344CB8AC3E}">
        <p14:creationId xmlns:p14="http://schemas.microsoft.com/office/powerpoint/2010/main" val="34266664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Increasing Connectivity</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295400"/>
            <a:ext cx="5172075" cy="4610100"/>
          </a:xfrm>
          <a:prstGeom prst="rect">
            <a:avLst/>
          </a:prstGeom>
        </p:spPr>
      </p:pic>
      <p:sp>
        <p:nvSpPr>
          <p:cNvPr id="5" name="TextBox 4"/>
          <p:cNvSpPr txBox="1"/>
          <p:nvPr/>
        </p:nvSpPr>
        <p:spPr>
          <a:xfrm>
            <a:off x="0" y="6293099"/>
            <a:ext cx="9144000" cy="369332"/>
          </a:xfrm>
          <a:prstGeom prst="rect">
            <a:avLst/>
          </a:prstGeom>
          <a:noFill/>
        </p:spPr>
        <p:txBody>
          <a:bodyPr wrap="square" rtlCol="0">
            <a:spAutoFit/>
          </a:bodyPr>
          <a:lstStyle/>
          <a:p>
            <a:pPr algn="ctr"/>
            <a:r>
              <a:rPr lang="en-US" dirty="0" smtClean="0"/>
              <a:t>R</a:t>
            </a:r>
            <a:r>
              <a:rPr lang="en-US" baseline="-25000" dirty="0" smtClean="0"/>
              <a:t>C</a:t>
            </a:r>
            <a:r>
              <a:rPr lang="en-US" dirty="0" smtClean="0"/>
              <a:t>: </a:t>
            </a:r>
            <a:r>
              <a:rPr lang="en-US" dirty="0" smtClean="0"/>
              <a:t>2	</a:t>
            </a:r>
            <a:r>
              <a:rPr lang="en-US" dirty="0" smtClean="0"/>
              <a:t>P</a:t>
            </a:r>
            <a:r>
              <a:rPr lang="en-US" baseline="-25000" dirty="0" smtClean="0"/>
              <a:t>C</a:t>
            </a:r>
            <a:r>
              <a:rPr lang="en-US" dirty="0" smtClean="0"/>
              <a:t>: </a:t>
            </a:r>
            <a:r>
              <a:rPr lang="en-US" dirty="0" smtClean="0"/>
              <a:t>0.5</a:t>
            </a:r>
            <a:endParaRPr lang="en-US" dirty="0"/>
          </a:p>
        </p:txBody>
      </p:sp>
      <p:sp>
        <p:nvSpPr>
          <p:cNvPr id="6" name="TextBox 5"/>
          <p:cNvSpPr txBox="1"/>
          <p:nvPr/>
        </p:nvSpPr>
        <p:spPr>
          <a:xfrm>
            <a:off x="0" y="6260068"/>
            <a:ext cx="9144000" cy="369332"/>
          </a:xfrm>
          <a:prstGeom prst="rect">
            <a:avLst/>
          </a:prstGeom>
          <a:noFill/>
        </p:spPr>
        <p:txBody>
          <a:bodyPr wrap="square" rtlCol="0">
            <a:spAutoFit/>
          </a:bodyPr>
          <a:lstStyle/>
          <a:p>
            <a:pPr algn="ctr"/>
            <a:r>
              <a:rPr lang="en-US" dirty="0" smtClean="0"/>
              <a:t>R</a:t>
            </a:r>
            <a:r>
              <a:rPr lang="en-US" baseline="-25000" dirty="0" smtClean="0"/>
              <a:t>C</a:t>
            </a:r>
            <a:r>
              <a:rPr lang="en-US" dirty="0" smtClean="0"/>
              <a:t> : </a:t>
            </a:r>
            <a:r>
              <a:rPr lang="en-US" dirty="0" smtClean="0"/>
              <a:t>4	</a:t>
            </a:r>
            <a:r>
              <a:rPr lang="en-US" dirty="0" smtClean="0"/>
              <a:t>P</a:t>
            </a:r>
            <a:r>
              <a:rPr lang="en-US" baseline="-25000" dirty="0" smtClean="0"/>
              <a:t>C</a:t>
            </a:r>
            <a:r>
              <a:rPr lang="en-US" dirty="0" smtClean="0"/>
              <a:t>: </a:t>
            </a:r>
            <a:r>
              <a:rPr lang="en-US" dirty="0" smtClean="0"/>
              <a:t>0.7</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200" y="1295400"/>
            <a:ext cx="5172075" cy="4610100"/>
          </a:xfrm>
          <a:prstGeom prst="rect">
            <a:avLst/>
          </a:prstGeom>
        </p:spPr>
      </p:pic>
    </p:spTree>
    <p:extLst>
      <p:ext uri="{BB962C8B-B14F-4D97-AF65-F5344CB8AC3E}">
        <p14:creationId xmlns:p14="http://schemas.microsoft.com/office/powerpoint/2010/main" val="10331676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Varying Connectivity</a:t>
            </a:r>
            <a:endParaRPr lang="en-US" dirty="0"/>
          </a:p>
        </p:txBody>
      </p:sp>
      <p:sp>
        <p:nvSpPr>
          <p:cNvPr id="3" name="Content Placeholder 2"/>
          <p:cNvSpPr>
            <a:spLocks noGrp="1"/>
          </p:cNvSpPr>
          <p:nvPr>
            <p:ph idx="1"/>
          </p:nvPr>
        </p:nvSpPr>
        <p:spPr>
          <a:xfrm>
            <a:off x="990600" y="1600200"/>
            <a:ext cx="7696200" cy="4525963"/>
          </a:xfrm>
        </p:spPr>
        <p:txBody>
          <a:bodyPr/>
          <a:lstStyle/>
          <a:p>
            <a:r>
              <a:rPr lang="en-US" dirty="0" smtClean="0"/>
              <a:t>As R</a:t>
            </a:r>
            <a:r>
              <a:rPr lang="en-US" baseline="-25000" dirty="0" smtClean="0"/>
              <a:t>C</a:t>
            </a:r>
            <a:r>
              <a:rPr lang="en-US" dirty="0" smtClean="0"/>
              <a:t> increases and Pc decreases proportionally: </a:t>
            </a:r>
          </a:p>
          <a:p>
            <a:pPr marL="0" indent="0" algn="ctr">
              <a:buNone/>
            </a:pPr>
            <a:r>
              <a:rPr lang="en-US" dirty="0" smtClean="0"/>
              <a:t>R</a:t>
            </a:r>
            <a:r>
              <a:rPr lang="en-US" baseline="-25000" dirty="0" smtClean="0"/>
              <a:t>C </a:t>
            </a:r>
            <a:r>
              <a:rPr lang="en-US" dirty="0" smtClean="0"/>
              <a:t>× </a:t>
            </a:r>
            <a:r>
              <a:rPr lang="en-US" dirty="0" smtClean="0"/>
              <a:t>P</a:t>
            </a:r>
            <a:r>
              <a:rPr lang="en-US" baseline="-25000" dirty="0" smtClean="0"/>
              <a:t>C </a:t>
            </a:r>
            <a:r>
              <a:rPr lang="en-US" dirty="0" smtClean="0"/>
              <a:t>= 1</a:t>
            </a:r>
            <a:endParaRPr lang="en-US" dirty="0"/>
          </a:p>
          <a:p>
            <a:r>
              <a:rPr lang="en-US" dirty="0" smtClean="0"/>
              <a:t>Amplitude of oscillations increases</a:t>
            </a:r>
          </a:p>
          <a:p>
            <a:r>
              <a:rPr lang="en-US" dirty="0" smtClean="0"/>
              <a:t>Frequency increases</a:t>
            </a:r>
            <a:endParaRPr lang="en-US" dirty="0"/>
          </a:p>
        </p:txBody>
      </p:sp>
    </p:spTree>
    <p:extLst>
      <p:ext uri="{BB962C8B-B14F-4D97-AF65-F5344CB8AC3E}">
        <p14:creationId xmlns:p14="http://schemas.microsoft.com/office/powerpoint/2010/main" val="988038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Varying Connectivity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1" y="1371600"/>
            <a:ext cx="4402673" cy="3924298"/>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1371600"/>
            <a:ext cx="4343400" cy="3924297"/>
          </a:xfrm>
          <a:prstGeom prst="rect">
            <a:avLst/>
          </a:prstGeom>
        </p:spPr>
      </p:pic>
      <p:sp>
        <p:nvSpPr>
          <p:cNvPr id="6" name="TextBox 5"/>
          <p:cNvSpPr txBox="1"/>
          <p:nvPr/>
        </p:nvSpPr>
        <p:spPr>
          <a:xfrm>
            <a:off x="1295400" y="5486400"/>
            <a:ext cx="1828800" cy="369332"/>
          </a:xfrm>
          <a:prstGeom prst="rect">
            <a:avLst/>
          </a:prstGeom>
          <a:noFill/>
        </p:spPr>
        <p:txBody>
          <a:bodyPr wrap="square" rtlCol="0">
            <a:spAutoFit/>
          </a:bodyPr>
          <a:lstStyle/>
          <a:p>
            <a:r>
              <a:rPr lang="en-US" dirty="0" smtClean="0"/>
              <a:t>R</a:t>
            </a:r>
            <a:r>
              <a:rPr lang="en-US" baseline="-25000" dirty="0" smtClean="0"/>
              <a:t>C</a:t>
            </a:r>
            <a:r>
              <a:rPr lang="en-US" dirty="0" smtClean="0"/>
              <a:t>=2	</a:t>
            </a:r>
            <a:r>
              <a:rPr lang="en-US" dirty="0" smtClean="0"/>
              <a:t>P</a:t>
            </a:r>
            <a:r>
              <a:rPr lang="en-US" baseline="-25000" dirty="0" smtClean="0"/>
              <a:t>C</a:t>
            </a:r>
            <a:r>
              <a:rPr lang="en-US" dirty="0" smtClean="0"/>
              <a:t>=0.5</a:t>
            </a:r>
            <a:endParaRPr lang="en-US" dirty="0"/>
          </a:p>
        </p:txBody>
      </p:sp>
      <p:sp>
        <p:nvSpPr>
          <p:cNvPr id="7" name="TextBox 6"/>
          <p:cNvSpPr txBox="1"/>
          <p:nvPr/>
        </p:nvSpPr>
        <p:spPr>
          <a:xfrm>
            <a:off x="5829300" y="5486400"/>
            <a:ext cx="1981200" cy="369332"/>
          </a:xfrm>
          <a:prstGeom prst="rect">
            <a:avLst/>
          </a:prstGeom>
          <a:noFill/>
        </p:spPr>
        <p:txBody>
          <a:bodyPr wrap="square" rtlCol="0">
            <a:spAutoFit/>
          </a:bodyPr>
          <a:lstStyle/>
          <a:p>
            <a:r>
              <a:rPr lang="en-US" dirty="0" err="1" smtClean="0"/>
              <a:t>R</a:t>
            </a:r>
            <a:r>
              <a:rPr lang="en-US" baseline="-25000" dirty="0" err="1" smtClean="0"/>
              <a:t>c</a:t>
            </a:r>
            <a:r>
              <a:rPr lang="en-US" dirty="0" smtClean="0"/>
              <a:t>=4	P</a:t>
            </a:r>
            <a:r>
              <a:rPr lang="en-US" baseline="-25000" dirty="0" smtClean="0"/>
              <a:t>c</a:t>
            </a:r>
            <a:r>
              <a:rPr lang="en-US" dirty="0" smtClean="0"/>
              <a:t>=0.25</a:t>
            </a:r>
            <a:endParaRPr lang="en-US"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8200" y="1371600"/>
            <a:ext cx="4343400" cy="3924297"/>
          </a:xfrm>
          <a:prstGeom prst="rect">
            <a:avLst/>
          </a:prstGeom>
        </p:spPr>
      </p:pic>
      <p:sp>
        <p:nvSpPr>
          <p:cNvPr id="9" name="TextBox 8"/>
          <p:cNvSpPr txBox="1"/>
          <p:nvPr/>
        </p:nvSpPr>
        <p:spPr>
          <a:xfrm>
            <a:off x="5829300" y="5456987"/>
            <a:ext cx="2171700" cy="369332"/>
          </a:xfrm>
          <a:prstGeom prst="rect">
            <a:avLst/>
          </a:prstGeom>
          <a:noFill/>
        </p:spPr>
        <p:txBody>
          <a:bodyPr wrap="square" rtlCol="0">
            <a:spAutoFit/>
          </a:bodyPr>
          <a:lstStyle/>
          <a:p>
            <a:r>
              <a:rPr lang="en-US" dirty="0" smtClean="0"/>
              <a:t>R</a:t>
            </a:r>
            <a:r>
              <a:rPr lang="en-US" baseline="-25000" dirty="0" smtClean="0"/>
              <a:t>C</a:t>
            </a:r>
            <a:r>
              <a:rPr lang="en-US" dirty="0" smtClean="0"/>
              <a:t>=6	P</a:t>
            </a:r>
            <a:r>
              <a:rPr lang="en-US" baseline="-25000" dirty="0" smtClean="0"/>
              <a:t>c</a:t>
            </a:r>
            <a:r>
              <a:rPr lang="en-US" dirty="0" smtClean="0"/>
              <a:t>=0.17</a:t>
            </a:r>
            <a:endParaRPr lang="en-US" dirty="0"/>
          </a:p>
        </p:txBody>
      </p:sp>
    </p:spTree>
    <p:extLst>
      <p:ext uri="{BB962C8B-B14F-4D97-AF65-F5344CB8AC3E}">
        <p14:creationId xmlns:p14="http://schemas.microsoft.com/office/powerpoint/2010/main" val="7938655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ntr" presetSubtype="0" fill="hold"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Why?</a:t>
            </a:r>
            <a:endParaRPr lang="en-US" dirty="0"/>
          </a:p>
        </p:txBody>
      </p:sp>
      <p:sp>
        <p:nvSpPr>
          <p:cNvPr id="3" name="Content Placeholder 2"/>
          <p:cNvSpPr>
            <a:spLocks noGrp="1"/>
          </p:cNvSpPr>
          <p:nvPr>
            <p:ph idx="1"/>
          </p:nvPr>
        </p:nvSpPr>
        <p:spPr>
          <a:xfrm>
            <a:off x="914400" y="1600200"/>
            <a:ext cx="7772400" cy="4525963"/>
          </a:xfrm>
        </p:spPr>
        <p:txBody>
          <a:bodyPr/>
          <a:lstStyle/>
          <a:p>
            <a:r>
              <a:rPr lang="en-US" dirty="0" smtClean="0"/>
              <a:t>R</a:t>
            </a:r>
            <a:r>
              <a:rPr lang="en-US" baseline="-25000" dirty="0" smtClean="0"/>
              <a:t>C</a:t>
            </a:r>
            <a:r>
              <a:rPr lang="en-US" dirty="0" smtClean="0"/>
              <a:t> does NOT scale linearly with number of possible connections</a:t>
            </a:r>
          </a:p>
          <a:p>
            <a:pPr lvl="1"/>
            <a:r>
              <a:rPr lang="en-US" dirty="0" smtClean="0"/>
              <a:t>For neurons more than R</a:t>
            </a:r>
            <a:r>
              <a:rPr lang="en-US" baseline="-25000" dirty="0" smtClean="0"/>
              <a:t>C</a:t>
            </a:r>
            <a:r>
              <a:rPr lang="en-US" dirty="0" smtClean="0"/>
              <a:t> away from edge:</a:t>
            </a:r>
          </a:p>
          <a:p>
            <a:pPr lvl="2"/>
            <a:r>
              <a:rPr lang="en-US" dirty="0" smtClean="0"/>
              <a:t>R</a:t>
            </a:r>
            <a:r>
              <a:rPr lang="en-US" baseline="-25000" dirty="0" smtClean="0"/>
              <a:t>C</a:t>
            </a:r>
            <a:r>
              <a:rPr lang="en-US" dirty="0" smtClean="0"/>
              <a:t>=2: 12 possible connections</a:t>
            </a:r>
          </a:p>
          <a:p>
            <a:pPr lvl="2"/>
            <a:r>
              <a:rPr lang="en-US" dirty="0" smtClean="0"/>
              <a:t>R</a:t>
            </a:r>
            <a:r>
              <a:rPr lang="en-US" baseline="-25000" dirty="0" smtClean="0"/>
              <a:t>C</a:t>
            </a:r>
            <a:r>
              <a:rPr lang="en-US" dirty="0" smtClean="0"/>
              <a:t>=3: 28 possible connections</a:t>
            </a:r>
            <a:endParaRPr lang="en-US" dirty="0"/>
          </a:p>
          <a:p>
            <a:pPr lvl="2"/>
            <a:r>
              <a:rPr lang="en-US" dirty="0" smtClean="0"/>
              <a:t>R</a:t>
            </a:r>
            <a:r>
              <a:rPr lang="en-US" baseline="-25000" dirty="0" smtClean="0"/>
              <a:t>C</a:t>
            </a:r>
            <a:r>
              <a:rPr lang="en-US" dirty="0" smtClean="0"/>
              <a:t>=4: 48 possible connections</a:t>
            </a:r>
          </a:p>
          <a:p>
            <a:pPr lvl="2"/>
            <a:r>
              <a:rPr lang="en-US" dirty="0" smtClean="0"/>
              <a:t>R</a:t>
            </a:r>
            <a:r>
              <a:rPr lang="en-US" baseline="-25000" dirty="0" smtClean="0"/>
              <a:t>C</a:t>
            </a:r>
            <a:r>
              <a:rPr lang="en-US" dirty="0" smtClean="0"/>
              <a:t>=5: 80 possible connections</a:t>
            </a:r>
          </a:p>
          <a:p>
            <a:pPr lvl="2"/>
            <a:r>
              <a:rPr lang="en-US" dirty="0" smtClean="0"/>
              <a:t>R</a:t>
            </a:r>
            <a:r>
              <a:rPr lang="en-US" baseline="-25000" dirty="0" smtClean="0"/>
              <a:t>C</a:t>
            </a:r>
            <a:r>
              <a:rPr lang="en-US" dirty="0" smtClean="0"/>
              <a:t>=6: 112 possible connections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4474" y="2667000"/>
            <a:ext cx="4175052" cy="3329037"/>
          </a:xfrm>
          <a:prstGeom prst="rect">
            <a:avLst/>
          </a:prstGeom>
        </p:spPr>
      </p:pic>
    </p:spTree>
    <p:extLst>
      <p:ext uri="{BB962C8B-B14F-4D97-AF65-F5344CB8AC3E}">
        <p14:creationId xmlns:p14="http://schemas.microsoft.com/office/powerpoint/2010/main" val="22769245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Varying Connectivity</a:t>
            </a:r>
            <a:endParaRPr lang="en-US" dirty="0"/>
          </a:p>
        </p:txBody>
      </p:sp>
      <p:sp>
        <p:nvSpPr>
          <p:cNvPr id="3" name="Content Placeholder 2"/>
          <p:cNvSpPr>
            <a:spLocks noGrp="1"/>
          </p:cNvSpPr>
          <p:nvPr>
            <p:ph idx="1"/>
          </p:nvPr>
        </p:nvSpPr>
        <p:spPr>
          <a:xfrm>
            <a:off x="914400" y="1600200"/>
            <a:ext cx="7239000" cy="4525963"/>
          </a:xfrm>
        </p:spPr>
        <p:txBody>
          <a:bodyPr/>
          <a:lstStyle/>
          <a:p>
            <a:r>
              <a:rPr lang="en-US" dirty="0" smtClean="0"/>
              <a:t>Vary connectivity so that P</a:t>
            </a:r>
            <a:r>
              <a:rPr lang="en-US" baseline="-25000" dirty="0" smtClean="0"/>
              <a:t>C </a:t>
            </a:r>
            <a:r>
              <a:rPr lang="en-US" dirty="0" smtClean="0"/>
              <a:t>× C = 1</a:t>
            </a:r>
          </a:p>
          <a:p>
            <a:pPr lvl="1"/>
            <a:r>
              <a:rPr lang="en-US" dirty="0" smtClean="0"/>
              <a:t>C is the number of possible connections within R</a:t>
            </a:r>
            <a:r>
              <a:rPr lang="en-US" baseline="-25000" dirty="0"/>
              <a:t>C</a:t>
            </a:r>
            <a:endParaRPr lang="en-US" baseline="-25000" dirty="0" smtClean="0"/>
          </a:p>
          <a:p>
            <a:r>
              <a:rPr lang="en-US" dirty="0" smtClean="0"/>
              <a:t>Expected degree of each neuron is 1</a:t>
            </a:r>
          </a:p>
        </p:txBody>
      </p:sp>
    </p:spTree>
    <p:extLst>
      <p:ext uri="{BB962C8B-B14F-4D97-AF65-F5344CB8AC3E}">
        <p14:creationId xmlns:p14="http://schemas.microsoft.com/office/powerpoint/2010/main" val="7221321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Average Degree of 1?</a:t>
            </a:r>
            <a:endParaRPr lang="en-US" dirty="0"/>
          </a:p>
        </p:txBody>
      </p:sp>
      <p:pic>
        <p:nvPicPr>
          <p:cNvPr id="4" name="die">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546100" y="1447800"/>
            <a:ext cx="8051800" cy="4525963"/>
          </a:xfrm>
        </p:spPr>
      </p:pic>
    </p:spTree>
    <p:extLst>
      <p:ext uri="{BB962C8B-B14F-4D97-AF65-F5344CB8AC3E}">
        <p14:creationId xmlns:p14="http://schemas.microsoft.com/office/powerpoint/2010/main" val="9675747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pPr algn="ctr"/>
            <a:r>
              <a:rPr lang="en-US" dirty="0" err="1" smtClean="0"/>
              <a:t>R</a:t>
            </a:r>
            <a:r>
              <a:rPr lang="en-US" baseline="-25000" dirty="0" err="1" smtClean="0"/>
              <a:t>c</a:t>
            </a:r>
            <a:r>
              <a:rPr lang="en-US" dirty="0" smtClean="0"/>
              <a:t>=2</a:t>
            </a:r>
            <a:endParaRPr lang="en-US" dirty="0"/>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7200" y="2539769"/>
            <a:ext cx="4040188" cy="3221500"/>
          </a:xfrm>
        </p:spPr>
      </p:pic>
      <p:sp>
        <p:nvSpPr>
          <p:cNvPr id="6" name="Text Placeholder 5"/>
          <p:cNvSpPr>
            <a:spLocks noGrp="1"/>
          </p:cNvSpPr>
          <p:nvPr>
            <p:ph type="body" sz="quarter" idx="3"/>
          </p:nvPr>
        </p:nvSpPr>
        <p:spPr/>
        <p:txBody>
          <a:bodyPr/>
          <a:lstStyle/>
          <a:p>
            <a:pPr algn="ctr"/>
            <a:r>
              <a:rPr lang="en-US" dirty="0" err="1" smtClean="0"/>
              <a:t>R</a:t>
            </a:r>
            <a:r>
              <a:rPr lang="en-US" baseline="-25000" dirty="0" err="1" smtClean="0"/>
              <a:t>c</a:t>
            </a:r>
            <a:r>
              <a:rPr lang="en-US" dirty="0" smtClean="0"/>
              <a:t>=3</a:t>
            </a:r>
            <a:endParaRPr lang="en-US" dirty="0"/>
          </a:p>
        </p:txBody>
      </p:sp>
      <p:pic>
        <p:nvPicPr>
          <p:cNvPr id="9" name="Content Placeholder 8"/>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4645025" y="2539136"/>
            <a:ext cx="4041775" cy="3222766"/>
          </a:xfrm>
        </p:spPr>
      </p:pic>
      <p:sp>
        <p:nvSpPr>
          <p:cNvPr id="10" name="Text Placeholder 3"/>
          <p:cNvSpPr txBox="1">
            <a:spLocks/>
          </p:cNvSpPr>
          <p:nvPr/>
        </p:nvSpPr>
        <p:spPr bwMode="auto">
          <a:xfrm>
            <a:off x="451338" y="1535113"/>
            <a:ext cx="4040188"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1" fontAlgn="base" hangingPunct="1">
              <a:spcBef>
                <a:spcPct val="20000"/>
              </a:spcBef>
              <a:spcAft>
                <a:spcPct val="0"/>
              </a:spcAft>
              <a:buFont typeface="Arial" panose="020B0604020202020204" pitchFamily="34" charset="0"/>
              <a:buNone/>
              <a:defRPr sz="2400" b="1" kern="1200">
                <a:solidFill>
                  <a:schemeClr val="tx1"/>
                </a:solidFill>
                <a:latin typeface="+mn-lt"/>
                <a:ea typeface="+mn-ea"/>
                <a:cs typeface="+mn-cs"/>
              </a:defRPr>
            </a:lvl1pPr>
            <a:lvl2pPr marL="457200" indent="0" algn="l" rtl="0" eaLnBrk="1" fontAlgn="base" hangingPunct="1">
              <a:spcBef>
                <a:spcPct val="20000"/>
              </a:spcBef>
              <a:spcAft>
                <a:spcPct val="0"/>
              </a:spcAft>
              <a:buFont typeface="Arial" panose="020B0604020202020204" pitchFamily="34" charset="0"/>
              <a:buNone/>
              <a:defRPr sz="2000" b="1" kern="1200">
                <a:solidFill>
                  <a:schemeClr val="tx1"/>
                </a:solidFill>
                <a:latin typeface="+mn-lt"/>
                <a:ea typeface="+mn-ea"/>
                <a:cs typeface="+mn-cs"/>
              </a:defRPr>
            </a:lvl2pPr>
            <a:lvl3pPr marL="914400" indent="0" algn="l" rtl="0" eaLnBrk="1" fontAlgn="base" hangingPunct="1">
              <a:spcBef>
                <a:spcPct val="20000"/>
              </a:spcBef>
              <a:spcAft>
                <a:spcPct val="0"/>
              </a:spcAft>
              <a:buFont typeface="Arial" panose="020B0604020202020204" pitchFamily="34" charset="0"/>
              <a:buNone/>
              <a:defRPr sz="1800" b="1" kern="1200">
                <a:solidFill>
                  <a:schemeClr val="tx1"/>
                </a:solidFill>
                <a:latin typeface="+mn-lt"/>
                <a:ea typeface="+mn-ea"/>
                <a:cs typeface="+mn-cs"/>
              </a:defRPr>
            </a:lvl3pPr>
            <a:lvl4pPr marL="1371600" indent="0" algn="l" rtl="0" eaLnBrk="1" fontAlgn="base" hangingPunct="1">
              <a:spcBef>
                <a:spcPct val="20000"/>
              </a:spcBef>
              <a:spcAft>
                <a:spcPct val="0"/>
              </a:spcAft>
              <a:buFont typeface="Arial" panose="020B0604020202020204" pitchFamily="34" charset="0"/>
              <a:buNone/>
              <a:defRPr sz="1600" b="1" kern="1200">
                <a:solidFill>
                  <a:schemeClr val="tx1"/>
                </a:solidFill>
                <a:latin typeface="+mn-lt"/>
                <a:ea typeface="+mn-ea"/>
                <a:cs typeface="+mn-cs"/>
              </a:defRPr>
            </a:lvl4pPr>
            <a:lvl5pPr marL="1828800" indent="0" algn="l" rtl="0" eaLnBrk="1" fontAlgn="base" hangingPunct="1">
              <a:spcBef>
                <a:spcPct val="20000"/>
              </a:spcBef>
              <a:spcAft>
                <a:spcPct val="0"/>
              </a:spcAft>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ctr"/>
            <a:r>
              <a:rPr lang="en-US" dirty="0" smtClean="0"/>
              <a:t>R</a:t>
            </a:r>
            <a:r>
              <a:rPr lang="en-US" baseline="-25000" dirty="0" smtClean="0"/>
              <a:t>C</a:t>
            </a:r>
            <a:r>
              <a:rPr lang="en-US" dirty="0" smtClean="0"/>
              <a:t>=4</a:t>
            </a:r>
            <a:endParaRPr lang="en-US"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338" y="2539136"/>
            <a:ext cx="4040188" cy="3221501"/>
          </a:xfrm>
          <a:prstGeom prst="rect">
            <a:avLst/>
          </a:prstGeom>
        </p:spPr>
      </p:pic>
      <p:sp>
        <p:nvSpPr>
          <p:cNvPr id="12" name="Text Placeholder 5"/>
          <p:cNvSpPr txBox="1">
            <a:spLocks/>
          </p:cNvSpPr>
          <p:nvPr/>
        </p:nvSpPr>
        <p:spPr bwMode="auto">
          <a:xfrm>
            <a:off x="4659093" y="1535113"/>
            <a:ext cx="404177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1" fontAlgn="base" hangingPunct="1">
              <a:spcBef>
                <a:spcPct val="20000"/>
              </a:spcBef>
              <a:spcAft>
                <a:spcPct val="0"/>
              </a:spcAft>
              <a:buFont typeface="Arial" panose="020B0604020202020204" pitchFamily="34" charset="0"/>
              <a:buNone/>
              <a:defRPr sz="2400" b="1" kern="1200">
                <a:solidFill>
                  <a:schemeClr val="tx1"/>
                </a:solidFill>
                <a:latin typeface="+mn-lt"/>
                <a:ea typeface="+mn-ea"/>
                <a:cs typeface="+mn-cs"/>
              </a:defRPr>
            </a:lvl1pPr>
            <a:lvl2pPr marL="457200" indent="0" algn="l" rtl="0" eaLnBrk="1" fontAlgn="base" hangingPunct="1">
              <a:spcBef>
                <a:spcPct val="20000"/>
              </a:spcBef>
              <a:spcAft>
                <a:spcPct val="0"/>
              </a:spcAft>
              <a:buFont typeface="Arial" panose="020B0604020202020204" pitchFamily="34" charset="0"/>
              <a:buNone/>
              <a:defRPr sz="2000" b="1" kern="1200">
                <a:solidFill>
                  <a:schemeClr val="tx1"/>
                </a:solidFill>
                <a:latin typeface="+mn-lt"/>
                <a:ea typeface="+mn-ea"/>
                <a:cs typeface="+mn-cs"/>
              </a:defRPr>
            </a:lvl2pPr>
            <a:lvl3pPr marL="914400" indent="0" algn="l" rtl="0" eaLnBrk="1" fontAlgn="base" hangingPunct="1">
              <a:spcBef>
                <a:spcPct val="20000"/>
              </a:spcBef>
              <a:spcAft>
                <a:spcPct val="0"/>
              </a:spcAft>
              <a:buFont typeface="Arial" panose="020B0604020202020204" pitchFamily="34" charset="0"/>
              <a:buNone/>
              <a:defRPr sz="1800" b="1" kern="1200">
                <a:solidFill>
                  <a:schemeClr val="tx1"/>
                </a:solidFill>
                <a:latin typeface="+mn-lt"/>
                <a:ea typeface="+mn-ea"/>
                <a:cs typeface="+mn-cs"/>
              </a:defRPr>
            </a:lvl3pPr>
            <a:lvl4pPr marL="1371600" indent="0" algn="l" rtl="0" eaLnBrk="1" fontAlgn="base" hangingPunct="1">
              <a:spcBef>
                <a:spcPct val="20000"/>
              </a:spcBef>
              <a:spcAft>
                <a:spcPct val="0"/>
              </a:spcAft>
              <a:buFont typeface="Arial" panose="020B0604020202020204" pitchFamily="34" charset="0"/>
              <a:buNone/>
              <a:defRPr sz="1600" b="1" kern="1200">
                <a:solidFill>
                  <a:schemeClr val="tx1"/>
                </a:solidFill>
                <a:latin typeface="+mn-lt"/>
                <a:ea typeface="+mn-ea"/>
                <a:cs typeface="+mn-cs"/>
              </a:defRPr>
            </a:lvl4pPr>
            <a:lvl5pPr marL="1828800" indent="0" algn="l" rtl="0" eaLnBrk="1" fontAlgn="base" hangingPunct="1">
              <a:spcBef>
                <a:spcPct val="20000"/>
              </a:spcBef>
              <a:spcAft>
                <a:spcPct val="0"/>
              </a:spcAft>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ctr"/>
            <a:r>
              <a:rPr lang="en-US" dirty="0" smtClean="0"/>
              <a:t>R</a:t>
            </a:r>
            <a:r>
              <a:rPr lang="en-US" baseline="-25000" dirty="0" smtClean="0"/>
              <a:t>C</a:t>
            </a:r>
            <a:r>
              <a:rPr lang="en-US" dirty="0" smtClean="0"/>
              <a:t>=5</a:t>
            </a:r>
            <a:endParaRPr lang="en-US" dirty="0"/>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6198" y="2539136"/>
            <a:ext cx="4040602" cy="3221830"/>
          </a:xfrm>
          <a:prstGeom prst="rect">
            <a:avLst/>
          </a:prstGeom>
        </p:spPr>
      </p:pic>
      <p:sp>
        <p:nvSpPr>
          <p:cNvPr id="15" name="Title 1"/>
          <p:cNvSpPr txBox="1">
            <a:spLocks/>
          </p:cNvSpPr>
          <p:nvPr/>
        </p:nvSpPr>
        <p:spPr bwMode="auto">
          <a:xfrm>
            <a:off x="0" y="274638"/>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a:lstStyle>
          <a:p>
            <a:r>
              <a:rPr lang="en-US" smtClean="0"/>
              <a:t>Average Degree of 1?</a:t>
            </a:r>
            <a:endParaRPr lang="en-US" dirty="0"/>
          </a:p>
        </p:txBody>
      </p:sp>
    </p:spTree>
    <p:extLst>
      <p:ext uri="{BB962C8B-B14F-4D97-AF65-F5344CB8AC3E}">
        <p14:creationId xmlns:p14="http://schemas.microsoft.com/office/powerpoint/2010/main" val="17698281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ntr" presetSubtype="0" fill="hold" grpId="0" nodeType="withEffect">
                                  <p:stCondLst>
                                    <p:cond delay="5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5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6">
                                            <p:txEl>
                                              <p:pRg st="0" end="0"/>
                                            </p:txEl>
                                          </p:spTgt>
                                        </p:tgtEl>
                                      </p:cBhvr>
                                    </p:animEffect>
                                    <p:set>
                                      <p:cBhvr>
                                        <p:cTn id="21" dur="1" fill="hold">
                                          <p:stCondLst>
                                            <p:cond delay="499"/>
                                          </p:stCondLst>
                                        </p:cTn>
                                        <p:tgtEl>
                                          <p:spTgt spid="6">
                                            <p:txEl>
                                              <p:pRg st="0" end="0"/>
                                            </p:txEl>
                                          </p:spTgt>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par>
                                <p:cTn id="25" presetID="10" presetClass="entr" presetSubtype="0" fill="hold" grpId="0" nodeType="withEffect">
                                  <p:stCondLst>
                                    <p:cond delay="50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fade">
                                      <p:cBhvr>
                                        <p:cTn id="27" dur="500"/>
                                        <p:tgtEl>
                                          <p:spTgt spid="12">
                                            <p:txEl>
                                              <p:pRg st="0" end="0"/>
                                            </p:txEl>
                                          </p:spTgt>
                                        </p:tgtEl>
                                      </p:cBhvr>
                                    </p:animEffect>
                                  </p:childTnLst>
                                </p:cTn>
                              </p:par>
                              <p:par>
                                <p:cTn id="28" presetID="10" presetClass="entr" presetSubtype="0" fill="hold" nodeType="withEffect">
                                  <p:stCondLst>
                                    <p:cond delay="50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P spid="10" grpId="0"/>
      <p:bldP spid="1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74638"/>
            <a:ext cx="9144000" cy="1143000"/>
          </a:xfrm>
        </p:spPr>
        <p:txBody>
          <a:bodyPr/>
          <a:lstStyle/>
          <a:p>
            <a:r>
              <a:rPr lang="en-US" dirty="0" smtClean="0"/>
              <a:t>Why?</a:t>
            </a:r>
            <a:endParaRPr lang="en-US" dirty="0"/>
          </a:p>
        </p:txBody>
      </p:sp>
      <p:sp>
        <p:nvSpPr>
          <p:cNvPr id="8" name="Content Placeholder 7"/>
          <p:cNvSpPr>
            <a:spLocks noGrp="1"/>
          </p:cNvSpPr>
          <p:nvPr>
            <p:ph idx="1"/>
          </p:nvPr>
        </p:nvSpPr>
        <p:spPr>
          <a:xfrm>
            <a:off x="914400" y="1600200"/>
            <a:ext cx="7772400" cy="4525963"/>
          </a:xfrm>
        </p:spPr>
        <p:txBody>
          <a:bodyPr/>
          <a:lstStyle/>
          <a:p>
            <a:r>
              <a:rPr lang="en-US" dirty="0" smtClean="0"/>
              <a:t>Each neuron has, on average, one connection</a:t>
            </a:r>
          </a:p>
          <a:p>
            <a:r>
              <a:rPr lang="en-US" dirty="0" smtClean="0"/>
              <a:t>NO propagation of waves</a:t>
            </a:r>
          </a:p>
        </p:txBody>
      </p:sp>
    </p:spTree>
    <p:extLst>
      <p:ext uri="{BB962C8B-B14F-4D97-AF65-F5344CB8AC3E}">
        <p14:creationId xmlns:p14="http://schemas.microsoft.com/office/powerpoint/2010/main" val="8337529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Greater Average Degree</a:t>
            </a:r>
            <a:endParaRPr lang="en-US" dirty="0"/>
          </a:p>
        </p:txBody>
      </p:sp>
      <p:pic>
        <p:nvPicPr>
          <p:cNvPr id="4" name="prop">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546100" y="1447800"/>
            <a:ext cx="8051800" cy="4525963"/>
          </a:xfrm>
        </p:spPr>
      </p:pic>
    </p:spTree>
    <p:extLst>
      <p:ext uri="{BB962C8B-B14F-4D97-AF65-F5344CB8AC3E}">
        <p14:creationId xmlns:p14="http://schemas.microsoft.com/office/powerpoint/2010/main" val="1401530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Greater Average Degree?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0200" y="1447800"/>
            <a:ext cx="5676156" cy="4525963"/>
          </a:xfrm>
        </p:spPr>
      </p:pic>
      <p:sp>
        <p:nvSpPr>
          <p:cNvPr id="3" name="TextBox 2"/>
          <p:cNvSpPr txBox="1"/>
          <p:nvPr/>
        </p:nvSpPr>
        <p:spPr>
          <a:xfrm>
            <a:off x="1733922" y="6248400"/>
            <a:ext cx="5676156" cy="369332"/>
          </a:xfrm>
          <a:prstGeom prst="rect">
            <a:avLst/>
          </a:prstGeom>
          <a:noFill/>
        </p:spPr>
        <p:txBody>
          <a:bodyPr wrap="square" rtlCol="0">
            <a:spAutoFit/>
          </a:bodyPr>
          <a:lstStyle/>
          <a:p>
            <a:pPr algn="ctr"/>
            <a:r>
              <a:rPr lang="en-US" dirty="0" smtClean="0"/>
              <a:t>R</a:t>
            </a:r>
            <a:r>
              <a:rPr lang="en-US" baseline="-25000" dirty="0" smtClean="0"/>
              <a:t>C</a:t>
            </a:r>
            <a:r>
              <a:rPr lang="en-US" dirty="0" smtClean="0"/>
              <a:t>=2	P</a:t>
            </a:r>
            <a:r>
              <a:rPr lang="en-US" baseline="-25000" dirty="0" smtClean="0"/>
              <a:t>C</a:t>
            </a:r>
            <a:r>
              <a:rPr lang="en-US" dirty="0" smtClean="0"/>
              <a:t>=1/2</a:t>
            </a:r>
            <a:endParaRPr lang="en-US" dirty="0"/>
          </a:p>
        </p:txBody>
      </p:sp>
    </p:spTree>
    <p:extLst>
      <p:ext uri="{BB962C8B-B14F-4D97-AF65-F5344CB8AC3E}">
        <p14:creationId xmlns:p14="http://schemas.microsoft.com/office/powerpoint/2010/main" val="38606079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Neuron Structure</a:t>
            </a:r>
            <a:endParaRPr lang="en-US" dirty="0"/>
          </a:p>
        </p:txBody>
      </p:sp>
      <p:sp>
        <p:nvSpPr>
          <p:cNvPr id="3" name="Content Placeholder 2"/>
          <p:cNvSpPr>
            <a:spLocks noGrp="1"/>
          </p:cNvSpPr>
          <p:nvPr>
            <p:ph idx="1"/>
          </p:nvPr>
        </p:nvSpPr>
        <p:spPr>
          <a:xfrm>
            <a:off x="381000" y="1600200"/>
            <a:ext cx="3445933" cy="4419600"/>
          </a:xfrm>
        </p:spPr>
        <p:txBody>
          <a:bodyPr/>
          <a:lstStyle/>
          <a:p>
            <a:r>
              <a:rPr lang="en-US" sz="2800" dirty="0" smtClean="0"/>
              <a:t>Dendrite receives stimulus</a:t>
            </a:r>
          </a:p>
          <a:p>
            <a:r>
              <a:rPr lang="en-US" sz="2800" dirty="0" smtClean="0"/>
              <a:t>Nerve impulse travel down axon</a:t>
            </a:r>
          </a:p>
          <a:p>
            <a:r>
              <a:rPr lang="en-US" sz="2800" dirty="0" smtClean="0"/>
              <a:t>Chemical transmission</a:t>
            </a:r>
            <a:r>
              <a:rPr lang="en-US" sz="2800" dirty="0"/>
              <a:t> </a:t>
            </a:r>
            <a:r>
              <a:rPr lang="en-US" sz="2800" dirty="0" smtClean="0"/>
              <a:t>of neurotransmitters across synapse to next neuron</a:t>
            </a:r>
          </a:p>
        </p:txBody>
      </p:sp>
      <p:pic>
        <p:nvPicPr>
          <p:cNvPr id="4" name="Picture 1028" descr="http://media.tumblr.com/tumblr_lwu20rPtPa1qc9f5v.jpg"/>
          <p:cNvPicPr>
            <a:picLocks noChangeAspect="1" noChangeArrowheads="1"/>
          </p:cNvPicPr>
          <p:nvPr/>
        </p:nvPicPr>
        <p:blipFill rotWithShape="1">
          <a:blip r:embed="rId3">
            <a:extLst>
              <a:ext uri="{28A0092B-C50C-407E-A947-70E740481C1C}">
                <a14:useLocalDpi xmlns:a14="http://schemas.microsoft.com/office/drawing/2010/main" val="0"/>
              </a:ext>
            </a:extLst>
          </a:blip>
          <a:srcRect l="3200" t="8969" r="5600" b="8628"/>
          <a:stretch/>
        </p:blipFill>
        <p:spPr bwMode="auto">
          <a:xfrm>
            <a:off x="3697941" y="1752600"/>
            <a:ext cx="5065059" cy="304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97941" y="4800600"/>
            <a:ext cx="5065059" cy="523220"/>
          </a:xfrm>
          <a:prstGeom prst="rect">
            <a:avLst/>
          </a:prstGeom>
          <a:noFill/>
        </p:spPr>
        <p:txBody>
          <a:bodyPr wrap="square" rtlCol="0">
            <a:spAutoFit/>
          </a:bodyPr>
          <a:lstStyle/>
          <a:p>
            <a:r>
              <a:rPr lang="en-US" sz="1400" dirty="0" smtClean="0"/>
              <a:t>(http</a:t>
            </a:r>
            <a:r>
              <a:rPr lang="en-US" sz="1400" dirty="0"/>
              <a:t>://</a:t>
            </a:r>
            <a:r>
              <a:rPr lang="en-US" sz="1400" dirty="0" smtClean="0"/>
              <a:t>captain-nitrogen.tumblr.com/post/14829664371/its-depressingly-confusing) </a:t>
            </a:r>
            <a:endParaRPr lang="en-US" sz="1400" dirty="0"/>
          </a:p>
        </p:txBody>
      </p:sp>
    </p:spTree>
    <p:extLst>
      <p:ext uri="{BB962C8B-B14F-4D97-AF65-F5344CB8AC3E}">
        <p14:creationId xmlns:p14="http://schemas.microsoft.com/office/powerpoint/2010/main" val="22566863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Necessary Expected Degree?</a:t>
            </a:r>
            <a:endParaRPr lang="en-US" dirty="0"/>
          </a:p>
        </p:txBody>
      </p:sp>
      <p:sp>
        <p:nvSpPr>
          <p:cNvPr id="3" name="Content Placeholder 2"/>
          <p:cNvSpPr>
            <a:spLocks noGrp="1"/>
          </p:cNvSpPr>
          <p:nvPr>
            <p:ph idx="1"/>
          </p:nvPr>
        </p:nvSpPr>
        <p:spPr>
          <a:xfrm>
            <a:off x="914400" y="1600200"/>
            <a:ext cx="7772400" cy="4525963"/>
          </a:xfrm>
        </p:spPr>
        <p:txBody>
          <a:bodyPr/>
          <a:lstStyle/>
          <a:p>
            <a:r>
              <a:rPr lang="en-US" dirty="0" smtClean="0"/>
              <a:t>Lots of stochastic behavior</a:t>
            </a:r>
          </a:p>
          <a:p>
            <a:pPr lvl="1"/>
            <a:r>
              <a:rPr lang="en-US" dirty="0" smtClean="0"/>
              <a:t>Adjacency Matrix</a:t>
            </a:r>
          </a:p>
          <a:p>
            <a:pPr lvl="1"/>
            <a:r>
              <a:rPr lang="en-US" dirty="0" smtClean="0"/>
              <a:t>Stimulation</a:t>
            </a:r>
          </a:p>
          <a:p>
            <a:r>
              <a:rPr lang="en-US" dirty="0" smtClean="0"/>
              <a:t>Consistent oscillations typically seen with expected degree two</a:t>
            </a:r>
            <a:endParaRPr lang="en-US" dirty="0"/>
          </a:p>
        </p:txBody>
      </p:sp>
    </p:spTree>
    <p:extLst>
      <p:ext uri="{BB962C8B-B14F-4D97-AF65-F5344CB8AC3E}">
        <p14:creationId xmlns:p14="http://schemas.microsoft.com/office/powerpoint/2010/main" val="180791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Expected Degree of 2</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33922" y="1447800"/>
            <a:ext cx="5676156" cy="4525963"/>
          </a:xfrm>
        </p:spPr>
      </p:pic>
      <p:sp>
        <p:nvSpPr>
          <p:cNvPr id="5" name="TextBox 4"/>
          <p:cNvSpPr txBox="1"/>
          <p:nvPr/>
        </p:nvSpPr>
        <p:spPr>
          <a:xfrm>
            <a:off x="1733922" y="6248400"/>
            <a:ext cx="5676156" cy="369332"/>
          </a:xfrm>
          <a:prstGeom prst="rect">
            <a:avLst/>
          </a:prstGeom>
          <a:noFill/>
        </p:spPr>
        <p:txBody>
          <a:bodyPr wrap="square" rtlCol="0">
            <a:spAutoFit/>
          </a:bodyPr>
          <a:lstStyle/>
          <a:p>
            <a:pPr algn="ctr"/>
            <a:r>
              <a:rPr lang="en-US" dirty="0" err="1" smtClean="0"/>
              <a:t>R</a:t>
            </a:r>
            <a:r>
              <a:rPr lang="en-US" baseline="-25000" dirty="0" err="1" smtClean="0"/>
              <a:t>c</a:t>
            </a:r>
            <a:r>
              <a:rPr lang="en-US" dirty="0" smtClean="0"/>
              <a:t>=2	P</a:t>
            </a:r>
            <a:r>
              <a:rPr lang="en-US" baseline="-25000" dirty="0" smtClean="0"/>
              <a:t>c</a:t>
            </a:r>
            <a:r>
              <a:rPr lang="en-US" dirty="0" smtClean="0"/>
              <a:t>=1/6</a:t>
            </a:r>
            <a:endParaRPr lang="en-US" dirty="0"/>
          </a:p>
        </p:txBody>
      </p:sp>
    </p:spTree>
    <p:extLst>
      <p:ext uri="{BB962C8B-B14F-4D97-AF65-F5344CB8AC3E}">
        <p14:creationId xmlns:p14="http://schemas.microsoft.com/office/powerpoint/2010/main" val="22871287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Increasing Probability of Stimulation</a:t>
            </a:r>
            <a:endParaRPr lang="en-US" dirty="0"/>
          </a:p>
        </p:txBody>
      </p:sp>
      <p:sp>
        <p:nvSpPr>
          <p:cNvPr id="3" name="Content Placeholder 2"/>
          <p:cNvSpPr>
            <a:spLocks noGrp="1"/>
          </p:cNvSpPr>
          <p:nvPr>
            <p:ph idx="1"/>
          </p:nvPr>
        </p:nvSpPr>
        <p:spPr>
          <a:xfrm>
            <a:off x="457200" y="4800600"/>
            <a:ext cx="8229600" cy="1371600"/>
          </a:xfrm>
        </p:spPr>
        <p:txBody>
          <a:bodyPr/>
          <a:lstStyle/>
          <a:p>
            <a:r>
              <a:rPr lang="en-US" sz="2400" dirty="0" smtClean="0"/>
              <a:t>Period for all three states decrease</a:t>
            </a:r>
          </a:p>
          <a:p>
            <a:r>
              <a:rPr lang="en-US" sz="2400" dirty="0" smtClean="0"/>
              <a:t>Increase amplitude refractory/active states</a:t>
            </a:r>
          </a:p>
          <a:p>
            <a:r>
              <a:rPr lang="en-US" sz="2400" dirty="0" smtClean="0"/>
              <a:t>Oscillations become more regular, less variation in amplitude</a:t>
            </a:r>
          </a:p>
          <a:p>
            <a:endParaRPr lang="en-US" sz="2400" dirty="0"/>
          </a:p>
        </p:txBody>
      </p:sp>
      <p:pic>
        <p:nvPicPr>
          <p:cNvPr id="2051" name="Picture 3" descr="C:\Users\COSMOS\Documents\Project\Ps=0.5.jpeg"/>
          <p:cNvPicPr>
            <a:picLocks noChangeAspect="1" noChangeArrowheads="1"/>
          </p:cNvPicPr>
          <p:nvPr/>
        </p:nvPicPr>
        <p:blipFill rotWithShape="1">
          <a:blip r:embed="rId3">
            <a:extLst>
              <a:ext uri="{28A0092B-C50C-407E-A947-70E740481C1C}">
                <a14:useLocalDpi xmlns:a14="http://schemas.microsoft.com/office/drawing/2010/main" val="0"/>
              </a:ext>
            </a:extLst>
          </a:blip>
          <a:srcRect t="13387" r="3586" b="2383"/>
          <a:stretch/>
        </p:blipFill>
        <p:spPr bwMode="auto">
          <a:xfrm>
            <a:off x="4572000" y="1447800"/>
            <a:ext cx="4443411" cy="29869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 y="4419600"/>
            <a:ext cx="9144000" cy="338554"/>
          </a:xfrm>
          <a:prstGeom prst="rect">
            <a:avLst/>
          </a:prstGeom>
          <a:noFill/>
        </p:spPr>
        <p:txBody>
          <a:bodyPr wrap="square" rtlCol="0">
            <a:spAutoFit/>
          </a:bodyPr>
          <a:lstStyle/>
          <a:p>
            <a:r>
              <a:rPr lang="en-US" sz="1600" dirty="0" smtClean="0"/>
              <a:t>		   P</a:t>
            </a:r>
            <a:r>
              <a:rPr lang="en-US" sz="1600" baseline="-25000" dirty="0" smtClean="0"/>
              <a:t>S</a:t>
            </a:r>
            <a:r>
              <a:rPr lang="en-US" sz="1600" dirty="0" smtClean="0"/>
              <a:t> = 0.01				    P</a:t>
            </a:r>
            <a:r>
              <a:rPr lang="en-US" sz="1600" baseline="-25000" dirty="0" smtClean="0"/>
              <a:t>S </a:t>
            </a:r>
            <a:r>
              <a:rPr lang="en-US" sz="1600" dirty="0" smtClean="0"/>
              <a:t>= 0.6</a:t>
            </a:r>
            <a:endParaRPr lang="en-US" sz="1600" dirty="0"/>
          </a:p>
        </p:txBody>
      </p:sp>
      <p:pic>
        <p:nvPicPr>
          <p:cNvPr id="2052" name="Picture 4" descr="C:\Users\COSMOS\Documents\Project\basecase.jpeg"/>
          <p:cNvPicPr>
            <a:picLocks noChangeAspect="1" noChangeArrowheads="1"/>
          </p:cNvPicPr>
          <p:nvPr/>
        </p:nvPicPr>
        <p:blipFill rotWithShape="1">
          <a:blip r:embed="rId4">
            <a:extLst>
              <a:ext uri="{28A0092B-C50C-407E-A947-70E740481C1C}">
                <a14:useLocalDpi xmlns:a14="http://schemas.microsoft.com/office/drawing/2010/main" val="0"/>
              </a:ext>
            </a:extLst>
          </a:blip>
          <a:srcRect t="12242" r="4631" b="4173"/>
          <a:stretch/>
        </p:blipFill>
        <p:spPr bwMode="auto">
          <a:xfrm>
            <a:off x="76200" y="1447800"/>
            <a:ext cx="4406632"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5119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Increasing Refractory Period</a:t>
            </a:r>
            <a:endParaRPr lang="en-US" dirty="0"/>
          </a:p>
        </p:txBody>
      </p:sp>
      <p:sp>
        <p:nvSpPr>
          <p:cNvPr id="3" name="Content Placeholder 2"/>
          <p:cNvSpPr>
            <a:spLocks noGrp="1"/>
          </p:cNvSpPr>
          <p:nvPr>
            <p:ph idx="1"/>
          </p:nvPr>
        </p:nvSpPr>
        <p:spPr>
          <a:xfrm>
            <a:off x="457200" y="4846637"/>
            <a:ext cx="8229600" cy="1477963"/>
          </a:xfrm>
        </p:spPr>
        <p:txBody>
          <a:bodyPr/>
          <a:lstStyle/>
          <a:p>
            <a:r>
              <a:rPr lang="en-US" sz="2400" dirty="0" smtClean="0"/>
              <a:t>Greater amplitude/period for refractory state</a:t>
            </a:r>
          </a:p>
          <a:p>
            <a:r>
              <a:rPr lang="en-US" sz="2400" dirty="0" smtClean="0"/>
              <a:t>Amplitude/period of active state stay constant</a:t>
            </a:r>
          </a:p>
        </p:txBody>
      </p:sp>
      <p:pic>
        <p:nvPicPr>
          <p:cNvPr id="3074" name="Picture 2" descr="C:\Users\COSMOS\Documents\Project\Rs=-5.jpeg"/>
          <p:cNvPicPr>
            <a:picLocks noChangeAspect="1" noChangeArrowheads="1"/>
          </p:cNvPicPr>
          <p:nvPr/>
        </p:nvPicPr>
        <p:blipFill rotWithShape="1">
          <a:blip r:embed="rId3">
            <a:extLst>
              <a:ext uri="{28A0092B-C50C-407E-A947-70E740481C1C}">
                <a14:useLocalDpi xmlns:a14="http://schemas.microsoft.com/office/drawing/2010/main" val="0"/>
              </a:ext>
            </a:extLst>
          </a:blip>
          <a:srcRect t="12572" r="3795" b="3199"/>
          <a:stretch/>
        </p:blipFill>
        <p:spPr bwMode="auto">
          <a:xfrm>
            <a:off x="4572000" y="1447800"/>
            <a:ext cx="4421203" cy="29785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 y="4419600"/>
            <a:ext cx="9144000" cy="338554"/>
          </a:xfrm>
          <a:prstGeom prst="rect">
            <a:avLst/>
          </a:prstGeom>
          <a:noFill/>
        </p:spPr>
        <p:txBody>
          <a:bodyPr wrap="square" rtlCol="0">
            <a:spAutoFit/>
          </a:bodyPr>
          <a:lstStyle/>
          <a:p>
            <a:r>
              <a:rPr lang="en-US" sz="1600" dirty="0" smtClean="0"/>
              <a:t>		     R</a:t>
            </a:r>
            <a:r>
              <a:rPr lang="en-US" sz="1600" baseline="-25000" dirty="0" smtClean="0"/>
              <a:t>S</a:t>
            </a:r>
            <a:r>
              <a:rPr lang="en-US" sz="1600" dirty="0" smtClean="0"/>
              <a:t> = 2			</a:t>
            </a:r>
            <a:r>
              <a:rPr lang="en-US" sz="1600" dirty="0"/>
              <a:t>	</a:t>
            </a:r>
            <a:r>
              <a:rPr lang="en-US" sz="1600" dirty="0" smtClean="0"/>
              <a:t>	   R</a:t>
            </a:r>
            <a:r>
              <a:rPr lang="en-US" sz="1600" baseline="-25000" dirty="0" smtClean="0"/>
              <a:t>S</a:t>
            </a:r>
            <a:r>
              <a:rPr lang="en-US" sz="1600" dirty="0" smtClean="0"/>
              <a:t> = 5</a:t>
            </a:r>
            <a:endParaRPr lang="en-US" sz="1600" dirty="0"/>
          </a:p>
        </p:txBody>
      </p:sp>
      <p:pic>
        <p:nvPicPr>
          <p:cNvPr id="3075" name="Picture 3" descr="C:\Users\COSMOS\Documents\Project\basecase.jpeg"/>
          <p:cNvPicPr>
            <a:picLocks noChangeAspect="1" noChangeArrowheads="1"/>
          </p:cNvPicPr>
          <p:nvPr/>
        </p:nvPicPr>
        <p:blipFill rotWithShape="1">
          <a:blip r:embed="rId4">
            <a:extLst>
              <a:ext uri="{28A0092B-C50C-407E-A947-70E740481C1C}">
                <a14:useLocalDpi xmlns:a14="http://schemas.microsoft.com/office/drawing/2010/main" val="0"/>
              </a:ext>
            </a:extLst>
          </a:blip>
          <a:srcRect t="12572" r="4213" b="2927"/>
          <a:stretch/>
        </p:blipFill>
        <p:spPr bwMode="auto">
          <a:xfrm>
            <a:off x="107967" y="1447800"/>
            <a:ext cx="4387833" cy="29785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COSMOS\Documents\Project\basecase.jpeg"/>
          <p:cNvPicPr>
            <a:picLocks noChangeAspect="1" noChangeArrowheads="1"/>
          </p:cNvPicPr>
          <p:nvPr/>
        </p:nvPicPr>
        <p:blipFill rotWithShape="1">
          <a:blip r:embed="rId4">
            <a:extLst>
              <a:ext uri="{28A0092B-C50C-407E-A947-70E740481C1C}">
                <a14:useLocalDpi xmlns:a14="http://schemas.microsoft.com/office/drawing/2010/main" val="0"/>
              </a:ext>
            </a:extLst>
          </a:blip>
          <a:srcRect t="12242" r="4631" b="4173"/>
          <a:stretch/>
        </p:blipFill>
        <p:spPr bwMode="auto">
          <a:xfrm>
            <a:off x="89168" y="1447800"/>
            <a:ext cx="4406632"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945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Conclusions</a:t>
            </a:r>
            <a:endParaRPr lang="en-US" dirty="0"/>
          </a:p>
        </p:txBody>
      </p:sp>
      <p:sp>
        <p:nvSpPr>
          <p:cNvPr id="3" name="Content Placeholder 2"/>
          <p:cNvSpPr>
            <a:spLocks noGrp="1"/>
          </p:cNvSpPr>
          <p:nvPr>
            <p:ph idx="1"/>
          </p:nvPr>
        </p:nvSpPr>
        <p:spPr>
          <a:xfrm>
            <a:off x="838200" y="1600200"/>
            <a:ext cx="7696200" cy="4525963"/>
          </a:xfrm>
        </p:spPr>
        <p:txBody>
          <a:bodyPr/>
          <a:lstStyle/>
          <a:p>
            <a:r>
              <a:rPr lang="en-US" dirty="0" smtClean="0"/>
              <a:t>Certain conditions necessary for wave propagation</a:t>
            </a:r>
          </a:p>
          <a:p>
            <a:r>
              <a:rPr lang="en-US" dirty="0" smtClean="0"/>
              <a:t>As R</a:t>
            </a:r>
            <a:r>
              <a:rPr lang="en-US" baseline="-25000" dirty="0" smtClean="0"/>
              <a:t>C</a:t>
            </a:r>
            <a:r>
              <a:rPr lang="en-US" dirty="0" smtClean="0"/>
              <a:t> increases, possible connections increase </a:t>
            </a:r>
            <a:r>
              <a:rPr lang="en-US" dirty="0" err="1" smtClean="0"/>
              <a:t>superlinearly</a:t>
            </a:r>
            <a:endParaRPr lang="en-US" dirty="0" smtClean="0"/>
          </a:p>
          <a:p>
            <a:r>
              <a:rPr lang="en-US" dirty="0" smtClean="0"/>
              <a:t>Random stimulation CANNOT result in wave propagation if R</a:t>
            </a:r>
            <a:r>
              <a:rPr lang="en-US" baseline="-25000" dirty="0" smtClean="0"/>
              <a:t>C</a:t>
            </a:r>
            <a:r>
              <a:rPr lang="en-US" dirty="0" smtClean="0"/>
              <a:t> and P</a:t>
            </a:r>
            <a:r>
              <a:rPr lang="en-US" baseline="-25000" dirty="0" smtClean="0"/>
              <a:t>C</a:t>
            </a:r>
            <a:r>
              <a:rPr lang="en-US" dirty="0" smtClean="0"/>
              <a:t> are too small</a:t>
            </a:r>
          </a:p>
          <a:p>
            <a:endParaRPr lang="en-US" dirty="0"/>
          </a:p>
        </p:txBody>
      </p:sp>
    </p:spTree>
    <p:extLst>
      <p:ext uri="{BB962C8B-B14F-4D97-AF65-F5344CB8AC3E}">
        <p14:creationId xmlns:p14="http://schemas.microsoft.com/office/powerpoint/2010/main" val="17731366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Conclusions</a:t>
            </a:r>
            <a:endParaRPr lang="en-US" dirty="0"/>
          </a:p>
        </p:txBody>
      </p:sp>
      <p:sp>
        <p:nvSpPr>
          <p:cNvPr id="3" name="Content Placeholder 2"/>
          <p:cNvSpPr>
            <a:spLocks noGrp="1"/>
          </p:cNvSpPr>
          <p:nvPr>
            <p:ph idx="1"/>
          </p:nvPr>
        </p:nvSpPr>
        <p:spPr>
          <a:xfrm>
            <a:off x="838200" y="1600200"/>
            <a:ext cx="7696200" cy="4525963"/>
          </a:xfrm>
        </p:spPr>
        <p:txBody>
          <a:bodyPr/>
          <a:lstStyle/>
          <a:p>
            <a:r>
              <a:rPr lang="en-US" dirty="0"/>
              <a:t>As P</a:t>
            </a:r>
            <a:r>
              <a:rPr lang="en-US" baseline="-25000" dirty="0"/>
              <a:t>S</a:t>
            </a:r>
            <a:r>
              <a:rPr lang="en-US" dirty="0"/>
              <a:t> increases, faster cycles between states</a:t>
            </a:r>
          </a:p>
          <a:p>
            <a:pPr lvl="1"/>
            <a:r>
              <a:rPr lang="en-US" dirty="0"/>
              <a:t>Smaller period</a:t>
            </a:r>
          </a:p>
          <a:p>
            <a:pPr lvl="1"/>
            <a:r>
              <a:rPr lang="en-US" dirty="0"/>
              <a:t>Greater amplitude for refractory/active states</a:t>
            </a:r>
          </a:p>
          <a:p>
            <a:r>
              <a:rPr lang="en-US" dirty="0" smtClean="0"/>
              <a:t>As R</a:t>
            </a:r>
            <a:r>
              <a:rPr lang="en-US" baseline="-25000" dirty="0" smtClean="0"/>
              <a:t>S</a:t>
            </a:r>
            <a:r>
              <a:rPr lang="en-US" dirty="0" smtClean="0"/>
              <a:t> increases, more refractory neurons at given time step</a:t>
            </a:r>
          </a:p>
          <a:p>
            <a:pPr lvl="1"/>
            <a:r>
              <a:rPr lang="en-US" dirty="0" smtClean="0"/>
              <a:t>Greater amplitude/period of refractory state</a:t>
            </a:r>
          </a:p>
          <a:p>
            <a:r>
              <a:rPr lang="en-US" dirty="0" smtClean="0"/>
              <a:t>More regular oscillations</a:t>
            </a:r>
          </a:p>
        </p:txBody>
      </p:sp>
    </p:spTree>
    <p:extLst>
      <p:ext uri="{BB962C8B-B14F-4D97-AF65-F5344CB8AC3E}">
        <p14:creationId xmlns:p14="http://schemas.microsoft.com/office/powerpoint/2010/main" val="2984559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Importance of Neuro-Networks</a:t>
            </a:r>
            <a:endParaRPr lang="en-US" dirty="0"/>
          </a:p>
        </p:txBody>
      </p:sp>
      <p:sp>
        <p:nvSpPr>
          <p:cNvPr id="3" name="Content Placeholder 2"/>
          <p:cNvSpPr>
            <a:spLocks noGrp="1"/>
          </p:cNvSpPr>
          <p:nvPr>
            <p:ph idx="1"/>
          </p:nvPr>
        </p:nvSpPr>
        <p:spPr>
          <a:xfrm>
            <a:off x="838200" y="1600200"/>
            <a:ext cx="7848600" cy="4525963"/>
          </a:xfrm>
        </p:spPr>
        <p:txBody>
          <a:bodyPr/>
          <a:lstStyle/>
          <a:p>
            <a:r>
              <a:rPr lang="en-US" dirty="0"/>
              <a:t>Failure of </a:t>
            </a:r>
            <a:r>
              <a:rPr lang="en-US" dirty="0" smtClean="0"/>
              <a:t>neurotransmission</a:t>
            </a:r>
          </a:p>
          <a:p>
            <a:pPr lvl="1"/>
            <a:r>
              <a:rPr lang="en-US" dirty="0" smtClean="0">
                <a:sym typeface="Wingdings" panose="05000000000000000000" pitchFamily="2" charset="2"/>
              </a:rPr>
              <a:t>Deterioration </a:t>
            </a:r>
            <a:r>
              <a:rPr lang="en-US" dirty="0">
                <a:sym typeface="Wingdings" panose="05000000000000000000" pitchFamily="2" charset="2"/>
              </a:rPr>
              <a:t>of mental </a:t>
            </a:r>
            <a:r>
              <a:rPr lang="en-US" dirty="0" smtClean="0">
                <a:sym typeface="Wingdings" panose="05000000000000000000" pitchFamily="2" charset="2"/>
              </a:rPr>
              <a:t>functions</a:t>
            </a:r>
          </a:p>
          <a:p>
            <a:r>
              <a:rPr lang="en-US" dirty="0" smtClean="0">
                <a:sym typeface="Wingdings" panose="05000000000000000000" pitchFamily="2" charset="2"/>
              </a:rPr>
              <a:t>Patterns that can be described by certain parameters seen in nature</a:t>
            </a:r>
          </a:p>
          <a:p>
            <a:pPr lvl="1"/>
            <a:r>
              <a:rPr lang="en-US" dirty="0" smtClean="0">
                <a:sym typeface="Wingdings" panose="05000000000000000000" pitchFamily="2" charset="2"/>
              </a:rPr>
              <a:t>Patterns on sea shells</a:t>
            </a:r>
          </a:p>
          <a:p>
            <a:pPr lvl="1"/>
            <a:r>
              <a:rPr lang="en-US" dirty="0" smtClean="0">
                <a:sym typeface="Wingdings" panose="05000000000000000000" pitchFamily="2" charset="2"/>
              </a:rPr>
              <a:t>Formation of crystals</a:t>
            </a:r>
          </a:p>
          <a:p>
            <a:endParaRPr lang="en-US" dirty="0"/>
          </a:p>
        </p:txBody>
      </p:sp>
    </p:spTree>
    <p:extLst>
      <p:ext uri="{BB962C8B-B14F-4D97-AF65-F5344CB8AC3E}">
        <p14:creationId xmlns:p14="http://schemas.microsoft.com/office/powerpoint/2010/main" val="16507395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Further Experimentation</a:t>
            </a:r>
            <a:endParaRPr lang="en-US" dirty="0"/>
          </a:p>
        </p:txBody>
      </p:sp>
      <p:sp>
        <p:nvSpPr>
          <p:cNvPr id="3" name="Content Placeholder 2"/>
          <p:cNvSpPr>
            <a:spLocks noGrp="1"/>
          </p:cNvSpPr>
          <p:nvPr>
            <p:ph idx="1"/>
          </p:nvPr>
        </p:nvSpPr>
        <p:spPr>
          <a:xfrm>
            <a:off x="838200" y="1570037"/>
            <a:ext cx="7772400" cy="4525963"/>
          </a:xfrm>
        </p:spPr>
        <p:txBody>
          <a:bodyPr/>
          <a:lstStyle/>
          <a:p>
            <a:r>
              <a:rPr lang="en-US" dirty="0">
                <a:sym typeface="Wingdings" panose="05000000000000000000" pitchFamily="2" charset="2"/>
              </a:rPr>
              <a:t>Simulate one-way blocks</a:t>
            </a:r>
          </a:p>
          <a:p>
            <a:pPr lvl="1"/>
            <a:r>
              <a:rPr lang="en-US" dirty="0">
                <a:sym typeface="Wingdings" panose="05000000000000000000" pitchFamily="2" charset="2"/>
              </a:rPr>
              <a:t>Excitation cannot spread to certain regions</a:t>
            </a:r>
          </a:p>
          <a:p>
            <a:pPr lvl="1"/>
            <a:r>
              <a:rPr lang="en-US" dirty="0" smtClean="0">
                <a:sym typeface="Wingdings" panose="05000000000000000000" pitchFamily="2" charset="2"/>
              </a:rPr>
              <a:t>Forms </a:t>
            </a:r>
            <a:r>
              <a:rPr lang="en-US" dirty="0">
                <a:sym typeface="Wingdings" panose="05000000000000000000" pitchFamily="2" charset="2"/>
              </a:rPr>
              <a:t>a pattern (usually spiral)</a:t>
            </a:r>
            <a:endParaRPr lang="en-US" dirty="0"/>
          </a:p>
        </p:txBody>
      </p:sp>
    </p:spTree>
    <p:extLst>
      <p:ext uri="{BB962C8B-B14F-4D97-AF65-F5344CB8AC3E}">
        <p14:creationId xmlns:p14="http://schemas.microsoft.com/office/powerpoint/2010/main" val="41002738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3200"/>
            <a:ext cx="9144000" cy="1143000"/>
          </a:xfrm>
        </p:spPr>
        <p:txBody>
          <a:bodyPr/>
          <a:lstStyle/>
          <a:p>
            <a:r>
              <a:rPr lang="en-US" dirty="0" smtClean="0"/>
              <a:t>Questions?</a:t>
            </a:r>
            <a:endParaRPr lang="en-US" dirty="0"/>
          </a:p>
        </p:txBody>
      </p:sp>
    </p:spTree>
    <p:extLst>
      <p:ext uri="{BB962C8B-B14F-4D97-AF65-F5344CB8AC3E}">
        <p14:creationId xmlns:p14="http://schemas.microsoft.com/office/powerpoint/2010/main" val="6995388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Bibliography</a:t>
            </a:r>
            <a:endParaRPr lang="en-US" dirty="0"/>
          </a:p>
        </p:txBody>
      </p:sp>
      <p:sp>
        <p:nvSpPr>
          <p:cNvPr id="3" name="Content Placeholder 2"/>
          <p:cNvSpPr>
            <a:spLocks noGrp="1"/>
          </p:cNvSpPr>
          <p:nvPr>
            <p:ph idx="1"/>
          </p:nvPr>
        </p:nvSpPr>
        <p:spPr>
          <a:xfrm>
            <a:off x="762000" y="1616075"/>
            <a:ext cx="7924800" cy="4708525"/>
          </a:xfrm>
        </p:spPr>
        <p:txBody>
          <a:bodyPr/>
          <a:lstStyle/>
          <a:p>
            <a:pPr marL="0" indent="0">
              <a:buNone/>
            </a:pPr>
            <a:r>
              <a:rPr lang="en-US" sz="1900" dirty="0" err="1"/>
              <a:t>Chudler</a:t>
            </a:r>
            <a:r>
              <a:rPr lang="en-US" sz="1900" dirty="0"/>
              <a:t>, E. (2010, May 5). </a:t>
            </a:r>
            <a:r>
              <a:rPr lang="en-US" sz="1900" i="1" dirty="0"/>
              <a:t>Neuroscience for Kids</a:t>
            </a:r>
            <a:r>
              <a:rPr lang="en-US" sz="1900" dirty="0"/>
              <a:t> Retrieved from </a:t>
            </a:r>
          </a:p>
          <a:p>
            <a:pPr marL="0" indent="0">
              <a:buNone/>
            </a:pPr>
            <a:r>
              <a:rPr lang="en-US" sz="1900" dirty="0" smtClean="0"/>
              <a:t>	https</a:t>
            </a:r>
            <a:r>
              <a:rPr lang="en-US" sz="1900" dirty="0"/>
              <a:t>://faculty.washington.edu/chudler/ap.html </a:t>
            </a:r>
          </a:p>
          <a:p>
            <a:pPr marL="0" indent="0">
              <a:buNone/>
            </a:pPr>
            <a:r>
              <a:rPr lang="en-US" sz="1900" dirty="0"/>
              <a:t>Lewis, T., &amp; </a:t>
            </a:r>
            <a:r>
              <a:rPr lang="en-US" sz="1900" dirty="0" err="1"/>
              <a:t>Rinzel</a:t>
            </a:r>
            <a:r>
              <a:rPr lang="en-US" sz="1900" dirty="0"/>
              <a:t>, J. (2000, April 26). </a:t>
            </a:r>
            <a:r>
              <a:rPr lang="en-US" sz="1900" i="1" dirty="0"/>
              <a:t>Self-organized synchronous </a:t>
            </a:r>
            <a:r>
              <a:rPr lang="en-US" sz="1900" i="1" dirty="0" smtClean="0"/>
              <a:t>	oscillations </a:t>
            </a:r>
            <a:r>
              <a:rPr lang="en-US" sz="1900" i="1" dirty="0"/>
              <a:t>in </a:t>
            </a:r>
            <a:r>
              <a:rPr lang="en-US" sz="1900" i="1" dirty="0" smtClean="0"/>
              <a:t>	a </a:t>
            </a:r>
            <a:r>
              <a:rPr lang="en-US" sz="1900" i="1" dirty="0"/>
              <a:t>network of </a:t>
            </a:r>
            <a:r>
              <a:rPr lang="en-US" sz="1900" i="1" dirty="0" smtClean="0"/>
              <a:t>excitable</a:t>
            </a:r>
            <a:r>
              <a:rPr lang="en-US" sz="1900" dirty="0"/>
              <a:t> </a:t>
            </a:r>
            <a:r>
              <a:rPr lang="en-US" sz="1900" i="1" dirty="0" smtClean="0"/>
              <a:t>cells </a:t>
            </a:r>
            <a:r>
              <a:rPr lang="en-US" sz="1900" i="1" dirty="0" smtClean="0"/>
              <a:t>coupled by gap junctions</a:t>
            </a:r>
            <a:r>
              <a:rPr lang="en-US" sz="1900" dirty="0" smtClean="0"/>
              <a:t>. Retrieved from </a:t>
            </a:r>
          </a:p>
          <a:p>
            <a:pPr marL="0" indent="0">
              <a:buNone/>
            </a:pPr>
            <a:r>
              <a:rPr lang="en-US" sz="1900" dirty="0"/>
              <a:t>	</a:t>
            </a:r>
            <a:r>
              <a:rPr lang="en-US" sz="1900" dirty="0" smtClean="0"/>
              <a:t>https</a:t>
            </a:r>
            <a:r>
              <a:rPr lang="en-US" sz="1900" dirty="0"/>
              <a:t>://www.math.ucdavis.edu/~tjlewis/pubs/net.pdf</a:t>
            </a:r>
          </a:p>
          <a:p>
            <a:pPr marL="0" indent="0">
              <a:buNone/>
            </a:pPr>
            <a:r>
              <a:rPr lang="en-US" sz="1900" dirty="0" err="1"/>
              <a:t>Weisstein</a:t>
            </a:r>
            <a:r>
              <a:rPr lang="en-US" sz="1900" dirty="0"/>
              <a:t>, E. (2002, March 23). </a:t>
            </a:r>
            <a:r>
              <a:rPr lang="en-US" sz="1900" i="1" dirty="0"/>
              <a:t>Cellular Automaton from </a:t>
            </a:r>
            <a:r>
              <a:rPr lang="en-US" sz="1900" i="1" dirty="0" err="1" smtClean="0"/>
              <a:t>Mathworld</a:t>
            </a:r>
            <a:r>
              <a:rPr lang="en-US" sz="1900" i="1" dirty="0" smtClean="0"/>
              <a:t> - A 	Wolfram </a:t>
            </a:r>
            <a:r>
              <a:rPr lang="en-US" sz="1900" i="1" dirty="0"/>
              <a:t>Web Resource</a:t>
            </a:r>
            <a:r>
              <a:rPr lang="en-US" sz="1900" dirty="0"/>
              <a:t>. </a:t>
            </a:r>
            <a:r>
              <a:rPr lang="en-US" sz="1900" dirty="0" smtClean="0"/>
              <a:t>Retrieved from 	http</a:t>
            </a:r>
            <a:r>
              <a:rPr lang="en-US" sz="1900" dirty="0"/>
              <a:t>://</a:t>
            </a:r>
            <a:r>
              <a:rPr lang="en-US" sz="1900" dirty="0" smtClean="0"/>
              <a:t>mathworld.wolfram.com/CellularAutomaton.html</a:t>
            </a:r>
          </a:p>
          <a:p>
            <a:pPr marL="0" indent="0">
              <a:buNone/>
            </a:pPr>
            <a:r>
              <a:rPr lang="en-US" sz="1900" dirty="0" err="1"/>
              <a:t>Farndon</a:t>
            </a:r>
            <a:r>
              <a:rPr lang="en-US" sz="1900" dirty="0"/>
              <a:t>, J. (2009, September 16). Nerve </a:t>
            </a:r>
            <a:r>
              <a:rPr lang="en-US" sz="1900" dirty="0" err="1"/>
              <a:t>Signalling</a:t>
            </a:r>
            <a:r>
              <a:rPr lang="en-US" sz="1900" dirty="0"/>
              <a:t>: Tracing the Wiring of </a:t>
            </a:r>
            <a:r>
              <a:rPr lang="en-US" sz="1900" dirty="0" smtClean="0"/>
              <a:t>Life</a:t>
            </a:r>
            <a:r>
              <a:rPr lang="en-US" sz="1900" dirty="0"/>
              <a:t>. </a:t>
            </a:r>
            <a:r>
              <a:rPr lang="en-US" sz="1900" dirty="0" smtClean="0"/>
              <a:t>	</a:t>
            </a:r>
            <a:r>
              <a:rPr lang="en-US" sz="1900" i="1" dirty="0" smtClean="0"/>
              <a:t>Nerve </a:t>
            </a:r>
            <a:r>
              <a:rPr lang="en-US" sz="1900" i="1" dirty="0" err="1"/>
              <a:t>Signalling</a:t>
            </a:r>
            <a:r>
              <a:rPr lang="en-US" sz="1900" i="1" dirty="0"/>
              <a:t>: Tracing the Wiring of Life</a:t>
            </a:r>
            <a:r>
              <a:rPr lang="en-US" sz="1900" dirty="0"/>
              <a:t>. Retrieved July 26, </a:t>
            </a:r>
            <a:r>
              <a:rPr lang="en-US" sz="1900" dirty="0" smtClean="0"/>
              <a:t>	2014</a:t>
            </a:r>
            <a:r>
              <a:rPr lang="en-US" sz="1900" dirty="0"/>
              <a:t>, from http://</a:t>
            </a:r>
            <a:r>
              <a:rPr lang="en-US" sz="1900" dirty="0" smtClean="0"/>
              <a:t>www.nobelprize.org/educational/medicine/</a:t>
            </a:r>
          </a:p>
          <a:p>
            <a:pPr marL="0" indent="0">
              <a:buNone/>
            </a:pPr>
            <a:r>
              <a:rPr lang="en-US" sz="1900" dirty="0"/>
              <a:t>	</a:t>
            </a:r>
            <a:r>
              <a:rPr lang="en-US" sz="1900" dirty="0" err="1" smtClean="0"/>
              <a:t>nerve_signaling</a:t>
            </a:r>
            <a:r>
              <a:rPr lang="en-US" sz="1900" dirty="0" smtClean="0"/>
              <a:t>/overview/index.html</a:t>
            </a:r>
            <a:endParaRPr lang="en-US" sz="1900" dirty="0"/>
          </a:p>
        </p:txBody>
      </p:sp>
    </p:spTree>
    <p:extLst>
      <p:ext uri="{BB962C8B-B14F-4D97-AF65-F5344CB8AC3E}">
        <p14:creationId xmlns:p14="http://schemas.microsoft.com/office/powerpoint/2010/main" val="6411072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76200"/>
            <a:ext cx="9144000" cy="1143000"/>
          </a:xfrm>
        </p:spPr>
        <p:txBody>
          <a:bodyPr/>
          <a:lstStyle/>
          <a:p>
            <a:r>
              <a:rPr lang="en-US" altLang="en-US" dirty="0" smtClean="0"/>
              <a:t>Neuron Interactions</a:t>
            </a:r>
          </a:p>
        </p:txBody>
      </p:sp>
      <p:sp>
        <p:nvSpPr>
          <p:cNvPr id="4099" name="Content Placeholder 2"/>
          <p:cNvSpPr>
            <a:spLocks noGrp="1"/>
          </p:cNvSpPr>
          <p:nvPr>
            <p:ph idx="1"/>
          </p:nvPr>
        </p:nvSpPr>
        <p:spPr>
          <a:xfrm>
            <a:off x="685800" y="3962400"/>
            <a:ext cx="7848600" cy="1948733"/>
          </a:xfrm>
        </p:spPr>
        <p:txBody>
          <a:bodyPr/>
          <a:lstStyle/>
          <a:p>
            <a:r>
              <a:rPr lang="en-US" altLang="en-US" sz="2800" dirty="0" smtClean="0"/>
              <a:t>Communicates electrochemically</a:t>
            </a:r>
          </a:p>
          <a:p>
            <a:pPr lvl="1"/>
            <a:r>
              <a:rPr lang="en-US" altLang="en-US" sz="2400" dirty="0" smtClean="0"/>
              <a:t>Stimulus (change in concentration of charged ions) causes increase in </a:t>
            </a:r>
            <a:r>
              <a:rPr lang="en-US" altLang="en-US" sz="2400" dirty="0"/>
              <a:t>voltage, passes </a:t>
            </a:r>
            <a:r>
              <a:rPr lang="en-US" altLang="en-US" sz="2400" dirty="0" smtClean="0"/>
              <a:t>threshold</a:t>
            </a:r>
          </a:p>
          <a:p>
            <a:pPr lvl="1"/>
            <a:r>
              <a:rPr lang="en-US" altLang="en-US" sz="2400" dirty="0" smtClean="0"/>
              <a:t>Action potential (electrical impulse) allows information to be sent to nearby neurons</a:t>
            </a:r>
          </a:p>
        </p:txBody>
      </p:sp>
      <p:sp>
        <p:nvSpPr>
          <p:cNvPr id="2" name="TextBox 1"/>
          <p:cNvSpPr txBox="1"/>
          <p:nvPr/>
        </p:nvSpPr>
        <p:spPr>
          <a:xfrm>
            <a:off x="2178436" y="3724797"/>
            <a:ext cx="4953000" cy="307777"/>
          </a:xfrm>
          <a:prstGeom prst="rect">
            <a:avLst/>
          </a:prstGeom>
          <a:noFill/>
        </p:spPr>
        <p:txBody>
          <a:bodyPr wrap="square" rtlCol="0">
            <a:spAutoFit/>
          </a:bodyPr>
          <a:lstStyle/>
          <a:p>
            <a:r>
              <a:rPr lang="en-US" sz="1400" dirty="0"/>
              <a:t>(http://</a:t>
            </a:r>
            <a:r>
              <a:rPr lang="en-US" sz="1400" dirty="0" smtClean="0"/>
              <a:t>tle.westone.wa.gov.au)</a:t>
            </a:r>
            <a:endParaRPr lang="en-US" sz="1600" dirty="0"/>
          </a:p>
        </p:txBody>
      </p:sp>
      <p:pic>
        <p:nvPicPr>
          <p:cNvPr id="3" name="Picture 2" descr="An action potential (as recorded by an oscilloscope) and how it relates to the events in an axon. 1.Slow depolarisation bringing the membrane potential to the threshold voltage. 2.Sodium channels open causing depolarisation. 3. Sodium channels close – repolarisation. 4. Return to resting membrane potent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8436" y="1219200"/>
            <a:ext cx="4679563" cy="2511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8014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fade">
                                      <p:cBhvr>
                                        <p:cTn id="15"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Cellular Automaton Model</a:t>
            </a:r>
            <a:endParaRPr lang="en-US" dirty="0"/>
          </a:p>
        </p:txBody>
      </p:sp>
      <p:sp>
        <p:nvSpPr>
          <p:cNvPr id="3" name="Content Placeholder 2"/>
          <p:cNvSpPr>
            <a:spLocks noGrp="1"/>
          </p:cNvSpPr>
          <p:nvPr>
            <p:ph idx="1"/>
          </p:nvPr>
        </p:nvSpPr>
        <p:spPr>
          <a:xfrm>
            <a:off x="762000" y="1600200"/>
            <a:ext cx="4495800" cy="4724400"/>
          </a:xfrm>
        </p:spPr>
        <p:txBody>
          <a:bodyPr/>
          <a:lstStyle/>
          <a:p>
            <a:r>
              <a:rPr lang="en-US" dirty="0" smtClean="0"/>
              <a:t>Grid of units that change between states</a:t>
            </a:r>
          </a:p>
          <a:p>
            <a:r>
              <a:rPr lang="en-US" dirty="0" smtClean="0"/>
              <a:t>Governed by certain set of rules</a:t>
            </a:r>
          </a:p>
          <a:p>
            <a:r>
              <a:rPr lang="en-US" dirty="0" smtClean="0"/>
              <a:t>Rules applied iteratively for time steps</a:t>
            </a:r>
            <a:endParaRPr lang="en-US" dirty="0"/>
          </a:p>
        </p:txBody>
      </p:sp>
      <p:pic>
        <p:nvPicPr>
          <p:cNvPr id="1028" name="Picture 4" descr="http://www.economicsnetwork.ac.uk/cheer/ch17/hand1.gif"/>
          <p:cNvPicPr>
            <a:picLocks noChangeAspect="1" noChangeArrowheads="1"/>
          </p:cNvPicPr>
          <p:nvPr/>
        </p:nvPicPr>
        <p:blipFill rotWithShape="1">
          <a:blip r:embed="rId3">
            <a:extLst>
              <a:ext uri="{28A0092B-C50C-407E-A947-70E740481C1C}">
                <a14:useLocalDpi xmlns:a14="http://schemas.microsoft.com/office/drawing/2010/main" val="0"/>
              </a:ext>
            </a:extLst>
          </a:blip>
          <a:srcRect l="2733" t="3794" r="50000" b="19831"/>
          <a:stretch/>
        </p:blipFill>
        <p:spPr bwMode="auto">
          <a:xfrm>
            <a:off x="5470090" y="1752600"/>
            <a:ext cx="2683310" cy="28979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70090" y="4648200"/>
            <a:ext cx="2683310" cy="523220"/>
          </a:xfrm>
          <a:prstGeom prst="rect">
            <a:avLst/>
          </a:prstGeom>
          <a:noFill/>
        </p:spPr>
        <p:txBody>
          <a:bodyPr wrap="square" rtlCol="0">
            <a:spAutoFit/>
          </a:bodyPr>
          <a:lstStyle/>
          <a:p>
            <a:r>
              <a:rPr lang="en-US" sz="1400" dirty="0" smtClean="0"/>
              <a:t>(http</a:t>
            </a:r>
            <a:r>
              <a:rPr lang="en-US" sz="1400" dirty="0"/>
              <a:t>://</a:t>
            </a:r>
            <a:r>
              <a:rPr lang="en-US" sz="1400" dirty="0" smtClean="0"/>
              <a:t>www.economicsnetwork.ac.uk/cheer/ch17/hand.htm)</a:t>
            </a:r>
            <a:endParaRPr lang="en-US" sz="1400" dirty="0"/>
          </a:p>
        </p:txBody>
      </p:sp>
    </p:spTree>
    <p:extLst>
      <p:ext uri="{BB962C8B-B14F-4D97-AF65-F5344CB8AC3E}">
        <p14:creationId xmlns:p14="http://schemas.microsoft.com/office/powerpoint/2010/main" val="4168188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Model Description</a:t>
            </a:r>
            <a:endParaRPr lang="en-US" dirty="0"/>
          </a:p>
        </p:txBody>
      </p:sp>
      <p:sp>
        <p:nvSpPr>
          <p:cNvPr id="3" name="Content Placeholder 2"/>
          <p:cNvSpPr>
            <a:spLocks noGrp="1"/>
          </p:cNvSpPr>
          <p:nvPr>
            <p:ph idx="1"/>
          </p:nvPr>
        </p:nvSpPr>
        <p:spPr>
          <a:xfrm>
            <a:off x="914400" y="1600200"/>
            <a:ext cx="7848600" cy="4525963"/>
          </a:xfrm>
        </p:spPr>
        <p:txBody>
          <a:bodyPr/>
          <a:lstStyle/>
          <a:p>
            <a:r>
              <a:rPr lang="en-US" dirty="0" smtClean="0"/>
              <a:t>Two-dimensional rectangular grid of neurons</a:t>
            </a:r>
          </a:p>
          <a:p>
            <a:r>
              <a:rPr lang="en-US" dirty="0" smtClean="0"/>
              <a:t>Randomly stimulate neurons throughout time steps with probability </a:t>
            </a:r>
            <a:r>
              <a:rPr lang="en-US" b="1" dirty="0" smtClean="0"/>
              <a:t>P</a:t>
            </a:r>
            <a:r>
              <a:rPr lang="en-US" b="1" baseline="-25000" dirty="0" smtClean="0"/>
              <a:t>S</a:t>
            </a:r>
            <a:endParaRPr lang="en-US" b="1" baseline="-25000" dirty="0"/>
          </a:p>
          <a:p>
            <a:r>
              <a:rPr lang="en-US" dirty="0" smtClean="0"/>
              <a:t>Each neuron has a probability </a:t>
            </a:r>
            <a:r>
              <a:rPr lang="en-US" b="1" dirty="0" smtClean="0"/>
              <a:t>P</a:t>
            </a:r>
            <a:r>
              <a:rPr lang="en-US" b="1" baseline="-25000" dirty="0" smtClean="0"/>
              <a:t>C</a:t>
            </a:r>
            <a:r>
              <a:rPr lang="en-US" dirty="0" smtClean="0"/>
              <a:t> of being connected to neurons within radius </a:t>
            </a:r>
            <a:r>
              <a:rPr lang="en-US" b="1" dirty="0" smtClean="0"/>
              <a:t>R</a:t>
            </a:r>
            <a:r>
              <a:rPr lang="en-US" b="1" baseline="-25000" dirty="0" smtClean="0"/>
              <a:t>C</a:t>
            </a:r>
          </a:p>
          <a:p>
            <a:r>
              <a:rPr lang="en-US" dirty="0" smtClean="0"/>
              <a:t>If neurons are connected, signal propagates</a:t>
            </a:r>
          </a:p>
        </p:txBody>
      </p:sp>
    </p:spTree>
    <p:extLst>
      <p:ext uri="{BB962C8B-B14F-4D97-AF65-F5344CB8AC3E}">
        <p14:creationId xmlns:p14="http://schemas.microsoft.com/office/powerpoint/2010/main" val="39629697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Neuron States</a:t>
            </a:r>
            <a:endParaRPr lang="en-US" dirty="0"/>
          </a:p>
        </p:txBody>
      </p:sp>
      <p:sp>
        <p:nvSpPr>
          <p:cNvPr id="3" name="Content Placeholder 2"/>
          <p:cNvSpPr>
            <a:spLocks noGrp="1"/>
          </p:cNvSpPr>
          <p:nvPr>
            <p:ph idx="1"/>
          </p:nvPr>
        </p:nvSpPr>
        <p:spPr>
          <a:xfrm>
            <a:off x="914400" y="1600200"/>
            <a:ext cx="7772400" cy="4525963"/>
          </a:xfrm>
        </p:spPr>
        <p:txBody>
          <a:bodyPr/>
          <a:lstStyle/>
          <a:p>
            <a:r>
              <a:rPr lang="en-US" dirty="0" smtClean="0"/>
              <a:t>Resting (grey)</a:t>
            </a:r>
          </a:p>
          <a:p>
            <a:r>
              <a:rPr lang="en-US" dirty="0" smtClean="0"/>
              <a:t>Active (red)</a:t>
            </a:r>
          </a:p>
          <a:p>
            <a:r>
              <a:rPr lang="en-US" dirty="0" smtClean="0"/>
              <a:t>Refractory (black)</a:t>
            </a:r>
          </a:p>
          <a:p>
            <a:pPr lvl="1"/>
            <a:r>
              <a:rPr lang="en-US" dirty="0" smtClean="0"/>
              <a:t>Varying periods of time </a:t>
            </a:r>
            <a:r>
              <a:rPr lang="en-US" b="1" dirty="0" smtClean="0"/>
              <a:t>R</a:t>
            </a:r>
            <a:r>
              <a:rPr lang="en-US" b="1" baseline="-25000" dirty="0" smtClean="0"/>
              <a:t>S</a:t>
            </a:r>
            <a:r>
              <a:rPr lang="en-US" dirty="0" smtClean="0"/>
              <a:t> that neuron does not respond to stimulations</a:t>
            </a:r>
            <a:endParaRPr lang="en-US" dirty="0"/>
          </a:p>
        </p:txBody>
      </p:sp>
    </p:spTree>
    <p:extLst>
      <p:ext uri="{BB962C8B-B14F-4D97-AF65-F5344CB8AC3E}">
        <p14:creationId xmlns:p14="http://schemas.microsoft.com/office/powerpoint/2010/main" val="1753054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Controlled Set of Rules</a:t>
            </a:r>
            <a:endParaRPr lang="en-US" dirty="0"/>
          </a:p>
        </p:txBody>
      </p:sp>
      <p:sp>
        <p:nvSpPr>
          <p:cNvPr id="3" name="Content Placeholder 2"/>
          <p:cNvSpPr>
            <a:spLocks noGrp="1"/>
          </p:cNvSpPr>
          <p:nvPr>
            <p:ph idx="1"/>
          </p:nvPr>
        </p:nvSpPr>
        <p:spPr>
          <a:xfrm>
            <a:off x="304800" y="1600200"/>
            <a:ext cx="3505200" cy="4525963"/>
          </a:xfrm>
        </p:spPr>
        <p:txBody>
          <a:bodyPr/>
          <a:lstStyle/>
          <a:p>
            <a:r>
              <a:rPr lang="en-US" sz="2800" dirty="0" smtClean="0"/>
              <a:t>15 x 20 grid of neurons</a:t>
            </a:r>
          </a:p>
          <a:p>
            <a:r>
              <a:rPr lang="en-US" sz="2800" dirty="0" smtClean="0"/>
              <a:t>Time steps: 50</a:t>
            </a:r>
          </a:p>
          <a:p>
            <a:r>
              <a:rPr lang="en-US" sz="2800" dirty="0" smtClean="0"/>
              <a:t>P</a:t>
            </a:r>
            <a:r>
              <a:rPr lang="en-US" sz="2800" baseline="-25000" dirty="0" smtClean="0"/>
              <a:t>C</a:t>
            </a:r>
            <a:r>
              <a:rPr lang="en-US" sz="2800" dirty="0" smtClean="0"/>
              <a:t> = 0.5</a:t>
            </a:r>
          </a:p>
          <a:p>
            <a:r>
              <a:rPr lang="en-US" sz="2800" dirty="0" smtClean="0"/>
              <a:t>R</a:t>
            </a:r>
            <a:r>
              <a:rPr lang="en-US" sz="2800" baseline="-25000" dirty="0" smtClean="0"/>
              <a:t>C</a:t>
            </a:r>
            <a:r>
              <a:rPr lang="en-US" sz="2800" dirty="0" smtClean="0"/>
              <a:t> = 2</a:t>
            </a:r>
          </a:p>
          <a:p>
            <a:r>
              <a:rPr lang="en-US" sz="2800" dirty="0" smtClean="0"/>
              <a:t>P</a:t>
            </a:r>
            <a:r>
              <a:rPr lang="en-US" sz="2800" baseline="-25000" dirty="0" smtClean="0"/>
              <a:t>S</a:t>
            </a:r>
            <a:r>
              <a:rPr lang="en-US" sz="2800" dirty="0" smtClean="0"/>
              <a:t> </a:t>
            </a:r>
            <a:r>
              <a:rPr lang="en-US" sz="2800" dirty="0" smtClean="0"/>
              <a:t>= </a:t>
            </a:r>
            <a:r>
              <a:rPr lang="en-US" sz="2800" dirty="0" smtClean="0"/>
              <a:t>0.01</a:t>
            </a:r>
          </a:p>
          <a:p>
            <a:r>
              <a:rPr lang="en-US" sz="2800" dirty="0"/>
              <a:t>R</a:t>
            </a:r>
            <a:r>
              <a:rPr lang="en-US" sz="2800" baseline="-25000" dirty="0"/>
              <a:t>S</a:t>
            </a:r>
            <a:r>
              <a:rPr lang="en-US" sz="2800" dirty="0"/>
              <a:t> = 2</a:t>
            </a:r>
          </a:p>
          <a:p>
            <a:endParaRPr lang="en-US" sz="2800" dirty="0" smtClean="0"/>
          </a:p>
          <a:p>
            <a:pPr marL="0" indent="0">
              <a:buNone/>
            </a:pPr>
            <a:endParaRPr lang="en-US" sz="2800" dirty="0" smtClean="0"/>
          </a:p>
        </p:txBody>
      </p:sp>
      <p:pic>
        <p:nvPicPr>
          <p:cNvPr id="1026" name="Picture 2" descr="C:\Users\COSMOS\Documents\Project\basecase.jpeg"/>
          <p:cNvPicPr>
            <a:picLocks noChangeAspect="1" noChangeArrowheads="1"/>
          </p:cNvPicPr>
          <p:nvPr/>
        </p:nvPicPr>
        <p:blipFill rotWithShape="1">
          <a:blip r:embed="rId3">
            <a:extLst>
              <a:ext uri="{28A0092B-C50C-407E-A947-70E740481C1C}">
                <a14:useLocalDpi xmlns:a14="http://schemas.microsoft.com/office/drawing/2010/main" val="0"/>
              </a:ext>
            </a:extLst>
          </a:blip>
          <a:srcRect t="11656" r="3617" b="2692"/>
          <a:stretch/>
        </p:blipFill>
        <p:spPr bwMode="auto">
          <a:xfrm>
            <a:off x="3352800" y="1676400"/>
            <a:ext cx="5440471" cy="3720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4960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Base Case</a:t>
            </a:r>
            <a:endParaRPr lang="en-US" dirty="0"/>
          </a:p>
        </p:txBody>
      </p:sp>
      <p:pic>
        <p:nvPicPr>
          <p:cNvPr id="4" name="base case">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546100" y="1524000"/>
            <a:ext cx="8051800" cy="4525963"/>
          </a:xfrm>
        </p:spPr>
      </p:pic>
    </p:spTree>
    <p:extLst>
      <p:ext uri="{BB962C8B-B14F-4D97-AF65-F5344CB8AC3E}">
        <p14:creationId xmlns:p14="http://schemas.microsoft.com/office/powerpoint/2010/main" val="23614848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Increasing Connectivity</a:t>
            </a:r>
            <a:endParaRPr lang="en-US" dirty="0"/>
          </a:p>
        </p:txBody>
      </p:sp>
      <p:sp>
        <p:nvSpPr>
          <p:cNvPr id="3" name="Content Placeholder 2"/>
          <p:cNvSpPr>
            <a:spLocks noGrp="1"/>
          </p:cNvSpPr>
          <p:nvPr>
            <p:ph idx="1"/>
          </p:nvPr>
        </p:nvSpPr>
        <p:spPr>
          <a:xfrm>
            <a:off x="914400" y="1600200"/>
            <a:ext cx="7772400" cy="4525963"/>
          </a:xfrm>
        </p:spPr>
        <p:txBody>
          <a:bodyPr/>
          <a:lstStyle/>
          <a:p>
            <a:r>
              <a:rPr lang="en-US" dirty="0" smtClean="0"/>
              <a:t>Amplitude of oscillations increases and frequency slightly increases</a:t>
            </a:r>
          </a:p>
          <a:p>
            <a:r>
              <a:rPr lang="en-US" dirty="0" smtClean="0"/>
              <a:t>Fewer neurons left out of cycles</a:t>
            </a:r>
          </a:p>
          <a:p>
            <a:r>
              <a:rPr lang="en-US" dirty="0" smtClean="0"/>
              <a:t>Faster spread throughout system</a:t>
            </a:r>
            <a:endParaRPr lang="en-US" dirty="0"/>
          </a:p>
        </p:txBody>
      </p:sp>
    </p:spTree>
    <p:extLst>
      <p:ext uri="{BB962C8B-B14F-4D97-AF65-F5344CB8AC3E}">
        <p14:creationId xmlns:p14="http://schemas.microsoft.com/office/powerpoint/2010/main" val="42686793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graph">
      <a:dk1>
        <a:srgbClr val="FFFFFF"/>
      </a:dk1>
      <a:lt1>
        <a:srgbClr val="FFFFFF"/>
      </a:lt1>
      <a:dk2>
        <a:srgbClr val="1F497D"/>
      </a:dk2>
      <a:lt2>
        <a:srgbClr val="991B1D"/>
      </a:lt2>
      <a:accent1>
        <a:srgbClr val="AB8C22"/>
      </a:accent1>
      <a:accent2>
        <a:srgbClr val="CD885E"/>
      </a:accent2>
      <a:accent3>
        <a:srgbClr val="000000"/>
      </a:accent3>
      <a:accent4>
        <a:srgbClr val="8064A2"/>
      </a:accent4>
      <a:accent5>
        <a:srgbClr val="4BACC6"/>
      </a:accent5>
      <a:accent6>
        <a:srgbClr val="F79646"/>
      </a:accent6>
      <a:hlink>
        <a:srgbClr val="4694DB"/>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neoron_texture</Template>
  <TotalTime>1941</TotalTime>
  <Words>612</Words>
  <Application>Microsoft Office PowerPoint</Application>
  <PresentationFormat>On-screen Show (4:3)</PresentationFormat>
  <Paragraphs>177</Paragraphs>
  <Slides>29</Slides>
  <Notes>27</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Tahoma</vt:lpstr>
      <vt:lpstr>Wingdings</vt:lpstr>
      <vt:lpstr>Office Theme</vt:lpstr>
      <vt:lpstr>Neural Network Dynamics</vt:lpstr>
      <vt:lpstr>Neuron Structure</vt:lpstr>
      <vt:lpstr>Neuron Interactions</vt:lpstr>
      <vt:lpstr>Cellular Automaton Model</vt:lpstr>
      <vt:lpstr>Model Description</vt:lpstr>
      <vt:lpstr>Neuron States</vt:lpstr>
      <vt:lpstr>Controlled Set of Rules</vt:lpstr>
      <vt:lpstr>Base Case</vt:lpstr>
      <vt:lpstr>Increasing Connectivity</vt:lpstr>
      <vt:lpstr>Increasing Connectivity</vt:lpstr>
      <vt:lpstr>Varying Connectivity</vt:lpstr>
      <vt:lpstr>Varying Connectivity</vt:lpstr>
      <vt:lpstr>Why?</vt:lpstr>
      <vt:lpstr>Varying Connectivity</vt:lpstr>
      <vt:lpstr>Average Degree of 1?</vt:lpstr>
      <vt:lpstr>PowerPoint Presentation</vt:lpstr>
      <vt:lpstr>Why?</vt:lpstr>
      <vt:lpstr>Greater Average Degree</vt:lpstr>
      <vt:lpstr>Greater Average Degree?</vt:lpstr>
      <vt:lpstr>Necessary Expected Degree?</vt:lpstr>
      <vt:lpstr>Expected Degree of 2</vt:lpstr>
      <vt:lpstr>Increasing Probability of Stimulation</vt:lpstr>
      <vt:lpstr>Increasing Refractory Period</vt:lpstr>
      <vt:lpstr>Conclusions</vt:lpstr>
      <vt:lpstr>Conclusions</vt:lpstr>
      <vt:lpstr>Importance of Neuro-Networks</vt:lpstr>
      <vt:lpstr>Further Experimentation</vt:lpstr>
      <vt:lpstr>Questions?</vt:lpstr>
      <vt:lpstr>Bibliography</vt:lpstr>
    </vt:vector>
  </TitlesOfParts>
  <Company>health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 Dynamics</dc:title>
  <dc:creator>Cathy Wang</dc:creator>
  <cp:lastModifiedBy>Cathy Wang</cp:lastModifiedBy>
  <cp:revision>80</cp:revision>
  <dcterms:created xsi:type="dcterms:W3CDTF">2014-07-27T22:50:55Z</dcterms:created>
  <dcterms:modified xsi:type="dcterms:W3CDTF">2014-08-01T05:25:49Z</dcterms:modified>
</cp:coreProperties>
</file>