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77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5143500" type="screen16x9"/>
  <p:notesSz cx="6858000" cy="9144000"/>
  <p:embeddedFontLst>
    <p:embeddedFont>
      <p:font typeface="Arvo" panose="020B0604020202020204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Roboto Condensed" panose="020B0604020202020204" charset="0"/>
      <p:regular r:id="rId31"/>
      <p:bold r:id="rId32"/>
      <p:italic r:id="rId33"/>
      <p:boldItalic r:id="rId34"/>
    </p:embeddedFont>
    <p:embeddedFont>
      <p:font typeface="Roboto Condensed Light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B0864A-1674-4BAC-B188-7D4C0BD17CED}">
  <a:tblStyle styleId="{94B0864A-1674-4BAC-B188-7D4C0BD17C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8C438B0-ADD5-4F6B-8CC4-4C3DC476E7B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75531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211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87e9d0c47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87e9d0c47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45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87e9d0c47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87e9d0c47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450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87e9d0c47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87e9d0c47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6620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0c198129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0c198129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694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99603b5d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99603b5d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502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f5669e9d1b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f5669e9d1b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068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f159b6db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f159b6db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877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899603b5d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899603b5d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0391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899603b5d3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899603b5d3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8067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f5669e9d1b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f5669e9d1b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66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7380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66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3545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5669e9d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5669e9d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661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765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99603b5d3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99603b5d3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22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5669e9d1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5669e9d1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323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87e9d0c47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87e9d0c47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4931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87e9d0c4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87e9d0c4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453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nitinmaheshtiwari/2020-delhi-election-tweets-datase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0" y="1722950"/>
            <a:ext cx="7078200" cy="12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Tweeting from Left to Right: Echo Chambers in Delhi</a:t>
            </a:r>
            <a:endParaRPr sz="24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Election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85" name="Google Shape;185;p11"/>
          <p:cNvSpPr txBox="1"/>
          <p:nvPr/>
        </p:nvSpPr>
        <p:spPr>
          <a:xfrm>
            <a:off x="3879050" y="3718325"/>
            <a:ext cx="50685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Condensed"/>
                <a:ea typeface="Roboto Condensed"/>
                <a:cs typeface="Roboto Condensed"/>
                <a:sym typeface="Roboto Condensed"/>
              </a:rPr>
              <a:t>Supervised by :</a:t>
            </a:r>
            <a:endParaRPr sz="17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r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sz="120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86" name="Google Shape;186;p11"/>
          <p:cNvSpPr txBox="1"/>
          <p:nvPr/>
        </p:nvSpPr>
        <p:spPr>
          <a:xfrm>
            <a:off x="4383425" y="4320950"/>
            <a:ext cx="44874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Dr Vedika Gupta (Assistant Professor)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87" name="Google Shape;187;p11"/>
          <p:cNvSpPr txBox="1"/>
          <p:nvPr/>
        </p:nvSpPr>
        <p:spPr>
          <a:xfrm>
            <a:off x="97950" y="3289700"/>
            <a:ext cx="6882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Department of Computer Science and Engineering </a:t>
            </a:r>
            <a:endParaRPr sz="13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Bharati Vidyapeeth’s College of Engineering, New Delhi, India </a:t>
            </a:r>
            <a:endParaRPr sz="130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Identifying Eco-Chambers 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296" name="Google Shape;296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97" name="Google Shape;297;p21"/>
          <p:cNvSpPr txBox="1"/>
          <p:nvPr/>
        </p:nvSpPr>
        <p:spPr>
          <a:xfrm>
            <a:off x="160725" y="482200"/>
            <a:ext cx="6537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5.1</a:t>
            </a:r>
            <a:endParaRPr sz="2400" b="1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8" name="Google Shape;298;p21"/>
          <p:cNvSpPr txBox="1"/>
          <p:nvPr/>
        </p:nvSpPr>
        <p:spPr>
          <a:xfrm>
            <a:off x="450050" y="1468050"/>
            <a:ext cx="8443800" cy="3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 Condensed"/>
              <a:buAutoNum type="arabicPeriod"/>
            </a:pPr>
            <a:r>
              <a:rPr lang="en" b="1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Different Clustering Algorithms used:</a:t>
            </a:r>
            <a:endParaRPr b="1"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 Condensed"/>
              <a:buAutoNum type="alphaLcPeriod"/>
            </a:pPr>
            <a:r>
              <a:rPr lang="en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DB-SCAN Clustering Algorithm</a:t>
            </a:r>
            <a:endParaRPr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 Condensed"/>
              <a:buAutoNum type="alphaLcPeriod"/>
            </a:pPr>
            <a:r>
              <a:rPr lang="en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K-Means Clustering Algorithm</a:t>
            </a:r>
            <a:endParaRPr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 Condensed"/>
              <a:buAutoNum type="alphaLcPeriod"/>
            </a:pPr>
            <a:r>
              <a:rPr lang="en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Mean-Shift Clustering Algorithm</a:t>
            </a:r>
            <a:endParaRPr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</a:pPr>
            <a:r>
              <a:rPr lang="en" b="1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2.     For Feature Extraction we used,</a:t>
            </a:r>
            <a:endParaRPr b="1"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 Condensed"/>
              <a:buAutoNum type="alphaLcPeriod"/>
            </a:pPr>
            <a:r>
              <a:rPr lang="en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TF-IDF Vectorizer</a:t>
            </a:r>
            <a:endParaRPr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 Condensed"/>
              <a:buAutoNum type="alphaLcPeriod"/>
            </a:pPr>
            <a:r>
              <a:rPr lang="en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Countvectorizer</a:t>
            </a:r>
            <a:endParaRPr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 Condensed"/>
              <a:buAutoNum type="alphaLcPeriod"/>
            </a:pPr>
            <a:r>
              <a:rPr lang="en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With different number of features and n-grams ranges.</a:t>
            </a:r>
            <a:endParaRPr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371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</a:pPr>
            <a:r>
              <a:rPr lang="en" b="1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3.     </a:t>
            </a:r>
            <a:r>
              <a:rPr lang="en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Finally we used, TF-IDF Vectorizer with max-features as 200 and n-gram range as (1,2).</a:t>
            </a:r>
            <a:endParaRPr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</a:pPr>
            <a:r>
              <a:rPr lang="en" b="1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4.     We created 4 Clusters out of Dataset naming:</a:t>
            </a:r>
            <a:endParaRPr b="1"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 Condensed"/>
              <a:buAutoNum type="alphaLcPeriod"/>
            </a:pPr>
            <a:r>
              <a:rPr lang="en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BJP Supporters</a:t>
            </a:r>
            <a:endParaRPr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 Condensed"/>
              <a:buAutoNum type="alphaLcPeriod"/>
            </a:pPr>
            <a:r>
              <a:rPr lang="en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BJP Opposition</a:t>
            </a:r>
            <a:endParaRPr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 Condensed"/>
              <a:buAutoNum type="alphaLcPeriod"/>
            </a:pPr>
            <a:r>
              <a:rPr lang="en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AAP Supporters</a:t>
            </a:r>
            <a:endParaRPr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 Condensed"/>
              <a:buAutoNum type="alphaLcPeriod"/>
            </a:pPr>
            <a:r>
              <a:rPr lang="en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AAP Opposition</a:t>
            </a:r>
            <a:endParaRPr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"/>
          <p:cNvSpPr txBox="1">
            <a:spLocks noGrp="1"/>
          </p:cNvSpPr>
          <p:nvPr>
            <p:ph type="title"/>
          </p:nvPr>
        </p:nvSpPr>
        <p:spPr>
          <a:xfrm>
            <a:off x="652868" y="392573"/>
            <a:ext cx="61938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 dirty="0">
                <a:solidFill>
                  <a:srgbClr val="FFFFFF"/>
                </a:solidFill>
              </a:rPr>
              <a:t>5.2 Comparison between various clustering algorithms</a:t>
            </a:r>
            <a:endParaRPr sz="2100" dirty="0">
              <a:solidFill>
                <a:srgbClr val="FFFFFF"/>
              </a:solidFill>
            </a:endParaRPr>
          </a:p>
        </p:txBody>
      </p:sp>
      <p:sp>
        <p:nvSpPr>
          <p:cNvPr id="304" name="Google Shape;304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305" name="Google Shape;305;p22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306" name="Google Shape;306;p2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13" name="Google Shape;313;p22"/>
          <p:cNvGraphicFramePr/>
          <p:nvPr/>
        </p:nvGraphicFramePr>
        <p:xfrm>
          <a:off x="556000" y="1380574"/>
          <a:ext cx="8032000" cy="3021625"/>
        </p:xfrm>
        <a:graphic>
          <a:graphicData uri="http://schemas.openxmlformats.org/drawingml/2006/table">
            <a:tbl>
              <a:tblPr>
                <a:noFill/>
                <a:tableStyleId>{D8C438B0-ADD5-4F6B-8CC4-4C3DC476E7B5}</a:tableStyleId>
              </a:tblPr>
              <a:tblGrid>
                <a:gridCol w="2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 b="1"/>
                        <a:t>Clustering Algorithms</a:t>
                      </a:r>
                      <a:endParaRPr sz="1100" b="1"/>
                    </a:p>
                  </a:txBody>
                  <a:tcPr marL="7625" marR="7625" marT="7625" marB="91425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 b="1"/>
                        <a:t>Mean Shift</a:t>
                      </a:r>
                      <a:endParaRPr sz="1100" b="1"/>
                    </a:p>
                  </a:txBody>
                  <a:tcPr marL="7625" marR="7625" marT="7625" marB="91425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 b="1"/>
                        <a:t>DBSCAN</a:t>
                      </a:r>
                      <a:endParaRPr sz="1100" b="1"/>
                    </a:p>
                  </a:txBody>
                  <a:tcPr marL="7625" marR="7625" marT="7625" marB="91425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 b="1"/>
                        <a:t>K Means</a:t>
                      </a:r>
                      <a:endParaRPr sz="1100" b="1"/>
                    </a:p>
                  </a:txBody>
                  <a:tcPr marL="7625" marR="7625" marT="7625" marB="91425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/>
                        <a:t>silhouette_score</a:t>
                      </a:r>
                      <a:endParaRPr/>
                    </a:p>
                  </a:txBody>
                  <a:tcPr marL="7625" marR="7625" marT="7625" marB="91425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/>
                        <a:t>0.681993869</a:t>
                      </a:r>
                      <a:endParaRPr/>
                    </a:p>
                  </a:txBody>
                  <a:tcPr marL="7625" marR="7625" marT="7625" marB="91425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/>
                        <a:t>0.734424408</a:t>
                      </a:r>
                      <a:endParaRPr/>
                    </a:p>
                  </a:txBody>
                  <a:tcPr marL="7625" marR="7625" marT="7625" marB="91425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/>
                        <a:t>0.933227692</a:t>
                      </a:r>
                      <a:endParaRPr/>
                    </a:p>
                  </a:txBody>
                  <a:tcPr marL="7625" marR="7625" marT="7625" marB="91425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/>
                        <a:t>adjusted_rand_score</a:t>
                      </a:r>
                      <a:endParaRPr/>
                    </a:p>
                  </a:txBody>
                  <a:tcPr marL="7625" marR="7625" marT="7625" marB="91425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7625" marR="7625" marT="7625" marB="91425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/>
                        <a:t>0.975376174</a:t>
                      </a:r>
                      <a:endParaRPr/>
                    </a:p>
                  </a:txBody>
                  <a:tcPr marL="7625" marR="7625" marT="7625" marB="91425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7625" marR="7625" marT="7625" marB="91425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/>
                        <a:t>davies_bouldin_score</a:t>
                      </a:r>
                      <a:endParaRPr/>
                    </a:p>
                  </a:txBody>
                  <a:tcPr marL="7625" marR="7625" marT="7625" marB="91425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/>
                        <a:t>0.437564008</a:t>
                      </a:r>
                      <a:endParaRPr/>
                    </a:p>
                  </a:txBody>
                  <a:tcPr marL="7625" marR="7625" marT="7625" marB="91425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/>
                        <a:t>1.491471966</a:t>
                      </a:r>
                      <a:endParaRPr/>
                    </a:p>
                  </a:txBody>
                  <a:tcPr marL="7625" marR="7625" marT="7625" marB="91425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/>
                        <a:t>0.094045005</a:t>
                      </a:r>
                      <a:endParaRPr/>
                    </a:p>
                  </a:txBody>
                  <a:tcPr marL="7625" marR="7625" marT="7625" marB="91425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/>
                        <a:t>mutual_info_score</a:t>
                      </a:r>
                      <a:endParaRPr/>
                    </a:p>
                  </a:txBody>
                  <a:tcPr marL="7625" marR="7625" marT="7625" marB="91425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/>
                        <a:t>1.386294361</a:t>
                      </a:r>
                      <a:endParaRPr/>
                    </a:p>
                  </a:txBody>
                  <a:tcPr marL="7625" marR="7625" marT="7625" marB="91425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/>
                        <a:t>1.361653759</a:t>
                      </a:r>
                      <a:endParaRPr/>
                    </a:p>
                  </a:txBody>
                  <a:tcPr marL="7625" marR="7625" marT="7625" marB="91425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/>
                        <a:t>1.386294361</a:t>
                      </a:r>
                      <a:endParaRPr/>
                    </a:p>
                  </a:txBody>
                  <a:tcPr marL="7625" marR="7625" marT="7625" marB="91425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4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/>
                        <a:t>calinski_harabasz_score</a:t>
                      </a:r>
                      <a:endParaRPr/>
                    </a:p>
                  </a:txBody>
                  <a:tcPr marL="7625" marR="7625" marT="7625" marB="91425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/>
                        <a:t>1210.089914</a:t>
                      </a:r>
                      <a:endParaRPr/>
                    </a:p>
                  </a:txBody>
                  <a:tcPr marL="7625" marR="7625" marT="7625" marB="91425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/>
                        <a:t>2023.003291</a:t>
                      </a:r>
                      <a:endParaRPr/>
                    </a:p>
                  </a:txBody>
                  <a:tcPr marL="7625" marR="7625" marT="7625" marB="91425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/>
                        <a:t>141224.1733</a:t>
                      </a:r>
                      <a:endParaRPr/>
                    </a:p>
                  </a:txBody>
                  <a:tcPr marL="7625" marR="7625" marT="7625" marB="91425" anchor="ctr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4" name="Google Shape;314;p22"/>
          <p:cNvSpPr txBox="1"/>
          <p:nvPr/>
        </p:nvSpPr>
        <p:spPr>
          <a:xfrm>
            <a:off x="2135825" y="4624000"/>
            <a:ext cx="48723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Table .1 Comparison between different clustering algorithms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63651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Analyzing Tolerance level of people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20" name="Google Shape;320;p23"/>
          <p:cNvSpPr txBox="1">
            <a:spLocks noGrp="1"/>
          </p:cNvSpPr>
          <p:nvPr>
            <p:ph type="body" idx="1"/>
          </p:nvPr>
        </p:nvSpPr>
        <p:spPr>
          <a:xfrm>
            <a:off x="471500" y="1414475"/>
            <a:ext cx="8422500" cy="32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 Condensed"/>
              <a:buChar char="●"/>
            </a:pPr>
            <a:r>
              <a:rPr lang="en" sz="14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</a:t>
            </a:r>
            <a:r>
              <a:rPr lang="en" sz="1400" b="1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tolerance level </a:t>
            </a:r>
            <a:r>
              <a:rPr lang="en" sz="14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of people indicates the upper limit of how many opposing thoughts and ideologies a person can tolerate.</a:t>
            </a:r>
            <a:endParaRPr sz="1400"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 Condensed"/>
              <a:buChar char="●"/>
            </a:pPr>
            <a:r>
              <a:rPr lang="en" sz="14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Based on the above definition, we categorized tolerance into 3 levels:</a:t>
            </a:r>
            <a:endParaRPr sz="1400"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 Condensed"/>
              <a:buChar char="○"/>
            </a:pPr>
            <a:r>
              <a:rPr lang="en" sz="14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High Tolerance Level</a:t>
            </a:r>
            <a:endParaRPr sz="1400"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 Condensed"/>
              <a:buChar char="○"/>
            </a:pPr>
            <a:r>
              <a:rPr lang="en" sz="14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Moderate Tolerance Level</a:t>
            </a:r>
            <a:endParaRPr sz="1400"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 Condensed"/>
              <a:buChar char="○"/>
            </a:pPr>
            <a:r>
              <a:rPr lang="en" sz="14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Low Tolerance Level</a:t>
            </a:r>
            <a:endParaRPr sz="1400"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 Condensed"/>
              <a:buChar char="●"/>
            </a:pPr>
            <a:r>
              <a:rPr lang="en" sz="14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We calculated a Fluctuating Factor for each user as,</a:t>
            </a:r>
            <a:endParaRPr sz="1400"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 Condensed"/>
              <a:buChar char="○"/>
            </a:pPr>
            <a:r>
              <a:rPr lang="en" sz="1400" b="1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Fluctuating Factor </a:t>
            </a:r>
            <a:r>
              <a:rPr lang="en" sz="14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=   </a:t>
            </a:r>
            <a:r>
              <a:rPr lang="en" sz="1400" u="sng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Number of times user fluctuated between different eco-chambers</a:t>
            </a:r>
            <a:endParaRPr sz="1400" u="sng"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200400" lvl="0" indent="0" algn="l" rtl="0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    Total number of tweets</a:t>
            </a:r>
            <a:endParaRPr sz="1400"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 Condensed"/>
              <a:buChar char="●"/>
            </a:pPr>
            <a:r>
              <a:rPr lang="en" sz="14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</a:t>
            </a:r>
            <a:r>
              <a:rPr lang="en" sz="1400" b="1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tolerance level of user    </a:t>
            </a:r>
            <a:r>
              <a:rPr lang="en" sz="14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∝  </a:t>
            </a:r>
            <a:r>
              <a:rPr lang="en" sz="1400" u="sng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                    1                                 _    </a:t>
            </a:r>
            <a:r>
              <a:rPr lang="en" sz="14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         </a:t>
            </a:r>
            <a:endParaRPr sz="1400"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0" algn="l" rtl="0">
              <a:lnSpc>
                <a:spcPct val="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                                                       Fluctuating Factor of user</a:t>
            </a:r>
            <a:endParaRPr sz="1400"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1" name="Google Shape;321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22" name="Google Shape;322;p23"/>
          <p:cNvSpPr txBox="1"/>
          <p:nvPr/>
        </p:nvSpPr>
        <p:spPr>
          <a:xfrm>
            <a:off x="160725" y="482200"/>
            <a:ext cx="6537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5.3</a:t>
            </a:r>
            <a:endParaRPr sz="2400" b="1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Results for Tolerance Analysis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28" name="Google Shape;328;p2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29" name="Google Shape;329;p24"/>
          <p:cNvSpPr txBox="1"/>
          <p:nvPr/>
        </p:nvSpPr>
        <p:spPr>
          <a:xfrm>
            <a:off x="160725" y="482200"/>
            <a:ext cx="5142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330" name="Google Shape;330;p24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331" name="Google Shape;331;p24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4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4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4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8" name="Google Shape;3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75" y="1459348"/>
            <a:ext cx="2508126" cy="16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4337" y="1403750"/>
            <a:ext cx="2508126" cy="1635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587" y="3308501"/>
            <a:ext cx="2508126" cy="1635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4349" y="3308501"/>
            <a:ext cx="2508126" cy="1587314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4"/>
          <p:cNvSpPr txBox="1"/>
          <p:nvPr/>
        </p:nvSpPr>
        <p:spPr>
          <a:xfrm>
            <a:off x="236275" y="3039100"/>
            <a:ext cx="25524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Fig .2</a:t>
            </a:r>
            <a:endParaRPr sz="11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43" name="Google Shape;343;p24"/>
          <p:cNvSpPr txBox="1"/>
          <p:nvPr/>
        </p:nvSpPr>
        <p:spPr>
          <a:xfrm>
            <a:off x="3212200" y="3039100"/>
            <a:ext cx="25524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Fig .3</a:t>
            </a:r>
            <a:endParaRPr sz="11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44" name="Google Shape;344;p24"/>
          <p:cNvSpPr txBox="1"/>
          <p:nvPr/>
        </p:nvSpPr>
        <p:spPr>
          <a:xfrm>
            <a:off x="236275" y="4918625"/>
            <a:ext cx="25524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Fig .4</a:t>
            </a:r>
            <a:endParaRPr sz="11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45" name="Google Shape;345;p24"/>
          <p:cNvSpPr txBox="1"/>
          <p:nvPr/>
        </p:nvSpPr>
        <p:spPr>
          <a:xfrm>
            <a:off x="3212200" y="4918625"/>
            <a:ext cx="25524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Fig .5</a:t>
            </a:r>
            <a:endParaRPr sz="11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46" name="Google Shape;346;p24"/>
          <p:cNvSpPr txBox="1"/>
          <p:nvPr/>
        </p:nvSpPr>
        <p:spPr>
          <a:xfrm>
            <a:off x="5882875" y="2063038"/>
            <a:ext cx="3182700" cy="16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00"/>
                </a:solidFill>
              </a:rPr>
              <a:t>Figure:</a:t>
            </a:r>
            <a:r>
              <a:rPr lang="en" sz="900">
                <a:solidFill>
                  <a:srgbClr val="000000"/>
                </a:solidFill>
              </a:rPr>
              <a:t> </a:t>
            </a:r>
            <a:r>
              <a:rPr lang="en" sz="900"/>
              <a:t>2</a:t>
            </a:r>
            <a:r>
              <a:rPr lang="en" sz="900">
                <a:solidFill>
                  <a:srgbClr val="000000"/>
                </a:solidFill>
              </a:rPr>
              <a:t>) Probability Density of people with each level of tolerance in support of BJP</a:t>
            </a:r>
            <a:endParaRPr sz="90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/>
              <a:t>3</a:t>
            </a:r>
            <a:r>
              <a:rPr lang="en" sz="900">
                <a:solidFill>
                  <a:srgbClr val="000000"/>
                </a:solidFill>
              </a:rPr>
              <a:t>) Probability Density of people with each level of tolerance in opposition of BJP</a:t>
            </a:r>
            <a:endParaRPr sz="90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/>
              <a:t>4</a:t>
            </a:r>
            <a:r>
              <a:rPr lang="en" sz="900">
                <a:solidFill>
                  <a:srgbClr val="000000"/>
                </a:solidFill>
              </a:rPr>
              <a:t>) Probability Density of people with each level of tolerance in support of AAP</a:t>
            </a:r>
            <a:endParaRPr sz="90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400"/>
              </a:spcAft>
              <a:buNone/>
            </a:pPr>
            <a:r>
              <a:rPr lang="en" sz="900"/>
              <a:t>5</a:t>
            </a:r>
            <a:r>
              <a:rPr lang="en" sz="900">
                <a:solidFill>
                  <a:srgbClr val="000000"/>
                </a:solidFill>
              </a:rPr>
              <a:t>) Probability Density of people with each level of tolerance in opposition of AAP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5509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Analyzing Influence of each Echo Chamber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52" name="Google Shape;352;p25"/>
          <p:cNvSpPr txBox="1">
            <a:spLocks noGrp="1"/>
          </p:cNvSpPr>
          <p:nvPr>
            <p:ph type="body" idx="1"/>
          </p:nvPr>
        </p:nvSpPr>
        <p:spPr>
          <a:xfrm>
            <a:off x="471500" y="1318025"/>
            <a:ext cx="79509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500"/>
              <a:buChar char="●"/>
            </a:pPr>
            <a:r>
              <a:rPr lang="en" sz="1500" dirty="0">
                <a:solidFill>
                  <a:srgbClr val="666666"/>
                </a:solidFill>
              </a:rPr>
              <a:t>The </a:t>
            </a:r>
            <a:r>
              <a:rPr lang="en" sz="1500" b="1" dirty="0">
                <a:solidFill>
                  <a:srgbClr val="666666"/>
                </a:solidFill>
              </a:rPr>
              <a:t>influence of an echo chamber </a:t>
            </a:r>
            <a:r>
              <a:rPr lang="en" sz="1500" dirty="0">
                <a:solidFill>
                  <a:srgbClr val="666666"/>
                </a:solidFill>
              </a:rPr>
              <a:t>can be defined as its power to make other people agree with its opinions and ideologies.</a:t>
            </a:r>
            <a:endParaRPr sz="1500" dirty="0">
              <a:solidFill>
                <a:srgbClr val="666666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●"/>
            </a:pPr>
            <a:r>
              <a:rPr lang="en" sz="1500" dirty="0">
                <a:solidFill>
                  <a:srgbClr val="666666"/>
                </a:solidFill>
              </a:rPr>
              <a:t>An echo chamber with </a:t>
            </a:r>
            <a:r>
              <a:rPr lang="en" sz="1500" b="1" dirty="0">
                <a:solidFill>
                  <a:srgbClr val="666666"/>
                </a:solidFill>
              </a:rPr>
              <a:t>high influencing power </a:t>
            </a:r>
            <a:r>
              <a:rPr lang="en" sz="1500" dirty="0">
                <a:solidFill>
                  <a:srgbClr val="666666"/>
                </a:solidFill>
              </a:rPr>
              <a:t>can attract new users to join as well as retain its existing users.</a:t>
            </a:r>
            <a:endParaRPr sz="1500" dirty="0">
              <a:solidFill>
                <a:srgbClr val="666666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●"/>
            </a:pPr>
            <a:r>
              <a:rPr lang="en" sz="1500" dirty="0">
                <a:solidFill>
                  <a:srgbClr val="666666"/>
                </a:solidFill>
              </a:rPr>
              <a:t>Based on previous data of each user, we tried to predict his future trend of tweets using RNN.We generated the data for 30 days using </a:t>
            </a:r>
            <a:r>
              <a:rPr lang="en" sz="1500" b="1" dirty="0">
                <a:solidFill>
                  <a:srgbClr val="666666"/>
                </a:solidFill>
              </a:rPr>
              <a:t>Simple RNN</a:t>
            </a:r>
            <a:r>
              <a:rPr lang="en" sz="1500" dirty="0">
                <a:solidFill>
                  <a:srgbClr val="666666"/>
                </a:solidFill>
              </a:rPr>
              <a:t> and based on that data, we calculated the number of people joining a particular echo chamber and the number of people leaving that echo chamber.</a:t>
            </a:r>
            <a:endParaRPr sz="1500" dirty="0">
              <a:solidFill>
                <a:srgbClr val="666666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●"/>
            </a:pPr>
            <a:r>
              <a:rPr lang="en" sz="1500" dirty="0">
                <a:solidFill>
                  <a:srgbClr val="666666"/>
                </a:solidFill>
              </a:rPr>
              <a:t>For each echo chamber:</a:t>
            </a:r>
            <a:endParaRPr sz="1500" dirty="0">
              <a:solidFill>
                <a:srgbClr val="666666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666666"/>
                </a:solidFill>
              </a:rPr>
              <a:t>for each day in 30 days :</a:t>
            </a:r>
            <a:endParaRPr sz="1500" dirty="0">
              <a:solidFill>
                <a:srgbClr val="666666"/>
              </a:solidFill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666666"/>
                </a:solidFill>
              </a:rPr>
              <a:t>plot number of people joined - number of people left</a:t>
            </a:r>
            <a:endParaRPr sz="1500" b="1" dirty="0">
              <a:solidFill>
                <a:srgbClr val="666666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" sz="1500" dirty="0">
                <a:solidFill>
                  <a:srgbClr val="666666"/>
                </a:solidFill>
              </a:rPr>
              <a:t>Influence power of echo-chamber = slope of the curve</a:t>
            </a:r>
            <a:r>
              <a:rPr lang="en" sz="1500" b="1" dirty="0">
                <a:solidFill>
                  <a:srgbClr val="666666"/>
                </a:solidFill>
              </a:rPr>
              <a:t>						</a:t>
            </a:r>
            <a:endParaRPr sz="1500" b="1" dirty="0">
              <a:solidFill>
                <a:srgbClr val="666666"/>
              </a:solidFill>
            </a:endParaRPr>
          </a:p>
        </p:txBody>
      </p:sp>
      <p:sp>
        <p:nvSpPr>
          <p:cNvPr id="353" name="Google Shape;353;p2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54" name="Google Shape;354;p25"/>
          <p:cNvSpPr txBox="1"/>
          <p:nvPr/>
        </p:nvSpPr>
        <p:spPr>
          <a:xfrm>
            <a:off x="160725" y="482200"/>
            <a:ext cx="6537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5.4</a:t>
            </a:r>
            <a:endParaRPr sz="24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Results for Influence Analysis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60" name="Google Shape;360;p2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61" name="Google Shape;361;p26"/>
          <p:cNvSpPr txBox="1"/>
          <p:nvPr/>
        </p:nvSpPr>
        <p:spPr>
          <a:xfrm>
            <a:off x="160725" y="482200"/>
            <a:ext cx="5142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362" name="Google Shape;362;p26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363" name="Google Shape;363;p26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26"/>
          <p:cNvSpPr txBox="1"/>
          <p:nvPr/>
        </p:nvSpPr>
        <p:spPr>
          <a:xfrm>
            <a:off x="236275" y="2991600"/>
            <a:ext cx="25524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Fig .6</a:t>
            </a:r>
            <a:endParaRPr sz="11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71" name="Google Shape;371;p26"/>
          <p:cNvSpPr txBox="1"/>
          <p:nvPr/>
        </p:nvSpPr>
        <p:spPr>
          <a:xfrm>
            <a:off x="3212200" y="2962900"/>
            <a:ext cx="25524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Fig .7</a:t>
            </a:r>
            <a:endParaRPr sz="11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72" name="Google Shape;372;p26"/>
          <p:cNvSpPr txBox="1"/>
          <p:nvPr/>
        </p:nvSpPr>
        <p:spPr>
          <a:xfrm>
            <a:off x="236275" y="4842425"/>
            <a:ext cx="25524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Fig .8</a:t>
            </a:r>
            <a:endParaRPr sz="11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73" name="Google Shape;373;p26"/>
          <p:cNvSpPr txBox="1"/>
          <p:nvPr/>
        </p:nvSpPr>
        <p:spPr>
          <a:xfrm>
            <a:off x="3212200" y="4842425"/>
            <a:ext cx="25524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Fig .9</a:t>
            </a:r>
            <a:endParaRPr sz="11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74" name="Google Shape;374;p26"/>
          <p:cNvSpPr txBox="1"/>
          <p:nvPr/>
        </p:nvSpPr>
        <p:spPr>
          <a:xfrm>
            <a:off x="5807875" y="2063050"/>
            <a:ext cx="3257700" cy="20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00"/>
                </a:solidFill>
              </a:rPr>
              <a:t>Figure:</a:t>
            </a:r>
            <a:r>
              <a:rPr lang="en" sz="900">
                <a:solidFill>
                  <a:srgbClr val="000000"/>
                </a:solidFill>
              </a:rPr>
              <a:t> </a:t>
            </a:r>
            <a:r>
              <a:rPr lang="en" sz="900"/>
              <a:t>6) Growth and Decline in number of people over a period of 30 days and corresponding Influence in support of BJP</a:t>
            </a:r>
            <a:endParaRPr sz="900"/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7) Growth and Decline in number of people over a period of 30 days and corresponding Influence in opposition of BJP</a:t>
            </a:r>
            <a:endParaRPr sz="900"/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8) Growth and Decline in number of people over a period of 30 days and corresponding Influence in support of AAP</a:t>
            </a:r>
            <a:endParaRPr sz="900"/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9) Growth and Decline in number of people over a period of 30 days and corresponding Influence in opposition of AAP</a:t>
            </a:r>
            <a:endParaRPr sz="900"/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400"/>
              </a:spcAft>
              <a:buNone/>
            </a:pPr>
            <a:endParaRPr sz="900"/>
          </a:p>
        </p:txBody>
      </p:sp>
      <p:pic>
        <p:nvPicPr>
          <p:cNvPr id="375" name="Google Shape;3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099" y="1489475"/>
            <a:ext cx="2513421" cy="1542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1856" y="1515613"/>
            <a:ext cx="2513418" cy="1490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474" y="3316886"/>
            <a:ext cx="2558673" cy="1542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1856" y="3343025"/>
            <a:ext cx="2635418" cy="1490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Conclusion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84" name="Google Shape;384;p2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85" name="Google Shape;385;p27"/>
          <p:cNvSpPr txBox="1"/>
          <p:nvPr/>
        </p:nvSpPr>
        <p:spPr>
          <a:xfrm>
            <a:off x="160725" y="482200"/>
            <a:ext cx="5142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386" name="Google Shape;386;p27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387" name="Google Shape;387;p27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4" name="Google Shape;394;p27"/>
          <p:cNvSpPr txBox="1"/>
          <p:nvPr/>
        </p:nvSpPr>
        <p:spPr>
          <a:xfrm>
            <a:off x="535775" y="1990850"/>
            <a:ext cx="76404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 Condensed"/>
              <a:buChar char="●"/>
            </a:pPr>
            <a:r>
              <a:rPr lang="en" sz="1600" b="1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Tolerance level</a:t>
            </a:r>
            <a:r>
              <a:rPr lang="en" sz="16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of people as well as </a:t>
            </a:r>
            <a:r>
              <a:rPr lang="en" sz="1600" b="1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Influence power </a:t>
            </a:r>
            <a:r>
              <a:rPr lang="en" sz="16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of echo chambers both play a major role in election results.</a:t>
            </a:r>
            <a:endParaRPr sz="1600"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 Condensed"/>
              <a:buChar char="●"/>
            </a:pPr>
            <a:r>
              <a:rPr lang="en" sz="16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AAP support group has high number  of </a:t>
            </a:r>
            <a:r>
              <a:rPr lang="en" sz="1600" b="1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high tolerant people </a:t>
            </a:r>
            <a:r>
              <a:rPr lang="en" sz="16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as well as </a:t>
            </a:r>
            <a:r>
              <a:rPr lang="en" sz="1600" b="1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high influencing power</a:t>
            </a:r>
            <a:r>
              <a:rPr lang="en" sz="16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resulted in a major victory in Delhi Election 2020.</a:t>
            </a:r>
            <a:endParaRPr sz="1600"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 Condensed"/>
              <a:buChar char="●"/>
            </a:pPr>
            <a:r>
              <a:rPr lang="en" sz="16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BJP had more number of people with </a:t>
            </a:r>
            <a:r>
              <a:rPr lang="en" sz="1600" b="1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moderate level of tolerance </a:t>
            </a:r>
            <a:r>
              <a:rPr lang="en" sz="16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hence it was more prone to loose its user base under the  influence of others.</a:t>
            </a:r>
            <a:endParaRPr sz="1600"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Future Scope 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00" name="Google Shape;400;p28"/>
          <p:cNvSpPr txBox="1">
            <a:spLocks noGrp="1"/>
          </p:cNvSpPr>
          <p:nvPr>
            <p:ph type="body" idx="1"/>
          </p:nvPr>
        </p:nvSpPr>
        <p:spPr>
          <a:xfrm>
            <a:off x="428625" y="1307325"/>
            <a:ext cx="7189200" cy="3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 dirty="0">
                <a:solidFill>
                  <a:srgbClr val="666666"/>
                </a:solidFill>
              </a:rPr>
              <a:t>Exploring more social networking platforms like </a:t>
            </a:r>
            <a:r>
              <a:rPr lang="en" sz="1600" b="1" dirty="0">
                <a:solidFill>
                  <a:srgbClr val="666666"/>
                </a:solidFill>
              </a:rPr>
              <a:t>koo or reddit</a:t>
            </a:r>
            <a:r>
              <a:rPr lang="en" sz="1600" dirty="0">
                <a:solidFill>
                  <a:srgbClr val="666666"/>
                </a:solidFill>
              </a:rPr>
              <a:t>.</a:t>
            </a:r>
            <a:endParaRPr sz="1600" dirty="0">
              <a:solidFill>
                <a:srgbClr val="666666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 dirty="0">
                <a:solidFill>
                  <a:srgbClr val="666666"/>
                </a:solidFill>
              </a:rPr>
              <a:t>More powerful </a:t>
            </a:r>
            <a:r>
              <a:rPr lang="en" sz="1600" b="1" dirty="0">
                <a:solidFill>
                  <a:srgbClr val="666666"/>
                </a:solidFill>
              </a:rPr>
              <a:t>NLP techniques (e.g., topic modelling) </a:t>
            </a:r>
            <a:r>
              <a:rPr lang="en" sz="1600" dirty="0">
                <a:solidFill>
                  <a:srgbClr val="666666"/>
                </a:solidFill>
              </a:rPr>
              <a:t>might enable more powerful analysis.</a:t>
            </a:r>
            <a:endParaRPr sz="1600" dirty="0">
              <a:solidFill>
                <a:srgbClr val="666666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 dirty="0">
                <a:solidFill>
                  <a:srgbClr val="666666"/>
                </a:solidFill>
              </a:rPr>
              <a:t>We will further try to come up with some </a:t>
            </a:r>
            <a:r>
              <a:rPr lang="en" sz="1600" b="1" dirty="0">
                <a:solidFill>
                  <a:srgbClr val="666666"/>
                </a:solidFill>
              </a:rPr>
              <a:t>real time visualization </a:t>
            </a:r>
            <a:r>
              <a:rPr lang="en" sz="1600" dirty="0">
                <a:solidFill>
                  <a:srgbClr val="666666"/>
                </a:solidFill>
              </a:rPr>
              <a:t>of such echo chambers.</a:t>
            </a:r>
          </a:p>
          <a:p>
            <a:pPr lvl="0" indent="-33020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ts val="1600"/>
              <a:buChar char="●"/>
            </a:pPr>
            <a:r>
              <a:rPr lang="en-GB" sz="1600" dirty="0">
                <a:solidFill>
                  <a:srgbClr val="666666"/>
                </a:solidFill>
              </a:rPr>
              <a:t>Extended by adding a new </a:t>
            </a:r>
            <a:r>
              <a:rPr lang="en-GB" sz="1600" b="1" dirty="0">
                <a:solidFill>
                  <a:srgbClr val="666666"/>
                </a:solidFill>
              </a:rPr>
              <a:t>parameter of unfriending </a:t>
            </a:r>
            <a:r>
              <a:rPr lang="en-GB" sz="1600" dirty="0">
                <a:solidFill>
                  <a:srgbClr val="666666"/>
                </a:solidFill>
              </a:rPr>
              <a:t>between them.</a:t>
            </a:r>
          </a:p>
          <a:p>
            <a:pPr marL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</a:pPr>
            <a:endParaRPr sz="1600" b="1" dirty="0">
              <a:solidFill>
                <a:srgbClr val="666666"/>
              </a:solidFill>
            </a:endParaRPr>
          </a:p>
        </p:txBody>
      </p:sp>
      <p:sp>
        <p:nvSpPr>
          <p:cNvPr id="401" name="Google Shape;401;p2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02" name="Google Shape;402;p28"/>
          <p:cNvSpPr txBox="1"/>
          <p:nvPr/>
        </p:nvSpPr>
        <p:spPr>
          <a:xfrm>
            <a:off x="160725" y="482200"/>
            <a:ext cx="5142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6.</a:t>
            </a:r>
            <a:endParaRPr sz="24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References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08" name="Google Shape;408;p29"/>
          <p:cNvSpPr txBox="1">
            <a:spLocks noGrp="1"/>
          </p:cNvSpPr>
          <p:nvPr>
            <p:ph type="body" idx="1"/>
          </p:nvPr>
        </p:nvSpPr>
        <p:spPr>
          <a:xfrm>
            <a:off x="203600" y="1318025"/>
            <a:ext cx="8711700" cy="3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666666"/>
                </a:solidFill>
              </a:rPr>
              <a:t>[1] Cinelli, Matteo, et al. "The echo chamber effect on social media." Proceedings of the National Academy of Sciences 118.9 (2021).</a:t>
            </a:r>
            <a:endParaRPr sz="800" b="1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666666"/>
                </a:solidFill>
              </a:rPr>
              <a:t>[2] Wang, Dandan, and Yuxing Qian. "Echo Chamber Effect in Rumor Rebuttal Discussions About COVID-19 in China: Social Media Content and Network Analysis Study." Journal of Medical Internet Research 23.3 (2021): e27009.</a:t>
            </a:r>
            <a:endParaRPr sz="800" b="1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666666"/>
                </a:solidFill>
              </a:rPr>
              <a:t>[3] Jiang, Julie, Xiang Ren, and Emilio Ferrara. "Social Media Polarization and Echo Chambers in the Context of COVID-19: Case Study." JMIRx Med 2.3 (2021): e29570.</a:t>
            </a:r>
            <a:endParaRPr sz="800" b="1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666666"/>
                </a:solidFill>
              </a:rPr>
              <a:t>[4] Luzsa, Robert, and Susanne Mayr. "False consensus in the echo chamber: Exposure to favorably biased social media news feeds leads to increased perception of public support for own opinions." Cyberpsychology: Journal of Psychosocial Research on Cyberspace 15.1 (2021).</a:t>
            </a:r>
            <a:endParaRPr sz="800" b="1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666666"/>
                </a:solidFill>
              </a:rPr>
              <a:t>[5] van Eck, Christel W., Bob C. Mulder, and Sander van der Linden. "Echo chamber effects in the climate change blogosphere." Environmental Communication 15.2 (2021): 145-152.</a:t>
            </a:r>
            <a:endParaRPr sz="800" b="1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666666"/>
                </a:solidFill>
              </a:rPr>
              <a:t>[6] Lada A Adamic and Eytan Adar. Friends and neighbors on the web. Social Networks, 25(3):211–230, 2003.</a:t>
            </a:r>
            <a:endParaRPr sz="800" b="1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666666"/>
                </a:solidFill>
              </a:rPr>
              <a:t>[7] Fabian Baumann, Philipp Lorenz-Spreen, Igor M. Sokolov, and Michele Starnini. Modeling echo chambers and polarization dynamics in social networks. Phys. Rev. Lett., 124:048301, Jan 2020.</a:t>
            </a:r>
            <a:endParaRPr sz="800" b="1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666666"/>
                </a:solidFill>
              </a:rPr>
              <a:t>[8] Elizabeth Dubois and Grant Blank. The echo chamber is overstated: the moderating effect of political interest and diverse media. Information, Communication &amp; Society, 21(5):729–745, 2018.</a:t>
            </a:r>
            <a:endParaRPr sz="800" b="1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666666"/>
                </a:solidFill>
              </a:rPr>
              <a:t>[9] Tucker Evans and Feng Fu. Opinion formation on dynamic networks: identifying conditions for the emergence of partisan echo chambers. Royal Society Open Science, 5(10):181122, 2018.</a:t>
            </a:r>
            <a:endParaRPr sz="800" b="1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 b="1">
                <a:solidFill>
                  <a:srgbClr val="666666"/>
                </a:solidFill>
              </a:rPr>
              <a:t>[10] Seth Flaxman, Sharad Goel, and Justin M. Rao. Filter bubbles, echo chambers, and online news consumption. Public Opinion Quarterly, 80(S1):298–320, 2016.Reis JC, Correia A, Murai F, Veloso A, Benevenuto F. Supervised learning for fake news detection. IEEE Intelligent Systems. 2019 May 8;34(2):76-81.</a:t>
            </a:r>
            <a:endParaRPr sz="800" b="1">
              <a:solidFill>
                <a:srgbClr val="666666"/>
              </a:solidFill>
            </a:endParaRPr>
          </a:p>
        </p:txBody>
      </p:sp>
      <p:sp>
        <p:nvSpPr>
          <p:cNvPr id="409" name="Google Shape;409;p2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10" name="Google Shape;410;p29"/>
          <p:cNvSpPr txBox="1"/>
          <p:nvPr/>
        </p:nvSpPr>
        <p:spPr>
          <a:xfrm>
            <a:off x="228975" y="562225"/>
            <a:ext cx="5853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7.</a:t>
            </a:r>
            <a:endParaRPr sz="24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References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16" name="Google Shape;416;p30"/>
          <p:cNvSpPr txBox="1">
            <a:spLocks noGrp="1"/>
          </p:cNvSpPr>
          <p:nvPr>
            <p:ph type="body" idx="1"/>
          </p:nvPr>
        </p:nvSpPr>
        <p:spPr>
          <a:xfrm>
            <a:off x="203600" y="1618050"/>
            <a:ext cx="8711700" cy="31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666666"/>
                </a:solidFill>
              </a:rPr>
              <a:t>[11] Kiran Garimella, Gianmarco De Francisci Morales, Aristides Gionis, and Michael Mathioudakis. Political discourse on social media: Echo chambers, gatekeepers, and the price of bipartisanship. In Proceedings of the 2018 World Wide Web Conference, pages 913–922, 2018.</a:t>
            </a:r>
            <a:endParaRPr sz="800" b="1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666666"/>
                </a:solidFill>
              </a:rPr>
              <a:t>[12] R. Kelly Garrett. Echo chambers online?: Politically motivated selective exposure among Internet news users. Journal of Computer-Mediated Communication, 14(2):265–285, 2009.</a:t>
            </a:r>
            <a:endParaRPr sz="800" b="1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666666"/>
                </a:solidFill>
              </a:rPr>
              <a:t>[13] Daniel Geschke, Jan Lorenz, and Peter Holtz. The triple-filter bubble: Using agent-based modelling to test a meta-theoretical framework for the emergence of filter bubbles and echo chambers. British Journal of Social Psychology, 58(1):129–149, 2019.</a:t>
            </a:r>
            <a:endParaRPr sz="800" b="1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666666"/>
                </a:solidFill>
              </a:rPr>
              <a:t>[14] Andrew Guess, Benjamin Lyons, Brendan Nyhan, and Jason Reifler. Avoiding the echo chamber about echo chambers: Why selective exposure to like-minded political news is less prevalent than you think. Knight Foundation, 2018.</a:t>
            </a:r>
            <a:endParaRPr sz="800" b="1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666666"/>
                </a:solidFill>
              </a:rPr>
              <a:t>[15] K.H. Jamieson and J.N. Cappella. Echo Chamber: Rush Limbaugh and the Conservative Media Establishment. Oxford University Press, 2008.</a:t>
            </a:r>
            <a:endParaRPr sz="800" b="1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666666"/>
                </a:solidFill>
              </a:rPr>
              <a:t>[16] Lorien Jasny, Joseph Waggle, and Dana R Fisher. An empirical examination of echo chambers in US climate policy networks. Nat. Clim. Change, 5(8):782–786, 2015.</a:t>
            </a:r>
            <a:endParaRPr sz="800" b="1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666666"/>
                </a:solidFill>
              </a:rPr>
              <a:t>[17] Lada A Adamic and Eytan Adar. Friends and neighbors on the web. Social Networks, 25(3):211–230, 2003.</a:t>
            </a:r>
            <a:endParaRPr sz="800" b="1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666666"/>
                </a:solidFill>
              </a:rPr>
              <a:t>[18] J Ignacio Alvarez-Hamelin, Luca Dall’Asta, Alain Barrat, and Alessandro Vespignani. Large scale networks fingerprinting and visualization using the k-core decomposition. In Advances in Neural Information Processing Systems, pages 41–50, 2006.</a:t>
            </a:r>
            <a:endParaRPr sz="800" b="1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666666"/>
                </a:solidFill>
              </a:rPr>
              <a:t>[19] Lars Backstrom. Serving a billion personalized news feeds. In Proceedings of the Ninth ACM International Conference on Web Search and Data Mining, WSDM ’16, pages 469–469, New York, NY, USA, 2016. ACM.</a:t>
            </a:r>
            <a:endParaRPr sz="800" b="1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 b="1">
                <a:solidFill>
                  <a:srgbClr val="666666"/>
                </a:solidFill>
              </a:rPr>
              <a:t>[20] Lars Backstrom, Dan Huttenlocher, Jon Kleinberg, and Xiangyang Lan. Group formation in large social networks: Membership, growth, and evolution. In Proceedings of the 12th ACM SIGKDD International Conference on Knowledge Discovery and Data Mining, KDD ’06, pages 44–54, New York, NY, USA, 2006. ACM.</a:t>
            </a:r>
            <a:endParaRPr sz="800" b="1">
              <a:solidFill>
                <a:srgbClr val="666666"/>
              </a:solidFill>
            </a:endParaRPr>
          </a:p>
        </p:txBody>
      </p:sp>
      <p:sp>
        <p:nvSpPr>
          <p:cNvPr id="417" name="Google Shape;417;p3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18" name="Google Shape;418;p30"/>
          <p:cNvSpPr txBox="1"/>
          <p:nvPr/>
        </p:nvSpPr>
        <p:spPr>
          <a:xfrm>
            <a:off x="228975" y="562225"/>
            <a:ext cx="5853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7.</a:t>
            </a:r>
            <a:endParaRPr sz="24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ctrTitle" idx="4294967295"/>
          </p:nvPr>
        </p:nvSpPr>
        <p:spPr>
          <a:xfrm>
            <a:off x="1382325" y="34767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HELLO!</a:t>
            </a:r>
            <a:endParaRPr sz="6000">
              <a:solidFill>
                <a:schemeClr val="accent5"/>
              </a:solidFill>
            </a:endParaRPr>
          </a:p>
        </p:txBody>
      </p:sp>
      <p:pic>
        <p:nvPicPr>
          <p:cNvPr id="193" name="Google Shape;193;p12" descr="10.jpg"/>
          <p:cNvPicPr preferRelativeResize="0"/>
          <p:nvPr/>
        </p:nvPicPr>
        <p:blipFill rotWithShape="1">
          <a:blip r:embed="rId3">
            <a:alphaModFix/>
          </a:blip>
          <a:srcRect l="15648" r="28102"/>
          <a:stretch/>
        </p:blipFill>
        <p:spPr>
          <a:xfrm>
            <a:off x="3485625" y="646000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94" name="Google Shape;194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95" name="Google Shape;195;p12" descr="10.jpg"/>
          <p:cNvPicPr preferRelativeResize="0"/>
          <p:nvPr/>
        </p:nvPicPr>
        <p:blipFill rotWithShape="1">
          <a:blip r:embed="rId3">
            <a:alphaModFix/>
          </a:blip>
          <a:srcRect l="15648" r="28102"/>
          <a:stretch/>
        </p:blipFill>
        <p:spPr>
          <a:xfrm>
            <a:off x="5867625" y="646000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196" name="Google Shape;196;p12" descr="10.jpg"/>
          <p:cNvPicPr preferRelativeResize="0"/>
          <p:nvPr/>
        </p:nvPicPr>
        <p:blipFill rotWithShape="1">
          <a:blip r:embed="rId3">
            <a:alphaModFix/>
          </a:blip>
          <a:srcRect l="15648" r="28102"/>
          <a:stretch/>
        </p:blipFill>
        <p:spPr>
          <a:xfrm>
            <a:off x="1103625" y="646000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97" name="Google Shape;197;p12"/>
          <p:cNvSpPr txBox="1"/>
          <p:nvPr/>
        </p:nvSpPr>
        <p:spPr>
          <a:xfrm>
            <a:off x="1103625" y="2871775"/>
            <a:ext cx="20655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oboto Condensed"/>
                <a:ea typeface="Roboto Condensed"/>
                <a:cs typeface="Roboto Condensed"/>
                <a:sym typeface="Roboto Condensed"/>
              </a:rPr>
              <a:t>Adarsh Kumar</a:t>
            </a:r>
            <a:endParaRPr sz="1700"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oboto Condensed"/>
                <a:ea typeface="Roboto Condensed"/>
                <a:cs typeface="Roboto Condensed"/>
                <a:sym typeface="Roboto Condensed"/>
              </a:rPr>
              <a:t>CSE-Evening</a:t>
            </a:r>
            <a:endParaRPr sz="17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8" name="Google Shape;198;p12"/>
          <p:cNvSpPr txBox="1"/>
          <p:nvPr/>
        </p:nvSpPr>
        <p:spPr>
          <a:xfrm>
            <a:off x="3485625" y="2871775"/>
            <a:ext cx="20655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 Condensed"/>
                <a:ea typeface="Roboto Condensed"/>
                <a:cs typeface="Roboto Condensed"/>
                <a:sym typeface="Roboto Condensed"/>
              </a:rPr>
              <a:t>Rohan Arora</a:t>
            </a:r>
            <a:endParaRPr sz="1600"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oboto Condensed"/>
                <a:ea typeface="Roboto Condensed"/>
                <a:cs typeface="Roboto Condensed"/>
                <a:sym typeface="Roboto Condensed"/>
              </a:rPr>
              <a:t>CSE-Evening</a:t>
            </a:r>
            <a:endParaRPr sz="16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9" name="Google Shape;199;p12"/>
          <p:cNvSpPr txBox="1"/>
          <p:nvPr/>
        </p:nvSpPr>
        <p:spPr>
          <a:xfrm>
            <a:off x="5867625" y="2871775"/>
            <a:ext cx="20655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 Condensed"/>
                <a:ea typeface="Roboto Condensed"/>
                <a:cs typeface="Roboto Condensed"/>
                <a:sym typeface="Roboto Condensed"/>
              </a:rPr>
              <a:t>Piyush Katariya</a:t>
            </a:r>
            <a:endParaRPr sz="1600"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oboto Condensed"/>
                <a:ea typeface="Roboto Condensed"/>
                <a:cs typeface="Roboto Condensed"/>
                <a:sym typeface="Roboto Condensed"/>
              </a:rPr>
              <a:t>CSE-Evening</a:t>
            </a:r>
            <a:endParaRPr sz="16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424" name="Google Shape;424;p31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THANKS!</a:t>
            </a:r>
            <a:endParaRPr sz="6000">
              <a:solidFill>
                <a:schemeClr val="accent5"/>
              </a:solidFill>
            </a:endParaRPr>
          </a:p>
        </p:txBody>
      </p:sp>
      <p:grpSp>
        <p:nvGrpSpPr>
          <p:cNvPr id="425" name="Google Shape;425;p31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426" name="Google Shape;426;p3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Table of Content</a:t>
            </a:r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body" idx="1"/>
          </p:nvPr>
        </p:nvSpPr>
        <p:spPr>
          <a:xfrm>
            <a:off x="521625" y="1327500"/>
            <a:ext cx="8359800" cy="36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oboto Condensed"/>
              <a:buAutoNum type="arabicPeriod"/>
            </a:pPr>
            <a:r>
              <a:rPr lang="en" sz="16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Motivation</a:t>
            </a:r>
            <a:endParaRPr sz="1600"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oboto Condensed"/>
              <a:buAutoNum type="arabicPeriod"/>
            </a:pPr>
            <a:r>
              <a:rPr lang="en" sz="16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Introduction</a:t>
            </a:r>
            <a:endParaRPr sz="1600"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oboto Condensed"/>
              <a:buAutoNum type="arabicPeriod"/>
            </a:pPr>
            <a:r>
              <a:rPr lang="en" sz="16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Review of literature</a:t>
            </a:r>
            <a:endParaRPr sz="1600"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oboto Condensed"/>
              <a:buAutoNum type="arabicPeriod"/>
            </a:pPr>
            <a:r>
              <a:rPr lang="en" sz="16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About Dataset</a:t>
            </a:r>
            <a:endParaRPr sz="1600"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oboto Condensed"/>
              <a:buAutoNum type="arabicPeriod"/>
            </a:pPr>
            <a:r>
              <a:rPr lang="en" sz="16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Generic Methodology</a:t>
            </a:r>
            <a:endParaRPr sz="1600"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57785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None/>
            </a:pPr>
            <a:r>
              <a:rPr lang="en" sz="16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5.1	</a:t>
            </a:r>
            <a:r>
              <a:rPr lang="en-IN" sz="16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Identifying Eco-Chambers. </a:t>
            </a:r>
            <a:endParaRPr sz="1600"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57785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None/>
            </a:pPr>
            <a:r>
              <a:rPr lang="en" sz="16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5.2	</a:t>
            </a:r>
            <a:r>
              <a:rPr lang="en-US" sz="16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Comparison between various clustering algorithms</a:t>
            </a:r>
            <a:r>
              <a:rPr lang="en" sz="16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600"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57785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None/>
            </a:pPr>
            <a:r>
              <a:rPr lang="en" sz="16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5.3	Analyzing Tolerance level of people in each Eco-Chamber.</a:t>
            </a:r>
            <a:endParaRPr sz="1600"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57785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None/>
            </a:pPr>
            <a:r>
              <a:rPr lang="en" sz="16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5.4 Analyzing Influencing power of each Eco-Chamber.</a:t>
            </a:r>
            <a:endParaRPr sz="1600"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oboto Condensed"/>
              <a:buAutoNum type="arabicPeriod"/>
            </a:pPr>
            <a:r>
              <a:rPr lang="en" sz="16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Analysis of Results</a:t>
            </a: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oboto Condensed"/>
              <a:buAutoNum type="arabicPeriod"/>
            </a:pPr>
            <a:r>
              <a:rPr lang="en" sz="16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Conclusion</a:t>
            </a: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oboto Condensed"/>
              <a:buAutoNum type="arabicPeriod"/>
            </a:pPr>
            <a:r>
              <a:rPr lang="en" sz="16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Future Scope</a:t>
            </a:r>
            <a:endParaRPr sz="1600"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oboto Condensed"/>
              <a:buAutoNum type="arabicPeriod"/>
            </a:pPr>
            <a:r>
              <a:rPr lang="en" sz="16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References</a:t>
            </a:r>
            <a:endParaRPr sz="1600"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6" name="Google Shape;20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07" name="Google Shape;207;p13"/>
          <p:cNvSpPr txBox="1"/>
          <p:nvPr/>
        </p:nvSpPr>
        <p:spPr>
          <a:xfrm>
            <a:off x="228975" y="562225"/>
            <a:ext cx="5853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Motivation for the work</a:t>
            </a:r>
            <a:endParaRPr sz="2400"/>
          </a:p>
        </p:txBody>
      </p:sp>
      <p:sp>
        <p:nvSpPr>
          <p:cNvPr id="213" name="Google Shape;213;p14"/>
          <p:cNvSpPr txBox="1">
            <a:spLocks noGrp="1"/>
          </p:cNvSpPr>
          <p:nvPr>
            <p:ph type="body" idx="1"/>
          </p:nvPr>
        </p:nvSpPr>
        <p:spPr>
          <a:xfrm>
            <a:off x="282225" y="1327350"/>
            <a:ext cx="83598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Roboto Condensed"/>
              <a:buAutoNum type="arabicPeriod"/>
            </a:pPr>
            <a:r>
              <a:rPr lang="en" sz="19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Echo chambers can be </a:t>
            </a:r>
            <a:r>
              <a:rPr lang="en" sz="1900" b="1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tricky to recognize</a:t>
            </a:r>
            <a:r>
              <a:rPr lang="en" sz="19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especially if you’re in one.</a:t>
            </a:r>
            <a:endParaRPr sz="1900"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Roboto Condensed"/>
              <a:buAutoNum type="alphaLcPeriod"/>
            </a:pPr>
            <a:r>
              <a:rPr lang="en" sz="19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  they tend to only give </a:t>
            </a:r>
            <a:r>
              <a:rPr lang="en" sz="1900" b="1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one perspective </a:t>
            </a:r>
            <a:r>
              <a:rPr lang="en" sz="19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on an issue?</a:t>
            </a:r>
            <a:endParaRPr sz="1900"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Roboto Condensed"/>
              <a:buAutoNum type="alphaLcPeriod"/>
            </a:pPr>
            <a:r>
              <a:rPr lang="en" sz="19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 that viewpoint mainly supported by </a:t>
            </a:r>
            <a:r>
              <a:rPr lang="en" sz="1900" b="1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rumor or incomplete evidence</a:t>
            </a:r>
            <a:r>
              <a:rPr lang="en" sz="19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?</a:t>
            </a:r>
            <a:endParaRPr sz="1900"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Roboto Condensed"/>
              <a:buAutoNum type="alphaLcPeriod"/>
            </a:pPr>
            <a:r>
              <a:rPr lang="en" sz="19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Are </a:t>
            </a:r>
            <a:r>
              <a:rPr lang="en" sz="1900" b="1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facts ignored </a:t>
            </a:r>
            <a:r>
              <a:rPr lang="en" sz="19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whenever they go against that viewpoint?</a:t>
            </a:r>
            <a:endParaRPr sz="1900"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Roboto Condensed"/>
              <a:buAutoNum type="arabicPeriod"/>
            </a:pPr>
            <a:r>
              <a:rPr lang="en" sz="19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Misconceptions on social media Says that “Echo chambers are </a:t>
            </a:r>
            <a:r>
              <a:rPr lang="en" sz="1900" b="1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dangerous</a:t>
            </a:r>
            <a:r>
              <a:rPr lang="en" sz="19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we should avoid this trap”</a:t>
            </a:r>
            <a:endParaRPr sz="1900"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900"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4" name="Google Shape;214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15" name="Google Shape;215;p14"/>
          <p:cNvSpPr txBox="1"/>
          <p:nvPr/>
        </p:nvSpPr>
        <p:spPr>
          <a:xfrm>
            <a:off x="228975" y="562225"/>
            <a:ext cx="5853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1.</a:t>
            </a:r>
            <a:endParaRPr sz="30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"/>
          <p:cNvSpPr txBox="1">
            <a:spLocks noGrp="1"/>
          </p:cNvSpPr>
          <p:nvPr>
            <p:ph type="body" idx="1"/>
          </p:nvPr>
        </p:nvSpPr>
        <p:spPr>
          <a:xfrm>
            <a:off x="228975" y="1305338"/>
            <a:ext cx="8298300" cy="34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oboto Condensed"/>
              <a:buChar char="●"/>
            </a:pPr>
            <a:r>
              <a:rPr lang="en" sz="1700" b="1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Echo chamber </a:t>
            </a:r>
            <a:r>
              <a:rPr lang="en" sz="17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- An environment where a person encounters opinions that reflect and reinforce their own.</a:t>
            </a:r>
            <a:endParaRPr sz="1700"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oboto Condensed"/>
              <a:buChar char="●"/>
            </a:pPr>
            <a:r>
              <a:rPr lang="en" sz="17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Echo chambers can happen anywhere where </a:t>
            </a:r>
            <a:r>
              <a:rPr lang="en" sz="1700" b="1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information is exchanged</a:t>
            </a:r>
            <a:r>
              <a:rPr lang="en" sz="17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700"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oboto Condensed"/>
              <a:buChar char="●"/>
            </a:pPr>
            <a:r>
              <a:rPr lang="en" sz="17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Echo chambers have emerged as an issue of </a:t>
            </a:r>
            <a:r>
              <a:rPr lang="en" sz="1700" b="1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concern in the political discourse </a:t>
            </a:r>
            <a:r>
              <a:rPr lang="en" sz="17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of democratic countries.</a:t>
            </a:r>
            <a:endParaRPr sz="1700"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oboto Condensed"/>
              <a:buChar char="●"/>
            </a:pPr>
            <a:r>
              <a:rPr lang="en" sz="17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Study the degree to which echo chambers exist in </a:t>
            </a:r>
            <a:r>
              <a:rPr lang="en" sz="1700" b="1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political discourse on Twitter</a:t>
            </a:r>
            <a:r>
              <a:rPr lang="en" sz="17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and how they are structured.</a:t>
            </a:r>
            <a:endParaRPr sz="1700"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oboto Condensed"/>
              <a:buChar char="●"/>
            </a:pPr>
            <a:r>
              <a:rPr lang="en" sz="17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Echo chambers are </a:t>
            </a:r>
            <a:r>
              <a:rPr lang="en" sz="1700" b="1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prevalent on Twitter</a:t>
            </a:r>
            <a:r>
              <a:rPr lang="en" sz="1700" dirty="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700"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1" name="Google Shape;221;p1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" sz="2400">
                <a:solidFill>
                  <a:srgbClr val="FFFFFF"/>
                </a:solidFill>
              </a:rPr>
              <a:t>Introduction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22" name="Google Shape;222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3" name="Google Shape;223;p15"/>
          <p:cNvSpPr txBox="1"/>
          <p:nvPr/>
        </p:nvSpPr>
        <p:spPr>
          <a:xfrm>
            <a:off x="228975" y="562225"/>
            <a:ext cx="5853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2.</a:t>
            </a:r>
            <a:endParaRPr sz="30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29" name="Google Shape;229;p16"/>
          <p:cNvSpPr txBox="1"/>
          <p:nvPr/>
        </p:nvSpPr>
        <p:spPr>
          <a:xfrm>
            <a:off x="260300" y="177000"/>
            <a:ext cx="3750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3.</a:t>
            </a:r>
            <a:endParaRPr sz="18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0" name="Google Shape;230;p16"/>
          <p:cNvSpPr txBox="1"/>
          <p:nvPr/>
        </p:nvSpPr>
        <p:spPr>
          <a:xfrm>
            <a:off x="3218675" y="218650"/>
            <a:ext cx="271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oboto Condensed"/>
                <a:ea typeface="Roboto Condensed"/>
                <a:cs typeface="Roboto Condensed"/>
                <a:sym typeface="Roboto Condensed"/>
              </a:rPr>
              <a:t>Related Work</a:t>
            </a:r>
            <a:endParaRPr sz="24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231" name="Google Shape;231;p16"/>
          <p:cNvGraphicFramePr/>
          <p:nvPr/>
        </p:nvGraphicFramePr>
        <p:xfrm>
          <a:off x="211350" y="694650"/>
          <a:ext cx="8727250" cy="3635475"/>
        </p:xfrm>
        <a:graphic>
          <a:graphicData uri="http://schemas.openxmlformats.org/drawingml/2006/table">
            <a:tbl>
              <a:tblPr>
                <a:noFill/>
                <a:tableStyleId>{94B0864A-1674-4BAC-B188-7D4C0BD17CED}</a:tableStyleId>
              </a:tblPr>
              <a:tblGrid>
                <a:gridCol w="205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 b="1"/>
                        <a:t>Title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 b="1"/>
                        <a:t>Methodology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 b="1"/>
                        <a:t>Results Obtained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702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/>
                        <a:t>Political Discourse on Social Media: Echo Chambers, Gatekeepers, and Price of Bipartisanship, 2018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/>
                        <a:t>Finds the </a:t>
                      </a:r>
                      <a:r>
                        <a:rPr lang="en" sz="900" b="1"/>
                        <a:t>Twitter</a:t>
                      </a:r>
                      <a:r>
                        <a:rPr lang="en" sz="900"/>
                        <a:t> </a:t>
                      </a:r>
                      <a:r>
                        <a:rPr lang="en" sz="900" b="1"/>
                        <a:t>users</a:t>
                      </a:r>
                      <a:r>
                        <a:rPr lang="en" sz="900"/>
                        <a:t> that are exposed to political opinions that agree with their own, bridge echo chambers by “price of bipartisanship” and “gatekeepers”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/>
                        <a:t>Predicted “</a:t>
                      </a:r>
                      <a:r>
                        <a:rPr lang="en" sz="900" b="1"/>
                        <a:t>partisans</a:t>
                      </a:r>
                      <a:r>
                        <a:rPr lang="en" sz="900"/>
                        <a:t>” and </a:t>
                      </a:r>
                      <a:br>
                        <a:rPr lang="en" sz="900"/>
                      </a:br>
                      <a:r>
                        <a:rPr lang="en" sz="900"/>
                        <a:t>“</a:t>
                      </a:r>
                      <a:r>
                        <a:rPr lang="en" sz="900" b="1"/>
                        <a:t>gatekeepers</a:t>
                      </a:r>
                      <a:r>
                        <a:rPr lang="en" sz="900"/>
                        <a:t>” from social media and content features. Found that partisan </a:t>
                      </a:r>
                      <a:r>
                        <a:rPr lang="en" sz="900" b="1"/>
                        <a:t>easy </a:t>
                      </a:r>
                      <a:r>
                        <a:rPr lang="en" sz="900"/>
                        <a:t>to identify, while gatekeepers proves more </a:t>
                      </a:r>
                      <a:r>
                        <a:rPr lang="en" sz="900" b="1"/>
                        <a:t>challenging</a:t>
                      </a:r>
                      <a:r>
                        <a:rPr lang="en" sz="900"/>
                        <a:t>.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700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/>
                        <a:t>Falling into the Echo Chamber: The Italian Vaccination Debate on Twitter, 2020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/>
                        <a:t>Examines Italy vaccination debate on </a:t>
                      </a:r>
                      <a:r>
                        <a:rPr lang="en" sz="900" b="1"/>
                        <a:t>Twitter</a:t>
                      </a:r>
                      <a:r>
                        <a:rPr lang="en" sz="900"/>
                        <a:t> by identifying </a:t>
                      </a:r>
                      <a:r>
                        <a:rPr lang="en" sz="900" b="1"/>
                        <a:t>vaccination sceptics </a:t>
                      </a:r>
                      <a:r>
                        <a:rPr lang="en" sz="900"/>
                        <a:t>and </a:t>
                      </a:r>
                      <a:r>
                        <a:rPr lang="en" sz="900" b="1"/>
                        <a:t>advocates</a:t>
                      </a:r>
                      <a:r>
                        <a:rPr lang="en" sz="900"/>
                        <a:t> in their echo chambers, clusters supporters with </a:t>
                      </a:r>
                      <a:r>
                        <a:rPr lang="en" sz="900" b="1"/>
                        <a:t>content based classifier</a:t>
                      </a:r>
                      <a:r>
                        <a:rPr lang="en" sz="900"/>
                        <a:t>.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/>
                        <a:t>Identified supporters of vaccinators on content-based classifier with </a:t>
                      </a:r>
                      <a:r>
                        <a:rPr lang="en" sz="900" b="1"/>
                        <a:t>95% cross validation accuracy.</a:t>
                      </a:r>
                      <a:endParaRPr sz="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737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/>
                        <a:t>Populism and Social Media: A comparative analysis of populists’ shared content and networks on Facebook, 2021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/>
                        <a:t>The analysis is carried out on </a:t>
                      </a:r>
                      <a:r>
                        <a:rPr lang="en" sz="900" b="1"/>
                        <a:t>two levels</a:t>
                      </a:r>
                      <a:r>
                        <a:rPr lang="en" sz="900"/>
                        <a:t>:</a:t>
                      </a:r>
                      <a:br>
                        <a:rPr lang="en" sz="900"/>
                      </a:br>
                      <a:r>
                        <a:rPr lang="en" sz="900"/>
                        <a:t>a) </a:t>
                      </a:r>
                      <a:r>
                        <a:rPr lang="en" sz="900" b="1"/>
                        <a:t>classification</a:t>
                      </a:r>
                      <a:r>
                        <a:rPr lang="en" sz="900"/>
                        <a:t> of 17 official Facebook pages of main populist leaders/parties in Europe.</a:t>
                      </a:r>
                      <a:br>
                        <a:rPr lang="en" sz="900"/>
                      </a:br>
                      <a:r>
                        <a:rPr lang="en" sz="900"/>
                        <a:t>b) </a:t>
                      </a:r>
                      <a:r>
                        <a:rPr lang="en" sz="900" b="1"/>
                        <a:t>network analysis</a:t>
                      </a:r>
                      <a:r>
                        <a:rPr lang="en" sz="900"/>
                        <a:t> of 17 populist actors that share their post for parliament elections.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 b="1"/>
                        <a:t>Identified</a:t>
                      </a:r>
                      <a:r>
                        <a:rPr lang="en" sz="900"/>
                        <a:t> main disseminators in their networks as their party colleagues, political fan groups that support them or oppose their political rival by K-fold clustering.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>
            <a:spLocks noGrp="1"/>
          </p:cNvSpPr>
          <p:nvPr>
            <p:ph type="body" idx="1"/>
          </p:nvPr>
        </p:nvSpPr>
        <p:spPr>
          <a:xfrm>
            <a:off x="228975" y="1418900"/>
            <a:ext cx="8298300" cy="36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 Condensed"/>
              <a:buAutoNum type="arabicPeriod"/>
            </a:pPr>
            <a:r>
              <a:rPr lang="en" sz="1400" dirty="0">
                <a:solidFill>
                  <a:srgbClr val="666666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The dataset is taken from kaggle : </a:t>
            </a:r>
            <a:r>
              <a:rPr lang="en" sz="1400" u="sng" dirty="0">
                <a:solidFill>
                  <a:srgbClr val="666666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https://www.kaggle.com/nitinmaheshtiwari/2020-delhi-election-tweets-dataset</a:t>
            </a:r>
            <a:r>
              <a:rPr lang="en" sz="1400" dirty="0">
                <a:solidFill>
                  <a:srgbClr val="666666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400" dirty="0">
              <a:solidFill>
                <a:srgbClr val="666666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666666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 Condensed"/>
              <a:buAutoNum type="arabicPeriod"/>
            </a:pPr>
            <a:r>
              <a:rPr lang="en" sz="1400" dirty="0">
                <a:solidFill>
                  <a:srgbClr val="666666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Dataset contains tweets from </a:t>
            </a:r>
            <a:r>
              <a:rPr lang="en" sz="1400" b="1" dirty="0">
                <a:solidFill>
                  <a:srgbClr val="666666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2020 Delhi Election time</a:t>
            </a:r>
            <a:r>
              <a:rPr lang="en" sz="1400" dirty="0">
                <a:solidFill>
                  <a:srgbClr val="666666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400" dirty="0">
              <a:solidFill>
                <a:srgbClr val="666666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666666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 Condensed"/>
              <a:buAutoNum type="arabicPeriod"/>
            </a:pPr>
            <a:r>
              <a:rPr lang="en" sz="1400" dirty="0">
                <a:solidFill>
                  <a:srgbClr val="666666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Two major political parties covered are: </a:t>
            </a:r>
            <a:r>
              <a:rPr lang="en" sz="1400" b="1" dirty="0">
                <a:solidFill>
                  <a:srgbClr val="666666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Bharatiya Janata Party (BJP) and Aam Aadmi Party (AAP).</a:t>
            </a:r>
            <a:endParaRPr sz="1400" b="1" dirty="0">
              <a:solidFill>
                <a:srgbClr val="666666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666666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 Condensed"/>
              <a:buAutoNum type="arabicPeriod"/>
            </a:pPr>
            <a:r>
              <a:rPr lang="en" sz="1400" dirty="0">
                <a:solidFill>
                  <a:srgbClr val="666666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This dataset contains user tweets along with </a:t>
            </a:r>
            <a:r>
              <a:rPr lang="en" sz="1400" b="1" dirty="0">
                <a:solidFill>
                  <a:srgbClr val="666666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the userID, date and time of creation and a sentiment score.</a:t>
            </a:r>
            <a:endParaRPr sz="1400" b="1" dirty="0">
              <a:solidFill>
                <a:srgbClr val="666666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666666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 Condensed"/>
              <a:buAutoNum type="arabicPeriod"/>
            </a:pPr>
            <a:r>
              <a:rPr lang="en" sz="1400" dirty="0">
                <a:solidFill>
                  <a:srgbClr val="666666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Attributes of this dataset:</a:t>
            </a:r>
            <a:endParaRPr sz="1400" dirty="0">
              <a:solidFill>
                <a:srgbClr val="666666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 Condensed"/>
              <a:buAutoNum type="alphaLcPeriod"/>
            </a:pPr>
            <a:r>
              <a:rPr lang="en" sz="1400" b="1" dirty="0">
                <a:solidFill>
                  <a:srgbClr val="666666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created_at </a:t>
            </a:r>
            <a:r>
              <a:rPr lang="en" sz="1400" dirty="0">
                <a:solidFill>
                  <a:srgbClr val="666666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: Time and Date of tweet creation.</a:t>
            </a:r>
            <a:endParaRPr sz="1400" dirty="0">
              <a:solidFill>
                <a:srgbClr val="666666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 Condensed"/>
              <a:buAutoNum type="alphaLcPeriod"/>
            </a:pPr>
            <a:r>
              <a:rPr lang="en" sz="1400" b="1" dirty="0">
                <a:solidFill>
                  <a:srgbClr val="666666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tweet</a:t>
            </a:r>
            <a:r>
              <a:rPr lang="en" sz="1400" dirty="0">
                <a:solidFill>
                  <a:srgbClr val="666666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: Contains tweets from different users.</a:t>
            </a:r>
            <a:endParaRPr sz="1400" dirty="0">
              <a:solidFill>
                <a:srgbClr val="666666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 Condensed"/>
              <a:buAutoNum type="alphaLcPeriod"/>
            </a:pPr>
            <a:r>
              <a:rPr lang="en" sz="1400" b="1" dirty="0">
                <a:solidFill>
                  <a:srgbClr val="666666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user_id </a:t>
            </a:r>
            <a:r>
              <a:rPr lang="en" sz="1400" dirty="0">
                <a:solidFill>
                  <a:srgbClr val="666666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: UserID of the user tweeting the Tweet.</a:t>
            </a:r>
            <a:endParaRPr sz="1400" dirty="0">
              <a:solidFill>
                <a:srgbClr val="666666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 Condensed"/>
              <a:buAutoNum type="alphaLcPeriod"/>
            </a:pPr>
            <a:r>
              <a:rPr lang="en" sz="1400" b="1" dirty="0">
                <a:solidFill>
                  <a:srgbClr val="666666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sent :</a:t>
            </a:r>
            <a:r>
              <a:rPr lang="en" sz="1400" dirty="0">
                <a:solidFill>
                  <a:srgbClr val="666666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Contains sentiment score of every tweet i.e whether written in favour of the party or in against of the party.</a:t>
            </a:r>
            <a:endParaRPr sz="1400" dirty="0">
              <a:solidFill>
                <a:srgbClr val="666666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371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666666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 Condensed"/>
              <a:buAutoNum type="arabicPeriod"/>
            </a:pPr>
            <a:r>
              <a:rPr lang="en" sz="1400" dirty="0">
                <a:solidFill>
                  <a:srgbClr val="666666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Dataset contains around </a:t>
            </a:r>
            <a:r>
              <a:rPr lang="en" sz="1400" b="1" dirty="0">
                <a:solidFill>
                  <a:srgbClr val="666666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1M+ tweets </a:t>
            </a:r>
            <a:r>
              <a:rPr lang="en" sz="1400" dirty="0">
                <a:solidFill>
                  <a:srgbClr val="666666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for both the political parties.</a:t>
            </a:r>
            <a:endParaRPr sz="1400"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7" name="Google Shape;237;p1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" sz="2400">
                <a:solidFill>
                  <a:srgbClr val="FFFFFF"/>
                </a:solidFill>
              </a:rPr>
              <a:t>About Dataset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38" name="Google Shape;238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39" name="Google Shape;239;p17"/>
          <p:cNvSpPr txBox="1"/>
          <p:nvPr/>
        </p:nvSpPr>
        <p:spPr>
          <a:xfrm>
            <a:off x="228975" y="562225"/>
            <a:ext cx="5853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4.</a:t>
            </a:r>
            <a:endParaRPr sz="30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Snapshot of Dataset after Preprocessing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80" name="Google Shape;280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81" name="Google Shape;281;p20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2" name="Google Shape;282;p20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89" name="Google Shape;2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963" y="1388300"/>
            <a:ext cx="7270076" cy="314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0"/>
          <p:cNvSpPr txBox="1"/>
          <p:nvPr/>
        </p:nvSpPr>
        <p:spPr>
          <a:xfrm>
            <a:off x="3096825" y="4594200"/>
            <a:ext cx="326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Fig .1 Dataset after preprocessing</a:t>
            </a:r>
            <a:endParaRPr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Methodology</a:t>
            </a:r>
            <a:endParaRPr sz="2400"/>
          </a:p>
        </p:txBody>
      </p:sp>
      <p:sp>
        <p:nvSpPr>
          <p:cNvPr id="245" name="Google Shape;245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66" name="Google Shape;266;p18"/>
          <p:cNvSpPr txBox="1"/>
          <p:nvPr/>
        </p:nvSpPr>
        <p:spPr>
          <a:xfrm>
            <a:off x="228975" y="562225"/>
            <a:ext cx="5853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5.</a:t>
            </a:r>
            <a:endParaRPr sz="2400" b="1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90ACEF-ECBA-4229-B88F-D8FF80E82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75" y="1382593"/>
            <a:ext cx="4663844" cy="336833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54A6B89-C712-47EC-871A-8D3205137B45}"/>
              </a:ext>
            </a:extLst>
          </p:cNvPr>
          <p:cNvSpPr txBox="1"/>
          <p:nvPr/>
        </p:nvSpPr>
        <p:spPr>
          <a:xfrm>
            <a:off x="5121794" y="1466321"/>
            <a:ext cx="402220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Roboto Condensed Light" panose="020B0604020202020204" charset="0"/>
                <a:ea typeface="Roboto Condensed Light" panose="020B0604020202020204" charset="0"/>
                <a:cs typeface="Times New Roman" panose="02020603050405020304" pitchFamily="18" charset="0"/>
              </a:rPr>
              <a:t>Data Preprocessing:</a:t>
            </a:r>
          </a:p>
          <a:p>
            <a:pPr marL="171450" lvl="5" indent="-171450" fontAlgn="base">
              <a:buFont typeface="Wingdings" panose="05000000000000000000" pitchFamily="2" charset="2"/>
              <a:buChar char="q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Roboto Condensed Light" panose="020B0604020202020204" charset="0"/>
                <a:ea typeface="Roboto Condensed Light" panose="020B0604020202020204" charset="0"/>
                <a:cs typeface="Times New Roman" panose="02020603050405020304" pitchFamily="18" charset="0"/>
              </a:rPr>
              <a:t>Removing Stop Words and Punctuation. </a:t>
            </a:r>
          </a:p>
          <a:p>
            <a:pPr marL="171450" lvl="3" indent="-171450" fontAlgn="base">
              <a:buFont typeface="Wingdings" panose="05000000000000000000" pitchFamily="2" charset="2"/>
              <a:buChar char="q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Roboto Condensed Light" panose="020B0604020202020204" charset="0"/>
                <a:ea typeface="Roboto Condensed Light" panose="020B0604020202020204" charset="0"/>
                <a:cs typeface="Times New Roman" panose="02020603050405020304" pitchFamily="18" charset="0"/>
              </a:rPr>
              <a:t>Removing hyperlinks and tags. </a:t>
            </a:r>
          </a:p>
          <a:p>
            <a:pPr marL="171450" lvl="3" indent="-171450" fontAlgn="base">
              <a:buFont typeface="Wingdings" panose="05000000000000000000" pitchFamily="2" charset="2"/>
              <a:buChar char="q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Roboto Condensed Light" panose="020B0604020202020204" charset="0"/>
                <a:ea typeface="Roboto Condensed Light" panose="020B0604020202020204" charset="0"/>
                <a:cs typeface="Times New Roman" panose="02020603050405020304" pitchFamily="18" charset="0"/>
              </a:rPr>
              <a:t>Lemmatizing the corpus using POS tags using NLTK Library.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Roboto Condensed Light" panose="020B0604020202020204" charset="0"/>
              <a:ea typeface="Roboto Condensed Light" panose="020B0604020202020204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Roboto Condensed Light" panose="020B0604020202020204" charset="0"/>
                <a:ea typeface="Roboto Condensed Light" panose="020B0604020202020204" charset="0"/>
                <a:cs typeface="Times New Roman" panose="02020603050405020304" pitchFamily="18" charset="0"/>
              </a:rPr>
              <a:t>Making Clusters out of the dataset using different clustering algorithms:</a:t>
            </a:r>
          </a:p>
          <a:p>
            <a:pPr marL="171450" lvl="1" indent="-171450" fontAlgn="base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000000"/>
                </a:solidFill>
                <a:latin typeface="Roboto Condensed Light" panose="020B0604020202020204" charset="0"/>
                <a:ea typeface="Roboto Condensed Light" panose="020B0604020202020204" charset="0"/>
                <a:cs typeface="Times New Roman" panose="02020603050405020304" pitchFamily="18" charset="0"/>
              </a:rPr>
              <a:t>DB-SCAN Clustering Algorithm</a:t>
            </a:r>
          </a:p>
          <a:p>
            <a:pPr marL="171450" lvl="1" indent="-171450" fontAlgn="base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000000"/>
                </a:solidFill>
                <a:latin typeface="Roboto Condensed Light" panose="020B0604020202020204" charset="0"/>
                <a:ea typeface="Roboto Condensed Light" panose="020B0604020202020204" charset="0"/>
                <a:cs typeface="Times New Roman" panose="02020603050405020304" pitchFamily="18" charset="0"/>
              </a:rPr>
              <a:t>K-Means Clustering Algorithm</a:t>
            </a:r>
          </a:p>
          <a:p>
            <a:pPr marL="171450" lvl="1" indent="-171450" fontAlgn="base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000000"/>
                </a:solidFill>
                <a:latin typeface="Roboto Condensed Light" panose="020B0604020202020204" charset="0"/>
                <a:ea typeface="Roboto Condensed Light" panose="020B0604020202020204" charset="0"/>
                <a:cs typeface="Times New Roman" panose="02020603050405020304" pitchFamily="18" charset="0"/>
              </a:rPr>
              <a:t>Mean-Shift Clustering Algorithm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Roboto Condensed Light" panose="020B0604020202020204" charset="0"/>
              <a:ea typeface="Roboto Condensed Light" panose="020B0604020202020204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Roboto Condensed Light" panose="020B0604020202020204" charset="0"/>
              <a:ea typeface="Roboto Condensed Light" panose="020B0604020202020204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Roboto Condensed Light" panose="020B0604020202020204" charset="0"/>
                <a:ea typeface="Roboto Condensed Light" panose="020B0604020202020204" charset="0"/>
                <a:cs typeface="Times New Roman" panose="02020603050405020304" pitchFamily="18" charset="0"/>
              </a:rPr>
              <a:t>Using visual representation for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Roboto Condensed Light" panose="020B0604020202020204" charset="0"/>
                <a:ea typeface="Roboto Condensed Light" panose="020B0604020202020204" charset="0"/>
                <a:cs typeface="Times New Roman" panose="02020603050405020304" pitchFamily="18" charset="0"/>
              </a:rPr>
              <a:t>Analyzing Tolerance level of people in each Echo-Chamber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Roboto Condensed Light" panose="020B0604020202020204" charset="0"/>
                <a:ea typeface="Roboto Condensed Light" panose="020B0604020202020204" charset="0"/>
                <a:cs typeface="Times New Roman" panose="02020603050405020304" pitchFamily="18" charset="0"/>
              </a:rPr>
              <a:t>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Roboto Condensed Light" panose="020B0604020202020204" charset="0"/>
              <a:ea typeface="Roboto Condensed Light" panose="020B0604020202020204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Roboto Condensed Light" panose="020B0604020202020204" charset="0"/>
                <a:ea typeface="Roboto Condensed Light" panose="020B0604020202020204" charset="0"/>
                <a:cs typeface="Times New Roman" panose="02020603050405020304" pitchFamily="18" charset="0"/>
              </a:rPr>
              <a:t>Using </a:t>
            </a:r>
            <a:r>
              <a:rPr lang="en-US" sz="1200" dirty="0">
                <a:solidFill>
                  <a:srgbClr val="000000"/>
                </a:solidFill>
                <a:latin typeface="Roboto Condensed Light" panose="020B0604020202020204" charset="0"/>
                <a:ea typeface="Roboto Condensed Light" panose="020B0604020202020204" charset="0"/>
                <a:cs typeface="Times New Roman" panose="02020603050405020304" pitchFamily="18" charset="0"/>
              </a:rPr>
              <a:t>visual representation for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Roboto Condensed Light" panose="020B0604020202020204" charset="0"/>
                <a:ea typeface="Roboto Condensed Light" panose="020B0604020202020204" charset="0"/>
                <a:cs typeface="Times New Roman" panose="02020603050405020304" pitchFamily="18" charset="0"/>
              </a:rPr>
              <a:t>Analyzing Influencing power of each Echo-Chamber.</a:t>
            </a:r>
          </a:p>
        </p:txBody>
      </p:sp>
      <p:sp>
        <p:nvSpPr>
          <p:cNvPr id="33" name="Google Shape;290;p20">
            <a:extLst>
              <a:ext uri="{FF2B5EF4-FFF2-40B4-BE49-F238E27FC236}">
                <a16:creationId xmlns:a16="http://schemas.microsoft.com/office/drawing/2014/main" id="{4B3BE96B-3495-4FE9-BF00-1D9F5244A9DE}"/>
              </a:ext>
            </a:extLst>
          </p:cNvPr>
          <p:cNvSpPr txBox="1"/>
          <p:nvPr/>
        </p:nvSpPr>
        <p:spPr>
          <a:xfrm>
            <a:off x="926797" y="4752000"/>
            <a:ext cx="326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Fig .2 </a:t>
            </a:r>
            <a:r>
              <a:rPr lang="en-IN" sz="1400" dirty="0">
                <a:latin typeface="Roboto Condensed Light" panose="020B0604020202020204" charset="0"/>
                <a:ea typeface="Roboto Condensed Light" panose="020B0604020202020204" charset="0"/>
                <a:cs typeface="Times New Roman" panose="02020603050405020304" pitchFamily="18" charset="0"/>
              </a:rPr>
              <a:t>Methodology</a:t>
            </a:r>
            <a:endParaRPr dirty="0">
              <a:latin typeface="Roboto Condensed Light" panose="020B0604020202020204" charset="0"/>
              <a:ea typeface="Roboto Condensed Light" panose="020B0604020202020204" charset="0"/>
              <a:cs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222683022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2237</Words>
  <Application>Microsoft Office PowerPoint</Application>
  <PresentationFormat>On-screen Show (16:9)</PresentationFormat>
  <Paragraphs>228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Roboto Condensed</vt:lpstr>
      <vt:lpstr>Wingdings</vt:lpstr>
      <vt:lpstr>Arvo</vt:lpstr>
      <vt:lpstr>Arial</vt:lpstr>
      <vt:lpstr>Roboto Condensed Light</vt:lpstr>
      <vt:lpstr>Salerio template</vt:lpstr>
      <vt:lpstr>Tweeting from Left to Right: Echo Chambers in Delhi Election</vt:lpstr>
      <vt:lpstr>HELLO!</vt:lpstr>
      <vt:lpstr>Table of Content</vt:lpstr>
      <vt:lpstr>Motivation for the work</vt:lpstr>
      <vt:lpstr>Introduction</vt:lpstr>
      <vt:lpstr>PowerPoint Presentation</vt:lpstr>
      <vt:lpstr>About Dataset</vt:lpstr>
      <vt:lpstr>Snapshot of Dataset after Preprocessing</vt:lpstr>
      <vt:lpstr>Methodology</vt:lpstr>
      <vt:lpstr>Identifying Eco-Chambers </vt:lpstr>
      <vt:lpstr>5.2 Comparison between various clustering algorithms</vt:lpstr>
      <vt:lpstr>Analyzing Tolerance level of people</vt:lpstr>
      <vt:lpstr>Results for Tolerance Analysis</vt:lpstr>
      <vt:lpstr>Analyzing Influence of each Echo Chamber</vt:lpstr>
      <vt:lpstr>Results for Influence Analysis</vt:lpstr>
      <vt:lpstr>Conclusion</vt:lpstr>
      <vt:lpstr>Future Scope </vt:lpstr>
      <vt:lpstr>References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Tweeting from Left to Right: Echo Chambers in Delhi Election</dc:title>
  <cp:lastModifiedBy>PIYUSH KATARIYA</cp:lastModifiedBy>
  <cp:revision>10</cp:revision>
  <dcterms:modified xsi:type="dcterms:W3CDTF">2022-01-02T14:33:19Z</dcterms:modified>
</cp:coreProperties>
</file>