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98" r:id="rId3"/>
    <p:sldId id="299" r:id="rId4"/>
    <p:sldId id="258" r:id="rId5"/>
    <p:sldId id="267" r:id="rId6"/>
    <p:sldId id="259" r:id="rId7"/>
    <p:sldId id="296" r:id="rId8"/>
    <p:sldId id="303" r:id="rId9"/>
    <p:sldId id="304" r:id="rId10"/>
    <p:sldId id="263" r:id="rId11"/>
    <p:sldId id="264" r:id="rId12"/>
    <p:sldId id="266" r:id="rId13"/>
    <p:sldId id="283" r:id="rId14"/>
    <p:sldId id="280" r:id="rId15"/>
    <p:sldId id="284" r:id="rId16"/>
    <p:sldId id="269" r:id="rId17"/>
    <p:sldId id="271" r:id="rId18"/>
    <p:sldId id="272" r:id="rId19"/>
    <p:sldId id="274" r:id="rId20"/>
    <p:sldId id="275" r:id="rId21"/>
    <p:sldId id="276" r:id="rId22"/>
    <p:sldId id="278" r:id="rId23"/>
    <p:sldId id="279" r:id="rId24"/>
    <p:sldId id="285" r:id="rId25"/>
    <p:sldId id="295" r:id="rId26"/>
    <p:sldId id="286" r:id="rId27"/>
    <p:sldId id="300" r:id="rId28"/>
    <p:sldId id="287" r:id="rId29"/>
    <p:sldId id="288" r:id="rId30"/>
    <p:sldId id="289" r:id="rId31"/>
    <p:sldId id="290" r:id="rId32"/>
    <p:sldId id="291" r:id="rId33"/>
    <p:sldId id="292" r:id="rId34"/>
    <p:sldId id="293" r:id="rId35"/>
    <p:sldId id="301" r:id="rId36"/>
    <p:sldId id="302"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FC6EB-8E7A-4E4E-A32C-C66F87DC812D}" type="doc">
      <dgm:prSet loTypeId="urn:microsoft.com/office/officeart/2005/8/layout/radial1" loCatId="relationship" qsTypeId="urn:microsoft.com/office/officeart/2005/8/quickstyle/simple1" qsCatId="simple" csTypeId="urn:microsoft.com/office/officeart/2005/8/colors/colorful1" csCatId="colorful" phldr="1"/>
      <dgm:spPr/>
      <dgm:t>
        <a:bodyPr/>
        <a:lstStyle/>
        <a:p>
          <a:endParaRPr lang="en-GB"/>
        </a:p>
      </dgm:t>
    </dgm:pt>
    <dgm:pt modelId="{A07D28C9-64AC-455E-953B-A9BD20077923}">
      <dgm:prSet phldrT="[Text]"/>
      <dgm:spPr/>
      <dgm:t>
        <a:bodyPr/>
        <a:lstStyle/>
        <a:p>
          <a:r>
            <a:rPr lang="en-GB" dirty="0"/>
            <a:t>Sociology </a:t>
          </a:r>
        </a:p>
      </dgm:t>
    </dgm:pt>
    <dgm:pt modelId="{3251F14E-1F8D-47A2-B237-5CC45C354F17}" type="parTrans" cxnId="{121F96F2-68E6-42E4-B36D-7C19CBD1C400}">
      <dgm:prSet/>
      <dgm:spPr/>
      <dgm:t>
        <a:bodyPr/>
        <a:lstStyle/>
        <a:p>
          <a:endParaRPr lang="en-GB"/>
        </a:p>
      </dgm:t>
    </dgm:pt>
    <dgm:pt modelId="{DC43458E-3DAF-4CDA-B892-D3E66AF30BB2}" type="sibTrans" cxnId="{121F96F2-68E6-42E4-B36D-7C19CBD1C400}">
      <dgm:prSet/>
      <dgm:spPr/>
      <dgm:t>
        <a:bodyPr/>
        <a:lstStyle/>
        <a:p>
          <a:endParaRPr lang="en-GB"/>
        </a:p>
      </dgm:t>
    </dgm:pt>
    <dgm:pt modelId="{78A1C100-A5D4-4B32-B3B7-BEFBE580ED38}">
      <dgm:prSet phldrT="[Text]"/>
      <dgm:spPr/>
      <dgm:t>
        <a:bodyPr/>
        <a:lstStyle/>
        <a:p>
          <a:r>
            <a:rPr lang="en-GB" dirty="0"/>
            <a:t>History </a:t>
          </a:r>
        </a:p>
      </dgm:t>
    </dgm:pt>
    <dgm:pt modelId="{532523CA-EC0E-49F6-B1FD-59BBE4D1F63E}" type="parTrans" cxnId="{938DEE65-48C4-4E09-AC7C-1B390131E534}">
      <dgm:prSet/>
      <dgm:spPr/>
      <dgm:t>
        <a:bodyPr/>
        <a:lstStyle/>
        <a:p>
          <a:endParaRPr lang="en-GB"/>
        </a:p>
      </dgm:t>
    </dgm:pt>
    <dgm:pt modelId="{ABC94FE8-695E-4803-A6A2-090EF6819D59}" type="sibTrans" cxnId="{938DEE65-48C4-4E09-AC7C-1B390131E534}">
      <dgm:prSet/>
      <dgm:spPr/>
      <dgm:t>
        <a:bodyPr/>
        <a:lstStyle/>
        <a:p>
          <a:endParaRPr lang="en-GB"/>
        </a:p>
      </dgm:t>
    </dgm:pt>
    <dgm:pt modelId="{C29A3296-F3EB-4F31-ACAF-D0B400438ADB}">
      <dgm:prSet phldrT="[Text]"/>
      <dgm:spPr/>
      <dgm:t>
        <a:bodyPr/>
        <a:lstStyle/>
        <a:p>
          <a:r>
            <a:rPr lang="en-GB" dirty="0"/>
            <a:t>Economics </a:t>
          </a:r>
        </a:p>
      </dgm:t>
    </dgm:pt>
    <dgm:pt modelId="{3CB4D7B5-E475-4F57-83DC-20EEB026BF8D}" type="parTrans" cxnId="{65BA4A14-FC78-4DB7-8970-3CB5019D9DD0}">
      <dgm:prSet/>
      <dgm:spPr/>
      <dgm:t>
        <a:bodyPr/>
        <a:lstStyle/>
        <a:p>
          <a:endParaRPr lang="en-GB"/>
        </a:p>
      </dgm:t>
    </dgm:pt>
    <dgm:pt modelId="{6EBC37B7-BA35-44B4-AA12-D64166C68F42}" type="sibTrans" cxnId="{65BA4A14-FC78-4DB7-8970-3CB5019D9DD0}">
      <dgm:prSet/>
      <dgm:spPr/>
      <dgm:t>
        <a:bodyPr/>
        <a:lstStyle/>
        <a:p>
          <a:endParaRPr lang="en-GB"/>
        </a:p>
      </dgm:t>
    </dgm:pt>
    <dgm:pt modelId="{7C985E80-4CD7-4E7E-B457-995631874CAF}">
      <dgm:prSet phldrT="[Text]"/>
      <dgm:spPr/>
      <dgm:t>
        <a:bodyPr/>
        <a:lstStyle/>
        <a:p>
          <a:r>
            <a:rPr lang="en-GB" dirty="0"/>
            <a:t>Psychology </a:t>
          </a:r>
        </a:p>
      </dgm:t>
    </dgm:pt>
    <dgm:pt modelId="{7F3F419F-52E8-4015-9F67-88383F8CC0AF}" type="parTrans" cxnId="{54C1874A-9825-4869-94E7-568F16CCEBDC}">
      <dgm:prSet/>
      <dgm:spPr/>
      <dgm:t>
        <a:bodyPr/>
        <a:lstStyle/>
        <a:p>
          <a:endParaRPr lang="en-GB"/>
        </a:p>
      </dgm:t>
    </dgm:pt>
    <dgm:pt modelId="{B3F2580A-475C-4C74-B9B6-8673D5C600E3}" type="sibTrans" cxnId="{54C1874A-9825-4869-94E7-568F16CCEBDC}">
      <dgm:prSet/>
      <dgm:spPr/>
      <dgm:t>
        <a:bodyPr/>
        <a:lstStyle/>
        <a:p>
          <a:endParaRPr lang="en-GB"/>
        </a:p>
      </dgm:t>
    </dgm:pt>
    <dgm:pt modelId="{51984C94-6978-4E21-B0A5-22B01089E97C}">
      <dgm:prSet phldrT="[Text]"/>
      <dgm:spPr/>
      <dgm:t>
        <a:bodyPr/>
        <a:lstStyle/>
        <a:p>
          <a:r>
            <a:rPr lang="en-GB" dirty="0"/>
            <a:t>Anthropology </a:t>
          </a:r>
        </a:p>
      </dgm:t>
    </dgm:pt>
    <dgm:pt modelId="{31DC2215-A247-4101-A49E-FEFDFF943336}" type="parTrans" cxnId="{5FE1CE43-CBFE-4DEA-8CC5-810FB5A9B9CD}">
      <dgm:prSet/>
      <dgm:spPr/>
      <dgm:t>
        <a:bodyPr/>
        <a:lstStyle/>
        <a:p>
          <a:endParaRPr lang="en-GB"/>
        </a:p>
      </dgm:t>
    </dgm:pt>
    <dgm:pt modelId="{209C2DB3-955E-4286-AE7B-11A470A96338}" type="sibTrans" cxnId="{5FE1CE43-CBFE-4DEA-8CC5-810FB5A9B9CD}">
      <dgm:prSet/>
      <dgm:spPr/>
      <dgm:t>
        <a:bodyPr/>
        <a:lstStyle/>
        <a:p>
          <a:endParaRPr lang="en-GB"/>
        </a:p>
      </dgm:t>
    </dgm:pt>
    <dgm:pt modelId="{070FA23A-B666-4AAB-A9A4-827F02E0F58B}">
      <dgm:prSet phldrT="[Text]"/>
      <dgm:spPr/>
      <dgm:t>
        <a:bodyPr/>
        <a:lstStyle/>
        <a:p>
          <a:r>
            <a:rPr lang="en-GB" dirty="0"/>
            <a:t>Political Science </a:t>
          </a:r>
        </a:p>
      </dgm:t>
    </dgm:pt>
    <dgm:pt modelId="{D4DA98AA-EDC5-4C65-9B3B-F5DBF6AC0D1B}" type="parTrans" cxnId="{97B5469D-53BC-46DF-8BA4-7072E286ACE9}">
      <dgm:prSet/>
      <dgm:spPr/>
      <dgm:t>
        <a:bodyPr/>
        <a:lstStyle/>
        <a:p>
          <a:endParaRPr lang="en-GB"/>
        </a:p>
      </dgm:t>
    </dgm:pt>
    <dgm:pt modelId="{1D9C0360-9FA7-4DE7-BDEF-E1C23B5ACB09}" type="sibTrans" cxnId="{97B5469D-53BC-46DF-8BA4-7072E286ACE9}">
      <dgm:prSet/>
      <dgm:spPr/>
      <dgm:t>
        <a:bodyPr/>
        <a:lstStyle/>
        <a:p>
          <a:endParaRPr lang="en-GB"/>
        </a:p>
      </dgm:t>
    </dgm:pt>
    <dgm:pt modelId="{5FC7CB04-CA34-4533-ADA9-EF0F5977DA8D}" type="pres">
      <dgm:prSet presAssocID="{064FC6EB-8E7A-4E4E-A32C-C66F87DC812D}" presName="cycle" presStyleCnt="0">
        <dgm:presLayoutVars>
          <dgm:chMax val="1"/>
          <dgm:dir/>
          <dgm:animLvl val="ctr"/>
          <dgm:resizeHandles val="exact"/>
        </dgm:presLayoutVars>
      </dgm:prSet>
      <dgm:spPr/>
    </dgm:pt>
    <dgm:pt modelId="{9AEF859A-DF9C-4A59-A3DF-BC3F4E87A4A9}" type="pres">
      <dgm:prSet presAssocID="{A07D28C9-64AC-455E-953B-A9BD20077923}" presName="centerShape" presStyleLbl="node0" presStyleIdx="0" presStyleCnt="1"/>
      <dgm:spPr/>
    </dgm:pt>
    <dgm:pt modelId="{ED145C8B-F37C-4DD2-A108-729742B0882F}" type="pres">
      <dgm:prSet presAssocID="{532523CA-EC0E-49F6-B1FD-59BBE4D1F63E}" presName="Name9" presStyleLbl="parChTrans1D2" presStyleIdx="0" presStyleCnt="5"/>
      <dgm:spPr/>
    </dgm:pt>
    <dgm:pt modelId="{5CA2AE4E-22BC-4346-B454-F5CF41A32BEB}" type="pres">
      <dgm:prSet presAssocID="{532523CA-EC0E-49F6-B1FD-59BBE4D1F63E}" presName="connTx" presStyleLbl="parChTrans1D2" presStyleIdx="0" presStyleCnt="5"/>
      <dgm:spPr/>
    </dgm:pt>
    <dgm:pt modelId="{5C48E61B-3591-451C-8269-F748D5550D5F}" type="pres">
      <dgm:prSet presAssocID="{78A1C100-A5D4-4B32-B3B7-BEFBE580ED38}" presName="node" presStyleLbl="node1" presStyleIdx="0" presStyleCnt="5" custRadScaleRad="98962" custRadScaleInc="2385">
        <dgm:presLayoutVars>
          <dgm:bulletEnabled val="1"/>
        </dgm:presLayoutVars>
      </dgm:prSet>
      <dgm:spPr/>
    </dgm:pt>
    <dgm:pt modelId="{798FC2CD-3787-4B4A-A1C2-DDD9E110643E}" type="pres">
      <dgm:prSet presAssocID="{3CB4D7B5-E475-4F57-83DC-20EEB026BF8D}" presName="Name9" presStyleLbl="parChTrans1D2" presStyleIdx="1" presStyleCnt="5"/>
      <dgm:spPr/>
    </dgm:pt>
    <dgm:pt modelId="{23DF394E-E1AD-41CF-8314-913F24D6A56D}" type="pres">
      <dgm:prSet presAssocID="{3CB4D7B5-E475-4F57-83DC-20EEB026BF8D}" presName="connTx" presStyleLbl="parChTrans1D2" presStyleIdx="1" presStyleCnt="5"/>
      <dgm:spPr/>
    </dgm:pt>
    <dgm:pt modelId="{E258AC11-9E96-4CC6-A115-26F713E615C5}" type="pres">
      <dgm:prSet presAssocID="{C29A3296-F3EB-4F31-ACAF-D0B400438ADB}" presName="node" presStyleLbl="node1" presStyleIdx="1" presStyleCnt="5" custRadScaleRad="101390" custRadScaleInc="-2473">
        <dgm:presLayoutVars>
          <dgm:bulletEnabled val="1"/>
        </dgm:presLayoutVars>
      </dgm:prSet>
      <dgm:spPr/>
    </dgm:pt>
    <dgm:pt modelId="{A60DB0AC-922B-4D62-892D-97B97D7ADA49}" type="pres">
      <dgm:prSet presAssocID="{7F3F419F-52E8-4015-9F67-88383F8CC0AF}" presName="Name9" presStyleLbl="parChTrans1D2" presStyleIdx="2" presStyleCnt="5"/>
      <dgm:spPr/>
    </dgm:pt>
    <dgm:pt modelId="{C1BB275E-2990-4483-94C0-F7F823AB4837}" type="pres">
      <dgm:prSet presAssocID="{7F3F419F-52E8-4015-9F67-88383F8CC0AF}" presName="connTx" presStyleLbl="parChTrans1D2" presStyleIdx="2" presStyleCnt="5"/>
      <dgm:spPr/>
    </dgm:pt>
    <dgm:pt modelId="{97C61C2F-C9C7-447B-85D5-D5E5E0880BDD}" type="pres">
      <dgm:prSet presAssocID="{7C985E80-4CD7-4E7E-B457-995631874CAF}" presName="node" presStyleLbl="node1" presStyleIdx="2" presStyleCnt="5">
        <dgm:presLayoutVars>
          <dgm:bulletEnabled val="1"/>
        </dgm:presLayoutVars>
      </dgm:prSet>
      <dgm:spPr/>
    </dgm:pt>
    <dgm:pt modelId="{C2CDDAD0-B10E-4D06-A2F2-6908B569CE5C}" type="pres">
      <dgm:prSet presAssocID="{31DC2215-A247-4101-A49E-FEFDFF943336}" presName="Name9" presStyleLbl="parChTrans1D2" presStyleIdx="3" presStyleCnt="5"/>
      <dgm:spPr/>
    </dgm:pt>
    <dgm:pt modelId="{B2C97477-6944-4EE2-A5B5-6C8D85E39596}" type="pres">
      <dgm:prSet presAssocID="{31DC2215-A247-4101-A49E-FEFDFF943336}" presName="connTx" presStyleLbl="parChTrans1D2" presStyleIdx="3" presStyleCnt="5"/>
      <dgm:spPr/>
    </dgm:pt>
    <dgm:pt modelId="{2871A9DA-A0F1-410C-8ECD-8D1198FE4EC0}" type="pres">
      <dgm:prSet presAssocID="{51984C94-6978-4E21-B0A5-22B01089E97C}" presName="node" presStyleLbl="node1" presStyleIdx="3" presStyleCnt="5">
        <dgm:presLayoutVars>
          <dgm:bulletEnabled val="1"/>
        </dgm:presLayoutVars>
      </dgm:prSet>
      <dgm:spPr/>
    </dgm:pt>
    <dgm:pt modelId="{9A24266A-B5A7-492C-AFDD-88B57AE3A57D}" type="pres">
      <dgm:prSet presAssocID="{D4DA98AA-EDC5-4C65-9B3B-F5DBF6AC0D1B}" presName="Name9" presStyleLbl="parChTrans1D2" presStyleIdx="4" presStyleCnt="5"/>
      <dgm:spPr/>
    </dgm:pt>
    <dgm:pt modelId="{DBDBFE86-45F1-47C1-8306-71F335F1E158}" type="pres">
      <dgm:prSet presAssocID="{D4DA98AA-EDC5-4C65-9B3B-F5DBF6AC0D1B}" presName="connTx" presStyleLbl="parChTrans1D2" presStyleIdx="4" presStyleCnt="5"/>
      <dgm:spPr/>
    </dgm:pt>
    <dgm:pt modelId="{E00E8DF2-E4CB-494B-9C02-E2BF59473A7F}" type="pres">
      <dgm:prSet presAssocID="{070FA23A-B666-4AAB-A9A4-827F02E0F58B}" presName="node" presStyleLbl="node1" presStyleIdx="4" presStyleCnt="5">
        <dgm:presLayoutVars>
          <dgm:bulletEnabled val="1"/>
        </dgm:presLayoutVars>
      </dgm:prSet>
      <dgm:spPr/>
    </dgm:pt>
  </dgm:ptLst>
  <dgm:cxnLst>
    <dgm:cxn modelId="{A2A0210C-FFA3-4FB6-978E-34007322CD10}" type="presOf" srcId="{31DC2215-A247-4101-A49E-FEFDFF943336}" destId="{C2CDDAD0-B10E-4D06-A2F2-6908B569CE5C}" srcOrd="0" destOrd="0" presId="urn:microsoft.com/office/officeart/2005/8/layout/radial1"/>
    <dgm:cxn modelId="{5067E510-BA6A-45D7-A217-105DFFB28126}" type="presOf" srcId="{31DC2215-A247-4101-A49E-FEFDFF943336}" destId="{B2C97477-6944-4EE2-A5B5-6C8D85E39596}" srcOrd="1" destOrd="0" presId="urn:microsoft.com/office/officeart/2005/8/layout/radial1"/>
    <dgm:cxn modelId="{65BA4A14-FC78-4DB7-8970-3CB5019D9DD0}" srcId="{A07D28C9-64AC-455E-953B-A9BD20077923}" destId="{C29A3296-F3EB-4F31-ACAF-D0B400438ADB}" srcOrd="1" destOrd="0" parTransId="{3CB4D7B5-E475-4F57-83DC-20EEB026BF8D}" sibTransId="{6EBC37B7-BA35-44B4-AA12-D64166C68F42}"/>
    <dgm:cxn modelId="{A9CEF514-395D-485F-BA46-707D58F28C82}" type="presOf" srcId="{7F3F419F-52E8-4015-9F67-88383F8CC0AF}" destId="{C1BB275E-2990-4483-94C0-F7F823AB4837}" srcOrd="1" destOrd="0" presId="urn:microsoft.com/office/officeart/2005/8/layout/radial1"/>
    <dgm:cxn modelId="{0B10805C-85ED-40ED-9A4B-323454DC89BC}" type="presOf" srcId="{064FC6EB-8E7A-4E4E-A32C-C66F87DC812D}" destId="{5FC7CB04-CA34-4533-ADA9-EF0F5977DA8D}" srcOrd="0" destOrd="0" presId="urn:microsoft.com/office/officeart/2005/8/layout/radial1"/>
    <dgm:cxn modelId="{736F745D-D0C7-4BB7-A682-AC853490ED2A}" type="presOf" srcId="{A07D28C9-64AC-455E-953B-A9BD20077923}" destId="{9AEF859A-DF9C-4A59-A3DF-BC3F4E87A4A9}" srcOrd="0" destOrd="0" presId="urn:microsoft.com/office/officeart/2005/8/layout/radial1"/>
    <dgm:cxn modelId="{D7431262-91AB-466C-B631-BBA423ED0E0E}" type="presOf" srcId="{7F3F419F-52E8-4015-9F67-88383F8CC0AF}" destId="{A60DB0AC-922B-4D62-892D-97B97D7ADA49}" srcOrd="0" destOrd="0" presId="urn:microsoft.com/office/officeart/2005/8/layout/radial1"/>
    <dgm:cxn modelId="{5FE1CE43-CBFE-4DEA-8CC5-810FB5A9B9CD}" srcId="{A07D28C9-64AC-455E-953B-A9BD20077923}" destId="{51984C94-6978-4E21-B0A5-22B01089E97C}" srcOrd="3" destOrd="0" parTransId="{31DC2215-A247-4101-A49E-FEFDFF943336}" sibTransId="{209C2DB3-955E-4286-AE7B-11A470A96338}"/>
    <dgm:cxn modelId="{43AD2665-90DB-4815-BDDC-97EC9D46EC0E}" type="presOf" srcId="{C29A3296-F3EB-4F31-ACAF-D0B400438ADB}" destId="{E258AC11-9E96-4CC6-A115-26F713E615C5}" srcOrd="0" destOrd="0" presId="urn:microsoft.com/office/officeart/2005/8/layout/radial1"/>
    <dgm:cxn modelId="{938DEE65-48C4-4E09-AC7C-1B390131E534}" srcId="{A07D28C9-64AC-455E-953B-A9BD20077923}" destId="{78A1C100-A5D4-4B32-B3B7-BEFBE580ED38}" srcOrd="0" destOrd="0" parTransId="{532523CA-EC0E-49F6-B1FD-59BBE4D1F63E}" sibTransId="{ABC94FE8-695E-4803-A6A2-090EF6819D59}"/>
    <dgm:cxn modelId="{693C0D48-A456-4C4A-B294-C6F19CD8FCC2}" type="presOf" srcId="{78A1C100-A5D4-4B32-B3B7-BEFBE580ED38}" destId="{5C48E61B-3591-451C-8269-F748D5550D5F}" srcOrd="0" destOrd="0" presId="urn:microsoft.com/office/officeart/2005/8/layout/radial1"/>
    <dgm:cxn modelId="{54C1874A-9825-4869-94E7-568F16CCEBDC}" srcId="{A07D28C9-64AC-455E-953B-A9BD20077923}" destId="{7C985E80-4CD7-4E7E-B457-995631874CAF}" srcOrd="2" destOrd="0" parTransId="{7F3F419F-52E8-4015-9F67-88383F8CC0AF}" sibTransId="{B3F2580A-475C-4C74-B9B6-8673D5C600E3}"/>
    <dgm:cxn modelId="{9370E376-C5EF-44CF-B8DB-F9E64F6CFA6A}" type="presOf" srcId="{070FA23A-B666-4AAB-A9A4-827F02E0F58B}" destId="{E00E8DF2-E4CB-494B-9C02-E2BF59473A7F}" srcOrd="0" destOrd="0" presId="urn:microsoft.com/office/officeart/2005/8/layout/radial1"/>
    <dgm:cxn modelId="{12727F7D-B2D3-450A-A509-6551B9428F9D}" type="presOf" srcId="{7C985E80-4CD7-4E7E-B457-995631874CAF}" destId="{97C61C2F-C9C7-447B-85D5-D5E5E0880BDD}" srcOrd="0" destOrd="0" presId="urn:microsoft.com/office/officeart/2005/8/layout/radial1"/>
    <dgm:cxn modelId="{BFB2098B-C3EC-4521-9808-7752F5CD2F40}" type="presOf" srcId="{532523CA-EC0E-49F6-B1FD-59BBE4D1F63E}" destId="{ED145C8B-F37C-4DD2-A108-729742B0882F}" srcOrd="0" destOrd="0" presId="urn:microsoft.com/office/officeart/2005/8/layout/radial1"/>
    <dgm:cxn modelId="{C05C9095-4CEA-4604-9035-E950CA3AE0E9}" type="presOf" srcId="{D4DA98AA-EDC5-4C65-9B3B-F5DBF6AC0D1B}" destId="{9A24266A-B5A7-492C-AFDD-88B57AE3A57D}" srcOrd="0" destOrd="0" presId="urn:microsoft.com/office/officeart/2005/8/layout/radial1"/>
    <dgm:cxn modelId="{97B5469D-53BC-46DF-8BA4-7072E286ACE9}" srcId="{A07D28C9-64AC-455E-953B-A9BD20077923}" destId="{070FA23A-B666-4AAB-A9A4-827F02E0F58B}" srcOrd="4" destOrd="0" parTransId="{D4DA98AA-EDC5-4C65-9B3B-F5DBF6AC0D1B}" sibTransId="{1D9C0360-9FA7-4DE7-BDEF-E1C23B5ACB09}"/>
    <dgm:cxn modelId="{953B7BAB-7560-4E1A-ABBC-313E4C9C749B}" type="presOf" srcId="{51984C94-6978-4E21-B0A5-22B01089E97C}" destId="{2871A9DA-A0F1-410C-8ECD-8D1198FE4EC0}" srcOrd="0" destOrd="0" presId="urn:microsoft.com/office/officeart/2005/8/layout/radial1"/>
    <dgm:cxn modelId="{A83A31C1-E087-4CB7-90EC-5A21A91D6F15}" type="presOf" srcId="{3CB4D7B5-E475-4F57-83DC-20EEB026BF8D}" destId="{798FC2CD-3787-4B4A-A1C2-DDD9E110643E}" srcOrd="0" destOrd="0" presId="urn:microsoft.com/office/officeart/2005/8/layout/radial1"/>
    <dgm:cxn modelId="{16D15FD7-B3B0-4744-8AFE-2E846442152C}" type="presOf" srcId="{3CB4D7B5-E475-4F57-83DC-20EEB026BF8D}" destId="{23DF394E-E1AD-41CF-8314-913F24D6A56D}" srcOrd="1" destOrd="0" presId="urn:microsoft.com/office/officeart/2005/8/layout/radial1"/>
    <dgm:cxn modelId="{BC661DDD-0BF7-460A-A7E6-3E7D7209689E}" type="presOf" srcId="{D4DA98AA-EDC5-4C65-9B3B-F5DBF6AC0D1B}" destId="{DBDBFE86-45F1-47C1-8306-71F335F1E158}" srcOrd="1" destOrd="0" presId="urn:microsoft.com/office/officeart/2005/8/layout/radial1"/>
    <dgm:cxn modelId="{6A0BEAE2-92F2-4179-82ED-2D33B526DF42}" type="presOf" srcId="{532523CA-EC0E-49F6-B1FD-59BBE4D1F63E}" destId="{5CA2AE4E-22BC-4346-B454-F5CF41A32BEB}" srcOrd="1" destOrd="0" presId="urn:microsoft.com/office/officeart/2005/8/layout/radial1"/>
    <dgm:cxn modelId="{121F96F2-68E6-42E4-B36D-7C19CBD1C400}" srcId="{064FC6EB-8E7A-4E4E-A32C-C66F87DC812D}" destId="{A07D28C9-64AC-455E-953B-A9BD20077923}" srcOrd="0" destOrd="0" parTransId="{3251F14E-1F8D-47A2-B237-5CC45C354F17}" sibTransId="{DC43458E-3DAF-4CDA-B892-D3E66AF30BB2}"/>
    <dgm:cxn modelId="{12570F5F-4607-4929-AE9B-1A6200678656}" type="presParOf" srcId="{5FC7CB04-CA34-4533-ADA9-EF0F5977DA8D}" destId="{9AEF859A-DF9C-4A59-A3DF-BC3F4E87A4A9}" srcOrd="0" destOrd="0" presId="urn:microsoft.com/office/officeart/2005/8/layout/radial1"/>
    <dgm:cxn modelId="{3834F42D-2D3A-4629-AAD4-65A2560E1CCD}" type="presParOf" srcId="{5FC7CB04-CA34-4533-ADA9-EF0F5977DA8D}" destId="{ED145C8B-F37C-4DD2-A108-729742B0882F}" srcOrd="1" destOrd="0" presId="urn:microsoft.com/office/officeart/2005/8/layout/radial1"/>
    <dgm:cxn modelId="{3B3FC803-44D4-48A7-B9C6-7C9D4C2D1798}" type="presParOf" srcId="{ED145C8B-F37C-4DD2-A108-729742B0882F}" destId="{5CA2AE4E-22BC-4346-B454-F5CF41A32BEB}" srcOrd="0" destOrd="0" presId="urn:microsoft.com/office/officeart/2005/8/layout/radial1"/>
    <dgm:cxn modelId="{9084E8E9-89AB-432D-A47D-0C8A9F4DBA64}" type="presParOf" srcId="{5FC7CB04-CA34-4533-ADA9-EF0F5977DA8D}" destId="{5C48E61B-3591-451C-8269-F748D5550D5F}" srcOrd="2" destOrd="0" presId="urn:microsoft.com/office/officeart/2005/8/layout/radial1"/>
    <dgm:cxn modelId="{478BED03-D819-46E6-982D-AAC6F464ABA3}" type="presParOf" srcId="{5FC7CB04-CA34-4533-ADA9-EF0F5977DA8D}" destId="{798FC2CD-3787-4B4A-A1C2-DDD9E110643E}" srcOrd="3" destOrd="0" presId="urn:microsoft.com/office/officeart/2005/8/layout/radial1"/>
    <dgm:cxn modelId="{74550368-719D-45D1-A574-B363519BFC89}" type="presParOf" srcId="{798FC2CD-3787-4B4A-A1C2-DDD9E110643E}" destId="{23DF394E-E1AD-41CF-8314-913F24D6A56D}" srcOrd="0" destOrd="0" presId="urn:microsoft.com/office/officeart/2005/8/layout/radial1"/>
    <dgm:cxn modelId="{F3207F92-DE7F-4050-B5A6-79D69C11B8B0}" type="presParOf" srcId="{5FC7CB04-CA34-4533-ADA9-EF0F5977DA8D}" destId="{E258AC11-9E96-4CC6-A115-26F713E615C5}" srcOrd="4" destOrd="0" presId="urn:microsoft.com/office/officeart/2005/8/layout/radial1"/>
    <dgm:cxn modelId="{2D889E66-9817-4770-9E08-756D327D5624}" type="presParOf" srcId="{5FC7CB04-CA34-4533-ADA9-EF0F5977DA8D}" destId="{A60DB0AC-922B-4D62-892D-97B97D7ADA49}" srcOrd="5" destOrd="0" presId="urn:microsoft.com/office/officeart/2005/8/layout/radial1"/>
    <dgm:cxn modelId="{FDD55A9B-691D-4E79-8A36-F7F1F73FBC8A}" type="presParOf" srcId="{A60DB0AC-922B-4D62-892D-97B97D7ADA49}" destId="{C1BB275E-2990-4483-94C0-F7F823AB4837}" srcOrd="0" destOrd="0" presId="urn:microsoft.com/office/officeart/2005/8/layout/radial1"/>
    <dgm:cxn modelId="{5C5BAAF4-0258-4F9F-A01A-2DE4EE5165DA}" type="presParOf" srcId="{5FC7CB04-CA34-4533-ADA9-EF0F5977DA8D}" destId="{97C61C2F-C9C7-447B-85D5-D5E5E0880BDD}" srcOrd="6" destOrd="0" presId="urn:microsoft.com/office/officeart/2005/8/layout/radial1"/>
    <dgm:cxn modelId="{0017A54D-27F0-4BEC-9834-CFF61C97A79E}" type="presParOf" srcId="{5FC7CB04-CA34-4533-ADA9-EF0F5977DA8D}" destId="{C2CDDAD0-B10E-4D06-A2F2-6908B569CE5C}" srcOrd="7" destOrd="0" presId="urn:microsoft.com/office/officeart/2005/8/layout/radial1"/>
    <dgm:cxn modelId="{203FC254-F8FC-4FE7-9CB5-18869391532D}" type="presParOf" srcId="{C2CDDAD0-B10E-4D06-A2F2-6908B569CE5C}" destId="{B2C97477-6944-4EE2-A5B5-6C8D85E39596}" srcOrd="0" destOrd="0" presId="urn:microsoft.com/office/officeart/2005/8/layout/radial1"/>
    <dgm:cxn modelId="{30FA217F-A2CB-420E-9305-6076DD237636}" type="presParOf" srcId="{5FC7CB04-CA34-4533-ADA9-EF0F5977DA8D}" destId="{2871A9DA-A0F1-410C-8ECD-8D1198FE4EC0}" srcOrd="8" destOrd="0" presId="urn:microsoft.com/office/officeart/2005/8/layout/radial1"/>
    <dgm:cxn modelId="{92859D59-B26A-45F0-AB5B-9A4B36BBA82F}" type="presParOf" srcId="{5FC7CB04-CA34-4533-ADA9-EF0F5977DA8D}" destId="{9A24266A-B5A7-492C-AFDD-88B57AE3A57D}" srcOrd="9" destOrd="0" presId="urn:microsoft.com/office/officeart/2005/8/layout/radial1"/>
    <dgm:cxn modelId="{57321CFD-8825-42B8-8FBB-4AD6A945BC55}" type="presParOf" srcId="{9A24266A-B5A7-492C-AFDD-88B57AE3A57D}" destId="{DBDBFE86-45F1-47C1-8306-71F335F1E158}" srcOrd="0" destOrd="0" presId="urn:microsoft.com/office/officeart/2005/8/layout/radial1"/>
    <dgm:cxn modelId="{79816E48-1209-4B67-A6E0-F9701F0088EA}" type="presParOf" srcId="{5FC7CB04-CA34-4533-ADA9-EF0F5977DA8D}" destId="{E00E8DF2-E4CB-494B-9C02-E2BF59473A7F}" srcOrd="1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EF859A-DF9C-4A59-A3DF-BC3F4E87A4A9}">
      <dsp:nvSpPr>
        <dsp:cNvPr id="0" name=""/>
        <dsp:cNvSpPr/>
      </dsp:nvSpPr>
      <dsp:spPr>
        <a:xfrm>
          <a:off x="4176354" y="1778801"/>
          <a:ext cx="1364046" cy="1364046"/>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GB" sz="1500" kern="1200" dirty="0"/>
            <a:t>Sociology </a:t>
          </a:r>
        </a:p>
      </dsp:txBody>
      <dsp:txXfrm>
        <a:off x="4376114" y="1978561"/>
        <a:ext cx="964526" cy="964526"/>
      </dsp:txXfrm>
    </dsp:sp>
    <dsp:sp modelId="{ED145C8B-F37C-4DD2-A108-729742B0882F}">
      <dsp:nvSpPr>
        <dsp:cNvPr id="0" name=""/>
        <dsp:cNvSpPr/>
      </dsp:nvSpPr>
      <dsp:spPr>
        <a:xfrm rot="16251516">
          <a:off x="4674907" y="1569629"/>
          <a:ext cx="393273" cy="25268"/>
        </a:xfrm>
        <a:custGeom>
          <a:avLst/>
          <a:gdLst/>
          <a:ahLst/>
          <a:cxnLst/>
          <a:rect l="0" t="0" r="0" b="0"/>
          <a:pathLst>
            <a:path>
              <a:moveTo>
                <a:pt x="0" y="12634"/>
              </a:moveTo>
              <a:lnTo>
                <a:pt x="393273" y="12634"/>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4861712" y="1572431"/>
        <a:ext cx="19663" cy="19663"/>
      </dsp:txXfrm>
    </dsp:sp>
    <dsp:sp modelId="{5C48E61B-3591-451C-8269-F748D5550D5F}">
      <dsp:nvSpPr>
        <dsp:cNvPr id="0" name=""/>
        <dsp:cNvSpPr/>
      </dsp:nvSpPr>
      <dsp:spPr>
        <a:xfrm>
          <a:off x="4202687" y="21679"/>
          <a:ext cx="1364046" cy="1364046"/>
        </a:xfrm>
        <a:prstGeom prst="ellipse">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History </a:t>
          </a:r>
        </a:p>
      </dsp:txBody>
      <dsp:txXfrm>
        <a:off x="4402447" y="221439"/>
        <a:ext cx="964526" cy="964526"/>
      </dsp:txXfrm>
    </dsp:sp>
    <dsp:sp modelId="{798FC2CD-3787-4B4A-A1C2-DDD9E110643E}">
      <dsp:nvSpPr>
        <dsp:cNvPr id="0" name=""/>
        <dsp:cNvSpPr/>
      </dsp:nvSpPr>
      <dsp:spPr>
        <a:xfrm rot="20466583">
          <a:off x="5491915" y="2156738"/>
          <a:ext cx="436388" cy="25268"/>
        </a:xfrm>
        <a:custGeom>
          <a:avLst/>
          <a:gdLst/>
          <a:ahLst/>
          <a:cxnLst/>
          <a:rect l="0" t="0" r="0" b="0"/>
          <a:pathLst>
            <a:path>
              <a:moveTo>
                <a:pt x="0" y="12634"/>
              </a:moveTo>
              <a:lnTo>
                <a:pt x="436388" y="12634"/>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699200" y="2158463"/>
        <a:ext cx="21819" cy="21819"/>
      </dsp:txXfrm>
    </dsp:sp>
    <dsp:sp modelId="{E258AC11-9E96-4CC6-A115-26F713E615C5}">
      <dsp:nvSpPr>
        <dsp:cNvPr id="0" name=""/>
        <dsp:cNvSpPr/>
      </dsp:nvSpPr>
      <dsp:spPr>
        <a:xfrm>
          <a:off x="5879818" y="1195898"/>
          <a:ext cx="1364046" cy="1364046"/>
        </a:xfrm>
        <a:prstGeom prst="ellipse">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Economics </a:t>
          </a:r>
        </a:p>
      </dsp:txBody>
      <dsp:txXfrm>
        <a:off x="6079578" y="1395658"/>
        <a:ext cx="964526" cy="964526"/>
      </dsp:txXfrm>
    </dsp:sp>
    <dsp:sp modelId="{A60DB0AC-922B-4D62-892D-97B97D7ADA49}">
      <dsp:nvSpPr>
        <dsp:cNvPr id="0" name=""/>
        <dsp:cNvSpPr/>
      </dsp:nvSpPr>
      <dsp:spPr>
        <a:xfrm rot="3240000">
          <a:off x="5174405" y="3166497"/>
          <a:ext cx="411705" cy="25268"/>
        </a:xfrm>
        <a:custGeom>
          <a:avLst/>
          <a:gdLst/>
          <a:ahLst/>
          <a:cxnLst/>
          <a:rect l="0" t="0" r="0" b="0"/>
          <a:pathLst>
            <a:path>
              <a:moveTo>
                <a:pt x="0" y="12634"/>
              </a:moveTo>
              <a:lnTo>
                <a:pt x="411705" y="12634"/>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a:off x="5369965" y="3168838"/>
        <a:ext cx="20585" cy="20585"/>
      </dsp:txXfrm>
    </dsp:sp>
    <dsp:sp modelId="{97C61C2F-C9C7-447B-85D5-D5E5E0880BDD}">
      <dsp:nvSpPr>
        <dsp:cNvPr id="0" name=""/>
        <dsp:cNvSpPr/>
      </dsp:nvSpPr>
      <dsp:spPr>
        <a:xfrm>
          <a:off x="5220115" y="3215415"/>
          <a:ext cx="1364046" cy="1364046"/>
        </a:xfrm>
        <a:prstGeom prst="ellipse">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Psychology </a:t>
          </a:r>
        </a:p>
      </dsp:txBody>
      <dsp:txXfrm>
        <a:off x="5419875" y="3415175"/>
        <a:ext cx="964526" cy="964526"/>
      </dsp:txXfrm>
    </dsp:sp>
    <dsp:sp modelId="{C2CDDAD0-B10E-4D06-A2F2-6908B569CE5C}">
      <dsp:nvSpPr>
        <dsp:cNvPr id="0" name=""/>
        <dsp:cNvSpPr/>
      </dsp:nvSpPr>
      <dsp:spPr>
        <a:xfrm rot="7560000">
          <a:off x="4130644" y="3166497"/>
          <a:ext cx="411705" cy="25268"/>
        </a:xfrm>
        <a:custGeom>
          <a:avLst/>
          <a:gdLst/>
          <a:ahLst/>
          <a:cxnLst/>
          <a:rect l="0" t="0" r="0" b="0"/>
          <a:pathLst>
            <a:path>
              <a:moveTo>
                <a:pt x="0" y="12634"/>
              </a:moveTo>
              <a:lnTo>
                <a:pt x="411705" y="12634"/>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rot="10800000">
        <a:off x="4326204" y="3168838"/>
        <a:ext cx="20585" cy="20585"/>
      </dsp:txXfrm>
    </dsp:sp>
    <dsp:sp modelId="{2871A9DA-A0F1-410C-8ECD-8D1198FE4EC0}">
      <dsp:nvSpPr>
        <dsp:cNvPr id="0" name=""/>
        <dsp:cNvSpPr/>
      </dsp:nvSpPr>
      <dsp:spPr>
        <a:xfrm>
          <a:off x="3132593" y="3215415"/>
          <a:ext cx="1364046" cy="1364046"/>
        </a:xfrm>
        <a:prstGeom prst="ellipse">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Anthropology </a:t>
          </a:r>
        </a:p>
      </dsp:txBody>
      <dsp:txXfrm>
        <a:off x="3332353" y="3415175"/>
        <a:ext cx="964526" cy="964526"/>
      </dsp:txXfrm>
    </dsp:sp>
    <dsp:sp modelId="{9A24266A-B5A7-492C-AFDD-88B57AE3A57D}">
      <dsp:nvSpPr>
        <dsp:cNvPr id="0" name=""/>
        <dsp:cNvSpPr/>
      </dsp:nvSpPr>
      <dsp:spPr>
        <a:xfrm rot="11880000">
          <a:off x="3808104" y="2173821"/>
          <a:ext cx="411705" cy="25268"/>
        </a:xfrm>
        <a:custGeom>
          <a:avLst/>
          <a:gdLst/>
          <a:ahLst/>
          <a:cxnLst/>
          <a:rect l="0" t="0" r="0" b="0"/>
          <a:pathLst>
            <a:path>
              <a:moveTo>
                <a:pt x="0" y="12634"/>
              </a:moveTo>
              <a:lnTo>
                <a:pt x="411705" y="12634"/>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kern="1200"/>
        </a:p>
      </dsp:txBody>
      <dsp:txXfrm rot="10800000">
        <a:off x="4003665" y="2176163"/>
        <a:ext cx="20585" cy="20585"/>
      </dsp:txXfrm>
    </dsp:sp>
    <dsp:sp modelId="{E00E8DF2-E4CB-494B-9C02-E2BF59473A7F}">
      <dsp:nvSpPr>
        <dsp:cNvPr id="0" name=""/>
        <dsp:cNvSpPr/>
      </dsp:nvSpPr>
      <dsp:spPr>
        <a:xfrm>
          <a:off x="2487514" y="1230063"/>
          <a:ext cx="1364046" cy="1364046"/>
        </a:xfrm>
        <a:prstGeom prst="ellipse">
          <a:avLst/>
        </a:prstGeom>
        <a:solidFill>
          <a:schemeClr val="accent6">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GB" sz="1100" kern="1200" dirty="0"/>
            <a:t>Political Science </a:t>
          </a:r>
        </a:p>
      </dsp:txBody>
      <dsp:txXfrm>
        <a:off x="2687274" y="1429823"/>
        <a:ext cx="964526" cy="964526"/>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6A002B-C465-498D-869F-F10237F874F7}"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FA80A56-29C2-4A8D-9DA2-FC50B09F99FA}" type="slidenum">
              <a:rPr lang="en-US" smtClean="0"/>
              <a:t>‹#›</a:t>
            </a:fld>
            <a:endParaRPr lang="en-US"/>
          </a:p>
        </p:txBody>
      </p:sp>
    </p:spTree>
    <p:extLst>
      <p:ext uri="{BB962C8B-B14F-4D97-AF65-F5344CB8AC3E}">
        <p14:creationId xmlns:p14="http://schemas.microsoft.com/office/powerpoint/2010/main" val="3507110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A002B-C465-498D-869F-F10237F874F7}"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A80A56-29C2-4A8D-9DA2-FC50B09F99FA}" type="slidenum">
              <a:rPr lang="en-US" smtClean="0"/>
              <a:t>‹#›</a:t>
            </a:fld>
            <a:endParaRPr lang="en-US"/>
          </a:p>
        </p:txBody>
      </p:sp>
    </p:spTree>
    <p:extLst>
      <p:ext uri="{BB962C8B-B14F-4D97-AF65-F5344CB8AC3E}">
        <p14:creationId xmlns:p14="http://schemas.microsoft.com/office/powerpoint/2010/main" val="2053000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A002B-C465-498D-869F-F10237F874F7}"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A80A56-29C2-4A8D-9DA2-FC50B09F99F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93595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6A002B-C465-498D-869F-F10237F874F7}" type="datetimeFigureOut">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A80A56-29C2-4A8D-9DA2-FC50B09F99FA}" type="slidenum">
              <a:rPr lang="en-US" smtClean="0"/>
              <a:t>‹#›</a:t>
            </a:fld>
            <a:endParaRPr lang="en-US"/>
          </a:p>
        </p:txBody>
      </p:sp>
    </p:spTree>
    <p:extLst>
      <p:ext uri="{BB962C8B-B14F-4D97-AF65-F5344CB8AC3E}">
        <p14:creationId xmlns:p14="http://schemas.microsoft.com/office/powerpoint/2010/main" val="2207627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6A002B-C465-498D-869F-F10237F874F7}" type="datetimeFigureOut">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A80A56-29C2-4A8D-9DA2-FC50B09F99F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377892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6A002B-C465-498D-869F-F10237F874F7}" type="datetimeFigureOut">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A80A56-29C2-4A8D-9DA2-FC50B09F99FA}" type="slidenum">
              <a:rPr lang="en-US" smtClean="0"/>
              <a:t>‹#›</a:t>
            </a:fld>
            <a:endParaRPr lang="en-US"/>
          </a:p>
        </p:txBody>
      </p:sp>
    </p:spTree>
    <p:extLst>
      <p:ext uri="{BB962C8B-B14F-4D97-AF65-F5344CB8AC3E}">
        <p14:creationId xmlns:p14="http://schemas.microsoft.com/office/powerpoint/2010/main" val="355426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A002B-C465-498D-869F-F10237F874F7}"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A80A56-29C2-4A8D-9DA2-FC50B09F99FA}" type="slidenum">
              <a:rPr lang="en-US" smtClean="0"/>
              <a:t>‹#›</a:t>
            </a:fld>
            <a:endParaRPr lang="en-US"/>
          </a:p>
        </p:txBody>
      </p:sp>
    </p:spTree>
    <p:extLst>
      <p:ext uri="{BB962C8B-B14F-4D97-AF65-F5344CB8AC3E}">
        <p14:creationId xmlns:p14="http://schemas.microsoft.com/office/powerpoint/2010/main" val="1739222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A002B-C465-498D-869F-F10237F874F7}"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A80A56-29C2-4A8D-9DA2-FC50B09F99FA}" type="slidenum">
              <a:rPr lang="en-US" smtClean="0"/>
              <a:t>‹#›</a:t>
            </a:fld>
            <a:endParaRPr lang="en-US"/>
          </a:p>
        </p:txBody>
      </p:sp>
    </p:spTree>
    <p:extLst>
      <p:ext uri="{BB962C8B-B14F-4D97-AF65-F5344CB8AC3E}">
        <p14:creationId xmlns:p14="http://schemas.microsoft.com/office/powerpoint/2010/main" val="2012856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6A002B-C465-498D-869F-F10237F874F7}"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FA80A56-29C2-4A8D-9DA2-FC50B09F99FA}" type="slidenum">
              <a:rPr lang="en-US" smtClean="0"/>
              <a:t>‹#›</a:t>
            </a:fld>
            <a:endParaRPr lang="en-US"/>
          </a:p>
        </p:txBody>
      </p:sp>
    </p:spTree>
    <p:extLst>
      <p:ext uri="{BB962C8B-B14F-4D97-AF65-F5344CB8AC3E}">
        <p14:creationId xmlns:p14="http://schemas.microsoft.com/office/powerpoint/2010/main" val="24264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6A002B-C465-498D-869F-F10237F874F7}"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FA80A56-29C2-4A8D-9DA2-FC50B09F99FA}" type="slidenum">
              <a:rPr lang="en-US" smtClean="0"/>
              <a:t>‹#›</a:t>
            </a:fld>
            <a:endParaRPr lang="en-US"/>
          </a:p>
        </p:txBody>
      </p:sp>
    </p:spTree>
    <p:extLst>
      <p:ext uri="{BB962C8B-B14F-4D97-AF65-F5344CB8AC3E}">
        <p14:creationId xmlns:p14="http://schemas.microsoft.com/office/powerpoint/2010/main" val="2658038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6A002B-C465-498D-869F-F10237F874F7}" type="datetimeFigureOut">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FA80A56-29C2-4A8D-9DA2-FC50B09F99FA}" type="slidenum">
              <a:rPr lang="en-US" smtClean="0"/>
              <a:t>‹#›</a:t>
            </a:fld>
            <a:endParaRPr lang="en-US"/>
          </a:p>
        </p:txBody>
      </p:sp>
    </p:spTree>
    <p:extLst>
      <p:ext uri="{BB962C8B-B14F-4D97-AF65-F5344CB8AC3E}">
        <p14:creationId xmlns:p14="http://schemas.microsoft.com/office/powerpoint/2010/main" val="3932154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6A002B-C465-498D-869F-F10237F874F7}" type="datetimeFigureOut">
              <a:rPr lang="en-US" smtClean="0"/>
              <a:t>6/26/2025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FA80A56-29C2-4A8D-9DA2-FC50B09F99FA}" type="slidenum">
              <a:rPr lang="en-US" smtClean="0"/>
              <a:t>‹#›</a:t>
            </a:fld>
            <a:endParaRPr lang="en-US"/>
          </a:p>
        </p:txBody>
      </p:sp>
    </p:spTree>
    <p:extLst>
      <p:ext uri="{BB962C8B-B14F-4D97-AF65-F5344CB8AC3E}">
        <p14:creationId xmlns:p14="http://schemas.microsoft.com/office/powerpoint/2010/main" val="57354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6A002B-C465-498D-869F-F10237F874F7}" type="datetimeFigureOut">
              <a:rPr lang="en-US" smtClean="0"/>
              <a:t>6/26/2025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FA80A56-29C2-4A8D-9DA2-FC50B09F99FA}" type="slidenum">
              <a:rPr lang="en-US" smtClean="0"/>
              <a:t>‹#›</a:t>
            </a:fld>
            <a:endParaRPr lang="en-US"/>
          </a:p>
        </p:txBody>
      </p:sp>
    </p:spTree>
    <p:extLst>
      <p:ext uri="{BB962C8B-B14F-4D97-AF65-F5344CB8AC3E}">
        <p14:creationId xmlns:p14="http://schemas.microsoft.com/office/powerpoint/2010/main" val="259815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6A002B-C465-498D-869F-F10237F874F7}" type="datetimeFigureOut">
              <a:rPr lang="en-US" smtClean="0"/>
              <a:t>6/26/2025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FA80A56-29C2-4A8D-9DA2-FC50B09F99FA}" type="slidenum">
              <a:rPr lang="en-US" smtClean="0"/>
              <a:t>‹#›</a:t>
            </a:fld>
            <a:endParaRPr lang="en-US"/>
          </a:p>
        </p:txBody>
      </p:sp>
    </p:spTree>
    <p:extLst>
      <p:ext uri="{BB962C8B-B14F-4D97-AF65-F5344CB8AC3E}">
        <p14:creationId xmlns:p14="http://schemas.microsoft.com/office/powerpoint/2010/main" val="2315613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A002B-C465-498D-869F-F10237F874F7}" type="datetimeFigureOut">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FA80A56-29C2-4A8D-9DA2-FC50B09F99FA}" type="slidenum">
              <a:rPr lang="en-US" smtClean="0"/>
              <a:t>‹#›</a:t>
            </a:fld>
            <a:endParaRPr lang="en-US"/>
          </a:p>
        </p:txBody>
      </p:sp>
    </p:spTree>
    <p:extLst>
      <p:ext uri="{BB962C8B-B14F-4D97-AF65-F5344CB8AC3E}">
        <p14:creationId xmlns:p14="http://schemas.microsoft.com/office/powerpoint/2010/main" val="284291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6A002B-C465-498D-869F-F10237F874F7}" type="datetimeFigureOut">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FA80A56-29C2-4A8D-9DA2-FC50B09F99FA}" type="slidenum">
              <a:rPr lang="en-US" smtClean="0"/>
              <a:t>‹#›</a:t>
            </a:fld>
            <a:endParaRPr lang="en-US"/>
          </a:p>
        </p:txBody>
      </p:sp>
    </p:spTree>
    <p:extLst>
      <p:ext uri="{BB962C8B-B14F-4D97-AF65-F5344CB8AC3E}">
        <p14:creationId xmlns:p14="http://schemas.microsoft.com/office/powerpoint/2010/main" val="1202931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C6A002B-C465-498D-869F-F10237F874F7}" type="datetimeFigureOut">
              <a:rPr lang="en-US" smtClean="0"/>
              <a:t>6/26/2025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FA80A56-29C2-4A8D-9DA2-FC50B09F99FA}" type="slidenum">
              <a:rPr lang="en-US" smtClean="0"/>
              <a:t>‹#›</a:t>
            </a:fld>
            <a:endParaRPr lang="en-US"/>
          </a:p>
        </p:txBody>
      </p:sp>
    </p:spTree>
    <p:extLst>
      <p:ext uri="{BB962C8B-B14F-4D97-AF65-F5344CB8AC3E}">
        <p14:creationId xmlns:p14="http://schemas.microsoft.com/office/powerpoint/2010/main" val="42573473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E05C3-717F-618C-E9CB-DE94E31F0881}"/>
              </a:ext>
            </a:extLst>
          </p:cNvPr>
          <p:cNvSpPr>
            <a:spLocks noGrp="1"/>
          </p:cNvSpPr>
          <p:nvPr>
            <p:ph type="title"/>
          </p:nvPr>
        </p:nvSpPr>
        <p:spPr>
          <a:xfrm>
            <a:off x="1097280" y="286603"/>
            <a:ext cx="10058400" cy="1705970"/>
          </a:xfrm>
        </p:spPr>
        <p:txBody>
          <a:bodyPr>
            <a:normAutofit fontScale="90000"/>
          </a:bodyPr>
          <a:lstStyle/>
          <a:p>
            <a:r>
              <a:rPr lang="en-US" b="1" dirty="0"/>
              <a:t>Unit -1</a:t>
            </a:r>
            <a:br>
              <a:rPr lang="en-US" b="1" dirty="0"/>
            </a:br>
            <a:br>
              <a:rPr lang="en-US" b="1" dirty="0"/>
            </a:br>
            <a:r>
              <a:rPr lang="en-US" b="1" dirty="0"/>
              <a:t>Introduction to Sociology</a:t>
            </a:r>
          </a:p>
        </p:txBody>
      </p:sp>
      <p:sp>
        <p:nvSpPr>
          <p:cNvPr id="3" name="Content Placeholder 2">
            <a:extLst>
              <a:ext uri="{FF2B5EF4-FFF2-40B4-BE49-F238E27FC236}">
                <a16:creationId xmlns:a16="http://schemas.microsoft.com/office/drawing/2014/main" id="{6177B877-203E-5507-1ECE-98B2865DAAB4}"/>
              </a:ext>
            </a:extLst>
          </p:cNvPr>
          <p:cNvSpPr>
            <a:spLocks noGrp="1"/>
          </p:cNvSpPr>
          <p:nvPr>
            <p:ph idx="1"/>
          </p:nvPr>
        </p:nvSpPr>
        <p:spPr>
          <a:xfrm>
            <a:off x="1097280" y="2429301"/>
            <a:ext cx="10058400" cy="3439792"/>
          </a:xfrm>
        </p:spPr>
        <p:txBody>
          <a:bodyPr>
            <a:normAutofit/>
          </a:bodyPr>
          <a:lstStyle/>
          <a:p>
            <a:pPr>
              <a:buFont typeface="Arial" panose="020B0604020202020204" pitchFamily="34" charset="0"/>
              <a:buChar char="•"/>
            </a:pPr>
            <a:r>
              <a:rPr lang="en-US" sz="2500" dirty="0"/>
              <a:t>Meaning of Sociology </a:t>
            </a:r>
          </a:p>
          <a:p>
            <a:pPr>
              <a:buFont typeface="Arial" panose="020B0604020202020204" pitchFamily="34" charset="0"/>
              <a:buChar char="•"/>
            </a:pPr>
            <a:r>
              <a:rPr lang="en-US" sz="2500" dirty="0"/>
              <a:t>Scope and subject matter </a:t>
            </a:r>
          </a:p>
          <a:p>
            <a:pPr>
              <a:buFont typeface="Arial" panose="020B0604020202020204" pitchFamily="34" charset="0"/>
              <a:buChar char="•"/>
            </a:pPr>
            <a:r>
              <a:rPr lang="en-US" sz="2500" dirty="0"/>
              <a:t>Relationship of Sociology with Other Social Sciences.</a:t>
            </a:r>
          </a:p>
          <a:p>
            <a:pPr>
              <a:buFont typeface="Arial" panose="020B0604020202020204" pitchFamily="34" charset="0"/>
              <a:buChar char="•"/>
            </a:pPr>
            <a:r>
              <a:rPr lang="en-US" sz="2500" dirty="0"/>
              <a:t>Introduction to Applied Sociology </a:t>
            </a:r>
          </a:p>
          <a:p>
            <a:pPr marL="0" indent="0">
              <a:buNone/>
            </a:pPr>
            <a:r>
              <a:rPr lang="en-US" sz="2500" dirty="0"/>
              <a:t> </a:t>
            </a:r>
          </a:p>
        </p:txBody>
      </p:sp>
    </p:spTree>
    <p:extLst>
      <p:ext uri="{BB962C8B-B14F-4D97-AF65-F5344CB8AC3E}">
        <p14:creationId xmlns:p14="http://schemas.microsoft.com/office/powerpoint/2010/main" val="5723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E2789-7779-A59A-FE63-87FED595D6BA}"/>
              </a:ext>
            </a:extLst>
          </p:cNvPr>
          <p:cNvSpPr>
            <a:spLocks noGrp="1"/>
          </p:cNvSpPr>
          <p:nvPr>
            <p:ph type="title"/>
          </p:nvPr>
        </p:nvSpPr>
        <p:spPr/>
        <p:txBody>
          <a:bodyPr/>
          <a:lstStyle/>
          <a:p>
            <a:r>
              <a:rPr lang="en-US" b="1" dirty="0"/>
              <a:t>Relationship of Sociology with Other Social Sciences. </a:t>
            </a:r>
          </a:p>
        </p:txBody>
      </p:sp>
      <p:graphicFrame>
        <p:nvGraphicFramePr>
          <p:cNvPr id="4" name="Content Placeholder 3">
            <a:extLst>
              <a:ext uri="{FF2B5EF4-FFF2-40B4-BE49-F238E27FC236}">
                <a16:creationId xmlns:a16="http://schemas.microsoft.com/office/drawing/2014/main" id="{30F55747-8EFD-18C7-5AD3-00B08C2814A1}"/>
              </a:ext>
            </a:extLst>
          </p:cNvPr>
          <p:cNvGraphicFramePr>
            <a:graphicFrameLocks noGrp="1"/>
          </p:cNvGraphicFramePr>
          <p:nvPr>
            <p:ph idx="1"/>
            <p:extLst>
              <p:ext uri="{D42A27DB-BD31-4B8C-83A1-F6EECF244321}">
                <p14:modId xmlns:p14="http://schemas.microsoft.com/office/powerpoint/2010/main" val="3729445414"/>
              </p:ext>
            </p:extLst>
          </p:nvPr>
        </p:nvGraphicFramePr>
        <p:xfrm>
          <a:off x="1787857" y="1651379"/>
          <a:ext cx="9716756" cy="4582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796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3D623E-FB60-BB4A-D3A4-FDF619A63BC3}"/>
              </a:ext>
            </a:extLst>
          </p:cNvPr>
          <p:cNvSpPr>
            <a:spLocks noGrp="1"/>
          </p:cNvSpPr>
          <p:nvPr>
            <p:ph idx="1"/>
          </p:nvPr>
        </p:nvSpPr>
        <p:spPr>
          <a:xfrm>
            <a:off x="2146300" y="266701"/>
            <a:ext cx="9358312" cy="5644522"/>
          </a:xfrm>
        </p:spPr>
        <p:txBody>
          <a:bodyPr>
            <a:normAutofit/>
          </a:bodyPr>
          <a:lstStyle/>
          <a:p>
            <a:pPr marL="0" indent="0">
              <a:buNone/>
            </a:pPr>
            <a:r>
              <a:rPr lang="en-GB" sz="2500" dirty="0">
                <a:solidFill>
                  <a:srgbClr val="C00000"/>
                </a:solidFill>
              </a:rPr>
              <a:t>Relationship between Sociology and History </a:t>
            </a:r>
            <a:endParaRPr lang="en-GB" sz="2500" dirty="0"/>
          </a:p>
          <a:p>
            <a:r>
              <a:rPr lang="en-GB" sz="2000" dirty="0"/>
              <a:t>Sociology and history are much interrelated with each other. History is the branch of the social science which deals with the records of past events. Historical sociology is the discipline which is concern with the study  of social phenomena, social process and so forth in the past. It is also called social history.</a:t>
            </a:r>
          </a:p>
          <a:p>
            <a:pPr marL="0" indent="0">
              <a:buNone/>
            </a:pPr>
            <a:r>
              <a:rPr lang="en-GB" sz="2500" dirty="0">
                <a:solidFill>
                  <a:schemeClr val="accent1">
                    <a:lumMod val="60000"/>
                    <a:lumOff val="40000"/>
                  </a:schemeClr>
                </a:solidFill>
              </a:rPr>
              <a:t>Similarities between sociology and history</a:t>
            </a:r>
          </a:p>
          <a:p>
            <a:r>
              <a:rPr lang="en-GB" sz="2000" dirty="0"/>
              <a:t> </a:t>
            </a:r>
            <a:r>
              <a:rPr lang="en-US" sz="2000" dirty="0"/>
              <a:t>Sociology studies society, while history focuses on events that happened in the past. But both subjects are connected. Like historians, sociologists are also interested in how events that happen around the same time affect each other. In this way, history provides useful information for sociology, and sociology helps explain the social background of historical events. Some events in history can’t be fully understood without looking at their social importance—this is where sociology helps. Example :World Wars , Industrial Revolution, The Fall of the Rana Regime .</a:t>
            </a:r>
            <a:endParaRPr lang="en-GB" sz="2000" dirty="0"/>
          </a:p>
          <a:p>
            <a:endParaRPr lang="en-GB" sz="2000" dirty="0"/>
          </a:p>
          <a:p>
            <a:pPr marL="0" indent="0">
              <a:buNone/>
            </a:pPr>
            <a:endParaRPr lang="en-GB" sz="2000" dirty="0">
              <a:solidFill>
                <a:schemeClr val="accent1">
                  <a:lumMod val="60000"/>
                  <a:lumOff val="40000"/>
                </a:schemeClr>
              </a:solidFill>
            </a:endParaRPr>
          </a:p>
          <a:p>
            <a:pPr marL="0" indent="0">
              <a:buNone/>
            </a:pPr>
            <a:endParaRPr lang="en-US" sz="2000" dirty="0">
              <a:solidFill>
                <a:schemeClr val="accent1">
                  <a:lumMod val="60000"/>
                  <a:lumOff val="40000"/>
                </a:schemeClr>
              </a:solidFill>
            </a:endParaRPr>
          </a:p>
        </p:txBody>
      </p:sp>
    </p:spTree>
    <p:extLst>
      <p:ext uri="{BB962C8B-B14F-4D97-AF65-F5344CB8AC3E}">
        <p14:creationId xmlns:p14="http://schemas.microsoft.com/office/powerpoint/2010/main" val="761241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722758-E64E-2E95-4919-495045B21E3B}"/>
              </a:ext>
            </a:extLst>
          </p:cNvPr>
          <p:cNvSpPr>
            <a:spLocks noGrp="1"/>
          </p:cNvSpPr>
          <p:nvPr>
            <p:ph idx="1"/>
          </p:nvPr>
        </p:nvSpPr>
        <p:spPr>
          <a:xfrm>
            <a:off x="2387600" y="800100"/>
            <a:ext cx="9029700" cy="5111122"/>
          </a:xfrm>
        </p:spPr>
        <p:txBody>
          <a:bodyPr>
            <a:normAutofit/>
          </a:bodyPr>
          <a:lstStyle/>
          <a:p>
            <a:pPr marL="0" indent="0">
              <a:buNone/>
            </a:pPr>
            <a:r>
              <a:rPr lang="en-GB" sz="2700" dirty="0">
                <a:solidFill>
                  <a:schemeClr val="accent1">
                    <a:lumMod val="60000"/>
                    <a:lumOff val="40000"/>
                  </a:schemeClr>
                </a:solidFill>
              </a:rPr>
              <a:t>Differences between sociology and history</a:t>
            </a:r>
            <a:br>
              <a:rPr lang="en-GB" dirty="0"/>
            </a:br>
            <a:r>
              <a:rPr lang="en-GB" dirty="0"/>
              <a:t> </a:t>
            </a:r>
            <a:br>
              <a:rPr lang="en-GB" dirty="0"/>
            </a:br>
            <a:r>
              <a:rPr lang="en-GB" dirty="0"/>
              <a:t>1. Sociology is interested in the study of the present social phenomena with all their complexities. But History deals with the past events of man. </a:t>
            </a:r>
          </a:p>
          <a:p>
            <a:pPr marL="0" indent="0">
              <a:buNone/>
            </a:pPr>
            <a:r>
              <a:rPr lang="en-GB" dirty="0"/>
              <a:t>2. Sociology is an analytical science. But history is a descriptive science.</a:t>
            </a:r>
          </a:p>
          <a:p>
            <a:pPr marL="0" indent="0">
              <a:buNone/>
            </a:pPr>
            <a:r>
              <a:rPr lang="en-GB" dirty="0"/>
              <a:t>3.</a:t>
            </a:r>
            <a:r>
              <a:rPr lang="en-US" dirty="0"/>
              <a:t> Sociology looks at events from the angle of social relationships .History looks            at all aspects of an event, including politics, wars, culture, and leaders.</a:t>
            </a:r>
          </a:p>
          <a:p>
            <a:pPr marL="0" indent="0">
              <a:buNone/>
            </a:pPr>
            <a:r>
              <a:rPr lang="en-GB" dirty="0"/>
              <a:t>4.The scope of sociology is wide while that of history is narrow.</a:t>
            </a:r>
          </a:p>
          <a:p>
            <a:pPr marL="0" indent="0">
              <a:buNone/>
            </a:pPr>
            <a:r>
              <a:rPr lang="en-GB" dirty="0"/>
              <a:t>5.</a:t>
            </a:r>
            <a:r>
              <a:rPr lang="en-US" dirty="0"/>
              <a:t> Sociology tries to make general rules or patterns about society (e.g., how poverty affects education) while History focuses on specific events—when, where, and how something happened</a:t>
            </a:r>
            <a:endParaRPr lang="en-GB" dirty="0"/>
          </a:p>
          <a:p>
            <a:pPr marL="0" indent="0">
              <a:buNone/>
            </a:pPr>
            <a:br>
              <a:rPr lang="en-GB" dirty="0"/>
            </a:br>
            <a:endParaRPr lang="en-GB" dirty="0"/>
          </a:p>
          <a:p>
            <a:endParaRPr lang="en-US" dirty="0"/>
          </a:p>
        </p:txBody>
      </p:sp>
    </p:spTree>
    <p:extLst>
      <p:ext uri="{BB962C8B-B14F-4D97-AF65-F5344CB8AC3E}">
        <p14:creationId xmlns:p14="http://schemas.microsoft.com/office/powerpoint/2010/main" val="110624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83891B-F50A-7D5E-F2C0-36541780AE31}"/>
              </a:ext>
            </a:extLst>
          </p:cNvPr>
          <p:cNvSpPr>
            <a:spLocks noGrp="1"/>
          </p:cNvSpPr>
          <p:nvPr>
            <p:ph idx="1"/>
          </p:nvPr>
        </p:nvSpPr>
        <p:spPr>
          <a:xfrm>
            <a:off x="2589212" y="395785"/>
            <a:ext cx="8738430" cy="5515437"/>
          </a:xfrm>
        </p:spPr>
        <p:txBody>
          <a:bodyPr>
            <a:normAutofit/>
          </a:bodyPr>
          <a:lstStyle/>
          <a:p>
            <a:pPr marL="0" indent="0">
              <a:buNone/>
            </a:pPr>
            <a:r>
              <a:rPr lang="en-US" sz="2800" dirty="0">
                <a:solidFill>
                  <a:srgbClr val="FF0000"/>
                </a:solidFill>
              </a:rPr>
              <a:t>Relationship between sociology and Psychology </a:t>
            </a:r>
          </a:p>
          <a:p>
            <a:r>
              <a:rPr lang="en-US" dirty="0"/>
              <a:t>Sociology and psychology are closely connected because both study human behavior — but from different angles:</a:t>
            </a:r>
          </a:p>
          <a:p>
            <a:r>
              <a:rPr lang="en-US" b="1" dirty="0"/>
              <a:t>Psychology</a:t>
            </a:r>
            <a:r>
              <a:rPr lang="en-US" dirty="0"/>
              <a:t> focuses on the </a:t>
            </a:r>
            <a:r>
              <a:rPr lang="en-US" b="1" dirty="0"/>
              <a:t>individual mind</a:t>
            </a:r>
            <a:r>
              <a:rPr lang="en-US" dirty="0"/>
              <a:t>. It studies how a person thinks, feels, learns, remembers, and reacts.</a:t>
            </a:r>
          </a:p>
          <a:p>
            <a:r>
              <a:rPr lang="en-US" b="1" dirty="0"/>
              <a:t>Sociology</a:t>
            </a:r>
            <a:r>
              <a:rPr lang="en-US" dirty="0"/>
              <a:t> focuses on </a:t>
            </a:r>
            <a:r>
              <a:rPr lang="en-US" b="1" dirty="0"/>
              <a:t>groups and society</a:t>
            </a:r>
            <a:r>
              <a:rPr lang="en-US" dirty="0"/>
              <a:t>. It studies how people behave in groups, how society shapes people, and how social rules and culture influence actions.</a:t>
            </a:r>
          </a:p>
          <a:p>
            <a:r>
              <a:rPr lang="en-US" dirty="0"/>
              <a:t>Psychology is the study of the human mind. It focuses on how people think, learn, and remember.</a:t>
            </a:r>
          </a:p>
          <a:p>
            <a:r>
              <a:rPr lang="en-US" dirty="0"/>
              <a:t>Sociology looks at how people grow and learn by interacting with society, and how their personality is shaped by both social and psychological factors.</a:t>
            </a:r>
          </a:p>
          <a:p>
            <a:pPr marL="0" indent="0">
              <a:buNone/>
            </a:pPr>
            <a:endParaRPr lang="en-US" dirty="0"/>
          </a:p>
          <a:p>
            <a:endParaRPr lang="en-US" dirty="0"/>
          </a:p>
          <a:p>
            <a:pPr marL="0" indent="0">
              <a:buNone/>
            </a:pPr>
            <a:endParaRPr lang="en-US" dirty="0"/>
          </a:p>
        </p:txBody>
      </p:sp>
    </p:spTree>
    <p:extLst>
      <p:ext uri="{BB962C8B-B14F-4D97-AF65-F5344CB8AC3E}">
        <p14:creationId xmlns:p14="http://schemas.microsoft.com/office/powerpoint/2010/main" val="1973328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8B2E11-0DAE-BA1D-2252-6C249D065F8B}"/>
              </a:ext>
            </a:extLst>
          </p:cNvPr>
          <p:cNvSpPr>
            <a:spLocks noGrp="1"/>
          </p:cNvSpPr>
          <p:nvPr>
            <p:ph idx="1"/>
          </p:nvPr>
        </p:nvSpPr>
        <p:spPr>
          <a:xfrm>
            <a:off x="2589212" y="558800"/>
            <a:ext cx="8915400" cy="5352422"/>
          </a:xfrm>
        </p:spPr>
        <p:txBody>
          <a:bodyPr/>
          <a:lstStyle/>
          <a:p>
            <a:r>
              <a:rPr lang="en-US" sz="2000" dirty="0"/>
              <a:t>Sociology also studies how people behave in groups and how they learn and use shared symbols like language. Psychology helps explain these behaviors, giving structure to how society works. In this way, psychology and sociology support and help each other.</a:t>
            </a:r>
          </a:p>
          <a:p>
            <a:pPr marL="0" indent="0">
              <a:buNone/>
            </a:pPr>
            <a:r>
              <a:rPr lang="en-GB" sz="2000" dirty="0">
                <a:solidFill>
                  <a:srgbClr val="FF0000"/>
                </a:solidFill>
              </a:rPr>
              <a:t>Difference between sociology and Psychology </a:t>
            </a:r>
          </a:p>
          <a:p>
            <a:pPr>
              <a:buFont typeface="Wingdings" panose="05000000000000000000" pitchFamily="2" charset="2"/>
              <a:buChar char="v"/>
            </a:pPr>
            <a:r>
              <a:rPr lang="en-GB" sz="2000" dirty="0"/>
              <a:t>Psychology study individuals while sociology is interrelated in society and group life.</a:t>
            </a:r>
          </a:p>
          <a:p>
            <a:pPr>
              <a:buFont typeface="Wingdings" panose="05000000000000000000" pitchFamily="2" charset="2"/>
              <a:buChar char="v"/>
            </a:pPr>
            <a:r>
              <a:rPr lang="en-GB" sz="2000" dirty="0"/>
              <a:t>Sociologists study society from the viewpoint of communities while psychologists study it from psychological factors.</a:t>
            </a:r>
          </a:p>
          <a:p>
            <a:pPr>
              <a:buFont typeface="Wingdings" panose="05000000000000000000" pitchFamily="2" charset="2"/>
              <a:buChar char="v"/>
            </a:pPr>
            <a:r>
              <a:rPr lang="en-GB" sz="2000" dirty="0"/>
              <a:t>Sociology is general study while psychology is focused in particular studies of man ,mental activities and his basic behaviour.</a:t>
            </a:r>
          </a:p>
          <a:p>
            <a:pPr>
              <a:buFont typeface="Wingdings" panose="05000000000000000000" pitchFamily="2" charset="2"/>
              <a:buChar char="v"/>
            </a:pPr>
            <a:r>
              <a:rPr lang="en-GB" sz="2000" dirty="0"/>
              <a:t>Sociology consider many factors responsible for human behaviour while psychology  likes to investigate  those mental and psychological facts in an action that have caused it. </a:t>
            </a:r>
            <a:endParaRPr lang="en-US" sz="2000" dirty="0">
              <a:solidFill>
                <a:srgbClr val="FF0000"/>
              </a:solidFill>
            </a:endParaRPr>
          </a:p>
        </p:txBody>
      </p:sp>
    </p:spTree>
    <p:extLst>
      <p:ext uri="{BB962C8B-B14F-4D97-AF65-F5344CB8AC3E}">
        <p14:creationId xmlns:p14="http://schemas.microsoft.com/office/powerpoint/2010/main" val="1836464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B6F1E-635A-77D9-AFEA-2AA08A45AAA8}"/>
              </a:ext>
            </a:extLst>
          </p:cNvPr>
          <p:cNvSpPr>
            <a:spLocks noGrp="1"/>
          </p:cNvSpPr>
          <p:nvPr>
            <p:ph type="title"/>
          </p:nvPr>
        </p:nvSpPr>
        <p:spPr/>
        <p:txBody>
          <a:bodyPr/>
          <a:lstStyle/>
          <a:p>
            <a:r>
              <a:rPr lang="en-GB" dirty="0">
                <a:solidFill>
                  <a:srgbClr val="00B050"/>
                </a:solidFill>
              </a:rPr>
              <a:t>Relationship between sociology and economics</a:t>
            </a:r>
            <a:endParaRPr lang="en-US" dirty="0"/>
          </a:p>
        </p:txBody>
      </p:sp>
      <p:sp>
        <p:nvSpPr>
          <p:cNvPr id="3" name="Content Placeholder 2">
            <a:extLst>
              <a:ext uri="{FF2B5EF4-FFF2-40B4-BE49-F238E27FC236}">
                <a16:creationId xmlns:a16="http://schemas.microsoft.com/office/drawing/2014/main" id="{087635A1-C46D-1389-8B63-8C106EF16A87}"/>
              </a:ext>
            </a:extLst>
          </p:cNvPr>
          <p:cNvSpPr>
            <a:spLocks noGrp="1"/>
          </p:cNvSpPr>
          <p:nvPr>
            <p:ph idx="1"/>
          </p:nvPr>
        </p:nvSpPr>
        <p:spPr>
          <a:xfrm>
            <a:off x="2589212" y="1905000"/>
            <a:ext cx="8915400" cy="4328890"/>
          </a:xfrm>
        </p:spPr>
        <p:txBody>
          <a:bodyPr>
            <a:normAutofit/>
          </a:bodyPr>
          <a:lstStyle/>
          <a:p>
            <a:r>
              <a:rPr lang="en-GB" dirty="0"/>
              <a:t>Sociology and economics are very intertwined and one is often regarded as the branch of the other and vice versa.</a:t>
            </a:r>
          </a:p>
          <a:p>
            <a:r>
              <a:rPr lang="en-GB" dirty="0"/>
              <a:t> </a:t>
            </a:r>
            <a:r>
              <a:rPr lang="en-GB" b="1" dirty="0"/>
              <a:t>Sociology</a:t>
            </a:r>
            <a:r>
              <a:rPr lang="en-GB" dirty="0"/>
              <a:t> deals with society as a whole which includes various institutions and structures. </a:t>
            </a:r>
            <a:r>
              <a:rPr lang="en-GB" b="1" dirty="0"/>
              <a:t>Economics</a:t>
            </a:r>
            <a:r>
              <a:rPr lang="en-GB" dirty="0"/>
              <a:t> deals with production , consumption and distribution of wealth in society.</a:t>
            </a:r>
          </a:p>
          <a:p>
            <a:r>
              <a:rPr lang="en-US" dirty="0"/>
              <a:t>We can't truly understand society without knowing people's financial situations. Many social problems like being poor, not having jobs, or committing crimes are mostly caused by money-related issues.</a:t>
            </a:r>
          </a:p>
          <a:p>
            <a:r>
              <a:rPr lang="en-US" dirty="0"/>
              <a:t>Economics is influenced by sociology – To fully understand economics, we must also understand the society in which it exists.</a:t>
            </a:r>
          </a:p>
          <a:p>
            <a:r>
              <a:rPr lang="en-US" dirty="0"/>
              <a:t>Social background is important – Without knowing the social setup (like culture, values, and norms), it's hard to study economic activities properly.</a:t>
            </a:r>
          </a:p>
          <a:p>
            <a:endParaRPr lang="en-GB" dirty="0"/>
          </a:p>
          <a:p>
            <a:endParaRPr lang="en-US" dirty="0"/>
          </a:p>
        </p:txBody>
      </p:sp>
    </p:spTree>
    <p:extLst>
      <p:ext uri="{BB962C8B-B14F-4D97-AF65-F5344CB8AC3E}">
        <p14:creationId xmlns:p14="http://schemas.microsoft.com/office/powerpoint/2010/main" val="878925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E77C9-AF19-3F35-6C13-68B4A8BC3F72}"/>
              </a:ext>
            </a:extLst>
          </p:cNvPr>
          <p:cNvSpPr>
            <a:spLocks noGrp="1"/>
          </p:cNvSpPr>
          <p:nvPr>
            <p:ph type="title"/>
          </p:nvPr>
        </p:nvSpPr>
        <p:spPr>
          <a:xfrm>
            <a:off x="2592925" y="624110"/>
            <a:ext cx="8911687" cy="1103090"/>
          </a:xfrm>
        </p:spPr>
        <p:txBody>
          <a:bodyPr>
            <a:normAutofit fontScale="90000"/>
          </a:bodyPr>
          <a:lstStyle/>
          <a:p>
            <a:r>
              <a:rPr lang="en-GB" dirty="0"/>
              <a:t>Difference between sociology and Economics </a:t>
            </a:r>
            <a:endParaRPr lang="en-US" dirty="0"/>
          </a:p>
        </p:txBody>
      </p:sp>
      <p:sp>
        <p:nvSpPr>
          <p:cNvPr id="3" name="Content Placeholder 2">
            <a:extLst>
              <a:ext uri="{FF2B5EF4-FFF2-40B4-BE49-F238E27FC236}">
                <a16:creationId xmlns:a16="http://schemas.microsoft.com/office/drawing/2014/main" id="{36F93C60-DC4F-BB7B-B3F9-0768CAD11D8D}"/>
              </a:ext>
            </a:extLst>
          </p:cNvPr>
          <p:cNvSpPr>
            <a:spLocks noGrp="1"/>
          </p:cNvSpPr>
          <p:nvPr>
            <p:ph idx="1"/>
          </p:nvPr>
        </p:nvSpPr>
        <p:spPr>
          <a:xfrm>
            <a:off x="2589212" y="1968500"/>
            <a:ext cx="8915400" cy="3942722"/>
          </a:xfrm>
        </p:spPr>
        <p:txBody>
          <a:bodyPr>
            <a:normAutofit fontScale="92500" lnSpcReduction="20000"/>
          </a:bodyPr>
          <a:lstStyle/>
          <a:p>
            <a:pPr marL="514350" indent="-514350">
              <a:buAutoNum type="arabicParenBoth"/>
            </a:pPr>
            <a:r>
              <a:rPr lang="en-GB" dirty="0"/>
              <a:t>Sociology is the study of social relationships or social activities but Economics is the study of only the economic activities of man. </a:t>
            </a:r>
          </a:p>
          <a:p>
            <a:pPr marL="514350" indent="-514350">
              <a:buAutoNum type="arabicParenBoth"/>
            </a:pPr>
            <a:r>
              <a:rPr lang="en-GB" dirty="0"/>
              <a:t> Sociology is abstract in nature whereas Economics is concrete.</a:t>
            </a:r>
          </a:p>
          <a:p>
            <a:pPr marL="514350" indent="-514350">
              <a:buAutoNum type="arabicParenBoth"/>
            </a:pPr>
            <a:r>
              <a:rPr lang="en-GB" dirty="0"/>
              <a:t> The scope of Sociology is much wider than that of Economics. </a:t>
            </a:r>
          </a:p>
          <a:p>
            <a:pPr marL="514350" indent="-514350">
              <a:buAutoNum type="arabicParenBoth"/>
            </a:pPr>
            <a:r>
              <a:rPr lang="en-GB" dirty="0"/>
              <a:t> Sociology is a general social science but Economics is a special social science. </a:t>
            </a:r>
          </a:p>
          <a:p>
            <a:pPr marL="514350" indent="-514350">
              <a:buAutoNum type="arabicParenBoth"/>
            </a:pPr>
            <a:r>
              <a:rPr lang="en-GB" dirty="0"/>
              <a:t> In Sociology society is regarded as the unit of study whereas in Economics the individual is the target of study. </a:t>
            </a:r>
          </a:p>
          <a:p>
            <a:pPr marL="514350" indent="-514350">
              <a:buAutoNum type="arabicParenBoth"/>
            </a:pPr>
            <a:r>
              <a:rPr lang="en-GB" dirty="0"/>
              <a:t>Both Sociology and Economics differ from each other in respect of various methods they use for their study.</a:t>
            </a:r>
          </a:p>
          <a:p>
            <a:pPr marL="514350" indent="-514350">
              <a:buAutoNum type="arabicParenBoth"/>
            </a:pPr>
            <a:r>
              <a:rPr lang="en-GB" dirty="0"/>
              <a:t>Sociology studies man as a social animal but Economics studies man as an economic being. </a:t>
            </a:r>
          </a:p>
          <a:p>
            <a:pPr marL="514350" indent="-514350">
              <a:buAutoNum type="arabicParenBoth"/>
            </a:pPr>
            <a:r>
              <a:rPr lang="en-GB" dirty="0"/>
              <a:t>Sociology is the youngest of all the social sciences but Economics is older than sociology</a:t>
            </a:r>
          </a:p>
          <a:p>
            <a:endParaRPr lang="en-US" dirty="0"/>
          </a:p>
        </p:txBody>
      </p:sp>
    </p:spTree>
    <p:extLst>
      <p:ext uri="{BB962C8B-B14F-4D97-AF65-F5344CB8AC3E}">
        <p14:creationId xmlns:p14="http://schemas.microsoft.com/office/powerpoint/2010/main" val="260608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5C51-1AE3-1244-DEA2-E0FE44654921}"/>
              </a:ext>
            </a:extLst>
          </p:cNvPr>
          <p:cNvSpPr>
            <a:spLocks noGrp="1"/>
          </p:cNvSpPr>
          <p:nvPr>
            <p:ph type="title"/>
          </p:nvPr>
        </p:nvSpPr>
        <p:spPr/>
        <p:txBody>
          <a:bodyPr/>
          <a:lstStyle/>
          <a:p>
            <a:r>
              <a:rPr lang="en-GB" dirty="0">
                <a:solidFill>
                  <a:srgbClr val="00B0F0"/>
                </a:solidFill>
              </a:rPr>
              <a:t>Relationship between Sociology and anthropology </a:t>
            </a:r>
            <a:endParaRPr lang="en-US" dirty="0"/>
          </a:p>
        </p:txBody>
      </p:sp>
      <p:sp>
        <p:nvSpPr>
          <p:cNvPr id="3" name="Content Placeholder 2">
            <a:extLst>
              <a:ext uri="{FF2B5EF4-FFF2-40B4-BE49-F238E27FC236}">
                <a16:creationId xmlns:a16="http://schemas.microsoft.com/office/drawing/2014/main" id="{700A7D7B-C947-56FB-74FF-AF3A71B4EEB7}"/>
              </a:ext>
            </a:extLst>
          </p:cNvPr>
          <p:cNvSpPr>
            <a:spLocks noGrp="1"/>
          </p:cNvSpPr>
          <p:nvPr>
            <p:ph idx="1"/>
          </p:nvPr>
        </p:nvSpPr>
        <p:spPr/>
        <p:txBody>
          <a:bodyPr/>
          <a:lstStyle/>
          <a:p>
            <a:r>
              <a:rPr lang="en-US" dirty="0"/>
              <a:t>Anthropology and sociology are closely related because both study human beings, society, and culture  but from slightly different angles.</a:t>
            </a:r>
          </a:p>
          <a:p>
            <a:r>
              <a:rPr lang="en-US" b="1" dirty="0"/>
              <a:t>Anthropology </a:t>
            </a:r>
            <a:r>
              <a:rPr lang="en-US" dirty="0"/>
              <a:t>studies the culture and traditions of ancient or tribal societies.</a:t>
            </a:r>
          </a:p>
          <a:p>
            <a:r>
              <a:rPr lang="en-US" b="1" dirty="0"/>
              <a:t>Sociology</a:t>
            </a:r>
            <a:r>
              <a:rPr lang="en-US" dirty="0"/>
              <a:t> studies social life and institutions (like family, education, religion) in modern societies.</a:t>
            </a:r>
          </a:p>
          <a:p>
            <a:r>
              <a:rPr lang="en-US" dirty="0"/>
              <a:t>Together, they help us understand </a:t>
            </a:r>
            <a:r>
              <a:rPr lang="en-US" b="1" dirty="0"/>
              <a:t>how culture and society shape human life</a:t>
            </a:r>
            <a:r>
              <a:rPr lang="en-US" dirty="0"/>
              <a:t>.</a:t>
            </a:r>
          </a:p>
          <a:p>
            <a:r>
              <a:rPr lang="en-US" dirty="0"/>
              <a:t>Anthropology deals with culture sociology deals with society.</a:t>
            </a:r>
          </a:p>
          <a:p>
            <a:r>
              <a:rPr lang="en-US" dirty="0"/>
              <a:t>There is no culture without society and there can be no society without culture.</a:t>
            </a:r>
          </a:p>
          <a:p>
            <a:endParaRPr lang="en-US" dirty="0"/>
          </a:p>
        </p:txBody>
      </p:sp>
    </p:spTree>
    <p:extLst>
      <p:ext uri="{BB962C8B-B14F-4D97-AF65-F5344CB8AC3E}">
        <p14:creationId xmlns:p14="http://schemas.microsoft.com/office/powerpoint/2010/main" val="2266126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5D1DAC-1A3C-3984-1B00-728AF2AE1E04}"/>
              </a:ext>
            </a:extLst>
          </p:cNvPr>
          <p:cNvSpPr>
            <a:spLocks noGrp="1"/>
          </p:cNvSpPr>
          <p:nvPr>
            <p:ph idx="1"/>
          </p:nvPr>
        </p:nvSpPr>
        <p:spPr>
          <a:xfrm>
            <a:off x="2589212" y="769257"/>
            <a:ext cx="8688388" cy="5268686"/>
          </a:xfrm>
        </p:spPr>
        <p:txBody>
          <a:bodyPr/>
          <a:lstStyle/>
          <a:p>
            <a:r>
              <a:rPr lang="en-GB" dirty="0"/>
              <a:t>Anthropology is derived from two Greek words ‘</a:t>
            </a:r>
            <a:r>
              <a:rPr lang="en-GB" dirty="0" err="1"/>
              <a:t>anthropos</a:t>
            </a:r>
            <a:r>
              <a:rPr lang="en-GB" dirty="0"/>
              <a:t>’ meaning man and ‘logos’ meaning study or science.</a:t>
            </a:r>
          </a:p>
          <a:p>
            <a:r>
              <a:rPr lang="en-GB" dirty="0"/>
              <a:t>Anthropology has a wide field of study which can be broadly divided into three main divisions such as physical anthropology , cultural anthropology and social anthropology. </a:t>
            </a:r>
          </a:p>
          <a:p>
            <a:pPr marL="0" indent="0">
              <a:buNone/>
            </a:pPr>
            <a:endParaRPr lang="en-US" dirty="0"/>
          </a:p>
        </p:txBody>
      </p:sp>
      <p:graphicFrame>
        <p:nvGraphicFramePr>
          <p:cNvPr id="5" name="Table 4">
            <a:extLst>
              <a:ext uri="{FF2B5EF4-FFF2-40B4-BE49-F238E27FC236}">
                <a16:creationId xmlns:a16="http://schemas.microsoft.com/office/drawing/2014/main" id="{45DE6177-E579-263F-D043-AD8CE366D228}"/>
              </a:ext>
            </a:extLst>
          </p:cNvPr>
          <p:cNvGraphicFramePr>
            <a:graphicFrameLocks noGrp="1"/>
          </p:cNvGraphicFramePr>
          <p:nvPr>
            <p:extLst>
              <p:ext uri="{D42A27DB-BD31-4B8C-83A1-F6EECF244321}">
                <p14:modId xmlns:p14="http://schemas.microsoft.com/office/powerpoint/2010/main" val="1074102243"/>
              </p:ext>
            </p:extLst>
          </p:nvPr>
        </p:nvGraphicFramePr>
        <p:xfrm>
          <a:off x="2869405" y="2598558"/>
          <a:ext cx="8524308" cy="2974928"/>
        </p:xfrm>
        <a:graphic>
          <a:graphicData uri="http://schemas.openxmlformats.org/drawingml/2006/table">
            <a:tbl>
              <a:tblPr firstRow="1" bandRow="1">
                <a:tableStyleId>{5C22544A-7EE6-4342-B048-85BDC9FD1C3A}</a:tableStyleId>
              </a:tblPr>
              <a:tblGrid>
                <a:gridCol w="2841436">
                  <a:extLst>
                    <a:ext uri="{9D8B030D-6E8A-4147-A177-3AD203B41FA5}">
                      <a16:colId xmlns:a16="http://schemas.microsoft.com/office/drawing/2014/main" val="2422896828"/>
                    </a:ext>
                  </a:extLst>
                </a:gridCol>
                <a:gridCol w="2841436">
                  <a:extLst>
                    <a:ext uri="{9D8B030D-6E8A-4147-A177-3AD203B41FA5}">
                      <a16:colId xmlns:a16="http://schemas.microsoft.com/office/drawing/2014/main" val="1756682572"/>
                    </a:ext>
                  </a:extLst>
                </a:gridCol>
                <a:gridCol w="2841436">
                  <a:extLst>
                    <a:ext uri="{9D8B030D-6E8A-4147-A177-3AD203B41FA5}">
                      <a16:colId xmlns:a16="http://schemas.microsoft.com/office/drawing/2014/main" val="1156901694"/>
                    </a:ext>
                  </a:extLst>
                </a:gridCol>
              </a:tblGrid>
              <a:tr h="718820">
                <a:tc>
                  <a:txBody>
                    <a:bodyPr/>
                    <a:lstStyle/>
                    <a:p>
                      <a:r>
                        <a:rPr lang="en-US" dirty="0"/>
                        <a:t>Type</a:t>
                      </a:r>
                    </a:p>
                  </a:txBody>
                  <a:tcPr anchor="ctr"/>
                </a:tc>
                <a:tc>
                  <a:txBody>
                    <a:bodyPr/>
                    <a:lstStyle/>
                    <a:p>
                      <a:r>
                        <a:rPr lang="en-US"/>
                        <a:t>Focus Area</a:t>
                      </a:r>
                    </a:p>
                  </a:txBody>
                  <a:tcPr anchor="ctr"/>
                </a:tc>
                <a:tc>
                  <a:txBody>
                    <a:bodyPr/>
                    <a:lstStyle/>
                    <a:p>
                      <a:r>
                        <a:rPr lang="en-US" dirty="0"/>
                        <a:t>Example</a:t>
                      </a:r>
                    </a:p>
                  </a:txBody>
                  <a:tcPr anchor="ctr"/>
                </a:tc>
                <a:extLst>
                  <a:ext uri="{0D108BD9-81ED-4DB2-BD59-A6C34878D82A}">
                    <a16:rowId xmlns:a16="http://schemas.microsoft.com/office/drawing/2014/main" val="3406614664"/>
                  </a:ext>
                </a:extLst>
              </a:tr>
              <a:tr h="718820">
                <a:tc>
                  <a:txBody>
                    <a:bodyPr/>
                    <a:lstStyle/>
                    <a:p>
                      <a:r>
                        <a:rPr lang="en-US" dirty="0"/>
                        <a:t>Cultural Anthropology</a:t>
                      </a:r>
                    </a:p>
                  </a:txBody>
                  <a:tcPr anchor="ctr"/>
                </a:tc>
                <a:tc>
                  <a:txBody>
                    <a:bodyPr/>
                    <a:lstStyle/>
                    <a:p>
                      <a:r>
                        <a:rPr lang="en-US" dirty="0"/>
                        <a:t>Beliefs, customs, daily life</a:t>
                      </a:r>
                    </a:p>
                  </a:txBody>
                  <a:tcPr anchor="ctr"/>
                </a:tc>
                <a:tc>
                  <a:txBody>
                    <a:bodyPr/>
                    <a:lstStyle/>
                    <a:p>
                      <a:r>
                        <a:rPr lang="en-US" dirty="0"/>
                        <a:t>Studying tribal traditions</a:t>
                      </a:r>
                    </a:p>
                  </a:txBody>
                  <a:tcPr anchor="ctr"/>
                </a:tc>
                <a:extLst>
                  <a:ext uri="{0D108BD9-81ED-4DB2-BD59-A6C34878D82A}">
                    <a16:rowId xmlns:a16="http://schemas.microsoft.com/office/drawing/2014/main" val="289426513"/>
                  </a:ext>
                </a:extLst>
              </a:tr>
              <a:tr h="768644">
                <a:tc>
                  <a:txBody>
                    <a:bodyPr/>
                    <a:lstStyle/>
                    <a:p>
                      <a:r>
                        <a:rPr lang="en-US" dirty="0"/>
                        <a:t>Physical/Biological Anthropology</a:t>
                      </a:r>
                    </a:p>
                  </a:txBody>
                  <a:tcPr anchor="ctr"/>
                </a:tc>
                <a:tc>
                  <a:txBody>
                    <a:bodyPr/>
                    <a:lstStyle/>
                    <a:p>
                      <a:r>
                        <a:rPr lang="en-US" dirty="0"/>
                        <a:t>Human body, evolution, genetics</a:t>
                      </a:r>
                    </a:p>
                  </a:txBody>
                  <a:tcPr anchor="ctr"/>
                </a:tc>
                <a:tc>
                  <a:txBody>
                    <a:bodyPr/>
                    <a:lstStyle/>
                    <a:p>
                      <a:r>
                        <a:rPr lang="en-US" dirty="0"/>
                        <a:t>Studying fossils and bones</a:t>
                      </a:r>
                    </a:p>
                  </a:txBody>
                  <a:tcPr anchor="ctr"/>
                </a:tc>
                <a:extLst>
                  <a:ext uri="{0D108BD9-81ED-4DB2-BD59-A6C34878D82A}">
                    <a16:rowId xmlns:a16="http://schemas.microsoft.com/office/drawing/2014/main" val="670120981"/>
                  </a:ext>
                </a:extLst>
              </a:tr>
              <a:tr h="768644">
                <a:tc>
                  <a:txBody>
                    <a:bodyPr/>
                    <a:lstStyle/>
                    <a:p>
                      <a:r>
                        <a:rPr lang="en-US" dirty="0"/>
                        <a:t>Archaeological Anthropology</a:t>
                      </a:r>
                    </a:p>
                  </a:txBody>
                  <a:tcPr anchor="ctr"/>
                </a:tc>
                <a:tc>
                  <a:txBody>
                    <a:bodyPr/>
                    <a:lstStyle/>
                    <a:p>
                      <a:r>
                        <a:rPr lang="en-US" dirty="0"/>
                        <a:t>Ancient remains and artifacts</a:t>
                      </a:r>
                    </a:p>
                  </a:txBody>
                  <a:tcPr anchor="ctr"/>
                </a:tc>
                <a:tc>
                  <a:txBody>
                    <a:bodyPr/>
                    <a:lstStyle/>
                    <a:p>
                      <a:r>
                        <a:rPr lang="en-US" dirty="0"/>
                        <a:t>Excavating ruins of old civilizations</a:t>
                      </a:r>
                    </a:p>
                  </a:txBody>
                  <a:tcPr anchor="ctr"/>
                </a:tc>
                <a:extLst>
                  <a:ext uri="{0D108BD9-81ED-4DB2-BD59-A6C34878D82A}">
                    <a16:rowId xmlns:a16="http://schemas.microsoft.com/office/drawing/2014/main" val="2566353933"/>
                  </a:ext>
                </a:extLst>
              </a:tr>
            </a:tbl>
          </a:graphicData>
        </a:graphic>
      </p:graphicFrame>
    </p:spTree>
    <p:extLst>
      <p:ext uri="{BB962C8B-B14F-4D97-AF65-F5344CB8AC3E}">
        <p14:creationId xmlns:p14="http://schemas.microsoft.com/office/powerpoint/2010/main" val="3713431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B7CB-34AC-AF2A-8197-7A52BB77F219}"/>
              </a:ext>
            </a:extLst>
          </p:cNvPr>
          <p:cNvSpPr>
            <a:spLocks noGrp="1"/>
          </p:cNvSpPr>
          <p:nvPr>
            <p:ph type="title"/>
          </p:nvPr>
        </p:nvSpPr>
        <p:spPr>
          <a:xfrm>
            <a:off x="2592925" y="624110"/>
            <a:ext cx="8911687" cy="1132119"/>
          </a:xfrm>
        </p:spPr>
        <p:txBody>
          <a:bodyPr>
            <a:normAutofit fontScale="90000"/>
          </a:bodyPr>
          <a:lstStyle/>
          <a:p>
            <a:r>
              <a:rPr lang="en-GB" dirty="0">
                <a:solidFill>
                  <a:srgbClr val="FF0000"/>
                </a:solidFill>
              </a:rPr>
              <a:t>Difference between Sociology and anthropology </a:t>
            </a:r>
            <a:endParaRPr lang="en-US" dirty="0">
              <a:solidFill>
                <a:srgbClr val="FF0000"/>
              </a:solidFill>
            </a:endParaRPr>
          </a:p>
        </p:txBody>
      </p:sp>
      <p:sp>
        <p:nvSpPr>
          <p:cNvPr id="3" name="Content Placeholder 2">
            <a:extLst>
              <a:ext uri="{FF2B5EF4-FFF2-40B4-BE49-F238E27FC236}">
                <a16:creationId xmlns:a16="http://schemas.microsoft.com/office/drawing/2014/main" id="{3F9A577A-9A97-CB87-A16D-9B63846A1503}"/>
              </a:ext>
            </a:extLst>
          </p:cNvPr>
          <p:cNvSpPr>
            <a:spLocks noGrp="1"/>
          </p:cNvSpPr>
          <p:nvPr>
            <p:ph idx="1"/>
          </p:nvPr>
        </p:nvSpPr>
        <p:spPr>
          <a:xfrm>
            <a:off x="2589212" y="1756229"/>
            <a:ext cx="8915400" cy="4154993"/>
          </a:xfrm>
        </p:spPr>
        <p:txBody>
          <a:bodyPr>
            <a:normAutofit fontScale="92500"/>
          </a:bodyPr>
          <a:lstStyle/>
          <a:p>
            <a:pPr marL="0" indent="0" fontAlgn="base">
              <a:buNone/>
            </a:pPr>
            <a:r>
              <a:rPr lang="en-GB" dirty="0"/>
              <a:t>1) Sociology is a science of society whereas anthropology is a science of man and his behaviour.</a:t>
            </a:r>
          </a:p>
          <a:p>
            <a:pPr marL="0" indent="0" fontAlgn="base">
              <a:buNone/>
            </a:pPr>
            <a:r>
              <a:rPr lang="en-GB" dirty="0"/>
              <a:t>2) The scope of Sociology is very wide whereas the scope of Anthropology is very limited. Because anthropology is a part of Sociology.</a:t>
            </a:r>
          </a:p>
          <a:p>
            <a:pPr marL="0" indent="0" fontAlgn="base">
              <a:buNone/>
            </a:pPr>
            <a:r>
              <a:rPr lang="en-GB" dirty="0"/>
              <a:t>3) Sociology studies society as a whole whereas anthropology studies man as a part of society.</a:t>
            </a:r>
          </a:p>
          <a:p>
            <a:pPr marL="0" indent="0" fontAlgn="base">
              <a:buNone/>
            </a:pPr>
            <a:r>
              <a:rPr lang="en-GB" dirty="0"/>
              <a:t>Sociology studies civilizations which are vast and dynamic on the other hand Anthropology studies cultures which are small and static.</a:t>
            </a:r>
          </a:p>
          <a:p>
            <a:pPr marL="0" indent="0" fontAlgn="base">
              <a:buNone/>
            </a:pPr>
            <a:r>
              <a:rPr lang="en-GB" dirty="0"/>
              <a:t>5) Sociology studies modern, civilized and complex societies whereas Anthropology studies ancient and non-literate societies.</a:t>
            </a:r>
          </a:p>
          <a:p>
            <a:pPr marL="0" indent="0" fontAlgn="base">
              <a:buNone/>
            </a:pPr>
            <a:r>
              <a:rPr lang="en-GB" dirty="0"/>
              <a:t>6) Sociology is concerned with social planning whereas anthropology is not concerned with social planning. On the basis of social planning sociology make suggestion for future but anthropology do not make any suggestion for future.</a:t>
            </a:r>
          </a:p>
          <a:p>
            <a:pPr marL="0" indent="0" fontAlgn="base">
              <a:buNone/>
            </a:pPr>
            <a:endParaRPr lang="en-GB" dirty="0"/>
          </a:p>
          <a:p>
            <a:pPr marL="0" indent="0">
              <a:buNone/>
            </a:pPr>
            <a:endParaRPr lang="en-US" dirty="0"/>
          </a:p>
        </p:txBody>
      </p:sp>
    </p:spTree>
    <p:extLst>
      <p:ext uri="{BB962C8B-B14F-4D97-AF65-F5344CB8AC3E}">
        <p14:creationId xmlns:p14="http://schemas.microsoft.com/office/powerpoint/2010/main" val="153142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19CF0-7036-A74C-1AA0-0459FA19EB8D}"/>
              </a:ext>
            </a:extLst>
          </p:cNvPr>
          <p:cNvSpPr>
            <a:spLocks noGrp="1"/>
          </p:cNvSpPr>
          <p:nvPr>
            <p:ph type="title"/>
          </p:nvPr>
        </p:nvSpPr>
        <p:spPr>
          <a:xfrm>
            <a:off x="2589213" y="363406"/>
            <a:ext cx="8911687" cy="1280890"/>
          </a:xfrm>
        </p:spPr>
        <p:txBody>
          <a:bodyPr/>
          <a:lstStyle/>
          <a:p>
            <a:r>
              <a:rPr lang="en-US" b="1" dirty="0"/>
              <a:t>Definitions of Sociology by Various Scholars</a:t>
            </a:r>
          </a:p>
        </p:txBody>
      </p:sp>
      <p:sp>
        <p:nvSpPr>
          <p:cNvPr id="4" name="Rectangle 1">
            <a:extLst>
              <a:ext uri="{FF2B5EF4-FFF2-40B4-BE49-F238E27FC236}">
                <a16:creationId xmlns:a16="http://schemas.microsoft.com/office/drawing/2014/main" id="{906F0FF8-2750-9EC0-169C-CFDD9CA7F72F}"/>
              </a:ext>
            </a:extLst>
          </p:cNvPr>
          <p:cNvSpPr>
            <a:spLocks noGrp="1" noChangeArrowheads="1"/>
          </p:cNvSpPr>
          <p:nvPr>
            <p:ph idx="1"/>
          </p:nvPr>
        </p:nvSpPr>
        <p:spPr bwMode="auto">
          <a:xfrm>
            <a:off x="2589213" y="1477836"/>
            <a:ext cx="928010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2000" b="1" i="0" u="none" strike="noStrike" cap="none" normalizeH="0" baseline="0" dirty="0">
                <a:ln>
                  <a:noFill/>
                </a:ln>
                <a:solidFill>
                  <a:schemeClr val="tx1"/>
                </a:solidFill>
                <a:effectLst/>
                <a:latin typeface="+mj-lt"/>
              </a:rPr>
              <a:t>Sociology is the science of society or of social phenomena.”</a:t>
            </a:r>
            <a:br>
              <a:rPr kumimoji="0" lang="en-US" altLang="en-US" sz="2000" b="0" i="0" u="none" strike="noStrike" cap="none" normalizeH="0" baseline="0" dirty="0">
                <a:ln>
                  <a:noFill/>
                </a:ln>
                <a:solidFill>
                  <a:schemeClr val="tx1"/>
                </a:solidFill>
                <a:effectLst/>
                <a:latin typeface="+mj-lt"/>
              </a:rPr>
            </a:br>
            <a:r>
              <a:rPr kumimoji="0" lang="en-US" altLang="en-US" sz="2000" b="0" i="0" u="none" strike="noStrike" cap="none" normalizeH="0" baseline="0" dirty="0">
                <a:ln>
                  <a:noFill/>
                </a:ln>
                <a:solidFill>
                  <a:schemeClr val="tx1"/>
                </a:solidFill>
                <a:effectLst/>
                <a:latin typeface="+mj-lt"/>
              </a:rPr>
              <a:t>— </a:t>
            </a:r>
            <a:r>
              <a:rPr kumimoji="0" lang="en-US" altLang="en-US" sz="2000" b="0" i="1" u="none" strike="noStrike" cap="none" normalizeH="0" baseline="0" dirty="0">
                <a:ln>
                  <a:noFill/>
                </a:ln>
                <a:solidFill>
                  <a:schemeClr val="tx1"/>
                </a:solidFill>
                <a:effectLst/>
                <a:latin typeface="+mj-lt"/>
              </a:rPr>
              <a:t>L. F. Ward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j-lt"/>
              </a:rPr>
              <a:t>“Sociology is the science of collective behavior.”</a:t>
            </a:r>
            <a:br>
              <a:rPr kumimoji="0" lang="en-US" altLang="en-US" sz="2000" b="0" i="0" u="none" strike="noStrike" cap="none" normalizeH="0" baseline="0" dirty="0">
                <a:ln>
                  <a:noFill/>
                </a:ln>
                <a:solidFill>
                  <a:schemeClr val="tx1"/>
                </a:solidFill>
                <a:effectLst/>
                <a:latin typeface="+mj-lt"/>
              </a:rPr>
            </a:br>
            <a:r>
              <a:rPr kumimoji="0" lang="en-US" altLang="en-US" sz="2000" b="0" i="0" u="none" strike="noStrike" cap="none" normalizeH="0" baseline="0" dirty="0">
                <a:ln>
                  <a:noFill/>
                </a:ln>
                <a:solidFill>
                  <a:schemeClr val="tx1"/>
                </a:solidFill>
                <a:effectLst/>
                <a:latin typeface="+mj-lt"/>
              </a:rPr>
              <a:t>— </a:t>
            </a:r>
            <a:r>
              <a:rPr kumimoji="0" lang="en-US" altLang="en-US" sz="2000" b="0" i="1" u="none" strike="noStrike" cap="none" normalizeH="0" baseline="0" dirty="0">
                <a:ln>
                  <a:noFill/>
                </a:ln>
                <a:solidFill>
                  <a:schemeClr val="tx1"/>
                </a:solidFill>
                <a:effectLst/>
                <a:latin typeface="+mj-lt"/>
              </a:rPr>
              <a:t>R. E. Park and F. W. Burgess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j-lt"/>
              </a:rPr>
              <a:t>“General sociology is, on the whole, the theory of human living together.”</a:t>
            </a:r>
            <a:br>
              <a:rPr kumimoji="0" lang="en-US" altLang="en-US" sz="2000" b="0" i="0" u="none" strike="noStrike" cap="none" normalizeH="0" baseline="0" dirty="0">
                <a:ln>
                  <a:noFill/>
                </a:ln>
                <a:solidFill>
                  <a:schemeClr val="tx1"/>
                </a:solidFill>
                <a:effectLst/>
                <a:latin typeface="+mj-lt"/>
              </a:rPr>
            </a:br>
            <a:r>
              <a:rPr kumimoji="0" lang="en-US" altLang="en-US" sz="2000" b="0" i="0" u="none" strike="noStrike" cap="none" normalizeH="0" baseline="0" dirty="0">
                <a:ln>
                  <a:noFill/>
                </a:ln>
                <a:solidFill>
                  <a:schemeClr val="tx1"/>
                </a:solidFill>
                <a:effectLst/>
                <a:latin typeface="+mj-lt"/>
              </a:rPr>
              <a:t>— </a:t>
            </a:r>
            <a:r>
              <a:rPr kumimoji="0" lang="en-US" altLang="en-US" sz="2000" b="0" i="1" u="none" strike="noStrike" cap="none" normalizeH="0" baseline="0" dirty="0">
                <a:ln>
                  <a:noFill/>
                </a:ln>
                <a:solidFill>
                  <a:schemeClr val="tx1"/>
                </a:solidFill>
                <a:effectLst/>
                <a:latin typeface="+mj-lt"/>
              </a:rPr>
              <a:t>Ferdinand </a:t>
            </a:r>
            <a:r>
              <a:rPr kumimoji="0" lang="en-US" altLang="en-US" sz="2000" b="0" i="1" u="none" strike="noStrike" cap="none" normalizeH="0" baseline="0" dirty="0" err="1">
                <a:ln>
                  <a:noFill/>
                </a:ln>
                <a:solidFill>
                  <a:schemeClr val="tx1"/>
                </a:solidFill>
                <a:effectLst/>
                <a:latin typeface="+mj-lt"/>
              </a:rPr>
              <a:t>Tönnies</a:t>
            </a:r>
            <a:endParaRPr kumimoji="0" lang="en-US" altLang="en-US" sz="2000" b="0" i="1"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j-lt"/>
              </a:rPr>
              <a:t>“Sociology deals with the behavior of men in groups.”</a:t>
            </a:r>
            <a:br>
              <a:rPr kumimoji="0" lang="en-US" altLang="en-US" sz="2000" b="0" i="0" u="none" strike="noStrike" cap="none" normalizeH="0" baseline="0" dirty="0">
                <a:ln>
                  <a:noFill/>
                </a:ln>
                <a:solidFill>
                  <a:schemeClr val="tx1"/>
                </a:solidFill>
                <a:effectLst/>
                <a:latin typeface="+mj-lt"/>
              </a:rPr>
            </a:br>
            <a:r>
              <a:rPr kumimoji="0" lang="en-US" altLang="en-US" sz="2000" b="0" i="0" u="none" strike="noStrike" cap="none" normalizeH="0" baseline="0" dirty="0">
                <a:ln>
                  <a:noFill/>
                </a:ln>
                <a:solidFill>
                  <a:schemeClr val="tx1"/>
                </a:solidFill>
                <a:effectLst/>
                <a:latin typeface="+mj-lt"/>
              </a:rPr>
              <a:t>— </a:t>
            </a:r>
            <a:r>
              <a:rPr kumimoji="0" lang="en-US" altLang="en-US" sz="2000" b="0" i="1" u="none" strike="noStrike" cap="none" normalizeH="0" baseline="0" dirty="0">
                <a:ln>
                  <a:noFill/>
                </a:ln>
                <a:solidFill>
                  <a:schemeClr val="tx1"/>
                </a:solidFill>
                <a:effectLst/>
                <a:latin typeface="+mj-lt"/>
              </a:rPr>
              <a:t>Kimball Young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1" u="none" strike="noStrike" cap="none" normalizeH="0" baseline="0" dirty="0">
              <a:ln>
                <a:noFill/>
              </a:ln>
              <a:solidFill>
                <a:schemeClr val="tx1"/>
              </a:solidFill>
              <a:effectLst/>
              <a:latin typeface="+mj-lt"/>
            </a:endParaRPr>
          </a:p>
          <a:p>
            <a:pPr marL="0" indent="0" defTabSz="914400" eaLnBrk="0" fontAlgn="base" hangingPunct="0">
              <a:spcBef>
                <a:spcPct val="0"/>
              </a:spcBef>
              <a:spcAft>
                <a:spcPct val="0"/>
              </a:spcAft>
              <a:buClrTx/>
              <a:buNone/>
            </a:pPr>
            <a:r>
              <a:rPr lang="en-GB" sz="2000" b="1" dirty="0">
                <a:solidFill>
                  <a:schemeClr val="tx1"/>
                </a:solidFill>
              </a:rPr>
              <a:t>“Sociology is the study of human interactions and inter-relations their</a:t>
            </a:r>
          </a:p>
          <a:p>
            <a:pPr marL="0" indent="0" defTabSz="914400" eaLnBrk="0" fontAlgn="base" hangingPunct="0">
              <a:spcBef>
                <a:spcPct val="0"/>
              </a:spcBef>
              <a:spcAft>
                <a:spcPct val="0"/>
              </a:spcAft>
              <a:buClrTx/>
              <a:buNone/>
            </a:pPr>
            <a:r>
              <a:rPr lang="en-GB" sz="2000" b="1" dirty="0">
                <a:solidFill>
                  <a:schemeClr val="tx1"/>
                </a:solidFill>
              </a:rPr>
              <a:t> conditions and consequences.”</a:t>
            </a:r>
          </a:p>
          <a:p>
            <a:pPr marL="0" indent="0" defTabSz="914400" eaLnBrk="0" fontAlgn="base" hangingPunct="0">
              <a:spcBef>
                <a:spcPct val="0"/>
              </a:spcBef>
              <a:spcAft>
                <a:spcPct val="0"/>
              </a:spcAft>
              <a:buClrTx/>
              <a:buNone/>
            </a:pPr>
            <a:r>
              <a:rPr lang="en-US" sz="2000" i="1" dirty="0">
                <a:solidFill>
                  <a:schemeClr val="tx1"/>
                </a:solidFill>
                <a:latin typeface="+mj-lt"/>
              </a:rPr>
              <a:t>--</a:t>
            </a:r>
            <a:r>
              <a:rPr lang="en-GB" sz="2000" dirty="0">
                <a:solidFill>
                  <a:schemeClr val="tx1"/>
                </a:solidFill>
              </a:rPr>
              <a:t>Morris Ginsberg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404943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21C1DF-C06C-5C06-047A-B27B886EF7B4}"/>
              </a:ext>
            </a:extLst>
          </p:cNvPr>
          <p:cNvSpPr>
            <a:spLocks noGrp="1"/>
          </p:cNvSpPr>
          <p:nvPr>
            <p:ph idx="1"/>
          </p:nvPr>
        </p:nvSpPr>
        <p:spPr>
          <a:xfrm>
            <a:off x="2589212" y="682171"/>
            <a:ext cx="8915400" cy="5229051"/>
          </a:xfrm>
        </p:spPr>
        <p:txBody>
          <a:bodyPr/>
          <a:lstStyle/>
          <a:p>
            <a:pPr marL="0" indent="0" fontAlgn="base">
              <a:buNone/>
            </a:pPr>
            <a:r>
              <a:rPr lang="en-GB" dirty="0"/>
              <a:t>5) Sociology studies modern, civilized and complex societies whereas Anthropology studies ancient and non-literate societies.</a:t>
            </a:r>
          </a:p>
          <a:p>
            <a:pPr marL="0" indent="0" fontAlgn="base">
              <a:buNone/>
            </a:pPr>
            <a:r>
              <a:rPr lang="en-GB" dirty="0"/>
              <a:t>6) Sociology is concerned with social planning whereas anthropology is not concerned with social planning. On the basis of social planning sociology make suggestion for future but anthropology do not make any suggestion for future.</a:t>
            </a:r>
          </a:p>
          <a:p>
            <a:pPr marL="0" indent="0">
              <a:buNone/>
            </a:pPr>
            <a:endParaRPr lang="en-US" dirty="0"/>
          </a:p>
        </p:txBody>
      </p:sp>
    </p:spTree>
    <p:extLst>
      <p:ext uri="{BB962C8B-B14F-4D97-AF65-F5344CB8AC3E}">
        <p14:creationId xmlns:p14="http://schemas.microsoft.com/office/powerpoint/2010/main" val="1749299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5FF1B-F92B-0EF5-61E0-8F4C6F17C8B6}"/>
              </a:ext>
            </a:extLst>
          </p:cNvPr>
          <p:cNvSpPr>
            <a:spLocks noGrp="1"/>
          </p:cNvSpPr>
          <p:nvPr>
            <p:ph type="title"/>
          </p:nvPr>
        </p:nvSpPr>
        <p:spPr/>
        <p:txBody>
          <a:bodyPr/>
          <a:lstStyle/>
          <a:p>
            <a:r>
              <a:rPr lang="en-GB" dirty="0">
                <a:solidFill>
                  <a:srgbClr val="FF0000"/>
                </a:solidFill>
              </a:rPr>
              <a:t>Relationship between sociology and political science </a:t>
            </a:r>
            <a:endParaRPr lang="en-US" dirty="0"/>
          </a:p>
        </p:txBody>
      </p:sp>
      <p:sp>
        <p:nvSpPr>
          <p:cNvPr id="3" name="Content Placeholder 2">
            <a:extLst>
              <a:ext uri="{FF2B5EF4-FFF2-40B4-BE49-F238E27FC236}">
                <a16:creationId xmlns:a16="http://schemas.microsoft.com/office/drawing/2014/main" id="{29362116-094E-C7F4-6E55-4A1D06C56FA5}"/>
              </a:ext>
            </a:extLst>
          </p:cNvPr>
          <p:cNvSpPr>
            <a:spLocks noGrp="1"/>
          </p:cNvSpPr>
          <p:nvPr>
            <p:ph idx="1"/>
          </p:nvPr>
        </p:nvSpPr>
        <p:spPr>
          <a:xfrm>
            <a:off x="2589212" y="1741713"/>
            <a:ext cx="8911687" cy="4383315"/>
          </a:xfrm>
        </p:spPr>
        <p:txBody>
          <a:bodyPr>
            <a:normAutofit/>
          </a:bodyPr>
          <a:lstStyle/>
          <a:p>
            <a:r>
              <a:rPr lang="en-US" b="1" dirty="0"/>
              <a:t>Political science</a:t>
            </a:r>
            <a:r>
              <a:rPr lang="en-US" dirty="0"/>
              <a:t> is the study of </a:t>
            </a:r>
            <a:r>
              <a:rPr lang="en-US" b="1" dirty="0"/>
              <a:t>government</a:t>
            </a:r>
            <a:r>
              <a:rPr lang="en-US" dirty="0"/>
              <a:t>, </a:t>
            </a:r>
            <a:r>
              <a:rPr lang="en-US" b="1" dirty="0"/>
              <a:t>politics</a:t>
            </a:r>
            <a:r>
              <a:rPr lang="en-US" dirty="0"/>
              <a:t>, and how </a:t>
            </a:r>
            <a:r>
              <a:rPr lang="en-US" b="1" dirty="0"/>
              <a:t>power</a:t>
            </a:r>
            <a:r>
              <a:rPr lang="en-US" dirty="0"/>
              <a:t> is used in a country or society.</a:t>
            </a:r>
          </a:p>
          <a:p>
            <a:r>
              <a:rPr lang="en-US" dirty="0"/>
              <a:t>It helps us understand:</a:t>
            </a:r>
          </a:p>
          <a:p>
            <a:pPr>
              <a:buFont typeface="Wingdings" panose="05000000000000000000" pitchFamily="2" charset="2"/>
              <a:buChar char="§"/>
            </a:pPr>
            <a:r>
              <a:rPr lang="en-US" dirty="0"/>
              <a:t>How governments are formed</a:t>
            </a:r>
          </a:p>
          <a:p>
            <a:pPr>
              <a:buFont typeface="Wingdings" panose="05000000000000000000" pitchFamily="2" charset="2"/>
              <a:buChar char="§"/>
            </a:pPr>
            <a:r>
              <a:rPr lang="en-US" dirty="0"/>
              <a:t>How laws are made</a:t>
            </a:r>
          </a:p>
          <a:p>
            <a:pPr>
              <a:buFont typeface="Wingdings" panose="05000000000000000000" pitchFamily="2" charset="2"/>
              <a:buChar char="§"/>
            </a:pPr>
            <a:r>
              <a:rPr lang="en-US" dirty="0"/>
              <a:t>How leaders are chosen</a:t>
            </a:r>
          </a:p>
          <a:p>
            <a:pPr>
              <a:buFont typeface="Wingdings" panose="05000000000000000000" pitchFamily="2" charset="2"/>
              <a:buChar char="§"/>
            </a:pPr>
            <a:r>
              <a:rPr lang="en-US" dirty="0"/>
              <a:t>What rights and duties people have</a:t>
            </a:r>
          </a:p>
          <a:p>
            <a:pPr>
              <a:buFont typeface="Wingdings" panose="05000000000000000000" pitchFamily="2" charset="2"/>
              <a:buChar char="§"/>
            </a:pPr>
            <a:r>
              <a:rPr lang="en-US" dirty="0"/>
              <a:t>How political systems (like democracy or monarchy) work.</a:t>
            </a:r>
          </a:p>
          <a:p>
            <a:pPr>
              <a:buFont typeface="Wingdings" panose="05000000000000000000" pitchFamily="2" charset="2"/>
              <a:buChar char="ü"/>
            </a:pPr>
            <a:r>
              <a:rPr lang="en-GB" dirty="0"/>
              <a:t>The special study of political life of the society is very important for the complete study of the society as a whole.</a:t>
            </a:r>
          </a:p>
          <a:p>
            <a:pPr>
              <a:buFont typeface="Wingdings" panose="05000000000000000000" pitchFamily="2" charset="2"/>
              <a:buChar char="ü"/>
            </a:pPr>
            <a:r>
              <a:rPr lang="en-GB" dirty="0"/>
              <a:t>Political activity influences and is influenced by the social life of the man.</a:t>
            </a:r>
          </a:p>
          <a:p>
            <a:pPr>
              <a:buFont typeface="Wingdings" panose="05000000000000000000" pitchFamily="2" charset="2"/>
              <a:buChar char="ü"/>
            </a:pPr>
            <a:endParaRPr lang="en-US" dirty="0"/>
          </a:p>
          <a:p>
            <a:pPr>
              <a:buFont typeface="Wingdings" panose="05000000000000000000" pitchFamily="2" charset="2"/>
              <a:buChar char="§"/>
            </a:pPr>
            <a:endParaRPr lang="en-US" dirty="0"/>
          </a:p>
          <a:p>
            <a:pPr marL="0" indent="0">
              <a:buNone/>
            </a:pPr>
            <a:endParaRPr lang="en-US" dirty="0"/>
          </a:p>
          <a:p>
            <a:pPr>
              <a:buFont typeface="Arial" panose="020B0604020202020204" pitchFamily="34" charset="0"/>
              <a:buChar char="•"/>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3118303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88BCD-D053-C935-7C56-1E72793DE7DA}"/>
              </a:ext>
            </a:extLst>
          </p:cNvPr>
          <p:cNvSpPr>
            <a:spLocks noGrp="1"/>
          </p:cNvSpPr>
          <p:nvPr>
            <p:ph type="title"/>
          </p:nvPr>
        </p:nvSpPr>
        <p:spPr/>
        <p:txBody>
          <a:bodyPr/>
          <a:lstStyle/>
          <a:p>
            <a:r>
              <a:rPr lang="en-GB" dirty="0">
                <a:solidFill>
                  <a:srgbClr val="FF0000"/>
                </a:solidFill>
              </a:rPr>
              <a:t>Differences between sociology and political science</a:t>
            </a:r>
            <a:endParaRPr lang="en-US" dirty="0">
              <a:solidFill>
                <a:srgbClr val="FF0000"/>
              </a:solidFill>
            </a:endParaRPr>
          </a:p>
        </p:txBody>
      </p:sp>
      <p:sp>
        <p:nvSpPr>
          <p:cNvPr id="3" name="Content Placeholder 2">
            <a:extLst>
              <a:ext uri="{FF2B5EF4-FFF2-40B4-BE49-F238E27FC236}">
                <a16:creationId xmlns:a16="http://schemas.microsoft.com/office/drawing/2014/main" id="{8E96852B-BDE3-B368-7CCF-7FEEC0AE7458}"/>
              </a:ext>
            </a:extLst>
          </p:cNvPr>
          <p:cNvSpPr>
            <a:spLocks noGrp="1"/>
          </p:cNvSpPr>
          <p:nvPr>
            <p:ph idx="1"/>
          </p:nvPr>
        </p:nvSpPr>
        <p:spPr>
          <a:xfrm>
            <a:off x="2589212" y="1905000"/>
            <a:ext cx="8915400" cy="4006222"/>
          </a:xfrm>
        </p:spPr>
        <p:txBody>
          <a:bodyPr/>
          <a:lstStyle/>
          <a:p>
            <a:pPr marL="0" indent="0">
              <a:buNone/>
            </a:pPr>
            <a:r>
              <a:rPr lang="en-GB" dirty="0"/>
              <a:t>1.Sociology is the science of society whereas political science is the science of state and government.</a:t>
            </a:r>
          </a:p>
          <a:p>
            <a:pPr marL="0" indent="0">
              <a:buNone/>
            </a:pPr>
            <a:r>
              <a:rPr lang="en-GB" dirty="0"/>
              <a:t>2.Sociology studies all kinds of society organized and unorganized while political science studies politically organized society.</a:t>
            </a:r>
          </a:p>
          <a:p>
            <a:pPr marL="0" indent="0">
              <a:buNone/>
            </a:pPr>
            <a:r>
              <a:rPr lang="en-GB" dirty="0"/>
              <a:t>3.The scope of sociology is found wider than scope of political science.</a:t>
            </a:r>
          </a:p>
          <a:p>
            <a:pPr marL="0" indent="0">
              <a:buNone/>
            </a:pPr>
            <a:r>
              <a:rPr lang="en-GB" dirty="0"/>
              <a:t>4.Sociology studies man as fundamentally a social animal whereas political science studies man as a political animal.</a:t>
            </a:r>
          </a:p>
          <a:p>
            <a:pPr marL="0" indent="0">
              <a:buNone/>
            </a:pPr>
            <a:endParaRPr lang="en-US" dirty="0"/>
          </a:p>
        </p:txBody>
      </p:sp>
    </p:spTree>
    <p:extLst>
      <p:ext uri="{BB962C8B-B14F-4D97-AF65-F5344CB8AC3E}">
        <p14:creationId xmlns:p14="http://schemas.microsoft.com/office/powerpoint/2010/main" val="2969395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40B6DE-121D-DBB2-E66C-90EA32222FE2}"/>
              </a:ext>
            </a:extLst>
          </p:cNvPr>
          <p:cNvSpPr>
            <a:spLocks noGrp="1"/>
          </p:cNvSpPr>
          <p:nvPr>
            <p:ph idx="1"/>
          </p:nvPr>
        </p:nvSpPr>
        <p:spPr>
          <a:xfrm>
            <a:off x="2589212" y="754743"/>
            <a:ext cx="8915400" cy="5156479"/>
          </a:xfrm>
        </p:spPr>
        <p:txBody>
          <a:bodyPr/>
          <a:lstStyle/>
          <a:p>
            <a:pPr marL="0" indent="0">
              <a:buNone/>
            </a:pPr>
            <a:r>
              <a:rPr lang="en-GB" dirty="0"/>
              <a:t>5.Sociology is the general science and is relatively younger but political science is special and is older than sociology.</a:t>
            </a:r>
          </a:p>
          <a:p>
            <a:pPr marL="0" indent="0">
              <a:buNone/>
            </a:pPr>
            <a:r>
              <a:rPr lang="en-GB" dirty="0"/>
              <a:t>6.The approach of sociology is different then that of political science.</a:t>
            </a:r>
          </a:p>
          <a:p>
            <a:endParaRPr lang="en-US" dirty="0"/>
          </a:p>
        </p:txBody>
      </p:sp>
    </p:spTree>
    <p:extLst>
      <p:ext uri="{BB962C8B-B14F-4D97-AF65-F5344CB8AC3E}">
        <p14:creationId xmlns:p14="http://schemas.microsoft.com/office/powerpoint/2010/main" val="3494867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61A1-6DD5-1E5B-689F-CBF2CF4B317F}"/>
              </a:ext>
            </a:extLst>
          </p:cNvPr>
          <p:cNvSpPr>
            <a:spLocks noGrp="1"/>
          </p:cNvSpPr>
          <p:nvPr>
            <p:ph type="title"/>
          </p:nvPr>
        </p:nvSpPr>
        <p:spPr>
          <a:xfrm>
            <a:off x="2592925" y="624110"/>
            <a:ext cx="8911687" cy="945383"/>
          </a:xfrm>
        </p:spPr>
        <p:txBody>
          <a:bodyPr>
            <a:normAutofit fontScale="90000"/>
          </a:bodyPr>
          <a:lstStyle/>
          <a:p>
            <a:r>
              <a:rPr lang="en-US" b="1" dirty="0"/>
              <a:t>Nature of Sociology </a:t>
            </a:r>
            <a:br>
              <a:rPr lang="en-US" b="1" dirty="0"/>
            </a:br>
            <a:r>
              <a:rPr lang="en-GB" sz="2000" dirty="0"/>
              <a:t>In nature of sociology we investigate, what type of subject Sociology is? </a:t>
            </a:r>
            <a:br>
              <a:rPr lang="en-GB" dirty="0"/>
            </a:br>
            <a:endParaRPr lang="en-US" b="1" dirty="0"/>
          </a:p>
        </p:txBody>
      </p:sp>
      <p:sp>
        <p:nvSpPr>
          <p:cNvPr id="3" name="Content Placeholder 2">
            <a:extLst>
              <a:ext uri="{FF2B5EF4-FFF2-40B4-BE49-F238E27FC236}">
                <a16:creationId xmlns:a16="http://schemas.microsoft.com/office/drawing/2014/main" id="{4540CB46-6CF4-D7DA-E038-837EAEF41549}"/>
              </a:ext>
            </a:extLst>
          </p:cNvPr>
          <p:cNvSpPr>
            <a:spLocks noGrp="1"/>
          </p:cNvSpPr>
          <p:nvPr>
            <p:ph idx="1"/>
          </p:nvPr>
        </p:nvSpPr>
        <p:spPr>
          <a:xfrm>
            <a:off x="2374710" y="1569493"/>
            <a:ext cx="9485194" cy="4341729"/>
          </a:xfrm>
        </p:spPr>
        <p:txBody>
          <a:bodyPr>
            <a:normAutofit/>
          </a:bodyPr>
          <a:lstStyle/>
          <a:p>
            <a:pPr marL="0" indent="0">
              <a:buNone/>
            </a:pPr>
            <a:r>
              <a:rPr lang="en-US" b="1" dirty="0">
                <a:solidFill>
                  <a:srgbClr val="FF0000"/>
                </a:solidFill>
              </a:rPr>
              <a:t>1.Sociology is a social science not a physical science </a:t>
            </a:r>
          </a:p>
          <a:p>
            <a:r>
              <a:rPr lang="en-US" b="1" dirty="0"/>
              <a:t>Social Science </a:t>
            </a:r>
            <a:r>
              <a:rPr lang="en-US" dirty="0"/>
              <a:t>studies human behavior, relationships, and society.(People, Relationship, culture)</a:t>
            </a:r>
          </a:p>
          <a:p>
            <a:r>
              <a:rPr lang="en-US" b="1" dirty="0"/>
              <a:t>Physical Science </a:t>
            </a:r>
            <a:r>
              <a:rPr lang="en-US" dirty="0"/>
              <a:t>(like physics, chemistry, or biology) studies natural and   physical objects  like energy, matter, and the laws of nature.</a:t>
            </a:r>
          </a:p>
          <a:p>
            <a:pPr marL="0" indent="0">
              <a:buNone/>
            </a:pPr>
            <a:r>
              <a:rPr lang="en-US" dirty="0"/>
              <a:t>Physical Science is based on lab experiments, formulas, and natural laws.</a:t>
            </a:r>
          </a:p>
          <a:p>
            <a:pPr marL="0" indent="0">
              <a:buNone/>
            </a:pPr>
            <a:r>
              <a:rPr lang="en-US" b="1" dirty="0">
                <a:solidFill>
                  <a:srgbClr val="FF0000"/>
                </a:solidFill>
              </a:rPr>
              <a:t>2.Sociology is a categorical and not a normative discipline</a:t>
            </a:r>
          </a:p>
          <a:p>
            <a:r>
              <a:rPr lang="en-US" dirty="0"/>
              <a:t>Sociology is a categorical discipline because it focuses on describing and explaining social facts as they are, not as they should be. It studies human behavior and social patterns objectively. For example, sociology examines why crime happens, not whether it is right or wrong.</a:t>
            </a:r>
          </a:p>
          <a:p>
            <a:pPr marL="0" indent="0">
              <a:buNone/>
            </a:pPr>
            <a:endParaRPr lang="en-US" dirty="0">
              <a:solidFill>
                <a:srgbClr val="FF0000"/>
              </a:solidFill>
            </a:endParaRPr>
          </a:p>
          <a:p>
            <a:pPr marL="0" indent="0">
              <a:buNone/>
            </a:pPr>
            <a:endParaRPr lang="en-US" dirty="0">
              <a:solidFill>
                <a:srgbClr val="FF0000"/>
              </a:solidFill>
            </a:endParaRPr>
          </a:p>
          <a:p>
            <a:pPr marL="0" indent="0">
              <a:buNone/>
            </a:pPr>
            <a:endParaRPr lang="en-US" dirty="0"/>
          </a:p>
        </p:txBody>
      </p:sp>
    </p:spTree>
    <p:extLst>
      <p:ext uri="{BB962C8B-B14F-4D97-AF65-F5344CB8AC3E}">
        <p14:creationId xmlns:p14="http://schemas.microsoft.com/office/powerpoint/2010/main" val="557778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54F88-8F09-8624-D10E-B233DB985B09}"/>
              </a:ext>
            </a:extLst>
          </p:cNvPr>
          <p:cNvSpPr>
            <a:spLocks noGrp="1"/>
          </p:cNvSpPr>
          <p:nvPr>
            <p:ph idx="1"/>
          </p:nvPr>
        </p:nvSpPr>
        <p:spPr>
          <a:xfrm>
            <a:off x="2589212" y="859809"/>
            <a:ext cx="8847612" cy="5051413"/>
          </a:xfrm>
        </p:spPr>
        <p:txBody>
          <a:bodyPr>
            <a:normAutofit/>
          </a:bodyPr>
          <a:lstStyle/>
          <a:p>
            <a:r>
              <a:rPr lang="en-US" dirty="0"/>
              <a:t>It is </a:t>
            </a:r>
            <a:r>
              <a:rPr lang="en-US" b="1" dirty="0"/>
              <a:t>not a normative discipline</a:t>
            </a:r>
            <a:r>
              <a:rPr lang="en-US" dirty="0"/>
              <a:t> because it does </a:t>
            </a:r>
            <a:r>
              <a:rPr lang="en-US" b="1" dirty="0"/>
              <a:t>not make value judgments</a:t>
            </a:r>
            <a:r>
              <a:rPr lang="en-US" dirty="0"/>
              <a:t> or prescribe moral rules. For instance, sociology may show that </a:t>
            </a:r>
            <a:r>
              <a:rPr lang="en-US" b="1" dirty="0"/>
              <a:t>poverty affects education</a:t>
            </a:r>
            <a:r>
              <a:rPr lang="en-US" dirty="0"/>
              <a:t>, but it doesn’t say poverty is evil or must be eliminated. Its goal is to understand society, not to judge it.</a:t>
            </a:r>
          </a:p>
          <a:p>
            <a:pPr marL="0" indent="0">
              <a:buNone/>
            </a:pPr>
            <a:r>
              <a:rPr lang="en-US" b="1" dirty="0">
                <a:solidFill>
                  <a:srgbClr val="FF0000"/>
                </a:solidFill>
              </a:rPr>
              <a:t>3. Sociology is a pure science not an applied science </a:t>
            </a:r>
          </a:p>
          <a:p>
            <a:r>
              <a:rPr lang="en-US" dirty="0"/>
              <a:t>This means that sociology mainly focuses on gaining knowledge and understanding society, rather than directly solving social problems .Example-A sociologist studies why some neighborhoods have more crime than others to understand social causes.</a:t>
            </a:r>
            <a:endParaRPr lang="en-US" dirty="0">
              <a:solidFill>
                <a:srgbClr val="FF0000"/>
              </a:solidFill>
            </a:endParaRPr>
          </a:p>
          <a:p>
            <a:r>
              <a:rPr lang="en-US" dirty="0">
                <a:solidFill>
                  <a:schemeClr val="tx1"/>
                </a:solidFill>
              </a:rPr>
              <a:t>The main aim of pure science is acquisition of knowledge ,irrespective  of whether the acquired knowledge is useful or can be put to use .On the other hand ,applied science applies acquired knowledge into life. Example-</a:t>
            </a:r>
            <a:r>
              <a:rPr lang="en-US" dirty="0"/>
              <a:t>Police or community leaders use that study to create programs to reduce crime in those neighborhoods.</a:t>
            </a:r>
          </a:p>
        </p:txBody>
      </p:sp>
    </p:spTree>
    <p:extLst>
      <p:ext uri="{BB962C8B-B14F-4D97-AF65-F5344CB8AC3E}">
        <p14:creationId xmlns:p14="http://schemas.microsoft.com/office/powerpoint/2010/main" val="786682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84A201-92E2-1C34-D184-94DF18890BD8}"/>
              </a:ext>
            </a:extLst>
          </p:cNvPr>
          <p:cNvSpPr>
            <a:spLocks noGrp="1"/>
          </p:cNvSpPr>
          <p:nvPr>
            <p:ph idx="1"/>
          </p:nvPr>
        </p:nvSpPr>
        <p:spPr>
          <a:xfrm>
            <a:off x="1742546" y="855526"/>
            <a:ext cx="9393522" cy="5146947"/>
          </a:xfrm>
        </p:spPr>
        <p:txBody>
          <a:bodyPr>
            <a:normAutofit/>
          </a:bodyPr>
          <a:lstStyle/>
          <a:p>
            <a:pPr marL="0" indent="0">
              <a:buNone/>
            </a:pPr>
            <a:r>
              <a:rPr lang="en-US" b="1" dirty="0">
                <a:solidFill>
                  <a:srgbClr val="FF0000"/>
                </a:solidFill>
              </a:rPr>
              <a:t>4.Sociology is relatively abstract and not concrete science.</a:t>
            </a:r>
          </a:p>
          <a:p>
            <a:r>
              <a:rPr lang="en-US" dirty="0"/>
              <a:t>This means sociology deals with ideas, concepts, and social realities that are often not directly visible or measurable, unlike concrete sciences like physics or chemistry which study physical objects and phenomena.</a:t>
            </a:r>
          </a:p>
          <a:p>
            <a:r>
              <a:rPr lang="en-US" dirty="0"/>
              <a:t>For example, sociology studies social concepts like culture, norms, or values, which are abstract and hard to measure exactly, while concrete sciences study things like water, gravity, or chemicals that can be seen and tested physically.</a:t>
            </a:r>
          </a:p>
          <a:p>
            <a:pPr marL="0" indent="0">
              <a:buNone/>
            </a:pPr>
            <a:r>
              <a:rPr lang="en-US" b="1" dirty="0">
                <a:solidFill>
                  <a:srgbClr val="FF0000"/>
                </a:solidFill>
              </a:rPr>
              <a:t>5.Sociology is not based on particular subjects or individuals, but is a general science.</a:t>
            </a:r>
          </a:p>
          <a:p>
            <a:pPr marL="0" indent="0">
              <a:buNone/>
            </a:pPr>
            <a:r>
              <a:rPr lang="en-US" dirty="0"/>
              <a:t>Sociology does not focus on studying just one person or a single event. Instead, it looks at general patterns, behaviors, and relationships that occur across groups, communities, and whole societies. For example, sociology studies broad social institutions like marriage and religion to understand how they shape human behavior and social life on a larger scale.</a:t>
            </a:r>
            <a:endParaRPr lang="en-US" dirty="0">
              <a:solidFill>
                <a:srgbClr val="FF0000"/>
              </a:solidFill>
            </a:endParaRPr>
          </a:p>
          <a:p>
            <a:pPr marL="0" indent="0">
              <a:buNone/>
            </a:pPr>
            <a:endParaRPr lang="en-US" dirty="0">
              <a:solidFill>
                <a:srgbClr val="FF0000"/>
              </a:solidFill>
            </a:endParaRPr>
          </a:p>
          <a:p>
            <a:pPr marL="0" indent="0">
              <a:buNone/>
            </a:pPr>
            <a:endParaRPr lang="en-US" dirty="0">
              <a:solidFill>
                <a:srgbClr val="FF0000"/>
              </a:solidFill>
            </a:endParaRPr>
          </a:p>
        </p:txBody>
      </p:sp>
    </p:spTree>
    <p:extLst>
      <p:ext uri="{BB962C8B-B14F-4D97-AF65-F5344CB8AC3E}">
        <p14:creationId xmlns:p14="http://schemas.microsoft.com/office/powerpoint/2010/main" val="334529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1FC9F8-03AD-6BDD-3C3B-6FA8F558A776}"/>
              </a:ext>
            </a:extLst>
          </p:cNvPr>
          <p:cNvSpPr>
            <a:spLocks noGrp="1"/>
          </p:cNvSpPr>
          <p:nvPr>
            <p:ph idx="1"/>
          </p:nvPr>
        </p:nvSpPr>
        <p:spPr>
          <a:xfrm>
            <a:off x="2589212" y="805218"/>
            <a:ext cx="8547361" cy="5106004"/>
          </a:xfrm>
        </p:spPr>
        <p:txBody>
          <a:bodyPr/>
          <a:lstStyle/>
          <a:p>
            <a:pPr marL="0" indent="0">
              <a:buNone/>
            </a:pPr>
            <a:r>
              <a:rPr lang="en-US" b="1" dirty="0">
                <a:solidFill>
                  <a:srgbClr val="FF0000"/>
                </a:solidFill>
              </a:rPr>
              <a:t>6.Sociology is a rational and empirical science .</a:t>
            </a:r>
          </a:p>
          <a:p>
            <a:pPr marL="0" indent="0">
              <a:buNone/>
            </a:pPr>
            <a:r>
              <a:rPr lang="en-US" dirty="0">
                <a:solidFill>
                  <a:schemeClr val="tx1"/>
                </a:solidFill>
              </a:rPr>
              <a:t>Rational- logic facts    Empirical –observation ,experience </a:t>
            </a:r>
          </a:p>
          <a:p>
            <a:pPr marL="0" indent="0">
              <a:buNone/>
            </a:pPr>
            <a:r>
              <a:rPr lang="en-US" dirty="0">
                <a:solidFill>
                  <a:schemeClr val="tx1"/>
                </a:solidFill>
              </a:rPr>
              <a:t>Empiricism emphasizes experiences and facts that result from observation and experiment .Rationalism stresses on reason and theories that result from logical inference .In sociological inquiry, both are significant.</a:t>
            </a:r>
          </a:p>
          <a:p>
            <a:pPr marL="0" indent="0">
              <a:buNone/>
            </a:pPr>
            <a:r>
              <a:rPr lang="en-US" dirty="0"/>
              <a:t>Sociology uses logical reasoning to develop ideas about how society works and relies on real evidence collected through observation and research. For example, sociologists may form a theory that poverty affects education and then gather data from surveys or interviews to test if this is true in different communities.</a:t>
            </a:r>
            <a:endParaRPr lang="en-US" dirty="0">
              <a:solidFill>
                <a:schemeClr val="tx1"/>
              </a:solidFill>
            </a:endParaRPr>
          </a:p>
          <a:p>
            <a:endParaRPr lang="en-US" dirty="0"/>
          </a:p>
        </p:txBody>
      </p:sp>
    </p:spTree>
    <p:extLst>
      <p:ext uri="{BB962C8B-B14F-4D97-AF65-F5344CB8AC3E}">
        <p14:creationId xmlns:p14="http://schemas.microsoft.com/office/powerpoint/2010/main" val="3717800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436E-45C6-4FCB-644D-6EFDE37D24D0}"/>
              </a:ext>
            </a:extLst>
          </p:cNvPr>
          <p:cNvSpPr>
            <a:spLocks noGrp="1"/>
          </p:cNvSpPr>
          <p:nvPr>
            <p:ph type="title"/>
          </p:nvPr>
        </p:nvSpPr>
        <p:spPr/>
        <p:txBody>
          <a:bodyPr/>
          <a:lstStyle/>
          <a:p>
            <a:r>
              <a:rPr lang="en-US" b="1" dirty="0"/>
              <a:t>Scope and subject matter </a:t>
            </a:r>
          </a:p>
        </p:txBody>
      </p:sp>
      <p:sp>
        <p:nvSpPr>
          <p:cNvPr id="3" name="Content Placeholder 2">
            <a:extLst>
              <a:ext uri="{FF2B5EF4-FFF2-40B4-BE49-F238E27FC236}">
                <a16:creationId xmlns:a16="http://schemas.microsoft.com/office/drawing/2014/main" id="{94472D2A-94D6-D90F-FA09-C319AD3FDBBA}"/>
              </a:ext>
            </a:extLst>
          </p:cNvPr>
          <p:cNvSpPr>
            <a:spLocks noGrp="1"/>
          </p:cNvSpPr>
          <p:nvPr>
            <p:ph idx="1"/>
          </p:nvPr>
        </p:nvSpPr>
        <p:spPr>
          <a:xfrm>
            <a:off x="2589212" y="1433015"/>
            <a:ext cx="8915400" cy="4478207"/>
          </a:xfrm>
        </p:spPr>
        <p:txBody>
          <a:bodyPr/>
          <a:lstStyle/>
          <a:p>
            <a:r>
              <a:rPr lang="en-GB" dirty="0"/>
              <a:t>Scope means area of study, field of inquiry or the subject matter. Each subject has its own field of study, so also has sociology.</a:t>
            </a:r>
          </a:p>
          <a:p>
            <a:r>
              <a:rPr lang="en-GB" dirty="0"/>
              <a:t>Due to its changing nature, it is difficult to say what the scope is moreover we cannot even define sociology .</a:t>
            </a:r>
            <a:r>
              <a:rPr lang="en-GB" dirty="0">
                <a:solidFill>
                  <a:srgbClr val="FF0000"/>
                </a:solidFill>
              </a:rPr>
              <a:t> </a:t>
            </a:r>
            <a:r>
              <a:rPr lang="en-GB" dirty="0">
                <a:solidFill>
                  <a:schemeClr val="tx1"/>
                </a:solidFill>
              </a:rPr>
              <a:t>There are two main schools of thought among sociologists on the issue of scope and subject matter of sociology: </a:t>
            </a:r>
          </a:p>
          <a:p>
            <a:r>
              <a:rPr lang="en-GB" b="1" dirty="0">
                <a:solidFill>
                  <a:schemeClr val="tx1"/>
                </a:solidFill>
              </a:rPr>
              <a:t>1)Formalistic /German/Specialist school of thought</a:t>
            </a:r>
          </a:p>
          <a:p>
            <a:r>
              <a:rPr lang="en-GB" b="1" dirty="0">
                <a:solidFill>
                  <a:schemeClr val="tx1"/>
                </a:solidFill>
              </a:rPr>
              <a:t>2)Informal/French/Synthetic school of thought</a:t>
            </a:r>
            <a:endParaRPr lang="en-US" b="1" dirty="0">
              <a:solidFill>
                <a:schemeClr val="tx1"/>
              </a:solidFill>
            </a:endParaRPr>
          </a:p>
        </p:txBody>
      </p:sp>
    </p:spTree>
    <p:extLst>
      <p:ext uri="{BB962C8B-B14F-4D97-AF65-F5344CB8AC3E}">
        <p14:creationId xmlns:p14="http://schemas.microsoft.com/office/powerpoint/2010/main" val="4124850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DD5FD-5A74-44C8-19D2-845C56E0D9FE}"/>
              </a:ext>
            </a:extLst>
          </p:cNvPr>
          <p:cNvSpPr>
            <a:spLocks noGrp="1"/>
          </p:cNvSpPr>
          <p:nvPr>
            <p:ph type="title"/>
          </p:nvPr>
        </p:nvSpPr>
        <p:spPr/>
        <p:txBody>
          <a:bodyPr>
            <a:normAutofit fontScale="90000"/>
          </a:bodyPr>
          <a:lstStyle/>
          <a:p>
            <a:r>
              <a:rPr lang="en-GB" b="1" dirty="0">
                <a:solidFill>
                  <a:schemeClr val="tx1"/>
                </a:solidFill>
              </a:rPr>
              <a:t>1)Formalistic /German/Specialist school of thought</a:t>
            </a:r>
            <a:br>
              <a:rPr lang="en-GB" b="1" dirty="0">
                <a:solidFill>
                  <a:schemeClr val="tx1"/>
                </a:solidFill>
              </a:rPr>
            </a:br>
            <a:endParaRPr lang="en-US" dirty="0"/>
          </a:p>
        </p:txBody>
      </p:sp>
      <p:sp>
        <p:nvSpPr>
          <p:cNvPr id="3" name="Content Placeholder 2">
            <a:extLst>
              <a:ext uri="{FF2B5EF4-FFF2-40B4-BE49-F238E27FC236}">
                <a16:creationId xmlns:a16="http://schemas.microsoft.com/office/drawing/2014/main" id="{D3701143-3340-665E-CF9F-5F864F4B2F11}"/>
              </a:ext>
            </a:extLst>
          </p:cNvPr>
          <p:cNvSpPr>
            <a:spLocks noGrp="1"/>
          </p:cNvSpPr>
          <p:nvPr>
            <p:ph idx="1"/>
          </p:nvPr>
        </p:nvSpPr>
        <p:spPr/>
        <p:txBody>
          <a:bodyPr/>
          <a:lstStyle/>
          <a:p>
            <a:r>
              <a:rPr lang="en-GB" dirty="0"/>
              <a:t>This school of thought is headed by German sociologist other important supporters of this school. George Simmel. Alfred </a:t>
            </a:r>
            <a:r>
              <a:rPr lang="en-GB" dirty="0" err="1"/>
              <a:t>Vierkandt</a:t>
            </a:r>
            <a:r>
              <a:rPr lang="en-GB" dirty="0"/>
              <a:t>,  Max-Weber,  Ferdinand Tonnies and Burgess are </a:t>
            </a:r>
          </a:p>
          <a:p>
            <a:r>
              <a:rPr lang="en-GB" dirty="0"/>
              <a:t>According to them the scope of sociology is very limited .</a:t>
            </a:r>
            <a:r>
              <a:rPr lang="en-US" dirty="0"/>
              <a:t> Sociology should study only the </a:t>
            </a:r>
            <a:r>
              <a:rPr lang="en-US" i="1" dirty="0"/>
              <a:t>form</a:t>
            </a:r>
            <a:r>
              <a:rPr lang="en-US" dirty="0"/>
              <a:t> of social relationships, not their content.</a:t>
            </a:r>
          </a:p>
          <a:p>
            <a:r>
              <a:rPr lang="en-US" dirty="0"/>
              <a:t>It should not study all aspects of social life  only pure social forms(Competition , co-operation)</a:t>
            </a:r>
            <a:endParaRPr lang="en-GB" dirty="0"/>
          </a:p>
          <a:p>
            <a:r>
              <a:rPr lang="en-GB" dirty="0"/>
              <a:t>They want to keep the scope of sociology distinct from other social sciences.</a:t>
            </a:r>
          </a:p>
          <a:p>
            <a:r>
              <a:rPr lang="en-GB" dirty="0"/>
              <a:t>Formalistic School of Thought  consider sociology as a pure and independent science.</a:t>
            </a:r>
          </a:p>
          <a:p>
            <a:endParaRPr lang="en-US" dirty="0"/>
          </a:p>
        </p:txBody>
      </p:sp>
      <p:sp>
        <p:nvSpPr>
          <p:cNvPr id="4" name="Rectangle 1">
            <a:extLst>
              <a:ext uri="{FF2B5EF4-FFF2-40B4-BE49-F238E27FC236}">
                <a16:creationId xmlns:a16="http://schemas.microsoft.com/office/drawing/2014/main" id="{A7A64866-4318-D31C-B6A9-DBD05A39D55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Competition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Co-operation</a:t>
            </a:r>
          </a:p>
        </p:txBody>
      </p:sp>
    </p:spTree>
    <p:extLst>
      <p:ext uri="{BB962C8B-B14F-4D97-AF65-F5344CB8AC3E}">
        <p14:creationId xmlns:p14="http://schemas.microsoft.com/office/powerpoint/2010/main" val="2718053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0F994F-B604-030C-ED20-7B386C46E88D}"/>
              </a:ext>
            </a:extLst>
          </p:cNvPr>
          <p:cNvSpPr>
            <a:spLocks noGrp="1"/>
          </p:cNvSpPr>
          <p:nvPr>
            <p:ph idx="1"/>
          </p:nvPr>
        </p:nvSpPr>
        <p:spPr>
          <a:xfrm>
            <a:off x="2589212" y="614149"/>
            <a:ext cx="8793021" cy="5297073"/>
          </a:xfrm>
        </p:spPr>
        <p:txBody>
          <a:bodyPr>
            <a:noAutofit/>
          </a:bodyPr>
          <a:lstStyle/>
          <a:p>
            <a:pPr marL="0" indent="0">
              <a:buNone/>
            </a:pPr>
            <a:r>
              <a:rPr lang="en-GB" sz="2000" b="1" dirty="0">
                <a:solidFill>
                  <a:schemeClr val="tx1"/>
                </a:solidFill>
              </a:rPr>
              <a:t>“Sociology is the science of social phenomena subject to natural and invariable laws, the discovery of which is the object of investigation”. </a:t>
            </a:r>
          </a:p>
          <a:p>
            <a:pPr marL="0" indent="0">
              <a:buNone/>
            </a:pPr>
            <a:r>
              <a:rPr lang="en-GB" sz="2000" dirty="0">
                <a:solidFill>
                  <a:schemeClr val="tx1"/>
                </a:solidFill>
              </a:rPr>
              <a:t>--Auguste Comte </a:t>
            </a:r>
          </a:p>
          <a:p>
            <a:pPr marL="0" indent="0">
              <a:buNone/>
            </a:pPr>
            <a:r>
              <a:rPr lang="en-GB" sz="2000" b="1" dirty="0">
                <a:solidFill>
                  <a:schemeClr val="tx1"/>
                </a:solidFill>
              </a:rPr>
              <a:t>“Sociology is the study of systems of social action and their interrelations”. </a:t>
            </a:r>
          </a:p>
          <a:p>
            <a:pPr marL="0" indent="0">
              <a:buNone/>
            </a:pPr>
            <a:r>
              <a:rPr lang="en-GB" sz="2000" dirty="0">
                <a:solidFill>
                  <a:schemeClr val="tx1"/>
                </a:solidFill>
              </a:rPr>
              <a:t>--Alex inkles</a:t>
            </a:r>
          </a:p>
          <a:p>
            <a:pPr marL="0" indent="0">
              <a:buNone/>
            </a:pPr>
            <a:r>
              <a:rPr lang="en-GB" sz="2000" b="1" dirty="0">
                <a:solidFill>
                  <a:schemeClr val="tx1"/>
                </a:solidFill>
              </a:rPr>
              <a:t>“Sociology is the science of social institutions.” </a:t>
            </a:r>
          </a:p>
          <a:p>
            <a:pPr marL="0" indent="0">
              <a:buNone/>
            </a:pPr>
            <a:r>
              <a:rPr lang="en-GB" sz="2000" dirty="0">
                <a:solidFill>
                  <a:schemeClr val="tx1"/>
                </a:solidFill>
              </a:rPr>
              <a:t>--Emile Durkheim </a:t>
            </a:r>
          </a:p>
          <a:p>
            <a:pPr marL="0" indent="0">
              <a:buNone/>
            </a:pPr>
            <a:r>
              <a:rPr lang="en-GB" sz="2000" b="1" dirty="0">
                <a:solidFill>
                  <a:schemeClr val="tx1"/>
                </a:solidFill>
              </a:rPr>
              <a:t>“Sociology is the science which attempts an interpretative understanding of social action”.</a:t>
            </a:r>
          </a:p>
          <a:p>
            <a:pPr marL="0" indent="0">
              <a:buNone/>
            </a:pPr>
            <a:r>
              <a:rPr lang="en-GB" sz="2000" dirty="0">
                <a:solidFill>
                  <a:schemeClr val="tx1"/>
                </a:solidFill>
              </a:rPr>
              <a:t>Max-Weber</a:t>
            </a:r>
          </a:p>
          <a:p>
            <a:pPr marL="0" indent="0">
              <a:buNone/>
            </a:pPr>
            <a:endParaRPr lang="en-GB" sz="2000" dirty="0">
              <a:solidFill>
                <a:schemeClr val="tx1"/>
              </a:solidFill>
            </a:endParaRPr>
          </a:p>
        </p:txBody>
      </p:sp>
    </p:spTree>
    <p:extLst>
      <p:ext uri="{BB962C8B-B14F-4D97-AF65-F5344CB8AC3E}">
        <p14:creationId xmlns:p14="http://schemas.microsoft.com/office/powerpoint/2010/main" val="3101483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F5FA8-2ACE-ECC7-4797-0EC8C9304DF7}"/>
              </a:ext>
            </a:extLst>
          </p:cNvPr>
          <p:cNvSpPr>
            <a:spLocks noGrp="1"/>
          </p:cNvSpPr>
          <p:nvPr>
            <p:ph type="title"/>
          </p:nvPr>
        </p:nvSpPr>
        <p:spPr/>
        <p:txBody>
          <a:bodyPr>
            <a:normAutofit fontScale="90000"/>
          </a:bodyPr>
          <a:lstStyle/>
          <a:p>
            <a:r>
              <a:rPr lang="en-GB" b="1" dirty="0">
                <a:solidFill>
                  <a:schemeClr val="tx1"/>
                </a:solidFill>
              </a:rPr>
              <a:t>2)Informal/French/Synthetic school of thought</a:t>
            </a:r>
            <a:br>
              <a:rPr lang="en-US" b="1" dirty="0">
                <a:solidFill>
                  <a:schemeClr val="tx1"/>
                </a:solidFill>
              </a:rPr>
            </a:br>
            <a:endParaRPr lang="en-US" dirty="0"/>
          </a:p>
        </p:txBody>
      </p:sp>
      <p:sp>
        <p:nvSpPr>
          <p:cNvPr id="3" name="Content Placeholder 2">
            <a:extLst>
              <a:ext uri="{FF2B5EF4-FFF2-40B4-BE49-F238E27FC236}">
                <a16:creationId xmlns:a16="http://schemas.microsoft.com/office/drawing/2014/main" id="{4E2928CD-F2F6-7345-CD97-F1F6E8866BB2}"/>
              </a:ext>
            </a:extLst>
          </p:cNvPr>
          <p:cNvSpPr>
            <a:spLocks noGrp="1"/>
          </p:cNvSpPr>
          <p:nvPr>
            <p:ph idx="1"/>
          </p:nvPr>
        </p:nvSpPr>
        <p:spPr/>
        <p:txBody>
          <a:bodyPr/>
          <a:lstStyle/>
          <a:p>
            <a:r>
              <a:rPr lang="en-GB" dirty="0"/>
              <a:t>According to this school of thought, the scope of sociology is very wide and all inclusive.</a:t>
            </a:r>
          </a:p>
          <a:p>
            <a:r>
              <a:rPr lang="en-GB" dirty="0"/>
              <a:t> According to this school of thought, different aspects of social life are inter-related. We can’t understand society with the study of one aspect only; hence sociology should attempt to study social life as a whole.</a:t>
            </a:r>
          </a:p>
          <a:p>
            <a:r>
              <a:rPr lang="en-GB" dirty="0"/>
              <a:t>The main advocates of this school of thought are Emile Durkheim(Founder of sociology),  P.A. Sorokin, Morris Ginsberg, Karl Mannheim, Alex inkles and many others.</a:t>
            </a:r>
          </a:p>
          <a:p>
            <a:r>
              <a:rPr lang="en-US" dirty="0"/>
              <a:t>The synthetic school of thought emphasizes the importance of understanding the meaning and interpretations that individuals attach to their social experiences .</a:t>
            </a:r>
          </a:p>
        </p:txBody>
      </p:sp>
    </p:spTree>
    <p:extLst>
      <p:ext uri="{BB962C8B-B14F-4D97-AF65-F5344CB8AC3E}">
        <p14:creationId xmlns:p14="http://schemas.microsoft.com/office/powerpoint/2010/main" val="2820172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FBEB3B-DD8D-2509-2949-06F2F3A4FAC9}"/>
              </a:ext>
            </a:extLst>
          </p:cNvPr>
          <p:cNvSpPr>
            <a:spLocks noGrp="1"/>
          </p:cNvSpPr>
          <p:nvPr>
            <p:ph idx="1"/>
          </p:nvPr>
        </p:nvSpPr>
        <p:spPr>
          <a:xfrm>
            <a:off x="2589211" y="532263"/>
            <a:ext cx="8915851" cy="5378959"/>
          </a:xfrm>
        </p:spPr>
        <p:txBody>
          <a:bodyPr/>
          <a:lstStyle/>
          <a:p>
            <a:pPr marL="0" indent="0">
              <a:buNone/>
            </a:pPr>
            <a:r>
              <a:rPr lang="en-GB" dirty="0"/>
              <a:t>The main advocates of synthetic school Durkheim opines that the scope of sociology has three main divisions or field of study </a:t>
            </a:r>
            <a:r>
              <a:rPr lang="en-GB" dirty="0" err="1"/>
              <a:t>i.e</a:t>
            </a:r>
            <a:endParaRPr lang="en-GB" dirty="0"/>
          </a:p>
          <a:p>
            <a:pPr marL="0" indent="0">
              <a:buNone/>
            </a:pPr>
            <a:r>
              <a:rPr lang="en-GB" dirty="0"/>
              <a:t> (</a:t>
            </a:r>
            <a:r>
              <a:rPr lang="en-GB" dirty="0" err="1"/>
              <a:t>i</a:t>
            </a:r>
            <a:r>
              <a:rPr lang="en-GB" dirty="0"/>
              <a:t>) Social Morphology </a:t>
            </a:r>
          </a:p>
          <a:p>
            <a:pPr marL="0" indent="0">
              <a:buNone/>
            </a:pPr>
            <a:r>
              <a:rPr lang="en-GB" dirty="0"/>
              <a:t>(ii) Social Physiology </a:t>
            </a:r>
          </a:p>
          <a:p>
            <a:pPr marL="0" indent="0">
              <a:buNone/>
            </a:pPr>
            <a:r>
              <a:rPr lang="en-GB" dirty="0"/>
              <a:t>(iii) General Sociology. </a:t>
            </a:r>
          </a:p>
          <a:p>
            <a:pPr marL="400050" indent="-400050">
              <a:buAutoNum type="romanLcParenR"/>
            </a:pPr>
            <a:r>
              <a:rPr lang="en-GB" b="1" dirty="0">
                <a:solidFill>
                  <a:srgbClr val="FF0000"/>
                </a:solidFill>
              </a:rPr>
              <a:t>Social Morphology </a:t>
            </a:r>
          </a:p>
          <a:p>
            <a:r>
              <a:rPr lang="en-US" dirty="0"/>
              <a:t>Social morphology deals with the structure or physical form of society  like its size, population, density, and how people are distributed geographically.</a:t>
            </a:r>
            <a:endParaRPr lang="en-GB" b="1" dirty="0">
              <a:solidFill>
                <a:srgbClr val="FF0000"/>
              </a:solidFill>
            </a:endParaRPr>
          </a:p>
          <a:p>
            <a:r>
              <a:rPr lang="en-GB" dirty="0"/>
              <a:t>It includes all those subjects which are fundamentally geographic, such as, population, its size, density, distribution, mobility etc.</a:t>
            </a:r>
          </a:p>
          <a:p>
            <a:r>
              <a:rPr lang="en-GB" dirty="0">
                <a:solidFill>
                  <a:schemeClr val="tx1"/>
                </a:solidFill>
              </a:rPr>
              <a:t>It not only analyses the size and quality of population but also examines how population affects the quality of social relationship and social groups .</a:t>
            </a:r>
          </a:p>
          <a:p>
            <a:pPr marL="0" indent="0">
              <a:buNone/>
            </a:pPr>
            <a:r>
              <a:rPr lang="en-GB" dirty="0">
                <a:solidFill>
                  <a:schemeClr val="tx1"/>
                </a:solidFill>
              </a:rPr>
              <a:t>  </a:t>
            </a:r>
          </a:p>
          <a:p>
            <a:pPr marL="0" indent="0">
              <a:buNone/>
            </a:pPr>
            <a:endParaRPr lang="en-GB" dirty="0"/>
          </a:p>
          <a:p>
            <a:endParaRPr lang="en-US" dirty="0"/>
          </a:p>
        </p:txBody>
      </p:sp>
    </p:spTree>
    <p:extLst>
      <p:ext uri="{BB962C8B-B14F-4D97-AF65-F5344CB8AC3E}">
        <p14:creationId xmlns:p14="http://schemas.microsoft.com/office/powerpoint/2010/main" val="1059953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8BECD-2E2F-1DBD-905D-A1F7DCC5FF7C}"/>
              </a:ext>
            </a:extLst>
          </p:cNvPr>
          <p:cNvSpPr>
            <a:spLocks noGrp="1"/>
          </p:cNvSpPr>
          <p:nvPr>
            <p:ph idx="1"/>
          </p:nvPr>
        </p:nvSpPr>
        <p:spPr>
          <a:xfrm>
            <a:off x="2589211" y="682388"/>
            <a:ext cx="8984089" cy="5228834"/>
          </a:xfrm>
        </p:spPr>
        <p:txBody>
          <a:bodyPr>
            <a:normAutofit/>
          </a:bodyPr>
          <a:lstStyle/>
          <a:p>
            <a:pPr marL="0" indent="0">
              <a:buNone/>
            </a:pPr>
            <a:r>
              <a:rPr lang="en-GB" b="1" dirty="0">
                <a:solidFill>
                  <a:srgbClr val="FF0000"/>
                </a:solidFill>
              </a:rPr>
              <a:t> ii) Social Physiology</a:t>
            </a:r>
          </a:p>
          <a:p>
            <a:pPr marL="0" indent="0">
              <a:buNone/>
            </a:pPr>
            <a:r>
              <a:rPr lang="en-GB" dirty="0"/>
              <a:t>Social physiology is very complex and covers all subjects by particular social sciences like religion ,economy ,language ,morals ,laws, etc .</a:t>
            </a:r>
          </a:p>
          <a:p>
            <a:pPr marL="0" indent="0">
              <a:buNone/>
            </a:pPr>
            <a:r>
              <a:rPr lang="en-US" dirty="0"/>
              <a:t>Social physiology looks at the "functions" or "workings" of society like in our human body.</a:t>
            </a:r>
          </a:p>
          <a:p>
            <a:r>
              <a:rPr lang="en-US" dirty="0" err="1"/>
              <a:t>Eg</a:t>
            </a:r>
            <a:r>
              <a:rPr lang="en-US" dirty="0"/>
              <a:t>- Family (Studying how families raise children, teach values, and support members.)</a:t>
            </a:r>
          </a:p>
          <a:p>
            <a:pPr marL="0" indent="0">
              <a:buNone/>
            </a:pPr>
            <a:r>
              <a:rPr lang="en-US" dirty="0"/>
              <a:t>      How family structure is changing (e.g., joint family to nuclear family).</a:t>
            </a:r>
          </a:p>
          <a:p>
            <a:pPr marL="0" indent="0">
              <a:buNone/>
            </a:pPr>
            <a:r>
              <a:rPr lang="en-US" dirty="0"/>
              <a:t>      What happens to society when families break down.</a:t>
            </a:r>
          </a:p>
          <a:p>
            <a:r>
              <a:rPr lang="en-US" dirty="0"/>
              <a:t>Education System</a:t>
            </a:r>
          </a:p>
          <a:p>
            <a:pPr marL="0" indent="0">
              <a:buNone/>
            </a:pPr>
            <a:r>
              <a:rPr lang="en-US" dirty="0"/>
              <a:t>       How schools help in teaching knowledge, skills, and discipline.</a:t>
            </a:r>
          </a:p>
          <a:p>
            <a:pPr marL="0" indent="0">
              <a:buNone/>
            </a:pPr>
            <a:r>
              <a:rPr lang="en-US" dirty="0"/>
              <a:t>       How education helps in social mobility and employment.</a:t>
            </a:r>
          </a:p>
          <a:p>
            <a:pPr marL="0" indent="0">
              <a:buNone/>
            </a:pPr>
            <a:r>
              <a:rPr lang="en-US" dirty="0"/>
              <a:t>        What role education plays in national development.</a:t>
            </a:r>
          </a:p>
          <a:p>
            <a:endParaRPr lang="en-GB" dirty="0"/>
          </a:p>
          <a:p>
            <a:pPr marL="0" indent="0">
              <a:buNone/>
            </a:pPr>
            <a:endParaRPr lang="en-GB" dirty="0"/>
          </a:p>
          <a:p>
            <a:pPr marL="0" indent="0">
              <a:buNone/>
            </a:pPr>
            <a:endParaRPr lang="en-US" dirty="0"/>
          </a:p>
        </p:txBody>
      </p:sp>
    </p:spTree>
    <p:extLst>
      <p:ext uri="{BB962C8B-B14F-4D97-AF65-F5344CB8AC3E}">
        <p14:creationId xmlns:p14="http://schemas.microsoft.com/office/powerpoint/2010/main" val="2962852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1474A7-CA66-08AE-826D-506BF35298AA}"/>
              </a:ext>
            </a:extLst>
          </p:cNvPr>
          <p:cNvSpPr>
            <a:spLocks noGrp="1"/>
          </p:cNvSpPr>
          <p:nvPr>
            <p:ph idx="1"/>
          </p:nvPr>
        </p:nvSpPr>
        <p:spPr>
          <a:xfrm>
            <a:off x="2589211" y="491319"/>
            <a:ext cx="8984089" cy="5419903"/>
          </a:xfrm>
        </p:spPr>
        <p:txBody>
          <a:bodyPr/>
          <a:lstStyle/>
          <a:p>
            <a:pPr marL="0" indent="0">
              <a:buNone/>
            </a:pPr>
            <a:r>
              <a:rPr lang="en-GB" b="1" dirty="0">
                <a:solidFill>
                  <a:srgbClr val="FF0000"/>
                </a:solidFill>
              </a:rPr>
              <a:t>iii)General Sociology</a:t>
            </a:r>
          </a:p>
          <a:p>
            <a:r>
              <a:rPr lang="en-GB" dirty="0"/>
              <a:t>It is the mixture of </a:t>
            </a:r>
            <a:r>
              <a:rPr lang="en-US" dirty="0"/>
              <a:t>Social morphology  and social physiology .</a:t>
            </a:r>
          </a:p>
          <a:p>
            <a:r>
              <a:rPr lang="en-US" dirty="0"/>
              <a:t>General sociology focuses on </a:t>
            </a:r>
            <a:r>
              <a:rPr lang="en-US" b="1" dirty="0"/>
              <a:t>developing theories, principles, and laws</a:t>
            </a:r>
            <a:r>
              <a:rPr lang="en-US" dirty="0"/>
              <a:t> about how societies function and change.</a:t>
            </a:r>
          </a:p>
          <a:p>
            <a:r>
              <a:rPr lang="en-US" b="1" dirty="0"/>
              <a:t>General Sociology</a:t>
            </a:r>
            <a:r>
              <a:rPr lang="en-US" dirty="0"/>
              <a:t> is like the </a:t>
            </a:r>
            <a:r>
              <a:rPr lang="en-US" b="1" dirty="0"/>
              <a:t>root or foundation</a:t>
            </a:r>
            <a:r>
              <a:rPr lang="en-US" dirty="0"/>
              <a:t> of sociology.</a:t>
            </a:r>
          </a:p>
          <a:p>
            <a:r>
              <a:rPr lang="en-US" dirty="0"/>
              <a:t>Example-Follow traffic rules  </a:t>
            </a:r>
          </a:p>
          <a:p>
            <a:pPr marL="0" indent="0">
              <a:buNone/>
            </a:pPr>
            <a:r>
              <a:rPr lang="en-US" dirty="0"/>
              <a:t>       Why do people follow rules in society?</a:t>
            </a:r>
          </a:p>
          <a:p>
            <a:pPr marL="0" indent="0">
              <a:buNone/>
            </a:pPr>
            <a:r>
              <a:rPr lang="en-US" dirty="0"/>
              <a:t>       What happens when people break rules?</a:t>
            </a:r>
          </a:p>
          <a:p>
            <a:pPr marL="0" indent="0">
              <a:buNone/>
            </a:pPr>
            <a:r>
              <a:rPr lang="en-US" dirty="0"/>
              <a:t>        How do rules help maintain order?</a:t>
            </a:r>
          </a:p>
          <a:p>
            <a:endParaRPr lang="en-US" dirty="0"/>
          </a:p>
          <a:p>
            <a:endParaRPr lang="en-US" dirty="0"/>
          </a:p>
        </p:txBody>
      </p:sp>
    </p:spTree>
    <p:extLst>
      <p:ext uri="{BB962C8B-B14F-4D97-AF65-F5344CB8AC3E}">
        <p14:creationId xmlns:p14="http://schemas.microsoft.com/office/powerpoint/2010/main" val="1150980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84A8-8DB6-FBC5-6E54-99EBFDBB21B3}"/>
              </a:ext>
            </a:extLst>
          </p:cNvPr>
          <p:cNvSpPr>
            <a:spLocks noGrp="1"/>
          </p:cNvSpPr>
          <p:nvPr>
            <p:ph type="title"/>
          </p:nvPr>
        </p:nvSpPr>
        <p:spPr/>
        <p:txBody>
          <a:bodyPr/>
          <a:lstStyle/>
          <a:p>
            <a:r>
              <a:rPr lang="en-US" b="1" dirty="0"/>
              <a:t>Introduction to Applied Sociology </a:t>
            </a:r>
            <a:br>
              <a:rPr lang="en-US" dirty="0"/>
            </a:br>
            <a:endParaRPr lang="en-US" dirty="0"/>
          </a:p>
        </p:txBody>
      </p:sp>
      <p:sp>
        <p:nvSpPr>
          <p:cNvPr id="3" name="Content Placeholder 2">
            <a:extLst>
              <a:ext uri="{FF2B5EF4-FFF2-40B4-BE49-F238E27FC236}">
                <a16:creationId xmlns:a16="http://schemas.microsoft.com/office/drawing/2014/main" id="{6C76AD40-BFBD-76DC-2E1F-E63FEDF4ED28}"/>
              </a:ext>
            </a:extLst>
          </p:cNvPr>
          <p:cNvSpPr>
            <a:spLocks noGrp="1"/>
          </p:cNvSpPr>
          <p:nvPr>
            <p:ph idx="1"/>
          </p:nvPr>
        </p:nvSpPr>
        <p:spPr>
          <a:xfrm>
            <a:off x="2589212" y="1637731"/>
            <a:ext cx="8915400" cy="4273491"/>
          </a:xfrm>
        </p:spPr>
        <p:txBody>
          <a:bodyPr>
            <a:normAutofit/>
          </a:bodyPr>
          <a:lstStyle/>
          <a:p>
            <a:pPr marL="0" indent="0">
              <a:buNone/>
            </a:pPr>
            <a:r>
              <a:rPr lang="en-US" b="1" dirty="0"/>
              <a:t>Applied sociology</a:t>
            </a:r>
            <a:r>
              <a:rPr lang="en-US" dirty="0"/>
              <a:t> is the practical use of sociological theories, methods, and research to improve society and solve social issues like poverty, crime, education, health, and inequality.</a:t>
            </a:r>
          </a:p>
          <a:p>
            <a:pPr marL="0" indent="0">
              <a:buNone/>
            </a:pPr>
            <a:r>
              <a:rPr lang="en-US" dirty="0"/>
              <a:t>Applied science is the branch of science that uses existing scientific knowledge to solve practical problems and improve everyday life. Unlike pure science, which focuses on gaining knowledge and understanding, applied science takes that knowledge and applies it to develop new technologies, treatments, or solutions in fields like medicine, engineering, and social services. It bridges the gap between theory and real-world applications.</a:t>
            </a:r>
          </a:p>
          <a:p>
            <a:pPr marL="0" indent="0" fontAlgn="base">
              <a:buNone/>
            </a:pPr>
            <a:endParaRPr lang="en-US" dirty="0"/>
          </a:p>
          <a:p>
            <a:pPr marL="0" indent="0" fontAlgn="base">
              <a:buNone/>
            </a:pPr>
            <a:endParaRPr lang="en-US" dirty="0"/>
          </a:p>
          <a:p>
            <a:endParaRPr lang="en-US" dirty="0"/>
          </a:p>
        </p:txBody>
      </p:sp>
    </p:spTree>
    <p:extLst>
      <p:ext uri="{BB962C8B-B14F-4D97-AF65-F5344CB8AC3E}">
        <p14:creationId xmlns:p14="http://schemas.microsoft.com/office/powerpoint/2010/main" val="1499781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95343E-C997-47E2-4C33-1B5A445EFDE3}"/>
              </a:ext>
            </a:extLst>
          </p:cNvPr>
          <p:cNvSpPr>
            <a:spLocks noGrp="1"/>
          </p:cNvSpPr>
          <p:nvPr>
            <p:ph idx="1"/>
          </p:nvPr>
        </p:nvSpPr>
        <p:spPr>
          <a:xfrm>
            <a:off x="2589212" y="723331"/>
            <a:ext cx="8806669" cy="5187891"/>
          </a:xfrm>
        </p:spPr>
        <p:txBody>
          <a:bodyPr/>
          <a:lstStyle/>
          <a:p>
            <a:pPr marL="0" indent="0" fontAlgn="base">
              <a:buNone/>
            </a:pPr>
            <a:r>
              <a:rPr lang="en-US" b="1" dirty="0"/>
              <a:t> Areas of Application</a:t>
            </a:r>
            <a:endParaRPr lang="en-US" dirty="0"/>
          </a:p>
          <a:p>
            <a:r>
              <a:rPr lang="en-US" b="1" dirty="0"/>
              <a:t>Education:</a:t>
            </a:r>
            <a:r>
              <a:rPr lang="en-US" dirty="0"/>
              <a:t> Applied sociology informs educational policies and practices, addressing issues such as inequality, curriculum development, and student behavior.</a:t>
            </a:r>
            <a:r>
              <a:rPr lang="en-US" b="1" dirty="0"/>
              <a:t> </a:t>
            </a:r>
            <a:r>
              <a:rPr lang="en-US" dirty="0"/>
              <a:t>A sociologist studies why students from poor families drop out more often. Then helps schools create support programs like free meals, counseling, or scholarships. Applied</a:t>
            </a:r>
            <a:r>
              <a:rPr lang="en-US" b="1" dirty="0"/>
              <a:t> </a:t>
            </a:r>
            <a:r>
              <a:rPr lang="en-US" dirty="0"/>
              <a:t>sociology is used to improve school </a:t>
            </a:r>
            <a:r>
              <a:rPr lang="en-US" b="1" dirty="0"/>
              <a:t>systems</a:t>
            </a:r>
            <a:r>
              <a:rPr lang="en-US" dirty="0"/>
              <a:t> and make education fairer.</a:t>
            </a:r>
          </a:p>
          <a:p>
            <a:pPr fontAlgn="base"/>
            <a:r>
              <a:rPr lang="en-US" b="1" dirty="0"/>
              <a:t>Industrial Relations:</a:t>
            </a:r>
            <a:r>
              <a:rPr lang="en-US" dirty="0"/>
              <a:t> Sociologists apply their insights to improve workplace relations, organizational culture, and employee satisfaction.</a:t>
            </a:r>
          </a:p>
          <a:p>
            <a:r>
              <a:rPr lang="en-US" b="1" dirty="0"/>
              <a:t>Urban Planning:</a:t>
            </a:r>
            <a:r>
              <a:rPr lang="en-US" dirty="0"/>
              <a:t> Sociological research informs urban development projects, enhancing community engagement, and addressing social and environmental challenges. In Urban Planning ,Sociologists study how poor people live in slums without water or electricity. They help city planners design low-cost housing and better infrastructure.</a:t>
            </a:r>
          </a:p>
          <a:p>
            <a:endParaRPr lang="en-US" dirty="0"/>
          </a:p>
          <a:p>
            <a:endParaRPr lang="en-US" dirty="0"/>
          </a:p>
        </p:txBody>
      </p:sp>
    </p:spTree>
    <p:extLst>
      <p:ext uri="{BB962C8B-B14F-4D97-AF65-F5344CB8AC3E}">
        <p14:creationId xmlns:p14="http://schemas.microsoft.com/office/powerpoint/2010/main" val="1635942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F540C-2B69-2212-04FA-DBF6EEDF99F8}"/>
              </a:ext>
            </a:extLst>
          </p:cNvPr>
          <p:cNvSpPr>
            <a:spLocks noGrp="1"/>
          </p:cNvSpPr>
          <p:nvPr>
            <p:ph type="title"/>
          </p:nvPr>
        </p:nvSpPr>
        <p:spPr/>
        <p:txBody>
          <a:bodyPr/>
          <a:lstStyle/>
          <a:p>
            <a:r>
              <a:rPr lang="en-US" b="1" dirty="0"/>
              <a:t>Questions</a:t>
            </a:r>
          </a:p>
        </p:txBody>
      </p:sp>
      <p:sp>
        <p:nvSpPr>
          <p:cNvPr id="3" name="Content Placeholder 2">
            <a:extLst>
              <a:ext uri="{FF2B5EF4-FFF2-40B4-BE49-F238E27FC236}">
                <a16:creationId xmlns:a16="http://schemas.microsoft.com/office/drawing/2014/main" id="{6F73F356-E579-954B-8372-E68C986F00DD}"/>
              </a:ext>
            </a:extLst>
          </p:cNvPr>
          <p:cNvSpPr>
            <a:spLocks noGrp="1"/>
          </p:cNvSpPr>
          <p:nvPr>
            <p:ph idx="1"/>
          </p:nvPr>
        </p:nvSpPr>
        <p:spPr>
          <a:xfrm>
            <a:off x="2589212" y="1364776"/>
            <a:ext cx="8915400" cy="4546446"/>
          </a:xfrm>
        </p:spPr>
        <p:txBody>
          <a:bodyPr>
            <a:normAutofit lnSpcReduction="10000"/>
          </a:bodyPr>
          <a:lstStyle/>
          <a:p>
            <a:pPr>
              <a:buFont typeface="+mj-lt"/>
              <a:buAutoNum type="arabicPeriod"/>
            </a:pPr>
            <a:r>
              <a:rPr lang="en-US" dirty="0"/>
              <a:t>Define Sociology and explain its significance as a social science.</a:t>
            </a:r>
          </a:p>
          <a:p>
            <a:pPr>
              <a:buFont typeface="+mj-lt"/>
              <a:buAutoNum type="arabicPeriod"/>
            </a:pPr>
            <a:r>
              <a:rPr lang="en-US" dirty="0"/>
              <a:t>What is Sociology? Discuss the main features that distinguish it from other sciences.</a:t>
            </a:r>
          </a:p>
          <a:p>
            <a:pPr>
              <a:buFont typeface="+mj-lt"/>
              <a:buAutoNum type="arabicPeriod"/>
            </a:pPr>
            <a:r>
              <a:rPr lang="en-US" dirty="0"/>
              <a:t>Explain the scope of sociology. What are its main areas of study?</a:t>
            </a:r>
          </a:p>
          <a:p>
            <a:pPr>
              <a:buFont typeface="+mj-lt"/>
              <a:buAutoNum type="arabicPeriod"/>
            </a:pPr>
            <a:r>
              <a:rPr lang="en-US" dirty="0">
                <a:solidFill>
                  <a:schemeClr val="tx1"/>
                </a:solidFill>
              </a:rPr>
              <a:t>D</a:t>
            </a:r>
            <a:r>
              <a:rPr lang="en-US" dirty="0"/>
              <a:t>iscuss the subject matter of sociology with suitable examples.</a:t>
            </a:r>
          </a:p>
          <a:p>
            <a:pPr>
              <a:buFont typeface="+mj-lt"/>
              <a:buAutoNum type="arabicPeriod"/>
            </a:pPr>
            <a:r>
              <a:rPr lang="en-US" dirty="0"/>
              <a:t> Describe the relationship between sociology and anthropology.</a:t>
            </a:r>
          </a:p>
          <a:p>
            <a:pPr>
              <a:buFont typeface="+mj-lt"/>
              <a:buAutoNum type="arabicPeriod"/>
            </a:pPr>
            <a:r>
              <a:rPr lang="en-US" dirty="0"/>
              <a:t> How is sociology related to economics and political science? Explain with examples.</a:t>
            </a:r>
          </a:p>
          <a:p>
            <a:pPr>
              <a:buFont typeface="+mj-lt"/>
              <a:buAutoNum type="arabicPeriod"/>
            </a:pPr>
            <a:r>
              <a:rPr lang="en-US" dirty="0"/>
              <a:t>Discuss the importance of interdisciplinary study in social sciences, focusing on sociology’s connection with other disciplines.</a:t>
            </a:r>
          </a:p>
          <a:p>
            <a:pPr>
              <a:buFont typeface="+mj-lt"/>
              <a:buAutoNum type="arabicPeriod"/>
            </a:pPr>
            <a:r>
              <a:rPr lang="en-US" dirty="0"/>
              <a:t> What is applied sociology? How does it differ from pure sociology?</a:t>
            </a:r>
          </a:p>
          <a:p>
            <a:pPr>
              <a:buFont typeface="+mj-lt"/>
              <a:buAutoNum type="arabicPeriod"/>
            </a:pPr>
            <a:r>
              <a:rPr lang="en-US" dirty="0"/>
              <a:t>Explain the role of applied sociology in solving social problems. Give examples.</a:t>
            </a:r>
          </a:p>
          <a:p>
            <a:pPr marL="0" indent="0">
              <a:buNone/>
            </a:pPr>
            <a:endParaRPr lang="en-US" dirty="0"/>
          </a:p>
        </p:txBody>
      </p:sp>
    </p:spTree>
    <p:extLst>
      <p:ext uri="{BB962C8B-B14F-4D97-AF65-F5344CB8AC3E}">
        <p14:creationId xmlns:p14="http://schemas.microsoft.com/office/powerpoint/2010/main" val="2355793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A3D24-4A3B-1B94-E25B-DA581A9C1B47}"/>
              </a:ext>
            </a:extLst>
          </p:cNvPr>
          <p:cNvSpPr>
            <a:spLocks noGrp="1"/>
          </p:cNvSpPr>
          <p:nvPr>
            <p:ph idx="1"/>
          </p:nvPr>
        </p:nvSpPr>
        <p:spPr>
          <a:xfrm>
            <a:off x="2163245" y="1419367"/>
            <a:ext cx="9198140" cy="4491855"/>
          </a:xfrm>
        </p:spPr>
        <p:txBody>
          <a:bodyPr>
            <a:normAutofit lnSpcReduction="10000"/>
          </a:bodyPr>
          <a:lstStyle/>
          <a:p>
            <a:r>
              <a:rPr lang="en-US" sz="2000" b="1" dirty="0"/>
              <a:t>Sociology</a:t>
            </a:r>
            <a:r>
              <a:rPr lang="en-US" sz="2000" dirty="0"/>
              <a:t> is the science of society .</a:t>
            </a:r>
          </a:p>
          <a:p>
            <a:pPr marL="0" indent="0">
              <a:buNone/>
            </a:pPr>
            <a:r>
              <a:rPr lang="en-GB" sz="2000" b="1" dirty="0"/>
              <a:t>Sociology</a:t>
            </a:r>
            <a:r>
              <a:rPr lang="en-GB" sz="2000" dirty="0"/>
              <a:t> is the study of social action </a:t>
            </a:r>
          </a:p>
          <a:p>
            <a:pPr marL="0" indent="0">
              <a:buNone/>
            </a:pPr>
            <a:r>
              <a:rPr lang="en-GB" sz="2000" b="1" dirty="0"/>
              <a:t>Sociology</a:t>
            </a:r>
            <a:r>
              <a:rPr lang="en-GB" sz="2000" dirty="0"/>
              <a:t> is the study of social groups or social system. </a:t>
            </a:r>
          </a:p>
          <a:p>
            <a:pPr marL="0" indent="0">
              <a:buNone/>
            </a:pPr>
            <a:r>
              <a:rPr lang="en-GB" sz="2000" b="1" dirty="0"/>
              <a:t>Sociology</a:t>
            </a:r>
            <a:r>
              <a:rPr lang="en-GB" sz="2000" dirty="0"/>
              <a:t> is the study of forms of social relationship </a:t>
            </a:r>
            <a:endParaRPr lang="en-US" sz="2000" dirty="0"/>
          </a:p>
          <a:p>
            <a:r>
              <a:rPr lang="en-US" sz="2000" dirty="0"/>
              <a:t>Sociology studies the behavior of human beings in society in general like other social science, such as Political Science, Economics, History, etc.</a:t>
            </a:r>
          </a:p>
          <a:p>
            <a:r>
              <a:rPr lang="en-US" sz="2000" dirty="0"/>
              <a:t> It is the theory of human living together. It is the scientific study of the social aspects of human life from each and every perspective objectivity as well as subjectively. </a:t>
            </a:r>
          </a:p>
          <a:p>
            <a:r>
              <a:rPr lang="en-US" sz="2000" dirty="0"/>
              <a:t>It does this by examining the dynamics  of constituent parts of societies such as institutions, communities, populations, and gender, racial, or age groups.</a:t>
            </a:r>
          </a:p>
          <a:p>
            <a:endParaRPr lang="en-US" dirty="0"/>
          </a:p>
        </p:txBody>
      </p:sp>
    </p:spTree>
    <p:extLst>
      <p:ext uri="{BB962C8B-B14F-4D97-AF65-F5344CB8AC3E}">
        <p14:creationId xmlns:p14="http://schemas.microsoft.com/office/powerpoint/2010/main" val="1657365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298353-0C27-91FF-7BF0-A8A5BAC13F71}"/>
              </a:ext>
            </a:extLst>
          </p:cNvPr>
          <p:cNvSpPr>
            <a:spLocks noGrp="1"/>
          </p:cNvSpPr>
          <p:nvPr>
            <p:ph idx="1"/>
          </p:nvPr>
        </p:nvSpPr>
        <p:spPr>
          <a:xfrm>
            <a:off x="2589212" y="698500"/>
            <a:ext cx="8915400" cy="5212722"/>
          </a:xfrm>
        </p:spPr>
        <p:txBody>
          <a:bodyPr/>
          <a:lstStyle/>
          <a:p>
            <a:r>
              <a:rPr lang="en-US" sz="2000" dirty="0"/>
              <a:t>Sociology also studies social status or stratification, social movements, and social change, as well as societal disorder in the form of crime, deviance, and revolution. </a:t>
            </a:r>
          </a:p>
          <a:p>
            <a:r>
              <a:rPr lang="en-US" sz="2000" dirty="0"/>
              <a:t>Sociology helps us understand the structure of society, the causes of social problems, and the ways in which social change occurs.</a:t>
            </a:r>
          </a:p>
          <a:p>
            <a:r>
              <a:rPr lang="en-US" sz="2000" dirty="0"/>
              <a:t>Sociology doesn't just study how society works peacefully—it also explores inequality, protest, conflict, and change. It helps us understand the reasons behind problems in society and how people work together to solve them or demand change.</a:t>
            </a:r>
          </a:p>
          <a:p>
            <a:r>
              <a:rPr lang="en-US" sz="2000" dirty="0"/>
              <a:t>Auguste Comte is widely regarded as the father of sociology. He coined the term "sociology" in 1838 .</a:t>
            </a:r>
          </a:p>
          <a:p>
            <a:endParaRPr lang="en-US" dirty="0"/>
          </a:p>
        </p:txBody>
      </p:sp>
    </p:spTree>
    <p:extLst>
      <p:ext uri="{BB962C8B-B14F-4D97-AF65-F5344CB8AC3E}">
        <p14:creationId xmlns:p14="http://schemas.microsoft.com/office/powerpoint/2010/main" val="1324684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B9B959-093B-1515-19B9-187F7FF35618}"/>
              </a:ext>
            </a:extLst>
          </p:cNvPr>
          <p:cNvSpPr>
            <a:spLocks noGrp="1"/>
          </p:cNvSpPr>
          <p:nvPr>
            <p:ph idx="1"/>
          </p:nvPr>
        </p:nvSpPr>
        <p:spPr>
          <a:xfrm>
            <a:off x="2122724" y="665896"/>
            <a:ext cx="8915400" cy="5242482"/>
          </a:xfrm>
        </p:spPr>
        <p:txBody>
          <a:bodyPr/>
          <a:lstStyle/>
          <a:p>
            <a:pPr marL="0" indent="0">
              <a:buNone/>
            </a:pPr>
            <a:r>
              <a:rPr lang="en-GB" sz="2000" b="1" dirty="0"/>
              <a:t>Etymological meaning </a:t>
            </a:r>
            <a:endParaRPr lang="en-US" sz="2000" dirty="0"/>
          </a:p>
          <a:p>
            <a:pPr marL="0" indent="0">
              <a:buNone/>
            </a:pPr>
            <a:r>
              <a:rPr lang="en-US" sz="2000" dirty="0"/>
              <a:t>The word "sociology" comes from a combination of Latin and Greek:</a:t>
            </a:r>
          </a:p>
          <a:p>
            <a:r>
              <a:rPr lang="en-US" sz="2000" dirty="0"/>
              <a:t>"Socius" (Latin) means companion or associate – it refers to people living together in a society.</a:t>
            </a:r>
          </a:p>
          <a:p>
            <a:r>
              <a:rPr lang="en-US" sz="2000" dirty="0"/>
              <a:t>"Logos" (Greek) means study or science.</a:t>
            </a:r>
          </a:p>
          <a:p>
            <a:pPr marL="0" indent="0" fontAlgn="base">
              <a:buNone/>
            </a:pPr>
            <a:r>
              <a:rPr lang="en-GB" sz="2000" dirty="0"/>
              <a:t>and the name of our discipline is thus a hybrid offspring of two languages.</a:t>
            </a:r>
          </a:p>
          <a:p>
            <a:pPr marL="0" indent="0" fontAlgn="base">
              <a:buNone/>
            </a:pPr>
            <a:r>
              <a:rPr lang="en-GB" sz="2000" dirty="0"/>
              <a:t>Thus, etymological meaning of  sociology is the study of society or science of society. </a:t>
            </a:r>
          </a:p>
          <a:p>
            <a:pPr marL="0" indent="0">
              <a:buNone/>
            </a:pPr>
            <a:endParaRPr lang="en-US" dirty="0"/>
          </a:p>
        </p:txBody>
      </p:sp>
    </p:spTree>
    <p:extLst>
      <p:ext uri="{BB962C8B-B14F-4D97-AF65-F5344CB8AC3E}">
        <p14:creationId xmlns:p14="http://schemas.microsoft.com/office/powerpoint/2010/main" val="3495961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C0392-E977-47D7-2338-C6A4AD5BE83C}"/>
              </a:ext>
            </a:extLst>
          </p:cNvPr>
          <p:cNvSpPr>
            <a:spLocks noGrp="1"/>
          </p:cNvSpPr>
          <p:nvPr>
            <p:ph type="title"/>
          </p:nvPr>
        </p:nvSpPr>
        <p:spPr/>
        <p:txBody>
          <a:bodyPr/>
          <a:lstStyle/>
          <a:p>
            <a:r>
              <a:rPr lang="en-GB" b="1" dirty="0"/>
              <a:t>Origin of Sociology </a:t>
            </a:r>
            <a:endParaRPr lang="en-US" b="1" dirty="0"/>
          </a:p>
        </p:txBody>
      </p:sp>
      <p:sp>
        <p:nvSpPr>
          <p:cNvPr id="3" name="Content Placeholder 2">
            <a:extLst>
              <a:ext uri="{FF2B5EF4-FFF2-40B4-BE49-F238E27FC236}">
                <a16:creationId xmlns:a16="http://schemas.microsoft.com/office/drawing/2014/main" id="{F95BA987-3316-11E5-173F-09DFD1073A04}"/>
              </a:ext>
            </a:extLst>
          </p:cNvPr>
          <p:cNvSpPr>
            <a:spLocks noGrp="1"/>
          </p:cNvSpPr>
          <p:nvPr>
            <p:ph idx="1"/>
          </p:nvPr>
        </p:nvSpPr>
        <p:spPr>
          <a:xfrm>
            <a:off x="2589212" y="1542197"/>
            <a:ext cx="8915400" cy="4369025"/>
          </a:xfrm>
        </p:spPr>
        <p:txBody>
          <a:bodyPr/>
          <a:lstStyle/>
          <a:p>
            <a:pPr marL="0" indent="0">
              <a:buNone/>
            </a:pPr>
            <a:r>
              <a:rPr lang="en-GB" sz="2000" dirty="0">
                <a:latin typeface="+mj-lt"/>
                <a:cs typeface="Arial" panose="020B0604020202020204" pitchFamily="34" charset="0"/>
              </a:rPr>
              <a:t>Sociologists believe that our social surroundings influence thought and action.  For example, the rise of  social sciences in Europe is  in the  response to social changes happening in Europe. In the sixteenth and seventeenth centuries, Europeans were exploring the world and voyagers returned from Asia, the Americas, Africa, and the South Seas with amazing stories of other societies and civilizations having  widely different social practices which  challenged the European view of life which was based on the natural order or  God.</a:t>
            </a:r>
          </a:p>
          <a:p>
            <a:endParaRPr lang="en-US" dirty="0"/>
          </a:p>
        </p:txBody>
      </p:sp>
    </p:spTree>
    <p:extLst>
      <p:ext uri="{BB962C8B-B14F-4D97-AF65-F5344CB8AC3E}">
        <p14:creationId xmlns:p14="http://schemas.microsoft.com/office/powerpoint/2010/main" val="2110863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9564-05CA-7A28-B92D-40F4AFB5ACA0}"/>
              </a:ext>
            </a:extLst>
          </p:cNvPr>
          <p:cNvSpPr>
            <a:spLocks noGrp="1"/>
          </p:cNvSpPr>
          <p:nvPr>
            <p:ph type="title"/>
          </p:nvPr>
        </p:nvSpPr>
        <p:spPr/>
        <p:txBody>
          <a:bodyPr/>
          <a:lstStyle/>
          <a:p>
            <a:r>
              <a:rPr lang="en-GB" b="1" dirty="0"/>
              <a:t> </a:t>
            </a:r>
            <a:r>
              <a:rPr lang="en-GB" sz="2000" b="1" dirty="0"/>
              <a:t>1-Industrial Revolution </a:t>
            </a:r>
            <a:endParaRPr lang="en-US" sz="2000" b="1" dirty="0"/>
          </a:p>
        </p:txBody>
      </p:sp>
      <p:sp>
        <p:nvSpPr>
          <p:cNvPr id="3" name="Content Placeholder 2">
            <a:extLst>
              <a:ext uri="{FF2B5EF4-FFF2-40B4-BE49-F238E27FC236}">
                <a16:creationId xmlns:a16="http://schemas.microsoft.com/office/drawing/2014/main" id="{45D9FE40-D331-7468-5B23-7F3BD38DBCC9}"/>
              </a:ext>
            </a:extLst>
          </p:cNvPr>
          <p:cNvSpPr>
            <a:spLocks noGrp="1"/>
          </p:cNvSpPr>
          <p:nvPr>
            <p:ph idx="1"/>
          </p:nvPr>
        </p:nvSpPr>
        <p:spPr>
          <a:xfrm>
            <a:off x="2589212" y="1501254"/>
            <a:ext cx="8915400" cy="4409968"/>
          </a:xfrm>
        </p:spPr>
        <p:txBody>
          <a:bodyPr>
            <a:normAutofit lnSpcReduction="10000"/>
          </a:bodyPr>
          <a:lstStyle/>
          <a:p>
            <a:pPr marL="0" indent="0">
              <a:buNone/>
            </a:pPr>
            <a:r>
              <a:rPr lang="en-GB" dirty="0"/>
              <a:t>The industrial revolution began in Britain in the late eighteenth century.  By the late nineteenth century, the old order was collapsing.  Mechanical industry was growing, and thousands of people were migrating to cities to work in the new factories.  </a:t>
            </a:r>
          </a:p>
          <a:p>
            <a:pPr marL="0" indent="0">
              <a:buNone/>
            </a:pPr>
            <a:r>
              <a:rPr lang="en-GB" dirty="0"/>
              <a:t>People once rooted in the land and social communities where they farmed found themselves crowded into cities.  The traditional authority of the church, the village, and the family were being undermined by impersonal factory and city life.</a:t>
            </a:r>
          </a:p>
          <a:p>
            <a:pPr marL="0" indent="0">
              <a:buNone/>
            </a:pPr>
            <a:r>
              <a:rPr lang="en-GB" b="1" dirty="0"/>
              <a:t>2- Social and Economic Change </a:t>
            </a:r>
          </a:p>
          <a:p>
            <a:pPr marL="0" indent="0">
              <a:buNone/>
            </a:pPr>
            <a:r>
              <a:rPr lang="en-GB" dirty="0"/>
              <a:t>In the eighteenth and nineteenth centuries, Western Europe was rocked by technical, economic, and social changes that forever changed the social order.  Science and technology were developing rapidly.  James Watt invented the steam engine in 1769.  This and other scientific developments triggered  social changes.  This trend was part of a more general growth in rationalism. </a:t>
            </a:r>
          </a:p>
          <a:p>
            <a:pPr marL="0" indent="0">
              <a:buNone/>
            </a:pPr>
            <a:endParaRPr lang="en-GB" dirty="0"/>
          </a:p>
          <a:p>
            <a:endParaRPr lang="en-US" dirty="0"/>
          </a:p>
        </p:txBody>
      </p:sp>
    </p:spTree>
    <p:extLst>
      <p:ext uri="{BB962C8B-B14F-4D97-AF65-F5344CB8AC3E}">
        <p14:creationId xmlns:p14="http://schemas.microsoft.com/office/powerpoint/2010/main" val="2340070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17560-B6D1-CD90-8F1A-92A909FA2639}"/>
              </a:ext>
            </a:extLst>
          </p:cNvPr>
          <p:cNvSpPr>
            <a:spLocks noGrp="1"/>
          </p:cNvSpPr>
          <p:nvPr>
            <p:ph type="title"/>
          </p:nvPr>
        </p:nvSpPr>
        <p:spPr>
          <a:xfrm>
            <a:off x="2592925" y="624110"/>
            <a:ext cx="8911687" cy="322668"/>
          </a:xfrm>
        </p:spPr>
        <p:txBody>
          <a:bodyPr>
            <a:normAutofit fontScale="90000"/>
          </a:bodyPr>
          <a:lstStyle/>
          <a:p>
            <a:r>
              <a:rPr lang="en-GB" sz="2000" b="1" dirty="0"/>
              <a:t>3- Capitalism </a:t>
            </a:r>
            <a:endParaRPr lang="en-US" sz="2000" b="1" dirty="0"/>
          </a:p>
        </p:txBody>
      </p:sp>
      <p:sp>
        <p:nvSpPr>
          <p:cNvPr id="3" name="Content Placeholder 2">
            <a:extLst>
              <a:ext uri="{FF2B5EF4-FFF2-40B4-BE49-F238E27FC236}">
                <a16:creationId xmlns:a16="http://schemas.microsoft.com/office/drawing/2014/main" id="{15D2D6C8-44CE-DAC4-CB1B-685068A5E497}"/>
              </a:ext>
            </a:extLst>
          </p:cNvPr>
          <p:cNvSpPr>
            <a:spLocks noGrp="1"/>
          </p:cNvSpPr>
          <p:nvPr>
            <p:ph idx="1"/>
          </p:nvPr>
        </p:nvSpPr>
        <p:spPr>
          <a:xfrm>
            <a:off x="2589212" y="946778"/>
            <a:ext cx="8915400" cy="4964444"/>
          </a:xfrm>
        </p:spPr>
        <p:txBody>
          <a:bodyPr/>
          <a:lstStyle/>
          <a:p>
            <a:pPr marL="0" indent="0">
              <a:buNone/>
            </a:pPr>
            <a:r>
              <a:rPr lang="en-GB" sz="2000" dirty="0"/>
              <a:t>Capitalism also grew in Western Europe in the nineteenth century.  This meant that relatively few people owned the means of production—such as factories—while many others had to sell their </a:t>
            </a:r>
            <a:r>
              <a:rPr lang="en-GB" sz="2000" dirty="0" err="1"/>
              <a:t>labor</a:t>
            </a:r>
            <a:r>
              <a:rPr lang="en-GB" sz="2000" dirty="0"/>
              <a:t> to those owners.</a:t>
            </a:r>
          </a:p>
          <a:p>
            <a:pPr marL="0" indent="0">
              <a:buNone/>
            </a:pPr>
            <a:r>
              <a:rPr lang="en-GB" sz="2000" dirty="0"/>
              <a:t>Finally, there was enormous population growth worldwide in this period, due to longer life expectancy and major decreases in child death rates.  These massive social changes lent new urgency to the development of the social sciences, as early sociological thinkers struggled with the vast implications of economic, social and political revolutions.  All the major figures in the early years of sociology thought about the “great transformation” from simple, preliterate societies to massive, complex, industrial societies.</a:t>
            </a:r>
          </a:p>
          <a:p>
            <a:pPr marL="0" indent="0">
              <a:buNone/>
            </a:pPr>
            <a:endParaRPr lang="en-US" dirty="0"/>
          </a:p>
        </p:txBody>
      </p:sp>
    </p:spTree>
    <p:extLst>
      <p:ext uri="{BB962C8B-B14F-4D97-AF65-F5344CB8AC3E}">
        <p14:creationId xmlns:p14="http://schemas.microsoft.com/office/powerpoint/2010/main" val="24076526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2581</TotalTime>
  <Words>3931</Words>
  <Application>Microsoft Office PowerPoint</Application>
  <PresentationFormat>Widescreen</PresentationFormat>
  <Paragraphs>235</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Century Gothic</vt:lpstr>
      <vt:lpstr>Wingdings</vt:lpstr>
      <vt:lpstr>Wingdings 3</vt:lpstr>
      <vt:lpstr>Wisp</vt:lpstr>
      <vt:lpstr>Unit -1  Introduction to Sociology</vt:lpstr>
      <vt:lpstr>Definitions of Sociology by Various Scholars</vt:lpstr>
      <vt:lpstr>PowerPoint Presentation</vt:lpstr>
      <vt:lpstr>PowerPoint Presentation</vt:lpstr>
      <vt:lpstr>PowerPoint Presentation</vt:lpstr>
      <vt:lpstr>PowerPoint Presentation</vt:lpstr>
      <vt:lpstr>Origin of Sociology </vt:lpstr>
      <vt:lpstr> 1-Industrial Revolution </vt:lpstr>
      <vt:lpstr>3- Capitalism </vt:lpstr>
      <vt:lpstr>Relationship of Sociology with Other Social Sciences. </vt:lpstr>
      <vt:lpstr>PowerPoint Presentation</vt:lpstr>
      <vt:lpstr>PowerPoint Presentation</vt:lpstr>
      <vt:lpstr>PowerPoint Presentation</vt:lpstr>
      <vt:lpstr>PowerPoint Presentation</vt:lpstr>
      <vt:lpstr>Relationship between sociology and economics</vt:lpstr>
      <vt:lpstr>Difference between sociology and Economics </vt:lpstr>
      <vt:lpstr>Relationship between Sociology and anthropology </vt:lpstr>
      <vt:lpstr>PowerPoint Presentation</vt:lpstr>
      <vt:lpstr>Difference between Sociology and anthropology </vt:lpstr>
      <vt:lpstr>PowerPoint Presentation</vt:lpstr>
      <vt:lpstr>Relationship between sociology and political science </vt:lpstr>
      <vt:lpstr>Differences between sociology and political science</vt:lpstr>
      <vt:lpstr>PowerPoint Presentation</vt:lpstr>
      <vt:lpstr>Nature of Sociology  In nature of sociology we investigate, what type of subject Sociology is?  </vt:lpstr>
      <vt:lpstr>PowerPoint Presentation</vt:lpstr>
      <vt:lpstr>PowerPoint Presentation</vt:lpstr>
      <vt:lpstr>PowerPoint Presentation</vt:lpstr>
      <vt:lpstr>Scope and subject matter </vt:lpstr>
      <vt:lpstr>1)Formalistic /German/Specialist school of thought </vt:lpstr>
      <vt:lpstr>2)Informal/French/Synthetic school of thought </vt:lpstr>
      <vt:lpstr>PowerPoint Presentation</vt:lpstr>
      <vt:lpstr>PowerPoint Presentation</vt:lpstr>
      <vt:lpstr>PowerPoint Presentation</vt:lpstr>
      <vt:lpstr>Introduction to Applied Sociology  </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Taaz Khadka</dc:creator>
  <cp:lastModifiedBy>Taaz Khadka</cp:lastModifiedBy>
  <cp:revision>28</cp:revision>
  <dcterms:created xsi:type="dcterms:W3CDTF">2025-06-21T15:25:12Z</dcterms:created>
  <dcterms:modified xsi:type="dcterms:W3CDTF">2025-06-26T13:45:06Z</dcterms:modified>
</cp:coreProperties>
</file>