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0BE1B-976B-4347-8CDC-077D77021293}" v="6" dt="2025-03-11T08:54:06.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33" d="100"/>
          <a:sy n="33" d="100"/>
        </p:scale>
        <p:origin x="970" y="58"/>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5618"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063047" y="540988"/>
              <a:ext cx="21617145" cy="321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7500" dirty="0">
                  <a:latin typeface="Times New Roman" panose="02020603050405020304" pitchFamily="18" charset="0"/>
                  <a:cs typeface="Times New Roman" panose="02020603050405020304" pitchFamily="18" charset="0"/>
                </a:rPr>
                <a:t>A Dielectrically Modulated GaN/AlN/HfAlOx MOSHEMT with a Nanogap Embedded Cavity for Biosensing Applications</a:t>
              </a:r>
              <a:endParaRPr lang="en-US" sz="7500" i="0" u="none" strike="noStrike" cap="none" dirty="0">
                <a:latin typeface="Times New Roman" panose="02020603050405020304" pitchFamily="18" charset="0"/>
                <a:ea typeface="Montserrat"/>
                <a:cs typeface="Times New Roman" panose="02020603050405020304" pitchFamily="18" charset="0"/>
                <a:sym typeface="Montserrat"/>
              </a:endParaRPr>
            </a:p>
            <a:p>
              <a:pPr algn="ctr" eaLnBrk="1" hangingPunct="1"/>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95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5400" baseline="0" dirty="0">
                  <a:latin typeface="Times New Roman" panose="02020603050405020304" pitchFamily="18" charset="0"/>
                  <a:ea typeface="SimSun" pitchFamily="2" charset="-122"/>
                  <a:cs typeface="Times New Roman" panose="02020603050405020304" pitchFamily="18" charset="0"/>
                </a:rPr>
                <a:t>Supervisor : Mr. Girish Shankar Mishra</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0946635" y="30288402"/>
            <a:ext cx="20427215" cy="2585323"/>
          </a:xfrm>
          <a:prstGeom prst="rect">
            <a:avLst/>
          </a:prstGeom>
          <a:noFill/>
        </p:spPr>
        <p:txBody>
          <a:bodyPr wrap="square" rtlCol="0">
            <a:spAutoFit/>
          </a:bodyPr>
          <a:lstStyle/>
          <a:p>
            <a:pPr algn="just"/>
            <a:r>
              <a:rPr lang="en-US" sz="5400" dirty="0">
                <a:latin typeface="Times New Roman" panose="02020603050405020304" pitchFamily="18" charset="0"/>
                <a:cs typeface="Times New Roman" panose="02020603050405020304" pitchFamily="18" charset="0"/>
              </a:rPr>
              <a:t>The biosensor supports early disease detection, infection control, and real-time environmental monitoring, improving healthcare access and global health outcomes.</a:t>
            </a:r>
            <a:endParaRPr lang="en-IN" sz="54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0993228" y="25238380"/>
            <a:ext cx="21484520" cy="4632037"/>
          </a:xfrm>
          <a:prstGeom prst="rect">
            <a:avLst/>
          </a:prstGeom>
          <a:noFill/>
        </p:spPr>
        <p:txBody>
          <a:bodyPr wrap="square" rtlCol="0">
            <a:spAutoFit/>
          </a:bodyPr>
          <a:lstStyle/>
          <a:p>
            <a:pPr algn="just">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Optimized materials for stability and sensitivity.</a:t>
            </a:r>
          </a:p>
          <a:p>
            <a:pPr algn="just">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Fabrication and real-world validation.</a:t>
            </a:r>
          </a:p>
          <a:p>
            <a:pPr algn="just">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Integration into wearable and point-of-care diagnostics.</a:t>
            </a:r>
          </a:p>
          <a:p>
            <a:pPr algn="just">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Broader applications in healthcare and environmental monitoring</a:t>
            </a:r>
            <a:r>
              <a:rPr lang="en-US" sz="6000" dirty="0"/>
              <a:t>.</a:t>
            </a:r>
          </a:p>
          <a:p>
            <a:endParaRPr lang="en-IN" sz="55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014486" y="5599969"/>
            <a:ext cx="9314836" cy="8217634"/>
          </a:xfrm>
          <a:prstGeom prst="rect">
            <a:avLst/>
          </a:prstGeom>
          <a:noFill/>
        </p:spPr>
        <p:txBody>
          <a:bodyPr wrap="square" rtlCol="0">
            <a:spAutoFit/>
          </a:bodyPr>
          <a:lstStyle/>
          <a:p>
            <a:pPr algn="just">
              <a:buFont typeface="Arial" panose="020B0604020202020204" pitchFamily="34" charset="0"/>
              <a:buChar char="•"/>
            </a:pPr>
            <a:r>
              <a:rPr lang="en-IN" sz="4800" dirty="0">
                <a:latin typeface="Times New Roman" panose="02020603050405020304" pitchFamily="18" charset="0"/>
                <a:cs typeface="Times New Roman" panose="02020603050405020304" pitchFamily="18" charset="0"/>
              </a:rPr>
              <a:t>GaN/AlN/HfAlOx MOSHEMT with a nanogap cavity was designed for charge detection. ATLAS Silvaco simulations analysed threshold voltage shifts and drain current variations. Sensitivity, selectivity, and biomolecule detection were tested in biological environments, validated for viral load detection, real-time monitoring, and diagnostics.</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9605276" cy="938719"/>
          </a:xfrm>
          <a:prstGeom prst="rect">
            <a:avLst/>
          </a:prstGeom>
          <a:noFill/>
        </p:spPr>
        <p:txBody>
          <a:bodyPr wrap="square" rtlCol="0">
            <a:spAutoFit/>
          </a:bodyPr>
          <a:lstStyle/>
          <a:p>
            <a:r>
              <a:rPr lang="en-IN" sz="5500" dirty="0"/>
              <a:t>I</a:t>
            </a:r>
          </a:p>
        </p:txBody>
      </p:sp>
      <p:sp>
        <p:nvSpPr>
          <p:cNvPr id="37" name="TextBox 36">
            <a:extLst>
              <a:ext uri="{FF2B5EF4-FFF2-40B4-BE49-F238E27FC236}">
                <a16:creationId xmlns:a16="http://schemas.microsoft.com/office/drawing/2014/main" id="{B412C119-3668-82FF-BE7B-25EECC898EC5}"/>
              </a:ext>
            </a:extLst>
          </p:cNvPr>
          <p:cNvSpPr txBox="1"/>
          <p:nvPr/>
        </p:nvSpPr>
        <p:spPr>
          <a:xfrm>
            <a:off x="180271" y="5335696"/>
            <a:ext cx="10371902" cy="13865334"/>
          </a:xfrm>
          <a:prstGeom prst="rect">
            <a:avLst/>
          </a:prstGeom>
          <a:noFill/>
        </p:spPr>
        <p:txBody>
          <a:bodyPr wrap="square" rtlCol="0">
            <a:spAutoFit/>
          </a:bodyPr>
          <a:lstStyle/>
          <a:p>
            <a:pPr algn="just"/>
            <a:r>
              <a:rPr lang="en-IN" sz="6000" dirty="0">
                <a:latin typeface="Times New Roman" panose="02020603050405020304" pitchFamily="18" charset="0"/>
                <a:cs typeface="Times New Roman" panose="02020603050405020304" pitchFamily="18" charset="0"/>
              </a:rPr>
              <a:t>The project presents a GaN/AlN/HfAlOx MOSHEMT with a nanogap cavity for biosensing. This structure enhances biomolecule detection by modulating the two-dimensional electron gas (2DEG) at the heterojunction. The embedded nanogap cavity improves biomolecule capture, making it suitable for applications in disease diagnostics.</a:t>
            </a:r>
          </a:p>
          <a:p>
            <a:endParaRPr lang="en-US" sz="6000" dirty="0"/>
          </a:p>
          <a:p>
            <a:endParaRPr lang="en-IN" sz="55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830997"/>
          </a:xfrm>
          <a:prstGeom prst="rect">
            <a:avLst/>
          </a:prstGeom>
          <a:noFill/>
        </p:spPr>
        <p:txBody>
          <a:bodyPr wrap="square">
            <a:spAutoFit/>
          </a:bodyPr>
          <a:lstStyle/>
          <a:p>
            <a:pPr algn="ctr"/>
            <a:r>
              <a:rPr lang="en-US" sz="4800" b="1" dirty="0">
                <a:latin typeface="Times New Roman" panose="02020603050405020304" pitchFamily="18" charset="0"/>
                <a:ea typeface="SimSun" pitchFamily="2" charset="-122"/>
                <a:cs typeface="Times New Roman" panose="02020603050405020304" pitchFamily="18" charset="0"/>
              </a:rPr>
              <a:t>Team members names : Piyush Kumar, A V S Sai Jayanth, R Hima Bindu</a:t>
            </a:r>
            <a:endParaRPr lang="en-IN" sz="4800" b="1" dirty="0">
              <a:latin typeface="Times New Roman" panose="02020603050405020304" pitchFamily="18" charset="0"/>
              <a:ea typeface="SimSun" pitchFamily="2" charset="-122"/>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084626" y="16766372"/>
            <a:ext cx="10140045" cy="7402026"/>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The GaN/AlN/HfAlOx MOSHEMT biosensor offers high sensitivity and selectivity, with a nanogap cavity enhancing detection efficiency, confirming its biomedical potential.</a:t>
            </a:r>
          </a:p>
          <a:p>
            <a:endParaRPr lang="en-IN" sz="55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3570208" cy="1785104"/>
          </a:xfrm>
          <a:prstGeom prst="rect">
            <a:avLst/>
          </a:prstGeom>
          <a:noFill/>
        </p:spPr>
        <p:txBody>
          <a:bodyPr wrap="none" rtlCol="0">
            <a:spAutoFit/>
          </a:bodyPr>
          <a:lstStyle/>
          <a:p>
            <a:r>
              <a:rPr lang="en-IN" sz="5500" dirty="0"/>
              <a:t>GitHub link:</a:t>
            </a:r>
          </a:p>
          <a:p>
            <a:r>
              <a:rPr lang="en-IN" sz="5500" dirty="0"/>
              <a:t>Video link:</a:t>
            </a:r>
          </a:p>
        </p:txBody>
      </p:sp>
      <p:pic>
        <p:nvPicPr>
          <p:cNvPr id="1026" name="Picture 2" descr="News.mscrm-addons.com Blog | The ...">
            <a:extLst>
              <a:ext uri="{FF2B5EF4-FFF2-40B4-BE49-F238E27FC236}">
                <a16:creationId xmlns:a16="http://schemas.microsoft.com/office/drawing/2014/main" id="{D301EA1F-7C81-A1A9-D74E-32E3E2663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8019" y="3374403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D4CAD7F3-C04B-6286-0ED2-7FF51063F3FF}"/>
              </a:ext>
            </a:extLst>
          </p:cNvPr>
          <p:cNvSpPr txBox="1"/>
          <p:nvPr/>
        </p:nvSpPr>
        <p:spPr>
          <a:xfrm>
            <a:off x="280577" y="19210697"/>
            <a:ext cx="10000040" cy="14219277"/>
          </a:xfrm>
          <a:prstGeom prst="rect">
            <a:avLst/>
          </a:prstGeom>
          <a:noFill/>
        </p:spPr>
        <p:txBody>
          <a:bodyPr wrap="square">
            <a:spAutoFit/>
          </a:bodyPr>
          <a:lstStyle/>
          <a:p>
            <a:pPr algn="just"/>
            <a:r>
              <a:rPr lang="en-US" sz="5400" dirty="0">
                <a:latin typeface="Times New Roman" panose="02020603050405020304" pitchFamily="18" charset="0"/>
                <a:cs typeface="Times New Roman" panose="02020603050405020304" pitchFamily="18" charset="0"/>
              </a:rPr>
              <a:t>GaN-based MOSHEMTs offer high electron mobility, a wide bandgap (3.4 eV), and excellent chemical stability, making them ideal for biosensing. Their robustness enables reliable operation in extreme conditions. The nanogap cavity enhances dielectric modulation, improving biomolecule detection. Al₂O₃ passivation minimizes defects, stabilizes performance, and boosts long-term reliability. With high-speed response and low power consumption, this device is well-suited for real-time and portable biosensing applications.</a:t>
            </a:r>
            <a:endParaRPr lang="en-IN" sz="5400" dirty="0">
              <a:latin typeface="Times New Roman" panose="02020603050405020304" pitchFamily="18" charset="0"/>
              <a:cs typeface="Times New Roman" panose="02020603050405020304" pitchFamily="18" charset="0"/>
            </a:endParaRPr>
          </a:p>
        </p:txBody>
      </p:sp>
      <p:grpSp>
        <p:nvGrpSpPr>
          <p:cNvPr id="42" name="Group 41">
            <a:extLst>
              <a:ext uri="{FF2B5EF4-FFF2-40B4-BE49-F238E27FC236}">
                <a16:creationId xmlns:a16="http://schemas.microsoft.com/office/drawing/2014/main" id="{382B639B-683C-5410-3415-6B439E83A202}"/>
              </a:ext>
            </a:extLst>
          </p:cNvPr>
          <p:cNvGrpSpPr/>
          <p:nvPr/>
        </p:nvGrpSpPr>
        <p:grpSpPr>
          <a:xfrm>
            <a:off x="8382001" y="13744730"/>
            <a:ext cx="12017434" cy="10439388"/>
            <a:chOff x="293407" y="1000601"/>
            <a:chExt cx="9642589" cy="5735761"/>
          </a:xfrm>
        </p:grpSpPr>
        <p:grpSp>
          <p:nvGrpSpPr>
            <p:cNvPr id="44" name="Group 43">
              <a:extLst>
                <a:ext uri="{FF2B5EF4-FFF2-40B4-BE49-F238E27FC236}">
                  <a16:creationId xmlns:a16="http://schemas.microsoft.com/office/drawing/2014/main" id="{B091F7D2-3E9A-97DA-DF55-53EE25001179}"/>
                </a:ext>
              </a:extLst>
            </p:cNvPr>
            <p:cNvGrpSpPr/>
            <p:nvPr/>
          </p:nvGrpSpPr>
          <p:grpSpPr>
            <a:xfrm>
              <a:off x="2579851" y="1148614"/>
              <a:ext cx="7356145" cy="5587748"/>
              <a:chOff x="2500950" y="622614"/>
              <a:chExt cx="7356145" cy="5587748"/>
            </a:xfrm>
          </p:grpSpPr>
          <p:grpSp>
            <p:nvGrpSpPr>
              <p:cNvPr id="1060" name="Group 1059">
                <a:extLst>
                  <a:ext uri="{FF2B5EF4-FFF2-40B4-BE49-F238E27FC236}">
                    <a16:creationId xmlns:a16="http://schemas.microsoft.com/office/drawing/2014/main" id="{540D35C7-6F43-04C1-D222-1476751E1B2D}"/>
                  </a:ext>
                </a:extLst>
              </p:cNvPr>
              <p:cNvGrpSpPr/>
              <p:nvPr/>
            </p:nvGrpSpPr>
            <p:grpSpPr>
              <a:xfrm>
                <a:off x="2500950" y="938283"/>
                <a:ext cx="7356145" cy="4981433"/>
                <a:chOff x="2565777" y="1296537"/>
                <a:chExt cx="7356145" cy="4981433"/>
              </a:xfrm>
            </p:grpSpPr>
            <p:sp>
              <p:nvSpPr>
                <p:cNvPr id="1081" name="Rectangle 1080">
                  <a:extLst>
                    <a:ext uri="{FF2B5EF4-FFF2-40B4-BE49-F238E27FC236}">
                      <a16:creationId xmlns:a16="http://schemas.microsoft.com/office/drawing/2014/main" id="{07C774A8-3854-65BA-CA2F-E2A22E05E3F9}"/>
                    </a:ext>
                  </a:extLst>
                </p:cNvPr>
                <p:cNvSpPr/>
                <p:nvPr/>
              </p:nvSpPr>
              <p:spPr>
                <a:xfrm>
                  <a:off x="2565779" y="4872251"/>
                  <a:ext cx="7356143" cy="140571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2" name="Rectangle 1081">
                  <a:extLst>
                    <a:ext uri="{FF2B5EF4-FFF2-40B4-BE49-F238E27FC236}">
                      <a16:creationId xmlns:a16="http://schemas.microsoft.com/office/drawing/2014/main" id="{9EE6B576-1710-651C-95D3-04E21E76E05D}"/>
                    </a:ext>
                  </a:extLst>
                </p:cNvPr>
                <p:cNvSpPr/>
                <p:nvPr/>
              </p:nvSpPr>
              <p:spPr>
                <a:xfrm>
                  <a:off x="2565779" y="4517409"/>
                  <a:ext cx="7356143" cy="354842"/>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083" name="Rectangle 1082">
                  <a:extLst>
                    <a:ext uri="{FF2B5EF4-FFF2-40B4-BE49-F238E27FC236}">
                      <a16:creationId xmlns:a16="http://schemas.microsoft.com/office/drawing/2014/main" id="{5F8D5B08-D0C3-A7E5-76CF-9423338C5D30}"/>
                    </a:ext>
                  </a:extLst>
                </p:cNvPr>
                <p:cNvSpPr/>
                <p:nvPr/>
              </p:nvSpPr>
              <p:spPr>
                <a:xfrm>
                  <a:off x="2565778" y="3807726"/>
                  <a:ext cx="7356144" cy="709684"/>
                </a:xfrm>
                <a:prstGeom prst="rect">
                  <a:avLst/>
                </a:prstGeom>
                <a:solidFill>
                  <a:srgbClr val="15BEF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4" name="Rectangle 1083">
                  <a:extLst>
                    <a:ext uri="{FF2B5EF4-FFF2-40B4-BE49-F238E27FC236}">
                      <a16:creationId xmlns:a16="http://schemas.microsoft.com/office/drawing/2014/main" id="{6B96332F-B5B4-ED80-4083-D8B123AD04C0}"/>
                    </a:ext>
                  </a:extLst>
                </p:cNvPr>
                <p:cNvSpPr/>
                <p:nvPr/>
              </p:nvSpPr>
              <p:spPr>
                <a:xfrm>
                  <a:off x="2565777" y="3330053"/>
                  <a:ext cx="7356142" cy="477672"/>
                </a:xfrm>
                <a:prstGeom prst="rect">
                  <a:avLst/>
                </a:prstGeom>
                <a:solidFill>
                  <a:srgbClr val="333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5" name="Rectangle 1084">
                  <a:extLst>
                    <a:ext uri="{FF2B5EF4-FFF2-40B4-BE49-F238E27FC236}">
                      <a16:creationId xmlns:a16="http://schemas.microsoft.com/office/drawing/2014/main" id="{20425398-43E5-6B85-D134-541475C32FDB}"/>
                    </a:ext>
                  </a:extLst>
                </p:cNvPr>
                <p:cNvSpPr/>
                <p:nvPr/>
              </p:nvSpPr>
              <p:spPr>
                <a:xfrm>
                  <a:off x="2565777" y="2265527"/>
                  <a:ext cx="7356142" cy="1064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86" name="Rectangle 1085">
                  <a:extLst>
                    <a:ext uri="{FF2B5EF4-FFF2-40B4-BE49-F238E27FC236}">
                      <a16:creationId xmlns:a16="http://schemas.microsoft.com/office/drawing/2014/main" id="{E6BDD49E-A561-617C-B40B-13AA4B2B7841}"/>
                    </a:ext>
                  </a:extLst>
                </p:cNvPr>
                <p:cNvSpPr/>
                <p:nvPr/>
              </p:nvSpPr>
              <p:spPr>
                <a:xfrm>
                  <a:off x="2565777" y="1924334"/>
                  <a:ext cx="7356142" cy="341193"/>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7" name="Rectangle 1086">
                  <a:extLst>
                    <a:ext uri="{FF2B5EF4-FFF2-40B4-BE49-F238E27FC236}">
                      <a16:creationId xmlns:a16="http://schemas.microsoft.com/office/drawing/2014/main" id="{799F0912-9EE3-D73E-6CAF-D746655C56E8}"/>
                    </a:ext>
                  </a:extLst>
                </p:cNvPr>
                <p:cNvSpPr/>
                <p:nvPr/>
              </p:nvSpPr>
              <p:spPr>
                <a:xfrm>
                  <a:off x="2565777" y="1853629"/>
                  <a:ext cx="1487608" cy="195409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8" name="Rectangle 1087">
                  <a:extLst>
                    <a:ext uri="{FF2B5EF4-FFF2-40B4-BE49-F238E27FC236}">
                      <a16:creationId xmlns:a16="http://schemas.microsoft.com/office/drawing/2014/main" id="{17D34E55-B6DE-5689-4419-BCFD966C7F17}"/>
                    </a:ext>
                  </a:extLst>
                </p:cNvPr>
                <p:cNvSpPr/>
                <p:nvPr/>
              </p:nvSpPr>
              <p:spPr>
                <a:xfrm>
                  <a:off x="8434312" y="1853629"/>
                  <a:ext cx="1487608" cy="195409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9" name="Rectangle 1088">
                  <a:extLst>
                    <a:ext uri="{FF2B5EF4-FFF2-40B4-BE49-F238E27FC236}">
                      <a16:creationId xmlns:a16="http://schemas.microsoft.com/office/drawing/2014/main" id="{4A31CFE3-C89B-7990-7388-403E8D8A2A39}"/>
                    </a:ext>
                  </a:extLst>
                </p:cNvPr>
                <p:cNvSpPr/>
                <p:nvPr/>
              </p:nvSpPr>
              <p:spPr>
                <a:xfrm>
                  <a:off x="5022376" y="1446663"/>
                  <a:ext cx="887105" cy="46402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0" name="Rectangle 1089">
                  <a:extLst>
                    <a:ext uri="{FF2B5EF4-FFF2-40B4-BE49-F238E27FC236}">
                      <a16:creationId xmlns:a16="http://schemas.microsoft.com/office/drawing/2014/main" id="{E92666C1-3A72-2116-B883-34AFB37EA3BB}"/>
                    </a:ext>
                  </a:extLst>
                </p:cNvPr>
                <p:cNvSpPr/>
                <p:nvPr/>
              </p:nvSpPr>
              <p:spPr>
                <a:xfrm>
                  <a:off x="5909481" y="1446663"/>
                  <a:ext cx="887105" cy="46402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1" name="Rectangle 1090">
                  <a:extLst>
                    <a:ext uri="{FF2B5EF4-FFF2-40B4-BE49-F238E27FC236}">
                      <a16:creationId xmlns:a16="http://schemas.microsoft.com/office/drawing/2014/main" id="{7D69F1BD-FC60-F8BC-3A25-29891FD25763}"/>
                    </a:ext>
                  </a:extLst>
                </p:cNvPr>
                <p:cNvSpPr/>
                <p:nvPr/>
              </p:nvSpPr>
              <p:spPr>
                <a:xfrm>
                  <a:off x="5022376" y="1296537"/>
                  <a:ext cx="1774210" cy="13647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61" name="TextBox 1060">
                <a:extLst>
                  <a:ext uri="{FF2B5EF4-FFF2-40B4-BE49-F238E27FC236}">
                    <a16:creationId xmlns:a16="http://schemas.microsoft.com/office/drawing/2014/main" id="{EBF7E682-3BCA-0227-C65F-AB523E631812}"/>
                  </a:ext>
                </a:extLst>
              </p:cNvPr>
              <p:cNvSpPr txBox="1"/>
              <p:nvPr/>
            </p:nvSpPr>
            <p:spPr>
              <a:xfrm>
                <a:off x="4535433" y="5008283"/>
                <a:ext cx="3833906" cy="523220"/>
              </a:xfrm>
              <a:prstGeom prst="rect">
                <a:avLst/>
              </a:prstGeom>
              <a:noFill/>
            </p:spPr>
            <p:txBody>
              <a:bodyPr wrap="square" rtlCol="0">
                <a:spAutoFit/>
              </a:bodyPr>
              <a:lstStyle/>
              <a:p>
                <a:r>
                  <a:rPr lang="en-IN" sz="2800" dirty="0"/>
                  <a:t>SiC  -- Substrate(2µm)</a:t>
                </a:r>
              </a:p>
            </p:txBody>
          </p:sp>
          <p:sp>
            <p:nvSpPr>
              <p:cNvPr id="1062" name="TextBox 1061">
                <a:extLst>
                  <a:ext uri="{FF2B5EF4-FFF2-40B4-BE49-F238E27FC236}">
                    <a16:creationId xmlns:a16="http://schemas.microsoft.com/office/drawing/2014/main" id="{B65E78C0-A47E-0DB3-7355-62B64A49D151}"/>
                  </a:ext>
                </a:extLst>
              </p:cNvPr>
              <p:cNvSpPr txBox="1"/>
              <p:nvPr/>
            </p:nvSpPr>
            <p:spPr>
              <a:xfrm>
                <a:off x="4957549" y="4158681"/>
                <a:ext cx="3279913" cy="338554"/>
              </a:xfrm>
              <a:prstGeom prst="rect">
                <a:avLst/>
              </a:prstGeom>
              <a:noFill/>
            </p:spPr>
            <p:txBody>
              <a:bodyPr wrap="square" rtlCol="0">
                <a:spAutoFit/>
              </a:bodyPr>
              <a:lstStyle/>
              <a:p>
                <a:r>
                  <a:rPr lang="en-IN" sz="1600" dirty="0">
                    <a:solidFill>
                      <a:schemeClr val="bg1">
                        <a:lumMod val="95000"/>
                      </a:schemeClr>
                    </a:solidFill>
                  </a:rPr>
                  <a:t>AlN – Nucleation(0.03µm)</a:t>
                </a:r>
              </a:p>
            </p:txBody>
          </p:sp>
          <p:sp>
            <p:nvSpPr>
              <p:cNvPr id="1063" name="TextBox 1062">
                <a:extLst>
                  <a:ext uri="{FF2B5EF4-FFF2-40B4-BE49-F238E27FC236}">
                    <a16:creationId xmlns:a16="http://schemas.microsoft.com/office/drawing/2014/main" id="{CCD79F1A-C457-6C46-3CBE-56EAF19D4EFF}"/>
                  </a:ext>
                </a:extLst>
              </p:cNvPr>
              <p:cNvSpPr txBox="1"/>
              <p:nvPr/>
            </p:nvSpPr>
            <p:spPr>
              <a:xfrm>
                <a:off x="4849815" y="3559831"/>
                <a:ext cx="3763887" cy="461665"/>
              </a:xfrm>
              <a:prstGeom prst="rect">
                <a:avLst/>
              </a:prstGeom>
              <a:noFill/>
            </p:spPr>
            <p:txBody>
              <a:bodyPr wrap="square" rtlCol="0">
                <a:spAutoFit/>
              </a:bodyPr>
              <a:lstStyle/>
              <a:p>
                <a:r>
                  <a:rPr lang="en-IN" sz="2400" dirty="0"/>
                  <a:t>GaN  -- Channel(2µm)</a:t>
                </a:r>
              </a:p>
            </p:txBody>
          </p:sp>
          <p:sp>
            <p:nvSpPr>
              <p:cNvPr id="1064" name="TextBox 1063">
                <a:extLst>
                  <a:ext uri="{FF2B5EF4-FFF2-40B4-BE49-F238E27FC236}">
                    <a16:creationId xmlns:a16="http://schemas.microsoft.com/office/drawing/2014/main" id="{9CA13E05-04E3-FE07-27B6-AA8C8179F815}"/>
                  </a:ext>
                </a:extLst>
              </p:cNvPr>
              <p:cNvSpPr txBox="1"/>
              <p:nvPr/>
            </p:nvSpPr>
            <p:spPr>
              <a:xfrm>
                <a:off x="4957549" y="3024985"/>
                <a:ext cx="3763887" cy="400110"/>
              </a:xfrm>
              <a:prstGeom prst="rect">
                <a:avLst/>
              </a:prstGeom>
              <a:noFill/>
            </p:spPr>
            <p:txBody>
              <a:bodyPr wrap="square" rtlCol="0">
                <a:spAutoFit/>
              </a:bodyPr>
              <a:lstStyle/>
              <a:p>
                <a:r>
                  <a:rPr lang="en-IN" sz="2000" dirty="0">
                    <a:solidFill>
                      <a:schemeClr val="bg1">
                        <a:lumMod val="95000"/>
                      </a:schemeClr>
                    </a:solidFill>
                  </a:rPr>
                  <a:t>AlN -- Spacer(0.002µm)</a:t>
                </a:r>
              </a:p>
            </p:txBody>
          </p:sp>
          <p:sp>
            <p:nvSpPr>
              <p:cNvPr id="1065" name="TextBox 1064">
                <a:extLst>
                  <a:ext uri="{FF2B5EF4-FFF2-40B4-BE49-F238E27FC236}">
                    <a16:creationId xmlns:a16="http://schemas.microsoft.com/office/drawing/2014/main" id="{34B6F115-13A9-35FF-0A09-03D9ACB69CB2}"/>
                  </a:ext>
                </a:extLst>
              </p:cNvPr>
              <p:cNvSpPr txBox="1"/>
              <p:nvPr/>
            </p:nvSpPr>
            <p:spPr>
              <a:xfrm>
                <a:off x="4554450" y="2204512"/>
                <a:ext cx="4376261" cy="461665"/>
              </a:xfrm>
              <a:prstGeom prst="rect">
                <a:avLst/>
              </a:prstGeom>
              <a:noFill/>
            </p:spPr>
            <p:txBody>
              <a:bodyPr wrap="square" rtlCol="0">
                <a:spAutoFit/>
              </a:bodyPr>
              <a:lstStyle/>
              <a:p>
                <a:r>
                  <a:rPr lang="en-IN" sz="2400" dirty="0"/>
                  <a:t>AlGaN -- barrier(0.025µm)</a:t>
                </a:r>
              </a:p>
            </p:txBody>
          </p:sp>
          <p:sp>
            <p:nvSpPr>
              <p:cNvPr id="1066" name="TextBox 1065">
                <a:extLst>
                  <a:ext uri="{FF2B5EF4-FFF2-40B4-BE49-F238E27FC236}">
                    <a16:creationId xmlns:a16="http://schemas.microsoft.com/office/drawing/2014/main" id="{8AC7875F-ACCF-F22B-F025-CC6F8C7928E7}"/>
                  </a:ext>
                </a:extLst>
              </p:cNvPr>
              <p:cNvSpPr txBox="1"/>
              <p:nvPr/>
            </p:nvSpPr>
            <p:spPr>
              <a:xfrm>
                <a:off x="5115675" y="1577100"/>
                <a:ext cx="3763887" cy="338554"/>
              </a:xfrm>
              <a:prstGeom prst="rect">
                <a:avLst/>
              </a:prstGeom>
              <a:noFill/>
            </p:spPr>
            <p:txBody>
              <a:bodyPr wrap="square" rtlCol="0">
                <a:spAutoFit/>
              </a:bodyPr>
              <a:lstStyle/>
              <a:p>
                <a:r>
                  <a:rPr lang="en-IN" sz="1600" dirty="0">
                    <a:solidFill>
                      <a:schemeClr val="bg1">
                        <a:lumMod val="95000"/>
                      </a:schemeClr>
                    </a:solidFill>
                  </a:rPr>
                  <a:t>HfAlOx (0.002µm)</a:t>
                </a:r>
              </a:p>
            </p:txBody>
          </p:sp>
          <p:sp>
            <p:nvSpPr>
              <p:cNvPr id="1067" name="TextBox 1066">
                <a:extLst>
                  <a:ext uri="{FF2B5EF4-FFF2-40B4-BE49-F238E27FC236}">
                    <a16:creationId xmlns:a16="http://schemas.microsoft.com/office/drawing/2014/main" id="{FE46CC97-D6B6-DEA6-D76F-BAE173C89531}"/>
                  </a:ext>
                </a:extLst>
              </p:cNvPr>
              <p:cNvSpPr txBox="1"/>
              <p:nvPr/>
            </p:nvSpPr>
            <p:spPr>
              <a:xfrm>
                <a:off x="2742032" y="2116370"/>
                <a:ext cx="1255298" cy="646331"/>
              </a:xfrm>
              <a:prstGeom prst="rect">
                <a:avLst/>
              </a:prstGeom>
              <a:noFill/>
            </p:spPr>
            <p:txBody>
              <a:bodyPr wrap="square" rtlCol="0">
                <a:spAutoFit/>
              </a:bodyPr>
              <a:lstStyle/>
              <a:p>
                <a:r>
                  <a:rPr lang="en-IN" dirty="0"/>
                  <a:t>Source</a:t>
                </a:r>
              </a:p>
              <a:p>
                <a:r>
                  <a:rPr lang="en-IN" dirty="0"/>
                  <a:t>0.029(</a:t>
                </a:r>
                <a:r>
                  <a:rPr lang="en-IN" sz="1800" dirty="0"/>
                  <a:t>µm)</a:t>
                </a:r>
                <a:endParaRPr lang="en-IN" dirty="0"/>
              </a:p>
            </p:txBody>
          </p:sp>
          <p:sp>
            <p:nvSpPr>
              <p:cNvPr id="1068" name="TextBox 1067">
                <a:extLst>
                  <a:ext uri="{FF2B5EF4-FFF2-40B4-BE49-F238E27FC236}">
                    <a16:creationId xmlns:a16="http://schemas.microsoft.com/office/drawing/2014/main" id="{17180D6B-97B5-D0B0-07EA-FB94AA1E0348}"/>
                  </a:ext>
                </a:extLst>
              </p:cNvPr>
              <p:cNvSpPr txBox="1"/>
              <p:nvPr/>
            </p:nvSpPr>
            <p:spPr>
              <a:xfrm>
                <a:off x="8537704" y="2122301"/>
                <a:ext cx="1255298" cy="584775"/>
              </a:xfrm>
              <a:prstGeom prst="rect">
                <a:avLst/>
              </a:prstGeom>
              <a:noFill/>
            </p:spPr>
            <p:txBody>
              <a:bodyPr wrap="square" rtlCol="0">
                <a:spAutoFit/>
              </a:bodyPr>
              <a:lstStyle/>
              <a:p>
                <a:r>
                  <a:rPr lang="en-IN" dirty="0"/>
                  <a:t>Drain 0.029(</a:t>
                </a:r>
                <a:r>
                  <a:rPr lang="en-IN" sz="1800" dirty="0"/>
                  <a:t>µm)</a:t>
                </a:r>
                <a:endParaRPr lang="en-IN" dirty="0"/>
              </a:p>
            </p:txBody>
          </p:sp>
          <p:sp>
            <p:nvSpPr>
              <p:cNvPr id="1069" name="Rectangle 1068">
                <a:extLst>
                  <a:ext uri="{FF2B5EF4-FFF2-40B4-BE49-F238E27FC236}">
                    <a16:creationId xmlns:a16="http://schemas.microsoft.com/office/drawing/2014/main" id="{60B6889C-19E0-BE67-B855-55BD3BC5E196}"/>
                  </a:ext>
                </a:extLst>
              </p:cNvPr>
              <p:cNvSpPr/>
              <p:nvPr/>
            </p:nvSpPr>
            <p:spPr>
              <a:xfrm>
                <a:off x="5844654" y="1088409"/>
                <a:ext cx="887105" cy="4776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0" name="Rectangle 1069">
                <a:extLst>
                  <a:ext uri="{FF2B5EF4-FFF2-40B4-BE49-F238E27FC236}">
                    <a16:creationId xmlns:a16="http://schemas.microsoft.com/office/drawing/2014/main" id="{699A6C63-2BB5-04BA-AB25-8EE24BEEA937}"/>
                  </a:ext>
                </a:extLst>
              </p:cNvPr>
              <p:cNvSpPr/>
              <p:nvPr/>
            </p:nvSpPr>
            <p:spPr>
              <a:xfrm>
                <a:off x="4957548" y="1085781"/>
                <a:ext cx="887107" cy="49470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71" name="TextBox 1070">
                <a:extLst>
                  <a:ext uri="{FF2B5EF4-FFF2-40B4-BE49-F238E27FC236}">
                    <a16:creationId xmlns:a16="http://schemas.microsoft.com/office/drawing/2014/main" id="{B72A7B1B-72E8-1095-66A9-94F3D7C6916F}"/>
                  </a:ext>
                </a:extLst>
              </p:cNvPr>
              <p:cNvSpPr txBox="1"/>
              <p:nvPr/>
            </p:nvSpPr>
            <p:spPr>
              <a:xfrm>
                <a:off x="4957548" y="1080039"/>
                <a:ext cx="3763887" cy="461665"/>
              </a:xfrm>
              <a:prstGeom prst="rect">
                <a:avLst/>
              </a:prstGeom>
              <a:noFill/>
            </p:spPr>
            <p:txBody>
              <a:bodyPr wrap="square" rtlCol="0">
                <a:spAutoFit/>
              </a:bodyPr>
              <a:lstStyle/>
              <a:p>
                <a:r>
                  <a:rPr lang="en-IN" sz="1200" dirty="0">
                    <a:solidFill>
                      <a:schemeClr val="bg1">
                        <a:lumMod val="95000"/>
                      </a:schemeClr>
                    </a:solidFill>
                  </a:rPr>
                  <a:t>SiO2</a:t>
                </a:r>
              </a:p>
              <a:p>
                <a:r>
                  <a:rPr lang="en-IN" sz="1200" dirty="0">
                    <a:solidFill>
                      <a:schemeClr val="bg1">
                        <a:lumMod val="95000"/>
                      </a:schemeClr>
                    </a:solidFill>
                  </a:rPr>
                  <a:t>(0.013µm)</a:t>
                </a:r>
              </a:p>
            </p:txBody>
          </p:sp>
          <p:sp>
            <p:nvSpPr>
              <p:cNvPr id="1072" name="Rectangle 1071">
                <a:extLst>
                  <a:ext uri="{FF2B5EF4-FFF2-40B4-BE49-F238E27FC236}">
                    <a16:creationId xmlns:a16="http://schemas.microsoft.com/office/drawing/2014/main" id="{0FB6E159-6DCC-0DDB-B986-DC0403513790}"/>
                  </a:ext>
                </a:extLst>
              </p:cNvPr>
              <p:cNvSpPr/>
              <p:nvPr/>
            </p:nvSpPr>
            <p:spPr>
              <a:xfrm>
                <a:off x="4957549" y="914400"/>
                <a:ext cx="1774210" cy="17400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73" name="TextBox 1072">
                <a:extLst>
                  <a:ext uri="{FF2B5EF4-FFF2-40B4-BE49-F238E27FC236}">
                    <a16:creationId xmlns:a16="http://schemas.microsoft.com/office/drawing/2014/main" id="{BE58C552-555A-FBB9-120B-A0DEE76AB232}"/>
                  </a:ext>
                </a:extLst>
              </p:cNvPr>
              <p:cNvSpPr txBox="1"/>
              <p:nvPr/>
            </p:nvSpPr>
            <p:spPr>
              <a:xfrm>
                <a:off x="5141501" y="879312"/>
                <a:ext cx="2244459" cy="276999"/>
              </a:xfrm>
              <a:prstGeom prst="rect">
                <a:avLst/>
              </a:prstGeom>
              <a:noFill/>
            </p:spPr>
            <p:txBody>
              <a:bodyPr wrap="square" rtlCol="0">
                <a:spAutoFit/>
              </a:bodyPr>
              <a:lstStyle/>
              <a:p>
                <a:r>
                  <a:rPr lang="en-IN" sz="1200" dirty="0"/>
                  <a:t>Gold – Gate</a:t>
                </a:r>
              </a:p>
            </p:txBody>
          </p:sp>
          <p:pic>
            <p:nvPicPr>
              <p:cNvPr id="1074" name="Picture 1073">
                <a:extLst>
                  <a:ext uri="{FF2B5EF4-FFF2-40B4-BE49-F238E27FC236}">
                    <a16:creationId xmlns:a16="http://schemas.microsoft.com/office/drawing/2014/main" id="{63E0EC6E-7C7F-38ED-9F2A-CD0C7F8BCA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2652" y="1148820"/>
                <a:ext cx="746695" cy="418149"/>
              </a:xfrm>
              <a:prstGeom prst="rect">
                <a:avLst/>
              </a:prstGeom>
            </p:spPr>
          </p:pic>
          <p:pic>
            <p:nvPicPr>
              <p:cNvPr id="1075" name="Picture 1074">
                <a:extLst>
                  <a:ext uri="{FF2B5EF4-FFF2-40B4-BE49-F238E27FC236}">
                    <a16:creationId xmlns:a16="http://schemas.microsoft.com/office/drawing/2014/main" id="{5A64B79E-A64B-7B13-69A1-1E86BA056A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6413" y="1152758"/>
                <a:ext cx="746695" cy="418149"/>
              </a:xfrm>
              <a:prstGeom prst="rect">
                <a:avLst/>
              </a:prstGeom>
            </p:spPr>
          </p:pic>
          <p:sp>
            <p:nvSpPr>
              <p:cNvPr id="1076" name="TextBox 1075">
                <a:extLst>
                  <a:ext uri="{FF2B5EF4-FFF2-40B4-BE49-F238E27FC236}">
                    <a16:creationId xmlns:a16="http://schemas.microsoft.com/office/drawing/2014/main" id="{279DBDEC-CA84-35D4-50C3-BCA24B057B65}"/>
                  </a:ext>
                </a:extLst>
              </p:cNvPr>
              <p:cNvSpPr txBox="1"/>
              <p:nvPr/>
            </p:nvSpPr>
            <p:spPr>
              <a:xfrm>
                <a:off x="8849723" y="1156413"/>
                <a:ext cx="637477" cy="276999"/>
              </a:xfrm>
              <a:prstGeom prst="rect">
                <a:avLst/>
              </a:prstGeom>
              <a:noFill/>
            </p:spPr>
            <p:txBody>
              <a:bodyPr wrap="square" rtlCol="0">
                <a:spAutoFit/>
              </a:bodyPr>
              <a:lstStyle/>
              <a:p>
                <a:endParaRPr lang="en-IN" sz="1200" dirty="0"/>
              </a:p>
            </p:txBody>
          </p:sp>
          <p:sp>
            <p:nvSpPr>
              <p:cNvPr id="1077" name="TextBox 1076">
                <a:extLst>
                  <a:ext uri="{FF2B5EF4-FFF2-40B4-BE49-F238E27FC236}">
                    <a16:creationId xmlns:a16="http://schemas.microsoft.com/office/drawing/2014/main" id="{6870DA8F-08B6-9D93-2F6F-FF44A5FC4CB0}"/>
                  </a:ext>
                </a:extLst>
              </p:cNvPr>
              <p:cNvSpPr txBox="1"/>
              <p:nvPr/>
            </p:nvSpPr>
            <p:spPr>
              <a:xfrm>
                <a:off x="5645426" y="622614"/>
                <a:ext cx="637477" cy="276999"/>
              </a:xfrm>
              <a:prstGeom prst="rect">
                <a:avLst/>
              </a:prstGeom>
              <a:noFill/>
            </p:spPr>
            <p:txBody>
              <a:bodyPr wrap="square" rtlCol="0">
                <a:spAutoFit/>
              </a:bodyPr>
              <a:lstStyle/>
              <a:p>
                <a:endParaRPr lang="en-IN" sz="1200" dirty="0"/>
              </a:p>
            </p:txBody>
          </p:sp>
          <p:cxnSp>
            <p:nvCxnSpPr>
              <p:cNvPr id="1078" name="Straight Arrow Connector 1077">
                <a:extLst>
                  <a:ext uri="{FF2B5EF4-FFF2-40B4-BE49-F238E27FC236}">
                    <a16:creationId xmlns:a16="http://schemas.microsoft.com/office/drawing/2014/main" id="{E57A8E49-729B-4C57-D90B-6C085350BCD9}"/>
                  </a:ext>
                </a:extLst>
              </p:cNvPr>
              <p:cNvCxnSpPr/>
              <p:nvPr/>
            </p:nvCxnSpPr>
            <p:spPr>
              <a:xfrm>
                <a:off x="2500950" y="6072809"/>
                <a:ext cx="3144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9" name="Straight Arrow Connector 1078">
                <a:extLst>
                  <a:ext uri="{FF2B5EF4-FFF2-40B4-BE49-F238E27FC236}">
                    <a16:creationId xmlns:a16="http://schemas.microsoft.com/office/drawing/2014/main" id="{908CFF70-C246-93E2-C3FF-8A484641FE53}"/>
                  </a:ext>
                </a:extLst>
              </p:cNvPr>
              <p:cNvCxnSpPr/>
              <p:nvPr/>
            </p:nvCxnSpPr>
            <p:spPr>
              <a:xfrm flipH="1">
                <a:off x="6179021" y="6082748"/>
                <a:ext cx="367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0" name="TextBox 1079">
                <a:extLst>
                  <a:ext uri="{FF2B5EF4-FFF2-40B4-BE49-F238E27FC236}">
                    <a16:creationId xmlns:a16="http://schemas.microsoft.com/office/drawing/2014/main" id="{9937C4FA-17BD-78A1-7955-A6352608CAB5}"/>
                  </a:ext>
                </a:extLst>
              </p:cNvPr>
              <p:cNvSpPr txBox="1"/>
              <p:nvPr/>
            </p:nvSpPr>
            <p:spPr>
              <a:xfrm>
                <a:off x="5694241" y="5933363"/>
                <a:ext cx="637477" cy="276999"/>
              </a:xfrm>
              <a:prstGeom prst="rect">
                <a:avLst/>
              </a:prstGeom>
              <a:noFill/>
            </p:spPr>
            <p:txBody>
              <a:bodyPr wrap="square" rtlCol="0">
                <a:spAutoFit/>
              </a:bodyPr>
              <a:lstStyle/>
              <a:p>
                <a:r>
                  <a:rPr lang="en-IN" sz="1200" dirty="0"/>
                  <a:t>10µm</a:t>
                </a:r>
              </a:p>
            </p:txBody>
          </p:sp>
        </p:grpSp>
        <p:cxnSp>
          <p:nvCxnSpPr>
            <p:cNvPr id="45" name="Straight Arrow Connector 44">
              <a:extLst>
                <a:ext uri="{FF2B5EF4-FFF2-40B4-BE49-F238E27FC236}">
                  <a16:creationId xmlns:a16="http://schemas.microsoft.com/office/drawing/2014/main" id="{39062588-E35B-2BB8-6433-D098FE33647C}"/>
                </a:ext>
              </a:extLst>
            </p:cNvPr>
            <p:cNvCxnSpPr>
              <a:cxnSpLocks/>
            </p:cNvCxnSpPr>
            <p:nvPr/>
          </p:nvCxnSpPr>
          <p:spPr>
            <a:xfrm>
              <a:off x="2579851" y="1914894"/>
              <a:ext cx="1487608"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2C813E64-33D6-6F52-2810-324847857762}"/>
                </a:ext>
              </a:extLst>
            </p:cNvPr>
            <p:cNvSpPr txBox="1"/>
            <p:nvPr/>
          </p:nvSpPr>
          <p:spPr>
            <a:xfrm>
              <a:off x="293407" y="1635937"/>
              <a:ext cx="6096000" cy="307777"/>
            </a:xfrm>
            <a:prstGeom prst="rect">
              <a:avLst/>
            </a:prstGeom>
            <a:noFill/>
          </p:spPr>
          <p:txBody>
            <a:bodyPr wrap="square">
              <a:spAutoFit/>
            </a:bodyPr>
            <a:lstStyle/>
            <a:p>
              <a:pPr algn="ctr"/>
              <a:r>
                <a:rPr lang="en-IN" dirty="0"/>
                <a:t>L</a:t>
              </a:r>
              <a:r>
                <a:rPr lang="en-IN" baseline="-25000" dirty="0"/>
                <a:t>S</a:t>
              </a:r>
              <a:r>
                <a:rPr lang="en-IN" dirty="0"/>
                <a:t> = 1</a:t>
              </a:r>
              <a:r>
                <a:rPr lang="el-GR" dirty="0"/>
                <a:t>μ</a:t>
              </a:r>
              <a:r>
                <a:rPr lang="en-IN" dirty="0"/>
                <a:t>m</a:t>
              </a:r>
            </a:p>
          </p:txBody>
        </p:sp>
        <p:cxnSp>
          <p:nvCxnSpPr>
            <p:cNvPr id="1052" name="Straight Arrow Connector 1051">
              <a:extLst>
                <a:ext uri="{FF2B5EF4-FFF2-40B4-BE49-F238E27FC236}">
                  <a16:creationId xmlns:a16="http://schemas.microsoft.com/office/drawing/2014/main" id="{233618C9-4AB3-A7A9-BE23-6E55769A9E49}"/>
                </a:ext>
              </a:extLst>
            </p:cNvPr>
            <p:cNvCxnSpPr/>
            <p:nvPr/>
          </p:nvCxnSpPr>
          <p:spPr>
            <a:xfrm>
              <a:off x="8473148" y="1884900"/>
              <a:ext cx="142366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53" name="Straight Arrow Connector 1052">
              <a:extLst>
                <a:ext uri="{FF2B5EF4-FFF2-40B4-BE49-F238E27FC236}">
                  <a16:creationId xmlns:a16="http://schemas.microsoft.com/office/drawing/2014/main" id="{D7D4BEDC-7167-A7F7-DA65-6AE5901BD4C1}"/>
                </a:ext>
              </a:extLst>
            </p:cNvPr>
            <p:cNvCxnSpPr/>
            <p:nvPr/>
          </p:nvCxnSpPr>
          <p:spPr>
            <a:xfrm>
              <a:off x="4076231" y="1000601"/>
              <a:ext cx="96021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54" name="Straight Arrow Connector 1053">
              <a:extLst>
                <a:ext uri="{FF2B5EF4-FFF2-40B4-BE49-F238E27FC236}">
                  <a16:creationId xmlns:a16="http://schemas.microsoft.com/office/drawing/2014/main" id="{6654AA86-0128-1974-2E3D-28BCBA15A08D}"/>
                </a:ext>
              </a:extLst>
            </p:cNvPr>
            <p:cNvCxnSpPr/>
            <p:nvPr/>
          </p:nvCxnSpPr>
          <p:spPr>
            <a:xfrm>
              <a:off x="5036449" y="1000601"/>
              <a:ext cx="177421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55" name="Straight Arrow Connector 1054">
              <a:extLst>
                <a:ext uri="{FF2B5EF4-FFF2-40B4-BE49-F238E27FC236}">
                  <a16:creationId xmlns:a16="http://schemas.microsoft.com/office/drawing/2014/main" id="{CFC78B17-594E-F662-26A0-314DF4E1FB5E}"/>
                </a:ext>
              </a:extLst>
            </p:cNvPr>
            <p:cNvCxnSpPr>
              <a:cxnSpLocks/>
            </p:cNvCxnSpPr>
            <p:nvPr/>
          </p:nvCxnSpPr>
          <p:spPr>
            <a:xfrm>
              <a:off x="6821481" y="1000601"/>
              <a:ext cx="149488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56" name="Straight Arrow Connector 1055">
              <a:extLst>
                <a:ext uri="{FF2B5EF4-FFF2-40B4-BE49-F238E27FC236}">
                  <a16:creationId xmlns:a16="http://schemas.microsoft.com/office/drawing/2014/main" id="{E7B0A0CB-2234-AE55-0172-8A4812A4354C}"/>
                </a:ext>
              </a:extLst>
            </p:cNvPr>
            <p:cNvCxnSpPr/>
            <p:nvPr/>
          </p:nvCxnSpPr>
          <p:spPr>
            <a:xfrm>
              <a:off x="5036449" y="1310886"/>
              <a:ext cx="88256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057" name="Straight Arrow Connector 1056">
              <a:extLst>
                <a:ext uri="{FF2B5EF4-FFF2-40B4-BE49-F238E27FC236}">
                  <a16:creationId xmlns:a16="http://schemas.microsoft.com/office/drawing/2014/main" id="{BE8211C7-906F-17DD-1BB7-2A6656A4022C}"/>
                </a:ext>
              </a:extLst>
            </p:cNvPr>
            <p:cNvCxnSpPr/>
            <p:nvPr/>
          </p:nvCxnSpPr>
          <p:spPr>
            <a:xfrm>
              <a:off x="5919017" y="1315851"/>
              <a:ext cx="89164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58" name="TextBox 1057">
              <a:extLst>
                <a:ext uri="{FF2B5EF4-FFF2-40B4-BE49-F238E27FC236}">
                  <a16:creationId xmlns:a16="http://schemas.microsoft.com/office/drawing/2014/main" id="{6EE84DC4-12D6-0A1A-EA17-6EDB5F965DF0}"/>
                </a:ext>
              </a:extLst>
            </p:cNvPr>
            <p:cNvSpPr txBox="1"/>
            <p:nvPr/>
          </p:nvSpPr>
          <p:spPr>
            <a:xfrm>
              <a:off x="2429733" y="1114563"/>
              <a:ext cx="6096000" cy="230832"/>
            </a:xfrm>
            <a:prstGeom prst="rect">
              <a:avLst/>
            </a:prstGeom>
            <a:noFill/>
          </p:spPr>
          <p:txBody>
            <a:bodyPr wrap="square">
              <a:spAutoFit/>
            </a:bodyPr>
            <a:lstStyle/>
            <a:p>
              <a:pPr algn="ctr"/>
              <a:r>
                <a:rPr lang="en-IN" sz="900" dirty="0" err="1">
                  <a:ln w="0"/>
                  <a:solidFill>
                    <a:schemeClr val="tx1"/>
                  </a:solidFill>
                  <a:effectLst>
                    <a:outerShdw blurRad="38100" dist="19050" dir="2700000" algn="tl" rotWithShape="0">
                      <a:schemeClr val="dk1">
                        <a:alpha val="40000"/>
                      </a:schemeClr>
                    </a:outerShdw>
                  </a:effectLst>
                </a:rPr>
                <a:t>L</a:t>
              </a:r>
              <a:r>
                <a:rPr lang="en-IN" sz="900" baseline="-25000" dirty="0" err="1">
                  <a:ln w="0"/>
                  <a:solidFill>
                    <a:schemeClr val="tx1"/>
                  </a:solidFill>
                  <a:effectLst>
                    <a:outerShdw blurRad="38100" dist="19050" dir="2700000" algn="tl" rotWithShape="0">
                      <a:schemeClr val="dk1">
                        <a:alpha val="40000"/>
                      </a:schemeClr>
                    </a:outerShdw>
                  </a:effectLst>
                </a:rPr>
                <a:t>oxide</a:t>
              </a:r>
              <a:r>
                <a:rPr lang="en-IN" sz="900" dirty="0">
                  <a:ln w="0"/>
                  <a:solidFill>
                    <a:schemeClr val="tx1"/>
                  </a:solidFill>
                  <a:effectLst>
                    <a:outerShdw blurRad="38100" dist="19050" dir="2700000" algn="tl" rotWithShape="0">
                      <a:schemeClr val="dk1">
                        <a:alpha val="40000"/>
                      </a:schemeClr>
                    </a:outerShdw>
                  </a:effectLst>
                </a:rPr>
                <a:t>=0.15</a:t>
              </a:r>
              <a:r>
                <a:rPr lang="el-GR" sz="900" dirty="0"/>
                <a:t> μ</a:t>
              </a:r>
              <a:r>
                <a:rPr lang="en-IN" sz="900" dirty="0">
                  <a:ln w="0"/>
                  <a:solidFill>
                    <a:schemeClr val="tx1"/>
                  </a:solidFill>
                  <a:effectLst>
                    <a:outerShdw blurRad="38100" dist="19050" dir="2700000" algn="tl" rotWithShape="0">
                      <a:schemeClr val="dk1">
                        <a:alpha val="40000"/>
                      </a:schemeClr>
                    </a:outerShdw>
                  </a:effectLst>
                </a:rPr>
                <a:t>m</a:t>
              </a:r>
              <a:endParaRPr lang="en-IN" sz="900" baseline="-25000" dirty="0"/>
            </a:p>
          </p:txBody>
        </p:sp>
        <p:sp>
          <p:nvSpPr>
            <p:cNvPr id="1059" name="TextBox 1058">
              <a:extLst>
                <a:ext uri="{FF2B5EF4-FFF2-40B4-BE49-F238E27FC236}">
                  <a16:creationId xmlns:a16="http://schemas.microsoft.com/office/drawing/2014/main" id="{3650022C-5166-8C34-88EB-0C6C0550E683}"/>
                </a:ext>
              </a:extLst>
            </p:cNvPr>
            <p:cNvSpPr txBox="1"/>
            <p:nvPr/>
          </p:nvSpPr>
          <p:spPr>
            <a:xfrm>
              <a:off x="5906481" y="1112738"/>
              <a:ext cx="2713632" cy="230832"/>
            </a:xfrm>
            <a:prstGeom prst="rect">
              <a:avLst/>
            </a:prstGeom>
            <a:noFill/>
          </p:spPr>
          <p:txBody>
            <a:bodyPr wrap="square">
              <a:spAutoFit/>
            </a:bodyPr>
            <a:lstStyle/>
            <a:p>
              <a:r>
                <a:rPr lang="en-IN" sz="900" dirty="0" err="1"/>
                <a:t>L</a:t>
              </a:r>
              <a:r>
                <a:rPr lang="en-IN" sz="900" baseline="-25000" dirty="0" err="1"/>
                <a:t>cavity</a:t>
              </a:r>
              <a:r>
                <a:rPr lang="en-IN" sz="900" baseline="-25000" dirty="0"/>
                <a:t> </a:t>
              </a:r>
              <a:r>
                <a:rPr lang="en-IN" sz="900" dirty="0"/>
                <a:t>=0.15</a:t>
              </a:r>
              <a:r>
                <a:rPr lang="el-GR" sz="900" dirty="0"/>
                <a:t> μ</a:t>
              </a:r>
              <a:r>
                <a:rPr lang="en-IN" sz="900" dirty="0"/>
                <a:t>m</a:t>
              </a:r>
            </a:p>
          </p:txBody>
        </p:sp>
      </p:grpSp>
      <p:pic>
        <p:nvPicPr>
          <p:cNvPr id="1092" name="Picture 1091" descr="A picture containing text, diagram, line, plot&#10;&#10;Description automatically generated">
            <a:extLst>
              <a:ext uri="{FF2B5EF4-FFF2-40B4-BE49-F238E27FC236}">
                <a16:creationId xmlns:a16="http://schemas.microsoft.com/office/drawing/2014/main" id="{3AF6CA09-E71E-FDFA-0518-E2BFECC1BC56}"/>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224127" y="5656655"/>
            <a:ext cx="9798695" cy="8891886"/>
          </a:xfrm>
          <a:prstGeom prst="rect">
            <a:avLst/>
          </a:prstGeom>
          <a:noFill/>
          <a:ln>
            <a:noFill/>
          </a:ln>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7695</TotalTime>
  <Words>412</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ATHUKURI MOHAN CHAND</cp:lastModifiedBy>
  <cp:revision>205</cp:revision>
  <cp:lastPrinted>2013-08-04T02:58:23Z</cp:lastPrinted>
  <dcterms:created xsi:type="dcterms:W3CDTF">2011-10-21T15:46:33Z</dcterms:created>
  <dcterms:modified xsi:type="dcterms:W3CDTF">2025-03-19T04:03:45Z</dcterms:modified>
</cp:coreProperties>
</file>