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3"/>
  </p:notesMasterIdLst>
  <p:handoutMasterIdLst>
    <p:handoutMasterId r:id="rId24"/>
  </p:handoutMasterIdLst>
  <p:sldIdLst>
    <p:sldId id="531" r:id="rId2"/>
    <p:sldId id="289" r:id="rId3"/>
    <p:sldId id="292" r:id="rId4"/>
    <p:sldId id="294" r:id="rId5"/>
    <p:sldId id="533" r:id="rId6"/>
    <p:sldId id="534" r:id="rId7"/>
    <p:sldId id="298" r:id="rId8"/>
    <p:sldId id="536" r:id="rId9"/>
    <p:sldId id="537" r:id="rId10"/>
    <p:sldId id="538" r:id="rId11"/>
    <p:sldId id="539" r:id="rId12"/>
    <p:sldId id="540" r:id="rId13"/>
    <p:sldId id="541" r:id="rId14"/>
    <p:sldId id="542" r:id="rId15"/>
    <p:sldId id="543" r:id="rId16"/>
    <p:sldId id="544" r:id="rId17"/>
    <p:sldId id="535" r:id="rId18"/>
    <p:sldId id="302" r:id="rId19"/>
    <p:sldId id="303" r:id="rId20"/>
    <p:sldId id="307" r:id="rId21"/>
    <p:sldId id="301" r:id="rId22"/>
  </p:sldIdLst>
  <p:sldSz cx="12192000" cy="6858000"/>
  <p:notesSz cx="6858000" cy="9144000"/>
  <p:embeddedFontLst>
    <p:embeddedFont>
      <p:font typeface="Aharoni" panose="02010803020104030203" pitchFamily="2" charset="-79"/>
      <p:bold r:id="rId25"/>
    </p:embeddedFont>
    <p:embeddedFont>
      <p:font typeface="Montserrat" panose="00000500000000000000" pitchFamily="2" charset="0"/>
      <p:regular r:id="rId26"/>
      <p:bold r:id="rId27"/>
      <p:italic r:id="rId28"/>
      <p:boldItalic r:id="rId29"/>
    </p:embeddedFont>
    <p:embeddedFont>
      <p:font typeface="Montserrat Medium" panose="00000600000000000000" pitchFamily="2" charset="0"/>
      <p:regular r:id="rId30"/>
      <p:italic r:id="rId31"/>
    </p:embeddedFont>
    <p:embeddedFont>
      <p:font typeface="Open Sans" panose="020B0606030504020204" pitchFamily="34" charset="0"/>
      <p:regular r:id="rId32"/>
      <p:bold r:id="rId33"/>
      <p:italic r:id="rId34"/>
      <p:boldItalic r:id="rId35"/>
    </p:embeddedFont>
    <p:embeddedFont>
      <p:font typeface="Plus Jakarta Sans" panose="020B0604020202020204" charset="0"/>
      <p:regular r:id="rId36"/>
      <p:bold r:id="rId37"/>
      <p:italic r:id="rId38"/>
      <p:boldItalic r:id="rId39"/>
    </p:embeddedFont>
    <p:embeddedFont>
      <p:font typeface="Poppins SemiBold" panose="00000700000000000000" pitchFamily="2" charset="0"/>
      <p:regular r:id="rId40"/>
      <p:bold r:id="rId41"/>
      <p:italic r:id="rId42"/>
      <p:boldItalic r:id="rId43"/>
    </p:embeddedFont>
    <p:embeddedFont>
      <p:font typeface="Verdana" panose="020B0604030504040204" pitchFamily="34" charset="0"/>
      <p:regular r:id="rId44"/>
      <p:bold r:id="rId45"/>
      <p:italic r:id="rId46"/>
      <p:boldItalic r:id="rId47"/>
    </p:embeddedFont>
  </p:embeddedFontLst>
  <p:custDataLst>
    <p:tags r:id="rId4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87" Type="http://customschemas.google.com/relationships/presentationmetadata" Target="metadata"/><Relationship Id="rId5" Type="http://schemas.openxmlformats.org/officeDocument/2006/relationships/slide" Target="slides/slide4.xml"/><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ags" Target="tags/tag1.xml"/><Relationship Id="rId8" Type="http://schemas.openxmlformats.org/officeDocument/2006/relationships/slide" Target="slides/slide7.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UKURI MOHAN CHAND" userId="1c0a9d6ff6f37fe3" providerId="LiveId" clId="{AEAE8DFA-7490-47E9-9B89-785A1A82CD19}"/>
    <pc:docChg chg="undo custSel modSld">
      <pc:chgData name="ATHUKURI MOHAN CHAND" userId="1c0a9d6ff6f37fe3" providerId="LiveId" clId="{AEAE8DFA-7490-47E9-9B89-785A1A82CD19}" dt="2025-03-18T11:16:22.570" v="26" actId="20577"/>
      <pc:docMkLst>
        <pc:docMk/>
      </pc:docMkLst>
      <pc:sldChg chg="modSp mod">
        <pc:chgData name="ATHUKURI MOHAN CHAND" userId="1c0a9d6ff6f37fe3" providerId="LiveId" clId="{AEAE8DFA-7490-47E9-9B89-785A1A82CD19}" dt="2025-03-18T11:16:22.570" v="26" actId="20577"/>
        <pc:sldMkLst>
          <pc:docMk/>
          <pc:sldMk cId="1869460620" sldId="298"/>
        </pc:sldMkLst>
        <pc:spChg chg="mod">
          <ac:chgData name="ATHUKURI MOHAN CHAND" userId="1c0a9d6ff6f37fe3" providerId="LiveId" clId="{AEAE8DFA-7490-47E9-9B89-785A1A82CD19}" dt="2025-03-18T11:16:06.366" v="11" actId="20577"/>
          <ac:spMkLst>
            <pc:docMk/>
            <pc:sldMk cId="1869460620" sldId="298"/>
            <ac:spMk id="19" creationId="{152D1F6E-FA43-EEB9-C4A2-422C7F920037}"/>
          </ac:spMkLst>
        </pc:spChg>
        <pc:spChg chg="mod">
          <ac:chgData name="ATHUKURI MOHAN CHAND" userId="1c0a9d6ff6f37fe3" providerId="LiveId" clId="{AEAE8DFA-7490-47E9-9B89-785A1A82CD19}" dt="2025-03-18T11:16:13.053" v="18" actId="20577"/>
          <ac:spMkLst>
            <pc:docMk/>
            <pc:sldMk cId="1869460620" sldId="298"/>
            <ac:spMk id="20" creationId="{61CAF8FF-8DC4-11DA-99E9-E9919A4F6C31}"/>
          </ac:spMkLst>
        </pc:spChg>
        <pc:spChg chg="mod">
          <ac:chgData name="ATHUKURI MOHAN CHAND" userId="1c0a9d6ff6f37fe3" providerId="LiveId" clId="{AEAE8DFA-7490-47E9-9B89-785A1A82CD19}" dt="2025-03-18T11:16:22.570" v="26" actId="20577"/>
          <ac:spMkLst>
            <pc:docMk/>
            <pc:sldMk cId="1869460620" sldId="298"/>
            <ac:spMk id="34" creationId="{E199F6CF-BEBB-FC05-4FC3-1194352593EF}"/>
          </ac:spMkLst>
        </pc:spChg>
      </pc:sldChg>
      <pc:sldChg chg="modSp mod">
        <pc:chgData name="ATHUKURI MOHAN CHAND" userId="1c0a9d6ff6f37fe3" providerId="LiveId" clId="{AEAE8DFA-7490-47E9-9B89-785A1A82CD19}" dt="2025-03-18T08:47:20.949" v="3" actId="20577"/>
        <pc:sldMkLst>
          <pc:docMk/>
          <pc:sldMk cId="2901330264" sldId="531"/>
        </pc:sldMkLst>
        <pc:spChg chg="mod">
          <ac:chgData name="ATHUKURI MOHAN CHAND" userId="1c0a9d6ff6f37fe3" providerId="LiveId" clId="{AEAE8DFA-7490-47E9-9B89-785A1A82CD19}" dt="2025-03-18T08:47:20.949" v="3" actId="20577"/>
          <ac:spMkLst>
            <pc:docMk/>
            <pc:sldMk cId="2901330264" sldId="531"/>
            <ac:spMk id="22" creationId="{8CF9D16E-FF17-2A50-8767-3A06BCEC2AD9}"/>
          </ac:spMkLst>
        </pc:spChg>
      </pc:sldChg>
      <pc:sldChg chg="delSp mod">
        <pc:chgData name="ATHUKURI MOHAN CHAND" userId="1c0a9d6ff6f37fe3" providerId="LiveId" clId="{AEAE8DFA-7490-47E9-9B89-785A1A82CD19}" dt="2025-03-18T11:06:43.053" v="4" actId="478"/>
        <pc:sldMkLst>
          <pc:docMk/>
          <pc:sldMk cId="4221487686" sldId="539"/>
        </pc:sldMkLst>
        <pc:graphicFrameChg chg="del">
          <ac:chgData name="ATHUKURI MOHAN CHAND" userId="1c0a9d6ff6f37fe3" providerId="LiveId" clId="{AEAE8DFA-7490-47E9-9B89-785A1A82CD19}" dt="2025-03-18T11:06:43.053" v="4" actId="478"/>
          <ac:graphicFrameMkLst>
            <pc:docMk/>
            <pc:sldMk cId="4221487686" sldId="539"/>
            <ac:graphicFrameMk id="5" creationId="{FC29AB39-C7B4-C701-2709-212433B12B83}"/>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19-03-2025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Piyush Kumar</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Athukuri V S Sai Jayanth</a:t>
            </a:r>
          </a:p>
          <a:p>
            <a:pPr marL="285750" marR="0" lvl="0" indent="-285750" algn="just"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R Hima Bindu</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144001" y="4991866"/>
            <a:ext cx="2926946" cy="1384954"/>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indent="-285750" algn="ctr">
              <a:buSzPts val="1400"/>
              <a:buFont typeface="Arial" panose="020B0604020202020204" pitchFamily="34" charset="0"/>
              <a:buChar char="•"/>
            </a:pPr>
            <a:r>
              <a:rPr lang="en-US" b="1" dirty="0">
                <a:solidFill>
                  <a:schemeClr val="dk1"/>
                </a:solidFill>
                <a:latin typeface="Montserrat Medium"/>
                <a:sym typeface="Montserrat Medium"/>
              </a:rPr>
              <a:t>Mr. Girish Shankar Mishra</a:t>
            </a:r>
          </a:p>
          <a:p>
            <a:pPr>
              <a:buSzPts val="1400"/>
            </a:pPr>
            <a:r>
              <a:rPr lang="en-US" sz="1400" b="1" i="0" u="none" strike="noStrike" cap="none" dirty="0">
                <a:solidFill>
                  <a:schemeClr val="dk1"/>
                </a:solidFill>
                <a:latin typeface="Montserrat Medium"/>
                <a:ea typeface="Montserrat Medium"/>
                <a:cs typeface="Montserrat Medium"/>
                <a:sym typeface="Montserrat Medium"/>
              </a:rPr>
              <a:t>Project </a:t>
            </a:r>
            <a:r>
              <a:rPr lang="en-US" b="1" dirty="0" err="1">
                <a:solidFill>
                  <a:schemeClr val="dk1"/>
                </a:solidFill>
                <a:latin typeface="Montserrat Medium"/>
                <a:ea typeface="Montserrat Medium"/>
                <a:cs typeface="Montserrat Medium"/>
                <a:sym typeface="Montserrat Medium"/>
              </a:rPr>
              <a:t>Incharge</a:t>
            </a:r>
            <a:r>
              <a:rPr lang="en-US" sz="1400" b="1" i="0" u="none" strike="noStrike" cap="none" dirty="0">
                <a:solidFill>
                  <a:schemeClr val="dk1"/>
                </a:solidFill>
                <a:latin typeface="Montserrat Medium"/>
                <a:ea typeface="Montserrat Medium"/>
                <a:cs typeface="Montserrat Medium"/>
                <a:sym typeface="Montserrat Medium"/>
              </a:rPr>
              <a:t>: </a:t>
            </a:r>
          </a:p>
          <a:p>
            <a:pPr marL="285750" indent="-285750">
              <a:buSzPts val="1400"/>
              <a:buFont typeface="Arial" panose="020B0604020202020204" pitchFamily="34" charset="0"/>
              <a:buChar char="•"/>
            </a:pPr>
            <a:r>
              <a:rPr lang="en-US" b="1" dirty="0">
                <a:solidFill>
                  <a:schemeClr val="dk1"/>
                </a:solidFill>
                <a:latin typeface="Montserrat Medium"/>
                <a:ea typeface="Montserrat Medium"/>
                <a:cs typeface="Montserrat Medium"/>
                <a:sym typeface="Montserrat Medium"/>
              </a:rPr>
              <a:t>Dr. Pankaj Kandhway</a:t>
            </a:r>
            <a:endParaRPr lang="en-US" sz="1400" b="1" i="0" u="none" strike="noStrike" cap="none" dirty="0">
              <a:solidFill>
                <a:schemeClr val="dk1"/>
              </a:solidFill>
              <a:latin typeface="Montserrat Medium"/>
              <a:ea typeface="Montserrat Medium"/>
              <a:cs typeface="Montserrat Medium"/>
              <a:sym typeface="Montserrat Medium"/>
            </a:endParaRPr>
          </a:p>
          <a:p>
            <a:pPr>
              <a:buSzPts val="1400"/>
            </a:pPr>
            <a:endParaRPr lang="en-US" sz="1400" b="1" i="0" u="none" strike="noStrike" cap="none" dirty="0">
              <a:solidFill>
                <a:schemeClr val="dk1"/>
              </a:solidFill>
              <a:latin typeface="Montserrat Medium"/>
              <a:ea typeface="Montserrat Medium"/>
              <a:cs typeface="Montserrat Medium"/>
              <a:sym typeface="Montserrat Medium"/>
            </a:endParaRPr>
          </a:p>
          <a:p>
            <a:pPr marR="0" lvl="0" algn="ctr" rtl="0">
              <a:lnSpc>
                <a:spcPct val="100000"/>
              </a:lnSpc>
              <a:spcBef>
                <a:spcPts val="0"/>
              </a:spcBef>
              <a:spcAft>
                <a:spcPts val="0"/>
              </a:spcAft>
              <a:buClr>
                <a:srgbClr val="000000"/>
              </a:buClr>
              <a:buSzPts val="1400"/>
            </a:pPr>
            <a:r>
              <a:rPr lang="en-US" sz="1400" b="1" i="0" u="none" strike="noStrike" cap="none" dirty="0">
                <a:solidFill>
                  <a:schemeClr val="dk1"/>
                </a:solidFill>
                <a:latin typeface="Montserrat Medium"/>
                <a:ea typeface="Arial"/>
                <a:cs typeface="Arial"/>
                <a:sym typeface="Montserrat Medium"/>
              </a:rPr>
              <a:t> </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1445341" y="264014"/>
            <a:ext cx="9045677" cy="1138733"/>
          </a:xfrm>
          <a:prstGeom prst="rect">
            <a:avLst/>
          </a:prstGeom>
          <a:noFill/>
          <a:ln>
            <a:noFill/>
          </a:ln>
        </p:spPr>
        <p:txBody>
          <a:bodyPr spcFirstLastPara="1" wrap="square" lIns="91425" tIns="45700" rIns="91425" bIns="45700" anchor="t" anchorCtr="0">
            <a:spAutoFit/>
          </a:bodyPr>
          <a:lstStyle/>
          <a:p>
            <a:pPr algn="ctr"/>
            <a:r>
              <a:rPr lang="en-US" sz="2000" b="1" dirty="0">
                <a:solidFill>
                  <a:schemeClr val="bg2">
                    <a:lumMod val="75000"/>
                    <a:lumOff val="25000"/>
                  </a:schemeClr>
                </a:solidFill>
                <a:latin typeface="Times New Roman" panose="02020603050405020304" pitchFamily="18" charset="0"/>
                <a:cs typeface="Times New Roman" panose="02020603050405020304" pitchFamily="18" charset="0"/>
              </a:rPr>
              <a:t>A Dielectrically Modulated GaN/AlN/HfAlOx MOSHEMT with a Nanogap Embedded Cavity for Biosensing Applications</a:t>
            </a:r>
            <a:endParaRPr lang="en-US" sz="2000" b="1" i="0" u="none" strike="noStrike" cap="none" dirty="0">
              <a:solidFill>
                <a:schemeClr val="bg2">
                  <a:lumMod val="75000"/>
                  <a:lumOff val="25000"/>
                </a:schemeClr>
              </a:solidFill>
              <a:latin typeface="Times New Roman" panose="02020603050405020304" pitchFamily="18" charset="0"/>
              <a:ea typeface="Montserrat"/>
              <a:cs typeface="Times New Roman" panose="02020603050405020304" pitchFamily="18" charset="0"/>
              <a:sym typeface="Montserrat"/>
            </a:endParaRPr>
          </a:p>
          <a:p>
            <a:pPr marL="0" marR="0" lvl="0" indent="0" algn="ctr" rtl="0">
              <a:spcBef>
                <a:spcPts val="0"/>
              </a:spcBef>
              <a:spcAft>
                <a:spcPts val="0"/>
              </a:spcAft>
              <a:buNone/>
            </a:pP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1072201"/>
            <a:ext cx="4005016"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3</a:t>
            </a:r>
          </a:p>
          <a:p>
            <a:pPr marL="0" marR="0" lvl="0" indent="0" algn="ctr" rtl="0">
              <a:spcBef>
                <a:spcPts val="0"/>
              </a:spcBef>
              <a:spcAft>
                <a:spcPts val="0"/>
              </a:spcAft>
              <a:buNone/>
            </a:pP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t>
            </a:r>
            <a:r>
              <a:rPr lang="en-US" sz="1800" b="1" dirty="0">
                <a:solidFill>
                  <a:schemeClr val="lt1"/>
                </a:solidFill>
                <a:latin typeface="Verdana"/>
                <a:ea typeface="Verdana"/>
                <a:cs typeface="Verdana"/>
                <a:sym typeface="Verdana"/>
              </a:rPr>
              <a:t>V12</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2B667-6A6C-5A13-F74C-115FFDF5848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673135-1C9E-0B1C-10D8-FD584CAE5F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2000" smtClean="0">
                <a:latin typeface="Times New Roman" panose="02020603050405020304" pitchFamily="18" charset="0"/>
                <a:cs typeface="Times New Roman" panose="02020603050405020304" pitchFamily="18" charset="0"/>
              </a:rPr>
              <a:t>10</a:t>
            </a:fld>
            <a:endParaRPr lang="en-US" sz="20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D06763C0-299F-440E-8183-731804227796}"/>
              </a:ext>
            </a:extLst>
          </p:cNvPr>
          <p:cNvSpPr>
            <a:spLocks noChangeArrowheads="1"/>
          </p:cNvSpPr>
          <p:nvPr/>
        </p:nvSpPr>
        <p:spPr bwMode="auto">
          <a:xfrm>
            <a:off x="353960" y="316139"/>
            <a:ext cx="1142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BFEE908-CB99-16B9-4627-7B525619F1C1}"/>
              </a:ext>
            </a:extLst>
          </p:cNvPr>
          <p:cNvSpPr txBox="1"/>
          <p:nvPr/>
        </p:nvSpPr>
        <p:spPr>
          <a:xfrm>
            <a:off x="412956" y="601773"/>
            <a:ext cx="10943304" cy="5940088"/>
          </a:xfrm>
          <a:prstGeom prst="rect">
            <a:avLst/>
          </a:prstGeom>
          <a:noFill/>
        </p:spPr>
        <p:txBody>
          <a:bodyPr wrap="square" rtlCol="0">
            <a:spAutoFit/>
          </a:bodyPr>
          <a:lstStyle/>
          <a:p>
            <a:pPr algn="just">
              <a:buNone/>
            </a:pPr>
            <a:r>
              <a:rPr lang="en-US" sz="2000" b="1" dirty="0">
                <a:latin typeface="Times New Roman" panose="02020603050405020304" pitchFamily="18" charset="0"/>
                <a:cs typeface="Times New Roman" panose="02020603050405020304" pitchFamily="18" charset="0"/>
              </a:rPr>
              <a:t>Applications of GaN HEMTs: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5G Base Stations &amp; Wireless Communications:</a:t>
            </a:r>
            <a:r>
              <a:rPr lang="en-US" sz="2000" dirty="0">
                <a:latin typeface="Times New Roman" panose="02020603050405020304" pitchFamily="18" charset="0"/>
                <a:cs typeface="Times New Roman" panose="02020603050405020304" pitchFamily="18" charset="0"/>
              </a:rPr>
              <a:t> Due to high-frequency operation.</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Radar &amp; Satellite Systems:</a:t>
            </a:r>
            <a:r>
              <a:rPr lang="en-US" sz="2000" dirty="0">
                <a:latin typeface="Times New Roman" panose="02020603050405020304" pitchFamily="18" charset="0"/>
                <a:cs typeface="Times New Roman" panose="02020603050405020304" pitchFamily="18" charset="0"/>
              </a:rPr>
              <a:t> For high-power amplification.</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Electric Vehicles (EVs) &amp; Power Electronics:</a:t>
            </a:r>
            <a:r>
              <a:rPr lang="en-US" sz="2000" dirty="0">
                <a:latin typeface="Times New Roman" panose="02020603050405020304" pitchFamily="18" charset="0"/>
                <a:cs typeface="Times New Roman" panose="02020603050405020304" pitchFamily="18" charset="0"/>
              </a:rPr>
              <a:t> Provides high efficiency in power conversion.</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Defense &amp; Aerospace:</a:t>
            </a:r>
            <a:r>
              <a:rPr lang="en-US" sz="2000" dirty="0">
                <a:latin typeface="Times New Roman" panose="02020603050405020304" pitchFamily="18" charset="0"/>
                <a:cs typeface="Times New Roman" panose="02020603050405020304" pitchFamily="18" charset="0"/>
              </a:rPr>
              <a:t> Used in military-grade RF applications.</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None/>
            </a:pPr>
            <a:r>
              <a:rPr lang="en-US" sz="2000" b="1" dirty="0">
                <a:latin typeface="Times New Roman" panose="02020603050405020304" pitchFamily="18" charset="0"/>
                <a:cs typeface="Times New Roman" panose="02020603050405020304" pitchFamily="18" charset="0"/>
              </a:rPr>
              <a:t>Advantages of GaN HEMT Structure</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High Speed &amp; Efficiency</a:t>
            </a:r>
            <a:r>
              <a:rPr lang="en-US" sz="2000" dirty="0">
                <a:latin typeface="Times New Roman" panose="02020603050405020304" pitchFamily="18" charset="0"/>
                <a:cs typeface="Times New Roman" panose="02020603050405020304" pitchFamily="18" charset="0"/>
              </a:rPr>
              <a:t> – GaN provides high electron mobility, enabling fast switching and reduced power loss.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High Breakdown Voltage</a:t>
            </a:r>
            <a:r>
              <a:rPr lang="en-US" sz="2000" dirty="0">
                <a:latin typeface="Times New Roman" panose="02020603050405020304" pitchFamily="18" charset="0"/>
                <a:cs typeface="Times New Roman" panose="02020603050405020304" pitchFamily="18" charset="0"/>
              </a:rPr>
              <a:t> – Supports high power applications due to its wide bandgap (3.4 eV).</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Excellent Thermal Management</a:t>
            </a:r>
            <a:r>
              <a:rPr lang="en-US" sz="2000" dirty="0">
                <a:latin typeface="Times New Roman" panose="02020603050405020304" pitchFamily="18" charset="0"/>
                <a:cs typeface="Times New Roman" panose="02020603050405020304" pitchFamily="18" charset="0"/>
              </a:rPr>
              <a:t> – SiC substrate ensures efficient heat dissipation.</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Low Power Loss</a:t>
            </a: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2D Electron Gas (2DEG)</a:t>
            </a:r>
            <a:r>
              <a:rPr lang="en-US" sz="2000" dirty="0">
                <a:latin typeface="Times New Roman" panose="02020603050405020304" pitchFamily="18" charset="0"/>
                <a:cs typeface="Times New Roman" panose="02020603050405020304" pitchFamily="18" charset="0"/>
              </a:rPr>
              <a:t> formation reduces resistance, enhancing performance.</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Compact &amp; High-Frequency Performance</a:t>
            </a:r>
            <a:r>
              <a:rPr lang="en-US" sz="2000" dirty="0">
                <a:latin typeface="Times New Roman" panose="02020603050405020304" pitchFamily="18" charset="0"/>
                <a:cs typeface="Times New Roman" panose="02020603050405020304" pitchFamily="18" charset="0"/>
              </a:rPr>
              <a:t> – Supports 5G, radar, and satellite communications.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Low Parasitic Capacitance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SiO</a:t>
            </a:r>
            <a:r>
              <a:rPr lang="en-US" sz="2000" dirty="0">
                <a:latin typeface="Times New Roman" panose="02020603050405020304" pitchFamily="18" charset="0"/>
                <a:cs typeface="Times New Roman" panose="02020603050405020304" pitchFamily="18" charset="0"/>
              </a:rPr>
              <a:t>₂ and HfAlOx layers improve signal integrity.</a:t>
            </a:r>
          </a:p>
          <a:p>
            <a:pPr algn="just"/>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526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0CEF1-0BFE-A97C-9890-91F62D75F98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10C467-200D-0C07-E853-5BAE21BA11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2000" smtClean="0">
                <a:latin typeface="Times New Roman" panose="02020603050405020304" pitchFamily="18" charset="0"/>
                <a:cs typeface="Times New Roman" panose="02020603050405020304" pitchFamily="18" charset="0"/>
              </a:rPr>
              <a:t>11</a:t>
            </a:fld>
            <a:endParaRPr lang="en-US" sz="20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32B429F1-43D9-4BA5-3B96-4F1EA102D39C}"/>
              </a:ext>
            </a:extLst>
          </p:cNvPr>
          <p:cNvSpPr>
            <a:spLocks noChangeArrowheads="1"/>
          </p:cNvSpPr>
          <p:nvPr/>
        </p:nvSpPr>
        <p:spPr bwMode="auto">
          <a:xfrm>
            <a:off x="353960" y="316139"/>
            <a:ext cx="1142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38E10B1-6C07-3CFA-D688-438DA4E7C935}"/>
              </a:ext>
            </a:extLst>
          </p:cNvPr>
          <p:cNvSpPr txBox="1"/>
          <p:nvPr/>
        </p:nvSpPr>
        <p:spPr>
          <a:xfrm>
            <a:off x="1140542" y="316139"/>
            <a:ext cx="9458632" cy="677108"/>
          </a:xfrm>
          <a:prstGeom prst="rect">
            <a:avLst/>
          </a:prstGeom>
          <a:noFill/>
        </p:spPr>
        <p:txBody>
          <a:bodyPr wrap="square" rtlCol="0">
            <a:spAutoFit/>
          </a:bodyPr>
          <a:lstStyle/>
          <a:p>
            <a:pPr algn="ctr"/>
            <a:r>
              <a:rPr lang="en-US" sz="2400" b="1" dirty="0">
                <a:latin typeface="Times New Roman"/>
                <a:ea typeface="Times New Roman"/>
                <a:cs typeface="Times New Roman"/>
                <a:sym typeface="Times New Roman"/>
              </a:rPr>
              <a:t>Table I: Permittivity of the various biomolecules</a:t>
            </a:r>
          </a:p>
          <a:p>
            <a:endParaRPr lang="en-IN" dirty="0"/>
          </a:p>
        </p:txBody>
      </p:sp>
      <p:graphicFrame>
        <p:nvGraphicFramePr>
          <p:cNvPr id="4" name="Table 3">
            <a:extLst>
              <a:ext uri="{FF2B5EF4-FFF2-40B4-BE49-F238E27FC236}">
                <a16:creationId xmlns:a16="http://schemas.microsoft.com/office/drawing/2014/main" id="{F2E8DAE9-6881-FC19-6CC8-3C5F0CDA2AD5}"/>
              </a:ext>
            </a:extLst>
          </p:cNvPr>
          <p:cNvGraphicFramePr>
            <a:graphicFrameLocks noGrp="1"/>
          </p:cNvGraphicFramePr>
          <p:nvPr>
            <p:extLst>
              <p:ext uri="{D42A27DB-BD31-4B8C-83A1-F6EECF244321}">
                <p14:modId xmlns:p14="http://schemas.microsoft.com/office/powerpoint/2010/main" val="282575789"/>
              </p:ext>
            </p:extLst>
          </p:nvPr>
        </p:nvGraphicFramePr>
        <p:xfrm>
          <a:off x="2615380" y="1174965"/>
          <a:ext cx="6508955" cy="4508069"/>
        </p:xfrm>
        <a:graphic>
          <a:graphicData uri="http://schemas.openxmlformats.org/drawingml/2006/table">
            <a:tbl>
              <a:tblPr firstRow="1" firstCol="1" bandRow="1">
                <a:tableStyleId>{DE7AD339-51BE-4A38-A1C7-CCF28897F289}</a:tableStyleId>
              </a:tblPr>
              <a:tblGrid>
                <a:gridCol w="3213516">
                  <a:extLst>
                    <a:ext uri="{9D8B030D-6E8A-4147-A177-3AD203B41FA5}">
                      <a16:colId xmlns:a16="http://schemas.microsoft.com/office/drawing/2014/main" val="39885503"/>
                    </a:ext>
                  </a:extLst>
                </a:gridCol>
                <a:gridCol w="3295439">
                  <a:extLst>
                    <a:ext uri="{9D8B030D-6E8A-4147-A177-3AD203B41FA5}">
                      <a16:colId xmlns:a16="http://schemas.microsoft.com/office/drawing/2014/main" val="614508120"/>
                    </a:ext>
                  </a:extLst>
                </a:gridCol>
              </a:tblGrid>
              <a:tr h="974338">
                <a:tc>
                  <a:txBody>
                    <a:bodyPr/>
                    <a:lstStyle/>
                    <a:p>
                      <a:pPr algn="ctr">
                        <a:lnSpc>
                          <a:spcPct val="150000"/>
                        </a:lnSpc>
                        <a:spcAft>
                          <a:spcPts val="800"/>
                        </a:spcAft>
                        <a:buNone/>
                      </a:pPr>
                      <a:r>
                        <a:rPr lang="en-IN" sz="2800" b="1" kern="0" dirty="0">
                          <a:effectLst/>
                          <a:latin typeface="Times New Roman" panose="02020603050405020304" pitchFamily="18" charset="0"/>
                          <a:cs typeface="Times New Roman" panose="02020603050405020304" pitchFamily="18" charset="0"/>
                        </a:rPr>
                        <a:t>Biomolecules</a:t>
                      </a:r>
                      <a:endPar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2400" b="1" kern="0" dirty="0">
                          <a:effectLst/>
                        </a:rPr>
                        <a:t>Permittivity/Dielectric Constant (k)</a:t>
                      </a: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7449340"/>
                  </a:ext>
                </a:extLst>
              </a:tr>
              <a:tr h="731681">
                <a:tc>
                  <a:txBody>
                    <a:bodyPr/>
                    <a:lstStyle/>
                    <a:p>
                      <a:pPr algn="ctr">
                        <a:lnSpc>
                          <a:spcPct val="150000"/>
                        </a:lnSpc>
                        <a:spcAft>
                          <a:spcPts val="800"/>
                        </a:spcAft>
                        <a:buNone/>
                      </a:pPr>
                      <a:r>
                        <a:rPr lang="en-IN" sz="2800" kern="0" dirty="0">
                          <a:effectLst/>
                          <a:latin typeface="Times New Roman" panose="02020603050405020304" pitchFamily="18" charset="0"/>
                          <a:cs typeface="Times New Roman" panose="02020603050405020304" pitchFamily="18" charset="0"/>
                        </a:rPr>
                        <a:t>Uricase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2400" kern="100" dirty="0">
                          <a:effectLst/>
                        </a:rPr>
                        <a:t>1.5</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04946145"/>
                  </a:ext>
                </a:extLst>
              </a:tr>
              <a:tr h="898873">
                <a:tc>
                  <a:txBody>
                    <a:bodyPr/>
                    <a:lstStyle/>
                    <a:p>
                      <a:pPr algn="ctr">
                        <a:lnSpc>
                          <a:spcPct val="150000"/>
                        </a:lnSpc>
                        <a:spcAft>
                          <a:spcPts val="800"/>
                        </a:spcAft>
                        <a:buNone/>
                      </a:pPr>
                      <a:r>
                        <a:rPr lang="en-IN" sz="2800" kern="0" dirty="0">
                          <a:effectLst/>
                          <a:latin typeface="Times New Roman" panose="02020603050405020304" pitchFamily="18" charset="0"/>
                          <a:cs typeface="Times New Roman" panose="02020603050405020304" pitchFamily="18" charset="0"/>
                        </a:rPr>
                        <a:t>Streptavidin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2400" kern="100" dirty="0">
                          <a:effectLst/>
                        </a:rPr>
                        <a:t>2.1</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2243847"/>
                  </a:ext>
                </a:extLst>
              </a:tr>
              <a:tr h="864952">
                <a:tc>
                  <a:txBody>
                    <a:bodyPr/>
                    <a:lstStyle/>
                    <a:p>
                      <a:pPr algn="ctr">
                        <a:lnSpc>
                          <a:spcPct val="150000"/>
                        </a:lnSpc>
                        <a:spcAft>
                          <a:spcPts val="800"/>
                        </a:spcAft>
                        <a:buNone/>
                      </a:pPr>
                      <a:r>
                        <a:rPr lang="en-IN" sz="2800" kern="0" dirty="0">
                          <a:effectLst/>
                          <a:latin typeface="Times New Roman" panose="02020603050405020304" pitchFamily="18" charset="0"/>
                          <a:cs typeface="Times New Roman" panose="02020603050405020304" pitchFamily="18" charset="0"/>
                        </a:rPr>
                        <a:t>Protein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2400" kern="100" dirty="0">
                          <a:effectLst/>
                        </a:rPr>
                        <a:t>2.5</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0817829"/>
                  </a:ext>
                </a:extLst>
              </a:tr>
              <a:tr h="974338">
                <a:tc>
                  <a:txBody>
                    <a:bodyPr/>
                    <a:lstStyle/>
                    <a:p>
                      <a:pPr algn="ctr">
                        <a:lnSpc>
                          <a:spcPct val="150000"/>
                        </a:lnSpc>
                        <a:spcAft>
                          <a:spcPts val="800"/>
                        </a:spcAft>
                        <a:buNone/>
                      </a:pPr>
                      <a:r>
                        <a:rPr lang="en-IN" sz="2800" kern="0" dirty="0">
                          <a:effectLst/>
                          <a:latin typeface="Times New Roman" panose="02020603050405020304" pitchFamily="18" charset="0"/>
                          <a:cs typeface="Times New Roman" panose="02020603050405020304" pitchFamily="18" charset="0"/>
                        </a:rPr>
                        <a:t>ChOx </a:t>
                      </a:r>
                      <a:endParaRPr lang="en-IN"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buNone/>
                      </a:pPr>
                      <a:r>
                        <a:rPr lang="en-IN" sz="2400" kern="100" dirty="0">
                          <a:effectLst/>
                        </a:rPr>
                        <a:t>3.5</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43936"/>
                  </a:ext>
                </a:extLst>
              </a:tr>
            </a:tbl>
          </a:graphicData>
        </a:graphic>
      </p:graphicFrame>
    </p:spTree>
    <p:extLst>
      <p:ext uri="{BB962C8B-B14F-4D97-AF65-F5344CB8AC3E}">
        <p14:creationId xmlns:p14="http://schemas.microsoft.com/office/powerpoint/2010/main" val="422148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EAC66-5E14-B22E-0666-21A741FF924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61ADF3-6B73-CA4D-EB5C-8F1223BACC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2000" smtClean="0">
                <a:latin typeface="Times New Roman" panose="02020603050405020304" pitchFamily="18" charset="0"/>
                <a:cs typeface="Times New Roman" panose="02020603050405020304" pitchFamily="18" charset="0"/>
              </a:rPr>
              <a:t>12</a:t>
            </a:fld>
            <a:endParaRPr lang="en-US" sz="20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C99AD279-C2A2-CC79-2795-71EC4B758CC1}"/>
              </a:ext>
            </a:extLst>
          </p:cNvPr>
          <p:cNvSpPr>
            <a:spLocks noChangeArrowheads="1"/>
          </p:cNvSpPr>
          <p:nvPr/>
        </p:nvSpPr>
        <p:spPr bwMode="auto">
          <a:xfrm>
            <a:off x="353960" y="316139"/>
            <a:ext cx="1142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descr="A picture containing text, diagram, line, plot&#10;&#10;Description automatically generated">
            <a:extLst>
              <a:ext uri="{FF2B5EF4-FFF2-40B4-BE49-F238E27FC236}">
                <a16:creationId xmlns:a16="http://schemas.microsoft.com/office/drawing/2014/main" id="{8CE76A08-EDC9-9953-DA9A-AF1FF58882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490" y="951527"/>
            <a:ext cx="5731510" cy="4384675"/>
          </a:xfrm>
          <a:prstGeom prst="rect">
            <a:avLst/>
          </a:prstGeom>
          <a:noFill/>
          <a:ln>
            <a:noFill/>
          </a:ln>
        </p:spPr>
      </p:pic>
      <p:sp>
        <p:nvSpPr>
          <p:cNvPr id="7" name="TextBox 6">
            <a:extLst>
              <a:ext uri="{FF2B5EF4-FFF2-40B4-BE49-F238E27FC236}">
                <a16:creationId xmlns:a16="http://schemas.microsoft.com/office/drawing/2014/main" id="{A5E486CE-D395-E13B-69E0-6A1F4BB0202F}"/>
              </a:ext>
            </a:extLst>
          </p:cNvPr>
          <p:cNvSpPr txBox="1"/>
          <p:nvPr/>
        </p:nvSpPr>
        <p:spPr>
          <a:xfrm>
            <a:off x="766915" y="209143"/>
            <a:ext cx="10599173" cy="461665"/>
          </a:xfrm>
          <a:prstGeom prst="rect">
            <a:avLst/>
          </a:prstGeom>
          <a:noFill/>
        </p:spPr>
        <p:txBody>
          <a:bodyPr wrap="square" rtlCol="0">
            <a:spAutoFit/>
          </a:bodyPr>
          <a:lstStyle/>
          <a:p>
            <a:r>
              <a:rPr lang="en-IN" sz="2400" dirty="0">
                <a:effectLst/>
                <a:latin typeface="Times New Roman" panose="02020603050405020304" pitchFamily="18" charset="0"/>
                <a:ea typeface="Calibri" panose="020F0502020204030204" pitchFamily="34" charset="0"/>
              </a:rPr>
              <a:t>Output characteristics with V</a:t>
            </a:r>
            <a:r>
              <a:rPr lang="en-IN" sz="2400" baseline="-25000" dirty="0">
                <a:effectLst/>
                <a:latin typeface="Times New Roman" panose="02020603050405020304" pitchFamily="18" charset="0"/>
                <a:ea typeface="Calibri" panose="020F0502020204030204" pitchFamily="34" charset="0"/>
              </a:rPr>
              <a:t>DS</a:t>
            </a:r>
            <a:r>
              <a:rPr lang="en-IN" sz="2400" dirty="0">
                <a:effectLst/>
                <a:latin typeface="Times New Roman" panose="02020603050405020304" pitchFamily="18" charset="0"/>
                <a:ea typeface="Calibri" panose="020F0502020204030204" pitchFamily="34" charset="0"/>
              </a:rPr>
              <a:t> in DM MOSHEMT device for various biomolecules </a:t>
            </a:r>
            <a:endParaRPr lang="en-IN" sz="2400" dirty="0"/>
          </a:p>
        </p:txBody>
      </p:sp>
      <p:sp>
        <p:nvSpPr>
          <p:cNvPr id="8" name="TextBox 7">
            <a:extLst>
              <a:ext uri="{FF2B5EF4-FFF2-40B4-BE49-F238E27FC236}">
                <a16:creationId xmlns:a16="http://schemas.microsoft.com/office/drawing/2014/main" id="{D387D0A4-E34E-0C21-B450-B1EA924A67A0}"/>
              </a:ext>
            </a:extLst>
          </p:cNvPr>
          <p:cNvSpPr txBox="1"/>
          <p:nvPr/>
        </p:nvSpPr>
        <p:spPr>
          <a:xfrm>
            <a:off x="521806" y="5476568"/>
            <a:ext cx="5731510" cy="584775"/>
          </a:xfrm>
          <a:prstGeom prst="rect">
            <a:avLst/>
          </a:prstGeom>
          <a:noFill/>
        </p:spPr>
        <p:txBody>
          <a:bodyPr wrap="square" rtlCol="0">
            <a:spAutoFit/>
          </a:bodyPr>
          <a:lstStyle/>
          <a:p>
            <a:r>
              <a:rPr lang="en-IN" sz="1600" b="1" dirty="0">
                <a:effectLst/>
                <a:latin typeface="Times New Roman" panose="02020603050405020304" pitchFamily="18" charset="0"/>
                <a:ea typeface="Calibri" panose="020F0502020204030204" pitchFamily="34" charset="0"/>
              </a:rPr>
              <a:t>Fig.1</a:t>
            </a:r>
            <a:r>
              <a:rPr lang="en-IN" sz="1600" dirty="0">
                <a:effectLst/>
                <a:latin typeface="Times New Roman" panose="02020603050405020304" pitchFamily="18" charset="0"/>
                <a:ea typeface="Calibri" panose="020F0502020204030204" pitchFamily="34" charset="0"/>
              </a:rPr>
              <a:t>;Output characteristics with V</a:t>
            </a:r>
            <a:r>
              <a:rPr lang="en-IN" sz="1600" baseline="-25000" dirty="0">
                <a:effectLst/>
                <a:latin typeface="Times New Roman" panose="02020603050405020304" pitchFamily="18" charset="0"/>
                <a:ea typeface="Calibri" panose="020F0502020204030204" pitchFamily="34" charset="0"/>
              </a:rPr>
              <a:t>DS</a:t>
            </a:r>
            <a:r>
              <a:rPr lang="en-IN" sz="1600" dirty="0">
                <a:effectLst/>
                <a:latin typeface="Times New Roman" panose="02020603050405020304" pitchFamily="18" charset="0"/>
                <a:ea typeface="Calibri" panose="020F0502020204030204" pitchFamily="34" charset="0"/>
              </a:rPr>
              <a:t> in DM MOSHEMT device for various biomolecules </a:t>
            </a:r>
            <a:endParaRPr lang="en-IN" sz="1600" dirty="0"/>
          </a:p>
        </p:txBody>
      </p:sp>
      <p:sp>
        <p:nvSpPr>
          <p:cNvPr id="13" name="Rectangle 3">
            <a:extLst>
              <a:ext uri="{FF2B5EF4-FFF2-40B4-BE49-F238E27FC236}">
                <a16:creationId xmlns:a16="http://schemas.microsoft.com/office/drawing/2014/main" id="{5E5AEFCA-6347-AB96-831E-9D5165D61F84}"/>
              </a:ext>
            </a:extLst>
          </p:cNvPr>
          <p:cNvSpPr>
            <a:spLocks noChangeArrowheads="1"/>
          </p:cNvSpPr>
          <p:nvPr/>
        </p:nvSpPr>
        <p:spPr bwMode="auto">
          <a:xfrm>
            <a:off x="6337209" y="823245"/>
            <a:ext cx="544183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Inverse Relationship of Permittivity &amp; Drain Current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Higher drain current (IDSI_{DS}) is observed for biomolecules with lower permittivity, following the inverse relationship between permittivity and drain current.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Variation in IDSI_{DS} for Biomolecules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Uricase (k=1.5k = 1.5) exhibits the highest IDSI_{DS} of 4.602 A/mm, while ChOx (k=3.5k = 3.5) shows the lowest IDSI_{DS} of 4.478 A/mm.</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 of DMG Devices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DMG devices show higher IDSI_{DS} deviations due to gate shielding at the drain end, enhancing carrier transport efficiency and mitigating short-channel effects (SCEs).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82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58AF0-9D24-F25F-57B6-8B08E80F4AA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913280-5DD0-91B4-3819-55963775C5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2000" smtClean="0">
                <a:latin typeface="Times New Roman" panose="02020603050405020304" pitchFamily="18" charset="0"/>
                <a:cs typeface="Times New Roman" panose="02020603050405020304" pitchFamily="18" charset="0"/>
              </a:rPr>
              <a:t>13</a:t>
            </a:fld>
            <a:endParaRPr lang="en-US" sz="20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91E2DD1A-CC32-64D1-4651-F5F88CFD0DE2}"/>
              </a:ext>
            </a:extLst>
          </p:cNvPr>
          <p:cNvSpPr>
            <a:spLocks noChangeArrowheads="1"/>
          </p:cNvSpPr>
          <p:nvPr/>
        </p:nvSpPr>
        <p:spPr bwMode="auto">
          <a:xfrm>
            <a:off x="353960" y="316139"/>
            <a:ext cx="114250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03FDC55-2751-45CB-AFBF-7414532DE4B8}"/>
              </a:ext>
            </a:extLst>
          </p:cNvPr>
          <p:cNvSpPr txBox="1"/>
          <p:nvPr/>
        </p:nvSpPr>
        <p:spPr>
          <a:xfrm>
            <a:off x="521806" y="112079"/>
            <a:ext cx="10599173" cy="830997"/>
          </a:xfrm>
          <a:prstGeom prst="rect">
            <a:avLst/>
          </a:prstGeom>
          <a:noFill/>
        </p:spPr>
        <p:txBody>
          <a:bodyPr wrap="square" rtlCol="0">
            <a:spAutoFit/>
          </a:bodyPr>
          <a:lstStyle/>
          <a:p>
            <a:r>
              <a:rPr lang="en-IN" sz="2400" dirty="0">
                <a:effectLst/>
                <a:latin typeface="Times New Roman" panose="02020603050405020304" pitchFamily="18" charset="0"/>
                <a:ea typeface="Calibri" panose="020F0502020204030204" pitchFamily="34" charset="0"/>
              </a:rPr>
              <a:t>Transfer characteristics for fixed drain bias V</a:t>
            </a:r>
            <a:r>
              <a:rPr lang="en-IN" sz="2400" baseline="-25000" dirty="0">
                <a:effectLst/>
                <a:latin typeface="Times New Roman" panose="02020603050405020304" pitchFamily="18" charset="0"/>
                <a:ea typeface="Calibri" panose="020F0502020204030204" pitchFamily="34" charset="0"/>
              </a:rPr>
              <a:t>DS</a:t>
            </a:r>
            <a:r>
              <a:rPr lang="en-IN" sz="2400" dirty="0">
                <a:effectLst/>
                <a:latin typeface="Times New Roman" panose="02020603050405020304" pitchFamily="18" charset="0"/>
                <a:ea typeface="Calibri" panose="020F0502020204030204" pitchFamily="34" charset="0"/>
              </a:rPr>
              <a:t> = 0.5 V in DMG device for different biomolecules.</a:t>
            </a:r>
            <a:endParaRPr lang="en-IN" sz="2400" dirty="0"/>
          </a:p>
        </p:txBody>
      </p:sp>
      <p:sp>
        <p:nvSpPr>
          <p:cNvPr id="8" name="TextBox 7">
            <a:extLst>
              <a:ext uri="{FF2B5EF4-FFF2-40B4-BE49-F238E27FC236}">
                <a16:creationId xmlns:a16="http://schemas.microsoft.com/office/drawing/2014/main" id="{9A7EE226-EB62-2074-46AA-33A65D7873D8}"/>
              </a:ext>
            </a:extLst>
          </p:cNvPr>
          <p:cNvSpPr txBox="1"/>
          <p:nvPr/>
        </p:nvSpPr>
        <p:spPr>
          <a:xfrm>
            <a:off x="521806" y="5476568"/>
            <a:ext cx="5731510" cy="646331"/>
          </a:xfrm>
          <a:prstGeom prst="rect">
            <a:avLst/>
          </a:prstGeom>
          <a:noFill/>
        </p:spPr>
        <p:txBody>
          <a:bodyPr wrap="square" rtlCol="0">
            <a:spAutoFit/>
          </a:bodyPr>
          <a:lstStyle/>
          <a:p>
            <a:r>
              <a:rPr lang="en-IN" sz="1600" b="1" dirty="0">
                <a:effectLst/>
                <a:latin typeface="Times New Roman" panose="02020603050405020304" pitchFamily="18" charset="0"/>
                <a:ea typeface="Calibri" panose="020F0502020204030204" pitchFamily="34" charset="0"/>
              </a:rPr>
              <a:t>Fig.</a:t>
            </a:r>
            <a:r>
              <a:rPr lang="en-IN" sz="1600" b="1" dirty="0">
                <a:latin typeface="Times New Roman" panose="02020603050405020304" pitchFamily="18" charset="0"/>
                <a:ea typeface="Calibri" panose="020F0502020204030204" pitchFamily="34" charset="0"/>
              </a:rPr>
              <a:t>2; </a:t>
            </a:r>
            <a:r>
              <a:rPr lang="en-IN" sz="1800" dirty="0">
                <a:effectLst/>
                <a:latin typeface="Times New Roman" panose="02020603050405020304" pitchFamily="18" charset="0"/>
                <a:ea typeface="Calibri" panose="020F0502020204030204" pitchFamily="34" charset="0"/>
              </a:rPr>
              <a:t>Transfer characteristics for fixed drain bias V</a:t>
            </a:r>
            <a:r>
              <a:rPr lang="en-IN" sz="1800" baseline="-25000" dirty="0">
                <a:effectLst/>
                <a:latin typeface="Times New Roman" panose="02020603050405020304" pitchFamily="18" charset="0"/>
                <a:ea typeface="Calibri" panose="020F0502020204030204" pitchFamily="34" charset="0"/>
              </a:rPr>
              <a:t>DS</a:t>
            </a:r>
            <a:r>
              <a:rPr lang="en-IN" sz="1800" dirty="0">
                <a:effectLst/>
                <a:latin typeface="Times New Roman" panose="02020603050405020304" pitchFamily="18" charset="0"/>
                <a:ea typeface="Calibri" panose="020F0502020204030204" pitchFamily="34" charset="0"/>
              </a:rPr>
              <a:t> = 0.5 V in DMG device for different biomolecules.</a:t>
            </a:r>
            <a:endParaRPr lang="en-IN" sz="1600" dirty="0"/>
          </a:p>
        </p:txBody>
      </p:sp>
      <p:sp>
        <p:nvSpPr>
          <p:cNvPr id="13" name="Rectangle 3">
            <a:extLst>
              <a:ext uri="{FF2B5EF4-FFF2-40B4-BE49-F238E27FC236}">
                <a16:creationId xmlns:a16="http://schemas.microsoft.com/office/drawing/2014/main" id="{C80D5D1A-356F-FBF8-F5D0-C1CEC4006352}"/>
              </a:ext>
            </a:extLst>
          </p:cNvPr>
          <p:cNvSpPr>
            <a:spLocks noChangeArrowheads="1"/>
          </p:cNvSpPr>
          <p:nvPr/>
        </p:nvSpPr>
        <p:spPr bwMode="auto">
          <a:xfrm>
            <a:off x="6337209" y="2762231"/>
            <a:ext cx="544183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 name="Picture 1" descr="A picture containing text, diagram, line, plot&#10;&#10;Description automatically generated">
            <a:extLst>
              <a:ext uri="{FF2B5EF4-FFF2-40B4-BE49-F238E27FC236}">
                <a16:creationId xmlns:a16="http://schemas.microsoft.com/office/drawing/2014/main" id="{573227EB-705C-E4AB-E2E6-BF3F99BF7B3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2956" y="1031558"/>
            <a:ext cx="5731510" cy="4384675"/>
          </a:xfrm>
          <a:prstGeom prst="rect">
            <a:avLst/>
          </a:prstGeom>
          <a:noFill/>
          <a:ln>
            <a:noFill/>
          </a:ln>
        </p:spPr>
      </p:pic>
      <p:sp>
        <p:nvSpPr>
          <p:cNvPr id="4" name="Rectangle 1">
            <a:extLst>
              <a:ext uri="{FF2B5EF4-FFF2-40B4-BE49-F238E27FC236}">
                <a16:creationId xmlns:a16="http://schemas.microsoft.com/office/drawing/2014/main" id="{8841A786-6AE4-65D8-82E2-4B9A6D7D8953}"/>
              </a:ext>
            </a:extLst>
          </p:cNvPr>
          <p:cNvSpPr>
            <a:spLocks noChangeArrowheads="1"/>
          </p:cNvSpPr>
          <p:nvPr/>
        </p:nvSpPr>
        <p:spPr bwMode="auto">
          <a:xfrm>
            <a:off x="6312312" y="712244"/>
            <a:ext cx="573151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Variation in Drain Current &amp; Threshold Voltage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presence of biomolecules in the cavity region causes significant changes in drain current and a proportional shift in threshold voltage (V</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V_{th}).</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Comparison of ChOx &amp; Uricase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ChOx results in a more positive V</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V_{th} compared to Uricase, while Uricase exhibits the highest drain current, and ChOx the lowest.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DMG vs. SMG Performance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DMG devices provide a higher drain current than SMG devices, highlighting their superior performance.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720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diagram, line, plot&#10;&#10;Description automatically generated">
            <a:extLst>
              <a:ext uri="{FF2B5EF4-FFF2-40B4-BE49-F238E27FC236}">
                <a16:creationId xmlns:a16="http://schemas.microsoft.com/office/drawing/2014/main" id="{BF3FD2F4-92BF-121F-23DF-0C2DC47986B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471" y="1112070"/>
            <a:ext cx="5731510" cy="4384675"/>
          </a:xfrm>
          <a:prstGeom prst="rect">
            <a:avLst/>
          </a:prstGeom>
          <a:noFill/>
          <a:ln>
            <a:noFill/>
          </a:ln>
        </p:spPr>
      </p:pic>
      <p:sp>
        <p:nvSpPr>
          <p:cNvPr id="4" name="TextBox 3">
            <a:extLst>
              <a:ext uri="{FF2B5EF4-FFF2-40B4-BE49-F238E27FC236}">
                <a16:creationId xmlns:a16="http://schemas.microsoft.com/office/drawing/2014/main" id="{3EEA6E7F-5DAF-E1E2-585B-91022819CA03}"/>
              </a:ext>
            </a:extLst>
          </p:cNvPr>
          <p:cNvSpPr txBox="1"/>
          <p:nvPr/>
        </p:nvSpPr>
        <p:spPr>
          <a:xfrm>
            <a:off x="442452" y="5368413"/>
            <a:ext cx="5653548" cy="646215"/>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51BCD4B0-E224-0198-B2A2-43C8C57943E5}"/>
              </a:ext>
            </a:extLst>
          </p:cNvPr>
          <p:cNvSpPr txBox="1"/>
          <p:nvPr/>
        </p:nvSpPr>
        <p:spPr>
          <a:xfrm>
            <a:off x="403471" y="5444613"/>
            <a:ext cx="5653548" cy="646215"/>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07A7CCB7-88FE-DCD1-95D7-8B515EE36D82}"/>
              </a:ext>
            </a:extLst>
          </p:cNvPr>
          <p:cNvSpPr txBox="1"/>
          <p:nvPr/>
        </p:nvSpPr>
        <p:spPr>
          <a:xfrm>
            <a:off x="422962" y="5508779"/>
            <a:ext cx="5653548" cy="646215"/>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0CE8E988-2404-BE96-6BCB-49EBE1BDD5C0}"/>
              </a:ext>
            </a:extLst>
          </p:cNvPr>
          <p:cNvSpPr txBox="1"/>
          <p:nvPr/>
        </p:nvSpPr>
        <p:spPr>
          <a:xfrm>
            <a:off x="461942" y="5582253"/>
            <a:ext cx="5653548" cy="58477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 3;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Transconductance characteristics plot with respect to V</a:t>
            </a:r>
            <a:r>
              <a:rPr lang="en-IN" sz="1600" baseline="-25000" dirty="0">
                <a:effectLst/>
                <a:latin typeface="Times New Roman" panose="02020603050405020304" pitchFamily="18" charset="0"/>
                <a:ea typeface="Calibri" panose="020F0502020204030204" pitchFamily="34" charset="0"/>
                <a:cs typeface="Times New Roman" panose="02020603050405020304" pitchFamily="18" charset="0"/>
              </a:rPr>
              <a:t>GS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 DMG devices at V</a:t>
            </a:r>
            <a:r>
              <a:rPr lang="en-IN" sz="1600" baseline="-25000" dirty="0">
                <a:effectLst/>
                <a:latin typeface="Times New Roman" panose="02020603050405020304" pitchFamily="18" charset="0"/>
                <a:ea typeface="Calibri" panose="020F0502020204030204" pitchFamily="34" charset="0"/>
                <a:cs typeface="Times New Roman" panose="02020603050405020304" pitchFamily="18" charset="0"/>
              </a:rPr>
              <a:t>DS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of 0.5 V for different biomolecules.</a:t>
            </a:r>
            <a:endParaRPr lang="en-IN" sz="1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48F916E-C03E-FDEF-8CD8-30A790275BC8}"/>
              </a:ext>
            </a:extLst>
          </p:cNvPr>
          <p:cNvSpPr txBox="1"/>
          <p:nvPr/>
        </p:nvSpPr>
        <p:spPr>
          <a:xfrm>
            <a:off x="929496" y="182445"/>
            <a:ext cx="10255045" cy="707886"/>
          </a:xfrm>
          <a:prstGeom prst="rect">
            <a:avLst/>
          </a:prstGeom>
          <a:noFill/>
        </p:spPr>
        <p:txBody>
          <a:bodyPr wrap="square" rtlCol="0">
            <a:spAutoFit/>
          </a:bodyPr>
          <a:lstStyle/>
          <a:p>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Transconductance characteristics plot with respect to V</a:t>
            </a:r>
            <a:r>
              <a:rPr lang="en-IN" sz="2000" baseline="-25000" dirty="0">
                <a:effectLst/>
                <a:latin typeface="Times New Roman" panose="02020603050405020304" pitchFamily="18" charset="0"/>
                <a:ea typeface="Calibri" panose="020F0502020204030204" pitchFamily="34" charset="0"/>
                <a:cs typeface="Times New Roman" panose="02020603050405020304" pitchFamily="18" charset="0"/>
              </a:rPr>
              <a:t>GS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 DMG devices at V</a:t>
            </a:r>
            <a:r>
              <a:rPr lang="en-IN" sz="2000" baseline="-25000" dirty="0">
                <a:effectLst/>
                <a:latin typeface="Times New Roman" panose="02020603050405020304" pitchFamily="18" charset="0"/>
                <a:ea typeface="Calibri" panose="020F0502020204030204" pitchFamily="34" charset="0"/>
                <a:cs typeface="Times New Roman" panose="02020603050405020304" pitchFamily="18" charset="0"/>
              </a:rPr>
              <a:t>DS</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of 0.5 V for different biomolecules.</a:t>
            </a:r>
            <a:endParaRPr lang="en-IN" sz="2000" b="1" dirty="0">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F48C5285-1BBC-314C-7097-D150E0FED4EF}"/>
              </a:ext>
            </a:extLst>
          </p:cNvPr>
          <p:cNvSpPr>
            <a:spLocks noChangeArrowheads="1"/>
          </p:cNvSpPr>
          <p:nvPr/>
        </p:nvSpPr>
        <p:spPr bwMode="auto">
          <a:xfrm>
            <a:off x="6571383" y="765250"/>
            <a:ext cx="519765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Transconductance Extraction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transconductance (gmg_m) is derived from the first-order derivative of transfer characteristics (IDI_D-VGV_G) in AlGaN/</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GaN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MOSHEMTs with an InGaN back-barrier, ensuring better gate control.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Comparison of gmg_m for Biomolecules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Among biomolecules (k=1.5k = 1.5 to 3.53.5), ChOx (k=3.5k = 3.5) exhibits the highest gmg_m (~19.5 mS/mm), while Al₂O₃ (k=9k = 9) shows the lowest (17.817.8 mS/mm).</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 of InGaN Back-Barrier &amp; DMG Technology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InGaN back-barrier and DMG technology enhance carrier concentration in the potential well, leading to improved transconductance.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561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diagram, line, plot&#10;&#10;Description automatically generated">
            <a:extLst>
              <a:ext uri="{FF2B5EF4-FFF2-40B4-BE49-F238E27FC236}">
                <a16:creationId xmlns:a16="http://schemas.microsoft.com/office/drawing/2014/main" id="{9A50EFBB-E0FF-ADDE-C074-EBFAC7EC353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980" y="1028343"/>
            <a:ext cx="5731510" cy="4384675"/>
          </a:xfrm>
          <a:prstGeom prst="rect">
            <a:avLst/>
          </a:prstGeom>
          <a:noFill/>
          <a:ln>
            <a:noFill/>
          </a:ln>
        </p:spPr>
      </p:pic>
      <p:sp>
        <p:nvSpPr>
          <p:cNvPr id="3" name="TextBox 2">
            <a:extLst>
              <a:ext uri="{FF2B5EF4-FFF2-40B4-BE49-F238E27FC236}">
                <a16:creationId xmlns:a16="http://schemas.microsoft.com/office/drawing/2014/main" id="{B9253328-CF55-7EFC-F5A8-581A0AFC31A6}"/>
              </a:ext>
            </a:extLst>
          </p:cNvPr>
          <p:cNvSpPr txBox="1"/>
          <p:nvPr/>
        </p:nvSpPr>
        <p:spPr>
          <a:xfrm>
            <a:off x="452980" y="5537269"/>
            <a:ext cx="5731510" cy="584775"/>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Fig:4;</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Output Conductance plot as a function of drain bias V</a:t>
            </a:r>
            <a:r>
              <a:rPr lang="en-IN" sz="1600" baseline="-25000" dirty="0">
                <a:effectLst/>
                <a:latin typeface="Times New Roman" panose="02020603050405020304" pitchFamily="18" charset="0"/>
                <a:ea typeface="Calibri" panose="020F0502020204030204" pitchFamily="34" charset="0"/>
                <a:cs typeface="Times New Roman" panose="02020603050405020304" pitchFamily="18" charset="0"/>
              </a:rPr>
              <a:t>DS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 DMG devices at V</a:t>
            </a:r>
            <a:r>
              <a:rPr lang="en-IN" sz="1600" baseline="-25000" dirty="0">
                <a:effectLst/>
                <a:latin typeface="Times New Roman" panose="02020603050405020304" pitchFamily="18" charset="0"/>
                <a:ea typeface="Calibri" panose="020F0502020204030204" pitchFamily="34" charset="0"/>
                <a:cs typeface="Times New Roman" panose="02020603050405020304" pitchFamily="18" charset="0"/>
              </a:rPr>
              <a:t>GS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of 2 V for different biomolecules.</a:t>
            </a:r>
            <a:r>
              <a:rPr lang="en-IN" sz="16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BE026CEF-7D10-E939-F0D7-4E84D91AE362}"/>
              </a:ext>
            </a:extLst>
          </p:cNvPr>
          <p:cNvSpPr txBox="1"/>
          <p:nvPr/>
        </p:nvSpPr>
        <p:spPr>
          <a:xfrm>
            <a:off x="1081548" y="140232"/>
            <a:ext cx="10205884" cy="707886"/>
          </a:xfrm>
          <a:prstGeom prst="rect">
            <a:avLst/>
          </a:prstGeom>
          <a:noFill/>
        </p:spPr>
        <p:txBody>
          <a:bodyPr wrap="square" rtlCol="0">
            <a:spAutoFit/>
          </a:bodyPr>
          <a:lstStyle/>
          <a:p>
            <a:r>
              <a:rPr lang="en-IN" sz="2000" dirty="0">
                <a:effectLst/>
                <a:latin typeface="Times New Roman" panose="02020603050405020304" pitchFamily="18" charset="0"/>
                <a:ea typeface="Calibri" panose="020F0502020204030204" pitchFamily="34" charset="0"/>
              </a:rPr>
              <a:t>Output Conductance plot as a function of drain bias V</a:t>
            </a:r>
            <a:r>
              <a:rPr lang="en-IN" sz="2000" baseline="-25000" dirty="0">
                <a:effectLst/>
                <a:latin typeface="Times New Roman" panose="02020603050405020304" pitchFamily="18" charset="0"/>
                <a:ea typeface="Calibri" panose="020F0502020204030204" pitchFamily="34" charset="0"/>
              </a:rPr>
              <a:t>DS</a:t>
            </a:r>
            <a:r>
              <a:rPr lang="en-IN" sz="2000" dirty="0">
                <a:effectLst/>
                <a:latin typeface="Times New Roman" panose="02020603050405020304" pitchFamily="18" charset="0"/>
                <a:ea typeface="Calibri" panose="020F0502020204030204" pitchFamily="34" charset="0"/>
              </a:rPr>
              <a:t> in DMG devices at V</a:t>
            </a:r>
            <a:r>
              <a:rPr lang="en-IN" sz="2000" baseline="-25000" dirty="0">
                <a:effectLst/>
                <a:latin typeface="Times New Roman" panose="02020603050405020304" pitchFamily="18" charset="0"/>
                <a:ea typeface="Calibri" panose="020F0502020204030204" pitchFamily="34" charset="0"/>
              </a:rPr>
              <a:t>GS</a:t>
            </a:r>
            <a:r>
              <a:rPr lang="en-IN" sz="2000" dirty="0">
                <a:effectLst/>
                <a:latin typeface="Times New Roman" panose="02020603050405020304" pitchFamily="18" charset="0"/>
                <a:ea typeface="Calibri" panose="020F0502020204030204" pitchFamily="34" charset="0"/>
              </a:rPr>
              <a:t> of 2 V for different biomolecules</a:t>
            </a:r>
            <a:r>
              <a:rPr lang="en-IN" sz="1800" dirty="0">
                <a:effectLst/>
                <a:latin typeface="Times New Roman" panose="02020603050405020304" pitchFamily="18" charset="0"/>
                <a:ea typeface="Calibri" panose="020F0502020204030204" pitchFamily="34" charset="0"/>
              </a:rPr>
              <a:t>.</a:t>
            </a:r>
            <a:endParaRPr lang="en-IN" dirty="0"/>
          </a:p>
        </p:txBody>
      </p:sp>
      <p:sp>
        <p:nvSpPr>
          <p:cNvPr id="5" name="Rectangle 1">
            <a:extLst>
              <a:ext uri="{FF2B5EF4-FFF2-40B4-BE49-F238E27FC236}">
                <a16:creationId xmlns:a16="http://schemas.microsoft.com/office/drawing/2014/main" id="{EFA909FF-3787-2059-41EC-D4C1DFFB894D}"/>
              </a:ext>
            </a:extLst>
          </p:cNvPr>
          <p:cNvSpPr>
            <a:spLocks noChangeArrowheads="1"/>
          </p:cNvSpPr>
          <p:nvPr/>
        </p:nvSpPr>
        <p:spPr bwMode="auto">
          <a:xfrm>
            <a:off x="6430944" y="1028343"/>
            <a:ext cx="530807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Conductance &amp; Sensitivity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Output conductance (gdg_d) is a key parameter for determining device sensitivity, and it decreases as permittivity increases, leading to reduced drain current.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Variation in gdg_d with Permittivity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gdg_d is highest (~19.5 mS/mm) for low-permittivity biomolecules and lowest (~12.5 mS/mm) for high-permittivity biomolecules.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 of InGaN Back-Barrier &amp; DMG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InGaN back-barrier with DMG enhances gate control, reduces leakage, increases sensitivity, and ensures stable device operation by shielding drain voltage fluctuations.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330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FA3D7-8CF6-1B62-CB33-E6E100A774A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0867966-5A81-272F-93FF-2DB97089D8D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5535" y="1059999"/>
            <a:ext cx="5731510" cy="4384040"/>
          </a:xfrm>
          <a:prstGeom prst="rect">
            <a:avLst/>
          </a:prstGeom>
          <a:noFill/>
          <a:ln>
            <a:noFill/>
          </a:ln>
        </p:spPr>
      </p:pic>
      <p:sp>
        <p:nvSpPr>
          <p:cNvPr id="3" name="TextBox 2">
            <a:extLst>
              <a:ext uri="{FF2B5EF4-FFF2-40B4-BE49-F238E27FC236}">
                <a16:creationId xmlns:a16="http://schemas.microsoft.com/office/drawing/2014/main" id="{BFD15A10-506A-361D-D363-14A7FC708E1E}"/>
              </a:ext>
            </a:extLst>
          </p:cNvPr>
          <p:cNvSpPr txBox="1"/>
          <p:nvPr/>
        </p:nvSpPr>
        <p:spPr>
          <a:xfrm>
            <a:off x="575535" y="5444039"/>
            <a:ext cx="5791200" cy="1077218"/>
          </a:xfrm>
          <a:prstGeom prst="rect">
            <a:avLst/>
          </a:prstGeom>
          <a:noFill/>
        </p:spPr>
        <p:txBody>
          <a:bodyPr wrap="square" rtlCol="0">
            <a:spAutoFit/>
          </a:bodyPr>
          <a:lstStyle/>
          <a:p>
            <a:pPr algn="just"/>
            <a:r>
              <a:rPr lang="en-IN" sz="1600" b="1" dirty="0">
                <a:latin typeface="Times New Roman" panose="02020603050405020304" pitchFamily="18" charset="0"/>
                <a:cs typeface="Times New Roman" panose="02020603050405020304" pitchFamily="18" charset="0"/>
              </a:rPr>
              <a:t>Fig;5;</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Drain-ON sensitivity of the DMG device with different biomolecules and different cavity lengths (50 nm, 100 nm, and 150 nm) at gate bias V</a:t>
            </a:r>
            <a:r>
              <a:rPr lang="en-IN" sz="1600" kern="100" baseline="-25000" dirty="0">
                <a:effectLst/>
                <a:latin typeface="Times New Roman" panose="02020603050405020304" pitchFamily="18" charset="0"/>
                <a:ea typeface="Calibri" panose="020F0502020204030204" pitchFamily="34" charset="0"/>
                <a:cs typeface="Times New Roman" panose="02020603050405020304" pitchFamily="18" charset="0"/>
              </a:rPr>
              <a:t>GS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 2 V.</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61620B0-1496-45DF-33C4-9C688DC41E6B}"/>
              </a:ext>
            </a:extLst>
          </p:cNvPr>
          <p:cNvSpPr txBox="1"/>
          <p:nvPr/>
        </p:nvSpPr>
        <p:spPr>
          <a:xfrm>
            <a:off x="863128" y="229002"/>
            <a:ext cx="10465743" cy="1015663"/>
          </a:xfrm>
          <a:prstGeom prst="rect">
            <a:avLst/>
          </a:prstGeom>
          <a:noFill/>
        </p:spPr>
        <p:txBody>
          <a:bodyPr wrap="square" rtlCol="0">
            <a:spAutoFit/>
          </a:bodyPr>
          <a:lstStyle/>
          <a:p>
            <a:pPr algn="just"/>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Drain-ON sensitivity of the DMG device with different biomolecules and different cavity lengths (50 nm, 100 nm, and 150 nm) at gate bias V</a:t>
            </a:r>
            <a:r>
              <a:rPr lang="en-IN" sz="2000" kern="100" baseline="-25000" dirty="0">
                <a:effectLst/>
                <a:latin typeface="Times New Roman" panose="02020603050405020304" pitchFamily="18" charset="0"/>
                <a:ea typeface="Calibri" panose="020F0502020204030204" pitchFamily="34" charset="0"/>
                <a:cs typeface="Times New Roman" panose="02020603050405020304" pitchFamily="18" charset="0"/>
              </a:rPr>
              <a:t>GS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 2 V.</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42CCBF05-600F-C323-47F8-CDB9994BE4BE}"/>
              </a:ext>
            </a:extLst>
          </p:cNvPr>
          <p:cNvSpPr>
            <a:spLocks noChangeArrowheads="1"/>
          </p:cNvSpPr>
          <p:nvPr/>
        </p:nvSpPr>
        <p:spPr bwMode="auto">
          <a:xfrm>
            <a:off x="6594638" y="712862"/>
            <a:ext cx="524340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Sensitivity Variation with Cavity Length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Drain-ON current sensitivity (SIONS_{ION}) increases with cavity length (50 nm to 150 nm), with Uricase showing the most significant change.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 of Larger Cavity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maximum sensitivity is observed at 150 nm cavity length due to the larger surface area, enhancing biomolecule interaction with surface charges in the AlGaN layer.</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Comparative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Tables provide insights into sensitivity variations across cavity lengths (Table II), drain current and threshold voltage trends for different permittivity values (Table III), and a comparison of drain current and sensitivity between SMG and DMG structures (Table IV).</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812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93E41-F637-B539-6361-C91562DA07E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699E5C-8C4E-3683-203E-F4987686CB7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
        <p:nvSpPr>
          <p:cNvPr id="4" name="Google Shape;125;p3">
            <a:extLst>
              <a:ext uri="{FF2B5EF4-FFF2-40B4-BE49-F238E27FC236}">
                <a16:creationId xmlns:a16="http://schemas.microsoft.com/office/drawing/2014/main" id="{AF1E2322-EC35-6A97-F8D5-731FAF418C84}"/>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AE5F6A2-3F8A-3D5B-C667-07A288C354A5}"/>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Disease Diagnostics:</a:t>
            </a:r>
          </a:p>
          <a:p>
            <a:pPr marR="0" lvl="0" algn="just" rtl="0">
              <a:lnSpc>
                <a:spcPct val="100000"/>
              </a:lnSpc>
              <a:spcBef>
                <a:spcPts val="0"/>
              </a:spcBef>
              <a:spcAft>
                <a:spcPts val="0"/>
              </a:spcAft>
            </a:pPr>
            <a:r>
              <a:rPr lang="en-IN" b="1" dirty="0">
                <a:latin typeface="Times New Roman" panose="02020603050405020304" pitchFamily="18" charset="0"/>
                <a:ea typeface="Verdana" panose="020B0604030504040204" pitchFamily="34" charset="0"/>
                <a:cs typeface="Times New Roman" panose="02020603050405020304" pitchFamily="18" charset="0"/>
              </a:rPr>
              <a:t>               Use: </a:t>
            </a:r>
            <a:r>
              <a:rPr lang="en-US" b="0" i="0" dirty="0">
                <a:solidFill>
                  <a:srgbClr val="000000"/>
                </a:solidFill>
                <a:effectLst/>
                <a:latin typeface="Times New Roman" panose="02020603050405020304" pitchFamily="18" charset="0"/>
                <a:cs typeface="Times New Roman" panose="02020603050405020304" pitchFamily="18" charset="0"/>
              </a:rPr>
              <a:t>Biomarkers of diseases such as cancer, heart disease or infectious disease, such as COVID-19, in the body fluids: An example through which PSA can be detected for screening prostate cancer or DNA mutations in genetic disorders is through blood or saliva</a:t>
            </a:r>
          </a:p>
          <a:p>
            <a:pPr marR="0" lvl="0" rtl="0">
              <a:lnSpc>
                <a:spcPct val="100000"/>
              </a:lnSpc>
              <a:spcBef>
                <a:spcPts val="0"/>
              </a:spcBef>
              <a:spcAft>
                <a:spcPts val="0"/>
              </a:spcAft>
            </a:pPr>
            <a:endParaRPr lang="en-US"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Environmental Monitoring:</a:t>
            </a:r>
          </a:p>
          <a:p>
            <a:pPr marR="0" lvl="0" algn="just" rtl="0">
              <a:lnSpc>
                <a:spcPct val="100000"/>
              </a:lnSpc>
              <a:spcBef>
                <a:spcPts val="0"/>
              </a:spcBef>
              <a:spcAft>
                <a:spcPts val="0"/>
              </a:spcAft>
            </a:pPr>
            <a:r>
              <a:rPr lang="en-IN" b="1" dirty="0">
                <a:latin typeface="Times New Roman" panose="02020603050405020304" pitchFamily="18" charset="0"/>
                <a:ea typeface="Verdana" panose="020B0604030504040204" pitchFamily="34" charset="0"/>
                <a:cs typeface="Times New Roman" panose="02020603050405020304" pitchFamily="18" charset="0"/>
              </a:rPr>
              <a:t>                Use: </a:t>
            </a:r>
            <a:r>
              <a:rPr lang="en-US" dirty="0">
                <a:latin typeface="Times New Roman" panose="02020603050405020304" pitchFamily="18" charset="0"/>
                <a:cs typeface="Times New Roman" panose="02020603050405020304" pitchFamily="18" charset="0"/>
              </a:rPr>
              <a:t>Monitoring water quality by detecting the presence of pathogens like </a:t>
            </a:r>
            <a:r>
              <a:rPr lang="en-US" i="1" dirty="0">
                <a:latin typeface="Times New Roman" panose="02020603050405020304" pitchFamily="18" charset="0"/>
                <a:cs typeface="Times New Roman" panose="02020603050405020304" pitchFamily="18" charset="0"/>
              </a:rPr>
              <a:t>E. coli</a:t>
            </a:r>
            <a:r>
              <a:rPr lang="en-US" dirty="0">
                <a:latin typeface="Times New Roman" panose="02020603050405020304" pitchFamily="18" charset="0"/>
                <a:cs typeface="Times New Roman" panose="02020603050405020304" pitchFamily="18" charset="0"/>
              </a:rPr>
              <a:t> or toxins produced by harmful algal blooms. It can also be used for air quality control by detecting airborne viruses or pollutants.</a:t>
            </a:r>
          </a:p>
          <a:p>
            <a:pPr marR="0" lvl="0" algn="just" rtl="0">
              <a:lnSpc>
                <a:spcPct val="100000"/>
              </a:lnSpc>
              <a:spcBef>
                <a:spcPts val="0"/>
              </a:spcBef>
              <a:spcAft>
                <a:spcPts val="0"/>
              </a:spcAft>
            </a:pPr>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Point-of-Care Testing (POCT):</a:t>
            </a:r>
          </a:p>
          <a:p>
            <a:pPr marR="0" lvl="0" algn="just" rtl="0">
              <a:lnSpc>
                <a:spcPct val="100000"/>
              </a:lnSpc>
              <a:spcBef>
                <a:spcPts val="0"/>
              </a:spcBef>
              <a:spcAft>
                <a:spcPts val="0"/>
              </a:spcAft>
            </a:pPr>
            <a:r>
              <a:rPr lang="en-IN" b="1" dirty="0">
                <a:latin typeface="Times New Roman" panose="02020603050405020304" pitchFamily="18" charset="0"/>
                <a:ea typeface="Verdana" panose="020B0604030504040204" pitchFamily="34" charset="0"/>
                <a:cs typeface="Times New Roman" panose="02020603050405020304" pitchFamily="18" charset="0"/>
              </a:rPr>
              <a:t>                Use: </a:t>
            </a:r>
            <a:r>
              <a:rPr lang="en-US" dirty="0">
                <a:latin typeface="Times New Roman" panose="02020603050405020304" pitchFamily="18" charset="0"/>
                <a:cs typeface="Times New Roman" panose="02020603050405020304" pitchFamily="18" charset="0"/>
              </a:rPr>
              <a:t>Using the biosensor in a handheld device for quick testing of blood glucose, cholesterol levels, or specific infections like HIV, without needing a full lab setup.</a:t>
            </a:r>
          </a:p>
          <a:p>
            <a:pPr marR="0" lvl="0" algn="just" rtl="0">
              <a:lnSpc>
                <a:spcPct val="100000"/>
              </a:lnSpc>
              <a:spcBef>
                <a:spcPts val="0"/>
              </a:spcBef>
              <a:spcAft>
                <a:spcPts val="0"/>
              </a:spcAft>
            </a:pPr>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Food Safety and Quality Control:</a:t>
            </a:r>
          </a:p>
          <a:p>
            <a:pPr marR="0" lvl="0" algn="just" rtl="0">
              <a:lnSpc>
                <a:spcPct val="100000"/>
              </a:lnSpc>
              <a:spcBef>
                <a:spcPts val="0"/>
              </a:spcBef>
              <a:spcAft>
                <a:spcPts val="0"/>
              </a:spcAft>
            </a:pPr>
            <a:r>
              <a:rPr lang="en-US" b="1" dirty="0">
                <a:latin typeface="Times New Roman" panose="02020603050405020304" pitchFamily="18" charset="0"/>
                <a:ea typeface="Verdana" panose="020B0604030504040204" pitchFamily="34" charset="0"/>
                <a:cs typeface="Times New Roman" panose="02020603050405020304" pitchFamily="18" charset="0"/>
              </a:rPr>
              <a:t>                  Use: </a:t>
            </a:r>
            <a:r>
              <a:rPr lang="en-US" dirty="0">
                <a:latin typeface="Times New Roman" panose="02020603050405020304" pitchFamily="18" charset="0"/>
                <a:cs typeface="Times New Roman" panose="02020603050405020304" pitchFamily="18" charset="0"/>
              </a:rPr>
              <a:t>Identifying harmful bacteria such as </a:t>
            </a:r>
            <a:r>
              <a:rPr lang="en-US" i="1" dirty="0">
                <a:latin typeface="Times New Roman" panose="02020603050405020304" pitchFamily="18" charset="0"/>
                <a:cs typeface="Times New Roman" panose="02020603050405020304" pitchFamily="18" charset="0"/>
              </a:rPr>
              <a:t>Salmonella</a:t>
            </a:r>
            <a:r>
              <a:rPr lang="en-US" dirty="0">
                <a:latin typeface="Times New Roman" panose="02020603050405020304" pitchFamily="18" charset="0"/>
                <a:cs typeface="Times New Roman" panose="02020603050405020304" pitchFamily="18" charset="0"/>
              </a:rPr>
              <a:t> or </a:t>
            </a:r>
            <a:r>
              <a:rPr lang="en-US" i="1" dirty="0">
                <a:latin typeface="Times New Roman" panose="02020603050405020304" pitchFamily="18" charset="0"/>
                <a:cs typeface="Times New Roman" panose="02020603050405020304" pitchFamily="18" charset="0"/>
              </a:rPr>
              <a:t>Listeria</a:t>
            </a:r>
            <a:r>
              <a:rPr lang="en-US" dirty="0">
                <a:latin typeface="Times New Roman" panose="02020603050405020304" pitchFamily="18" charset="0"/>
                <a:cs typeface="Times New Roman" panose="02020603050405020304" pitchFamily="18" charset="0"/>
              </a:rPr>
              <a:t> in meat or dairy products, or detecting pesticide residues in fruits and vegetables.</a:t>
            </a:r>
            <a:endParaRPr lang="en-IN" b="1"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23F9F675-9482-FA0F-7A55-A2F3E0EF7AB8}"/>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 </a:t>
            </a: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Biomolecule Detection Sensitivity Test:</a:t>
            </a:r>
          </a:p>
          <a:p>
            <a:pPr marR="0" lvl="0" rtl="0">
              <a:lnSpc>
                <a:spcPct val="100000"/>
              </a:lnSpc>
              <a:spcBef>
                <a:spcPts val="0"/>
              </a:spcBef>
              <a:spcAft>
                <a:spcPts val="0"/>
              </a:spcAft>
            </a:pPr>
            <a:r>
              <a:rPr lang="en-IN" b="1" dirty="0">
                <a:latin typeface="Times New Roman" panose="02020603050405020304" pitchFamily="18" charset="0"/>
                <a:cs typeface="Times New Roman" panose="02020603050405020304" pitchFamily="18" charset="0"/>
              </a:rPr>
              <a:t>                        Objective: </a:t>
            </a:r>
            <a:r>
              <a:rPr lang="en-US" dirty="0">
                <a:latin typeface="Times New Roman" panose="02020603050405020304" pitchFamily="18" charset="0"/>
                <a:cs typeface="Times New Roman" panose="02020603050405020304" pitchFamily="18" charset="0"/>
              </a:rPr>
              <a:t>To measure the sensitivity of the biosensor to different biomolecules (both neutral and charged).</a:t>
            </a:r>
          </a:p>
          <a:p>
            <a:pPr marR="0" lvl="0" rtl="0">
              <a:lnSpc>
                <a:spcPct val="100000"/>
              </a:lnSpc>
              <a:spcBef>
                <a:spcPts val="0"/>
              </a:spcBef>
              <a:spcAft>
                <a:spcPts val="0"/>
              </a:spcAft>
            </a:pPr>
            <a:endParaRPr lang="en-US" b="1" dirty="0">
              <a:latin typeface="Times New Roman" panose="02020603050405020304" pitchFamily="18"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Threshold Voltage Shift Test:</a:t>
            </a:r>
          </a:p>
          <a:p>
            <a:pPr marR="0" lvl="0" rtl="0">
              <a:lnSpc>
                <a:spcPct val="100000"/>
              </a:lnSpc>
              <a:spcBef>
                <a:spcPts val="0"/>
              </a:spcBef>
              <a:spcAft>
                <a:spcPts val="0"/>
              </a:spcAft>
            </a:pPr>
            <a:r>
              <a:rPr lang="en-IN" b="1" dirty="0">
                <a:latin typeface="Times New Roman" panose="02020603050405020304" pitchFamily="18" charset="0"/>
                <a:cs typeface="Times New Roman" panose="02020603050405020304" pitchFamily="18" charset="0"/>
              </a:rPr>
              <a:t>                           Objective: </a:t>
            </a:r>
            <a:r>
              <a:rPr lang="en-US" dirty="0">
                <a:latin typeface="Times New Roman" panose="02020603050405020304" pitchFamily="18" charset="0"/>
                <a:cs typeface="Times New Roman" panose="02020603050405020304" pitchFamily="18" charset="0"/>
              </a:rPr>
              <a:t>To assess the accuracy of the sensor in detecting changes in threshold voltage caused by biomolecule introduction</a:t>
            </a:r>
          </a:p>
          <a:p>
            <a:pPr marR="0" lvl="0" rtl="0">
              <a:lnSpc>
                <a:spcPct val="100000"/>
              </a:lnSpc>
              <a:spcBef>
                <a:spcPts val="0"/>
              </a:spcBef>
              <a:spcAft>
                <a:spcPts val="0"/>
              </a:spcAft>
            </a:pPr>
            <a:endParaRPr lang="en-US" b="1" dirty="0">
              <a:latin typeface="Times New Roman" panose="02020603050405020304" pitchFamily="18"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Selectivity Test:</a:t>
            </a:r>
          </a:p>
          <a:p>
            <a:pPr marR="0" lvl="0" rtl="0">
              <a:lnSpc>
                <a:spcPct val="100000"/>
              </a:lnSpc>
              <a:spcBef>
                <a:spcPts val="0"/>
              </a:spcBef>
              <a:spcAft>
                <a:spcPts val="0"/>
              </a:spcAft>
            </a:pPr>
            <a:r>
              <a:rPr lang="en-IN" b="1" dirty="0">
                <a:latin typeface="Times New Roman" panose="02020603050405020304" pitchFamily="18" charset="0"/>
                <a:cs typeface="Times New Roman" panose="02020603050405020304" pitchFamily="18" charset="0"/>
              </a:rPr>
              <a:t>                           Objective: </a:t>
            </a:r>
            <a:r>
              <a:rPr lang="en-US" dirty="0">
                <a:latin typeface="Times New Roman" panose="02020603050405020304" pitchFamily="18" charset="0"/>
                <a:cs typeface="Times New Roman" panose="02020603050405020304" pitchFamily="18" charset="0"/>
              </a:rPr>
              <a:t>To evaluate the ability of the biosensor to differentiate between various types of biomolecules.</a:t>
            </a:r>
          </a:p>
          <a:p>
            <a:pPr marR="0" lvl="0" rtl="0">
              <a:lnSpc>
                <a:spcPct val="100000"/>
              </a:lnSpc>
              <a:spcBef>
                <a:spcPts val="0"/>
              </a:spcBef>
              <a:spcAft>
                <a:spcPts val="0"/>
              </a:spcAft>
            </a:pPr>
            <a:endParaRPr lang="en-US" b="1" dirty="0">
              <a:latin typeface="Times New Roman" panose="02020603050405020304" pitchFamily="18"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Geometrical Parameter Variation Test:</a:t>
            </a:r>
          </a:p>
          <a:p>
            <a:pPr marR="0" lvl="0" rtl="0">
              <a:lnSpc>
                <a:spcPct val="100000"/>
              </a:lnSpc>
              <a:spcBef>
                <a:spcPts val="0"/>
              </a:spcBef>
              <a:spcAft>
                <a:spcPts val="0"/>
              </a:spcAft>
            </a:pPr>
            <a:r>
              <a:rPr 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Objective</a:t>
            </a:r>
            <a:r>
              <a:rPr lang="en-US" dirty="0">
                <a:latin typeface="Times New Roman" panose="02020603050405020304" pitchFamily="18" charset="0"/>
                <a:cs typeface="Times New Roman" panose="02020603050405020304" pitchFamily="18" charset="0"/>
              </a:rPr>
              <a:t>: To test the impact of varying device parameters (AlGaN layer thickness, cavity height, etc.) on sensor performance.</a:t>
            </a:r>
          </a:p>
          <a:p>
            <a:pPr marR="0" lvl="0" rtl="0">
              <a:lnSpc>
                <a:spcPct val="100000"/>
              </a:lnSpc>
              <a:spcBef>
                <a:spcPts val="0"/>
              </a:spcBef>
              <a:spcAft>
                <a:spcPts val="0"/>
              </a:spcAft>
            </a:pPr>
            <a:endParaRPr lang="en-US" b="1" dirty="0">
              <a:latin typeface="Times New Roman" panose="02020603050405020304" pitchFamily="18"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Temperature Stability Test:</a:t>
            </a:r>
          </a:p>
          <a:p>
            <a:pPr marR="0" lvl="0" rtl="0">
              <a:lnSpc>
                <a:spcPct val="100000"/>
              </a:lnSpc>
              <a:spcBef>
                <a:spcPts val="0"/>
              </a:spcBef>
              <a:spcAft>
                <a:spcPts val="0"/>
              </a:spcAft>
            </a:pPr>
            <a:r>
              <a:rPr lang="en-IN" b="1" dirty="0">
                <a:latin typeface="Times New Roman" panose="02020603050405020304" pitchFamily="18" charset="0"/>
                <a:cs typeface="Times New Roman" panose="02020603050405020304" pitchFamily="18" charset="0"/>
              </a:rPr>
              <a:t>                              Objective: </a:t>
            </a:r>
            <a:r>
              <a:rPr lang="en-IN" dirty="0">
                <a:latin typeface="Times New Roman" panose="02020603050405020304" pitchFamily="18" charset="0"/>
                <a:cs typeface="Times New Roman" panose="02020603050405020304" pitchFamily="18" charset="0"/>
              </a:rPr>
              <a:t>To ensure the sensor’s stability and performance across varying Temperature.</a:t>
            </a:r>
            <a:r>
              <a:rPr lang="en-IN" b="1" dirty="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76094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1 : Results</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initial stage of the project focused on the design and structural analysis of the GaN/AlN/HfAlOx MOS-HEMT biosensor. The design integrates a nanogap cavity below the gate to enhance biomolecule capture and detection efficiency. The biosensor’s architecture is composed of the critical layers.</a:t>
            </a:r>
          </a:p>
          <a:p>
            <a:pPr algn="just"/>
            <a:endParaRPr lang="en-US" sz="1600"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performance of the GaN/AlN/HfAlOx MOS-HEMT biosensor was assessed through simulations and experimental analyses, focusing on its sensitivity, electrical behavior, and biomolecule detection efficiency.</a:t>
            </a:r>
            <a:r>
              <a:rPr lang="en-IN" sz="1600" b="1" dirty="0">
                <a:latin typeface="Times New Roman" panose="02020603050405020304" pitchFamily="18" charset="0"/>
                <a:ea typeface="Verdana" panose="020B0604030504040204" pitchFamily="34" charset="0"/>
                <a:cs typeface="Times New Roman" panose="02020603050405020304" pitchFamily="18" charset="0"/>
              </a:rPr>
              <a:t> </a:t>
            </a:r>
          </a:p>
          <a:p>
            <a:pPr marR="0" lvl="0" algn="just" rtl="0">
              <a:lnSpc>
                <a:spcPct val="100000"/>
              </a:lnSpc>
              <a:spcBef>
                <a:spcPts val="0"/>
              </a:spcBef>
              <a:spcAft>
                <a:spcPts val="0"/>
              </a:spcAft>
            </a:pP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the final stage, the GaN/AlN/HfAlOx MOS-HEMT biosensor design was optimized and validated through experimental and simulated evaluations. The focus was on maximizing the device's sensitivity, stability, and efficiency for biomolecule detection.</a:t>
            </a:r>
          </a:p>
          <a:p>
            <a:pPr marL="285750" marR="0" lvl="0" indent="-285750" algn="just" rtl="0">
              <a:lnSpc>
                <a:spcPct val="100000"/>
              </a:lnSpc>
              <a:spcBef>
                <a:spcPts val="0"/>
              </a:spcBef>
              <a:spcAft>
                <a:spcPts val="0"/>
              </a:spcAft>
              <a:buFont typeface="Arial" panose="020B0604020202020204" pitchFamily="34" charset="0"/>
              <a:buChar char="•"/>
            </a:pPr>
            <a:endParaRPr lang="en-US" sz="1600" b="1"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r>
              <a:rPr lang="en-IN" sz="1600" b="1" dirty="0">
                <a:latin typeface="Times New Roman" panose="02020603050405020304" pitchFamily="18" charset="0"/>
                <a:cs typeface="Times New Roman" panose="02020603050405020304" pitchFamily="18" charset="0"/>
              </a:rPr>
              <a:t>Key findings include:</a:t>
            </a:r>
            <a:endParaRPr lang="en-US" sz="1600" b="1"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pPr>
            <a:endParaRPr lang="en-US" sz="2000" dirty="0"/>
          </a:p>
          <a:p>
            <a:pPr marL="285750" marR="0" lvl="0" indent="-285750" algn="just"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Enhanced Sensitivity with Optimized AlGaN Thickness:</a:t>
            </a:r>
          </a:p>
          <a:p>
            <a:pPr marL="285750" marR="0" lvl="0" indent="-285750" algn="just" rtl="0">
              <a:lnSpc>
                <a:spcPct val="100000"/>
              </a:lnSpc>
              <a:spcBef>
                <a:spcPts val="0"/>
              </a:spcBef>
              <a:spcAft>
                <a:spcPts val="0"/>
              </a:spcAft>
              <a:buFont typeface="Arial" panose="020B0604020202020204" pitchFamily="34" charset="0"/>
              <a:buChar char="•"/>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Impact of Nanogap Cavity Design on Detection Efficiency:</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just" rtl="0">
              <a:lnSpc>
                <a:spcPct val="100000"/>
              </a:lnSpc>
              <a:spcBef>
                <a:spcPts val="0"/>
              </a:spcBef>
              <a:spcAft>
                <a:spcPts val="0"/>
              </a:spcAft>
              <a:buNone/>
            </a:pPr>
            <a:endParaRPr lang="en-IN" sz="16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2919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4" name="Google Shape;125;p3">
            <a:extLst>
              <a:ext uri="{FF2B5EF4-FFF2-40B4-BE49-F238E27FC236}">
                <a16:creationId xmlns:a16="http://schemas.microsoft.com/office/drawing/2014/main" id="{C625E54E-A86D-9B94-B470-0435C69F95E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2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7B823CE-7BA9-D714-A424-29AA44BD6144}"/>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US" sz="1600" b="1" dirty="0">
                <a:latin typeface="Times New Roman" panose="02020603050405020304" pitchFamily="18" charset="0"/>
                <a:cs typeface="Times New Roman" panose="02020603050405020304" pitchFamily="18" charset="0"/>
              </a:rPr>
              <a:t>Prototypes were validated against predefined use cases:</a:t>
            </a:r>
          </a:p>
          <a:p>
            <a:pPr marL="0" marR="0" lvl="0" indent="0" rtl="0">
              <a:lnSpc>
                <a:spcPct val="100000"/>
              </a:lnSpc>
              <a:spcBef>
                <a:spcPts val="0"/>
              </a:spcBef>
              <a:spcAft>
                <a:spcPts val="0"/>
              </a:spcAft>
              <a:buNone/>
            </a:pP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a:t>
            </a:r>
            <a:r>
              <a:rPr lang="en-US" sz="2000" b="1" dirty="0"/>
              <a:t> </a:t>
            </a:r>
            <a:r>
              <a:rPr lang="en-US" sz="1600" b="1" dirty="0">
                <a:latin typeface="Times New Roman" panose="02020603050405020304" pitchFamily="18" charset="0"/>
                <a:cs typeface="Times New Roman" panose="02020603050405020304" pitchFamily="18" charset="0"/>
              </a:rPr>
              <a:t>Low Viral Load Detection in Early-Stage Infection</a:t>
            </a:r>
          </a:p>
          <a:p>
            <a:r>
              <a:rPr lang="en-US" sz="1600" b="1" dirty="0">
                <a:latin typeface="Times New Roman" panose="02020603050405020304" pitchFamily="18" charset="0"/>
                <a:cs typeface="Times New Roman" panose="02020603050405020304" pitchFamily="18" charset="0"/>
              </a:rPr>
              <a:t>Objective:</a:t>
            </a:r>
            <a:r>
              <a:rPr lang="en-US" sz="1600" dirty="0">
                <a:latin typeface="Times New Roman" panose="02020603050405020304" pitchFamily="18" charset="0"/>
                <a:cs typeface="Times New Roman" panose="02020603050405020304" pitchFamily="18" charset="0"/>
              </a:rPr>
              <a:t> Assess the ability of the MOSHEMT device to detect SARS virus particles at low concentrations, which are typical during the early stages of infection.</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Selectivity in a Complex Biological Environment</a:t>
            </a:r>
          </a:p>
          <a:p>
            <a:r>
              <a:rPr lang="en-US" sz="1600" b="1" dirty="0">
                <a:latin typeface="Times New Roman" panose="02020603050405020304" pitchFamily="18" charset="0"/>
                <a:cs typeface="Times New Roman" panose="02020603050405020304" pitchFamily="18" charset="0"/>
              </a:rPr>
              <a:t>Objective:</a:t>
            </a:r>
            <a:r>
              <a:rPr lang="en-US" sz="1600" dirty="0">
                <a:latin typeface="Times New Roman" panose="02020603050405020304" pitchFamily="18" charset="0"/>
                <a:cs typeface="Times New Roman" panose="02020603050405020304" pitchFamily="18" charset="0"/>
              </a:rPr>
              <a:t> Validate the sensor's ability to selectively detect SARS virus in the presence of other biomolecules and potential interferents.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Rapid Detection in Point-of-Care Settings</a:t>
            </a:r>
          </a:p>
          <a:p>
            <a:r>
              <a:rPr lang="en-US" sz="1600" b="1" dirty="0">
                <a:latin typeface="Times New Roman" panose="02020603050405020304" pitchFamily="18" charset="0"/>
                <a:cs typeface="Times New Roman" panose="02020603050405020304" pitchFamily="18" charset="0"/>
              </a:rPr>
              <a:t>Objective:</a:t>
            </a:r>
            <a:r>
              <a:rPr lang="en-US" sz="1600" dirty="0">
                <a:latin typeface="Times New Roman" panose="02020603050405020304" pitchFamily="18" charset="0"/>
                <a:cs typeface="Times New Roman" panose="02020603050405020304" pitchFamily="18" charset="0"/>
              </a:rPr>
              <a:t> Evaluate the speed of detection and robustness of the MOSHEMT in a portable diagnostic context.</a:t>
            </a:r>
          </a:p>
          <a:p>
            <a:endParaRPr lang="en-US"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Validation Outcomes:</a:t>
            </a:r>
          </a:p>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Case 1: </a:t>
            </a:r>
            <a:r>
              <a:rPr lang="en-US" sz="1600" dirty="0">
                <a:latin typeface="Times New Roman" panose="02020603050405020304" pitchFamily="18" charset="0"/>
                <a:cs typeface="Times New Roman" panose="02020603050405020304" pitchFamily="18" charset="0"/>
              </a:rPr>
              <a:t>Enabled accurate identification of genetic markers and early disease detection.</a:t>
            </a:r>
            <a:r>
              <a:rPr lang="en-IN" sz="1600" b="1" dirty="0">
                <a:latin typeface="Times New Roman" panose="02020603050405020304" pitchFamily="18" charset="0"/>
                <a:cs typeface="Times New Roman" panose="02020603050405020304" pitchFamily="18" charset="0"/>
              </a:rPr>
              <a:t> </a:t>
            </a:r>
          </a:p>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Case 2: </a:t>
            </a:r>
            <a:r>
              <a:rPr lang="en-US" sz="1600" dirty="0">
                <a:latin typeface="Times New Roman" panose="02020603050405020304" pitchFamily="18" charset="0"/>
                <a:cs typeface="Times New Roman" panose="02020603050405020304" pitchFamily="18" charset="0"/>
              </a:rPr>
              <a:t>Supported real-time monitoring of environmental contaminants for safety assurance.</a:t>
            </a:r>
          </a:p>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Case 3: </a:t>
            </a:r>
            <a:r>
              <a:rPr lang="en-US" sz="1600" dirty="0">
                <a:latin typeface="Times New Roman" panose="02020603050405020304" pitchFamily="18" charset="0"/>
                <a:cs typeface="Times New Roman" panose="02020603050405020304" pitchFamily="18" charset="0"/>
              </a:rPr>
              <a:t>Enabled quick identification of contaminants, ensuring food safety compliance.</a:t>
            </a:r>
            <a:endParaRPr lang="en-IN"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0" marR="0" lvl="0" indent="0" rtl="0">
              <a:lnSpc>
                <a:spcPct val="100000"/>
              </a:lnSpc>
              <a:spcBef>
                <a:spcPts val="0"/>
              </a:spcBef>
              <a:spcAft>
                <a:spcPts val="0"/>
              </a:spcAft>
              <a:buNone/>
            </a:pP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6146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3570208"/>
          </a:xfrm>
          <a:prstGeom prst="rect">
            <a:avLst/>
          </a:prstGeom>
          <a:noFill/>
        </p:spPr>
        <p:txBody>
          <a:bodyPr wrap="square" rtlCol="0">
            <a:spAutoFit/>
          </a:bodyPr>
          <a:lstStyle/>
          <a:p>
            <a:pPr algn="just"/>
            <a:r>
              <a:rPr lang="en-IN" sz="1800" b="1" dirty="0">
                <a:latin typeface="Verdana" panose="020B0604030504040204" pitchFamily="34" charset="0"/>
                <a:ea typeface="Verdana" panose="020B0604030504040204" pitchFamily="34" charset="0"/>
              </a:rPr>
              <a:t>Brief Description</a:t>
            </a:r>
            <a:r>
              <a:rPr lang="en-IN" b="1" dirty="0">
                <a:latin typeface="Verdana" panose="020B0604030504040204" pitchFamily="34" charset="0"/>
                <a:ea typeface="Verdana" panose="020B0604030504040204" pitchFamily="34" charset="0"/>
              </a:rPr>
              <a:t>: </a:t>
            </a:r>
            <a:r>
              <a:rPr lang="en-IN" sz="2000" b="0" i="0" dirty="0">
                <a:solidFill>
                  <a:srgbClr val="000000"/>
                </a:solidFill>
                <a:effectLst/>
                <a:latin typeface="Times New Roman" panose="02020603050405020304" pitchFamily="18" charset="0"/>
                <a:cs typeface="Times New Roman" panose="02020603050405020304" pitchFamily="18" charset="0"/>
              </a:rPr>
              <a:t>The GaN/AlGaN material system displays excellent sensitivity, compatibility with living organisms, stability in various chemical environments, and rapid response times. Biosensor employs modulation of two-dimensional electron gas (2DEG) at heterojunction to accurately detect surface charge. The key innovation is that Al₂O₃ passivation enhances surface uniformity, reduces defect density, and enhances device stability.</a:t>
            </a:r>
            <a:endParaRPr lang="en-IN" sz="2000" dirty="0">
              <a:latin typeface="Times New Roman" panose="02020603050405020304" pitchFamily="18" charset="0"/>
              <a:ea typeface="Verdana" panose="020B0604030504040204" pitchFamily="34" charset="0"/>
              <a:cs typeface="Times New Roman" panose="02020603050405020304" pitchFamily="18" charset="0"/>
            </a:endParaRPr>
          </a:p>
          <a:p>
            <a:r>
              <a:rPr lang="en-IN" b="1" dirty="0">
                <a:latin typeface="Verdana" panose="020B0604030504040204" pitchFamily="34" charset="0"/>
                <a:ea typeface="Verdana" panose="020B0604030504040204" pitchFamily="34" charset="0"/>
              </a:rPr>
              <a:t> </a:t>
            </a: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14942" y="3860497"/>
            <a:ext cx="9943179" cy="307777"/>
          </a:xfrm>
          <a:prstGeom prst="rect">
            <a:avLst/>
          </a:prstGeom>
          <a:noFill/>
        </p:spPr>
        <p:txBody>
          <a:bodyPr wrap="square" rtlCol="0">
            <a:spAutoFit/>
          </a:bodyPr>
          <a:lstStyle/>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2" name="TextBox 1">
            <a:extLst>
              <a:ext uri="{FF2B5EF4-FFF2-40B4-BE49-F238E27FC236}">
                <a16:creationId xmlns:a16="http://schemas.microsoft.com/office/drawing/2014/main" id="{2C951D86-8E0D-B0BF-BFD0-97845EBEB290}"/>
              </a:ext>
            </a:extLst>
          </p:cNvPr>
          <p:cNvSpPr txBox="1"/>
          <p:nvPr/>
        </p:nvSpPr>
        <p:spPr>
          <a:xfrm>
            <a:off x="1068949" y="3911744"/>
            <a:ext cx="9409471" cy="2523768"/>
          </a:xfrm>
          <a:prstGeom prst="rect">
            <a:avLst/>
          </a:prstGeom>
          <a:noFill/>
        </p:spPr>
        <p:txBody>
          <a:bodyPr wrap="square" rtlCol="0">
            <a:spAutoFit/>
          </a:bodyPr>
          <a:lstStyle/>
          <a:p>
            <a:r>
              <a:rPr lang="en-IN" sz="1600" b="1" dirty="0">
                <a:latin typeface="Times New Roman" panose="02020603050405020304" pitchFamily="18" charset="0"/>
                <a:ea typeface="Verdana" panose="020B0604030504040204" pitchFamily="34" charset="0"/>
                <a:cs typeface="Times New Roman" panose="02020603050405020304" pitchFamily="18" charset="0"/>
              </a:rPr>
              <a:t>Main Goals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Early Detection of Pathogens</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High Sensitivity and Accuracy</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Surface Charge Detection</a:t>
            </a:r>
          </a:p>
          <a:p>
            <a:pPr marL="285750" indent="-285750">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r>
              <a:rPr lang="en-IN" sz="1600" b="1" dirty="0">
                <a:latin typeface="Times New Roman" panose="02020603050405020304" pitchFamily="18" charset="0"/>
                <a:ea typeface="Verdana" panose="020B0604030504040204" pitchFamily="34" charset="0"/>
                <a:cs typeface="Times New Roman" panose="02020603050405020304" pitchFamily="18" charset="0"/>
              </a:rPr>
              <a:t>Additional Goals </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Miniaturization and Quick Response</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Improved Chemical Stability</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Multi-functional Biosensor Development</a:t>
            </a:r>
          </a:p>
          <a:p>
            <a:endParaRPr lang="en-IN" dirty="0"/>
          </a:p>
        </p:txBody>
      </p:sp>
    </p:spTree>
    <p:extLst>
      <p:ext uri="{BB962C8B-B14F-4D97-AF65-F5344CB8AC3E}">
        <p14:creationId xmlns:p14="http://schemas.microsoft.com/office/powerpoint/2010/main" val="1429641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algn="just" rtl="0">
              <a:lnSpc>
                <a:spcPct val="100000"/>
              </a:lnSpc>
              <a:spcBef>
                <a:spcPts val="0"/>
              </a:spcBef>
              <a:spcAft>
                <a:spcPts val="0"/>
              </a:spcAf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It is discussed the GaN/AlN/AlGaN MOS-HEMT structure with the embedded cavity for biosensors. From the potential changes in dielectric modulation, threshold voltage and drain current shifts are exploited for detecting neutral and charged biomolecules. The electrostatic properties have been found to be modified by the simulations carried out in the tool ATLAS Silvaco. Therefore, it should be a potential biosensor for the DNA and proteins sensed with high sensitivity.</a:t>
            </a:r>
          </a:p>
          <a:p>
            <a:pPr marL="285750" marR="0" lvl="0" indent="-285750" algn="just" rtl="0">
              <a:lnSpc>
                <a:spcPct val="100000"/>
              </a:lnSpc>
              <a:spcBef>
                <a:spcPts val="0"/>
              </a:spcBef>
              <a:spcAft>
                <a:spcPts val="0"/>
              </a:spcAft>
              <a:buFont typeface="Arial" panose="020B0604020202020204" pitchFamily="34" charset="0"/>
              <a:buChar char="•"/>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 cavity within the structure of the GaN/AlGaN HEMT, placed below the gate from the drain side, has been proved to be a biosensor. Biosensing both charged and neutral biomolecules becomes possible because of the electrical threshold voltage ΔVth and the change in drain current ΔIDS. When neutral species were sensed, the parameters ΔVth change from 305 mV to 1.12 V, ΔIDS from 35.1 to 153.7 mA/mm. While the DNA biomolecules are charged, ΔVth shifts up to 0.30 V and ΔIDS up to 65.2 mA/mm. The variation in the device parameters increases the sensitivity for biomedical applications.</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Work</a:t>
            </a:r>
          </a:p>
          <a:p>
            <a:endParaRPr lang="en-IN" b="1"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n-US" sz="1600" b="0" i="0" dirty="0">
                <a:solidFill>
                  <a:srgbClr val="000000"/>
                </a:solidFill>
                <a:effectLst/>
                <a:latin typeface="Times New Roman" panose="02020603050405020304" pitchFamily="18" charset="0"/>
                <a:cs typeface="Times New Roman" panose="02020603050405020304" pitchFamily="18" charset="0"/>
              </a:rPr>
              <a:t>The proposed device also shows much potential in high-sensitivity applications, such as the detection of neutral and charged biomolecules. The future advancements may include material optimization, proper fabrication techniques of the device, extended applications beyond biosensing, and maybe integration into various wearable or point-of-care devices to meet the ever-growing demand for portable diagnostic tools in healthcare.</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lgn="just">
              <a:buFont typeface="Arial" panose="020B0604020202020204" pitchFamily="34" charset="0"/>
              <a:buChar char="•"/>
            </a:pPr>
            <a:endParaRPr lang="en-IN" sz="1600"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452283" y="27870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3600" b="1" i="0" u="none" strike="noStrike" cap="none" dirty="0">
                <a:solidFill>
                  <a:srgbClr val="000000"/>
                </a:solidFill>
                <a:latin typeface="Times New Roman" panose="02020603050405020304" pitchFamily="18" charset="0"/>
                <a:ea typeface="Montserrat"/>
                <a:cs typeface="Times New Roman" panose="02020603050405020304" pitchFamily="18" charset="0"/>
                <a:sym typeface="Montserrat"/>
              </a:rPr>
              <a:t>Project Plan </a:t>
            </a:r>
            <a:endParaRPr sz="36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7012942A-09A6-D8F3-B3CC-A7D2F448B781}"/>
              </a:ext>
            </a:extLst>
          </p:cNvPr>
          <p:cNvGraphicFramePr>
            <a:graphicFrameLocks noGrp="1"/>
          </p:cNvGraphicFramePr>
          <p:nvPr>
            <p:extLst>
              <p:ext uri="{D42A27DB-BD31-4B8C-83A1-F6EECF244321}">
                <p14:modId xmlns:p14="http://schemas.microsoft.com/office/powerpoint/2010/main" val="1518248351"/>
              </p:ext>
            </p:extLst>
          </p:nvPr>
        </p:nvGraphicFramePr>
        <p:xfrm>
          <a:off x="771830" y="1710812"/>
          <a:ext cx="11080956" cy="4175760"/>
        </p:xfrm>
        <a:graphic>
          <a:graphicData uri="http://schemas.openxmlformats.org/drawingml/2006/table">
            <a:tbl>
              <a:tblPr firstRow="1" bandRow="1">
                <a:tableStyleId>{DE7AD339-51BE-4A38-A1C7-CCF28897F289}</a:tableStyleId>
              </a:tblPr>
              <a:tblGrid>
                <a:gridCol w="3382298">
                  <a:extLst>
                    <a:ext uri="{9D8B030D-6E8A-4147-A177-3AD203B41FA5}">
                      <a16:colId xmlns:a16="http://schemas.microsoft.com/office/drawing/2014/main" val="442746822"/>
                    </a:ext>
                  </a:extLst>
                </a:gridCol>
                <a:gridCol w="1720645">
                  <a:extLst>
                    <a:ext uri="{9D8B030D-6E8A-4147-A177-3AD203B41FA5}">
                      <a16:colId xmlns:a16="http://schemas.microsoft.com/office/drawing/2014/main" val="701071135"/>
                    </a:ext>
                  </a:extLst>
                </a:gridCol>
                <a:gridCol w="5978013">
                  <a:extLst>
                    <a:ext uri="{9D8B030D-6E8A-4147-A177-3AD203B41FA5}">
                      <a16:colId xmlns:a16="http://schemas.microsoft.com/office/drawing/2014/main" val="3180694269"/>
                    </a:ext>
                  </a:extLst>
                </a:gridCol>
              </a:tblGrid>
              <a:tr h="558837">
                <a:tc>
                  <a:txBody>
                    <a:bodyPr/>
                    <a:lstStyle/>
                    <a:p>
                      <a:pPr algn="ctr"/>
                      <a:r>
                        <a:rPr lang="en-IN" sz="2000" dirty="0">
                          <a:latin typeface="Times New Roman" panose="02020603050405020304" pitchFamily="18" charset="0"/>
                          <a:cs typeface="Times New Roman" panose="02020603050405020304" pitchFamily="18" charset="0"/>
                        </a:rPr>
                        <a:t>Project Planning</a:t>
                      </a:r>
                    </a:p>
                  </a:txBody>
                  <a:tcPr/>
                </a:tc>
                <a:tc>
                  <a:txBody>
                    <a:bodyPr/>
                    <a:lstStyle/>
                    <a:p>
                      <a:r>
                        <a:rPr lang="en-IN" sz="1600" dirty="0">
                          <a:latin typeface="Times New Roman" panose="02020603050405020304" pitchFamily="18" charset="0"/>
                          <a:cs typeface="Times New Roman" panose="02020603050405020304" pitchFamily="18" charset="0"/>
                        </a:rPr>
                        <a:t>Week 1 - Week 2</a:t>
                      </a:r>
                    </a:p>
                  </a:txBody>
                  <a:tcPr/>
                </a:tc>
                <a:tc>
                  <a:txBody>
                    <a:bodyPr/>
                    <a:lstStyle/>
                    <a:p>
                      <a:r>
                        <a:rPr lang="en-US" sz="1600" dirty="0">
                          <a:latin typeface="Times New Roman" panose="02020603050405020304" pitchFamily="18" charset="0"/>
                          <a:cs typeface="Times New Roman" panose="02020603050405020304" pitchFamily="18" charset="0"/>
                        </a:rPr>
                        <a:t>Conducting literature review, defining project objectives, and developing a research framework.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3039642"/>
                  </a:ext>
                </a:extLst>
              </a:tr>
              <a:tr h="558837">
                <a:tc>
                  <a:txBody>
                    <a:bodyPr/>
                    <a:lstStyle/>
                    <a:p>
                      <a:pPr algn="ctr"/>
                      <a:r>
                        <a:rPr lang="en-IN" sz="2000" dirty="0">
                          <a:latin typeface="Times New Roman" panose="02020603050405020304" pitchFamily="18" charset="0"/>
                          <a:cs typeface="Times New Roman" panose="02020603050405020304" pitchFamily="18" charset="0"/>
                        </a:rPr>
                        <a:t>Material Selection</a:t>
                      </a:r>
                    </a:p>
                  </a:txBody>
                  <a:tcPr/>
                </a:tc>
                <a:tc>
                  <a:txBody>
                    <a:bodyPr/>
                    <a:lstStyle/>
                    <a:p>
                      <a:r>
                        <a:rPr lang="en-IN" sz="1600" dirty="0">
                          <a:latin typeface="Times New Roman" panose="02020603050405020304" pitchFamily="18" charset="0"/>
                          <a:cs typeface="Times New Roman" panose="02020603050405020304" pitchFamily="18" charset="0"/>
                        </a:rPr>
                        <a:t>Week 3 - Week 4</a:t>
                      </a:r>
                    </a:p>
                  </a:txBody>
                  <a:tcPr/>
                </a:tc>
                <a:tc>
                  <a:txBody>
                    <a:bodyPr/>
                    <a:lstStyle/>
                    <a:p>
                      <a:r>
                        <a:rPr lang="en-IN" sz="1600" dirty="0">
                          <a:latin typeface="Times New Roman" panose="02020603050405020304" pitchFamily="18" charset="0"/>
                          <a:cs typeface="Times New Roman" panose="02020603050405020304" pitchFamily="18" charset="0"/>
                        </a:rPr>
                        <a:t>Selecting III-V materials (e.g., GaN/AlN/HfAlOx) and passivation layers (e.g., Al₂O₃) for enhanced sensitivity.</a:t>
                      </a:r>
                    </a:p>
                  </a:txBody>
                  <a:tcPr/>
                </a:tc>
                <a:extLst>
                  <a:ext uri="{0D108BD9-81ED-4DB2-BD59-A6C34878D82A}">
                    <a16:rowId xmlns:a16="http://schemas.microsoft.com/office/drawing/2014/main" val="3810935145"/>
                  </a:ext>
                </a:extLst>
              </a:tr>
              <a:tr h="558837">
                <a:tc>
                  <a:txBody>
                    <a:bodyPr/>
                    <a:lstStyle/>
                    <a:p>
                      <a:pPr algn="ctr"/>
                      <a:r>
                        <a:rPr lang="en-IN" sz="2000" dirty="0">
                          <a:latin typeface="Times New Roman" panose="02020603050405020304" pitchFamily="18" charset="0"/>
                          <a:cs typeface="Times New Roman" panose="02020603050405020304" pitchFamily="18" charset="0"/>
                        </a:rPr>
                        <a:t>Heterostructure Design</a:t>
                      </a:r>
                    </a:p>
                  </a:txBody>
                  <a:tcPr/>
                </a:tc>
                <a:tc>
                  <a:txBody>
                    <a:bodyPr/>
                    <a:lstStyle/>
                    <a:p>
                      <a:r>
                        <a:rPr lang="en-IN" sz="1600" dirty="0">
                          <a:latin typeface="Times New Roman" panose="02020603050405020304" pitchFamily="18" charset="0"/>
                          <a:cs typeface="Times New Roman" panose="02020603050405020304" pitchFamily="18" charset="0"/>
                        </a:rPr>
                        <a:t>Week 5 - Week 7</a:t>
                      </a:r>
                    </a:p>
                  </a:txBody>
                  <a:tcPr/>
                </a:tc>
                <a:tc>
                  <a:txBody>
                    <a:bodyPr/>
                    <a:lstStyle/>
                    <a:p>
                      <a:r>
                        <a:rPr lang="en-US" sz="1600" dirty="0">
                          <a:latin typeface="Times New Roman" panose="02020603050405020304" pitchFamily="18" charset="0"/>
                          <a:cs typeface="Times New Roman" panose="02020603050405020304" pitchFamily="18" charset="0"/>
                        </a:rPr>
                        <a:t>Designing and simulating the GaN/AlN/HfAlOx MOS-HEMT structure with nanogap cavity for optimal biomolecule interaction</a:t>
                      </a:r>
                      <a:r>
                        <a:rPr lang="en-US" dirty="0"/>
                        <a:t>.</a:t>
                      </a:r>
                      <a:endParaRPr lang="en-IN" dirty="0"/>
                    </a:p>
                  </a:txBody>
                  <a:tcPr/>
                </a:tc>
                <a:extLst>
                  <a:ext uri="{0D108BD9-81ED-4DB2-BD59-A6C34878D82A}">
                    <a16:rowId xmlns:a16="http://schemas.microsoft.com/office/drawing/2014/main" val="1498099419"/>
                  </a:ext>
                </a:extLst>
              </a:tr>
              <a:tr h="558837">
                <a:tc>
                  <a:txBody>
                    <a:bodyPr/>
                    <a:lstStyle/>
                    <a:p>
                      <a:pPr algn="ctr"/>
                      <a:r>
                        <a:rPr lang="en-IN" sz="2000" dirty="0">
                          <a:latin typeface="Times New Roman" panose="02020603050405020304" pitchFamily="18" charset="0"/>
                          <a:cs typeface="Times New Roman" panose="02020603050405020304" pitchFamily="18" charset="0"/>
                        </a:rPr>
                        <a:t>Fabrication and Functionalization</a:t>
                      </a:r>
                    </a:p>
                  </a:txBody>
                  <a:tcPr/>
                </a:tc>
                <a:tc>
                  <a:txBody>
                    <a:bodyPr/>
                    <a:lstStyle/>
                    <a:p>
                      <a:r>
                        <a:rPr lang="en-IN" sz="1600" dirty="0">
                          <a:latin typeface="Times New Roman" panose="02020603050405020304" pitchFamily="18" charset="0"/>
                          <a:cs typeface="Times New Roman" panose="02020603050405020304" pitchFamily="18" charset="0"/>
                        </a:rPr>
                        <a:t>Week 8 - Week 10</a:t>
                      </a:r>
                    </a:p>
                  </a:txBody>
                  <a:tcPr/>
                </a:tc>
                <a:tc>
                  <a:txBody>
                    <a:bodyPr/>
                    <a:lstStyle/>
                    <a:p>
                      <a:r>
                        <a:rPr lang="en-US" sz="1600" dirty="0">
                          <a:latin typeface="Times New Roman" panose="02020603050405020304" pitchFamily="18" charset="0"/>
                          <a:cs typeface="Times New Roman" panose="02020603050405020304" pitchFamily="18" charset="0"/>
                        </a:rPr>
                        <a:t>Fabricating the MOS-HEMT structure, integrating the nanogap cavity, and functionalizing the surface for biomolecule adhesion.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0642199"/>
                  </a:ext>
                </a:extLst>
              </a:tr>
              <a:tr h="558837">
                <a:tc>
                  <a:txBody>
                    <a:bodyPr/>
                    <a:lstStyle/>
                    <a:p>
                      <a:pPr algn="ctr"/>
                      <a:r>
                        <a:rPr lang="en-IN" sz="2000" dirty="0">
                          <a:latin typeface="Times New Roman" panose="02020603050405020304" pitchFamily="18" charset="0"/>
                          <a:cs typeface="Times New Roman" panose="02020603050405020304" pitchFamily="18" charset="0"/>
                        </a:rPr>
                        <a:t>Performance Analysis</a:t>
                      </a:r>
                    </a:p>
                  </a:txBody>
                  <a:tcPr/>
                </a:tc>
                <a:tc>
                  <a:txBody>
                    <a:bodyPr/>
                    <a:lstStyle/>
                    <a:p>
                      <a:r>
                        <a:rPr lang="en-IN" sz="1600" dirty="0">
                          <a:latin typeface="Times New Roman" panose="02020603050405020304" pitchFamily="18" charset="0"/>
                          <a:cs typeface="Times New Roman" panose="02020603050405020304" pitchFamily="18" charset="0"/>
                        </a:rPr>
                        <a:t>Week 11 - Week 13</a:t>
                      </a:r>
                    </a:p>
                  </a:txBody>
                  <a:tcPr/>
                </a:tc>
                <a:tc>
                  <a:txBody>
                    <a:bodyPr/>
                    <a:lstStyle/>
                    <a:p>
                      <a:r>
                        <a:rPr lang="en-US" sz="1600" dirty="0">
                          <a:latin typeface="Times New Roman" panose="02020603050405020304" pitchFamily="18" charset="0"/>
                          <a:cs typeface="Times New Roman" panose="02020603050405020304" pitchFamily="18" charset="0"/>
                        </a:rPr>
                        <a:t>Evaluating sensitivity by testing electrical parameters (e.g., threshold voltage shifts, drain current variation).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46113979"/>
                  </a:ext>
                </a:extLst>
              </a:tr>
              <a:tr h="558837">
                <a:tc>
                  <a:txBody>
                    <a:bodyPr/>
                    <a:lstStyle/>
                    <a:p>
                      <a:pPr algn="ctr"/>
                      <a:r>
                        <a:rPr lang="en-IN" sz="2000" dirty="0">
                          <a:latin typeface="Times New Roman" panose="02020603050405020304" pitchFamily="18" charset="0"/>
                          <a:cs typeface="Times New Roman" panose="02020603050405020304" pitchFamily="18" charset="0"/>
                        </a:rPr>
                        <a:t>Optimization</a:t>
                      </a:r>
                    </a:p>
                  </a:txBody>
                  <a:tcPr/>
                </a:tc>
                <a:tc>
                  <a:txBody>
                    <a:bodyPr/>
                    <a:lstStyle/>
                    <a:p>
                      <a:r>
                        <a:rPr lang="en-IN" sz="1600" dirty="0">
                          <a:latin typeface="Times New Roman" panose="02020603050405020304" pitchFamily="18" charset="0"/>
                          <a:cs typeface="Times New Roman" panose="02020603050405020304" pitchFamily="18" charset="0"/>
                        </a:rPr>
                        <a:t>Week 14 - Week 15</a:t>
                      </a:r>
                    </a:p>
                  </a:txBody>
                  <a:tcPr/>
                </a:tc>
                <a:tc>
                  <a:txBody>
                    <a:bodyPr/>
                    <a:lstStyle/>
                    <a:p>
                      <a:r>
                        <a:rPr lang="en-US" sz="1600" dirty="0">
                          <a:latin typeface="Times New Roman" panose="02020603050405020304" pitchFamily="18" charset="0"/>
                          <a:cs typeface="Times New Roman" panose="02020603050405020304" pitchFamily="18" charset="0"/>
                        </a:rPr>
                        <a:t>Refining layer thickness, nanogap dimensions, and cavity fill height to maximize device sensitivity and stability</a:t>
                      </a:r>
                      <a:r>
                        <a:rPr lang="en-US" dirty="0"/>
                        <a:t>.</a:t>
                      </a:r>
                      <a:endParaRPr lang="en-IN" dirty="0"/>
                    </a:p>
                  </a:txBody>
                  <a:tcPr/>
                </a:tc>
                <a:extLst>
                  <a:ext uri="{0D108BD9-81ED-4DB2-BD59-A6C34878D82A}">
                    <a16:rowId xmlns:a16="http://schemas.microsoft.com/office/drawing/2014/main" val="466479334"/>
                  </a:ext>
                </a:extLst>
              </a:tr>
              <a:tr h="558837">
                <a:tc>
                  <a:txBody>
                    <a:bodyPr/>
                    <a:lstStyle/>
                    <a:p>
                      <a:pPr algn="ctr"/>
                      <a:r>
                        <a:rPr lang="en-IN" sz="2000" dirty="0">
                          <a:latin typeface="Times New Roman" panose="02020603050405020304" pitchFamily="18" charset="0"/>
                          <a:cs typeface="Times New Roman" panose="02020603050405020304" pitchFamily="18" charset="0"/>
                        </a:rPr>
                        <a:t>Report Writing</a:t>
                      </a:r>
                    </a:p>
                  </a:txBody>
                  <a:tcPr/>
                </a:tc>
                <a:tc>
                  <a:txBody>
                    <a:bodyPr/>
                    <a:lstStyle/>
                    <a:p>
                      <a:r>
                        <a:rPr lang="en-IN" sz="1600" dirty="0">
                          <a:latin typeface="Times New Roman" panose="02020603050405020304" pitchFamily="18" charset="0"/>
                          <a:cs typeface="Times New Roman" panose="02020603050405020304" pitchFamily="18" charset="0"/>
                        </a:rPr>
                        <a:t>Week 16 - Week 18</a:t>
                      </a:r>
                    </a:p>
                  </a:txBody>
                  <a:tcPr/>
                </a:tc>
                <a:tc>
                  <a:txBody>
                    <a:bodyPr/>
                    <a:lstStyle/>
                    <a:p>
                      <a:r>
                        <a:rPr lang="en-US" sz="1600" dirty="0">
                          <a:latin typeface="Times New Roman" panose="02020603050405020304" pitchFamily="18" charset="0"/>
                          <a:cs typeface="Times New Roman" panose="02020603050405020304" pitchFamily="18" charset="0"/>
                        </a:rPr>
                        <a:t>Documenting experimental results, performance metrics, and project findings for final reporting.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19766020"/>
                  </a:ext>
                </a:extLst>
              </a:tr>
            </a:tbl>
          </a:graphicData>
        </a:graphic>
      </p:graphicFrame>
      <p:graphicFrame>
        <p:nvGraphicFramePr>
          <p:cNvPr id="4" name="Table 3">
            <a:extLst>
              <a:ext uri="{FF2B5EF4-FFF2-40B4-BE49-F238E27FC236}">
                <a16:creationId xmlns:a16="http://schemas.microsoft.com/office/drawing/2014/main" id="{96AAEC66-10BF-FC7B-DB64-F5A94A01DFD1}"/>
              </a:ext>
            </a:extLst>
          </p:cNvPr>
          <p:cNvGraphicFramePr>
            <a:graphicFrameLocks noGrp="1"/>
          </p:cNvGraphicFramePr>
          <p:nvPr>
            <p:extLst>
              <p:ext uri="{D42A27DB-BD31-4B8C-83A1-F6EECF244321}">
                <p14:modId xmlns:p14="http://schemas.microsoft.com/office/powerpoint/2010/main" val="994264963"/>
              </p:ext>
            </p:extLst>
          </p:nvPr>
        </p:nvGraphicFramePr>
        <p:xfrm>
          <a:off x="771830" y="1199535"/>
          <a:ext cx="11080956" cy="511277"/>
        </p:xfrm>
        <a:graphic>
          <a:graphicData uri="http://schemas.openxmlformats.org/drawingml/2006/table">
            <a:tbl>
              <a:tblPr firstRow="1" bandRow="1">
                <a:tableStyleId>{DE7AD339-51BE-4A38-A1C7-CCF28897F289}</a:tableStyleId>
              </a:tblPr>
              <a:tblGrid>
                <a:gridCol w="3382298">
                  <a:extLst>
                    <a:ext uri="{9D8B030D-6E8A-4147-A177-3AD203B41FA5}">
                      <a16:colId xmlns:a16="http://schemas.microsoft.com/office/drawing/2014/main" val="3244190219"/>
                    </a:ext>
                  </a:extLst>
                </a:gridCol>
                <a:gridCol w="1720645">
                  <a:extLst>
                    <a:ext uri="{9D8B030D-6E8A-4147-A177-3AD203B41FA5}">
                      <a16:colId xmlns:a16="http://schemas.microsoft.com/office/drawing/2014/main" val="1208946362"/>
                    </a:ext>
                  </a:extLst>
                </a:gridCol>
                <a:gridCol w="5978013">
                  <a:extLst>
                    <a:ext uri="{9D8B030D-6E8A-4147-A177-3AD203B41FA5}">
                      <a16:colId xmlns:a16="http://schemas.microsoft.com/office/drawing/2014/main" val="1421553478"/>
                    </a:ext>
                  </a:extLst>
                </a:gridCol>
              </a:tblGrid>
              <a:tr h="511277">
                <a:tc>
                  <a:txBody>
                    <a:bodyPr/>
                    <a:lstStyle/>
                    <a:p>
                      <a:pPr algn="ctr"/>
                      <a:r>
                        <a:rPr lang="en-IN" sz="2400" b="1" dirty="0">
                          <a:latin typeface="Times New Roman" panose="02020603050405020304" pitchFamily="18" charset="0"/>
                          <a:cs typeface="Times New Roman" panose="02020603050405020304" pitchFamily="18" charset="0"/>
                        </a:rPr>
                        <a:t>Phase</a:t>
                      </a:r>
                    </a:p>
                  </a:txBody>
                  <a:tcPr/>
                </a:tc>
                <a:tc>
                  <a:txBody>
                    <a:bodyPr/>
                    <a:lstStyle/>
                    <a:p>
                      <a:pPr algn="ctr"/>
                      <a:r>
                        <a:rPr lang="en-IN" sz="2400" b="1" dirty="0">
                          <a:latin typeface="Times New Roman" panose="02020603050405020304" pitchFamily="18" charset="0"/>
                          <a:cs typeface="Times New Roman" panose="02020603050405020304" pitchFamily="18" charset="0"/>
                        </a:rPr>
                        <a:t>Timeline</a:t>
                      </a:r>
                    </a:p>
                  </a:txBody>
                  <a:tcPr/>
                </a:tc>
                <a:tc>
                  <a:txBody>
                    <a:bodyPr/>
                    <a:lstStyle/>
                    <a:p>
                      <a:pPr algn="ctr"/>
                      <a:r>
                        <a:rPr lang="en-IN" sz="2400" b="1" dirty="0">
                          <a:latin typeface="Times New Roman" panose="02020603050405020304" pitchFamily="18" charset="0"/>
                          <a:cs typeface="Times New Roman" panose="02020603050405020304" pitchFamily="18" charset="0"/>
                        </a:rPr>
                        <a:t>Activities</a:t>
                      </a:r>
                    </a:p>
                  </a:txBody>
                  <a:tcPr/>
                </a:tc>
                <a:extLst>
                  <a:ext uri="{0D108BD9-81ED-4DB2-BD59-A6C34878D82A}">
                    <a16:rowId xmlns:a16="http://schemas.microsoft.com/office/drawing/2014/main" val="3308240121"/>
                  </a:ext>
                </a:extLst>
              </a:tr>
            </a:tbl>
          </a:graphicData>
        </a:graphic>
      </p:graphicFrame>
    </p:spTree>
    <p:extLst>
      <p:ext uri="{BB962C8B-B14F-4D97-AF65-F5344CB8AC3E}">
        <p14:creationId xmlns:p14="http://schemas.microsoft.com/office/powerpoint/2010/main" val="3316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 (Improved post minor project)</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600" b="1" dirty="0">
                <a:latin typeface="Times New Roman" panose="02020603050405020304" pitchFamily="18" charset="0"/>
                <a:ea typeface="Verdana" panose="020B0604030504040204" pitchFamily="34" charset="0"/>
                <a:cs typeface="Times New Roman" panose="02020603050405020304" pitchFamily="18" charset="0"/>
              </a:rPr>
              <a:t>Key Publications </a:t>
            </a:r>
          </a:p>
          <a:p>
            <a:pPr marR="0" lvl="0" algn="just" rtl="0">
              <a:lnSpc>
                <a:spcPct val="100000"/>
              </a:lnSpc>
              <a:spcBef>
                <a:spcPts val="0"/>
              </a:spcBef>
              <a:spcAft>
                <a:spcPts val="0"/>
              </a:spcAft>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r>
              <a:rPr lang="en-US" sz="1600" dirty="0">
                <a:latin typeface="Times New Roman" panose="02020603050405020304" pitchFamily="18" charset="0"/>
                <a:ea typeface="Verdana" panose="020B0604030504040204" pitchFamily="34" charset="0"/>
                <a:cs typeface="Times New Roman" panose="02020603050405020304" pitchFamily="18" charset="0"/>
              </a:rPr>
              <a:t>1). Performance evaluation of electrical properties of GaN MOS-HEMTs based biosensors for rapid detection of viruses</a:t>
            </a:r>
          </a:p>
          <a:p>
            <a:pPr marR="0" lvl="0" algn="just" rtl="0">
              <a:lnSpc>
                <a:spcPct val="100000"/>
              </a:lnSpc>
              <a:spcBef>
                <a:spcPts val="0"/>
              </a:spcBef>
              <a:spcAft>
                <a:spcPts val="0"/>
              </a:spcAft>
            </a:pPr>
            <a:r>
              <a:rPr lang="en-IN" sz="1600" b="1" dirty="0">
                <a:latin typeface="Times New Roman" panose="02020603050405020304" pitchFamily="18" charset="0"/>
                <a:cs typeface="Times New Roman" panose="02020603050405020304" pitchFamily="18" charset="0"/>
              </a:rPr>
              <a:t>Authors:</a:t>
            </a:r>
            <a:r>
              <a:rPr lang="en-US" sz="1600" b="1" dirty="0">
                <a:latin typeface="Times New Roman" panose="02020603050405020304" pitchFamily="18" charset="0"/>
                <a:ea typeface="Verdana" panose="020B0604030504040204" pitchFamily="34"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Aasif Mohammad Bhat, Arathy Varghese, Nawaz Shafi, C. Periasamy</a:t>
            </a:r>
          </a:p>
          <a:p>
            <a:pPr marR="0" lvl="0" algn="just" rtl="0">
              <a:lnSpc>
                <a:spcPct val="100000"/>
              </a:lnSpc>
              <a:spcBef>
                <a:spcPts val="0"/>
              </a:spcBef>
              <a:spcAft>
                <a:spcPts val="0"/>
              </a:spcAft>
            </a:pPr>
            <a:r>
              <a:rPr lang="en-US" sz="1600" b="1" dirty="0">
                <a:latin typeface="Times New Roman" panose="02020603050405020304" pitchFamily="18" charset="0"/>
                <a:cs typeface="Times New Roman" panose="02020603050405020304" pitchFamily="18" charset="0"/>
              </a:rPr>
              <a:t>Journal: </a:t>
            </a:r>
            <a:r>
              <a:rPr lang="en-US" sz="1600" dirty="0">
                <a:latin typeface="Times New Roman" panose="02020603050405020304" pitchFamily="18" charset="0"/>
                <a:cs typeface="Times New Roman" panose="02020603050405020304" pitchFamily="18" charset="0"/>
              </a:rPr>
              <a:t>IEEE Transactions</a:t>
            </a:r>
          </a:p>
          <a:p>
            <a:pPr marL="0" marR="0" lvl="0" indent="0" algn="just" defTabSz="914400" rtl="0" eaLnBrk="0" fontAlgn="base" latinLnBrk="0" hangingPunct="0">
              <a:lnSpc>
                <a:spcPct val="100000"/>
              </a:lnSpc>
              <a:spcBef>
                <a:spcPct val="0"/>
              </a:spcBef>
              <a:spcAft>
                <a:spcPct val="0"/>
              </a:spcAft>
              <a:buClrTx/>
              <a:buSzTx/>
              <a:buFontTx/>
              <a:buNone/>
              <a:tabLst/>
            </a:pPr>
            <a:r>
              <a:rPr lang="en-US" sz="1600" b="1" dirty="0">
                <a:latin typeface="Times New Roman" panose="02020603050405020304" pitchFamily="18" charset="0"/>
                <a:cs typeface="Times New Roman" panose="02020603050405020304" pitchFamily="18" charset="0"/>
              </a:rPr>
              <a:t>Key Insights: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study presents a highly sensitive GaN/AlN/AlGaN MOSHEMT biosensor capable of detecting neutral and charged biomolecules through shifts in threshold voltage and drain current.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 Complete Analytical Model for MOS-HEMT Biosensors: Capturing the Effect of Stern Layer and Charge Screening on Sensor Performance</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b="1" dirty="0">
                <a:solidFill>
                  <a:schemeClr val="tx1"/>
                </a:solidFill>
                <a:latin typeface="Times New Roman" panose="02020603050405020304" pitchFamily="18" charset="0"/>
                <a:cs typeface="Times New Roman" panose="02020603050405020304" pitchFamily="18" charset="0"/>
              </a:rPr>
              <a:t>Authors:</a:t>
            </a:r>
            <a:r>
              <a:rPr lang="en-US" altLang="en-US" sz="1600" dirty="0">
                <a:solidFill>
                  <a:schemeClr val="tx1"/>
                </a:solidFill>
                <a:latin typeface="Times New Roman" panose="02020603050405020304" pitchFamily="18" charset="0"/>
                <a:cs typeface="Times New Roman" panose="02020603050405020304" pitchFamily="18" charset="0"/>
              </a:rPr>
              <a:t> Arathy Varghese, Pallabi Das, Siddharth Tallur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a:t>
            </a:r>
            <a:r>
              <a:rPr lang="en-US" sz="1600" dirty="0">
                <a:latin typeface="Times New Roman" panose="02020603050405020304" pitchFamily="18" charset="0"/>
                <a:cs typeface="Times New Roman" panose="02020603050405020304" pitchFamily="18" charset="0"/>
              </a:rPr>
              <a:t>IEEE Transactions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Insights: </a:t>
            </a:r>
            <a:r>
              <a:rPr lang="en-US" sz="1600" dirty="0">
                <a:latin typeface="Times New Roman" panose="02020603050405020304" pitchFamily="18" charset="0"/>
                <a:cs typeface="Times New Roman" panose="02020603050405020304" pitchFamily="18" charset="0"/>
              </a:rPr>
              <a:t>The study introduces an analytical model for MOS-HEMT biosensors, incorporating Stern layer and charge screening effects, improving accuracy in detecting biomarkers like prostate-specific antigen</a:t>
            </a: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pPr>
            <a:r>
              <a:rPr lang="en-US" sz="1600"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3).</a:t>
            </a:r>
            <a:r>
              <a:rPr lang="en-IN" sz="1600" dirty="0">
                <a:latin typeface="Times New Roman" panose="02020603050405020304" pitchFamily="18" charset="0"/>
                <a:cs typeface="Times New Roman" panose="02020603050405020304" pitchFamily="18" charset="0"/>
              </a:rPr>
              <a:t>Impact of InGaN Notch on Sensitivity in Dielectric Modulated Dual Channel GaN MOSHEMT for Label-Free Biosensing</a:t>
            </a:r>
          </a:p>
          <a:p>
            <a:pPr marR="0" lvl="0" algn="just" rtl="0">
              <a:lnSpc>
                <a:spcPct val="100000"/>
              </a:lnSpc>
              <a:spcBef>
                <a:spcPts val="0"/>
              </a:spcBef>
              <a:spcAft>
                <a:spcPts val="0"/>
              </a:spcAft>
            </a:pPr>
            <a:r>
              <a:rPr lang="en-IN" sz="1600" b="1" dirty="0">
                <a:latin typeface="Times New Roman" panose="02020603050405020304" pitchFamily="18" charset="0"/>
                <a:cs typeface="Times New Roman" panose="02020603050405020304" pitchFamily="18" charset="0"/>
              </a:rPr>
              <a:t>Authors:</a:t>
            </a:r>
            <a:r>
              <a:rPr lang="en-IN" sz="1600" dirty="0">
                <a:latin typeface="Times New Roman" panose="02020603050405020304" pitchFamily="18" charset="0"/>
                <a:cs typeface="Times New Roman" panose="02020603050405020304" pitchFamily="18" charset="0"/>
              </a:rPr>
              <a:t> Girish Shankar Mishra, N. Mohankumar, Sankalp Kumar Singh</a:t>
            </a:r>
          </a:p>
          <a:p>
            <a:pPr marR="0" lvl="0" algn="just" rtl="0">
              <a:lnSpc>
                <a:spcPct val="100000"/>
              </a:lnSpc>
              <a:spcBef>
                <a:spcPts val="0"/>
              </a:spcBef>
              <a:spcAft>
                <a:spcPts val="0"/>
              </a:spcAft>
            </a:pPr>
            <a:r>
              <a:rPr lang="en-IN" sz="1600" b="1" dirty="0">
                <a:latin typeface="Times New Roman" panose="02020603050405020304" pitchFamily="18" charset="0"/>
                <a:cs typeface="Times New Roman" panose="02020603050405020304" pitchFamily="18" charset="0"/>
              </a:rPr>
              <a:t>Journal: </a:t>
            </a:r>
            <a:r>
              <a:rPr lang="en-IN" sz="1600" dirty="0">
                <a:latin typeface="Times New Roman" panose="02020603050405020304" pitchFamily="18" charset="0"/>
                <a:cs typeface="Times New Roman" panose="02020603050405020304" pitchFamily="18" charset="0"/>
              </a:rPr>
              <a:t>IEEE Transactions</a:t>
            </a:r>
          </a:p>
          <a:p>
            <a:pPr marR="0" lvl="0" algn="just" rtl="0">
              <a:lnSpc>
                <a:spcPct val="100000"/>
              </a:lnSpc>
              <a:spcBef>
                <a:spcPts val="0"/>
              </a:spcBef>
              <a:spcAft>
                <a:spcPts val="0"/>
              </a:spcAft>
            </a:pPr>
            <a:r>
              <a:rPr lang="en-IN" sz="1600" b="1" dirty="0">
                <a:latin typeface="Times New Roman" panose="02020603050405020304" pitchFamily="18" charset="0"/>
                <a:cs typeface="Times New Roman" panose="02020603050405020304" pitchFamily="18" charset="0"/>
              </a:rPr>
              <a:t>Key Insights: </a:t>
            </a:r>
            <a:r>
              <a:rPr lang="en-IN" sz="1600" dirty="0">
                <a:latin typeface="Times New Roman" panose="02020603050405020304" pitchFamily="18" charset="0"/>
                <a:cs typeface="Times New Roman" panose="02020603050405020304" pitchFamily="18" charset="0"/>
              </a:rPr>
              <a:t>Enhanced sensitivity (up to 74%) through InGaN notch in GaN MOSHEMTs, offering scalable and precise biosensing applications.</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5FF5E-17D7-38AF-5D71-020DF9E247B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2E9FF0-C903-4990-9774-0AB347171C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CBDFE9A1-C749-8051-810D-DD2888A2064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 (Improved post minor project)</a:t>
            </a:r>
            <a:endParaRPr dirty="0"/>
          </a:p>
        </p:txBody>
      </p:sp>
      <p:sp>
        <p:nvSpPr>
          <p:cNvPr id="5" name="Google Shape;125;p3">
            <a:extLst>
              <a:ext uri="{FF2B5EF4-FFF2-40B4-BE49-F238E27FC236}">
                <a16:creationId xmlns:a16="http://schemas.microsoft.com/office/drawing/2014/main" id="{10B34FE6-78F8-AF25-C5BE-D2C467DF84D2}"/>
              </a:ext>
            </a:extLst>
          </p:cNvPr>
          <p:cNvSpPr txBox="1"/>
          <p:nvPr/>
        </p:nvSpPr>
        <p:spPr>
          <a:xfrm>
            <a:off x="511276" y="939676"/>
            <a:ext cx="11326761" cy="573576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600" b="1" dirty="0">
                <a:latin typeface="Times New Roman" panose="02020603050405020304" pitchFamily="18" charset="0"/>
                <a:ea typeface="Verdana" panose="020B0604030504040204" pitchFamily="34" charset="0"/>
                <a:cs typeface="Times New Roman" panose="02020603050405020304" pitchFamily="18" charset="0"/>
              </a:rPr>
              <a:t>Key Publications </a:t>
            </a:r>
          </a:p>
          <a:p>
            <a:pPr marR="0" lvl="0" algn="just" rtl="0">
              <a:lnSpc>
                <a:spcPct val="100000"/>
              </a:lnSpc>
              <a:spcBef>
                <a:spcPts val="0"/>
              </a:spcBef>
              <a:spcAft>
                <a:spcPts val="0"/>
              </a:spcAft>
            </a:pPr>
            <a:endParaRPr lang="en-US"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r>
              <a:rPr lang="en-US" sz="1600" dirty="0">
                <a:latin typeface="Times New Roman" panose="02020603050405020304" pitchFamily="18" charset="0"/>
                <a:ea typeface="Verdana" panose="020B0604030504040204" pitchFamily="34" charset="0"/>
                <a:cs typeface="Times New Roman" panose="02020603050405020304" pitchFamily="18" charset="0"/>
              </a:rPr>
              <a:t>4).A Dielectrically Modulated GaN/AlN/AlGaN MOSHEMT with a Nanogap Embedded Cavity for Biosensing Applications</a:t>
            </a:r>
          </a:p>
          <a:p>
            <a:pPr marR="0" lvl="0" algn="just" rtl="0">
              <a:lnSpc>
                <a:spcPct val="100000"/>
              </a:lnSpc>
              <a:spcBef>
                <a:spcPts val="0"/>
              </a:spcBef>
              <a:spcAft>
                <a:spcPts val="0"/>
              </a:spcAft>
            </a:pPr>
            <a:r>
              <a:rPr lang="en-IN" sz="1600" b="1" dirty="0">
                <a:latin typeface="Times New Roman" panose="02020603050405020304" pitchFamily="18" charset="0"/>
                <a:cs typeface="Times New Roman" panose="02020603050405020304" pitchFamily="18" charset="0"/>
              </a:rPr>
              <a:t>Authors:</a:t>
            </a:r>
            <a:r>
              <a:rPr lang="en-US" sz="1600" b="1" dirty="0">
                <a:latin typeface="Times New Roman" panose="02020603050405020304" pitchFamily="18" charset="0"/>
                <a:ea typeface="Verdana" panose="020B0604030504040204" pitchFamily="34"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Faiza Mouffoki, Driss Bouguenna, Fatima Zohra Dahou, Abbès Beloufa, Sajad Ahmad Loan</a:t>
            </a:r>
          </a:p>
          <a:p>
            <a:pPr marR="0" lvl="0" algn="just" rtl="0">
              <a:lnSpc>
                <a:spcPct val="100000"/>
              </a:lnSpc>
              <a:spcBef>
                <a:spcPts val="0"/>
              </a:spcBef>
              <a:spcAft>
                <a:spcPts val="0"/>
              </a:spcAft>
            </a:pPr>
            <a:r>
              <a:rPr lang="en-US" sz="1600" b="1" dirty="0">
                <a:latin typeface="Times New Roman" panose="02020603050405020304" pitchFamily="18" charset="0"/>
                <a:cs typeface="Times New Roman" panose="02020603050405020304" pitchFamily="18" charset="0"/>
              </a:rPr>
              <a:t>Journal: </a:t>
            </a:r>
            <a:r>
              <a:rPr lang="en-IN" sz="1600" dirty="0">
                <a:latin typeface="Times New Roman" panose="02020603050405020304" pitchFamily="18" charset="0"/>
                <a:cs typeface="Times New Roman" panose="02020603050405020304" pitchFamily="18" charset="0"/>
              </a:rPr>
              <a:t>Materials Today Communications</a:t>
            </a:r>
            <a:endParaRPr lang="en-US" sz="16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1600" b="1" dirty="0">
                <a:latin typeface="Times New Roman" panose="02020603050405020304" pitchFamily="18" charset="0"/>
                <a:cs typeface="Times New Roman" panose="02020603050405020304" pitchFamily="18" charset="0"/>
              </a:rPr>
              <a:t>Key Insights: </a:t>
            </a:r>
            <a:r>
              <a:rPr lang="en-US" sz="1600" dirty="0">
                <a:latin typeface="Times New Roman" panose="02020603050405020304" pitchFamily="18" charset="0"/>
                <a:cs typeface="Times New Roman" panose="02020603050405020304" pitchFamily="18" charset="0"/>
              </a:rPr>
              <a:t>The study proposes and simulates AlGaN/AlN/GaN MOS-HEMT biosensors with a cavity for ultrasensitive virus detection, achieving high sensitivity through the dielectric constant modulation of viruses.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a:solidFill>
                  <a:schemeClr val="tx1"/>
                </a:solidFill>
                <a:latin typeface="Times New Roman" panose="02020603050405020304" pitchFamily="18" charset="0"/>
                <a:cs typeface="Times New Roman" panose="02020603050405020304" pitchFamily="18" charset="0"/>
              </a:rPr>
              <a:t>5</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Influence of back barrier layer thickness on device performance of AlGaN/GaN MOS-HEMT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b="1" dirty="0">
                <a:solidFill>
                  <a:schemeClr val="tx1"/>
                </a:solidFill>
                <a:latin typeface="Times New Roman" panose="02020603050405020304" pitchFamily="18" charset="0"/>
                <a:cs typeface="Times New Roman" panose="02020603050405020304" pitchFamily="18" charset="0"/>
              </a:rPr>
              <a:t>Authors: </a:t>
            </a:r>
            <a:r>
              <a:rPr lang="en-US" altLang="en-US" sz="1600" dirty="0">
                <a:solidFill>
                  <a:schemeClr val="tx1"/>
                </a:solidFill>
                <a:latin typeface="Times New Roman" panose="02020603050405020304" pitchFamily="18" charset="0"/>
                <a:cs typeface="Times New Roman" panose="02020603050405020304" pitchFamily="18" charset="0"/>
              </a:rPr>
              <a:t>Aboo Bakar Khan, Mohini Sharma, Syed Gulraze Anjum, Mohd Jawaid Siddiqui</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a:t>
            </a:r>
            <a:r>
              <a:rPr lang="en-US" sz="1600" dirty="0">
                <a:latin typeface="Times New Roman" panose="02020603050405020304" pitchFamily="18" charset="0"/>
                <a:cs typeface="Times New Roman" panose="02020603050405020304" pitchFamily="18" charset="0"/>
              </a:rPr>
              <a:t>Advanced Materials Proceedings, 2018, Volume 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Insights: </a:t>
            </a:r>
            <a:r>
              <a:rPr lang="en-US" sz="1600" dirty="0">
                <a:latin typeface="Times New Roman" panose="02020603050405020304" pitchFamily="18" charset="0"/>
                <a:cs typeface="Times New Roman" panose="02020603050405020304" pitchFamily="18" charset="0"/>
              </a:rPr>
              <a:t>The study investigates the impact of varying back barrier layer thickness in AlGaN/GaN MOS-HEMT devices, revealing improvements in electron confinement and high-frequency performance, making them promising for analog and RF applications.</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algn="just" rtl="0">
              <a:lnSpc>
                <a:spcPct val="100000"/>
              </a:lnSpc>
              <a:spcBef>
                <a:spcPts val="0"/>
              </a:spcBef>
              <a:spcAft>
                <a:spcPts val="0"/>
              </a:spcAft>
              <a:buNone/>
            </a:pP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R="0" lvl="0" algn="just" rtl="0">
              <a:lnSpc>
                <a:spcPct val="100000"/>
              </a:lnSpc>
              <a:spcBef>
                <a:spcPts val="0"/>
              </a:spcBef>
              <a:spcAft>
                <a:spcPts val="0"/>
              </a:spcAft>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algn="just" rtl="0">
              <a:lnSpc>
                <a:spcPct val="100000"/>
              </a:lnSpc>
              <a:spcBef>
                <a:spcPts val="0"/>
              </a:spcBef>
              <a:spcAft>
                <a:spcPts val="0"/>
              </a:spcAft>
              <a:buFont typeface="Arial" panose="020B0604020202020204" pitchFamily="34" charset="0"/>
              <a:buChar char="•"/>
            </a:pPr>
            <a:r>
              <a:rPr lang="en-IN" sz="1600" dirty="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234555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66B46-4195-B6BA-60A4-302CFBE7CDE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A42440-8B06-2880-E0B2-18905BE529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7DD6DBD4-0311-1872-7FD5-B96BB994E654}"/>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 (Improved post minor project)</a:t>
            </a:r>
            <a:endParaRPr dirty="0"/>
          </a:p>
        </p:txBody>
      </p:sp>
      <p:sp>
        <p:nvSpPr>
          <p:cNvPr id="5" name="Google Shape;125;p3">
            <a:extLst>
              <a:ext uri="{FF2B5EF4-FFF2-40B4-BE49-F238E27FC236}">
                <a16:creationId xmlns:a16="http://schemas.microsoft.com/office/drawing/2014/main" id="{BF6D465B-EC78-C5F1-EF8F-5C5C4B2FFB49}"/>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Times New Roman" panose="02020603050405020304" pitchFamily="18" charset="0"/>
                <a:ea typeface="Verdana" panose="020B0604030504040204" pitchFamily="34" charset="0"/>
                <a:cs typeface="Times New Roman" panose="02020603050405020304" pitchFamily="18" charset="0"/>
              </a:rPr>
              <a:t>Key Resources – </a:t>
            </a:r>
          </a:p>
          <a:p>
            <a:pPr marR="0" lvl="0" rtl="0">
              <a:lnSpc>
                <a:spcPct val="100000"/>
              </a:lnSpc>
              <a:spcBef>
                <a:spcPts val="0"/>
              </a:spcBef>
              <a:spcAft>
                <a:spcPts val="0"/>
              </a:spcAft>
            </a:pPr>
            <a:r>
              <a:rPr lang="en-IN" sz="1600" b="1" dirty="0">
                <a:latin typeface="Times New Roman" panose="02020603050405020304" pitchFamily="18" charset="0"/>
                <a:ea typeface="Verdana" panose="020B0604030504040204" pitchFamily="34" charset="0"/>
                <a:cs typeface="Times New Roman" panose="02020603050405020304" pitchFamily="18" charset="0"/>
              </a:rPr>
              <a:t>Whitepaper</a:t>
            </a:r>
          </a:p>
          <a:p>
            <a:pPr marL="285750" marR="0" lvl="0" indent="-285750" algn="just"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GaN MOS-HEMT devices feature cavity-based designs for ultrasensitive biosensing, enabling high sensitivity for virus and biomolecule detection. </a:t>
            </a:r>
          </a:p>
          <a:p>
            <a:pPr marR="0" lvl="0" rtl="0">
              <a:lnSpc>
                <a:spcPct val="100000"/>
              </a:lnSpc>
              <a:spcBef>
                <a:spcPts val="0"/>
              </a:spcBef>
              <a:spcAft>
                <a:spcPts val="0"/>
              </a:spcAft>
            </a:pPr>
            <a:r>
              <a:rPr lang="en-IN" sz="1600" b="1" dirty="0">
                <a:latin typeface="Times New Roman" panose="02020603050405020304" pitchFamily="18" charset="0"/>
                <a:ea typeface="Verdana" panose="020B0604030504040204" pitchFamily="34" charset="0"/>
                <a:cs typeface="Times New Roman" panose="02020603050405020304" pitchFamily="18" charset="0"/>
              </a:rPr>
              <a:t>Application Notes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Optimized back barrier thickness enhances electron confinement and performance, making these devices ideal for biomedical diagnostics and RF communication systems.</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Virus detection, RF amplifiers, and biomedical diagnostics.</a:t>
            </a:r>
            <a:r>
              <a:rPr lang="en-IN" sz="1600" b="1" dirty="0">
                <a:latin typeface="Times New Roman" panose="02020603050405020304" pitchFamily="18" charset="0"/>
                <a:ea typeface="Verdana" panose="020B0604030504040204" pitchFamily="34" charset="0"/>
                <a:cs typeface="Times New Roman" panose="02020603050405020304" pitchFamily="18" charset="0"/>
              </a:rPr>
              <a:t> </a:t>
            </a:r>
          </a:p>
          <a:p>
            <a:pPr marR="0" lvl="0" rtl="0">
              <a:lnSpc>
                <a:spcPct val="100000"/>
              </a:lnSpc>
              <a:spcBef>
                <a:spcPts val="0"/>
              </a:spcBef>
              <a:spcAft>
                <a:spcPts val="0"/>
              </a:spcAft>
            </a:pPr>
            <a:r>
              <a:rPr lang="en-IN" sz="1600" b="1" dirty="0">
                <a:latin typeface="Times New Roman" panose="02020603050405020304" pitchFamily="18" charset="0"/>
                <a:ea typeface="Verdana" panose="020B0604030504040204" pitchFamily="34" charset="0"/>
                <a:cs typeface="Times New Roman" panose="02020603050405020304" pitchFamily="18" charset="0"/>
              </a:rPr>
              <a:t>Datasheet</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High electron mobility (2DEG technology) for superior performance in biosensing and RF applications.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ea typeface="Verdana" panose="020B0604030504040204" pitchFamily="34" charset="0"/>
                <a:cs typeface="Times New Roman" panose="02020603050405020304" pitchFamily="18" charset="0"/>
              </a:rPr>
              <a:t>Advanced cavity-based design for ultrasensitive virus detection with a sensitivity improvement of up to 62% (e.g., SARS-CoV-2 detection).</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rtl="0">
              <a:lnSpc>
                <a:spcPct val="100000"/>
              </a:lnSpc>
              <a:spcBef>
                <a:spcPts val="0"/>
              </a:spcBef>
              <a:spcAft>
                <a:spcPts val="0"/>
              </a:spcAft>
              <a:buNone/>
            </a:pPr>
            <a:r>
              <a:rPr lang="en-IN" sz="1600" b="1" dirty="0">
                <a:latin typeface="Times New Roman" panose="02020603050405020304" pitchFamily="18" charset="0"/>
                <a:ea typeface="Verdana" panose="020B0604030504040204" pitchFamily="34" charset="0"/>
                <a:cs typeface="Times New Roman" panose="02020603050405020304" pitchFamily="18" charset="0"/>
              </a:rPr>
              <a:t>Existing Implementations – </a:t>
            </a:r>
          </a:p>
          <a:p>
            <a:pPr marL="0" marR="0" lvl="0" indent="0" rtl="0">
              <a:lnSpc>
                <a:spcPct val="100000"/>
              </a:lnSpc>
              <a:spcBef>
                <a:spcPts val="0"/>
              </a:spcBef>
              <a:spcAft>
                <a:spcPts val="0"/>
              </a:spcAft>
              <a:buNone/>
            </a:pPr>
            <a:r>
              <a:rPr lang="en-IN" sz="1600" b="1" dirty="0">
                <a:latin typeface="Times New Roman" panose="02020603050405020304" pitchFamily="18" charset="0"/>
                <a:ea typeface="Verdana" panose="020B0604030504040204" pitchFamily="34" charset="0"/>
                <a:cs typeface="Times New Roman" panose="02020603050405020304" pitchFamily="18" charset="0"/>
              </a:rPr>
              <a:t>Products</a:t>
            </a:r>
          </a:p>
          <a:p>
            <a:pPr marL="285750" marR="0" lvl="0" indent="-285750" rtl="0">
              <a:lnSpc>
                <a:spcPct val="100000"/>
              </a:lnSpc>
              <a:spcBef>
                <a:spcPts val="0"/>
              </a:spcBef>
              <a:spcAft>
                <a:spcPts val="0"/>
              </a:spcAf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Nano TCAD ViDES:</a:t>
            </a:r>
            <a:r>
              <a:rPr lang="en-US" sz="1600" dirty="0">
                <a:latin typeface="Times New Roman" panose="02020603050405020304" pitchFamily="18" charset="0"/>
                <a:cs typeface="Times New Roman" panose="02020603050405020304" pitchFamily="18" charset="0"/>
              </a:rPr>
              <a:t> For simulating nanoscale devices, including MOS-based transistors.</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rtl="0">
              <a:lnSpc>
                <a:spcPct val="100000"/>
              </a:lnSpc>
              <a:spcBef>
                <a:spcPts val="0"/>
              </a:spcBef>
              <a:spcAft>
                <a:spcPts val="0"/>
              </a:spcAft>
              <a:buNone/>
            </a:pPr>
            <a:r>
              <a:rPr lang="en-IN" sz="1600" b="1" dirty="0">
                <a:latin typeface="Times New Roman" panose="02020603050405020304" pitchFamily="18" charset="0"/>
                <a:ea typeface="Verdana" panose="020B0604030504040204" pitchFamily="34" charset="0"/>
                <a:cs typeface="Times New Roman" panose="02020603050405020304" pitchFamily="18" charset="0"/>
              </a:rPr>
              <a:t>Opensource</a:t>
            </a:r>
          </a:p>
          <a:p>
            <a:pPr marL="285750" marR="0" lvl="0" indent="-285750" rtl="0">
              <a:lnSpc>
                <a:spcPct val="100000"/>
              </a:lnSpc>
              <a:spcBef>
                <a:spcPts val="0"/>
              </a:spcBef>
              <a:spcAft>
                <a:spcPts val="0"/>
              </a:spcAf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BioFET-SIM:</a:t>
            </a:r>
            <a:r>
              <a:rPr lang="en-US" sz="1600" dirty="0">
                <a:latin typeface="Times New Roman" panose="02020603050405020304" pitchFamily="18" charset="0"/>
                <a:cs typeface="Times New Roman" panose="02020603050405020304" pitchFamily="18" charset="0"/>
              </a:rPr>
              <a:t> An open-source simulation tool for modeling biosensors like ISFETs, which can be extended to MOS-HEMTs.</a:t>
            </a:r>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rtl="0">
              <a:lnSpc>
                <a:spcPct val="100000"/>
              </a:lnSpc>
              <a:spcBef>
                <a:spcPts val="0"/>
              </a:spcBef>
              <a:spcAft>
                <a:spcPts val="0"/>
              </a:spcAft>
              <a:buNone/>
            </a:pPr>
            <a:r>
              <a:rPr lang="en-IN" sz="1600" b="1" dirty="0">
                <a:latin typeface="Times New Roman" panose="02020603050405020304" pitchFamily="18" charset="0"/>
                <a:ea typeface="Verdana" panose="020B0604030504040204" pitchFamily="34" charset="0"/>
                <a:cs typeface="Times New Roman" panose="02020603050405020304" pitchFamily="18" charset="0"/>
              </a:rPr>
              <a:t>GitHub </a:t>
            </a:r>
          </a:p>
          <a:p>
            <a:pPr marL="285750" marR="0" lvl="0" indent="-285750" rtl="0">
              <a:lnSpc>
                <a:spcPct val="100000"/>
              </a:lnSpc>
              <a:spcBef>
                <a:spcPts val="0"/>
              </a:spcBef>
              <a:spcAft>
                <a:spcPts val="0"/>
              </a:spcAf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Ngspice:</a:t>
            </a:r>
            <a:r>
              <a:rPr lang="en-US" sz="1600" dirty="0">
                <a:latin typeface="Times New Roman" panose="02020603050405020304" pitchFamily="18" charset="0"/>
                <a:cs typeface="Times New Roman" panose="02020603050405020304" pitchFamily="18" charset="0"/>
              </a:rPr>
              <a:t> Open-source SPICE simulator for electronic circuit design, compatible with MOS-HEMT-based circuits.</a:t>
            </a:r>
            <a:r>
              <a:rPr lang="en-IN" sz="1600" b="1" dirty="0">
                <a:latin typeface="Times New Roman" panose="02020603050405020304" pitchFamily="18" charset="0"/>
                <a:ea typeface="Verdana" panose="020B0604030504040204" pitchFamily="34" charset="0"/>
                <a:cs typeface="Times New Roman" panose="02020603050405020304" pitchFamily="18" charset="0"/>
              </a:rPr>
              <a:t> </a:t>
            </a:r>
          </a:p>
          <a:p>
            <a:pPr marR="0" lvl="0" rtl="0">
              <a:lnSpc>
                <a:spcPct val="100000"/>
              </a:lnSpc>
              <a:spcBef>
                <a:spcPts val="0"/>
              </a:spcBef>
              <a:spcAft>
                <a:spcPts val="0"/>
              </a:spcAft>
            </a:pPr>
            <a:r>
              <a:rPr lang="en-IN" sz="1600" dirty="0">
                <a:latin typeface="Times New Roman" panose="02020603050405020304" pitchFamily="18" charset="0"/>
                <a:ea typeface="Verdan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67618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606834" y="14506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333534" y="530600"/>
            <a:ext cx="2113936" cy="37370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Structural Diagram</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6" name="Google Shape;125;p3">
            <a:extLst>
              <a:ext uri="{FF2B5EF4-FFF2-40B4-BE49-F238E27FC236}">
                <a16:creationId xmlns:a16="http://schemas.microsoft.com/office/drawing/2014/main" id="{A5BC8A80-A724-B90C-9831-F8DB434ADE71}"/>
              </a:ext>
            </a:extLst>
          </p:cNvPr>
          <p:cNvSpPr txBox="1"/>
          <p:nvPr/>
        </p:nvSpPr>
        <p:spPr>
          <a:xfrm>
            <a:off x="-2129628" y="2635044"/>
            <a:ext cx="3832642" cy="336613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grpSp>
        <p:nvGrpSpPr>
          <p:cNvPr id="9" name="Group 8">
            <a:extLst>
              <a:ext uri="{FF2B5EF4-FFF2-40B4-BE49-F238E27FC236}">
                <a16:creationId xmlns:a16="http://schemas.microsoft.com/office/drawing/2014/main" id="{15BEF374-D0E8-343C-4492-C97906377417}"/>
              </a:ext>
            </a:extLst>
          </p:cNvPr>
          <p:cNvGrpSpPr/>
          <p:nvPr/>
        </p:nvGrpSpPr>
        <p:grpSpPr>
          <a:xfrm>
            <a:off x="134163" y="717450"/>
            <a:ext cx="9642589" cy="5735761"/>
            <a:chOff x="293407" y="1000601"/>
            <a:chExt cx="9642589" cy="5735761"/>
          </a:xfrm>
        </p:grpSpPr>
        <p:grpSp>
          <p:nvGrpSpPr>
            <p:cNvPr id="10" name="Group 9">
              <a:extLst>
                <a:ext uri="{FF2B5EF4-FFF2-40B4-BE49-F238E27FC236}">
                  <a16:creationId xmlns:a16="http://schemas.microsoft.com/office/drawing/2014/main" id="{82A369B6-3F60-E80B-F0DB-457932142A33}"/>
                </a:ext>
              </a:extLst>
            </p:cNvPr>
            <p:cNvGrpSpPr/>
            <p:nvPr/>
          </p:nvGrpSpPr>
          <p:grpSpPr>
            <a:xfrm>
              <a:off x="2579851" y="1148614"/>
              <a:ext cx="7356145" cy="5587748"/>
              <a:chOff x="2500950" y="622614"/>
              <a:chExt cx="7356145" cy="5587748"/>
            </a:xfrm>
          </p:grpSpPr>
          <p:grpSp>
            <p:nvGrpSpPr>
              <p:cNvPr id="21" name="Group 20">
                <a:extLst>
                  <a:ext uri="{FF2B5EF4-FFF2-40B4-BE49-F238E27FC236}">
                    <a16:creationId xmlns:a16="http://schemas.microsoft.com/office/drawing/2014/main" id="{5AFF4E21-71B1-28FA-3AC5-73DCB708A89D}"/>
                  </a:ext>
                </a:extLst>
              </p:cNvPr>
              <p:cNvGrpSpPr/>
              <p:nvPr/>
            </p:nvGrpSpPr>
            <p:grpSpPr>
              <a:xfrm>
                <a:off x="2500950" y="938283"/>
                <a:ext cx="7356145" cy="4981433"/>
                <a:chOff x="2565777" y="1296537"/>
                <a:chExt cx="7356145" cy="4981433"/>
              </a:xfrm>
            </p:grpSpPr>
            <p:sp>
              <p:nvSpPr>
                <p:cNvPr id="42" name="Rectangle 41">
                  <a:extLst>
                    <a:ext uri="{FF2B5EF4-FFF2-40B4-BE49-F238E27FC236}">
                      <a16:creationId xmlns:a16="http://schemas.microsoft.com/office/drawing/2014/main" id="{E2A3B9A9-CCF7-84C2-1603-3E6086053C3E}"/>
                    </a:ext>
                  </a:extLst>
                </p:cNvPr>
                <p:cNvSpPr/>
                <p:nvPr/>
              </p:nvSpPr>
              <p:spPr>
                <a:xfrm>
                  <a:off x="2565779" y="4872251"/>
                  <a:ext cx="7356143" cy="1405719"/>
                </a:xfrm>
                <a:prstGeom prst="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7AA4000F-A6ED-AF63-C48A-41D42376A48B}"/>
                    </a:ext>
                  </a:extLst>
                </p:cNvPr>
                <p:cNvSpPr/>
                <p:nvPr/>
              </p:nvSpPr>
              <p:spPr>
                <a:xfrm>
                  <a:off x="2565779" y="4517409"/>
                  <a:ext cx="7356143" cy="354842"/>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 </a:t>
                  </a:r>
                </a:p>
              </p:txBody>
            </p:sp>
            <p:sp>
              <p:nvSpPr>
                <p:cNvPr id="44" name="Rectangle 43">
                  <a:extLst>
                    <a:ext uri="{FF2B5EF4-FFF2-40B4-BE49-F238E27FC236}">
                      <a16:creationId xmlns:a16="http://schemas.microsoft.com/office/drawing/2014/main" id="{38DD6A05-E9F3-B8CB-43DC-4F0DDFDBAA9E}"/>
                    </a:ext>
                  </a:extLst>
                </p:cNvPr>
                <p:cNvSpPr/>
                <p:nvPr/>
              </p:nvSpPr>
              <p:spPr>
                <a:xfrm>
                  <a:off x="2565778" y="3807726"/>
                  <a:ext cx="7356144" cy="709684"/>
                </a:xfrm>
                <a:prstGeom prst="rect">
                  <a:avLst/>
                </a:prstGeom>
                <a:solidFill>
                  <a:srgbClr val="15BEF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44">
                  <a:extLst>
                    <a:ext uri="{FF2B5EF4-FFF2-40B4-BE49-F238E27FC236}">
                      <a16:creationId xmlns:a16="http://schemas.microsoft.com/office/drawing/2014/main" id="{AEE09283-159A-BF33-6178-8D7A10355FD1}"/>
                    </a:ext>
                  </a:extLst>
                </p:cNvPr>
                <p:cNvSpPr/>
                <p:nvPr/>
              </p:nvSpPr>
              <p:spPr>
                <a:xfrm>
                  <a:off x="2565777" y="3330053"/>
                  <a:ext cx="7356142" cy="477672"/>
                </a:xfrm>
                <a:prstGeom prst="rect">
                  <a:avLst/>
                </a:prstGeom>
                <a:solidFill>
                  <a:srgbClr val="333F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45">
                  <a:extLst>
                    <a:ext uri="{FF2B5EF4-FFF2-40B4-BE49-F238E27FC236}">
                      <a16:creationId xmlns:a16="http://schemas.microsoft.com/office/drawing/2014/main" id="{C5CC0E84-86FE-94A5-15E5-DEFA9EEC5D88}"/>
                    </a:ext>
                  </a:extLst>
                </p:cNvPr>
                <p:cNvSpPr/>
                <p:nvPr/>
              </p:nvSpPr>
              <p:spPr>
                <a:xfrm>
                  <a:off x="2565777" y="2265527"/>
                  <a:ext cx="7356142" cy="1064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Rectangle 46">
                  <a:extLst>
                    <a:ext uri="{FF2B5EF4-FFF2-40B4-BE49-F238E27FC236}">
                      <a16:creationId xmlns:a16="http://schemas.microsoft.com/office/drawing/2014/main" id="{05D3401B-E1CC-E858-D07A-CDB9549A8C10}"/>
                    </a:ext>
                  </a:extLst>
                </p:cNvPr>
                <p:cNvSpPr/>
                <p:nvPr/>
              </p:nvSpPr>
              <p:spPr>
                <a:xfrm>
                  <a:off x="2565777" y="1924334"/>
                  <a:ext cx="7356142" cy="341193"/>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47">
                  <a:extLst>
                    <a:ext uri="{FF2B5EF4-FFF2-40B4-BE49-F238E27FC236}">
                      <a16:creationId xmlns:a16="http://schemas.microsoft.com/office/drawing/2014/main" id="{E04C5E8F-9CA6-5D5F-2FEB-612EC79F10D4}"/>
                    </a:ext>
                  </a:extLst>
                </p:cNvPr>
                <p:cNvSpPr/>
                <p:nvPr/>
              </p:nvSpPr>
              <p:spPr>
                <a:xfrm>
                  <a:off x="2565777" y="1853629"/>
                  <a:ext cx="1487608" cy="195409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48">
                  <a:extLst>
                    <a:ext uri="{FF2B5EF4-FFF2-40B4-BE49-F238E27FC236}">
                      <a16:creationId xmlns:a16="http://schemas.microsoft.com/office/drawing/2014/main" id="{CF925F89-E2DB-C126-56C6-41988EFFD2F9}"/>
                    </a:ext>
                  </a:extLst>
                </p:cNvPr>
                <p:cNvSpPr/>
                <p:nvPr/>
              </p:nvSpPr>
              <p:spPr>
                <a:xfrm>
                  <a:off x="8434312" y="1853629"/>
                  <a:ext cx="1487608" cy="195409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49">
                  <a:extLst>
                    <a:ext uri="{FF2B5EF4-FFF2-40B4-BE49-F238E27FC236}">
                      <a16:creationId xmlns:a16="http://schemas.microsoft.com/office/drawing/2014/main" id="{7D0424E0-A95D-79A7-D2FA-12D80513B0C9}"/>
                    </a:ext>
                  </a:extLst>
                </p:cNvPr>
                <p:cNvSpPr/>
                <p:nvPr/>
              </p:nvSpPr>
              <p:spPr>
                <a:xfrm>
                  <a:off x="5022376" y="1446663"/>
                  <a:ext cx="887105" cy="46402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CD91DA0C-5AC2-285A-F6E4-FE077F12CD77}"/>
                    </a:ext>
                  </a:extLst>
                </p:cNvPr>
                <p:cNvSpPr/>
                <p:nvPr/>
              </p:nvSpPr>
              <p:spPr>
                <a:xfrm>
                  <a:off x="5909481" y="1446663"/>
                  <a:ext cx="887105" cy="46402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51">
                  <a:extLst>
                    <a:ext uri="{FF2B5EF4-FFF2-40B4-BE49-F238E27FC236}">
                      <a16:creationId xmlns:a16="http://schemas.microsoft.com/office/drawing/2014/main" id="{56637E9A-4617-2FB3-18BF-17A3DC678275}"/>
                    </a:ext>
                  </a:extLst>
                </p:cNvPr>
                <p:cNvSpPr/>
                <p:nvPr/>
              </p:nvSpPr>
              <p:spPr>
                <a:xfrm>
                  <a:off x="5022376" y="1296537"/>
                  <a:ext cx="1774210" cy="136478"/>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2" name="TextBox 21">
                <a:extLst>
                  <a:ext uri="{FF2B5EF4-FFF2-40B4-BE49-F238E27FC236}">
                    <a16:creationId xmlns:a16="http://schemas.microsoft.com/office/drawing/2014/main" id="{87EF10C2-216E-A294-5718-A1AE14590D36}"/>
                  </a:ext>
                </a:extLst>
              </p:cNvPr>
              <p:cNvSpPr txBox="1"/>
              <p:nvPr/>
            </p:nvSpPr>
            <p:spPr>
              <a:xfrm>
                <a:off x="4535433" y="5008283"/>
                <a:ext cx="3833906" cy="523220"/>
              </a:xfrm>
              <a:prstGeom prst="rect">
                <a:avLst/>
              </a:prstGeom>
              <a:noFill/>
            </p:spPr>
            <p:txBody>
              <a:bodyPr wrap="square" rtlCol="0">
                <a:spAutoFit/>
              </a:bodyPr>
              <a:lstStyle/>
              <a:p>
                <a:r>
                  <a:rPr lang="en-IN" sz="2800" dirty="0"/>
                  <a:t>SiC  -- Substrate(2µm)</a:t>
                </a:r>
              </a:p>
            </p:txBody>
          </p:sp>
          <p:sp>
            <p:nvSpPr>
              <p:cNvPr id="23" name="TextBox 22">
                <a:extLst>
                  <a:ext uri="{FF2B5EF4-FFF2-40B4-BE49-F238E27FC236}">
                    <a16:creationId xmlns:a16="http://schemas.microsoft.com/office/drawing/2014/main" id="{BE302118-59A6-6D8C-AD28-93F2461640D0}"/>
                  </a:ext>
                </a:extLst>
              </p:cNvPr>
              <p:cNvSpPr txBox="1"/>
              <p:nvPr/>
            </p:nvSpPr>
            <p:spPr>
              <a:xfrm>
                <a:off x="4957549" y="4158681"/>
                <a:ext cx="3279913" cy="338554"/>
              </a:xfrm>
              <a:prstGeom prst="rect">
                <a:avLst/>
              </a:prstGeom>
              <a:noFill/>
            </p:spPr>
            <p:txBody>
              <a:bodyPr wrap="square" rtlCol="0">
                <a:spAutoFit/>
              </a:bodyPr>
              <a:lstStyle/>
              <a:p>
                <a:r>
                  <a:rPr lang="en-IN" sz="1600" dirty="0">
                    <a:solidFill>
                      <a:schemeClr val="bg1">
                        <a:lumMod val="95000"/>
                      </a:schemeClr>
                    </a:solidFill>
                  </a:rPr>
                  <a:t>AlN – Nucleation(0.03µm)</a:t>
                </a:r>
              </a:p>
            </p:txBody>
          </p:sp>
          <p:sp>
            <p:nvSpPr>
              <p:cNvPr id="24" name="TextBox 23">
                <a:extLst>
                  <a:ext uri="{FF2B5EF4-FFF2-40B4-BE49-F238E27FC236}">
                    <a16:creationId xmlns:a16="http://schemas.microsoft.com/office/drawing/2014/main" id="{95FF807F-16C0-C523-1D73-51E70B22010D}"/>
                  </a:ext>
                </a:extLst>
              </p:cNvPr>
              <p:cNvSpPr txBox="1"/>
              <p:nvPr/>
            </p:nvSpPr>
            <p:spPr>
              <a:xfrm>
                <a:off x="4849815" y="3559831"/>
                <a:ext cx="3763887" cy="461665"/>
              </a:xfrm>
              <a:prstGeom prst="rect">
                <a:avLst/>
              </a:prstGeom>
              <a:noFill/>
            </p:spPr>
            <p:txBody>
              <a:bodyPr wrap="square" rtlCol="0">
                <a:spAutoFit/>
              </a:bodyPr>
              <a:lstStyle/>
              <a:p>
                <a:r>
                  <a:rPr lang="en-IN" sz="2400" dirty="0"/>
                  <a:t>GaN  -- Channel(2µm)</a:t>
                </a:r>
              </a:p>
            </p:txBody>
          </p:sp>
          <p:sp>
            <p:nvSpPr>
              <p:cNvPr id="25" name="TextBox 24">
                <a:extLst>
                  <a:ext uri="{FF2B5EF4-FFF2-40B4-BE49-F238E27FC236}">
                    <a16:creationId xmlns:a16="http://schemas.microsoft.com/office/drawing/2014/main" id="{CD8F01D2-2C7E-25BC-0D80-C23FC096EC2D}"/>
                  </a:ext>
                </a:extLst>
              </p:cNvPr>
              <p:cNvSpPr txBox="1"/>
              <p:nvPr/>
            </p:nvSpPr>
            <p:spPr>
              <a:xfrm>
                <a:off x="4957549" y="3024985"/>
                <a:ext cx="3763887" cy="400110"/>
              </a:xfrm>
              <a:prstGeom prst="rect">
                <a:avLst/>
              </a:prstGeom>
              <a:noFill/>
            </p:spPr>
            <p:txBody>
              <a:bodyPr wrap="square" rtlCol="0">
                <a:spAutoFit/>
              </a:bodyPr>
              <a:lstStyle/>
              <a:p>
                <a:r>
                  <a:rPr lang="en-IN" sz="2000" dirty="0">
                    <a:solidFill>
                      <a:schemeClr val="bg1">
                        <a:lumMod val="95000"/>
                      </a:schemeClr>
                    </a:solidFill>
                  </a:rPr>
                  <a:t>AlN -- Spacer(0.002µm)</a:t>
                </a:r>
              </a:p>
            </p:txBody>
          </p:sp>
          <p:sp>
            <p:nvSpPr>
              <p:cNvPr id="26" name="TextBox 25">
                <a:extLst>
                  <a:ext uri="{FF2B5EF4-FFF2-40B4-BE49-F238E27FC236}">
                    <a16:creationId xmlns:a16="http://schemas.microsoft.com/office/drawing/2014/main" id="{9E239913-CADB-FD79-DB26-73BAC81E1CE7}"/>
                  </a:ext>
                </a:extLst>
              </p:cNvPr>
              <p:cNvSpPr txBox="1"/>
              <p:nvPr/>
            </p:nvSpPr>
            <p:spPr>
              <a:xfrm>
                <a:off x="4554450" y="2204512"/>
                <a:ext cx="4376261" cy="461665"/>
              </a:xfrm>
              <a:prstGeom prst="rect">
                <a:avLst/>
              </a:prstGeom>
              <a:noFill/>
            </p:spPr>
            <p:txBody>
              <a:bodyPr wrap="square" rtlCol="0">
                <a:spAutoFit/>
              </a:bodyPr>
              <a:lstStyle/>
              <a:p>
                <a:r>
                  <a:rPr lang="en-IN" sz="2400" dirty="0"/>
                  <a:t>AlGaN -- barrier(0.025µm)</a:t>
                </a:r>
              </a:p>
            </p:txBody>
          </p:sp>
          <p:sp>
            <p:nvSpPr>
              <p:cNvPr id="27" name="TextBox 26">
                <a:extLst>
                  <a:ext uri="{FF2B5EF4-FFF2-40B4-BE49-F238E27FC236}">
                    <a16:creationId xmlns:a16="http://schemas.microsoft.com/office/drawing/2014/main" id="{525BDBBE-CAB1-73CA-9785-E0155D6969FB}"/>
                  </a:ext>
                </a:extLst>
              </p:cNvPr>
              <p:cNvSpPr txBox="1"/>
              <p:nvPr/>
            </p:nvSpPr>
            <p:spPr>
              <a:xfrm>
                <a:off x="5115675" y="1577100"/>
                <a:ext cx="3763887" cy="338554"/>
              </a:xfrm>
              <a:prstGeom prst="rect">
                <a:avLst/>
              </a:prstGeom>
              <a:noFill/>
            </p:spPr>
            <p:txBody>
              <a:bodyPr wrap="square" rtlCol="0">
                <a:spAutoFit/>
              </a:bodyPr>
              <a:lstStyle/>
              <a:p>
                <a:r>
                  <a:rPr lang="en-IN" sz="1600" dirty="0">
                    <a:solidFill>
                      <a:schemeClr val="bg1">
                        <a:lumMod val="95000"/>
                      </a:schemeClr>
                    </a:solidFill>
                  </a:rPr>
                  <a:t>HfAlOx (0.002µm)</a:t>
                </a:r>
              </a:p>
            </p:txBody>
          </p:sp>
          <p:sp>
            <p:nvSpPr>
              <p:cNvPr id="28" name="TextBox 27">
                <a:extLst>
                  <a:ext uri="{FF2B5EF4-FFF2-40B4-BE49-F238E27FC236}">
                    <a16:creationId xmlns:a16="http://schemas.microsoft.com/office/drawing/2014/main" id="{E258661F-97B5-A69B-7146-6136D79C6DD7}"/>
                  </a:ext>
                </a:extLst>
              </p:cNvPr>
              <p:cNvSpPr txBox="1"/>
              <p:nvPr/>
            </p:nvSpPr>
            <p:spPr>
              <a:xfrm>
                <a:off x="2742032" y="2116370"/>
                <a:ext cx="1255298" cy="646331"/>
              </a:xfrm>
              <a:prstGeom prst="rect">
                <a:avLst/>
              </a:prstGeom>
              <a:noFill/>
            </p:spPr>
            <p:txBody>
              <a:bodyPr wrap="square" rtlCol="0">
                <a:spAutoFit/>
              </a:bodyPr>
              <a:lstStyle/>
              <a:p>
                <a:r>
                  <a:rPr lang="en-IN" dirty="0"/>
                  <a:t>Source</a:t>
                </a:r>
              </a:p>
              <a:p>
                <a:r>
                  <a:rPr lang="en-IN" dirty="0"/>
                  <a:t>0.029(</a:t>
                </a:r>
                <a:r>
                  <a:rPr lang="en-IN" sz="1800" dirty="0"/>
                  <a:t>µm)</a:t>
                </a:r>
                <a:endParaRPr lang="en-IN" dirty="0"/>
              </a:p>
            </p:txBody>
          </p:sp>
          <p:sp>
            <p:nvSpPr>
              <p:cNvPr id="29" name="TextBox 28">
                <a:extLst>
                  <a:ext uri="{FF2B5EF4-FFF2-40B4-BE49-F238E27FC236}">
                    <a16:creationId xmlns:a16="http://schemas.microsoft.com/office/drawing/2014/main" id="{E5F2E864-10E0-7267-0E35-50A9C03BF8C7}"/>
                  </a:ext>
                </a:extLst>
              </p:cNvPr>
              <p:cNvSpPr txBox="1"/>
              <p:nvPr/>
            </p:nvSpPr>
            <p:spPr>
              <a:xfrm>
                <a:off x="8537704" y="2122301"/>
                <a:ext cx="1255298" cy="584775"/>
              </a:xfrm>
              <a:prstGeom prst="rect">
                <a:avLst/>
              </a:prstGeom>
              <a:noFill/>
            </p:spPr>
            <p:txBody>
              <a:bodyPr wrap="square" rtlCol="0">
                <a:spAutoFit/>
              </a:bodyPr>
              <a:lstStyle/>
              <a:p>
                <a:r>
                  <a:rPr lang="en-IN" dirty="0"/>
                  <a:t>Drain 0.029(</a:t>
                </a:r>
                <a:r>
                  <a:rPr lang="en-IN" sz="1800" dirty="0"/>
                  <a:t>µm)</a:t>
                </a:r>
                <a:endParaRPr lang="en-IN" dirty="0"/>
              </a:p>
            </p:txBody>
          </p:sp>
          <p:sp>
            <p:nvSpPr>
              <p:cNvPr id="30" name="Rectangle 29">
                <a:extLst>
                  <a:ext uri="{FF2B5EF4-FFF2-40B4-BE49-F238E27FC236}">
                    <a16:creationId xmlns:a16="http://schemas.microsoft.com/office/drawing/2014/main" id="{097D5781-5E6B-17FD-A5CE-10CA588ACE3E}"/>
                  </a:ext>
                </a:extLst>
              </p:cNvPr>
              <p:cNvSpPr/>
              <p:nvPr/>
            </p:nvSpPr>
            <p:spPr>
              <a:xfrm>
                <a:off x="5844654" y="1088409"/>
                <a:ext cx="887105" cy="4776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7A299BF3-DEF1-F1C0-364A-0A53FBCA5252}"/>
                  </a:ext>
                </a:extLst>
              </p:cNvPr>
              <p:cNvSpPr/>
              <p:nvPr/>
            </p:nvSpPr>
            <p:spPr>
              <a:xfrm>
                <a:off x="4957548" y="1085781"/>
                <a:ext cx="887107" cy="494703"/>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TextBox 31">
                <a:extLst>
                  <a:ext uri="{FF2B5EF4-FFF2-40B4-BE49-F238E27FC236}">
                    <a16:creationId xmlns:a16="http://schemas.microsoft.com/office/drawing/2014/main" id="{DB9F7DE9-06EC-D773-A873-95D2B63FB7E2}"/>
                  </a:ext>
                </a:extLst>
              </p:cNvPr>
              <p:cNvSpPr txBox="1"/>
              <p:nvPr/>
            </p:nvSpPr>
            <p:spPr>
              <a:xfrm>
                <a:off x="4957548" y="1080039"/>
                <a:ext cx="3763887" cy="461665"/>
              </a:xfrm>
              <a:prstGeom prst="rect">
                <a:avLst/>
              </a:prstGeom>
              <a:noFill/>
            </p:spPr>
            <p:txBody>
              <a:bodyPr wrap="square" rtlCol="0">
                <a:spAutoFit/>
              </a:bodyPr>
              <a:lstStyle/>
              <a:p>
                <a:r>
                  <a:rPr lang="en-IN" sz="1200" dirty="0">
                    <a:solidFill>
                      <a:schemeClr val="bg1">
                        <a:lumMod val="95000"/>
                      </a:schemeClr>
                    </a:solidFill>
                  </a:rPr>
                  <a:t>SiO2</a:t>
                </a:r>
              </a:p>
              <a:p>
                <a:r>
                  <a:rPr lang="en-IN" sz="1200" dirty="0">
                    <a:solidFill>
                      <a:schemeClr val="bg1">
                        <a:lumMod val="95000"/>
                      </a:schemeClr>
                    </a:solidFill>
                  </a:rPr>
                  <a:t>(0.013µm)</a:t>
                </a:r>
              </a:p>
            </p:txBody>
          </p:sp>
          <p:sp>
            <p:nvSpPr>
              <p:cNvPr id="33" name="Rectangle 32">
                <a:extLst>
                  <a:ext uri="{FF2B5EF4-FFF2-40B4-BE49-F238E27FC236}">
                    <a16:creationId xmlns:a16="http://schemas.microsoft.com/office/drawing/2014/main" id="{50543FCA-EB85-7DDB-A2BB-A7C660C85185}"/>
                  </a:ext>
                </a:extLst>
              </p:cNvPr>
              <p:cNvSpPr/>
              <p:nvPr/>
            </p:nvSpPr>
            <p:spPr>
              <a:xfrm>
                <a:off x="4957549" y="914400"/>
                <a:ext cx="1774210" cy="17400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E199F6CF-BEBB-FC05-4FC3-1194352593EF}"/>
                  </a:ext>
                </a:extLst>
              </p:cNvPr>
              <p:cNvSpPr txBox="1"/>
              <p:nvPr/>
            </p:nvSpPr>
            <p:spPr>
              <a:xfrm>
                <a:off x="5141501" y="879312"/>
                <a:ext cx="2244459" cy="276999"/>
              </a:xfrm>
              <a:prstGeom prst="rect">
                <a:avLst/>
              </a:prstGeom>
              <a:noFill/>
            </p:spPr>
            <p:txBody>
              <a:bodyPr wrap="square" rtlCol="0">
                <a:spAutoFit/>
              </a:bodyPr>
              <a:lstStyle/>
              <a:p>
                <a:r>
                  <a:rPr lang="en-IN" sz="1200" dirty="0"/>
                  <a:t>Gold – Gate</a:t>
                </a:r>
              </a:p>
            </p:txBody>
          </p:sp>
          <p:pic>
            <p:nvPicPr>
              <p:cNvPr id="35" name="Picture 34">
                <a:extLst>
                  <a:ext uri="{FF2B5EF4-FFF2-40B4-BE49-F238E27FC236}">
                    <a16:creationId xmlns:a16="http://schemas.microsoft.com/office/drawing/2014/main" id="{66D73165-D391-1B85-6539-44DBA9E63F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2652" y="1148820"/>
                <a:ext cx="746695" cy="418149"/>
              </a:xfrm>
              <a:prstGeom prst="rect">
                <a:avLst/>
              </a:prstGeom>
            </p:spPr>
          </p:pic>
          <p:pic>
            <p:nvPicPr>
              <p:cNvPr id="36" name="Picture 35">
                <a:extLst>
                  <a:ext uri="{FF2B5EF4-FFF2-40B4-BE49-F238E27FC236}">
                    <a16:creationId xmlns:a16="http://schemas.microsoft.com/office/drawing/2014/main" id="{92BE7CFA-DF4A-22DC-6D4E-146F228A8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6413" y="1152758"/>
                <a:ext cx="746695" cy="418149"/>
              </a:xfrm>
              <a:prstGeom prst="rect">
                <a:avLst/>
              </a:prstGeom>
            </p:spPr>
          </p:pic>
          <p:sp>
            <p:nvSpPr>
              <p:cNvPr id="37" name="TextBox 36">
                <a:extLst>
                  <a:ext uri="{FF2B5EF4-FFF2-40B4-BE49-F238E27FC236}">
                    <a16:creationId xmlns:a16="http://schemas.microsoft.com/office/drawing/2014/main" id="{6067A526-6E83-4455-38F1-06DCD9AB0E6B}"/>
                  </a:ext>
                </a:extLst>
              </p:cNvPr>
              <p:cNvSpPr txBox="1"/>
              <p:nvPr/>
            </p:nvSpPr>
            <p:spPr>
              <a:xfrm>
                <a:off x="8849723" y="1156413"/>
                <a:ext cx="637477" cy="276999"/>
              </a:xfrm>
              <a:prstGeom prst="rect">
                <a:avLst/>
              </a:prstGeom>
              <a:noFill/>
            </p:spPr>
            <p:txBody>
              <a:bodyPr wrap="square" rtlCol="0">
                <a:spAutoFit/>
              </a:bodyPr>
              <a:lstStyle/>
              <a:p>
                <a:endParaRPr lang="en-IN" sz="1200" dirty="0"/>
              </a:p>
            </p:txBody>
          </p:sp>
          <p:sp>
            <p:nvSpPr>
              <p:cNvPr id="38" name="TextBox 37">
                <a:extLst>
                  <a:ext uri="{FF2B5EF4-FFF2-40B4-BE49-F238E27FC236}">
                    <a16:creationId xmlns:a16="http://schemas.microsoft.com/office/drawing/2014/main" id="{01E1C8B4-3683-04B3-9741-1C606D0F85CA}"/>
                  </a:ext>
                </a:extLst>
              </p:cNvPr>
              <p:cNvSpPr txBox="1"/>
              <p:nvPr/>
            </p:nvSpPr>
            <p:spPr>
              <a:xfrm>
                <a:off x="5645426" y="622614"/>
                <a:ext cx="637477" cy="276999"/>
              </a:xfrm>
              <a:prstGeom prst="rect">
                <a:avLst/>
              </a:prstGeom>
              <a:noFill/>
            </p:spPr>
            <p:txBody>
              <a:bodyPr wrap="square" rtlCol="0">
                <a:spAutoFit/>
              </a:bodyPr>
              <a:lstStyle/>
              <a:p>
                <a:endParaRPr lang="en-IN" sz="1200" dirty="0"/>
              </a:p>
            </p:txBody>
          </p:sp>
          <p:cxnSp>
            <p:nvCxnSpPr>
              <p:cNvPr id="39" name="Straight Arrow Connector 38">
                <a:extLst>
                  <a:ext uri="{FF2B5EF4-FFF2-40B4-BE49-F238E27FC236}">
                    <a16:creationId xmlns:a16="http://schemas.microsoft.com/office/drawing/2014/main" id="{1650636D-D91B-DB17-2CF8-142B97D9E70B}"/>
                  </a:ext>
                </a:extLst>
              </p:cNvPr>
              <p:cNvCxnSpPr/>
              <p:nvPr/>
            </p:nvCxnSpPr>
            <p:spPr>
              <a:xfrm>
                <a:off x="2500950" y="6072809"/>
                <a:ext cx="3144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19C64C9-4F1E-75B2-4936-5F396F00E539}"/>
                  </a:ext>
                </a:extLst>
              </p:cNvPr>
              <p:cNvCxnSpPr/>
              <p:nvPr/>
            </p:nvCxnSpPr>
            <p:spPr>
              <a:xfrm flipH="1">
                <a:off x="6179021" y="6082748"/>
                <a:ext cx="36780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5041EE5-EE48-77DA-4332-43BDD0453160}"/>
                  </a:ext>
                </a:extLst>
              </p:cNvPr>
              <p:cNvSpPr txBox="1"/>
              <p:nvPr/>
            </p:nvSpPr>
            <p:spPr>
              <a:xfrm>
                <a:off x="5694241" y="5933363"/>
                <a:ext cx="637477" cy="276999"/>
              </a:xfrm>
              <a:prstGeom prst="rect">
                <a:avLst/>
              </a:prstGeom>
              <a:noFill/>
            </p:spPr>
            <p:txBody>
              <a:bodyPr wrap="square" rtlCol="0">
                <a:spAutoFit/>
              </a:bodyPr>
              <a:lstStyle/>
              <a:p>
                <a:r>
                  <a:rPr lang="en-IN" sz="1200" dirty="0"/>
                  <a:t>10µm</a:t>
                </a:r>
              </a:p>
            </p:txBody>
          </p:sp>
        </p:grpSp>
        <p:cxnSp>
          <p:nvCxnSpPr>
            <p:cNvPr id="11" name="Straight Arrow Connector 10">
              <a:extLst>
                <a:ext uri="{FF2B5EF4-FFF2-40B4-BE49-F238E27FC236}">
                  <a16:creationId xmlns:a16="http://schemas.microsoft.com/office/drawing/2014/main" id="{085086B9-8A50-24C8-1CF5-4D92D3BD2DE2}"/>
                </a:ext>
              </a:extLst>
            </p:cNvPr>
            <p:cNvCxnSpPr>
              <a:cxnSpLocks/>
            </p:cNvCxnSpPr>
            <p:nvPr/>
          </p:nvCxnSpPr>
          <p:spPr>
            <a:xfrm>
              <a:off x="2579851" y="1914894"/>
              <a:ext cx="1487608" cy="0"/>
            </a:xfrm>
            <a:prstGeom prst="straightConnector1">
              <a:avLst/>
            </a:prstGeom>
            <a:ln>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1D3286D3-EC8C-1936-9EDE-99A89A78AEA2}"/>
                </a:ext>
              </a:extLst>
            </p:cNvPr>
            <p:cNvSpPr txBox="1"/>
            <p:nvPr/>
          </p:nvSpPr>
          <p:spPr>
            <a:xfrm>
              <a:off x="293407" y="1635937"/>
              <a:ext cx="6096000" cy="307777"/>
            </a:xfrm>
            <a:prstGeom prst="rect">
              <a:avLst/>
            </a:prstGeom>
            <a:noFill/>
          </p:spPr>
          <p:txBody>
            <a:bodyPr wrap="square">
              <a:spAutoFit/>
            </a:bodyPr>
            <a:lstStyle/>
            <a:p>
              <a:pPr algn="ctr"/>
              <a:r>
                <a:rPr lang="en-IN" dirty="0"/>
                <a:t>L</a:t>
              </a:r>
              <a:r>
                <a:rPr lang="en-IN" baseline="-25000" dirty="0"/>
                <a:t>S</a:t>
              </a:r>
              <a:r>
                <a:rPr lang="en-IN" dirty="0"/>
                <a:t> = 1</a:t>
              </a:r>
              <a:r>
                <a:rPr lang="el-GR" dirty="0"/>
                <a:t>μ</a:t>
              </a:r>
              <a:r>
                <a:rPr lang="en-IN" dirty="0"/>
                <a:t>m</a:t>
              </a:r>
            </a:p>
          </p:txBody>
        </p:sp>
        <p:cxnSp>
          <p:nvCxnSpPr>
            <p:cNvPr id="13" name="Straight Arrow Connector 12">
              <a:extLst>
                <a:ext uri="{FF2B5EF4-FFF2-40B4-BE49-F238E27FC236}">
                  <a16:creationId xmlns:a16="http://schemas.microsoft.com/office/drawing/2014/main" id="{D755D92E-D7EA-45D0-0EE4-A29C3A388A01}"/>
                </a:ext>
              </a:extLst>
            </p:cNvPr>
            <p:cNvCxnSpPr/>
            <p:nvPr/>
          </p:nvCxnSpPr>
          <p:spPr>
            <a:xfrm>
              <a:off x="8473148" y="1884900"/>
              <a:ext cx="142366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CDFAA84-1CED-5890-EAD0-B2FAF64C054D}"/>
                </a:ext>
              </a:extLst>
            </p:cNvPr>
            <p:cNvCxnSpPr/>
            <p:nvPr/>
          </p:nvCxnSpPr>
          <p:spPr>
            <a:xfrm>
              <a:off x="4076231" y="1000601"/>
              <a:ext cx="96021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B2FE50C-809D-793B-9F16-E1F6062B6017}"/>
                </a:ext>
              </a:extLst>
            </p:cNvPr>
            <p:cNvCxnSpPr/>
            <p:nvPr/>
          </p:nvCxnSpPr>
          <p:spPr>
            <a:xfrm>
              <a:off x="5036449" y="1000601"/>
              <a:ext cx="177421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D89D0C8-616D-7DD2-ED52-0C4BDC00D2FB}"/>
                </a:ext>
              </a:extLst>
            </p:cNvPr>
            <p:cNvCxnSpPr>
              <a:cxnSpLocks/>
            </p:cNvCxnSpPr>
            <p:nvPr/>
          </p:nvCxnSpPr>
          <p:spPr>
            <a:xfrm>
              <a:off x="6821481" y="1000601"/>
              <a:ext cx="149488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BE50739-B88F-F941-1DB9-D1361ADE42EA}"/>
                </a:ext>
              </a:extLst>
            </p:cNvPr>
            <p:cNvCxnSpPr/>
            <p:nvPr/>
          </p:nvCxnSpPr>
          <p:spPr>
            <a:xfrm>
              <a:off x="5036449" y="1310886"/>
              <a:ext cx="88256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F6CC9A7-937B-D319-D2C3-92016ACE5592}"/>
                </a:ext>
              </a:extLst>
            </p:cNvPr>
            <p:cNvCxnSpPr/>
            <p:nvPr/>
          </p:nvCxnSpPr>
          <p:spPr>
            <a:xfrm>
              <a:off x="5919017" y="1315851"/>
              <a:ext cx="89164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152D1F6E-FA43-EEB9-C4A2-422C7F920037}"/>
                </a:ext>
              </a:extLst>
            </p:cNvPr>
            <p:cNvSpPr txBox="1"/>
            <p:nvPr/>
          </p:nvSpPr>
          <p:spPr>
            <a:xfrm>
              <a:off x="2429733" y="1114563"/>
              <a:ext cx="6096000" cy="230832"/>
            </a:xfrm>
            <a:prstGeom prst="rect">
              <a:avLst/>
            </a:prstGeom>
            <a:noFill/>
          </p:spPr>
          <p:txBody>
            <a:bodyPr wrap="square">
              <a:spAutoFit/>
            </a:bodyPr>
            <a:lstStyle/>
            <a:p>
              <a:pPr algn="ctr"/>
              <a:r>
                <a:rPr lang="en-IN" sz="900" dirty="0" err="1">
                  <a:ln w="0"/>
                  <a:solidFill>
                    <a:schemeClr val="tx1"/>
                  </a:solidFill>
                  <a:effectLst>
                    <a:outerShdw blurRad="38100" dist="19050" dir="2700000" algn="tl" rotWithShape="0">
                      <a:schemeClr val="dk1">
                        <a:alpha val="40000"/>
                      </a:schemeClr>
                    </a:outerShdw>
                  </a:effectLst>
                </a:rPr>
                <a:t>L</a:t>
              </a:r>
              <a:r>
                <a:rPr lang="en-IN" sz="900" baseline="-25000" dirty="0" err="1">
                  <a:ln w="0"/>
                  <a:solidFill>
                    <a:schemeClr val="tx1"/>
                  </a:solidFill>
                  <a:effectLst>
                    <a:outerShdw blurRad="38100" dist="19050" dir="2700000" algn="tl" rotWithShape="0">
                      <a:schemeClr val="dk1">
                        <a:alpha val="40000"/>
                      </a:schemeClr>
                    </a:outerShdw>
                  </a:effectLst>
                </a:rPr>
                <a:t>oxide</a:t>
              </a:r>
              <a:r>
                <a:rPr lang="en-IN" sz="900" dirty="0">
                  <a:ln w="0"/>
                  <a:solidFill>
                    <a:schemeClr val="tx1"/>
                  </a:solidFill>
                  <a:effectLst>
                    <a:outerShdw blurRad="38100" dist="19050" dir="2700000" algn="tl" rotWithShape="0">
                      <a:schemeClr val="dk1">
                        <a:alpha val="40000"/>
                      </a:schemeClr>
                    </a:outerShdw>
                  </a:effectLst>
                </a:rPr>
                <a:t>=0.15</a:t>
              </a:r>
              <a:r>
                <a:rPr lang="el-GR" sz="900" dirty="0"/>
                <a:t> μ</a:t>
              </a:r>
              <a:r>
                <a:rPr lang="en-IN" sz="900" dirty="0">
                  <a:ln w="0"/>
                  <a:solidFill>
                    <a:schemeClr val="tx1"/>
                  </a:solidFill>
                  <a:effectLst>
                    <a:outerShdw blurRad="38100" dist="19050" dir="2700000" algn="tl" rotWithShape="0">
                      <a:schemeClr val="dk1">
                        <a:alpha val="40000"/>
                      </a:schemeClr>
                    </a:outerShdw>
                  </a:effectLst>
                </a:rPr>
                <a:t>m</a:t>
              </a:r>
              <a:endParaRPr lang="en-IN" sz="900" baseline="-25000" dirty="0"/>
            </a:p>
          </p:txBody>
        </p:sp>
        <p:sp>
          <p:nvSpPr>
            <p:cNvPr id="20" name="TextBox 19">
              <a:extLst>
                <a:ext uri="{FF2B5EF4-FFF2-40B4-BE49-F238E27FC236}">
                  <a16:creationId xmlns:a16="http://schemas.microsoft.com/office/drawing/2014/main" id="{61CAF8FF-8DC4-11DA-99E9-E9919A4F6C31}"/>
                </a:ext>
              </a:extLst>
            </p:cNvPr>
            <p:cNvSpPr txBox="1"/>
            <p:nvPr/>
          </p:nvSpPr>
          <p:spPr>
            <a:xfrm>
              <a:off x="5906481" y="1112738"/>
              <a:ext cx="2713632" cy="230832"/>
            </a:xfrm>
            <a:prstGeom prst="rect">
              <a:avLst/>
            </a:prstGeom>
            <a:noFill/>
          </p:spPr>
          <p:txBody>
            <a:bodyPr wrap="square">
              <a:spAutoFit/>
            </a:bodyPr>
            <a:lstStyle/>
            <a:p>
              <a:r>
                <a:rPr lang="en-IN" sz="900" dirty="0" err="1"/>
                <a:t>L</a:t>
              </a:r>
              <a:r>
                <a:rPr lang="en-IN" sz="900" baseline="-25000" dirty="0" err="1"/>
                <a:t>cavity</a:t>
              </a:r>
              <a:r>
                <a:rPr lang="en-IN" sz="900" baseline="-25000" dirty="0"/>
                <a:t> </a:t>
              </a:r>
              <a:r>
                <a:rPr lang="en-IN" sz="900" dirty="0"/>
                <a:t>=0.15</a:t>
              </a:r>
              <a:r>
                <a:rPr lang="el-GR" sz="900" dirty="0"/>
                <a:t> μ</a:t>
              </a:r>
              <a:r>
                <a:rPr lang="en-IN" sz="900" dirty="0"/>
                <a:t>m</a:t>
              </a:r>
            </a:p>
          </p:txBody>
        </p:sp>
      </p:grpSp>
    </p:spTree>
    <p:extLst>
      <p:ext uri="{BB962C8B-B14F-4D97-AF65-F5344CB8AC3E}">
        <p14:creationId xmlns:p14="http://schemas.microsoft.com/office/powerpoint/2010/main" val="186946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4BC79-5CFB-83DF-1254-A59CAE943CC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C58521-0D70-EA7A-2602-EB19315E7E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2" name="TextBox 1">
            <a:extLst>
              <a:ext uri="{FF2B5EF4-FFF2-40B4-BE49-F238E27FC236}">
                <a16:creationId xmlns:a16="http://schemas.microsoft.com/office/drawing/2014/main" id="{1CC76C64-1F15-4066-4F38-4FEE9126D530}"/>
              </a:ext>
            </a:extLst>
          </p:cNvPr>
          <p:cNvSpPr txBox="1"/>
          <p:nvPr/>
        </p:nvSpPr>
        <p:spPr>
          <a:xfrm>
            <a:off x="471948" y="206477"/>
            <a:ext cx="562405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MOSHEMT Structure</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5ECD72-D9FA-A80F-549B-57AC3C5C25B5}"/>
              </a:ext>
            </a:extLst>
          </p:cNvPr>
          <p:cNvSpPr txBox="1"/>
          <p:nvPr/>
        </p:nvSpPr>
        <p:spPr>
          <a:xfrm>
            <a:off x="471948" y="920621"/>
            <a:ext cx="11189110" cy="501675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structure in the diagram represents a </a:t>
            </a:r>
            <a:r>
              <a:rPr lang="en-US" sz="2000" b="1" dirty="0">
                <a:latin typeface="Times New Roman" panose="02020603050405020304" pitchFamily="18" charset="0"/>
                <a:cs typeface="Times New Roman" panose="02020603050405020304" pitchFamily="18" charset="0"/>
              </a:rPr>
              <a:t>Gallium Nitride (GaN)-based High Electron Mobility Transistor (HEMT)</a:t>
            </a:r>
            <a:r>
              <a:rPr lang="en-US" sz="2000" dirty="0">
                <a:latin typeface="Times New Roman" panose="02020603050405020304" pitchFamily="18" charset="0"/>
                <a:cs typeface="Times New Roman" panose="02020603050405020304" pitchFamily="18" charset="0"/>
              </a:rPr>
              <a:t>. This type of transistor is widely used in high-frequency, high-power, and high-efficiency applications such as RF (radio frequency) power amplifiers, radar systems, satellite communications, and power electronics.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Material Composition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SiC Substrate:</a:t>
            </a:r>
          </a:p>
          <a:p>
            <a:pPr algn="just"/>
            <a:r>
              <a:rPr lang="en-US" sz="2000" dirty="0">
                <a:latin typeface="Times New Roman" panose="02020603050405020304" pitchFamily="18" charset="0"/>
                <a:cs typeface="Times New Roman" panose="02020603050405020304" pitchFamily="18" charset="0"/>
              </a:rPr>
              <a:t>Silicon Carbide (SiC) is used as the base material due to its high thermal conductivity and mechanical stability.</a:t>
            </a:r>
          </a:p>
          <a:p>
            <a:pPr algn="just"/>
            <a:r>
              <a:rPr lang="en-US" sz="2000" dirty="0">
                <a:latin typeface="Times New Roman" panose="02020603050405020304" pitchFamily="18" charset="0"/>
                <a:cs typeface="Times New Roman" panose="02020603050405020304" pitchFamily="18" charset="0"/>
              </a:rPr>
              <a:t>Provides excellent heat dissipation, which is critical for high-power applications.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GaN Channel:</a:t>
            </a:r>
          </a:p>
          <a:p>
            <a:pPr algn="just"/>
            <a:r>
              <a:rPr lang="en-US" sz="2000" dirty="0">
                <a:latin typeface="Times New Roman" panose="02020603050405020304" pitchFamily="18" charset="0"/>
                <a:cs typeface="Times New Roman" panose="02020603050405020304" pitchFamily="18" charset="0"/>
              </a:rPr>
              <a:t>The core semiconductor layer where electron transport occurs.</a:t>
            </a:r>
          </a:p>
          <a:p>
            <a:pPr algn="just"/>
            <a:r>
              <a:rPr lang="en-US" sz="2000" dirty="0">
                <a:latin typeface="Times New Roman" panose="02020603050405020304" pitchFamily="18" charset="0"/>
                <a:cs typeface="Times New Roman" panose="02020603050405020304" pitchFamily="18" charset="0"/>
              </a:rPr>
              <a:t>Provides high electron mobility, enabling fast switching and high-frequency operation.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19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703C1-261D-1B7B-3C61-DA222BD270F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9FB1A5-DA2E-9FEC-69BA-66866DD9BA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6" name="Rectangle 2">
            <a:extLst>
              <a:ext uri="{FF2B5EF4-FFF2-40B4-BE49-F238E27FC236}">
                <a16:creationId xmlns:a16="http://schemas.microsoft.com/office/drawing/2014/main" id="{8065620D-9339-7825-EF37-003811A9E00F}"/>
              </a:ext>
            </a:extLst>
          </p:cNvPr>
          <p:cNvSpPr>
            <a:spLocks noChangeArrowheads="1"/>
          </p:cNvSpPr>
          <p:nvPr/>
        </p:nvSpPr>
        <p:spPr bwMode="auto">
          <a:xfrm>
            <a:off x="412956" y="359347"/>
            <a:ext cx="1142508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AlGaN Barrier &amp; AlN Spacer:</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AlGaN barrier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layer induces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 Electron Gas (2DEG)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the GaN/AlGaN interface, which acts as the primary conduction channel.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AlN spacer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improves electron mobility by reducing scattering.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D6456B6-282E-4BC2-3E3D-AD12DFC630DF}"/>
              </a:ext>
            </a:extLst>
          </p:cNvPr>
          <p:cNvSpPr txBox="1"/>
          <p:nvPr/>
        </p:nvSpPr>
        <p:spPr>
          <a:xfrm>
            <a:off x="353960" y="1917291"/>
            <a:ext cx="10943304" cy="4708981"/>
          </a:xfrm>
          <a:prstGeom prst="rect">
            <a:avLst/>
          </a:prstGeom>
          <a:noFill/>
        </p:spPr>
        <p:txBody>
          <a:bodyPr wrap="square" rtlCol="0">
            <a:spAutoFit/>
          </a:bodyPr>
          <a:lstStyle/>
          <a:p>
            <a:pPr algn="just">
              <a:buNone/>
            </a:pPr>
            <a:r>
              <a:rPr lang="en-US" sz="2000" b="1" dirty="0">
                <a:latin typeface="Times New Roman" panose="02020603050405020304" pitchFamily="18" charset="0"/>
                <a:cs typeface="Times New Roman" panose="02020603050405020304" pitchFamily="18" charset="0"/>
              </a:rPr>
              <a:t>Source, Drain, and Gate:</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Source and Drain:</a:t>
            </a:r>
            <a:r>
              <a:rPr lang="en-US" sz="2000" dirty="0">
                <a:latin typeface="Times New Roman" panose="02020603050405020304" pitchFamily="18" charset="0"/>
                <a:cs typeface="Times New Roman" panose="02020603050405020304" pitchFamily="18" charset="0"/>
              </a:rPr>
              <a:t> These are the electrodes where electrons enter and exit the channel.</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Gate:</a:t>
            </a:r>
            <a:r>
              <a:rPr lang="en-US" sz="2000" dirty="0">
                <a:latin typeface="Times New Roman" panose="02020603050405020304" pitchFamily="18" charset="0"/>
                <a:cs typeface="Times New Roman" panose="02020603050405020304" pitchFamily="18" charset="0"/>
              </a:rPr>
              <a:t> Controls the flow of electrons in the channel. The </a:t>
            </a:r>
            <a:r>
              <a:rPr lang="en-US" sz="2000" b="1" dirty="0">
                <a:latin typeface="Times New Roman" panose="02020603050405020304" pitchFamily="18" charset="0"/>
                <a:cs typeface="Times New Roman" panose="02020603050405020304" pitchFamily="18" charset="0"/>
              </a:rPr>
              <a:t>gold gate</a:t>
            </a:r>
            <a:r>
              <a:rPr lang="en-US" sz="2000" dirty="0">
                <a:latin typeface="Times New Roman" panose="02020603050405020304" pitchFamily="18" charset="0"/>
                <a:cs typeface="Times New Roman" panose="02020603050405020304" pitchFamily="18" charset="0"/>
              </a:rPr>
              <a:t> improves conductivity.</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buNone/>
            </a:pPr>
            <a:r>
              <a:rPr lang="en-US" sz="2000" b="1" dirty="0">
                <a:latin typeface="Times New Roman" panose="02020603050405020304" pitchFamily="18" charset="0"/>
                <a:cs typeface="Times New Roman" panose="02020603050405020304" pitchFamily="18" charset="0"/>
              </a:rPr>
              <a:t>HfAlOx and SiO2 Layers:</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HfAlOx:</a:t>
            </a:r>
            <a:r>
              <a:rPr lang="en-US" sz="2000" dirty="0">
                <a:latin typeface="Times New Roman" panose="02020603050405020304" pitchFamily="18" charset="0"/>
                <a:cs typeface="Times New Roman" panose="02020603050405020304" pitchFamily="18" charset="0"/>
              </a:rPr>
              <a:t> A high-k dielectric layer that improves gate insulation and reduces leakage currents.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SiO2:</a:t>
            </a:r>
            <a:r>
              <a:rPr lang="en-US" sz="2000" dirty="0">
                <a:latin typeface="Times New Roman" panose="02020603050405020304" pitchFamily="18" charset="0"/>
                <a:cs typeface="Times New Roman" panose="02020603050405020304" pitchFamily="18" charset="0"/>
              </a:rPr>
              <a:t> Used for passivation and insulation, protecting the device from environmental degradation.</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Dimensions &amp; Layout: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structure includes specific spacing for </a:t>
            </a:r>
            <a:r>
              <a:rPr lang="en-US" sz="2000" b="1" dirty="0">
                <a:latin typeface="Times New Roman" panose="02020603050405020304" pitchFamily="18" charset="0"/>
                <a:cs typeface="Times New Roman" panose="02020603050405020304" pitchFamily="18" charset="0"/>
              </a:rPr>
              <a:t>source-to-gate (L_S = 1µm)</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gate length (L_G = 0.05µm)</a:t>
            </a:r>
            <a:r>
              <a:rPr lang="en-US" sz="2000" dirty="0">
                <a:latin typeface="Times New Roman" panose="02020603050405020304" pitchFamily="18" charset="0"/>
                <a:cs typeface="Times New Roman" panose="02020603050405020304" pitchFamily="18" charset="0"/>
              </a:rPr>
              <a:t> to optimize performance.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total width of </a:t>
            </a:r>
            <a:r>
              <a:rPr lang="en-US" sz="2000" b="1" dirty="0">
                <a:latin typeface="Times New Roman" panose="02020603050405020304" pitchFamily="18" charset="0"/>
                <a:cs typeface="Times New Roman" panose="02020603050405020304" pitchFamily="18" charset="0"/>
              </a:rPr>
              <a:t>10µm</a:t>
            </a:r>
            <a:r>
              <a:rPr lang="en-US" sz="2000" dirty="0">
                <a:latin typeface="Times New Roman" panose="02020603050405020304" pitchFamily="18" charset="0"/>
                <a:cs typeface="Times New Roman" panose="02020603050405020304" pitchFamily="18" charset="0"/>
              </a:rPr>
              <a:t> ensures efficient power handling.</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p>
        </p:txBody>
      </p:sp>
    </p:spTree>
    <p:extLst>
      <p:ext uri="{BB962C8B-B14F-4D97-AF65-F5344CB8AC3E}">
        <p14:creationId xmlns:p14="http://schemas.microsoft.com/office/powerpoint/2010/main" val="146307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3001</TotalTime>
  <Words>3065</Words>
  <Application>Microsoft Office PowerPoint</Application>
  <PresentationFormat>Widescreen</PresentationFormat>
  <Paragraphs>338</Paragraphs>
  <Slides>21</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Montserrat</vt:lpstr>
      <vt:lpstr>Open Sans</vt:lpstr>
      <vt:lpstr>Aharoni</vt:lpstr>
      <vt:lpstr>Plus Jakarta Sans</vt:lpstr>
      <vt:lpstr>Arial</vt:lpstr>
      <vt:lpstr>Times New Roman</vt:lpstr>
      <vt:lpstr>Verdana</vt:lpstr>
      <vt:lpstr>Poppins SemiBold</vt:lpstr>
      <vt:lpstr>Calibri</vt:lpstr>
      <vt:lpstr>Montserrat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ATHUKURI MOHAN CHAND</cp:lastModifiedBy>
  <cp:revision>33</cp:revision>
  <dcterms:created xsi:type="dcterms:W3CDTF">2022-05-23T07:15:42Z</dcterms:created>
  <dcterms:modified xsi:type="dcterms:W3CDTF">2025-03-19T03:53:01Z</dcterms:modified>
</cp:coreProperties>
</file>