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sldIdLst>
    <p:sldId id="256" r:id="rId2"/>
    <p:sldId id="257" r:id="rId3"/>
    <p:sldId id="289" r:id="rId4"/>
    <p:sldId id="292" r:id="rId5"/>
    <p:sldId id="316" r:id="rId6"/>
    <p:sldId id="317" r:id="rId7"/>
    <p:sldId id="318" r:id="rId8"/>
    <p:sldId id="308" r:id="rId9"/>
    <p:sldId id="309" r:id="rId10"/>
    <p:sldId id="310" r:id="rId11"/>
    <p:sldId id="311" r:id="rId12"/>
    <p:sldId id="296" r:id="rId13"/>
    <p:sldId id="297" r:id="rId14"/>
    <p:sldId id="332" r:id="rId15"/>
    <p:sldId id="298" r:id="rId16"/>
    <p:sldId id="314" r:id="rId17"/>
    <p:sldId id="315" r:id="rId18"/>
    <p:sldId id="312" r:id="rId19"/>
    <p:sldId id="313" r:id="rId20"/>
    <p:sldId id="330" r:id="rId21"/>
    <p:sldId id="331" r:id="rId22"/>
    <p:sldId id="301" r:id="rId23"/>
    <p:sldId id="302" r:id="rId24"/>
    <p:sldId id="303" r:id="rId25"/>
    <p:sldId id="305" r:id="rId26"/>
    <p:sldId id="306" r:id="rId27"/>
    <p:sldId id="307" r:id="rId28"/>
    <p:sldId id="266" r:id="rId29"/>
  </p:sldIdLst>
  <p:sldSz cx="12192000" cy="6858000"/>
  <p:notesSz cx="6858000" cy="9144000"/>
  <p:embeddedFontLst>
    <p:embeddedFont>
      <p:font typeface="Fira Sans Extra Condensed Medium" panose="020B060402020202020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Montserrat Medium" panose="00000600000000000000"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7" d="100"/>
          <a:sy n="77" d="100"/>
        </p:scale>
        <p:origin x="67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microsoft.com/office/2016/11/relationships/changesInfo" Target="changesInfos/changesInfo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kumar" userId="a2b8d5db794279fe" providerId="LiveId" clId="{213C502C-3345-4FEF-A0D0-38D0F15F3FCF}"/>
    <pc:docChg chg="custSel addSld modSld">
      <pc:chgData name="piyush kumar" userId="a2b8d5db794279fe" providerId="LiveId" clId="{213C502C-3345-4FEF-A0D0-38D0F15F3FCF}" dt="2024-10-23T10:03:54.784" v="41" actId="20577"/>
      <pc:docMkLst>
        <pc:docMk/>
      </pc:docMkLst>
      <pc:sldChg chg="modSp mod">
        <pc:chgData name="piyush kumar" userId="a2b8d5db794279fe" providerId="LiveId" clId="{213C502C-3345-4FEF-A0D0-38D0F15F3FCF}" dt="2024-10-23T10:01:51.683" v="25" actId="20577"/>
        <pc:sldMkLst>
          <pc:docMk/>
          <pc:sldMk cId="1869460620" sldId="298"/>
        </pc:sldMkLst>
        <pc:spChg chg="mod">
          <ac:chgData name="piyush kumar" userId="a2b8d5db794279fe" providerId="LiveId" clId="{213C502C-3345-4FEF-A0D0-38D0F15F3FCF}" dt="2024-10-23T10:01:51.683" v="25" actId="20577"/>
          <ac:spMkLst>
            <pc:docMk/>
            <pc:sldMk cId="1869460620" sldId="298"/>
            <ac:spMk id="108" creationId="{B69FF9D3-EC36-978A-D246-EB9F37942B64}"/>
          </ac:spMkLst>
        </pc:spChg>
      </pc:sldChg>
      <pc:sldChg chg="modSp mod">
        <pc:chgData name="piyush kumar" userId="a2b8d5db794279fe" providerId="LiveId" clId="{213C502C-3345-4FEF-A0D0-38D0F15F3FCF}" dt="2024-10-18T07:48:05.374" v="3" actId="2711"/>
        <pc:sldMkLst>
          <pc:docMk/>
          <pc:sldMk cId="1995428012" sldId="301"/>
        </pc:sldMkLst>
        <pc:spChg chg="mod">
          <ac:chgData name="piyush kumar" userId="a2b8d5db794279fe" providerId="LiveId" clId="{213C502C-3345-4FEF-A0D0-38D0F15F3FCF}" dt="2024-10-18T07:47:55.781" v="2" actId="2711"/>
          <ac:spMkLst>
            <pc:docMk/>
            <pc:sldMk cId="1995428012" sldId="301"/>
            <ac:spMk id="2" creationId="{1DFC5A03-8723-D0D0-00E3-3B2AA3C32CD5}"/>
          </ac:spMkLst>
        </pc:spChg>
        <pc:spChg chg="mod">
          <ac:chgData name="piyush kumar" userId="a2b8d5db794279fe" providerId="LiveId" clId="{213C502C-3345-4FEF-A0D0-38D0F15F3FCF}" dt="2024-10-18T07:48:05.374" v="3" actId="2711"/>
          <ac:spMkLst>
            <pc:docMk/>
            <pc:sldMk cId="1995428012" sldId="301"/>
            <ac:spMk id="5" creationId="{260EAF32-7213-2CCB-4658-501C4BEA8CF4}"/>
          </ac:spMkLst>
        </pc:spChg>
      </pc:sldChg>
      <pc:sldChg chg="modSp mod">
        <pc:chgData name="piyush kumar" userId="a2b8d5db794279fe" providerId="LiveId" clId="{213C502C-3345-4FEF-A0D0-38D0F15F3FCF}" dt="2024-10-23T10:03:54.784" v="41" actId="20577"/>
        <pc:sldMkLst>
          <pc:docMk/>
          <pc:sldMk cId="2761468039" sldId="303"/>
        </pc:sldMkLst>
        <pc:spChg chg="mod">
          <ac:chgData name="piyush kumar" userId="a2b8d5db794279fe" providerId="LiveId" clId="{213C502C-3345-4FEF-A0D0-38D0F15F3FCF}" dt="2024-10-23T10:03:54.784" v="41" actId="20577"/>
          <ac:spMkLst>
            <pc:docMk/>
            <pc:sldMk cId="2761468039" sldId="303"/>
            <ac:spMk id="5" creationId="{67B823CE-7BA9-D714-A424-29AA44BD6144}"/>
          </ac:spMkLst>
        </pc:spChg>
      </pc:sldChg>
      <pc:sldChg chg="modSp mod">
        <pc:chgData name="piyush kumar" userId="a2b8d5db794279fe" providerId="LiveId" clId="{213C502C-3345-4FEF-A0D0-38D0F15F3FCF}" dt="2024-10-18T07:47:24.230" v="1" actId="255"/>
        <pc:sldMkLst>
          <pc:docMk/>
          <pc:sldMk cId="567826158" sldId="307"/>
        </pc:sldMkLst>
        <pc:spChg chg="mod">
          <ac:chgData name="piyush kumar" userId="a2b8d5db794279fe" providerId="LiveId" clId="{213C502C-3345-4FEF-A0D0-38D0F15F3FCF}" dt="2024-10-18T07:47:24.230" v="1" actId="255"/>
          <ac:spMkLst>
            <pc:docMk/>
            <pc:sldMk cId="567826158" sldId="307"/>
            <ac:spMk id="5" creationId="{8EB3901A-2C1A-A66B-C9AE-81E8FAFAB4FF}"/>
          </ac:spMkLst>
        </pc:spChg>
      </pc:sldChg>
      <pc:sldChg chg="modSp mod">
        <pc:chgData name="piyush kumar" userId="a2b8d5db794279fe" providerId="LiveId" clId="{213C502C-3345-4FEF-A0D0-38D0F15F3FCF}" dt="2024-10-18T09:09:17.963" v="8" actId="404"/>
        <pc:sldMkLst>
          <pc:docMk/>
          <pc:sldMk cId="2824379564" sldId="314"/>
        </pc:sldMkLst>
        <pc:spChg chg="mod">
          <ac:chgData name="piyush kumar" userId="a2b8d5db794279fe" providerId="LiveId" clId="{213C502C-3345-4FEF-A0D0-38D0F15F3FCF}" dt="2024-10-18T09:09:17.963" v="8" actId="404"/>
          <ac:spMkLst>
            <pc:docMk/>
            <pc:sldMk cId="2824379564" sldId="314"/>
            <ac:spMk id="4" creationId="{1E7AA53A-0817-B029-DBE3-DF29E0001B65}"/>
          </ac:spMkLst>
        </pc:spChg>
      </pc:sldChg>
      <pc:sldChg chg="modSp mod">
        <pc:chgData name="piyush kumar" userId="a2b8d5db794279fe" providerId="LiveId" clId="{213C502C-3345-4FEF-A0D0-38D0F15F3FCF}" dt="2024-10-18T07:48:33.496" v="5" actId="2711"/>
        <pc:sldMkLst>
          <pc:docMk/>
          <pc:sldMk cId="2933244499" sldId="315"/>
        </pc:sldMkLst>
        <pc:spChg chg="mod">
          <ac:chgData name="piyush kumar" userId="a2b8d5db794279fe" providerId="LiveId" clId="{213C502C-3345-4FEF-A0D0-38D0F15F3FCF}" dt="2024-10-18T07:48:33.496" v="5" actId="2711"/>
          <ac:spMkLst>
            <pc:docMk/>
            <pc:sldMk cId="2933244499" sldId="315"/>
            <ac:spMk id="4" creationId="{CFAB04D0-0C9D-D5C9-07C6-70E793793939}"/>
          </ac:spMkLst>
        </pc:spChg>
      </pc:sldChg>
      <pc:sldChg chg="delSp mod">
        <pc:chgData name="piyush kumar" userId="a2b8d5db794279fe" providerId="LiveId" clId="{213C502C-3345-4FEF-A0D0-38D0F15F3FCF}" dt="2024-10-18T07:48:16.290" v="4" actId="478"/>
        <pc:sldMkLst>
          <pc:docMk/>
          <pc:sldMk cId="1842025395" sldId="331"/>
        </pc:sldMkLst>
        <pc:spChg chg="del">
          <ac:chgData name="piyush kumar" userId="a2b8d5db794279fe" providerId="LiveId" clId="{213C502C-3345-4FEF-A0D0-38D0F15F3FCF}" dt="2024-10-18T07:48:16.290" v="4" actId="478"/>
          <ac:spMkLst>
            <pc:docMk/>
            <pc:sldMk cId="1842025395" sldId="331"/>
            <ac:spMk id="2" creationId="{D3CFEB9E-15BC-ACE5-AF54-ABA9A1B7CFFB}"/>
          </ac:spMkLst>
        </pc:spChg>
      </pc:sldChg>
      <pc:sldChg chg="addSp delSp modSp new mod">
        <pc:chgData name="piyush kumar" userId="a2b8d5db794279fe" providerId="LiveId" clId="{213C502C-3345-4FEF-A0D0-38D0F15F3FCF}" dt="2024-10-18T09:34:54.316" v="12" actId="14100"/>
        <pc:sldMkLst>
          <pc:docMk/>
          <pc:sldMk cId="406795671" sldId="332"/>
        </pc:sldMkLst>
        <pc:spChg chg="del">
          <ac:chgData name="piyush kumar" userId="a2b8d5db794279fe" providerId="LiveId" clId="{213C502C-3345-4FEF-A0D0-38D0F15F3FCF}" dt="2024-10-18T09:34:26.791" v="10" actId="931"/>
          <ac:spMkLst>
            <pc:docMk/>
            <pc:sldMk cId="406795671" sldId="332"/>
            <ac:spMk id="2" creationId="{2CEB651F-87B1-4A03-FB48-6054FDC89A6E}"/>
          </ac:spMkLst>
        </pc:spChg>
        <pc:picChg chg="add mod">
          <ac:chgData name="piyush kumar" userId="a2b8d5db794279fe" providerId="LiveId" clId="{213C502C-3345-4FEF-A0D0-38D0F15F3FCF}" dt="2024-10-18T09:34:54.316" v="12" actId="14100"/>
          <ac:picMkLst>
            <pc:docMk/>
            <pc:sldMk cId="406795671" sldId="332"/>
            <ac:picMk id="5" creationId="{5E79ED21-115E-3FE2-E310-7D0FA06DDAD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2b8d5db794279fe/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PHASE 1 (Abstract)</c:v>
                </c:pt>
                <c:pt idx="1">
                  <c:v>PHASE 2 (TCAD Simulation Setup)</c:v>
                </c:pt>
                <c:pt idx="2">
                  <c:v>PHASE 3 (Literature Review &amp; Conceptual Design)</c:v>
                </c:pt>
                <c:pt idx="3">
                  <c:v>PHASE 4 (Device Simulation &amp; Analysis)</c:v>
                </c:pt>
                <c:pt idx="4">
                  <c:v>PHASE 5 (Experimental Design &amp; Prototype Fabrication)</c:v>
                </c:pt>
                <c:pt idx="5">
                  <c:v>PHASE 6 (Experimental Validation )</c:v>
                </c:pt>
              </c:strCache>
            </c:strRef>
          </c:cat>
          <c:val>
            <c:numRef>
              <c:f>Sheet1!$B$2:$B$7</c:f>
              <c:numCache>
                <c:formatCode>General</c:formatCode>
                <c:ptCount val="6"/>
                <c:pt idx="0">
                  <c:v>3</c:v>
                </c:pt>
                <c:pt idx="1">
                  <c:v>7</c:v>
                </c:pt>
                <c:pt idx="2">
                  <c:v>12</c:v>
                </c:pt>
                <c:pt idx="3">
                  <c:v>8</c:v>
                </c:pt>
                <c:pt idx="4">
                  <c:v>17</c:v>
                </c:pt>
                <c:pt idx="5">
                  <c:v>7</c:v>
                </c:pt>
              </c:numCache>
            </c:numRef>
          </c:val>
          <c:extLst>
            <c:ext xmlns:c16="http://schemas.microsoft.com/office/drawing/2014/chart" uri="{C3380CC4-5D6E-409C-BE32-E72D297353CC}">
              <c16:uniqueId val="{00000000-FF7B-494D-B44A-CB165A4E3F83}"/>
            </c:ext>
          </c:extLst>
        </c:ser>
        <c:dLbls>
          <c:showLegendKey val="0"/>
          <c:showVal val="0"/>
          <c:showCatName val="0"/>
          <c:showSerName val="0"/>
          <c:showPercent val="0"/>
          <c:showBubbleSize val="0"/>
        </c:dLbls>
        <c:gapWidth val="115"/>
        <c:overlap val="-20"/>
        <c:axId val="1276647391"/>
        <c:axId val="1276648831"/>
      </c:barChart>
      <c:catAx>
        <c:axId val="1276647391"/>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648831"/>
        <c:crosses val="autoZero"/>
        <c:auto val="1"/>
        <c:lblAlgn val="ctr"/>
        <c:lblOffset val="100"/>
        <c:noMultiLvlLbl val="0"/>
      </c:catAx>
      <c:valAx>
        <c:axId val="12766488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647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32061" y="0"/>
            <a:ext cx="12272787" cy="6960009"/>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a:t>
              </a:r>
              <a:r>
                <a:rPr lang="en-US" sz="1351" dirty="0">
                  <a:solidFill>
                    <a:schemeClr val="lt1"/>
                  </a:solidFill>
                  <a:latin typeface="Calibri"/>
                  <a:ea typeface="Calibri"/>
                  <a:cs typeface="Calibri"/>
                  <a:sym typeface="Calibri"/>
                </a:rPr>
                <a:t>1</a:t>
              </a:r>
              <a:r>
                <a:rPr lang="en-US" sz="1351" b="0" i="0" u="none" strike="noStrike" cap="none" dirty="0">
                  <a:solidFill>
                    <a:schemeClr val="lt1"/>
                  </a:solidFill>
                  <a:latin typeface="Calibri"/>
                  <a:ea typeface="Calibri"/>
                  <a:cs typeface="Calibri"/>
                  <a:sym typeface="Calibri"/>
                </a:rPr>
                <a:t>-25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V12</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5273087" cy="881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dirty="0"/>
              <a:t>A Dielectrically Modulated GaN/</a:t>
            </a:r>
            <a:r>
              <a:rPr lang="en-US" sz="1800" dirty="0" err="1"/>
              <a:t>AlN</a:t>
            </a:r>
            <a:r>
              <a:rPr lang="en-US" sz="1800" dirty="0"/>
              <a:t>/</a:t>
            </a:r>
            <a:r>
              <a:rPr lang="en-US" sz="1800" dirty="0" err="1"/>
              <a:t>HfAlOx</a:t>
            </a:r>
            <a:r>
              <a:rPr lang="en-US" sz="1800" dirty="0"/>
              <a:t> MOSHEMT with a Nanogap Embedded Cavity for Biosensing Applications</a:t>
            </a:r>
            <a:endParaRPr lang="en-US" sz="1800" b="1" i="0" u="none" strike="noStrike" cap="none" dirty="0">
              <a:solidFill>
                <a:schemeClr val="dk1"/>
              </a:solidFill>
              <a:latin typeface="Montserrat"/>
              <a:ea typeface="Montserrat"/>
              <a:cs typeface="Montserrat"/>
              <a:sym typeface="Montserrat"/>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Arial"/>
                <a:ea typeface="Arial"/>
                <a:cs typeface="Arial"/>
                <a:sym typeface="Arial"/>
              </a:rPr>
              <a:t>Piyush Kumar</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dirty="0" err="1">
                <a:solidFill>
                  <a:schemeClr val="dk1"/>
                </a:solidFill>
              </a:rPr>
              <a:t>Athukuri</a:t>
            </a:r>
            <a:r>
              <a:rPr lang="en-US" b="1" dirty="0">
                <a:solidFill>
                  <a:schemeClr val="dk1"/>
                </a:solidFill>
              </a:rPr>
              <a:t> V S Sai Jayanth</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rPr>
              <a:t>R </a:t>
            </a:r>
            <a:r>
              <a:rPr lang="en-US" b="1" dirty="0" err="1">
                <a:solidFill>
                  <a:schemeClr val="dk1"/>
                </a:solidFill>
              </a:rPr>
              <a:t>Hima</a:t>
            </a:r>
            <a:r>
              <a:rPr lang="en-US" b="1" dirty="0">
                <a:solidFill>
                  <a:schemeClr val="dk1"/>
                </a:solidFill>
              </a:rPr>
              <a:t> Bindu</a:t>
            </a: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265054" y="5169569"/>
            <a:ext cx="2926946" cy="738623"/>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endParaRPr lang="en-US" b="1" dirty="0">
              <a:solidFill>
                <a:schemeClr val="dk1"/>
              </a:solidFill>
              <a:latin typeface="Montserrat Medium"/>
              <a:ea typeface="Montserrat Medium"/>
              <a:cs typeface="Montserrat Medium"/>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Mr. Girish Shankar Mishra</a:t>
            </a:r>
            <a:endParaRPr lang="en-US" sz="1400" b="1" i="0" u="none" strike="noStrike" cap="none" dirty="0">
              <a:solidFill>
                <a:schemeClr val="dk1"/>
              </a:solidFill>
              <a:latin typeface="Montserrat Medium"/>
              <a:ea typeface="Arial"/>
              <a:cs typeface="Arial"/>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endParaRPr lang="en-US" sz="1400" b="1" i="0" u="none" strike="noStrike" cap="none" dirty="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graphicFrame>
        <p:nvGraphicFramePr>
          <p:cNvPr id="6" name="Table 5">
            <a:extLst>
              <a:ext uri="{FF2B5EF4-FFF2-40B4-BE49-F238E27FC236}">
                <a16:creationId xmlns:a16="http://schemas.microsoft.com/office/drawing/2014/main" id="{EB6DAE8A-11EA-5827-30B7-BB6CAD62BE89}"/>
              </a:ext>
            </a:extLst>
          </p:cNvPr>
          <p:cNvGraphicFramePr>
            <a:graphicFrameLocks noGrp="1"/>
          </p:cNvGraphicFramePr>
          <p:nvPr>
            <p:extLst>
              <p:ext uri="{D42A27DB-BD31-4B8C-83A1-F6EECF244321}">
                <p14:modId xmlns:p14="http://schemas.microsoft.com/office/powerpoint/2010/main" val="778960880"/>
              </p:ext>
            </p:extLst>
          </p:nvPr>
        </p:nvGraphicFramePr>
        <p:xfrm>
          <a:off x="452283" y="871532"/>
          <a:ext cx="11149782" cy="5784520"/>
        </p:xfrm>
        <a:graphic>
          <a:graphicData uri="http://schemas.openxmlformats.org/drawingml/2006/table">
            <a:tbl>
              <a:tblPr firstRow="1" firstCol="1" lastRow="1" lastCol="1" bandRow="1" bandCol="1">
                <a:tableStyleId>{487C13AC-C4EB-4B75-A16E-F28B5C2F6171}</a:tableStyleId>
              </a:tblPr>
              <a:tblGrid>
                <a:gridCol w="1130711">
                  <a:extLst>
                    <a:ext uri="{9D8B030D-6E8A-4147-A177-3AD203B41FA5}">
                      <a16:colId xmlns:a16="http://schemas.microsoft.com/office/drawing/2014/main" val="2490464702"/>
                    </a:ext>
                  </a:extLst>
                </a:gridCol>
                <a:gridCol w="2025445">
                  <a:extLst>
                    <a:ext uri="{9D8B030D-6E8A-4147-A177-3AD203B41FA5}">
                      <a16:colId xmlns:a16="http://schemas.microsoft.com/office/drawing/2014/main" val="1815539962"/>
                    </a:ext>
                  </a:extLst>
                </a:gridCol>
                <a:gridCol w="2605548">
                  <a:extLst>
                    <a:ext uri="{9D8B030D-6E8A-4147-A177-3AD203B41FA5}">
                      <a16:colId xmlns:a16="http://schemas.microsoft.com/office/drawing/2014/main" val="4007361356"/>
                    </a:ext>
                  </a:extLst>
                </a:gridCol>
                <a:gridCol w="1691148">
                  <a:extLst>
                    <a:ext uri="{9D8B030D-6E8A-4147-A177-3AD203B41FA5}">
                      <a16:colId xmlns:a16="http://schemas.microsoft.com/office/drawing/2014/main" val="3016919119"/>
                    </a:ext>
                  </a:extLst>
                </a:gridCol>
                <a:gridCol w="2015613">
                  <a:extLst>
                    <a:ext uri="{9D8B030D-6E8A-4147-A177-3AD203B41FA5}">
                      <a16:colId xmlns:a16="http://schemas.microsoft.com/office/drawing/2014/main" val="2012817796"/>
                    </a:ext>
                  </a:extLst>
                </a:gridCol>
                <a:gridCol w="1681317">
                  <a:extLst>
                    <a:ext uri="{9D8B030D-6E8A-4147-A177-3AD203B41FA5}">
                      <a16:colId xmlns:a16="http://schemas.microsoft.com/office/drawing/2014/main" val="1527738380"/>
                    </a:ext>
                  </a:extLst>
                </a:gridCol>
              </a:tblGrid>
              <a:tr h="10364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b="1"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t>    </a:t>
                      </a:r>
                      <a:r>
                        <a:rPr lang="en-IN" sz="1800" b="1" dirty="0">
                          <a:latin typeface="Times New Roman" panose="02020603050405020304" pitchFamily="18" charset="0"/>
                          <a:cs typeface="Times New Roman" panose="02020603050405020304" pitchFamily="18" charset="0"/>
                        </a:rPr>
                        <a:t>Sl.no</a:t>
                      </a:r>
                    </a:p>
                    <a:p>
                      <a:endParaRPr lang="en-IN" dirty="0"/>
                    </a:p>
                  </a:txBody>
                  <a:tcPr/>
                </a:tc>
                <a:tc>
                  <a:txBody>
                    <a:bodyPr/>
                    <a:lstStyle/>
                    <a:p>
                      <a:r>
                        <a:rPr lang="en-IN" dirty="0"/>
                        <a:t>   </a:t>
                      </a:r>
                    </a:p>
                    <a:p>
                      <a:r>
                        <a:rPr lang="en-IN" dirty="0"/>
                        <a:t>       </a:t>
                      </a:r>
                      <a:r>
                        <a:rPr lang="en-IN" sz="1800" b="1" dirty="0">
                          <a:latin typeface="Times New Roman" panose="02020603050405020304" pitchFamily="18" charset="0"/>
                          <a:cs typeface="Times New Roman" panose="02020603050405020304" pitchFamily="18" charset="0"/>
                        </a:rPr>
                        <a:t>Title</a:t>
                      </a:r>
                    </a:p>
                    <a:p>
                      <a:endParaRPr lang="en-IN" dirty="0"/>
                    </a:p>
                  </a:txBody>
                  <a:tcPr/>
                </a:tc>
                <a:tc>
                  <a:txBody>
                    <a:bodyPr/>
                    <a:lstStyle/>
                    <a:p>
                      <a:endParaRPr lang="en-IN" dirty="0"/>
                    </a:p>
                    <a:p>
                      <a:r>
                        <a:rPr lang="en-IN" b="1" dirty="0"/>
                        <a:t>        </a:t>
                      </a:r>
                      <a:r>
                        <a:rPr lang="en-IN" sz="1800" b="1" dirty="0">
                          <a:latin typeface="Times New Roman" panose="02020603050405020304" pitchFamily="18" charset="0"/>
                          <a:cs typeface="Times New Roman" panose="02020603050405020304" pitchFamily="18" charset="0"/>
                        </a:rPr>
                        <a:t>Methodlogy</a:t>
                      </a:r>
                    </a:p>
                  </a:txBody>
                  <a:tcPr/>
                </a:tc>
                <a:tc>
                  <a:txBody>
                    <a:bodyPr/>
                    <a:lstStyle/>
                    <a:p>
                      <a:endParaRPr lang="en-IN" dirty="0"/>
                    </a:p>
                    <a:p>
                      <a:r>
                        <a:rPr lang="en-IN" sz="1800" b="1" dirty="0">
                          <a:latin typeface="Times New Roman" panose="02020603050405020304" pitchFamily="18" charset="0"/>
                          <a:cs typeface="Times New Roman" panose="02020603050405020304" pitchFamily="18" charset="0"/>
                        </a:rPr>
                        <a:t>      Merits</a:t>
                      </a:r>
                    </a:p>
                  </a:txBody>
                  <a:tcPr/>
                </a:tc>
                <a:tc>
                  <a:txBody>
                    <a:bodyPr/>
                    <a:lstStyle/>
                    <a:p>
                      <a:endParaRPr lang="en-IN" dirty="0"/>
                    </a:p>
                    <a:p>
                      <a:r>
                        <a:rPr lang="en-IN" sz="1800" b="1" dirty="0">
                          <a:latin typeface="Times New Roman" panose="02020603050405020304" pitchFamily="18" charset="0"/>
                          <a:cs typeface="Times New Roman" panose="02020603050405020304" pitchFamily="18" charset="0"/>
                        </a:rPr>
                        <a:t>    Research</a:t>
                      </a:r>
                    </a:p>
                  </a:txBody>
                  <a:tcPr/>
                </a:tc>
                <a:tc>
                  <a:txBody>
                    <a:bodyPr/>
                    <a:lstStyle/>
                    <a:p>
                      <a:r>
                        <a:rPr lang="en-IN" dirty="0"/>
                        <a:t> </a:t>
                      </a:r>
                    </a:p>
                    <a:p>
                      <a:r>
                        <a:rPr lang="en-IN" sz="1800" b="1" dirty="0">
                          <a:latin typeface="Times New Roman" panose="02020603050405020304" pitchFamily="18" charset="0"/>
                          <a:cs typeface="Times New Roman" panose="02020603050405020304" pitchFamily="18" charset="0"/>
                        </a:rPr>
                        <a:t>   Year of</a:t>
                      </a:r>
                    </a:p>
                    <a:p>
                      <a:r>
                        <a:rPr lang="en-IN" sz="1800" b="1" dirty="0">
                          <a:latin typeface="Times New Roman" panose="02020603050405020304" pitchFamily="18" charset="0"/>
                          <a:cs typeface="Times New Roman" panose="02020603050405020304" pitchFamily="18" charset="0"/>
                        </a:rPr>
                        <a:t>   Published</a:t>
                      </a:r>
                    </a:p>
                    <a:p>
                      <a:endParaRPr lang="en-IN" dirty="0"/>
                    </a:p>
                  </a:txBody>
                  <a:tcPr/>
                </a:tc>
                <a:extLst>
                  <a:ext uri="{0D108BD9-81ED-4DB2-BD59-A6C34878D82A}">
                    <a16:rowId xmlns:a16="http://schemas.microsoft.com/office/drawing/2014/main" val="658934256"/>
                  </a:ext>
                </a:extLst>
              </a:tr>
              <a:tr h="4717720">
                <a:tc>
                  <a:txBody>
                    <a:bodyPr/>
                    <a:lstStyle/>
                    <a:p>
                      <a:endParaRPr lang="en-IN" dirty="0"/>
                    </a:p>
                    <a:p>
                      <a:r>
                        <a:rPr lang="en-IN" sz="1800" b="1" dirty="0">
                          <a:latin typeface="Times New Roman" panose="02020603050405020304" pitchFamily="18" charset="0"/>
                          <a:cs typeface="Times New Roman" panose="02020603050405020304" pitchFamily="18" charset="0"/>
                        </a:rPr>
                        <a:t> 3</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t>Recessed Mg-doped P-type In0.2Ga0.8N cap Gate AlGaN/GaN/AlGaN DH-HEMT for High breakdown and Power Electronics Applications</a:t>
                      </a:r>
                      <a:endParaRPr lang="en-US" sz="1200" b="1" i="0" u="none" strike="noStrike" cap="none"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t>The research is focuses on developing a recessed Mg-doped P-type InGaN cap gate AlGaN/GaN/AlGaN double heterostructure HEMT (DH-HEMT) for high-power and breakdown voltage applications. By incorporating a P+ InGaN cap layer, the device achieves normally-off operation with a high threshold voltage and reduced leakage current. The study uses 2D Sentaurus TCAD simulations based on a hydrodynamic model to analyze device performance, focusing on non-equilibrium transport effects. The results show significant improvements in drain current, breakdown voltage, and leakage current reduction, making the device highly suitable for power electronics applications​</a:t>
                      </a:r>
                      <a:r>
                        <a:rPr lang="en-IN" sz="1200" dirty="0"/>
                        <a:t>.</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IN" dirty="0"/>
                        <a:t>Normally-off Operation</a:t>
                      </a:r>
                    </a:p>
                    <a:p>
                      <a:pPr marL="285750" indent="-285750">
                        <a:buFont typeface="Arial" panose="020B0604020202020204" pitchFamily="34" charset="0"/>
                        <a:buChar char="•"/>
                      </a:pPr>
                      <a:r>
                        <a:rPr lang="en-IN" dirty="0"/>
                        <a:t>Enhanced Carrier Confinement</a:t>
                      </a:r>
                    </a:p>
                    <a:p>
                      <a:pPr marL="285750" indent="-285750">
                        <a:buFont typeface="Arial" panose="020B0604020202020204" pitchFamily="34" charset="0"/>
                        <a:buChar char="•"/>
                      </a:pPr>
                      <a:r>
                        <a:rPr lang="en-IN" dirty="0"/>
                        <a:t>Increased Drain Current</a:t>
                      </a:r>
                    </a:p>
                    <a:p>
                      <a:pPr marL="285750" indent="-285750">
                        <a:buFont typeface="Arial" panose="020B0604020202020204" pitchFamily="34" charset="0"/>
                        <a:buChar char="•"/>
                      </a:pPr>
                      <a:r>
                        <a:rPr lang="en-IN" dirty="0"/>
                        <a:t>Low Leakage Current</a:t>
                      </a:r>
                    </a:p>
                  </a:txBody>
                  <a:tcPr/>
                </a:tc>
                <a:tc>
                  <a:txBody>
                    <a:bodyPr/>
                    <a:lstStyle/>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The research develops a </a:t>
                      </a:r>
                      <a:r>
                        <a:rPr lang="en-US" sz="1200" b="1" dirty="0">
                          <a:latin typeface="Times New Roman" panose="02020603050405020304" pitchFamily="18" charset="0"/>
                          <a:cs typeface="Times New Roman" panose="02020603050405020304" pitchFamily="18" charset="0"/>
                        </a:rPr>
                        <a:t>recessed Mg-doped P-type InGaN cap gate AlGaN/GaN/AlGaN DH-HEMT</a:t>
                      </a:r>
                      <a:r>
                        <a:rPr lang="en-US" sz="1200" dirty="0">
                          <a:latin typeface="Times New Roman" panose="02020603050405020304" pitchFamily="18" charset="0"/>
                          <a:cs typeface="Times New Roman" panose="02020603050405020304" pitchFamily="18" charset="0"/>
                        </a:rPr>
                        <a:t> for high-power electronics. It achieves </a:t>
                      </a:r>
                      <a:r>
                        <a:rPr lang="en-US" sz="1200" b="1" dirty="0">
                          <a:latin typeface="Times New Roman" panose="02020603050405020304" pitchFamily="18" charset="0"/>
                          <a:cs typeface="Times New Roman" panose="02020603050405020304" pitchFamily="18" charset="0"/>
                        </a:rPr>
                        <a:t>normally-off operation</a:t>
                      </a:r>
                      <a:r>
                        <a:rPr lang="en-US" sz="1200" dirty="0">
                          <a:latin typeface="Times New Roman" panose="02020603050405020304" pitchFamily="18" charset="0"/>
                          <a:cs typeface="Times New Roman" panose="02020603050405020304" pitchFamily="18" charset="0"/>
                        </a:rPr>
                        <a:t> with a high threshold voltage, improved breakdown voltage, and reduced leakage currents. The P+ InGaN cap enhances carrier confinement and device performance for high-frequency applications. This makes the device ideal for </a:t>
                      </a:r>
                      <a:r>
                        <a:rPr lang="en-US" sz="1200" b="1" dirty="0">
                          <a:latin typeface="Times New Roman" panose="02020603050405020304" pitchFamily="18" charset="0"/>
                          <a:cs typeface="Times New Roman" panose="02020603050405020304" pitchFamily="18" charset="0"/>
                        </a:rPr>
                        <a:t>high-voltage switching</a:t>
                      </a:r>
                      <a:r>
                        <a:rPr lang="en-US" sz="1200" dirty="0">
                          <a:latin typeface="Times New Roman" panose="02020603050405020304" pitchFamily="18" charset="0"/>
                          <a:cs typeface="Times New Roman" panose="02020603050405020304" pitchFamily="18" charset="0"/>
                        </a:rPr>
                        <a:t> and power electronics​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b="0" dirty="0"/>
                        <a:t>IEEE Sensors Journal on </a:t>
                      </a:r>
                    </a:p>
                    <a:p>
                      <a:r>
                        <a:rPr lang="en-IN" b="0" dirty="0"/>
                        <a:t>2021​</a:t>
                      </a:r>
                    </a:p>
                  </a:txBody>
                  <a:tcPr/>
                </a:tc>
                <a:extLst>
                  <a:ext uri="{0D108BD9-81ED-4DB2-BD59-A6C34878D82A}">
                    <a16:rowId xmlns:a16="http://schemas.microsoft.com/office/drawing/2014/main" val="4233294032"/>
                  </a:ext>
                </a:extLst>
              </a:tr>
            </a:tbl>
          </a:graphicData>
        </a:graphic>
      </p:graphicFrame>
    </p:spTree>
    <p:extLst>
      <p:ext uri="{BB962C8B-B14F-4D97-AF65-F5344CB8AC3E}">
        <p14:creationId xmlns:p14="http://schemas.microsoft.com/office/powerpoint/2010/main" val="378944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graphicFrame>
        <p:nvGraphicFramePr>
          <p:cNvPr id="6" name="Table 5">
            <a:extLst>
              <a:ext uri="{FF2B5EF4-FFF2-40B4-BE49-F238E27FC236}">
                <a16:creationId xmlns:a16="http://schemas.microsoft.com/office/drawing/2014/main" id="{EB6DAE8A-11EA-5827-30B7-BB6CAD62BE89}"/>
              </a:ext>
            </a:extLst>
          </p:cNvPr>
          <p:cNvGraphicFramePr>
            <a:graphicFrameLocks noGrp="1"/>
          </p:cNvGraphicFramePr>
          <p:nvPr>
            <p:extLst>
              <p:ext uri="{D42A27DB-BD31-4B8C-83A1-F6EECF244321}">
                <p14:modId xmlns:p14="http://schemas.microsoft.com/office/powerpoint/2010/main" val="801267348"/>
              </p:ext>
            </p:extLst>
          </p:nvPr>
        </p:nvGraphicFramePr>
        <p:xfrm>
          <a:off x="452283" y="871532"/>
          <a:ext cx="11149782" cy="5784520"/>
        </p:xfrm>
        <a:graphic>
          <a:graphicData uri="http://schemas.openxmlformats.org/drawingml/2006/table">
            <a:tbl>
              <a:tblPr firstRow="1" firstCol="1" lastRow="1" lastCol="1" bandRow="1" bandCol="1">
                <a:tableStyleId>{487C13AC-C4EB-4B75-A16E-F28B5C2F6171}</a:tableStyleId>
              </a:tblPr>
              <a:tblGrid>
                <a:gridCol w="1130711">
                  <a:extLst>
                    <a:ext uri="{9D8B030D-6E8A-4147-A177-3AD203B41FA5}">
                      <a16:colId xmlns:a16="http://schemas.microsoft.com/office/drawing/2014/main" val="2490464702"/>
                    </a:ext>
                  </a:extLst>
                </a:gridCol>
                <a:gridCol w="2025445">
                  <a:extLst>
                    <a:ext uri="{9D8B030D-6E8A-4147-A177-3AD203B41FA5}">
                      <a16:colId xmlns:a16="http://schemas.microsoft.com/office/drawing/2014/main" val="1815539962"/>
                    </a:ext>
                  </a:extLst>
                </a:gridCol>
                <a:gridCol w="2605548">
                  <a:extLst>
                    <a:ext uri="{9D8B030D-6E8A-4147-A177-3AD203B41FA5}">
                      <a16:colId xmlns:a16="http://schemas.microsoft.com/office/drawing/2014/main" val="4007361356"/>
                    </a:ext>
                  </a:extLst>
                </a:gridCol>
                <a:gridCol w="1691148">
                  <a:extLst>
                    <a:ext uri="{9D8B030D-6E8A-4147-A177-3AD203B41FA5}">
                      <a16:colId xmlns:a16="http://schemas.microsoft.com/office/drawing/2014/main" val="3016919119"/>
                    </a:ext>
                  </a:extLst>
                </a:gridCol>
                <a:gridCol w="2015613">
                  <a:extLst>
                    <a:ext uri="{9D8B030D-6E8A-4147-A177-3AD203B41FA5}">
                      <a16:colId xmlns:a16="http://schemas.microsoft.com/office/drawing/2014/main" val="2012817796"/>
                    </a:ext>
                  </a:extLst>
                </a:gridCol>
                <a:gridCol w="1681317">
                  <a:extLst>
                    <a:ext uri="{9D8B030D-6E8A-4147-A177-3AD203B41FA5}">
                      <a16:colId xmlns:a16="http://schemas.microsoft.com/office/drawing/2014/main" val="1527738380"/>
                    </a:ext>
                  </a:extLst>
                </a:gridCol>
              </a:tblGrid>
              <a:tr h="10364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b="1"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t>    </a:t>
                      </a:r>
                      <a:r>
                        <a:rPr lang="en-IN" sz="1800" b="1" dirty="0">
                          <a:latin typeface="Times New Roman" panose="02020603050405020304" pitchFamily="18" charset="0"/>
                          <a:cs typeface="Times New Roman" panose="02020603050405020304" pitchFamily="18" charset="0"/>
                        </a:rPr>
                        <a:t>Sl.no</a:t>
                      </a:r>
                    </a:p>
                    <a:p>
                      <a:endParaRPr lang="en-IN" dirty="0"/>
                    </a:p>
                  </a:txBody>
                  <a:tcPr/>
                </a:tc>
                <a:tc>
                  <a:txBody>
                    <a:bodyPr/>
                    <a:lstStyle/>
                    <a:p>
                      <a:r>
                        <a:rPr lang="en-IN" dirty="0"/>
                        <a:t>   </a:t>
                      </a:r>
                    </a:p>
                    <a:p>
                      <a:r>
                        <a:rPr lang="en-IN" dirty="0"/>
                        <a:t>       </a:t>
                      </a:r>
                      <a:r>
                        <a:rPr lang="en-IN" sz="1800" b="1" dirty="0">
                          <a:latin typeface="Times New Roman" panose="02020603050405020304" pitchFamily="18" charset="0"/>
                          <a:cs typeface="Times New Roman" panose="02020603050405020304" pitchFamily="18" charset="0"/>
                        </a:rPr>
                        <a:t>Title</a:t>
                      </a:r>
                    </a:p>
                    <a:p>
                      <a:endParaRPr lang="en-IN" dirty="0"/>
                    </a:p>
                  </a:txBody>
                  <a:tcPr/>
                </a:tc>
                <a:tc>
                  <a:txBody>
                    <a:bodyPr/>
                    <a:lstStyle/>
                    <a:p>
                      <a:endParaRPr lang="en-IN" dirty="0"/>
                    </a:p>
                    <a:p>
                      <a:r>
                        <a:rPr lang="en-IN" b="1" dirty="0"/>
                        <a:t>        </a:t>
                      </a:r>
                      <a:r>
                        <a:rPr lang="en-IN" sz="1800" b="1" dirty="0">
                          <a:latin typeface="Times New Roman" panose="02020603050405020304" pitchFamily="18" charset="0"/>
                          <a:cs typeface="Times New Roman" panose="02020603050405020304" pitchFamily="18" charset="0"/>
                        </a:rPr>
                        <a:t>Methodlogy</a:t>
                      </a:r>
                    </a:p>
                  </a:txBody>
                  <a:tcPr/>
                </a:tc>
                <a:tc>
                  <a:txBody>
                    <a:bodyPr/>
                    <a:lstStyle/>
                    <a:p>
                      <a:endParaRPr lang="en-IN" dirty="0"/>
                    </a:p>
                    <a:p>
                      <a:r>
                        <a:rPr lang="en-IN" sz="1800" b="1" dirty="0">
                          <a:latin typeface="Times New Roman" panose="02020603050405020304" pitchFamily="18" charset="0"/>
                          <a:cs typeface="Times New Roman" panose="02020603050405020304" pitchFamily="18" charset="0"/>
                        </a:rPr>
                        <a:t>      Merits</a:t>
                      </a:r>
                    </a:p>
                  </a:txBody>
                  <a:tcPr/>
                </a:tc>
                <a:tc>
                  <a:txBody>
                    <a:bodyPr/>
                    <a:lstStyle/>
                    <a:p>
                      <a:endParaRPr lang="en-IN" dirty="0"/>
                    </a:p>
                    <a:p>
                      <a:r>
                        <a:rPr lang="en-IN" sz="1800" b="1" dirty="0">
                          <a:latin typeface="Times New Roman" panose="02020603050405020304" pitchFamily="18" charset="0"/>
                          <a:cs typeface="Times New Roman" panose="02020603050405020304" pitchFamily="18" charset="0"/>
                        </a:rPr>
                        <a:t>    Research</a:t>
                      </a:r>
                    </a:p>
                  </a:txBody>
                  <a:tcPr/>
                </a:tc>
                <a:tc>
                  <a:txBody>
                    <a:bodyPr/>
                    <a:lstStyle/>
                    <a:p>
                      <a:r>
                        <a:rPr lang="en-IN" dirty="0"/>
                        <a:t> </a:t>
                      </a:r>
                    </a:p>
                    <a:p>
                      <a:r>
                        <a:rPr lang="en-IN" sz="1800" b="1" dirty="0">
                          <a:latin typeface="Times New Roman" panose="02020603050405020304" pitchFamily="18" charset="0"/>
                          <a:cs typeface="Times New Roman" panose="02020603050405020304" pitchFamily="18" charset="0"/>
                        </a:rPr>
                        <a:t>   Year of</a:t>
                      </a:r>
                    </a:p>
                    <a:p>
                      <a:r>
                        <a:rPr lang="en-IN" sz="1800" b="1" dirty="0">
                          <a:latin typeface="Times New Roman" panose="02020603050405020304" pitchFamily="18" charset="0"/>
                          <a:cs typeface="Times New Roman" panose="02020603050405020304" pitchFamily="18" charset="0"/>
                        </a:rPr>
                        <a:t>   Published</a:t>
                      </a:r>
                    </a:p>
                    <a:p>
                      <a:endParaRPr lang="en-IN" dirty="0"/>
                    </a:p>
                  </a:txBody>
                  <a:tcPr/>
                </a:tc>
                <a:extLst>
                  <a:ext uri="{0D108BD9-81ED-4DB2-BD59-A6C34878D82A}">
                    <a16:rowId xmlns:a16="http://schemas.microsoft.com/office/drawing/2014/main" val="658934256"/>
                  </a:ext>
                </a:extLst>
              </a:tr>
              <a:tr h="4717720">
                <a:tc>
                  <a:txBody>
                    <a:bodyPr/>
                    <a:lstStyle/>
                    <a:p>
                      <a:endParaRPr lang="en-IN" dirty="0"/>
                    </a:p>
                    <a:p>
                      <a:r>
                        <a:rPr lang="en-IN" sz="1800" b="1" dirty="0">
                          <a:latin typeface="Times New Roman" panose="02020603050405020304" pitchFamily="18" charset="0"/>
                          <a:cs typeface="Times New Roman" panose="02020603050405020304" pitchFamily="18" charset="0"/>
                        </a:rPr>
                        <a:t>4</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Analysis of Partial Hybridization and Probe Positioning on Sensitivity of a Dielectric Modulated </a:t>
                      </a:r>
                      <a:r>
                        <a:rPr lang="en-US" sz="1200" dirty="0" err="1">
                          <a:latin typeface="Times New Roman" panose="02020603050405020304" pitchFamily="18" charset="0"/>
                          <a:cs typeface="Times New Roman" panose="02020603050405020304" pitchFamily="18" charset="0"/>
                        </a:rPr>
                        <a:t>Junctionless</a:t>
                      </a:r>
                      <a:r>
                        <a:rPr lang="en-US" sz="1200" dirty="0">
                          <a:latin typeface="Times New Roman" panose="02020603050405020304" pitchFamily="18" charset="0"/>
                          <a:cs typeface="Times New Roman" panose="02020603050405020304" pitchFamily="18" charset="0"/>
                        </a:rPr>
                        <a:t> Label Free Biosensor</a:t>
                      </a:r>
                      <a:endParaRPr lang="en-US" sz="1200" b="1" i="0" u="none" strike="noStrike" cap="none"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t>The study models a </a:t>
                      </a:r>
                      <a:r>
                        <a:rPr lang="en-US" sz="1200" b="1" dirty="0"/>
                        <a:t>Dielectric Modulated </a:t>
                      </a:r>
                      <a:r>
                        <a:rPr lang="en-US" sz="1200" b="1" dirty="0" err="1"/>
                        <a:t>Junctionless</a:t>
                      </a:r>
                      <a:r>
                        <a:rPr lang="en-US" sz="1200" b="1" dirty="0"/>
                        <a:t> MOSFET-based biosensor</a:t>
                      </a:r>
                      <a:r>
                        <a:rPr lang="en-US" sz="1200" dirty="0"/>
                        <a:t> using </a:t>
                      </a:r>
                      <a:r>
                        <a:rPr lang="en-US" sz="1200" b="1" dirty="0"/>
                        <a:t>Silvaco ATLAS</a:t>
                      </a:r>
                      <a:r>
                        <a:rPr lang="en-US" sz="1200" dirty="0"/>
                        <a:t> to optimize nanocavity design and improve sensitivity. It analyzes threshold voltage shifts and drain current changes, accounting for </a:t>
                      </a:r>
                      <a:r>
                        <a:rPr lang="en-US" sz="1200" b="1" dirty="0"/>
                        <a:t>partial hybridization</a:t>
                      </a:r>
                      <a:r>
                        <a:rPr lang="en-US" sz="1200" dirty="0"/>
                        <a:t> of </a:t>
                      </a:r>
                      <a:r>
                        <a:rPr lang="en-US" sz="1200" dirty="0" err="1"/>
                        <a:t>bioanalytes</a:t>
                      </a:r>
                      <a:r>
                        <a:rPr lang="en-US" sz="1200" dirty="0"/>
                        <a:t> with varying dielectric constants. Sensitivity is assessed through </a:t>
                      </a:r>
                      <a:r>
                        <a:rPr lang="en-US" sz="1200" b="1" dirty="0"/>
                        <a:t>probe positioning</a:t>
                      </a:r>
                      <a:r>
                        <a:rPr lang="en-US" sz="1200" dirty="0"/>
                        <a:t> and nanocavity configurations to determine the optimal design for enhanced detection.​</a:t>
                      </a:r>
                      <a:r>
                        <a:rPr lang="en-IN" sz="1200" dirty="0"/>
                        <a:t>.</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IN" dirty="0"/>
                        <a:t>High Sensitivity</a:t>
                      </a:r>
                    </a:p>
                    <a:p>
                      <a:pPr marL="285750" indent="-285750">
                        <a:buFont typeface="Arial" panose="020B0604020202020204" pitchFamily="34" charset="0"/>
                        <a:buChar char="•"/>
                      </a:pPr>
                      <a:r>
                        <a:rPr lang="en-IN" dirty="0"/>
                        <a:t>Effective Partial Hybridization Analysis</a:t>
                      </a:r>
                    </a:p>
                    <a:p>
                      <a:pPr marL="285750" indent="-285750">
                        <a:buFont typeface="Arial" panose="020B0604020202020204" pitchFamily="34" charset="0"/>
                        <a:buChar char="•"/>
                      </a:pPr>
                      <a:r>
                        <a:rPr lang="en-IN" dirty="0"/>
                        <a:t>Accurate Simulation</a:t>
                      </a:r>
                    </a:p>
                    <a:p>
                      <a:pPr marL="285750" indent="-285750">
                        <a:buFont typeface="Arial" panose="020B0604020202020204" pitchFamily="34" charset="0"/>
                        <a:buChar char="•"/>
                      </a:pPr>
                      <a:r>
                        <a:rPr lang="en-IN" dirty="0"/>
                        <a:t>Versatile Biomolecule Detection</a:t>
                      </a:r>
                    </a:p>
                    <a:p>
                      <a:pPr marL="285750" indent="-285750">
                        <a:buFont typeface="Arial" panose="020B0604020202020204" pitchFamily="34" charset="0"/>
                        <a:buChar char="•"/>
                      </a:pPr>
                      <a:endParaRPr lang="en-IN" dirty="0"/>
                    </a:p>
                  </a:txBody>
                  <a:tcPr/>
                </a:tc>
                <a:tc>
                  <a:txBody>
                    <a:bodyPr/>
                    <a:lstStyle/>
                    <a:p>
                      <a:pPr marL="0" indent="0">
                        <a:buFont typeface="Arial" panose="020B0604020202020204" pitchFamily="34" charset="0"/>
                        <a:buNone/>
                      </a:pPr>
                      <a:r>
                        <a:rPr lang="en-US" sz="1200" dirty="0"/>
                        <a:t>This research focuses on optimizing a </a:t>
                      </a:r>
                      <a:r>
                        <a:rPr lang="en-US" sz="1200" b="1" dirty="0"/>
                        <a:t>Dielectric Modulated </a:t>
                      </a:r>
                      <a:r>
                        <a:rPr lang="en-US" sz="1200" b="1" dirty="0" err="1"/>
                        <a:t>Junctionless</a:t>
                      </a:r>
                      <a:r>
                        <a:rPr lang="en-US" sz="1200" b="1" dirty="0"/>
                        <a:t> MOSFET-based biosensor</a:t>
                      </a:r>
                      <a:r>
                        <a:rPr lang="en-US" sz="1200" dirty="0"/>
                        <a:t> for enhanced biomolecule detection. It examines how </a:t>
                      </a:r>
                      <a:r>
                        <a:rPr lang="en-US" sz="1200" b="1" dirty="0"/>
                        <a:t>nanocavity design</a:t>
                      </a:r>
                      <a:r>
                        <a:rPr lang="en-US" sz="1200" dirty="0"/>
                        <a:t>, </a:t>
                      </a:r>
                      <a:r>
                        <a:rPr lang="en-US" sz="1200" b="1" dirty="0"/>
                        <a:t>partial hybridization</a:t>
                      </a:r>
                      <a:r>
                        <a:rPr lang="en-US" sz="1200" dirty="0"/>
                        <a:t>, and </a:t>
                      </a:r>
                      <a:r>
                        <a:rPr lang="en-US" sz="1200" b="1" dirty="0"/>
                        <a:t>probe positioning</a:t>
                      </a:r>
                      <a:r>
                        <a:rPr lang="en-US" sz="1200" dirty="0"/>
                        <a:t> affect sensitivity and performance, using </a:t>
                      </a:r>
                      <a:r>
                        <a:rPr lang="en-US" sz="1200" b="1" dirty="0"/>
                        <a:t>Silvaco ATLAS simulations</a:t>
                      </a:r>
                      <a:r>
                        <a:rPr lang="en-US" sz="1200" dirty="0"/>
                        <a:t> and analytical models. The study identifies optimal configurations for improved detection of proteins and DNA, offering insights for practical biosensing applications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b="0" dirty="0"/>
                        <a:t>IEEE Sensors Journal on </a:t>
                      </a:r>
                    </a:p>
                    <a:p>
                      <a:r>
                        <a:rPr lang="en-IN" b="1" dirty="0"/>
                        <a:t>September 2020</a:t>
                      </a:r>
                      <a:r>
                        <a:rPr lang="en-IN" dirty="0"/>
                        <a:t>.</a:t>
                      </a:r>
                      <a:endParaRPr lang="en-IN" b="0" dirty="0"/>
                    </a:p>
                  </a:txBody>
                  <a:tcPr/>
                </a:tc>
                <a:extLst>
                  <a:ext uri="{0D108BD9-81ED-4DB2-BD59-A6C34878D82A}">
                    <a16:rowId xmlns:a16="http://schemas.microsoft.com/office/drawing/2014/main" val="4233294032"/>
                  </a:ext>
                </a:extLst>
              </a:tr>
            </a:tbl>
          </a:graphicData>
        </a:graphic>
      </p:graphicFrame>
    </p:spTree>
    <p:extLst>
      <p:ext uri="{BB962C8B-B14F-4D97-AF65-F5344CB8AC3E}">
        <p14:creationId xmlns:p14="http://schemas.microsoft.com/office/powerpoint/2010/main" val="146022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2595634"/>
            <a:chOff x="928691" y="421011"/>
            <a:chExt cx="2812894" cy="1946774"/>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52850" cy="1946774"/>
              <a:chOff x="928691" y="421011"/>
              <a:chExt cx="1952850" cy="1946774"/>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96941" y="953585"/>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S1.</a:t>
                </a: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High Sensitivity</a:t>
                </a:r>
              </a:p>
              <a:p>
                <a:pPr marL="0" marR="0" lvl="0" indent="0" algn="just" rtl="0">
                  <a:spcBef>
                    <a:spcPts val="0"/>
                  </a:spcBef>
                  <a:spcAft>
                    <a:spcPts val="0"/>
                  </a:spcAft>
                  <a:buNone/>
                </a:pPr>
                <a:r>
                  <a:rPr lang="en-IN" sz="1600" dirty="0">
                    <a:latin typeface="Times New Roman" panose="02020603050405020304" pitchFamily="18" charset="0"/>
                    <a:cs typeface="Times New Roman" panose="02020603050405020304" pitchFamily="18" charset="0"/>
                  </a:rPr>
                  <a:t>S2. Dual Biomolecule Detection</a:t>
                </a:r>
              </a:p>
              <a:p>
                <a:pPr marL="0" marR="0" lvl="0" indent="0" algn="just" rtl="0">
                  <a:spcBef>
                    <a:spcPts val="0"/>
                  </a:spcBef>
                  <a:spcAft>
                    <a:spcPts val="0"/>
                  </a:spcAft>
                  <a:buNone/>
                </a:pPr>
                <a:r>
                  <a:rPr lang="en-IN" sz="1600" dirty="0">
                    <a:latin typeface="Times New Roman" panose="02020603050405020304" pitchFamily="18" charset="0"/>
                    <a:cs typeface="Times New Roman" panose="02020603050405020304" pitchFamily="18" charset="0"/>
                  </a:rPr>
                  <a:t>S3. Enhanced 2DEG Properties</a:t>
                </a:r>
              </a:p>
              <a:p>
                <a:pPr marL="0" marR="0" lvl="0" indent="0" algn="just" rtl="0">
                  <a:spcBef>
                    <a:spcPts val="0"/>
                  </a:spcBef>
                  <a:spcAft>
                    <a:spcPts val="0"/>
                  </a:spcAft>
                  <a:buNone/>
                </a:pPr>
                <a:r>
                  <a:rPr lang="en-IN" sz="1600" dirty="0">
                    <a:latin typeface="Times New Roman" panose="02020603050405020304" pitchFamily="18" charset="0"/>
                    <a:cs typeface="Times New Roman" panose="02020603050405020304" pitchFamily="18" charset="0"/>
                  </a:rPr>
                  <a:t>S4. Optimization Flexibility</a:t>
                </a:r>
              </a:p>
              <a:p>
                <a:pPr marL="0" marR="0" lvl="0" indent="0" algn="just" rtl="0">
                  <a:spcBef>
                    <a:spcPts val="0"/>
                  </a:spcBef>
                  <a:spcAft>
                    <a:spcPts val="0"/>
                  </a:spcAft>
                  <a:buNone/>
                </a:pPr>
                <a:endParaRPr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6"/>
                    </a:solidFill>
                    <a:latin typeface="Fira Sans Extra Condensed Medium"/>
                    <a:ea typeface="Fira Sans Extra Condensed Medium"/>
                    <a:cs typeface="Fira Sans Extra Condensed Medium"/>
                    <a:sym typeface="Fira Sans Extra Condensed Medium"/>
                  </a:rPr>
                  <a:t>Strengths</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918065" y="990976"/>
            <a:ext cx="5106115" cy="2689317"/>
            <a:chOff x="5188548" y="1062506"/>
            <a:chExt cx="3829585" cy="1418043"/>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141635" y="1062506"/>
              <a:ext cx="2876498" cy="1418043"/>
              <a:chOff x="6141635" y="1062506"/>
              <a:chExt cx="2876498" cy="1418043"/>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1"/>
                    </a:solidFill>
                    <a:latin typeface="Fira Sans Extra Condensed Medium"/>
                    <a:ea typeface="Fira Sans Extra Condensed Medium"/>
                    <a:cs typeface="Fira Sans Extra Condensed Medium"/>
                    <a:sym typeface="Fira Sans Extra Condensed Medium"/>
                  </a:rPr>
                  <a:t>Weaknesses</a:t>
                </a:r>
                <a:endParaRPr sz="2267" b="1"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141635" y="1370248"/>
                <a:ext cx="2876498" cy="1110301"/>
              </a:xfrm>
              <a:prstGeom prst="rect">
                <a:avLst/>
              </a:prstGeom>
              <a:noFill/>
              <a:ln>
                <a:noFill/>
              </a:ln>
            </p:spPr>
            <p:txBody>
              <a:bodyPr spcFirstLastPara="1" wrap="square" lIns="121900" tIns="121900" rIns="121900" bIns="121900" anchor="ctr" anchorCtr="0">
                <a:noAutofit/>
              </a:bodyPr>
              <a:lstStyle/>
              <a:p>
                <a:r>
                  <a:rPr lang="en-US" sz="1600" dirty="0">
                    <a:solidFill>
                      <a:srgbClr val="434343"/>
                    </a:solidFill>
                    <a:latin typeface="Roboto"/>
                    <a:ea typeface="Roboto"/>
                    <a:cs typeface="Roboto"/>
                    <a:sym typeface="Roboto"/>
                  </a:rPr>
                  <a:t>W1. </a:t>
                </a:r>
                <a:r>
                  <a:rPr lang="en-IN" sz="1600" dirty="0">
                    <a:latin typeface="Times New Roman" panose="02020603050405020304" pitchFamily="18" charset="0"/>
                    <a:cs typeface="Times New Roman" panose="02020603050405020304" pitchFamily="18" charset="0"/>
                  </a:rPr>
                  <a:t>Cavity Fill Incompleteness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r>
                  <a:rPr lang="en-US" sz="1600" dirty="0">
                    <a:solidFill>
                      <a:srgbClr val="434343"/>
                    </a:solidFill>
                    <a:latin typeface="Roboto"/>
                    <a:ea typeface="Roboto"/>
                    <a:cs typeface="Roboto"/>
                    <a:sym typeface="Roboto"/>
                  </a:rPr>
                  <a:t>W2. </a:t>
                </a:r>
                <a:r>
                  <a:rPr lang="en-IN" sz="1600" dirty="0">
                    <a:latin typeface="Times New Roman" panose="02020603050405020304" pitchFamily="18" charset="0"/>
                    <a:cs typeface="Times New Roman" panose="02020603050405020304" pitchFamily="18" charset="0"/>
                  </a:rPr>
                  <a:t>Dependence on Biomolecule Charge</a:t>
                </a: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a:p>
                <a:r>
                  <a:rPr lang="en-US" sz="1600" dirty="0">
                    <a:solidFill>
                      <a:srgbClr val="434343"/>
                    </a:solidFill>
                    <a:latin typeface="Roboto"/>
                    <a:ea typeface="Roboto"/>
                    <a:cs typeface="Roboto"/>
                    <a:sym typeface="Roboto"/>
                  </a:rPr>
                  <a:t>W3. </a:t>
                </a:r>
                <a:r>
                  <a:rPr lang="en-IN" sz="1600" dirty="0">
                    <a:latin typeface="Times New Roman" panose="02020603050405020304" pitchFamily="18" charset="0"/>
                    <a:cs typeface="Times New Roman" panose="02020603050405020304" pitchFamily="18" charset="0"/>
                  </a:rPr>
                  <a:t>Complexity in Fabrication</a:t>
                </a:r>
                <a:r>
                  <a:rPr lang="en-US" sz="1600" dirty="0">
                    <a:solidFill>
                      <a:srgbClr val="434343"/>
                    </a:solidFill>
                    <a:latin typeface="Roboto"/>
                    <a:ea typeface="Roboto"/>
                    <a:cs typeface="Roboto"/>
                    <a:sym typeface="Roboto"/>
                  </a:rPr>
                  <a:t> </a:t>
                </a:r>
              </a:p>
              <a:p>
                <a:r>
                  <a:rPr lang="en-US" sz="1600" dirty="0">
                    <a:solidFill>
                      <a:srgbClr val="434343"/>
                    </a:solidFill>
                    <a:latin typeface="Roboto"/>
                    <a:ea typeface="Roboto"/>
                    <a:cs typeface="Roboto"/>
                    <a:sym typeface="Roboto"/>
                  </a:rPr>
                  <a:t>W4. </a:t>
                </a:r>
                <a:r>
                  <a:rPr lang="en-IN" sz="1800" dirty="0">
                    <a:latin typeface="Times New Roman" panose="02020603050405020304" pitchFamily="18" charset="0"/>
                    <a:cs typeface="Times New Roman" panose="02020603050405020304" pitchFamily="18" charset="0"/>
                  </a:rPr>
                  <a:t>Geometrical Constraints</a:t>
                </a:r>
                <a:endParaRPr lang="en-US" sz="1800" dirty="0">
                  <a:solidFill>
                    <a:srgbClr val="434343"/>
                  </a:solidFill>
                  <a:latin typeface="Times New Roman" panose="02020603050405020304" pitchFamily="18" charset="0"/>
                  <a:ea typeface="Roboto"/>
                  <a:cs typeface="Times New Roman" panose="02020603050405020304" pitchFamily="18" charset="0"/>
                  <a:sym typeface="Roboto"/>
                </a:endParaRP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6918065" y="4502874"/>
            <a:ext cx="4833875" cy="1829819"/>
            <a:chOff x="5188548" y="2952300"/>
            <a:chExt cx="3670368" cy="1372398"/>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340416" y="2952300"/>
              <a:ext cx="2518500" cy="1372398"/>
              <a:chOff x="6340416" y="2952300"/>
              <a:chExt cx="2518500" cy="1372398"/>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5"/>
                    </a:solidFill>
                    <a:latin typeface="Fira Sans Extra Condensed Medium"/>
                    <a:ea typeface="Fira Sans Extra Condensed Medium"/>
                    <a:cs typeface="Fira Sans Extra Condensed Medium"/>
                    <a:sym typeface="Fira Sans Extra Condensed Medium"/>
                  </a:rPr>
                  <a:t>Threats</a:t>
                </a:r>
                <a:endParaRPr sz="2267" b="1">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r>
                  <a:rPr lang="en-US" sz="1600" dirty="0">
                    <a:solidFill>
                      <a:srgbClr val="434343"/>
                    </a:solidFill>
                    <a:latin typeface="Roboto"/>
                    <a:ea typeface="Roboto"/>
                    <a:cs typeface="Roboto"/>
                    <a:sym typeface="Roboto"/>
                  </a:rPr>
                  <a:t>T1. </a:t>
                </a:r>
                <a:r>
                  <a:rPr lang="en-IN" sz="1600" dirty="0">
                    <a:latin typeface="Times New Roman" panose="02020603050405020304" pitchFamily="18" charset="0"/>
                    <a:cs typeface="Times New Roman" panose="02020603050405020304" pitchFamily="18" charset="0"/>
                  </a:rPr>
                  <a:t>Fabrication and Scalability Challenges</a:t>
                </a:r>
              </a:p>
              <a:p>
                <a:pPr marL="0" marR="0" lvl="0" indent="0" algn="l" rtl="0">
                  <a:spcBef>
                    <a:spcPts val="0"/>
                  </a:spcBef>
                  <a:spcAft>
                    <a:spcPts val="0"/>
                  </a:spcAft>
                  <a:buNone/>
                </a:pPr>
                <a:r>
                  <a:rPr lang="en-US" sz="1600" dirty="0">
                    <a:solidFill>
                      <a:srgbClr val="434343"/>
                    </a:solidFill>
                    <a:latin typeface="Roboto"/>
                    <a:ea typeface="Roboto"/>
                    <a:cs typeface="Roboto"/>
                    <a:sym typeface="Roboto"/>
                  </a:rPr>
                  <a:t>T2. </a:t>
                </a:r>
                <a:r>
                  <a:rPr lang="en-IN" sz="2000" dirty="0"/>
                  <a:t>Interference and Environmental Sensitivity</a:t>
                </a: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438484" y="4279616"/>
            <a:ext cx="6132114" cy="2109241"/>
            <a:chOff x="892757" y="3168878"/>
            <a:chExt cx="4599200" cy="1581970"/>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892757" y="3168878"/>
              <a:ext cx="3731700" cy="1581970"/>
              <a:chOff x="892757" y="3168878"/>
              <a:chExt cx="3731700" cy="1581970"/>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892757" y="3725148"/>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600" dirty="0">
                    <a:solidFill>
                      <a:srgbClr val="434343"/>
                    </a:solidFill>
                    <a:latin typeface="Roboto"/>
                    <a:ea typeface="Roboto"/>
                    <a:cs typeface="Roboto"/>
                    <a:sym typeface="Roboto"/>
                  </a:rPr>
                  <a:t>O1.</a:t>
                </a:r>
                <a:r>
                  <a:rPr lang="en-US" sz="1600" dirty="0"/>
                  <a:t>Medical Diagnostics and Early Disease Detection</a:t>
                </a:r>
              </a:p>
              <a:p>
                <a:pPr marL="0" marR="0" lvl="0" indent="0" algn="just" rtl="0">
                  <a:spcBef>
                    <a:spcPts val="0"/>
                  </a:spcBef>
                  <a:spcAft>
                    <a:spcPts val="0"/>
                  </a:spcAft>
                  <a:buNone/>
                </a:pPr>
                <a:r>
                  <a:rPr lang="en-US" sz="1600" dirty="0">
                    <a:solidFill>
                      <a:srgbClr val="434343"/>
                    </a:solidFill>
                    <a:latin typeface="Roboto"/>
                    <a:ea typeface="Roboto"/>
                    <a:cs typeface="Roboto"/>
                    <a:sym typeface="Roboto"/>
                  </a:rPr>
                  <a:t>02. </a:t>
                </a:r>
                <a:r>
                  <a:rPr lang="en-IN" sz="1600" dirty="0">
                    <a:latin typeface="Times New Roman" panose="02020603050405020304" pitchFamily="18" charset="0"/>
                    <a:cs typeface="Times New Roman" panose="02020603050405020304" pitchFamily="18" charset="0"/>
                  </a:rPr>
                  <a:t>Environmental Monitoring</a:t>
                </a: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just" rtl="0">
                  <a:spcBef>
                    <a:spcPts val="0"/>
                  </a:spcBef>
                  <a:spcAft>
                    <a:spcPts val="0"/>
                  </a:spcAft>
                  <a:buNone/>
                </a:pPr>
                <a:r>
                  <a:rPr lang="en-US" sz="1600" dirty="0">
                    <a:solidFill>
                      <a:srgbClr val="434343"/>
                    </a:solidFill>
                    <a:latin typeface="Roboto"/>
                    <a:ea typeface="Roboto"/>
                    <a:cs typeface="Roboto"/>
                    <a:sym typeface="Roboto"/>
                  </a:rPr>
                  <a:t>O3. </a:t>
                </a:r>
                <a:r>
                  <a:rPr lang="en-IN" sz="1600" dirty="0"/>
                  <a:t>Point-of-Care Testing</a:t>
                </a:r>
                <a:endParaRPr lang="en-US" sz="1600" dirty="0">
                  <a:solidFill>
                    <a:srgbClr val="434343"/>
                  </a:solidFill>
                  <a:latin typeface="Roboto"/>
                  <a:ea typeface="Roboto"/>
                  <a:cs typeface="Roboto"/>
                  <a:sym typeface="Roboto"/>
                </a:endParaRPr>
              </a:p>
              <a:p>
                <a:pPr marL="0" marR="0" lvl="0" indent="0" algn="just" rtl="0">
                  <a:spcBef>
                    <a:spcPts val="0"/>
                  </a:spcBef>
                  <a:spcAft>
                    <a:spcPts val="0"/>
                  </a:spcAft>
                  <a:buNone/>
                </a:pPr>
                <a:r>
                  <a:rPr lang="en-US" sz="1600" dirty="0">
                    <a:solidFill>
                      <a:srgbClr val="434343"/>
                    </a:solidFill>
                    <a:latin typeface="Roboto"/>
                    <a:ea typeface="Roboto"/>
                    <a:cs typeface="Roboto"/>
                    <a:sym typeface="Roboto"/>
                  </a:rPr>
                  <a:t>04. </a:t>
                </a:r>
                <a:r>
                  <a:rPr lang="en-US" sz="1600" dirty="0">
                    <a:latin typeface="Times New Roman" panose="02020603050405020304" pitchFamily="18" charset="0"/>
                    <a:cs typeface="Times New Roman" panose="02020603050405020304" pitchFamily="18" charset="0"/>
                  </a:rPr>
                  <a:t>Integration with Wearable and Implantable Devices</a:t>
                </a: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algn="just"/>
            <a:r>
              <a:rPr lang="en-IN" sz="1600" b="1" dirty="0">
                <a:latin typeface="Times New Roman" panose="02020603050405020304" pitchFamily="18" charset="0"/>
                <a:cs typeface="Times New Roman" panose="02020603050405020304" pitchFamily="18" charset="0"/>
              </a:rPr>
              <a:t>Why:</a:t>
            </a:r>
          </a:p>
          <a:p>
            <a:pPr algn="just"/>
            <a:r>
              <a:rPr lang="en-IN" sz="1600" dirty="0">
                <a:latin typeface="Times New Roman" panose="02020603050405020304" pitchFamily="18" charset="0"/>
                <a:cs typeface="Times New Roman" panose="02020603050405020304" pitchFamily="18" charset="0"/>
              </a:rPr>
              <a:t>We are conducting this project to </a:t>
            </a:r>
            <a:r>
              <a:rPr lang="en-IN" sz="1600" b="1" dirty="0">
                <a:latin typeface="Times New Roman" panose="02020603050405020304" pitchFamily="18" charset="0"/>
                <a:cs typeface="Times New Roman" panose="02020603050405020304" pitchFamily="18" charset="0"/>
              </a:rPr>
              <a:t>enhance the performance of </a:t>
            </a:r>
            <a:r>
              <a:rPr lang="en-IN" sz="1600" b="1" dirty="0" err="1">
                <a:latin typeface="Times New Roman" panose="02020603050405020304" pitchFamily="18" charset="0"/>
                <a:cs typeface="Times New Roman" panose="02020603050405020304" pitchFamily="18" charset="0"/>
              </a:rPr>
              <a:t>GaN</a:t>
            </a:r>
            <a:r>
              <a:rPr lang="en-IN" sz="1600" b="1" dirty="0">
                <a:latin typeface="Times New Roman" panose="02020603050405020304" pitchFamily="18" charset="0"/>
                <a:cs typeface="Times New Roman" panose="02020603050405020304" pitchFamily="18" charset="0"/>
              </a:rPr>
              <a:t>-based transistors</a:t>
            </a:r>
            <a:r>
              <a:rPr lang="en-IN" sz="1600" dirty="0">
                <a:latin typeface="Times New Roman" panose="02020603050405020304" pitchFamily="18" charset="0"/>
                <a:cs typeface="Times New Roman" panose="02020603050405020304" pitchFamily="18" charset="0"/>
              </a:rPr>
              <a:t> in terms of switching speed, power efficiency, and sensitivity for applications like high-power electronic devices and biosensors. Replacing </a:t>
            </a:r>
            <a:r>
              <a:rPr lang="en-IN" sz="1600" dirty="0" err="1">
                <a:latin typeface="Times New Roman" panose="02020603050405020304" pitchFamily="18" charset="0"/>
                <a:cs typeface="Times New Roman" panose="02020603050405020304" pitchFamily="18" charset="0"/>
              </a:rPr>
              <a:t>Al₂O</a:t>
            </a:r>
            <a:r>
              <a:rPr lang="en-IN" sz="1600" dirty="0">
                <a:latin typeface="Times New Roman" panose="02020603050405020304" pitchFamily="18" charset="0"/>
                <a:cs typeface="Times New Roman" panose="02020603050405020304" pitchFamily="18" charset="0"/>
              </a:rPr>
              <a:t>₃ with HfAlOX is done because </a:t>
            </a:r>
            <a:r>
              <a:rPr lang="en-IN" sz="1600" b="1" dirty="0">
                <a:latin typeface="Times New Roman" panose="02020603050405020304" pitchFamily="18" charset="0"/>
                <a:cs typeface="Times New Roman" panose="02020603050405020304" pitchFamily="18" charset="0"/>
              </a:rPr>
              <a:t>HfAlOX provides better dielectric properties</a:t>
            </a:r>
            <a:r>
              <a:rPr lang="en-IN" sz="1600" dirty="0">
                <a:latin typeface="Times New Roman" panose="02020603050405020304" pitchFamily="18" charset="0"/>
                <a:cs typeface="Times New Roman" panose="02020603050405020304" pitchFamily="18" charset="0"/>
              </a:rPr>
              <a:t> and can improve the stability and efficiency of the device.</a:t>
            </a:r>
          </a:p>
          <a:p>
            <a:pPr algn="just"/>
            <a:r>
              <a:rPr lang="en-IN" sz="1600" b="1" dirty="0">
                <a:latin typeface="Times New Roman" panose="02020603050405020304" pitchFamily="18" charset="0"/>
                <a:cs typeface="Times New Roman" panose="02020603050405020304" pitchFamily="18" charset="0"/>
              </a:rPr>
              <a:t>What:</a:t>
            </a:r>
          </a:p>
          <a:p>
            <a:pPr algn="just"/>
            <a:r>
              <a:rPr lang="en-IN" sz="1600" dirty="0">
                <a:latin typeface="Times New Roman" panose="02020603050405020304" pitchFamily="18" charset="0"/>
                <a:cs typeface="Times New Roman" panose="02020603050405020304" pitchFamily="18" charset="0"/>
              </a:rPr>
              <a:t>The project simulates and optimizes</a:t>
            </a:r>
            <a:r>
              <a:rPr lang="en-IN" sz="1600" b="1" dirty="0">
                <a:latin typeface="Times New Roman" panose="02020603050405020304" pitchFamily="18" charset="0"/>
                <a:cs typeface="Times New Roman" panose="02020603050405020304" pitchFamily="18" charset="0"/>
              </a:rPr>
              <a:t> a GaN-based transistor architecture</a:t>
            </a:r>
            <a:r>
              <a:rPr lang="en-IN" sz="1600" dirty="0">
                <a:latin typeface="Times New Roman" panose="02020603050405020304" pitchFamily="18" charset="0"/>
                <a:cs typeface="Times New Roman" panose="02020603050405020304" pitchFamily="18" charset="0"/>
              </a:rPr>
              <a:t> using a high-performance dielectric layer, HfAlOX, to reduce gate leakage and enhance overall device performance. The primary aim is to explore improvements in the </a:t>
            </a:r>
            <a:r>
              <a:rPr lang="en-IN" sz="1600" b="1" dirty="0">
                <a:latin typeface="Times New Roman" panose="02020603050405020304" pitchFamily="18" charset="0"/>
                <a:cs typeface="Times New Roman" panose="02020603050405020304" pitchFamily="18" charset="0"/>
              </a:rPr>
              <a:t>gate dielectric and channel materials</a:t>
            </a:r>
            <a:r>
              <a:rPr lang="en-IN" sz="1600" dirty="0">
                <a:latin typeface="Times New Roman" panose="02020603050405020304" pitchFamily="18" charset="0"/>
                <a:cs typeface="Times New Roman" panose="02020603050405020304" pitchFamily="18" charset="0"/>
              </a:rPr>
              <a:t> to increase the sensitivity for detecting specific biological markers (SARS virus).</a:t>
            </a:r>
          </a:p>
          <a:p>
            <a:pPr algn="just"/>
            <a:r>
              <a:rPr lang="en-IN" sz="1600" b="1" dirty="0">
                <a:latin typeface="Times New Roman" panose="02020603050405020304" pitchFamily="18" charset="0"/>
                <a:cs typeface="Times New Roman" panose="02020603050405020304" pitchFamily="18" charset="0"/>
              </a:rPr>
              <a:t>Where:</a:t>
            </a:r>
          </a:p>
          <a:p>
            <a:pPr algn="just"/>
            <a:r>
              <a:rPr lang="en-IN" sz="1600" dirty="0">
                <a:latin typeface="Times New Roman" panose="02020603050405020304" pitchFamily="18" charset="0"/>
                <a:cs typeface="Times New Roman" panose="02020603050405020304" pitchFamily="18" charset="0"/>
              </a:rPr>
              <a:t>This simulation uses </a:t>
            </a:r>
            <a:r>
              <a:rPr lang="en-IN" sz="1600" b="1" dirty="0">
                <a:latin typeface="Times New Roman" panose="02020603050405020304" pitchFamily="18" charset="0"/>
                <a:cs typeface="Times New Roman" panose="02020603050405020304" pitchFamily="18" charset="0"/>
              </a:rPr>
              <a:t>TCAD (Technology Computer-Aided Design)</a:t>
            </a:r>
            <a:r>
              <a:rPr lang="en-IN" sz="1600" dirty="0">
                <a:latin typeface="Times New Roman" panose="02020603050405020304" pitchFamily="18" charset="0"/>
                <a:cs typeface="Times New Roman" panose="02020603050405020304" pitchFamily="18" charset="0"/>
              </a:rPr>
              <a:t> software, which allows precise </a:t>
            </a:r>
            <a:r>
              <a:rPr lang="en-IN" sz="1600" dirty="0" err="1">
                <a:latin typeface="Times New Roman" panose="02020603050405020304" pitchFamily="18" charset="0"/>
                <a:cs typeface="Times New Roman" panose="02020603050405020304" pitchFamily="18" charset="0"/>
              </a:rPr>
              <a:t>modeling</a:t>
            </a:r>
            <a:r>
              <a:rPr lang="en-IN" sz="1600" dirty="0">
                <a:latin typeface="Times New Roman" panose="02020603050405020304" pitchFamily="18" charset="0"/>
                <a:cs typeface="Times New Roman" panose="02020603050405020304" pitchFamily="18" charset="0"/>
              </a:rPr>
              <a:t> and simulation of semiconductor devices. The simulation replicates the real-world physics of </a:t>
            </a:r>
            <a:r>
              <a:rPr lang="en-IN" sz="1600" dirty="0" err="1">
                <a:latin typeface="Times New Roman" panose="02020603050405020304" pitchFamily="18" charset="0"/>
                <a:cs typeface="Times New Roman" panose="02020603050405020304" pitchFamily="18" charset="0"/>
              </a:rPr>
              <a:t>GaN</a:t>
            </a:r>
            <a:r>
              <a:rPr lang="en-IN" sz="1600" dirty="0">
                <a:latin typeface="Times New Roman" panose="02020603050405020304" pitchFamily="18" charset="0"/>
                <a:cs typeface="Times New Roman" panose="02020603050405020304" pitchFamily="18" charset="0"/>
              </a:rPr>
              <a:t>-based transistors with detailed layer analysis.</a:t>
            </a:r>
          </a:p>
          <a:p>
            <a:pPr algn="just"/>
            <a:r>
              <a:rPr lang="en-IN" sz="1600" b="1" dirty="0">
                <a:latin typeface="Times New Roman" panose="02020603050405020304" pitchFamily="18" charset="0"/>
                <a:cs typeface="Times New Roman" panose="02020603050405020304" pitchFamily="18" charset="0"/>
              </a:rPr>
              <a:t>When:</a:t>
            </a:r>
          </a:p>
          <a:p>
            <a:pPr algn="just"/>
            <a:r>
              <a:rPr lang="en-IN" sz="1600" dirty="0">
                <a:latin typeface="Times New Roman" panose="02020603050405020304" pitchFamily="18" charset="0"/>
                <a:cs typeface="Times New Roman" panose="02020603050405020304" pitchFamily="18" charset="0"/>
              </a:rPr>
              <a:t>The simulations are conducted at different stages of </a:t>
            </a:r>
            <a:r>
              <a:rPr lang="en-IN" sz="1600" b="1" dirty="0">
                <a:latin typeface="Times New Roman" panose="02020603050405020304" pitchFamily="18" charset="0"/>
                <a:cs typeface="Times New Roman" panose="02020603050405020304" pitchFamily="18" charset="0"/>
              </a:rPr>
              <a:t>transistor development</a:t>
            </a:r>
            <a:r>
              <a:rPr lang="en-IN" sz="1600" dirty="0">
                <a:latin typeface="Times New Roman" panose="02020603050405020304" pitchFamily="18" charset="0"/>
                <a:cs typeface="Times New Roman" panose="02020603050405020304" pitchFamily="18" charset="0"/>
              </a:rPr>
              <a:t> to evaluate performance under varying conditions. Specific focus is given to </a:t>
            </a:r>
            <a:r>
              <a:rPr lang="en-IN" sz="1600" b="1" dirty="0">
                <a:latin typeface="Times New Roman" panose="02020603050405020304" pitchFamily="18" charset="0"/>
                <a:cs typeface="Times New Roman" panose="02020603050405020304" pitchFamily="18" charset="0"/>
              </a:rPr>
              <a:t>early design stages</a:t>
            </a:r>
            <a:r>
              <a:rPr lang="en-IN" sz="1600" dirty="0">
                <a:latin typeface="Times New Roman" panose="02020603050405020304" pitchFamily="18" charset="0"/>
                <a:cs typeface="Times New Roman" panose="02020603050405020304" pitchFamily="18" charset="0"/>
              </a:rPr>
              <a:t> where materials like HfAlOX can significantly impact device characteristics.</a:t>
            </a:r>
          </a:p>
          <a:p>
            <a:pPr algn="just"/>
            <a:r>
              <a:rPr lang="en-IN" sz="1600" b="1" dirty="0">
                <a:latin typeface="Times New Roman" panose="02020603050405020304" pitchFamily="18" charset="0"/>
                <a:cs typeface="Times New Roman" panose="02020603050405020304" pitchFamily="18" charset="0"/>
              </a:rPr>
              <a:t>How:</a:t>
            </a:r>
          </a:p>
          <a:p>
            <a:pPr algn="just"/>
            <a:r>
              <a:rPr lang="en-IN" sz="1600" dirty="0">
                <a:latin typeface="Times New Roman" panose="02020603050405020304" pitchFamily="18" charset="0"/>
                <a:cs typeface="Times New Roman" panose="02020603050405020304" pitchFamily="18" charset="0"/>
              </a:rPr>
              <a:t>By employing </a:t>
            </a:r>
            <a:r>
              <a:rPr lang="en-IN" sz="1600" b="1" dirty="0">
                <a:latin typeface="Times New Roman" panose="02020603050405020304" pitchFamily="18" charset="0"/>
                <a:cs typeface="Times New Roman" panose="02020603050405020304" pitchFamily="18" charset="0"/>
              </a:rPr>
              <a:t>TCAD</a:t>
            </a:r>
            <a:r>
              <a:rPr lang="en-IN" sz="1600" dirty="0">
                <a:latin typeface="Times New Roman" panose="02020603050405020304" pitchFamily="18" charset="0"/>
                <a:cs typeface="Times New Roman" panose="02020603050405020304" pitchFamily="18" charset="0"/>
              </a:rPr>
              <a:t>, the project simulates the impact of replacing </a:t>
            </a:r>
            <a:r>
              <a:rPr lang="en-IN" sz="1600" dirty="0" err="1">
                <a:latin typeface="Times New Roman" panose="02020603050405020304" pitchFamily="18" charset="0"/>
                <a:cs typeface="Times New Roman" panose="02020603050405020304" pitchFamily="18" charset="0"/>
              </a:rPr>
              <a:t>Al₂O</a:t>
            </a:r>
            <a:r>
              <a:rPr lang="en-IN" sz="1600" dirty="0">
                <a:latin typeface="Times New Roman" panose="02020603050405020304" pitchFamily="18" charset="0"/>
                <a:cs typeface="Times New Roman" panose="02020603050405020304" pitchFamily="18" charset="0"/>
              </a:rPr>
              <a:t>₃ with HfAlOX. The tool provides insights into the </a:t>
            </a:r>
            <a:r>
              <a:rPr lang="en-IN" sz="1600" b="1" dirty="0">
                <a:latin typeface="Times New Roman" panose="02020603050405020304" pitchFamily="18" charset="0"/>
                <a:cs typeface="Times New Roman" panose="02020603050405020304" pitchFamily="18" charset="0"/>
              </a:rPr>
              <a:t>electrical characteristics</a:t>
            </a:r>
            <a:r>
              <a:rPr lang="en-IN" sz="1600" dirty="0">
                <a:latin typeface="Times New Roman" panose="02020603050405020304" pitchFamily="18" charset="0"/>
                <a:cs typeface="Times New Roman" panose="02020603050405020304" pitchFamily="18" charset="0"/>
              </a:rPr>
              <a:t>, such as threshold voltage, gate capacitance, and leakage current. The architecture is optimized by modifying parameters like gate length, source-drain distance, and material thicknesses.</a:t>
            </a:r>
          </a:p>
          <a:p>
            <a:pPr algn="just"/>
            <a:r>
              <a:rPr lang="en-IN" sz="1600" b="1" dirty="0">
                <a:latin typeface="Times New Roman" panose="02020603050405020304" pitchFamily="18" charset="0"/>
                <a:cs typeface="Times New Roman" panose="02020603050405020304" pitchFamily="18" charset="0"/>
              </a:rPr>
              <a:t>Refined Objective:</a:t>
            </a:r>
          </a:p>
          <a:p>
            <a:pPr algn="just"/>
            <a:r>
              <a:rPr lang="en-IN" sz="1600" dirty="0">
                <a:latin typeface="Times New Roman" panose="02020603050405020304" pitchFamily="18" charset="0"/>
                <a:cs typeface="Times New Roman" panose="02020603050405020304" pitchFamily="18" charset="0"/>
              </a:rPr>
              <a:t>Improve</a:t>
            </a:r>
            <a:r>
              <a:rPr lang="en-IN" sz="1600" b="1" dirty="0">
                <a:latin typeface="Times New Roman" panose="02020603050405020304" pitchFamily="18" charset="0"/>
                <a:cs typeface="Times New Roman" panose="02020603050405020304" pitchFamily="18" charset="0"/>
              </a:rPr>
              <a:t> GaN transistor performance</a:t>
            </a:r>
            <a:r>
              <a:rPr lang="en-IN" sz="1600" dirty="0">
                <a:latin typeface="Times New Roman" panose="02020603050405020304" pitchFamily="18" charset="0"/>
                <a:cs typeface="Times New Roman" panose="02020603050405020304" pitchFamily="18" charset="0"/>
              </a:rPr>
              <a:t> by utilizing HfAlOx as the gate dielectric material, aiming for </a:t>
            </a:r>
            <a:r>
              <a:rPr lang="en-IN" sz="1600" b="1" dirty="0">
                <a:latin typeface="Times New Roman" panose="02020603050405020304" pitchFamily="18" charset="0"/>
                <a:cs typeface="Times New Roman" panose="02020603050405020304" pitchFamily="18" charset="0"/>
              </a:rPr>
              <a:t>better sensitivity and reduced power consumption</a:t>
            </a:r>
            <a:r>
              <a:rPr lang="en-IN" sz="1600" dirty="0">
                <a:latin typeface="Times New Roman" panose="02020603050405020304" pitchFamily="18" charset="0"/>
                <a:cs typeface="Times New Roman" panose="02020603050405020304" pitchFamily="18" charset="0"/>
              </a:rPr>
              <a:t> in applications like biosensors and high-power electronics.</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E79ED21-115E-3FE2-E310-7D0FA06DDAD4}"/>
              </a:ext>
            </a:extLst>
          </p:cNvPr>
          <p:cNvPicPr>
            <a:picLocks noGrp="1" noChangeAspect="1"/>
          </p:cNvPicPr>
          <p:nvPr>
            <p:ph type="pic" idx="2"/>
          </p:nvPr>
        </p:nvPicPr>
        <p:blipFill>
          <a:blip r:embed="rId2"/>
          <a:srcRect t="12500" b="12500"/>
          <a:stretch>
            <a:fillRect/>
          </a:stretch>
        </p:blipFill>
        <p:spPr>
          <a:xfrm>
            <a:off x="-66261" y="-1"/>
            <a:ext cx="12192000" cy="7126357"/>
          </a:xfrm>
        </p:spPr>
      </p:pic>
      <p:sp>
        <p:nvSpPr>
          <p:cNvPr id="3" name="Slide Number Placeholder 2">
            <a:extLst>
              <a:ext uri="{FF2B5EF4-FFF2-40B4-BE49-F238E27FC236}">
                <a16:creationId xmlns:a16="http://schemas.microsoft.com/office/drawing/2014/main" id="{27229866-00C7-5186-31CA-5668741E81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Tree>
    <p:extLst>
      <p:ext uri="{BB962C8B-B14F-4D97-AF65-F5344CB8AC3E}">
        <p14:creationId xmlns:p14="http://schemas.microsoft.com/office/powerpoint/2010/main" val="40679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2" y="788355"/>
            <a:ext cx="1093347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2F5A259E-636D-BCA8-08ED-908CEFFC50B3}"/>
              </a:ext>
            </a:extLst>
          </p:cNvPr>
          <p:cNvSpPr txBox="1"/>
          <p:nvPr/>
        </p:nvSpPr>
        <p:spPr>
          <a:xfrm>
            <a:off x="6195028" y="1597602"/>
            <a:ext cx="6096000" cy="307777"/>
          </a:xfrm>
          <a:prstGeom prst="rect">
            <a:avLst/>
          </a:prstGeom>
          <a:noFill/>
        </p:spPr>
        <p:txBody>
          <a:bodyPr wrap="square">
            <a:spAutoFit/>
          </a:bodyPr>
          <a:lstStyle/>
          <a:p>
            <a:pPr algn="ctr"/>
            <a:r>
              <a:rPr lang="en-IN" dirty="0"/>
              <a:t>L</a:t>
            </a:r>
            <a:r>
              <a:rPr lang="en-IN" baseline="-25000" dirty="0"/>
              <a:t>D</a:t>
            </a:r>
            <a:r>
              <a:rPr lang="en-IN" dirty="0"/>
              <a:t> = 1</a:t>
            </a:r>
            <a:r>
              <a:rPr lang="el-GR" dirty="0"/>
              <a:t>μ</a:t>
            </a:r>
            <a:r>
              <a:rPr lang="en-IN" dirty="0"/>
              <a:t>m</a:t>
            </a:r>
          </a:p>
        </p:txBody>
      </p:sp>
      <p:sp>
        <p:nvSpPr>
          <p:cNvPr id="19" name="TextBox 18">
            <a:extLst>
              <a:ext uri="{FF2B5EF4-FFF2-40B4-BE49-F238E27FC236}">
                <a16:creationId xmlns:a16="http://schemas.microsoft.com/office/drawing/2014/main" id="{F97A67D4-A0B5-F48B-C3F3-0D7A1341A240}"/>
              </a:ext>
            </a:extLst>
          </p:cNvPr>
          <p:cNvSpPr txBox="1"/>
          <p:nvPr/>
        </p:nvSpPr>
        <p:spPr>
          <a:xfrm>
            <a:off x="1508340" y="704796"/>
            <a:ext cx="6096000" cy="307777"/>
          </a:xfrm>
          <a:prstGeom prst="rect">
            <a:avLst/>
          </a:prstGeom>
          <a:noFill/>
        </p:spPr>
        <p:txBody>
          <a:bodyPr wrap="square">
            <a:spAutoFit/>
          </a:bodyPr>
          <a:lstStyle/>
          <a:p>
            <a:pPr algn="ctr"/>
            <a:r>
              <a:rPr lang="en-IN" dirty="0"/>
              <a:t>L</a:t>
            </a:r>
            <a:r>
              <a:rPr lang="en-IN" baseline="-25000" dirty="0"/>
              <a:t>SG</a:t>
            </a:r>
            <a:r>
              <a:rPr lang="en-IN" dirty="0"/>
              <a:t> = 2</a:t>
            </a:r>
            <a:r>
              <a:rPr lang="el-GR" dirty="0"/>
              <a:t>μ</a:t>
            </a:r>
            <a:r>
              <a:rPr lang="en-IN" dirty="0"/>
              <a:t>m</a:t>
            </a:r>
          </a:p>
        </p:txBody>
      </p:sp>
      <p:sp>
        <p:nvSpPr>
          <p:cNvPr id="20" name="TextBox 19">
            <a:extLst>
              <a:ext uri="{FF2B5EF4-FFF2-40B4-BE49-F238E27FC236}">
                <a16:creationId xmlns:a16="http://schemas.microsoft.com/office/drawing/2014/main" id="{E8D49249-A77C-EBCA-1F19-64A437748A97}"/>
              </a:ext>
            </a:extLst>
          </p:cNvPr>
          <p:cNvSpPr txBox="1"/>
          <p:nvPr/>
        </p:nvSpPr>
        <p:spPr>
          <a:xfrm>
            <a:off x="2871018" y="728096"/>
            <a:ext cx="6096000" cy="307777"/>
          </a:xfrm>
          <a:prstGeom prst="rect">
            <a:avLst/>
          </a:prstGeom>
          <a:noFill/>
        </p:spPr>
        <p:txBody>
          <a:bodyPr wrap="square">
            <a:spAutoFit/>
          </a:bodyPr>
          <a:lstStyle/>
          <a:p>
            <a:pPr algn="ctr"/>
            <a:r>
              <a:rPr lang="en-IN" dirty="0"/>
              <a:t>L</a:t>
            </a:r>
            <a:r>
              <a:rPr lang="en-IN" baseline="-25000" dirty="0"/>
              <a:t>G</a:t>
            </a:r>
            <a:r>
              <a:rPr lang="en-IN" dirty="0"/>
              <a:t> = 3</a:t>
            </a:r>
            <a:r>
              <a:rPr lang="el-GR" dirty="0"/>
              <a:t>μ</a:t>
            </a:r>
            <a:r>
              <a:rPr lang="en-IN" dirty="0"/>
              <a:t>m</a:t>
            </a:r>
          </a:p>
        </p:txBody>
      </p:sp>
      <p:sp>
        <p:nvSpPr>
          <p:cNvPr id="21" name="TextBox 20">
            <a:extLst>
              <a:ext uri="{FF2B5EF4-FFF2-40B4-BE49-F238E27FC236}">
                <a16:creationId xmlns:a16="http://schemas.microsoft.com/office/drawing/2014/main" id="{B1D787B7-743B-7031-62A7-385526B10677}"/>
              </a:ext>
            </a:extLst>
          </p:cNvPr>
          <p:cNvSpPr txBox="1"/>
          <p:nvPr/>
        </p:nvSpPr>
        <p:spPr>
          <a:xfrm>
            <a:off x="4416861" y="701183"/>
            <a:ext cx="6096000" cy="307777"/>
          </a:xfrm>
          <a:prstGeom prst="rect">
            <a:avLst/>
          </a:prstGeom>
          <a:noFill/>
        </p:spPr>
        <p:txBody>
          <a:bodyPr wrap="square">
            <a:spAutoFit/>
          </a:bodyPr>
          <a:lstStyle/>
          <a:p>
            <a:pPr algn="ctr"/>
            <a:r>
              <a:rPr lang="en-IN" dirty="0"/>
              <a:t>L</a:t>
            </a:r>
            <a:r>
              <a:rPr lang="en-IN" baseline="-25000" dirty="0"/>
              <a:t>DS</a:t>
            </a:r>
            <a:r>
              <a:rPr lang="en-IN" dirty="0"/>
              <a:t> = 3</a:t>
            </a:r>
            <a:r>
              <a:rPr lang="el-GR" dirty="0"/>
              <a:t>μ</a:t>
            </a:r>
            <a:r>
              <a:rPr lang="en-IN" dirty="0"/>
              <a:t>m</a:t>
            </a:r>
          </a:p>
        </p:txBody>
      </p:sp>
      <p:grpSp>
        <p:nvGrpSpPr>
          <p:cNvPr id="28" name="Group 27">
            <a:extLst>
              <a:ext uri="{FF2B5EF4-FFF2-40B4-BE49-F238E27FC236}">
                <a16:creationId xmlns:a16="http://schemas.microsoft.com/office/drawing/2014/main" id="{714BB052-24E3-14EC-FC25-7B126025AB30}"/>
              </a:ext>
            </a:extLst>
          </p:cNvPr>
          <p:cNvGrpSpPr/>
          <p:nvPr/>
        </p:nvGrpSpPr>
        <p:grpSpPr>
          <a:xfrm>
            <a:off x="452282" y="1016186"/>
            <a:ext cx="9642589" cy="5735761"/>
            <a:chOff x="293407" y="1000601"/>
            <a:chExt cx="9642589" cy="5735761"/>
          </a:xfrm>
        </p:grpSpPr>
        <p:grpSp>
          <p:nvGrpSpPr>
            <p:cNvPr id="99" name="Group 98">
              <a:extLst>
                <a:ext uri="{FF2B5EF4-FFF2-40B4-BE49-F238E27FC236}">
                  <a16:creationId xmlns:a16="http://schemas.microsoft.com/office/drawing/2014/main" id="{593E9C01-3F53-877C-7F2D-253148BCB16B}"/>
                </a:ext>
              </a:extLst>
            </p:cNvPr>
            <p:cNvGrpSpPr/>
            <p:nvPr/>
          </p:nvGrpSpPr>
          <p:grpSpPr>
            <a:xfrm>
              <a:off x="2579851" y="1148614"/>
              <a:ext cx="7356145" cy="5587748"/>
              <a:chOff x="2500950" y="622614"/>
              <a:chExt cx="7356145" cy="5587748"/>
            </a:xfrm>
          </p:grpSpPr>
          <p:grpSp>
            <p:nvGrpSpPr>
              <p:cNvPr id="100" name="Group 99">
                <a:extLst>
                  <a:ext uri="{FF2B5EF4-FFF2-40B4-BE49-F238E27FC236}">
                    <a16:creationId xmlns:a16="http://schemas.microsoft.com/office/drawing/2014/main" id="{89E68905-F484-B630-185A-090EFB386220}"/>
                  </a:ext>
                </a:extLst>
              </p:cNvPr>
              <p:cNvGrpSpPr/>
              <p:nvPr/>
            </p:nvGrpSpPr>
            <p:grpSpPr>
              <a:xfrm>
                <a:off x="2500950" y="938283"/>
                <a:ext cx="7356145" cy="4981433"/>
                <a:chOff x="2565777" y="1296537"/>
                <a:chExt cx="7356145" cy="4981433"/>
              </a:xfrm>
            </p:grpSpPr>
            <p:sp>
              <p:nvSpPr>
                <p:cNvPr id="134" name="Rectangle 133">
                  <a:extLst>
                    <a:ext uri="{FF2B5EF4-FFF2-40B4-BE49-F238E27FC236}">
                      <a16:creationId xmlns:a16="http://schemas.microsoft.com/office/drawing/2014/main" id="{2E8EE0F2-C345-249F-0EAA-D4F9F42009DB}"/>
                    </a:ext>
                  </a:extLst>
                </p:cNvPr>
                <p:cNvSpPr/>
                <p:nvPr/>
              </p:nvSpPr>
              <p:spPr>
                <a:xfrm>
                  <a:off x="2565779" y="4872251"/>
                  <a:ext cx="7356143" cy="140571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a:extLst>
                    <a:ext uri="{FF2B5EF4-FFF2-40B4-BE49-F238E27FC236}">
                      <a16:creationId xmlns:a16="http://schemas.microsoft.com/office/drawing/2014/main" id="{068976E0-5071-0161-DBE9-5F0145E0BB1E}"/>
                    </a:ext>
                  </a:extLst>
                </p:cNvPr>
                <p:cNvSpPr/>
                <p:nvPr/>
              </p:nvSpPr>
              <p:spPr>
                <a:xfrm>
                  <a:off x="2565779" y="4517409"/>
                  <a:ext cx="7356143" cy="354842"/>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36" name="Rectangle 135">
                  <a:extLst>
                    <a:ext uri="{FF2B5EF4-FFF2-40B4-BE49-F238E27FC236}">
                      <a16:creationId xmlns:a16="http://schemas.microsoft.com/office/drawing/2014/main" id="{F40B217E-48D0-3CB8-3121-43EF3AD2FE8A}"/>
                    </a:ext>
                  </a:extLst>
                </p:cNvPr>
                <p:cNvSpPr/>
                <p:nvPr/>
              </p:nvSpPr>
              <p:spPr>
                <a:xfrm>
                  <a:off x="2565778" y="3807726"/>
                  <a:ext cx="7356144" cy="709684"/>
                </a:xfrm>
                <a:prstGeom prst="rect">
                  <a:avLst/>
                </a:prstGeom>
                <a:solidFill>
                  <a:srgbClr val="15BEF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a:extLst>
                    <a:ext uri="{FF2B5EF4-FFF2-40B4-BE49-F238E27FC236}">
                      <a16:creationId xmlns:a16="http://schemas.microsoft.com/office/drawing/2014/main" id="{803AE563-E3C9-5226-4982-D24755643DA7}"/>
                    </a:ext>
                  </a:extLst>
                </p:cNvPr>
                <p:cNvSpPr/>
                <p:nvPr/>
              </p:nvSpPr>
              <p:spPr>
                <a:xfrm>
                  <a:off x="2565777" y="3330053"/>
                  <a:ext cx="7356142" cy="477672"/>
                </a:xfrm>
                <a:prstGeom prst="rect">
                  <a:avLst/>
                </a:prstGeom>
                <a:solidFill>
                  <a:srgbClr val="333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4E80A23D-79C7-C8B5-D415-76034C6DF81E}"/>
                    </a:ext>
                  </a:extLst>
                </p:cNvPr>
                <p:cNvSpPr/>
                <p:nvPr/>
              </p:nvSpPr>
              <p:spPr>
                <a:xfrm>
                  <a:off x="2565777" y="2265527"/>
                  <a:ext cx="7356142" cy="1064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9" name="Rectangle 138">
                  <a:extLst>
                    <a:ext uri="{FF2B5EF4-FFF2-40B4-BE49-F238E27FC236}">
                      <a16:creationId xmlns:a16="http://schemas.microsoft.com/office/drawing/2014/main" id="{42E95ADD-B262-0C02-1C4D-032CA313B0F7}"/>
                    </a:ext>
                  </a:extLst>
                </p:cNvPr>
                <p:cNvSpPr/>
                <p:nvPr/>
              </p:nvSpPr>
              <p:spPr>
                <a:xfrm>
                  <a:off x="2565777" y="1924334"/>
                  <a:ext cx="7356142" cy="341193"/>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48E30EE6-75B5-1686-C4AF-FE73ED8D7A40}"/>
                    </a:ext>
                  </a:extLst>
                </p:cNvPr>
                <p:cNvSpPr/>
                <p:nvPr/>
              </p:nvSpPr>
              <p:spPr>
                <a:xfrm>
                  <a:off x="2565777" y="1853629"/>
                  <a:ext cx="1487608" cy="195409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78E2E68C-4169-078A-5432-52F1E56FA68E}"/>
                    </a:ext>
                  </a:extLst>
                </p:cNvPr>
                <p:cNvSpPr/>
                <p:nvPr/>
              </p:nvSpPr>
              <p:spPr>
                <a:xfrm>
                  <a:off x="8434312" y="1853629"/>
                  <a:ext cx="1487608" cy="195409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ectangle 141">
                  <a:extLst>
                    <a:ext uri="{FF2B5EF4-FFF2-40B4-BE49-F238E27FC236}">
                      <a16:creationId xmlns:a16="http://schemas.microsoft.com/office/drawing/2014/main" id="{8311CAB2-165E-B3E9-BE06-4ECCFA6EAD5C}"/>
                    </a:ext>
                  </a:extLst>
                </p:cNvPr>
                <p:cNvSpPr/>
                <p:nvPr/>
              </p:nvSpPr>
              <p:spPr>
                <a:xfrm>
                  <a:off x="5022376" y="1446663"/>
                  <a:ext cx="887105" cy="46402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9D349EC8-AF9D-3398-C73F-C50F31A11643}"/>
                    </a:ext>
                  </a:extLst>
                </p:cNvPr>
                <p:cNvSpPr/>
                <p:nvPr/>
              </p:nvSpPr>
              <p:spPr>
                <a:xfrm>
                  <a:off x="5909481" y="1446663"/>
                  <a:ext cx="887105" cy="46402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CEE5B136-4033-C496-D3FE-7FBDF4E923EC}"/>
                    </a:ext>
                  </a:extLst>
                </p:cNvPr>
                <p:cNvSpPr/>
                <p:nvPr/>
              </p:nvSpPr>
              <p:spPr>
                <a:xfrm>
                  <a:off x="5022376" y="1296537"/>
                  <a:ext cx="1774210" cy="13647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1" name="TextBox 100">
                <a:extLst>
                  <a:ext uri="{FF2B5EF4-FFF2-40B4-BE49-F238E27FC236}">
                    <a16:creationId xmlns:a16="http://schemas.microsoft.com/office/drawing/2014/main" id="{8ACBFB9B-D6DA-5149-A17C-F98091F1676F}"/>
                  </a:ext>
                </a:extLst>
              </p:cNvPr>
              <p:cNvSpPr txBox="1"/>
              <p:nvPr/>
            </p:nvSpPr>
            <p:spPr>
              <a:xfrm>
                <a:off x="4535433" y="5008283"/>
                <a:ext cx="3833906" cy="523220"/>
              </a:xfrm>
              <a:prstGeom prst="rect">
                <a:avLst/>
              </a:prstGeom>
              <a:noFill/>
            </p:spPr>
            <p:txBody>
              <a:bodyPr wrap="square" rtlCol="0">
                <a:spAutoFit/>
              </a:bodyPr>
              <a:lstStyle/>
              <a:p>
                <a:r>
                  <a:rPr lang="en-IN" sz="2800" dirty="0"/>
                  <a:t>SiC  -- Substrate(2µm)</a:t>
                </a:r>
              </a:p>
            </p:txBody>
          </p:sp>
          <p:sp>
            <p:nvSpPr>
              <p:cNvPr id="102" name="TextBox 101">
                <a:extLst>
                  <a:ext uri="{FF2B5EF4-FFF2-40B4-BE49-F238E27FC236}">
                    <a16:creationId xmlns:a16="http://schemas.microsoft.com/office/drawing/2014/main" id="{3CC125A6-CEF9-E4FD-E443-0369AB68F8A6}"/>
                  </a:ext>
                </a:extLst>
              </p:cNvPr>
              <p:cNvSpPr txBox="1"/>
              <p:nvPr/>
            </p:nvSpPr>
            <p:spPr>
              <a:xfrm>
                <a:off x="4957549" y="4158681"/>
                <a:ext cx="3279913" cy="338554"/>
              </a:xfrm>
              <a:prstGeom prst="rect">
                <a:avLst/>
              </a:prstGeom>
              <a:noFill/>
            </p:spPr>
            <p:txBody>
              <a:bodyPr wrap="square" rtlCol="0">
                <a:spAutoFit/>
              </a:bodyPr>
              <a:lstStyle/>
              <a:p>
                <a:r>
                  <a:rPr lang="en-IN" sz="1600" dirty="0">
                    <a:solidFill>
                      <a:schemeClr val="bg1">
                        <a:lumMod val="95000"/>
                      </a:schemeClr>
                    </a:solidFill>
                  </a:rPr>
                  <a:t>AlN – Nucleation(0.03µm)</a:t>
                </a:r>
              </a:p>
            </p:txBody>
          </p:sp>
          <p:sp>
            <p:nvSpPr>
              <p:cNvPr id="103" name="TextBox 102">
                <a:extLst>
                  <a:ext uri="{FF2B5EF4-FFF2-40B4-BE49-F238E27FC236}">
                    <a16:creationId xmlns:a16="http://schemas.microsoft.com/office/drawing/2014/main" id="{76BC14E9-1A88-CC85-2CE4-50267C7543A2}"/>
                  </a:ext>
                </a:extLst>
              </p:cNvPr>
              <p:cNvSpPr txBox="1"/>
              <p:nvPr/>
            </p:nvSpPr>
            <p:spPr>
              <a:xfrm>
                <a:off x="4849815" y="3559831"/>
                <a:ext cx="3763887" cy="461665"/>
              </a:xfrm>
              <a:prstGeom prst="rect">
                <a:avLst/>
              </a:prstGeom>
              <a:noFill/>
            </p:spPr>
            <p:txBody>
              <a:bodyPr wrap="square" rtlCol="0">
                <a:spAutoFit/>
              </a:bodyPr>
              <a:lstStyle/>
              <a:p>
                <a:r>
                  <a:rPr lang="en-IN" sz="2400" dirty="0"/>
                  <a:t>GaN  -- Channel(2µm)</a:t>
                </a:r>
              </a:p>
            </p:txBody>
          </p:sp>
          <p:sp>
            <p:nvSpPr>
              <p:cNvPr id="104" name="TextBox 103">
                <a:extLst>
                  <a:ext uri="{FF2B5EF4-FFF2-40B4-BE49-F238E27FC236}">
                    <a16:creationId xmlns:a16="http://schemas.microsoft.com/office/drawing/2014/main" id="{8416ACCD-ABFF-3254-0B6C-8F9603B33D8A}"/>
                  </a:ext>
                </a:extLst>
              </p:cNvPr>
              <p:cNvSpPr txBox="1"/>
              <p:nvPr/>
            </p:nvSpPr>
            <p:spPr>
              <a:xfrm>
                <a:off x="4957549" y="3024985"/>
                <a:ext cx="3763887" cy="400110"/>
              </a:xfrm>
              <a:prstGeom prst="rect">
                <a:avLst/>
              </a:prstGeom>
              <a:noFill/>
            </p:spPr>
            <p:txBody>
              <a:bodyPr wrap="square" rtlCol="0">
                <a:spAutoFit/>
              </a:bodyPr>
              <a:lstStyle/>
              <a:p>
                <a:r>
                  <a:rPr lang="en-IN" sz="2000" dirty="0">
                    <a:solidFill>
                      <a:schemeClr val="bg1">
                        <a:lumMod val="95000"/>
                      </a:schemeClr>
                    </a:solidFill>
                  </a:rPr>
                  <a:t>AlN -- Spacer(0.002µm)</a:t>
                </a:r>
              </a:p>
            </p:txBody>
          </p:sp>
          <p:sp>
            <p:nvSpPr>
              <p:cNvPr id="105" name="TextBox 104">
                <a:extLst>
                  <a:ext uri="{FF2B5EF4-FFF2-40B4-BE49-F238E27FC236}">
                    <a16:creationId xmlns:a16="http://schemas.microsoft.com/office/drawing/2014/main" id="{A0CEBD16-4F7F-7293-B4F3-4DB8E4ED66AB}"/>
                  </a:ext>
                </a:extLst>
              </p:cNvPr>
              <p:cNvSpPr txBox="1"/>
              <p:nvPr/>
            </p:nvSpPr>
            <p:spPr>
              <a:xfrm>
                <a:off x="4554450" y="2204512"/>
                <a:ext cx="4376261" cy="461665"/>
              </a:xfrm>
              <a:prstGeom prst="rect">
                <a:avLst/>
              </a:prstGeom>
              <a:noFill/>
            </p:spPr>
            <p:txBody>
              <a:bodyPr wrap="square" rtlCol="0">
                <a:spAutoFit/>
              </a:bodyPr>
              <a:lstStyle/>
              <a:p>
                <a:r>
                  <a:rPr lang="en-IN" sz="2400" dirty="0"/>
                  <a:t>AlGaN -- barrier(0.025µm)</a:t>
                </a:r>
              </a:p>
            </p:txBody>
          </p:sp>
          <p:sp>
            <p:nvSpPr>
              <p:cNvPr id="106" name="TextBox 105">
                <a:extLst>
                  <a:ext uri="{FF2B5EF4-FFF2-40B4-BE49-F238E27FC236}">
                    <a16:creationId xmlns:a16="http://schemas.microsoft.com/office/drawing/2014/main" id="{53AF6C31-71A0-DD65-9568-B86B8465662C}"/>
                  </a:ext>
                </a:extLst>
              </p:cNvPr>
              <p:cNvSpPr txBox="1"/>
              <p:nvPr/>
            </p:nvSpPr>
            <p:spPr>
              <a:xfrm>
                <a:off x="5115675" y="1577100"/>
                <a:ext cx="3763887" cy="338554"/>
              </a:xfrm>
              <a:prstGeom prst="rect">
                <a:avLst/>
              </a:prstGeom>
              <a:noFill/>
            </p:spPr>
            <p:txBody>
              <a:bodyPr wrap="square" rtlCol="0">
                <a:spAutoFit/>
              </a:bodyPr>
              <a:lstStyle/>
              <a:p>
                <a:r>
                  <a:rPr lang="en-IN" sz="1600" dirty="0">
                    <a:solidFill>
                      <a:schemeClr val="bg1">
                        <a:lumMod val="95000"/>
                      </a:schemeClr>
                    </a:solidFill>
                  </a:rPr>
                  <a:t>HfAlOx (0.002µm)</a:t>
                </a:r>
              </a:p>
            </p:txBody>
          </p:sp>
          <p:sp>
            <p:nvSpPr>
              <p:cNvPr id="107" name="TextBox 106">
                <a:extLst>
                  <a:ext uri="{FF2B5EF4-FFF2-40B4-BE49-F238E27FC236}">
                    <a16:creationId xmlns:a16="http://schemas.microsoft.com/office/drawing/2014/main" id="{A93B019C-622B-DFDE-9C66-CF70C81A3658}"/>
                  </a:ext>
                </a:extLst>
              </p:cNvPr>
              <p:cNvSpPr txBox="1"/>
              <p:nvPr/>
            </p:nvSpPr>
            <p:spPr>
              <a:xfrm>
                <a:off x="2742032" y="2116370"/>
                <a:ext cx="1255298" cy="646331"/>
              </a:xfrm>
              <a:prstGeom prst="rect">
                <a:avLst/>
              </a:prstGeom>
              <a:noFill/>
            </p:spPr>
            <p:txBody>
              <a:bodyPr wrap="square" rtlCol="0">
                <a:spAutoFit/>
              </a:bodyPr>
              <a:lstStyle/>
              <a:p>
                <a:r>
                  <a:rPr lang="en-IN" dirty="0"/>
                  <a:t>Source</a:t>
                </a:r>
              </a:p>
              <a:p>
                <a:r>
                  <a:rPr lang="en-IN" dirty="0"/>
                  <a:t>0.029(</a:t>
                </a:r>
                <a:r>
                  <a:rPr lang="en-IN" sz="1800" dirty="0"/>
                  <a:t>µm)</a:t>
                </a:r>
                <a:endParaRPr lang="en-IN" dirty="0"/>
              </a:p>
            </p:txBody>
          </p:sp>
          <p:sp>
            <p:nvSpPr>
              <p:cNvPr id="108" name="TextBox 107">
                <a:extLst>
                  <a:ext uri="{FF2B5EF4-FFF2-40B4-BE49-F238E27FC236}">
                    <a16:creationId xmlns:a16="http://schemas.microsoft.com/office/drawing/2014/main" id="{B69FF9D3-EC36-978A-D246-EB9F37942B64}"/>
                  </a:ext>
                </a:extLst>
              </p:cNvPr>
              <p:cNvSpPr txBox="1"/>
              <p:nvPr/>
            </p:nvSpPr>
            <p:spPr>
              <a:xfrm>
                <a:off x="8537704" y="2122301"/>
                <a:ext cx="1255298" cy="584775"/>
              </a:xfrm>
              <a:prstGeom prst="rect">
                <a:avLst/>
              </a:prstGeom>
              <a:noFill/>
            </p:spPr>
            <p:txBody>
              <a:bodyPr wrap="square" rtlCol="0">
                <a:spAutoFit/>
              </a:bodyPr>
              <a:lstStyle/>
              <a:p>
                <a:r>
                  <a:rPr lang="en-IN"/>
                  <a:t>Drain 0.029</a:t>
                </a:r>
                <a:r>
                  <a:rPr lang="en-IN" dirty="0"/>
                  <a:t>(</a:t>
                </a:r>
                <a:r>
                  <a:rPr lang="en-IN" sz="1800" dirty="0"/>
                  <a:t>µm)</a:t>
                </a:r>
                <a:endParaRPr lang="en-IN" dirty="0"/>
              </a:p>
            </p:txBody>
          </p:sp>
          <p:sp>
            <p:nvSpPr>
              <p:cNvPr id="109" name="Rectangle 108">
                <a:extLst>
                  <a:ext uri="{FF2B5EF4-FFF2-40B4-BE49-F238E27FC236}">
                    <a16:creationId xmlns:a16="http://schemas.microsoft.com/office/drawing/2014/main" id="{9AAEE96A-E4E2-3626-C9BE-7CA6C9E8527E}"/>
                  </a:ext>
                </a:extLst>
              </p:cNvPr>
              <p:cNvSpPr/>
              <p:nvPr/>
            </p:nvSpPr>
            <p:spPr>
              <a:xfrm>
                <a:off x="5844654" y="1088409"/>
                <a:ext cx="887105" cy="4776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0F01D57B-634F-8C00-3E2D-7E041448AB24}"/>
                  </a:ext>
                </a:extLst>
              </p:cNvPr>
              <p:cNvSpPr/>
              <p:nvPr/>
            </p:nvSpPr>
            <p:spPr>
              <a:xfrm>
                <a:off x="4957548" y="1085781"/>
                <a:ext cx="887107" cy="49470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1" name="TextBox 110">
                <a:extLst>
                  <a:ext uri="{FF2B5EF4-FFF2-40B4-BE49-F238E27FC236}">
                    <a16:creationId xmlns:a16="http://schemas.microsoft.com/office/drawing/2014/main" id="{CF4C83C4-64E8-BF37-BDA8-37291030938A}"/>
                  </a:ext>
                </a:extLst>
              </p:cNvPr>
              <p:cNvSpPr txBox="1"/>
              <p:nvPr/>
            </p:nvSpPr>
            <p:spPr>
              <a:xfrm>
                <a:off x="4957548" y="1080039"/>
                <a:ext cx="3763887" cy="461665"/>
              </a:xfrm>
              <a:prstGeom prst="rect">
                <a:avLst/>
              </a:prstGeom>
              <a:noFill/>
            </p:spPr>
            <p:txBody>
              <a:bodyPr wrap="square" rtlCol="0">
                <a:spAutoFit/>
              </a:bodyPr>
              <a:lstStyle/>
              <a:p>
                <a:r>
                  <a:rPr lang="en-IN" sz="1200" dirty="0">
                    <a:solidFill>
                      <a:schemeClr val="bg1">
                        <a:lumMod val="95000"/>
                      </a:schemeClr>
                    </a:solidFill>
                  </a:rPr>
                  <a:t>SiO2</a:t>
                </a:r>
              </a:p>
              <a:p>
                <a:r>
                  <a:rPr lang="en-IN" sz="1200" dirty="0">
                    <a:solidFill>
                      <a:schemeClr val="bg1">
                        <a:lumMod val="95000"/>
                      </a:schemeClr>
                    </a:solidFill>
                  </a:rPr>
                  <a:t>(0.013µm)</a:t>
                </a:r>
              </a:p>
            </p:txBody>
          </p:sp>
          <p:sp>
            <p:nvSpPr>
              <p:cNvPr id="112" name="Rectangle 111">
                <a:extLst>
                  <a:ext uri="{FF2B5EF4-FFF2-40B4-BE49-F238E27FC236}">
                    <a16:creationId xmlns:a16="http://schemas.microsoft.com/office/drawing/2014/main" id="{E49C84BF-83D5-BA1B-38B6-763402BE1E4E}"/>
                  </a:ext>
                </a:extLst>
              </p:cNvPr>
              <p:cNvSpPr/>
              <p:nvPr/>
            </p:nvSpPr>
            <p:spPr>
              <a:xfrm>
                <a:off x="4957549" y="914400"/>
                <a:ext cx="1774210" cy="17400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3" name="TextBox 112">
                <a:extLst>
                  <a:ext uri="{FF2B5EF4-FFF2-40B4-BE49-F238E27FC236}">
                    <a16:creationId xmlns:a16="http://schemas.microsoft.com/office/drawing/2014/main" id="{E469D66F-59FB-D609-E2BF-BFD24CBDD77F}"/>
                  </a:ext>
                </a:extLst>
              </p:cNvPr>
              <p:cNvSpPr txBox="1"/>
              <p:nvPr/>
            </p:nvSpPr>
            <p:spPr>
              <a:xfrm>
                <a:off x="5141501" y="879312"/>
                <a:ext cx="2244459" cy="276999"/>
              </a:xfrm>
              <a:prstGeom prst="rect">
                <a:avLst/>
              </a:prstGeom>
              <a:noFill/>
            </p:spPr>
            <p:txBody>
              <a:bodyPr wrap="square" rtlCol="0">
                <a:spAutoFit/>
              </a:bodyPr>
              <a:lstStyle/>
              <a:p>
                <a:r>
                  <a:rPr lang="en-IN" sz="1200" dirty="0"/>
                  <a:t>Gold – Gate(0.05µm)</a:t>
                </a:r>
              </a:p>
            </p:txBody>
          </p:sp>
          <p:pic>
            <p:nvPicPr>
              <p:cNvPr id="114" name="Picture 113">
                <a:extLst>
                  <a:ext uri="{FF2B5EF4-FFF2-40B4-BE49-F238E27FC236}">
                    <a16:creationId xmlns:a16="http://schemas.microsoft.com/office/drawing/2014/main" id="{C603324F-0C45-26B0-DB4A-F82BAE1DA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652" y="1148820"/>
                <a:ext cx="746695" cy="418149"/>
              </a:xfrm>
              <a:prstGeom prst="rect">
                <a:avLst/>
              </a:prstGeom>
            </p:spPr>
          </p:pic>
          <p:pic>
            <p:nvPicPr>
              <p:cNvPr id="115" name="Picture 114">
                <a:extLst>
                  <a:ext uri="{FF2B5EF4-FFF2-40B4-BE49-F238E27FC236}">
                    <a16:creationId xmlns:a16="http://schemas.microsoft.com/office/drawing/2014/main" id="{C5CC23AF-0E9C-EB56-D01D-9A1DC0C0C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6413" y="1152758"/>
                <a:ext cx="746695" cy="418149"/>
              </a:xfrm>
              <a:prstGeom prst="rect">
                <a:avLst/>
              </a:prstGeom>
            </p:spPr>
          </p:pic>
          <p:sp>
            <p:nvSpPr>
              <p:cNvPr id="127" name="TextBox 126">
                <a:extLst>
                  <a:ext uri="{FF2B5EF4-FFF2-40B4-BE49-F238E27FC236}">
                    <a16:creationId xmlns:a16="http://schemas.microsoft.com/office/drawing/2014/main" id="{E61F1A9A-363E-4553-949C-DA4467633698}"/>
                  </a:ext>
                </a:extLst>
              </p:cNvPr>
              <p:cNvSpPr txBox="1"/>
              <p:nvPr/>
            </p:nvSpPr>
            <p:spPr>
              <a:xfrm>
                <a:off x="8849723" y="1156413"/>
                <a:ext cx="637477" cy="276999"/>
              </a:xfrm>
              <a:prstGeom prst="rect">
                <a:avLst/>
              </a:prstGeom>
              <a:noFill/>
            </p:spPr>
            <p:txBody>
              <a:bodyPr wrap="square" rtlCol="0">
                <a:spAutoFit/>
              </a:bodyPr>
              <a:lstStyle/>
              <a:p>
                <a:endParaRPr lang="en-IN" sz="1200" dirty="0"/>
              </a:p>
            </p:txBody>
          </p:sp>
          <p:sp>
            <p:nvSpPr>
              <p:cNvPr id="130" name="TextBox 129">
                <a:extLst>
                  <a:ext uri="{FF2B5EF4-FFF2-40B4-BE49-F238E27FC236}">
                    <a16:creationId xmlns:a16="http://schemas.microsoft.com/office/drawing/2014/main" id="{3CA070DE-5991-3070-6E9F-B7902C0644EA}"/>
                  </a:ext>
                </a:extLst>
              </p:cNvPr>
              <p:cNvSpPr txBox="1"/>
              <p:nvPr/>
            </p:nvSpPr>
            <p:spPr>
              <a:xfrm>
                <a:off x="5645426" y="622614"/>
                <a:ext cx="637477" cy="276999"/>
              </a:xfrm>
              <a:prstGeom prst="rect">
                <a:avLst/>
              </a:prstGeom>
              <a:noFill/>
            </p:spPr>
            <p:txBody>
              <a:bodyPr wrap="square" rtlCol="0">
                <a:spAutoFit/>
              </a:bodyPr>
              <a:lstStyle/>
              <a:p>
                <a:endParaRPr lang="en-IN" sz="1200" dirty="0"/>
              </a:p>
            </p:txBody>
          </p:sp>
          <p:cxnSp>
            <p:nvCxnSpPr>
              <p:cNvPr id="131" name="Straight Arrow Connector 130">
                <a:extLst>
                  <a:ext uri="{FF2B5EF4-FFF2-40B4-BE49-F238E27FC236}">
                    <a16:creationId xmlns:a16="http://schemas.microsoft.com/office/drawing/2014/main" id="{8D2F39DC-5A09-66F4-7CF6-D1C11634D1E6}"/>
                  </a:ext>
                </a:extLst>
              </p:cNvPr>
              <p:cNvCxnSpPr/>
              <p:nvPr/>
            </p:nvCxnSpPr>
            <p:spPr>
              <a:xfrm>
                <a:off x="2500950" y="6072809"/>
                <a:ext cx="3144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88B67C0-7DEA-5712-D368-C81D255A606E}"/>
                  </a:ext>
                </a:extLst>
              </p:cNvPr>
              <p:cNvCxnSpPr/>
              <p:nvPr/>
            </p:nvCxnSpPr>
            <p:spPr>
              <a:xfrm flipH="1">
                <a:off x="6179021" y="6082748"/>
                <a:ext cx="367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0828E0F6-2BCE-122A-3225-87C37ED57646}"/>
                  </a:ext>
                </a:extLst>
              </p:cNvPr>
              <p:cNvSpPr txBox="1"/>
              <p:nvPr/>
            </p:nvSpPr>
            <p:spPr>
              <a:xfrm>
                <a:off x="5694241" y="5933363"/>
                <a:ext cx="637477" cy="276999"/>
              </a:xfrm>
              <a:prstGeom prst="rect">
                <a:avLst/>
              </a:prstGeom>
              <a:noFill/>
            </p:spPr>
            <p:txBody>
              <a:bodyPr wrap="square" rtlCol="0">
                <a:spAutoFit/>
              </a:bodyPr>
              <a:lstStyle/>
              <a:p>
                <a:r>
                  <a:rPr lang="en-IN" sz="1200" dirty="0"/>
                  <a:t>10µm</a:t>
                </a:r>
              </a:p>
            </p:txBody>
          </p:sp>
        </p:grpSp>
        <p:cxnSp>
          <p:nvCxnSpPr>
            <p:cNvPr id="6" name="Straight Arrow Connector 5">
              <a:extLst>
                <a:ext uri="{FF2B5EF4-FFF2-40B4-BE49-F238E27FC236}">
                  <a16:creationId xmlns:a16="http://schemas.microsoft.com/office/drawing/2014/main" id="{9E5522EF-2707-C498-6DF7-3FF32F98C72D}"/>
                </a:ext>
              </a:extLst>
            </p:cNvPr>
            <p:cNvCxnSpPr>
              <a:cxnSpLocks/>
            </p:cNvCxnSpPr>
            <p:nvPr/>
          </p:nvCxnSpPr>
          <p:spPr>
            <a:xfrm>
              <a:off x="2579851" y="1914894"/>
              <a:ext cx="1487608"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6CAD45F-29B6-3141-4E76-0806DA3616DF}"/>
                </a:ext>
              </a:extLst>
            </p:cNvPr>
            <p:cNvSpPr txBox="1"/>
            <p:nvPr/>
          </p:nvSpPr>
          <p:spPr>
            <a:xfrm>
              <a:off x="293407" y="1635937"/>
              <a:ext cx="6096000" cy="307777"/>
            </a:xfrm>
            <a:prstGeom prst="rect">
              <a:avLst/>
            </a:prstGeom>
            <a:noFill/>
          </p:spPr>
          <p:txBody>
            <a:bodyPr wrap="square">
              <a:spAutoFit/>
            </a:bodyPr>
            <a:lstStyle/>
            <a:p>
              <a:pPr algn="ctr"/>
              <a:r>
                <a:rPr lang="en-IN" dirty="0"/>
                <a:t>L</a:t>
              </a:r>
              <a:r>
                <a:rPr lang="en-IN" baseline="-25000" dirty="0"/>
                <a:t>S</a:t>
              </a:r>
              <a:r>
                <a:rPr lang="en-IN" dirty="0"/>
                <a:t> = 1</a:t>
              </a:r>
              <a:r>
                <a:rPr lang="el-GR" dirty="0"/>
                <a:t>μ</a:t>
              </a:r>
              <a:r>
                <a:rPr lang="en-IN" dirty="0"/>
                <a:t>m</a:t>
              </a:r>
            </a:p>
          </p:txBody>
        </p:sp>
        <p:cxnSp>
          <p:nvCxnSpPr>
            <p:cNvPr id="11" name="Straight Arrow Connector 10">
              <a:extLst>
                <a:ext uri="{FF2B5EF4-FFF2-40B4-BE49-F238E27FC236}">
                  <a16:creationId xmlns:a16="http://schemas.microsoft.com/office/drawing/2014/main" id="{B75B17AC-0326-7BD0-0125-A48D98D0DEB4}"/>
                </a:ext>
              </a:extLst>
            </p:cNvPr>
            <p:cNvCxnSpPr/>
            <p:nvPr/>
          </p:nvCxnSpPr>
          <p:spPr>
            <a:xfrm>
              <a:off x="8473148" y="1884900"/>
              <a:ext cx="142366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695E99D-D849-223A-EE81-87E547D396A7}"/>
                </a:ext>
              </a:extLst>
            </p:cNvPr>
            <p:cNvCxnSpPr/>
            <p:nvPr/>
          </p:nvCxnSpPr>
          <p:spPr>
            <a:xfrm>
              <a:off x="4076231" y="1000601"/>
              <a:ext cx="96021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CED2762-5416-2AF1-5CD0-05ED8083CFBC}"/>
                </a:ext>
              </a:extLst>
            </p:cNvPr>
            <p:cNvCxnSpPr/>
            <p:nvPr/>
          </p:nvCxnSpPr>
          <p:spPr>
            <a:xfrm>
              <a:off x="5036449" y="1000601"/>
              <a:ext cx="177421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845C043-1C29-2058-5CB2-349BD7EE722C}"/>
                </a:ext>
              </a:extLst>
            </p:cNvPr>
            <p:cNvCxnSpPr>
              <a:cxnSpLocks/>
            </p:cNvCxnSpPr>
            <p:nvPr/>
          </p:nvCxnSpPr>
          <p:spPr>
            <a:xfrm>
              <a:off x="6821481" y="1000601"/>
              <a:ext cx="149488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1FDF2B9-1368-43BD-C2F4-521EBB97626F}"/>
                </a:ext>
              </a:extLst>
            </p:cNvPr>
            <p:cNvCxnSpPr/>
            <p:nvPr/>
          </p:nvCxnSpPr>
          <p:spPr>
            <a:xfrm>
              <a:off x="5036449" y="1310886"/>
              <a:ext cx="88256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26CCFD5-09C6-EF7B-3A93-BF7A2A9DBC8C}"/>
                </a:ext>
              </a:extLst>
            </p:cNvPr>
            <p:cNvCxnSpPr/>
            <p:nvPr/>
          </p:nvCxnSpPr>
          <p:spPr>
            <a:xfrm>
              <a:off x="5919017" y="1315851"/>
              <a:ext cx="89164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6F1423E9-B132-8FC9-B9DD-D342EFFECBF0}"/>
                </a:ext>
              </a:extLst>
            </p:cNvPr>
            <p:cNvSpPr txBox="1"/>
            <p:nvPr/>
          </p:nvSpPr>
          <p:spPr>
            <a:xfrm>
              <a:off x="2429733" y="1114563"/>
              <a:ext cx="6096000" cy="230832"/>
            </a:xfrm>
            <a:prstGeom prst="rect">
              <a:avLst/>
            </a:prstGeom>
            <a:noFill/>
          </p:spPr>
          <p:txBody>
            <a:bodyPr wrap="square">
              <a:spAutoFit/>
            </a:bodyPr>
            <a:lstStyle/>
            <a:p>
              <a:pPr algn="ctr"/>
              <a:r>
                <a:rPr lang="en-IN" sz="900" dirty="0">
                  <a:ln w="0"/>
                  <a:solidFill>
                    <a:schemeClr val="tx1"/>
                  </a:solidFill>
                  <a:effectLst>
                    <a:outerShdw blurRad="38100" dist="19050" dir="2700000" algn="tl" rotWithShape="0">
                      <a:schemeClr val="dk1">
                        <a:alpha val="40000"/>
                      </a:schemeClr>
                    </a:outerShdw>
                  </a:effectLst>
                </a:rPr>
                <a:t>L</a:t>
              </a:r>
              <a:r>
                <a:rPr lang="en-IN" sz="900" baseline="-25000" dirty="0">
                  <a:ln w="0"/>
                  <a:solidFill>
                    <a:schemeClr val="tx1"/>
                  </a:solidFill>
                  <a:effectLst>
                    <a:outerShdw blurRad="38100" dist="19050" dir="2700000" algn="tl" rotWithShape="0">
                      <a:schemeClr val="dk1">
                        <a:alpha val="40000"/>
                      </a:schemeClr>
                    </a:outerShdw>
                  </a:effectLst>
                </a:rPr>
                <a:t>oxide</a:t>
              </a:r>
              <a:r>
                <a:rPr lang="en-IN" sz="900" dirty="0">
                  <a:ln w="0"/>
                  <a:solidFill>
                    <a:schemeClr val="tx1"/>
                  </a:solidFill>
                  <a:effectLst>
                    <a:outerShdw blurRad="38100" dist="19050" dir="2700000" algn="tl" rotWithShape="0">
                      <a:schemeClr val="dk1">
                        <a:alpha val="40000"/>
                      </a:schemeClr>
                    </a:outerShdw>
                  </a:effectLst>
                </a:rPr>
                <a:t>=1.5</a:t>
              </a:r>
              <a:r>
                <a:rPr lang="el-GR" sz="900" dirty="0"/>
                <a:t> μ</a:t>
              </a:r>
              <a:r>
                <a:rPr lang="en-IN" sz="900" dirty="0">
                  <a:ln w="0"/>
                  <a:solidFill>
                    <a:schemeClr val="tx1"/>
                  </a:solidFill>
                  <a:effectLst>
                    <a:outerShdw blurRad="38100" dist="19050" dir="2700000" algn="tl" rotWithShape="0">
                      <a:schemeClr val="dk1">
                        <a:alpha val="40000"/>
                      </a:schemeClr>
                    </a:outerShdw>
                  </a:effectLst>
                </a:rPr>
                <a:t>m</a:t>
              </a:r>
              <a:endParaRPr lang="en-IN" sz="900" baseline="-25000" dirty="0"/>
            </a:p>
          </p:txBody>
        </p:sp>
        <p:sp>
          <p:nvSpPr>
            <p:cNvPr id="27" name="TextBox 26">
              <a:extLst>
                <a:ext uri="{FF2B5EF4-FFF2-40B4-BE49-F238E27FC236}">
                  <a16:creationId xmlns:a16="http://schemas.microsoft.com/office/drawing/2014/main" id="{DEBC2E0B-DF7F-B33B-83B7-34802FB8C6C6}"/>
                </a:ext>
              </a:extLst>
            </p:cNvPr>
            <p:cNvSpPr txBox="1"/>
            <p:nvPr/>
          </p:nvSpPr>
          <p:spPr>
            <a:xfrm>
              <a:off x="5906481" y="1112738"/>
              <a:ext cx="2713632" cy="230832"/>
            </a:xfrm>
            <a:prstGeom prst="rect">
              <a:avLst/>
            </a:prstGeom>
            <a:noFill/>
          </p:spPr>
          <p:txBody>
            <a:bodyPr wrap="square">
              <a:spAutoFit/>
            </a:bodyPr>
            <a:lstStyle/>
            <a:p>
              <a:r>
                <a:rPr lang="en-IN" sz="900" dirty="0"/>
                <a:t>L</a:t>
              </a:r>
              <a:r>
                <a:rPr lang="en-IN" sz="900" baseline="-25000" dirty="0"/>
                <a:t>cavity </a:t>
              </a:r>
              <a:r>
                <a:rPr lang="en-IN" sz="900" dirty="0"/>
                <a:t>=1.5</a:t>
              </a:r>
              <a:r>
                <a:rPr lang="el-GR" sz="900" dirty="0"/>
                <a:t> μ</a:t>
              </a:r>
              <a:r>
                <a:rPr lang="en-IN" sz="900" dirty="0"/>
                <a:t>m</a:t>
              </a:r>
            </a:p>
          </p:txBody>
        </p:sp>
      </p:grpSp>
    </p:spTree>
    <p:extLst>
      <p:ext uri="{BB962C8B-B14F-4D97-AF65-F5344CB8AC3E}">
        <p14:creationId xmlns:p14="http://schemas.microsoft.com/office/powerpoint/2010/main" val="186946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4AA749-C355-D44C-8259-9343AB5E3C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TextBox 3">
            <a:extLst>
              <a:ext uri="{FF2B5EF4-FFF2-40B4-BE49-F238E27FC236}">
                <a16:creationId xmlns:a16="http://schemas.microsoft.com/office/drawing/2014/main" id="{1E7AA53A-0817-B029-DBE3-DF29E0001B65}"/>
              </a:ext>
            </a:extLst>
          </p:cNvPr>
          <p:cNvSpPr txBox="1"/>
          <p:nvPr/>
        </p:nvSpPr>
        <p:spPr>
          <a:xfrm>
            <a:off x="318052" y="844826"/>
            <a:ext cx="11439939" cy="5693866"/>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1. Substrate (</a:t>
            </a:r>
            <a:r>
              <a:rPr lang="en-IN" b="1" dirty="0" err="1">
                <a:latin typeface="Times New Roman" panose="02020603050405020304" pitchFamily="18" charset="0"/>
                <a:cs typeface="Times New Roman" panose="02020603050405020304" pitchFamily="18" charset="0"/>
              </a:rPr>
              <a:t>SiC</a:t>
            </a:r>
            <a:r>
              <a:rPr lang="en-IN" b="1" dirty="0">
                <a:latin typeface="Times New Roman" panose="02020603050405020304" pitchFamily="18" charset="0"/>
                <a:cs typeface="Times New Roman" panose="02020603050405020304" pitchFamily="18" charset="0"/>
              </a:rPr>
              <a:t> - 2μm)</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Material</a:t>
            </a:r>
            <a:r>
              <a:rPr lang="en-IN" dirty="0">
                <a:latin typeface="Times New Roman" panose="02020603050405020304" pitchFamily="18" charset="0"/>
                <a:cs typeface="Times New Roman" panose="02020603050405020304" pitchFamily="18" charset="0"/>
              </a:rPr>
              <a:t>: Silicon Carbide (</a:t>
            </a:r>
            <a:r>
              <a:rPr lang="en-IN" dirty="0" err="1">
                <a:latin typeface="Times New Roman" panose="02020603050405020304" pitchFamily="18" charset="0"/>
                <a:cs typeface="Times New Roman" panose="02020603050405020304" pitchFamily="18" charset="0"/>
              </a:rPr>
              <a:t>SiC</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Thickness</a:t>
            </a:r>
            <a:r>
              <a:rPr lang="en-IN" dirty="0">
                <a:latin typeface="Times New Roman" panose="02020603050405020304" pitchFamily="18" charset="0"/>
                <a:cs typeface="Times New Roman" panose="02020603050405020304" pitchFamily="18" charset="0"/>
              </a:rPr>
              <a:t>: 2 micrometers (</a:t>
            </a:r>
            <a:r>
              <a:rPr lang="en-IN" dirty="0" err="1">
                <a:latin typeface="Times New Roman" panose="02020603050405020304" pitchFamily="18" charset="0"/>
                <a:cs typeface="Times New Roman" panose="02020603050405020304" pitchFamily="18" charset="0"/>
              </a:rPr>
              <a:t>μm</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The substrate is the base layer that provides structural support and influences thermal conductivity. </a:t>
            </a:r>
            <a:r>
              <a:rPr lang="en-IN" dirty="0" err="1">
                <a:latin typeface="Times New Roman" panose="02020603050405020304" pitchFamily="18" charset="0"/>
                <a:cs typeface="Times New Roman" panose="02020603050405020304" pitchFamily="18" charset="0"/>
              </a:rPr>
              <a:t>SiC</a:t>
            </a:r>
            <a:r>
              <a:rPr lang="en-IN" dirty="0">
                <a:latin typeface="Times New Roman" panose="02020603050405020304" pitchFamily="18" charset="0"/>
                <a:cs typeface="Times New Roman" panose="02020603050405020304" pitchFamily="18" charset="0"/>
              </a:rPr>
              <a:t> was chosen for its high thermal conductivity, which makes it suitable for high-power and high-frequency applications.</a:t>
            </a:r>
          </a:p>
          <a:p>
            <a:pPr algn="just"/>
            <a:r>
              <a:rPr lang="en-IN" b="1" dirty="0">
                <a:latin typeface="Times New Roman" panose="02020603050405020304" pitchFamily="18" charset="0"/>
                <a:cs typeface="Times New Roman" panose="02020603050405020304" pitchFamily="18" charset="0"/>
              </a:rPr>
              <a:t>2. Nucleation Layer (</a:t>
            </a:r>
            <a:r>
              <a:rPr lang="en-IN" b="1" dirty="0" err="1">
                <a:latin typeface="Times New Roman" panose="02020603050405020304" pitchFamily="18" charset="0"/>
                <a:cs typeface="Times New Roman" panose="02020603050405020304" pitchFamily="18" charset="0"/>
              </a:rPr>
              <a:t>AlN</a:t>
            </a:r>
            <a:r>
              <a:rPr lang="en-IN" b="1" dirty="0">
                <a:latin typeface="Times New Roman" panose="02020603050405020304" pitchFamily="18" charset="0"/>
                <a:cs typeface="Times New Roman" panose="02020603050405020304" pitchFamily="18" charset="0"/>
              </a:rPr>
              <a:t> - 0.03μm)</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Material</a:t>
            </a:r>
            <a:r>
              <a:rPr lang="en-IN" dirty="0">
                <a:latin typeface="Times New Roman" panose="02020603050405020304" pitchFamily="18" charset="0"/>
                <a:cs typeface="Times New Roman" panose="02020603050405020304" pitchFamily="18" charset="0"/>
              </a:rPr>
              <a:t>: Aluminum Nitride (</a:t>
            </a:r>
            <a:r>
              <a:rPr lang="en-IN" dirty="0" err="1">
                <a:latin typeface="Times New Roman" panose="02020603050405020304" pitchFamily="18" charset="0"/>
                <a:cs typeface="Times New Roman" panose="02020603050405020304" pitchFamily="18" charset="0"/>
              </a:rPr>
              <a:t>AlN</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Thickness</a:t>
            </a:r>
            <a:r>
              <a:rPr lang="en-IN" dirty="0">
                <a:latin typeface="Times New Roman" panose="02020603050405020304" pitchFamily="18" charset="0"/>
                <a:cs typeface="Times New Roman" panose="02020603050405020304" pitchFamily="18" charset="0"/>
              </a:rPr>
              <a:t>: 0.03 micrometers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This thin nucleation layer facilitates the growth of subsequent layers by providing a buffer that improves the quality of crystal formation. </a:t>
            </a:r>
            <a:r>
              <a:rPr lang="en-IN" dirty="0" err="1">
                <a:latin typeface="Times New Roman" panose="02020603050405020304" pitchFamily="18" charset="0"/>
                <a:cs typeface="Times New Roman" panose="02020603050405020304" pitchFamily="18" charset="0"/>
              </a:rPr>
              <a:t>AlN</a:t>
            </a:r>
            <a:r>
              <a:rPr lang="en-IN" dirty="0">
                <a:latin typeface="Times New Roman" panose="02020603050405020304" pitchFamily="18" charset="0"/>
                <a:cs typeface="Times New Roman" panose="02020603050405020304" pitchFamily="18" charset="0"/>
              </a:rPr>
              <a:t> helps reduce defects and enhances the epitaxial growth of the following layers.</a:t>
            </a:r>
          </a:p>
          <a:p>
            <a:pPr algn="just"/>
            <a:r>
              <a:rPr lang="en-IN" b="1" dirty="0">
                <a:latin typeface="Times New Roman" panose="02020603050405020304" pitchFamily="18" charset="0"/>
                <a:cs typeface="Times New Roman" panose="02020603050405020304" pitchFamily="18" charset="0"/>
              </a:rPr>
              <a:t>3. Channel Layer (GaN - 2μm)</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Material</a:t>
            </a:r>
            <a:r>
              <a:rPr lang="en-IN" dirty="0">
                <a:latin typeface="Times New Roman" panose="02020603050405020304" pitchFamily="18" charset="0"/>
                <a:cs typeface="Times New Roman" panose="02020603050405020304" pitchFamily="18" charset="0"/>
              </a:rPr>
              <a:t>: Gallium Nitride (GaN)</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Thickness</a:t>
            </a:r>
            <a:r>
              <a:rPr lang="en-IN" dirty="0">
                <a:latin typeface="Times New Roman" panose="02020603050405020304" pitchFamily="18" charset="0"/>
                <a:cs typeface="Times New Roman" panose="02020603050405020304" pitchFamily="18" charset="0"/>
              </a:rPr>
              <a:t>: 2 micrometers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The GaN layer forms the channel where electron flow occurs. GaN is well-known for its high electron mobility, making it ideal for fast-switching devices. This layer plays a critical role in high-speed performance and low power loss.</a:t>
            </a:r>
          </a:p>
          <a:p>
            <a:pPr algn="just"/>
            <a:r>
              <a:rPr lang="en-IN" b="1" dirty="0">
                <a:latin typeface="Times New Roman" panose="02020603050405020304" pitchFamily="18" charset="0"/>
                <a:cs typeface="Times New Roman" panose="02020603050405020304" pitchFamily="18" charset="0"/>
              </a:rPr>
              <a:t>4. Spacer Layer (</a:t>
            </a:r>
            <a:r>
              <a:rPr lang="en-IN" b="1" dirty="0" err="1">
                <a:latin typeface="Times New Roman" panose="02020603050405020304" pitchFamily="18" charset="0"/>
                <a:cs typeface="Times New Roman" panose="02020603050405020304" pitchFamily="18" charset="0"/>
              </a:rPr>
              <a:t>AlN</a:t>
            </a:r>
            <a:r>
              <a:rPr lang="en-IN" b="1" dirty="0">
                <a:latin typeface="Times New Roman" panose="02020603050405020304" pitchFamily="18" charset="0"/>
                <a:cs typeface="Times New Roman" panose="02020603050405020304" pitchFamily="18" charset="0"/>
              </a:rPr>
              <a:t> - 0.002μm)</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Material</a:t>
            </a:r>
            <a:r>
              <a:rPr lang="en-IN" dirty="0">
                <a:latin typeface="Times New Roman" panose="02020603050405020304" pitchFamily="18" charset="0"/>
                <a:cs typeface="Times New Roman" panose="02020603050405020304" pitchFamily="18" charset="0"/>
              </a:rPr>
              <a:t>: Aluminum Nitride (</a:t>
            </a:r>
            <a:r>
              <a:rPr lang="en-IN" dirty="0" err="1">
                <a:latin typeface="Times New Roman" panose="02020603050405020304" pitchFamily="18" charset="0"/>
                <a:cs typeface="Times New Roman" panose="02020603050405020304" pitchFamily="18" charset="0"/>
              </a:rPr>
              <a:t>AlN</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Thickness</a:t>
            </a:r>
            <a:r>
              <a:rPr lang="en-IN" dirty="0">
                <a:latin typeface="Times New Roman" panose="02020603050405020304" pitchFamily="18" charset="0"/>
                <a:cs typeface="Times New Roman" panose="02020603050405020304" pitchFamily="18" charset="0"/>
              </a:rPr>
              <a:t>: 0.002 micrometers (or 2 </a:t>
            </a:r>
            <a:r>
              <a:rPr lang="en-IN" dirty="0" err="1">
                <a:latin typeface="Times New Roman" panose="02020603050405020304" pitchFamily="18" charset="0"/>
                <a:cs typeface="Times New Roman" panose="02020603050405020304" pitchFamily="18" charset="0"/>
              </a:rPr>
              <a:t>nanometers</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This thin spacer layer separates the GaN channel and the </a:t>
            </a:r>
            <a:r>
              <a:rPr lang="en-IN" dirty="0" err="1">
                <a:latin typeface="Times New Roman" panose="02020603050405020304" pitchFamily="18" charset="0"/>
                <a:cs typeface="Times New Roman" panose="02020603050405020304" pitchFamily="18" charset="0"/>
              </a:rPr>
              <a:t>AlGaN</a:t>
            </a:r>
            <a:r>
              <a:rPr lang="en-IN" dirty="0">
                <a:latin typeface="Times New Roman" panose="02020603050405020304" pitchFamily="18" charset="0"/>
                <a:cs typeface="Times New Roman" panose="02020603050405020304" pitchFamily="18" charset="0"/>
              </a:rPr>
              <a:t> barrier. It improves electron confinement in the channel, reducing scattering and increasing mobility.</a:t>
            </a:r>
          </a:p>
          <a:p>
            <a:pPr algn="just"/>
            <a:r>
              <a:rPr lang="en-IN" b="1" dirty="0">
                <a:latin typeface="Times New Roman" panose="02020603050405020304" pitchFamily="18" charset="0"/>
                <a:cs typeface="Times New Roman" panose="02020603050405020304" pitchFamily="18" charset="0"/>
              </a:rPr>
              <a:t>5. Barrier Layer (</a:t>
            </a:r>
            <a:r>
              <a:rPr lang="en-IN" b="1" dirty="0" err="1">
                <a:latin typeface="Times New Roman" panose="02020603050405020304" pitchFamily="18" charset="0"/>
                <a:cs typeface="Times New Roman" panose="02020603050405020304" pitchFamily="18" charset="0"/>
              </a:rPr>
              <a:t>AlGaN</a:t>
            </a:r>
            <a:r>
              <a:rPr lang="en-IN" b="1" dirty="0">
                <a:latin typeface="Times New Roman" panose="02020603050405020304" pitchFamily="18" charset="0"/>
                <a:cs typeface="Times New Roman" panose="02020603050405020304" pitchFamily="18" charset="0"/>
              </a:rPr>
              <a:t> - 0.025μm)</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Material</a:t>
            </a:r>
            <a:r>
              <a:rPr lang="en-IN" dirty="0">
                <a:latin typeface="Times New Roman" panose="02020603050405020304" pitchFamily="18" charset="0"/>
                <a:cs typeface="Times New Roman" panose="02020603050405020304" pitchFamily="18" charset="0"/>
              </a:rPr>
              <a:t>: Aluminum Gallium Nitride (</a:t>
            </a:r>
            <a:r>
              <a:rPr lang="en-IN" dirty="0" err="1">
                <a:latin typeface="Times New Roman" panose="02020603050405020304" pitchFamily="18" charset="0"/>
                <a:cs typeface="Times New Roman" panose="02020603050405020304" pitchFamily="18" charset="0"/>
              </a:rPr>
              <a:t>AlGaN</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Thickness</a:t>
            </a:r>
            <a:r>
              <a:rPr lang="en-IN" dirty="0">
                <a:latin typeface="Times New Roman" panose="02020603050405020304" pitchFamily="18" charset="0"/>
                <a:cs typeface="Times New Roman" panose="02020603050405020304" pitchFamily="18" charset="0"/>
              </a:rPr>
              <a:t>: 0.025 micrometers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The </a:t>
            </a:r>
            <a:r>
              <a:rPr lang="en-IN" dirty="0" err="1">
                <a:latin typeface="Times New Roman" panose="02020603050405020304" pitchFamily="18" charset="0"/>
                <a:cs typeface="Times New Roman" panose="02020603050405020304" pitchFamily="18" charset="0"/>
              </a:rPr>
              <a:t>AlGaN</a:t>
            </a:r>
            <a:r>
              <a:rPr lang="en-IN" dirty="0">
                <a:latin typeface="Times New Roman" panose="02020603050405020304" pitchFamily="18" charset="0"/>
                <a:cs typeface="Times New Roman" panose="02020603050405020304" pitchFamily="18" charset="0"/>
              </a:rPr>
              <a:t> layer acts as a barrier to control the movement of electrons and improve the confinement of the two-dimensional electron gas (2DEG) in the GaN channel. This layer significantly contributes to the transistor's sensitivity and electron mobility.</a:t>
            </a:r>
          </a:p>
          <a:p>
            <a:endParaRPr lang="en-IN" dirty="0"/>
          </a:p>
        </p:txBody>
      </p:sp>
    </p:spTree>
    <p:extLst>
      <p:ext uri="{BB962C8B-B14F-4D97-AF65-F5344CB8AC3E}">
        <p14:creationId xmlns:p14="http://schemas.microsoft.com/office/powerpoint/2010/main" val="282437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62761-1470-3988-994E-449128DC36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4" name="TextBox 3">
            <a:extLst>
              <a:ext uri="{FF2B5EF4-FFF2-40B4-BE49-F238E27FC236}">
                <a16:creationId xmlns:a16="http://schemas.microsoft.com/office/drawing/2014/main" id="{CFAB04D0-0C9D-D5C9-07C6-70E793793939}"/>
              </a:ext>
            </a:extLst>
          </p:cNvPr>
          <p:cNvSpPr txBox="1"/>
          <p:nvPr/>
        </p:nvSpPr>
        <p:spPr>
          <a:xfrm>
            <a:off x="596348" y="819289"/>
            <a:ext cx="10833652" cy="5693866"/>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6. Gate Dielectric Layer (HfAlOx - 0.002μm)</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Material</a:t>
            </a:r>
            <a:r>
              <a:rPr lang="en-IN" dirty="0">
                <a:latin typeface="Times New Roman" panose="02020603050405020304" pitchFamily="18" charset="0"/>
                <a:cs typeface="Times New Roman" panose="02020603050405020304" pitchFamily="18" charset="0"/>
              </a:rPr>
              <a:t>: Hafnium Aluminum Oxide (HfAlOx)</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Thickness</a:t>
            </a:r>
            <a:r>
              <a:rPr lang="en-IN" dirty="0">
                <a:latin typeface="Times New Roman" panose="02020603050405020304" pitchFamily="18" charset="0"/>
                <a:cs typeface="Times New Roman" panose="02020603050405020304" pitchFamily="18" charset="0"/>
              </a:rPr>
              <a:t>: 0.002 micro-meters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This layer is the dielectric between the gate and the semiconductor. HfAlOx has a high dielectric constant, which allows for effective gate control over the channel with reduced leakage current, enhancing device performance and sensitivity.</a:t>
            </a:r>
          </a:p>
          <a:p>
            <a:pPr algn="just"/>
            <a:r>
              <a:rPr lang="en-IN" b="1" dirty="0">
                <a:latin typeface="Times New Roman" panose="02020603050405020304" pitchFamily="18" charset="0"/>
                <a:cs typeface="Times New Roman" panose="02020603050405020304" pitchFamily="18" charset="0"/>
              </a:rPr>
              <a:t>7. Gate Structure</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Gold Gate (0.05μm)</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Material</a:t>
            </a:r>
            <a:r>
              <a:rPr lang="en-IN" dirty="0">
                <a:latin typeface="Times New Roman" panose="02020603050405020304" pitchFamily="18" charset="0"/>
                <a:cs typeface="Times New Roman" panose="02020603050405020304" pitchFamily="18" charset="0"/>
              </a:rPr>
              <a:t>: Gold (Au)</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Thickness</a:t>
            </a:r>
            <a:r>
              <a:rPr lang="en-IN" dirty="0">
                <a:latin typeface="Times New Roman" panose="02020603050405020304" pitchFamily="18" charset="0"/>
                <a:cs typeface="Times New Roman" panose="02020603050405020304" pitchFamily="18" charset="0"/>
              </a:rPr>
              <a:t>: 0.05 micro-meters</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The gold gate controls the electric field in the MOSHEMT. Gold is often used due to its excellent conductivity.</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SiO2 Layer (0.013μm)</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Material</a:t>
            </a:r>
            <a:r>
              <a:rPr lang="en-IN" dirty="0">
                <a:latin typeface="Times New Roman" panose="02020603050405020304" pitchFamily="18" charset="0"/>
                <a:cs typeface="Times New Roman" panose="02020603050405020304" pitchFamily="18" charset="0"/>
              </a:rPr>
              <a:t>: Silicon Dioxide (SiO2)</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Thickness</a:t>
            </a:r>
            <a:r>
              <a:rPr lang="en-IN" dirty="0">
                <a:latin typeface="Times New Roman" panose="02020603050405020304" pitchFamily="18" charset="0"/>
                <a:cs typeface="Times New Roman" panose="02020603050405020304" pitchFamily="18" charset="0"/>
              </a:rPr>
              <a:t>: 0.013 micro-meters</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The SiO2 layer provides insulation for the gate. It helps prevent direct contact between the gold gate and other semiconductor parts, ensuring better electric control.</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Gate Dimensions</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gate length (LG)</a:t>
            </a:r>
            <a:r>
              <a:rPr lang="en-IN" dirty="0">
                <a:latin typeface="Times New Roman" panose="02020603050405020304" pitchFamily="18" charset="0"/>
                <a:cs typeface="Times New Roman" panose="02020603050405020304" pitchFamily="18" charset="0"/>
              </a:rPr>
              <a:t> is 3μm, affecting the device’s overall performance, especially in speed and efficiency.</a:t>
            </a:r>
          </a:p>
          <a:p>
            <a:pPr algn="just"/>
            <a:r>
              <a:rPr lang="en-IN" b="1" dirty="0">
                <a:latin typeface="Times New Roman" panose="02020603050405020304" pitchFamily="18" charset="0"/>
                <a:cs typeface="Times New Roman" panose="02020603050405020304" pitchFamily="18" charset="0"/>
              </a:rPr>
              <a:t>8. Source and Drain Regions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Material</a:t>
            </a:r>
            <a:r>
              <a:rPr lang="en-IN" dirty="0">
                <a:latin typeface="Times New Roman" panose="02020603050405020304" pitchFamily="18" charset="0"/>
                <a:cs typeface="Times New Roman" panose="02020603050405020304" pitchFamily="18" charset="0"/>
              </a:rPr>
              <a:t>: Likely highly doped semiconductor (specific material not mentioned).</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Dimensions</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Source Length (LS)</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Drain Length (LD)</a:t>
            </a:r>
            <a:r>
              <a:rPr lang="en-IN" dirty="0">
                <a:latin typeface="Times New Roman" panose="02020603050405020304" pitchFamily="18" charset="0"/>
                <a:cs typeface="Times New Roman" panose="02020603050405020304" pitchFamily="18" charset="0"/>
              </a:rPr>
              <a:t> are both 1μm.</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Source-to-Gate Length (LSG)</a:t>
            </a:r>
            <a:r>
              <a:rPr lang="en-IN" dirty="0">
                <a:latin typeface="Times New Roman" panose="02020603050405020304" pitchFamily="18" charset="0"/>
                <a:cs typeface="Times New Roman" panose="02020603050405020304" pitchFamily="18" charset="0"/>
              </a:rPr>
              <a:t> is 2μm.</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Drain-to-Source Length (LDS)</a:t>
            </a:r>
            <a:r>
              <a:rPr lang="en-IN" dirty="0">
                <a:latin typeface="Times New Roman" panose="02020603050405020304" pitchFamily="18" charset="0"/>
                <a:cs typeface="Times New Roman" panose="02020603050405020304" pitchFamily="18" charset="0"/>
              </a:rPr>
              <a:t> is 3μm.</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These regions provide the points where current enters (source) and exits (drain) the device. Their dimensions and positioning affect the device’s current flow, electron mobility, and efficiency.</a:t>
            </a:r>
          </a:p>
          <a:p>
            <a:endParaRPr lang="en-IN" dirty="0"/>
          </a:p>
        </p:txBody>
      </p:sp>
    </p:spTree>
    <p:extLst>
      <p:ext uri="{BB962C8B-B14F-4D97-AF65-F5344CB8AC3E}">
        <p14:creationId xmlns:p14="http://schemas.microsoft.com/office/powerpoint/2010/main" val="293324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580104" y="757114"/>
            <a:ext cx="10835148"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a:latin typeface="Verdana" panose="020B0604030504040204" pitchFamily="34" charset="0"/>
                <a:ea typeface="Verdana" panose="020B0604030504040204" pitchFamily="34" charset="0"/>
              </a:rPr>
              <a:t>Behaviour Diagram</a:t>
            </a:r>
          </a:p>
          <a:p>
            <a:pPr marL="0" marR="0" lvl="0" indent="0" rtl="0">
              <a:lnSpc>
                <a:spcPct val="100000"/>
              </a:lnSpc>
              <a:spcBef>
                <a:spcPts val="0"/>
              </a:spcBef>
              <a:spcAft>
                <a:spcPts val="0"/>
              </a:spcAft>
              <a:buNone/>
            </a:pPr>
            <a:r>
              <a:rPr lang="en-IN" sz="120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r>
              <a:rPr lang="en-IN" sz="120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32DFD2BA-58A5-2B50-9B95-721A4B3533F1}"/>
              </a:ext>
            </a:extLst>
          </p:cNvPr>
          <p:cNvPicPr>
            <a:picLocks noChangeAspect="1"/>
          </p:cNvPicPr>
          <p:nvPr/>
        </p:nvPicPr>
        <p:blipFill>
          <a:blip r:embed="rId2"/>
          <a:stretch>
            <a:fillRect/>
          </a:stretch>
        </p:blipFill>
        <p:spPr>
          <a:xfrm>
            <a:off x="953729" y="1110616"/>
            <a:ext cx="10087898" cy="5747384"/>
          </a:xfrm>
          <a:prstGeom prst="rect">
            <a:avLst/>
          </a:prstGeom>
        </p:spPr>
      </p:pic>
    </p:spTree>
    <p:extLst>
      <p:ext uri="{BB962C8B-B14F-4D97-AF65-F5344CB8AC3E}">
        <p14:creationId xmlns:p14="http://schemas.microsoft.com/office/powerpoint/2010/main" val="2996008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580104" y="757114"/>
            <a:ext cx="10835148"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a:latin typeface="Verdana" panose="020B0604030504040204" pitchFamily="34" charset="0"/>
                <a:ea typeface="Verdana" panose="020B0604030504040204" pitchFamily="34" charset="0"/>
              </a:rPr>
              <a:t>Behaviour Diagram</a:t>
            </a:r>
          </a:p>
          <a:p>
            <a:pPr marL="0" marR="0" lvl="0" indent="0" rtl="0">
              <a:lnSpc>
                <a:spcPct val="100000"/>
              </a:lnSpc>
              <a:spcBef>
                <a:spcPts val="0"/>
              </a:spcBef>
              <a:spcAft>
                <a:spcPts val="0"/>
              </a:spcAft>
              <a:buNone/>
            </a:pPr>
            <a:r>
              <a:rPr lang="en-IN" sz="120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r>
              <a:rPr lang="en-IN" sz="120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ECA3CA5D-20D0-D2E9-F381-34E0F7220D75}"/>
              </a:ext>
            </a:extLst>
          </p:cNvPr>
          <p:cNvPicPr>
            <a:picLocks noChangeAspect="1"/>
          </p:cNvPicPr>
          <p:nvPr/>
        </p:nvPicPr>
        <p:blipFill>
          <a:blip r:embed="rId2"/>
          <a:stretch>
            <a:fillRect/>
          </a:stretch>
        </p:blipFill>
        <p:spPr>
          <a:xfrm>
            <a:off x="296192" y="1350261"/>
            <a:ext cx="5701486" cy="4750625"/>
          </a:xfrm>
          <a:prstGeom prst="rect">
            <a:avLst/>
          </a:prstGeom>
        </p:spPr>
      </p:pic>
      <p:pic>
        <p:nvPicPr>
          <p:cNvPr id="7" name="Picture 6">
            <a:extLst>
              <a:ext uri="{FF2B5EF4-FFF2-40B4-BE49-F238E27FC236}">
                <a16:creationId xmlns:a16="http://schemas.microsoft.com/office/drawing/2014/main" id="{AC943F7D-720C-0E34-128B-7C88DC8CAA76}"/>
              </a:ext>
            </a:extLst>
          </p:cNvPr>
          <p:cNvPicPr>
            <a:picLocks noChangeAspect="1"/>
          </p:cNvPicPr>
          <p:nvPr/>
        </p:nvPicPr>
        <p:blipFill>
          <a:blip r:embed="rId3"/>
          <a:stretch>
            <a:fillRect/>
          </a:stretch>
        </p:blipFill>
        <p:spPr>
          <a:xfrm>
            <a:off x="6096000" y="1884631"/>
            <a:ext cx="6110142" cy="4216256"/>
          </a:xfrm>
          <a:prstGeom prst="rect">
            <a:avLst/>
          </a:prstGeom>
        </p:spPr>
      </p:pic>
    </p:spTree>
    <p:extLst>
      <p:ext uri="{BB962C8B-B14F-4D97-AF65-F5344CB8AC3E}">
        <p14:creationId xmlns:p14="http://schemas.microsoft.com/office/powerpoint/2010/main" val="270350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703927" y="792984"/>
            <a:ext cx="11107994" cy="305673"/>
            <a:chOff x="550606" y="762415"/>
            <a:chExt cx="11107994" cy="305673"/>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7080751" y="772109"/>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905784" y="1270748"/>
            <a:ext cx="10380432" cy="941509"/>
            <a:chOff x="905784" y="1270748"/>
            <a:chExt cx="10380432" cy="941509"/>
          </a:xfrm>
        </p:grpSpPr>
        <p:sp>
          <p:nvSpPr>
            <p:cNvPr id="4" name="Google Shape;120;p76">
              <a:extLst>
                <a:ext uri="{FF2B5EF4-FFF2-40B4-BE49-F238E27FC236}">
                  <a16:creationId xmlns:a16="http://schemas.microsoft.com/office/drawing/2014/main" id="{3AD7F3A5-9B93-6163-9D85-A08E588D2811}"/>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12" name="Google Shape;120;p76">
              <a:extLst>
                <a:ext uri="{FF2B5EF4-FFF2-40B4-BE49-F238E27FC236}">
                  <a16:creationId xmlns:a16="http://schemas.microsoft.com/office/drawing/2014/main" id="{C3480FF3-25F3-638F-C9B0-ED60F7818170}"/>
                </a:ext>
              </a:extLst>
            </p:cNvPr>
            <p:cNvSpPr/>
            <p:nvPr/>
          </p:nvSpPr>
          <p:spPr>
            <a:xfrm>
              <a:off x="2759164" y="1582898"/>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8" y="1557376"/>
              <a:ext cx="2456847"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BU21EECE0100207</a:t>
              </a:r>
              <a:endParaRPr sz="900" b="0" i="0" u="none" strike="noStrike" cap="none" dirty="0">
                <a:solidFill>
                  <a:srgbClr val="000000"/>
                </a:solidFill>
                <a:latin typeface="Arial"/>
                <a:ea typeface="Arial"/>
                <a:cs typeface="Arial"/>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7537976" y="1568057"/>
              <a:ext cx="3748240"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PIYUSH KUMAR</a:t>
              </a:r>
              <a:endParaRPr sz="900" b="0" i="0" u="none" strike="noStrike" cap="none" dirty="0">
                <a:solidFill>
                  <a:srgbClr val="000000"/>
                </a:solidFill>
                <a:latin typeface="Arial"/>
                <a:ea typeface="Arial"/>
                <a:cs typeface="Arial"/>
                <a:sym typeface="Arial"/>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905784" y="2414917"/>
            <a:ext cx="10609940" cy="941509"/>
            <a:chOff x="905784" y="1270748"/>
            <a:chExt cx="10609940" cy="941509"/>
          </a:xfrm>
        </p:grpSpPr>
        <p:sp>
          <p:nvSpPr>
            <p:cNvPr id="18" name="Google Shape;120;p76">
              <a:extLst>
                <a:ext uri="{FF2B5EF4-FFF2-40B4-BE49-F238E27FC236}">
                  <a16:creationId xmlns:a16="http://schemas.microsoft.com/office/drawing/2014/main" id="{6CA962F3-D447-C626-9C8B-C981ADBCA2B9}"/>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456846"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BU21EECE0100310</a:t>
              </a:r>
              <a:endParaRPr sz="9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7537976" y="1557376"/>
              <a:ext cx="3977748"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ATHUKURI V S SAI JAYANTH</a:t>
              </a:r>
              <a:endParaRPr sz="900" b="0" i="0" u="none" strike="noStrike" cap="none" dirty="0">
                <a:solidFill>
                  <a:srgbClr val="000000"/>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905784" y="3501575"/>
            <a:ext cx="10609940" cy="941509"/>
            <a:chOff x="905784" y="1270748"/>
            <a:chExt cx="10609940" cy="941509"/>
          </a:xfrm>
        </p:grpSpPr>
        <p:sp>
          <p:nvSpPr>
            <p:cNvPr id="23" name="Google Shape;120;p76">
              <a:extLst>
                <a:ext uri="{FF2B5EF4-FFF2-40B4-BE49-F238E27FC236}">
                  <a16:creationId xmlns:a16="http://schemas.microsoft.com/office/drawing/2014/main" id="{71E47BAB-A39F-C1CD-E15C-652105F1F1DE}"/>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8" y="1557376"/>
              <a:ext cx="2456846"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BU21EECE0100087</a:t>
              </a:r>
              <a:endParaRPr sz="900" b="0"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49905DAB-27F0-0BFC-C243-04C498A04B7C}"/>
                </a:ext>
              </a:extLst>
            </p:cNvPr>
            <p:cNvSpPr/>
            <p:nvPr/>
          </p:nvSpPr>
          <p:spPr>
            <a:xfrm>
              <a:off x="7537976" y="1557376"/>
              <a:ext cx="3977748"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R HIMA BINDU</a:t>
              </a:r>
              <a:endParaRPr sz="900" b="0" i="0" u="none" strike="noStrike" cap="none" dirty="0">
                <a:solidFill>
                  <a:srgbClr val="000000"/>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AA1873-2F3A-F93A-0F50-BEC17AFD94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5" name="Content Placeholder 4">
            <a:extLst>
              <a:ext uri="{FF2B5EF4-FFF2-40B4-BE49-F238E27FC236}">
                <a16:creationId xmlns:a16="http://schemas.microsoft.com/office/drawing/2014/main" id="{A1004524-4BE8-6B54-7E77-135B94A20596}"/>
              </a:ext>
            </a:extLst>
          </p:cNvPr>
          <p:cNvSpPr>
            <a:spLocks noGrp="1"/>
          </p:cNvSpPr>
          <p:nvPr>
            <p:ph idx="1"/>
          </p:nvPr>
        </p:nvSpPr>
        <p:spPr>
          <a:xfrm>
            <a:off x="63801" y="832043"/>
            <a:ext cx="11583254" cy="5895328"/>
          </a:xfrm>
        </p:spPr>
        <p:txBody>
          <a:bodyPr>
            <a:normAutofit/>
          </a:bodyPr>
          <a:lstStyle/>
          <a:p>
            <a:r>
              <a:rPr lang="en-US" sz="1800" dirty="0"/>
              <a:t>   </a:t>
            </a:r>
            <a:r>
              <a:rPr lang="en-US" sz="1800" dirty="0" err="1"/>
              <a:t>hhhhhm</a:t>
            </a:r>
            <a:endParaRPr lang="en-US" sz="1800" dirty="0"/>
          </a:p>
          <a:p>
            <a:endParaRPr lang="en-IN" sz="1200" dirty="0"/>
          </a:p>
        </p:txBody>
      </p:sp>
      <p:pic>
        <p:nvPicPr>
          <p:cNvPr id="55" name="Picture 54">
            <a:extLst>
              <a:ext uri="{FF2B5EF4-FFF2-40B4-BE49-F238E27FC236}">
                <a16:creationId xmlns:a16="http://schemas.microsoft.com/office/drawing/2014/main" id="{EB8B5CE7-7C06-FC8D-DA7F-E15FAA79EA50}"/>
              </a:ext>
            </a:extLst>
          </p:cNvPr>
          <p:cNvPicPr>
            <a:picLocks noChangeAspect="1"/>
          </p:cNvPicPr>
          <p:nvPr/>
        </p:nvPicPr>
        <p:blipFill>
          <a:blip r:embed="rId2"/>
          <a:stretch>
            <a:fillRect/>
          </a:stretch>
        </p:blipFill>
        <p:spPr>
          <a:xfrm>
            <a:off x="168591" y="857429"/>
            <a:ext cx="1962424" cy="685896"/>
          </a:xfrm>
          <a:prstGeom prst="rect">
            <a:avLst/>
          </a:prstGeom>
        </p:spPr>
      </p:pic>
      <p:pic>
        <p:nvPicPr>
          <p:cNvPr id="57" name="Picture 56">
            <a:extLst>
              <a:ext uri="{FF2B5EF4-FFF2-40B4-BE49-F238E27FC236}">
                <a16:creationId xmlns:a16="http://schemas.microsoft.com/office/drawing/2014/main" id="{2FB9B56B-4A05-BE27-2D60-7446BDE88B71}"/>
              </a:ext>
            </a:extLst>
          </p:cNvPr>
          <p:cNvPicPr>
            <a:picLocks noChangeAspect="1"/>
          </p:cNvPicPr>
          <p:nvPr/>
        </p:nvPicPr>
        <p:blipFill>
          <a:blip r:embed="rId3"/>
          <a:stretch>
            <a:fillRect/>
          </a:stretch>
        </p:blipFill>
        <p:spPr>
          <a:xfrm>
            <a:off x="216223" y="2463452"/>
            <a:ext cx="1571844" cy="590632"/>
          </a:xfrm>
          <a:prstGeom prst="rect">
            <a:avLst/>
          </a:prstGeom>
        </p:spPr>
      </p:pic>
      <p:pic>
        <p:nvPicPr>
          <p:cNvPr id="59" name="Picture 58">
            <a:extLst>
              <a:ext uri="{FF2B5EF4-FFF2-40B4-BE49-F238E27FC236}">
                <a16:creationId xmlns:a16="http://schemas.microsoft.com/office/drawing/2014/main" id="{E4633913-D1F4-28A9-9C1B-108F779EECBA}"/>
              </a:ext>
            </a:extLst>
          </p:cNvPr>
          <p:cNvPicPr>
            <a:picLocks noChangeAspect="1"/>
          </p:cNvPicPr>
          <p:nvPr/>
        </p:nvPicPr>
        <p:blipFill>
          <a:blip r:embed="rId4"/>
          <a:stretch>
            <a:fillRect/>
          </a:stretch>
        </p:blipFill>
        <p:spPr>
          <a:xfrm>
            <a:off x="216223" y="3872988"/>
            <a:ext cx="1914792" cy="428685"/>
          </a:xfrm>
          <a:prstGeom prst="rect">
            <a:avLst/>
          </a:prstGeom>
        </p:spPr>
      </p:pic>
      <p:pic>
        <p:nvPicPr>
          <p:cNvPr id="61" name="Picture 60">
            <a:extLst>
              <a:ext uri="{FF2B5EF4-FFF2-40B4-BE49-F238E27FC236}">
                <a16:creationId xmlns:a16="http://schemas.microsoft.com/office/drawing/2014/main" id="{5304396C-8913-CCFA-21DB-85F65036FDDC}"/>
              </a:ext>
            </a:extLst>
          </p:cNvPr>
          <p:cNvPicPr>
            <a:picLocks noChangeAspect="1"/>
          </p:cNvPicPr>
          <p:nvPr/>
        </p:nvPicPr>
        <p:blipFill>
          <a:blip r:embed="rId5"/>
          <a:stretch>
            <a:fillRect/>
          </a:stretch>
        </p:blipFill>
        <p:spPr>
          <a:xfrm>
            <a:off x="214302" y="5084477"/>
            <a:ext cx="2219635" cy="447737"/>
          </a:xfrm>
          <a:prstGeom prst="rect">
            <a:avLst/>
          </a:prstGeom>
        </p:spPr>
      </p:pic>
      <p:sp>
        <p:nvSpPr>
          <p:cNvPr id="67" name="TextBox 66">
            <a:extLst>
              <a:ext uri="{FF2B5EF4-FFF2-40B4-BE49-F238E27FC236}">
                <a16:creationId xmlns:a16="http://schemas.microsoft.com/office/drawing/2014/main" id="{5778E07F-375E-C748-5E1F-D81F817F0F5A}"/>
              </a:ext>
            </a:extLst>
          </p:cNvPr>
          <p:cNvSpPr txBox="1"/>
          <p:nvPr/>
        </p:nvSpPr>
        <p:spPr>
          <a:xfrm>
            <a:off x="1002145" y="1545085"/>
            <a:ext cx="4534677" cy="954107"/>
          </a:xfrm>
          <a:prstGeom prst="rect">
            <a:avLst/>
          </a:prstGeom>
          <a:noFill/>
        </p:spPr>
        <p:txBody>
          <a:bodyPr wrap="square" rtlCol="0">
            <a:spAutoFit/>
          </a:bodyPr>
          <a:lstStyle/>
          <a:p>
            <a:r>
              <a:rPr lang="en-IN" dirty="0"/>
              <a:t>C</a:t>
            </a:r>
            <a:r>
              <a:rPr lang="en-IN" baseline="-25000" dirty="0"/>
              <a:t>ox</a:t>
            </a:r>
            <a:r>
              <a:rPr lang="en-IN" dirty="0"/>
              <a:t>:</a:t>
            </a:r>
            <a:r>
              <a:rPr lang="en-US" dirty="0"/>
              <a:t>Capacitance between the gate and the channel.</a:t>
            </a:r>
          </a:p>
          <a:p>
            <a:r>
              <a:rPr lang="en-IN" dirty="0"/>
              <a:t>𝜀</a:t>
            </a:r>
            <a:r>
              <a:rPr lang="en-US" baseline="-25000" dirty="0"/>
              <a:t>ox</a:t>
            </a:r>
            <a:r>
              <a:rPr lang="en-US" dirty="0"/>
              <a:t>: Permittivity of the gate oxide material.</a:t>
            </a:r>
          </a:p>
          <a:p>
            <a:r>
              <a:rPr lang="en-US" sz="1800" baseline="-25000" dirty="0"/>
              <a:t>t</a:t>
            </a:r>
            <a:r>
              <a:rPr lang="en-US" baseline="-25000" dirty="0"/>
              <a:t>ox</a:t>
            </a:r>
            <a:r>
              <a:rPr lang="en-US" dirty="0"/>
              <a:t>: Thickness of the oxide layer.</a:t>
            </a:r>
          </a:p>
          <a:p>
            <a:endParaRPr lang="en-IN" dirty="0"/>
          </a:p>
        </p:txBody>
      </p:sp>
      <p:pic>
        <p:nvPicPr>
          <p:cNvPr id="69" name="Picture 68">
            <a:extLst>
              <a:ext uri="{FF2B5EF4-FFF2-40B4-BE49-F238E27FC236}">
                <a16:creationId xmlns:a16="http://schemas.microsoft.com/office/drawing/2014/main" id="{59F30069-E9E5-12A2-050D-AB526E4A8641}"/>
              </a:ext>
            </a:extLst>
          </p:cNvPr>
          <p:cNvPicPr>
            <a:picLocks noChangeAspect="1"/>
          </p:cNvPicPr>
          <p:nvPr/>
        </p:nvPicPr>
        <p:blipFill>
          <a:blip r:embed="rId6"/>
          <a:stretch>
            <a:fillRect/>
          </a:stretch>
        </p:blipFill>
        <p:spPr>
          <a:xfrm>
            <a:off x="2248174" y="4000876"/>
            <a:ext cx="114316" cy="266737"/>
          </a:xfrm>
          <a:prstGeom prst="rect">
            <a:avLst/>
          </a:prstGeom>
        </p:spPr>
      </p:pic>
      <p:sp>
        <p:nvSpPr>
          <p:cNvPr id="73" name="TextBox 72">
            <a:extLst>
              <a:ext uri="{FF2B5EF4-FFF2-40B4-BE49-F238E27FC236}">
                <a16:creationId xmlns:a16="http://schemas.microsoft.com/office/drawing/2014/main" id="{CD03167B-2579-F181-A656-9851DDD821F3}"/>
              </a:ext>
            </a:extLst>
          </p:cNvPr>
          <p:cNvSpPr txBox="1"/>
          <p:nvPr/>
        </p:nvSpPr>
        <p:spPr>
          <a:xfrm>
            <a:off x="905069" y="3060441"/>
            <a:ext cx="3461204" cy="738664"/>
          </a:xfrm>
          <a:prstGeom prst="rect">
            <a:avLst/>
          </a:prstGeom>
          <a:noFill/>
        </p:spPr>
        <p:txBody>
          <a:bodyPr wrap="none" rtlCol="0">
            <a:spAutoFit/>
          </a:bodyPr>
          <a:lstStyle/>
          <a:p>
            <a:r>
              <a:rPr lang="en-IN" dirty="0" err="1"/>
              <a:t>C</a:t>
            </a:r>
            <a:r>
              <a:rPr lang="en-IN" baseline="-25000" dirty="0" err="1"/>
              <a:t>bio</a:t>
            </a:r>
            <a:r>
              <a:rPr lang="en-IN" dirty="0"/>
              <a:t>: Capacitance.</a:t>
            </a:r>
          </a:p>
          <a:p>
            <a:r>
              <a:rPr lang="en-IN" dirty="0"/>
              <a:t>𝜀</a:t>
            </a:r>
            <a:r>
              <a:rPr lang="en-IN" baseline="-25000" dirty="0"/>
              <a:t>bio</a:t>
            </a:r>
            <a:r>
              <a:rPr lang="en-IN" dirty="0"/>
              <a:t>:</a:t>
            </a:r>
            <a:r>
              <a:rPr lang="en-US" dirty="0"/>
              <a:t>Permittivity of the biological material.</a:t>
            </a:r>
            <a:endParaRPr lang="en-IN" dirty="0"/>
          </a:p>
          <a:p>
            <a:r>
              <a:rPr lang="en-IN" dirty="0" err="1"/>
              <a:t>t</a:t>
            </a:r>
            <a:r>
              <a:rPr lang="en-IN" baseline="-25000" dirty="0" err="1"/>
              <a:t>bio</a:t>
            </a:r>
            <a:r>
              <a:rPr lang="en-IN" dirty="0"/>
              <a:t>:</a:t>
            </a:r>
            <a:r>
              <a:rPr lang="en-US" dirty="0"/>
              <a:t>Thickness of the biological layer.</a:t>
            </a:r>
            <a:endParaRPr lang="en-IN" dirty="0"/>
          </a:p>
        </p:txBody>
      </p:sp>
      <p:sp>
        <p:nvSpPr>
          <p:cNvPr id="74" name="TextBox 73">
            <a:extLst>
              <a:ext uri="{FF2B5EF4-FFF2-40B4-BE49-F238E27FC236}">
                <a16:creationId xmlns:a16="http://schemas.microsoft.com/office/drawing/2014/main" id="{0B514908-6329-F4A1-C575-EA8A1C309008}"/>
              </a:ext>
            </a:extLst>
          </p:cNvPr>
          <p:cNvSpPr txBox="1"/>
          <p:nvPr/>
        </p:nvSpPr>
        <p:spPr>
          <a:xfrm>
            <a:off x="905069" y="4301673"/>
            <a:ext cx="4414237" cy="738664"/>
          </a:xfrm>
          <a:prstGeom prst="rect">
            <a:avLst/>
          </a:prstGeom>
          <a:noFill/>
        </p:spPr>
        <p:txBody>
          <a:bodyPr wrap="square" rtlCol="0">
            <a:spAutoFit/>
          </a:bodyPr>
          <a:lstStyle/>
          <a:p>
            <a:r>
              <a:rPr lang="en-IN" dirty="0" err="1"/>
              <a:t>C</a:t>
            </a:r>
            <a:r>
              <a:rPr lang="en-IN" baseline="-25000" dirty="0" err="1"/>
              <a:t>cavity</a:t>
            </a:r>
            <a:r>
              <a:rPr lang="en-IN" dirty="0"/>
              <a:t>:</a:t>
            </a:r>
            <a:r>
              <a:rPr lang="en-US" dirty="0"/>
              <a:t>The total capacitance of a system.</a:t>
            </a:r>
          </a:p>
          <a:p>
            <a:r>
              <a:rPr lang="en-US" dirty="0" err="1"/>
              <a:t>C</a:t>
            </a:r>
            <a:r>
              <a:rPr lang="en-US" baseline="-25000" dirty="0" err="1"/>
              <a:t>bio</a:t>
            </a:r>
            <a:r>
              <a:rPr lang="en-US" dirty="0"/>
              <a:t>: Capacitance of the biological layer.</a:t>
            </a:r>
          </a:p>
          <a:p>
            <a:r>
              <a:rPr lang="en-US" dirty="0"/>
              <a:t>CAl</a:t>
            </a:r>
            <a:r>
              <a:rPr lang="en-US" baseline="-25000" dirty="0"/>
              <a:t>2</a:t>
            </a:r>
            <a:r>
              <a:rPr lang="en-US" dirty="0"/>
              <a:t>O</a:t>
            </a:r>
            <a:r>
              <a:rPr lang="en-US" baseline="-25000" dirty="0"/>
              <a:t>3</a:t>
            </a:r>
            <a:r>
              <a:rPr lang="en-US" dirty="0"/>
              <a:t>:Capacitance of the aluminum oxide layer.</a:t>
            </a:r>
            <a:endParaRPr lang="en-IN" dirty="0"/>
          </a:p>
        </p:txBody>
      </p:sp>
      <p:sp>
        <p:nvSpPr>
          <p:cNvPr id="75" name="TextBox 74">
            <a:extLst>
              <a:ext uri="{FF2B5EF4-FFF2-40B4-BE49-F238E27FC236}">
                <a16:creationId xmlns:a16="http://schemas.microsoft.com/office/drawing/2014/main" id="{1DD1367E-E7B8-1F83-8865-FF94AD9B7726}"/>
              </a:ext>
            </a:extLst>
          </p:cNvPr>
          <p:cNvSpPr txBox="1"/>
          <p:nvPr/>
        </p:nvSpPr>
        <p:spPr>
          <a:xfrm>
            <a:off x="905069" y="5662843"/>
            <a:ext cx="7360603" cy="738664"/>
          </a:xfrm>
          <a:prstGeom prst="rect">
            <a:avLst/>
          </a:prstGeom>
          <a:noFill/>
        </p:spPr>
        <p:txBody>
          <a:bodyPr wrap="square" rtlCol="0">
            <a:spAutoFit/>
          </a:bodyPr>
          <a:lstStyle/>
          <a:p>
            <a:r>
              <a:rPr lang="en-IN" dirty="0"/>
              <a:t>C </a:t>
            </a:r>
            <a:r>
              <a:rPr lang="en-IN" baseline="-25000" dirty="0"/>
              <a:t>effect</a:t>
            </a:r>
            <a:r>
              <a:rPr lang="en-IN" dirty="0"/>
              <a:t>: Total effective capacitance.</a:t>
            </a:r>
          </a:p>
          <a:p>
            <a:r>
              <a:rPr lang="en-IN" dirty="0"/>
              <a:t>CSiO</a:t>
            </a:r>
            <a:r>
              <a:rPr lang="en-IN" baseline="-25000" dirty="0"/>
              <a:t>2</a:t>
            </a:r>
            <a:r>
              <a:rPr lang="en-IN" dirty="0"/>
              <a:t>:Capacitance of a silicon dioxide layer.</a:t>
            </a:r>
          </a:p>
          <a:p>
            <a:r>
              <a:rPr lang="en-IN" dirty="0"/>
              <a:t>C </a:t>
            </a:r>
            <a:r>
              <a:rPr lang="en-IN" baseline="-25000" dirty="0"/>
              <a:t>cavity</a:t>
            </a:r>
            <a:r>
              <a:rPr lang="en-IN" dirty="0"/>
              <a:t>:</a:t>
            </a:r>
            <a:r>
              <a:rPr lang="en-US" dirty="0"/>
              <a:t>Capacitance of a cavity, which could include other materials like </a:t>
            </a:r>
            <a:r>
              <a:rPr lang="en-US" dirty="0" err="1"/>
              <a:t>C</a:t>
            </a:r>
            <a:r>
              <a:rPr lang="en-US" baseline="-25000" dirty="0" err="1"/>
              <a:t>bio</a:t>
            </a:r>
            <a:r>
              <a:rPr lang="en-US" dirty="0"/>
              <a:t>​ and CAl</a:t>
            </a:r>
            <a:r>
              <a:rPr lang="en-US" baseline="-25000" dirty="0"/>
              <a:t>2</a:t>
            </a:r>
            <a:r>
              <a:rPr lang="en-US" dirty="0"/>
              <a:t>O</a:t>
            </a:r>
            <a:r>
              <a:rPr lang="en-US" baseline="-25000" dirty="0"/>
              <a:t>3</a:t>
            </a:r>
            <a:r>
              <a:rPr lang="en-US" dirty="0"/>
              <a:t>.</a:t>
            </a:r>
            <a:endParaRPr lang="en-IN" dirty="0"/>
          </a:p>
        </p:txBody>
      </p:sp>
    </p:spTree>
    <p:extLst>
      <p:ext uri="{BB962C8B-B14F-4D97-AF65-F5344CB8AC3E}">
        <p14:creationId xmlns:p14="http://schemas.microsoft.com/office/powerpoint/2010/main" val="2194643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2ED0A1-88C4-6F44-E9FA-F3FB09D61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pic>
        <p:nvPicPr>
          <p:cNvPr id="5" name="Picture 4">
            <a:extLst>
              <a:ext uri="{FF2B5EF4-FFF2-40B4-BE49-F238E27FC236}">
                <a16:creationId xmlns:a16="http://schemas.microsoft.com/office/drawing/2014/main" id="{BE223F6B-0D60-7F4D-2831-2D217C673601}"/>
              </a:ext>
            </a:extLst>
          </p:cNvPr>
          <p:cNvPicPr>
            <a:picLocks noChangeAspect="1"/>
          </p:cNvPicPr>
          <p:nvPr/>
        </p:nvPicPr>
        <p:blipFill>
          <a:blip r:embed="rId2"/>
          <a:stretch>
            <a:fillRect/>
          </a:stretch>
        </p:blipFill>
        <p:spPr>
          <a:xfrm>
            <a:off x="349128" y="676657"/>
            <a:ext cx="2562583" cy="638264"/>
          </a:xfrm>
          <a:prstGeom prst="rect">
            <a:avLst/>
          </a:prstGeom>
        </p:spPr>
      </p:pic>
      <p:pic>
        <p:nvPicPr>
          <p:cNvPr id="35" name="Picture 34">
            <a:extLst>
              <a:ext uri="{FF2B5EF4-FFF2-40B4-BE49-F238E27FC236}">
                <a16:creationId xmlns:a16="http://schemas.microsoft.com/office/drawing/2014/main" id="{87F9536E-BFFE-D4C8-47DF-943CA9C80BFD}"/>
              </a:ext>
            </a:extLst>
          </p:cNvPr>
          <p:cNvPicPr>
            <a:picLocks noChangeAspect="1"/>
          </p:cNvPicPr>
          <p:nvPr/>
        </p:nvPicPr>
        <p:blipFill>
          <a:blip r:embed="rId3"/>
          <a:stretch>
            <a:fillRect/>
          </a:stretch>
        </p:blipFill>
        <p:spPr>
          <a:xfrm>
            <a:off x="149076" y="3179258"/>
            <a:ext cx="3048425" cy="676369"/>
          </a:xfrm>
          <a:prstGeom prst="rect">
            <a:avLst/>
          </a:prstGeom>
        </p:spPr>
      </p:pic>
      <p:pic>
        <p:nvPicPr>
          <p:cNvPr id="37" name="Picture 36">
            <a:extLst>
              <a:ext uri="{FF2B5EF4-FFF2-40B4-BE49-F238E27FC236}">
                <a16:creationId xmlns:a16="http://schemas.microsoft.com/office/drawing/2014/main" id="{75C07C92-8EFF-FEDD-B394-CB158FEC490C}"/>
              </a:ext>
            </a:extLst>
          </p:cNvPr>
          <p:cNvPicPr>
            <a:picLocks noChangeAspect="1"/>
          </p:cNvPicPr>
          <p:nvPr/>
        </p:nvPicPr>
        <p:blipFill>
          <a:blip r:embed="rId4"/>
          <a:stretch>
            <a:fillRect/>
          </a:stretch>
        </p:blipFill>
        <p:spPr>
          <a:xfrm>
            <a:off x="1492684" y="4815361"/>
            <a:ext cx="3134162" cy="695422"/>
          </a:xfrm>
          <a:prstGeom prst="rect">
            <a:avLst/>
          </a:prstGeom>
        </p:spPr>
      </p:pic>
      <p:pic>
        <p:nvPicPr>
          <p:cNvPr id="53" name="Picture 52">
            <a:extLst>
              <a:ext uri="{FF2B5EF4-FFF2-40B4-BE49-F238E27FC236}">
                <a16:creationId xmlns:a16="http://schemas.microsoft.com/office/drawing/2014/main" id="{C3F467F9-B1EF-F0CD-C892-FAC79C1A8EA3}"/>
              </a:ext>
            </a:extLst>
          </p:cNvPr>
          <p:cNvPicPr>
            <a:picLocks noChangeAspect="1"/>
          </p:cNvPicPr>
          <p:nvPr/>
        </p:nvPicPr>
        <p:blipFill>
          <a:blip r:embed="rId5"/>
          <a:stretch>
            <a:fillRect/>
          </a:stretch>
        </p:blipFill>
        <p:spPr>
          <a:xfrm>
            <a:off x="1490429" y="6015784"/>
            <a:ext cx="4371975" cy="742950"/>
          </a:xfrm>
          <a:prstGeom prst="rect">
            <a:avLst/>
          </a:prstGeom>
        </p:spPr>
      </p:pic>
      <p:sp>
        <p:nvSpPr>
          <p:cNvPr id="54" name="TextBox 53">
            <a:extLst>
              <a:ext uri="{FF2B5EF4-FFF2-40B4-BE49-F238E27FC236}">
                <a16:creationId xmlns:a16="http://schemas.microsoft.com/office/drawing/2014/main" id="{869D4093-5395-3CA7-0B88-92BE96DDFEE1}"/>
              </a:ext>
            </a:extLst>
          </p:cNvPr>
          <p:cNvSpPr txBox="1"/>
          <p:nvPr/>
        </p:nvSpPr>
        <p:spPr>
          <a:xfrm>
            <a:off x="849085" y="1314921"/>
            <a:ext cx="5013319" cy="738664"/>
          </a:xfrm>
          <a:prstGeom prst="rect">
            <a:avLst/>
          </a:prstGeom>
          <a:noFill/>
        </p:spPr>
        <p:txBody>
          <a:bodyPr wrap="square" rtlCol="0">
            <a:spAutoFit/>
          </a:bodyPr>
          <a:lstStyle/>
          <a:p>
            <a:r>
              <a:rPr lang="en-IN" dirty="0"/>
              <a:t>C </a:t>
            </a:r>
            <a:r>
              <a:rPr lang="en-IN" baseline="-25000" dirty="0"/>
              <a:t>total</a:t>
            </a:r>
            <a:r>
              <a:rPr lang="en-IN" dirty="0"/>
              <a:t>:</a:t>
            </a:r>
            <a:r>
              <a:rPr lang="en-US" dirty="0"/>
              <a:t>The combined or equivalent capacitance of the system.</a:t>
            </a:r>
          </a:p>
          <a:p>
            <a:r>
              <a:rPr lang="en-US" dirty="0"/>
              <a:t>C </a:t>
            </a:r>
            <a:r>
              <a:rPr lang="en-US" baseline="-25000" dirty="0"/>
              <a:t>effect</a:t>
            </a:r>
            <a:r>
              <a:rPr lang="en-US" dirty="0"/>
              <a:t>: Capacitance due to one part of the structure.</a:t>
            </a:r>
          </a:p>
          <a:p>
            <a:r>
              <a:rPr lang="en-US" dirty="0"/>
              <a:t>C </a:t>
            </a:r>
            <a:r>
              <a:rPr lang="en-US" baseline="-25000" dirty="0" err="1"/>
              <a:t>AlGaN</a:t>
            </a:r>
            <a:r>
              <a:rPr lang="en-US" dirty="0"/>
              <a:t>: Capacitance of a layer of aluminum gallium nitride</a:t>
            </a:r>
            <a:endParaRPr lang="en-IN" dirty="0"/>
          </a:p>
        </p:txBody>
      </p:sp>
      <p:sp>
        <p:nvSpPr>
          <p:cNvPr id="55" name="TextBox 54">
            <a:extLst>
              <a:ext uri="{FF2B5EF4-FFF2-40B4-BE49-F238E27FC236}">
                <a16:creationId xmlns:a16="http://schemas.microsoft.com/office/drawing/2014/main" id="{D0DC534D-4B98-680D-D585-B13836FCA0DC}"/>
              </a:ext>
            </a:extLst>
          </p:cNvPr>
          <p:cNvSpPr txBox="1"/>
          <p:nvPr/>
        </p:nvSpPr>
        <p:spPr>
          <a:xfrm>
            <a:off x="849085" y="2599844"/>
            <a:ext cx="6997428" cy="769441"/>
          </a:xfrm>
          <a:prstGeom prst="rect">
            <a:avLst/>
          </a:prstGeom>
          <a:noFill/>
        </p:spPr>
        <p:txBody>
          <a:bodyPr wrap="square" rtlCol="0">
            <a:spAutoFit/>
          </a:bodyPr>
          <a:lstStyle/>
          <a:p>
            <a:r>
              <a:rPr lang="en-IN" dirty="0"/>
              <a:t>C </a:t>
            </a:r>
            <a:r>
              <a:rPr lang="en-IN" baseline="-25000" dirty="0" err="1"/>
              <a:t>AlGaN</a:t>
            </a:r>
            <a:r>
              <a:rPr lang="en-IN" dirty="0"/>
              <a:t>:</a:t>
            </a:r>
            <a:r>
              <a:rPr lang="en-US" dirty="0"/>
              <a:t>Capacitance of the </a:t>
            </a:r>
            <a:r>
              <a:rPr lang="en-US" dirty="0" err="1"/>
              <a:t>AlGaN</a:t>
            </a:r>
            <a:r>
              <a:rPr lang="en-US" dirty="0"/>
              <a:t> layer.</a:t>
            </a:r>
          </a:p>
          <a:p>
            <a:r>
              <a:rPr lang="en-IN" sz="1600" dirty="0"/>
              <a:t>𝜀 </a:t>
            </a:r>
            <a:r>
              <a:rPr lang="en-US" baseline="-25000" dirty="0" err="1"/>
              <a:t>AlGaN</a:t>
            </a:r>
            <a:r>
              <a:rPr lang="en-US" dirty="0"/>
              <a:t>: Permittivity of the </a:t>
            </a:r>
            <a:r>
              <a:rPr lang="en-US" dirty="0" err="1"/>
              <a:t>AlGaN</a:t>
            </a:r>
            <a:r>
              <a:rPr lang="en-US" dirty="0"/>
              <a:t> material, indicating its ability to store electric charge.</a:t>
            </a:r>
          </a:p>
          <a:p>
            <a:r>
              <a:rPr lang="en-US" dirty="0"/>
              <a:t>T </a:t>
            </a:r>
            <a:r>
              <a:rPr lang="en-US" baseline="-25000" dirty="0" err="1"/>
              <a:t>AlGaN</a:t>
            </a:r>
            <a:r>
              <a:rPr lang="en-US" dirty="0"/>
              <a:t>: Thickness of the </a:t>
            </a:r>
            <a:r>
              <a:rPr lang="en-US" dirty="0" err="1"/>
              <a:t>AlGaN</a:t>
            </a:r>
            <a:r>
              <a:rPr lang="en-US" dirty="0"/>
              <a:t> layer.</a:t>
            </a:r>
            <a:endParaRPr lang="en-IN" dirty="0"/>
          </a:p>
        </p:txBody>
      </p:sp>
      <p:sp>
        <p:nvSpPr>
          <p:cNvPr id="57" name="TextBox 56">
            <a:extLst>
              <a:ext uri="{FF2B5EF4-FFF2-40B4-BE49-F238E27FC236}">
                <a16:creationId xmlns:a16="http://schemas.microsoft.com/office/drawing/2014/main" id="{35328E40-F792-4B95-2210-F8ACEC75C859}"/>
              </a:ext>
            </a:extLst>
          </p:cNvPr>
          <p:cNvSpPr txBox="1"/>
          <p:nvPr/>
        </p:nvSpPr>
        <p:spPr>
          <a:xfrm>
            <a:off x="923731" y="3740737"/>
            <a:ext cx="4817146" cy="553998"/>
          </a:xfrm>
          <a:prstGeom prst="rect">
            <a:avLst/>
          </a:prstGeom>
          <a:noFill/>
        </p:spPr>
        <p:txBody>
          <a:bodyPr wrap="square" rtlCol="0">
            <a:spAutoFit/>
          </a:bodyPr>
          <a:lstStyle/>
          <a:p>
            <a:r>
              <a:rPr lang="en-IN" sz="1600" dirty="0"/>
              <a:t>𝜀</a:t>
            </a:r>
            <a:r>
              <a:rPr lang="en-IN" baseline="-25000" dirty="0" err="1"/>
              <a:t>AlGaN</a:t>
            </a:r>
            <a:r>
              <a:rPr lang="en-IN" dirty="0"/>
              <a:t>:</a:t>
            </a:r>
            <a:r>
              <a:rPr lang="en-US" dirty="0"/>
              <a:t>Permittivity of the </a:t>
            </a:r>
            <a:r>
              <a:rPr lang="en-US" dirty="0" err="1"/>
              <a:t>AlGaN</a:t>
            </a:r>
            <a:r>
              <a:rPr lang="en-US" dirty="0"/>
              <a:t> material.</a:t>
            </a:r>
          </a:p>
          <a:p>
            <a:r>
              <a:rPr lang="en-US" dirty="0"/>
              <a:t>m:This variable could represent a physical parameter.</a:t>
            </a:r>
            <a:endParaRPr lang="en-IN" dirty="0"/>
          </a:p>
        </p:txBody>
      </p:sp>
      <p:sp>
        <p:nvSpPr>
          <p:cNvPr id="58" name="TextBox 57">
            <a:extLst>
              <a:ext uri="{FF2B5EF4-FFF2-40B4-BE49-F238E27FC236}">
                <a16:creationId xmlns:a16="http://schemas.microsoft.com/office/drawing/2014/main" id="{13FECEEC-771A-9E7C-558F-53A2E23E580B}"/>
              </a:ext>
            </a:extLst>
          </p:cNvPr>
          <p:cNvSpPr txBox="1"/>
          <p:nvPr/>
        </p:nvSpPr>
        <p:spPr>
          <a:xfrm>
            <a:off x="737118" y="4396640"/>
            <a:ext cx="2889195"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Saturation region:</a:t>
            </a:r>
          </a:p>
        </p:txBody>
      </p:sp>
      <p:sp>
        <p:nvSpPr>
          <p:cNvPr id="60" name="TextBox 59">
            <a:extLst>
              <a:ext uri="{FF2B5EF4-FFF2-40B4-BE49-F238E27FC236}">
                <a16:creationId xmlns:a16="http://schemas.microsoft.com/office/drawing/2014/main" id="{D0066EFB-A6D7-548E-D5D6-496F344DE884}"/>
              </a:ext>
            </a:extLst>
          </p:cNvPr>
          <p:cNvSpPr txBox="1"/>
          <p:nvPr/>
        </p:nvSpPr>
        <p:spPr>
          <a:xfrm>
            <a:off x="849085" y="5549381"/>
            <a:ext cx="1723549" cy="369332"/>
          </a:xfrm>
          <a:prstGeom prst="rect">
            <a:avLst/>
          </a:prstGeom>
          <a:noFill/>
        </p:spPr>
        <p:txBody>
          <a:bodyPr wrap="none" rtlCol="0">
            <a:spAutoFit/>
          </a:bodyPr>
          <a:lstStyle/>
          <a:p>
            <a:r>
              <a:rPr lang="en-IN" sz="1800" b="1" dirty="0"/>
              <a:t>Linear region:</a:t>
            </a:r>
          </a:p>
        </p:txBody>
      </p:sp>
      <p:pic>
        <p:nvPicPr>
          <p:cNvPr id="64" name="Picture 63">
            <a:extLst>
              <a:ext uri="{FF2B5EF4-FFF2-40B4-BE49-F238E27FC236}">
                <a16:creationId xmlns:a16="http://schemas.microsoft.com/office/drawing/2014/main" id="{FBB94223-BD5F-1F7C-1BAD-8EC81AB59E38}"/>
              </a:ext>
            </a:extLst>
          </p:cNvPr>
          <p:cNvPicPr>
            <a:picLocks noChangeAspect="1"/>
          </p:cNvPicPr>
          <p:nvPr/>
        </p:nvPicPr>
        <p:blipFill>
          <a:blip r:embed="rId6"/>
          <a:stretch>
            <a:fillRect/>
          </a:stretch>
        </p:blipFill>
        <p:spPr>
          <a:xfrm>
            <a:off x="149076" y="2092183"/>
            <a:ext cx="1894492" cy="611127"/>
          </a:xfrm>
          <a:prstGeom prst="rect">
            <a:avLst/>
          </a:prstGeom>
        </p:spPr>
      </p:pic>
    </p:spTree>
    <p:extLst>
      <p:ext uri="{BB962C8B-B14F-4D97-AF65-F5344CB8AC3E}">
        <p14:creationId xmlns:p14="http://schemas.microsoft.com/office/powerpoint/2010/main" val="1842025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334296"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Use Cases</a:t>
            </a:r>
          </a:p>
          <a:p>
            <a:pPr marL="0" marR="0" lvl="0" indent="0" rtl="0">
              <a:lnSpc>
                <a:spcPct val="100000"/>
              </a:lnSpc>
              <a:spcBef>
                <a:spcPts val="0"/>
              </a:spcBef>
              <a:spcAft>
                <a:spcPts val="0"/>
              </a:spcAft>
              <a:buNone/>
            </a:pP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Disease Diagnostics:</a:t>
            </a:r>
          </a:p>
          <a:p>
            <a:pPr marR="0" lvl="0" algn="just"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               Use: </a:t>
            </a:r>
            <a:r>
              <a:rPr lang="en-US" b="0" i="0" dirty="0">
                <a:solidFill>
                  <a:srgbClr val="000000"/>
                </a:solidFill>
                <a:effectLst/>
                <a:latin typeface="Times New Roman" panose="02020603050405020304" pitchFamily="18" charset="0"/>
                <a:cs typeface="Times New Roman" panose="02020603050405020304" pitchFamily="18" charset="0"/>
              </a:rPr>
              <a:t>Biomarkers of diseases such as cancer, heart disease or infectious disease, such as COVID-19, in the body fluids: An example through which PSA can be detected for screening prostate cancer or DNA mutations in genetic disorders is through blood or saliva</a:t>
            </a:r>
          </a:p>
          <a:p>
            <a:pPr marR="0" lvl="0" rtl="0">
              <a:lnSpc>
                <a:spcPct val="100000"/>
              </a:lnSpc>
              <a:spcBef>
                <a:spcPts val="0"/>
              </a:spcBef>
              <a:spcAft>
                <a:spcPts val="0"/>
              </a:spcAft>
            </a:pP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Environmental Monitoring:</a:t>
            </a:r>
          </a:p>
          <a:p>
            <a:pPr marR="0" lvl="0" algn="just"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                Use: </a:t>
            </a:r>
            <a:r>
              <a:rPr lang="en-US" dirty="0">
                <a:latin typeface="Times New Roman" panose="02020603050405020304" pitchFamily="18" charset="0"/>
                <a:cs typeface="Times New Roman" panose="02020603050405020304" pitchFamily="18" charset="0"/>
              </a:rPr>
              <a:t>Monitoring water quality by detecting the presence of pathogens like </a:t>
            </a:r>
            <a:r>
              <a:rPr lang="en-US" i="1" dirty="0">
                <a:latin typeface="Times New Roman" panose="02020603050405020304" pitchFamily="18" charset="0"/>
                <a:cs typeface="Times New Roman" panose="02020603050405020304" pitchFamily="18" charset="0"/>
              </a:rPr>
              <a:t>E. coli</a:t>
            </a:r>
            <a:r>
              <a:rPr lang="en-US" dirty="0">
                <a:latin typeface="Times New Roman" panose="02020603050405020304" pitchFamily="18" charset="0"/>
                <a:cs typeface="Times New Roman" panose="02020603050405020304" pitchFamily="18" charset="0"/>
              </a:rPr>
              <a:t> or toxins produced by harmful algal blooms. It can also be used for air quality control by detecting airborne viruses or pollutants.</a:t>
            </a:r>
          </a:p>
          <a:p>
            <a:pPr marR="0" lvl="0" algn="just" rtl="0">
              <a:lnSpc>
                <a:spcPct val="100000"/>
              </a:lnSpc>
              <a:spcBef>
                <a:spcPts val="0"/>
              </a:spcBef>
              <a:spcAft>
                <a:spcPts val="0"/>
              </a:spcAft>
            </a:pP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Point-of-Care Testing (POCT):</a:t>
            </a:r>
          </a:p>
          <a:p>
            <a:pPr marR="0" lvl="0" algn="just"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                Use: </a:t>
            </a:r>
            <a:r>
              <a:rPr lang="en-US" dirty="0">
                <a:latin typeface="Times New Roman" panose="02020603050405020304" pitchFamily="18" charset="0"/>
                <a:cs typeface="Times New Roman" panose="02020603050405020304" pitchFamily="18" charset="0"/>
              </a:rPr>
              <a:t>Using the biosensor in a handheld device for quick testing of blood glucose, cholesterol levels, or specific infections like HIV, without needing a full lab setup.</a:t>
            </a:r>
          </a:p>
          <a:p>
            <a:pPr marR="0" lvl="0" algn="just" rtl="0">
              <a:lnSpc>
                <a:spcPct val="100000"/>
              </a:lnSpc>
              <a:spcBef>
                <a:spcPts val="0"/>
              </a:spcBef>
              <a:spcAft>
                <a:spcPts val="0"/>
              </a:spcAft>
            </a:pP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Food Safety and Quality Control:</a:t>
            </a:r>
          </a:p>
          <a:p>
            <a:pPr marR="0" lvl="0" algn="just" rtl="0">
              <a:lnSpc>
                <a:spcPct val="100000"/>
              </a:lnSpc>
              <a:spcBef>
                <a:spcPts val="0"/>
              </a:spcBef>
              <a:spcAft>
                <a:spcPts val="0"/>
              </a:spcAft>
            </a:pPr>
            <a:r>
              <a:rPr lang="en-US" b="1" dirty="0">
                <a:latin typeface="Times New Roman" panose="02020603050405020304" pitchFamily="18" charset="0"/>
                <a:ea typeface="Verdana" panose="020B0604030504040204" pitchFamily="34" charset="0"/>
                <a:cs typeface="Times New Roman" panose="02020603050405020304" pitchFamily="18" charset="0"/>
              </a:rPr>
              <a:t>                  Use: </a:t>
            </a:r>
            <a:r>
              <a:rPr lang="en-US" dirty="0">
                <a:latin typeface="Times New Roman" panose="02020603050405020304" pitchFamily="18" charset="0"/>
                <a:cs typeface="Times New Roman" panose="02020603050405020304" pitchFamily="18" charset="0"/>
              </a:rPr>
              <a:t>Identifying harmful bacteria such as </a:t>
            </a:r>
            <a:r>
              <a:rPr lang="en-US" i="1" dirty="0">
                <a:latin typeface="Times New Roman" panose="02020603050405020304" pitchFamily="18" charset="0"/>
                <a:cs typeface="Times New Roman" panose="02020603050405020304" pitchFamily="18" charset="0"/>
              </a:rPr>
              <a:t>Salmonella</a:t>
            </a:r>
            <a:r>
              <a:rPr lang="en-US" dirty="0">
                <a:latin typeface="Times New Roman" panose="02020603050405020304" pitchFamily="18" charset="0"/>
                <a:cs typeface="Times New Roman" panose="02020603050405020304" pitchFamily="18" charset="0"/>
              </a:rPr>
              <a:t> or </a:t>
            </a:r>
            <a:r>
              <a:rPr lang="en-US" i="1" dirty="0">
                <a:latin typeface="Times New Roman" panose="02020603050405020304" pitchFamily="18" charset="0"/>
                <a:cs typeface="Times New Roman" panose="02020603050405020304" pitchFamily="18" charset="0"/>
              </a:rPr>
              <a:t>Listeria</a:t>
            </a:r>
            <a:r>
              <a:rPr lang="en-US" dirty="0">
                <a:latin typeface="Times New Roman" panose="02020603050405020304" pitchFamily="18" charset="0"/>
                <a:cs typeface="Times New Roman" panose="02020603050405020304" pitchFamily="18" charset="0"/>
              </a:rPr>
              <a:t> in meat or dairy products, or detecting pesticide residues in fruits and vegetables.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Test Cases </a:t>
            </a:r>
          </a:p>
          <a:p>
            <a:pPr marL="0" marR="0" lvl="0" indent="0" rtl="0">
              <a:lnSpc>
                <a:spcPct val="100000"/>
              </a:lnSpc>
              <a:spcBef>
                <a:spcPts val="0"/>
              </a:spcBef>
              <a:spcAft>
                <a:spcPts val="0"/>
              </a:spcAft>
              <a:buNone/>
            </a:pP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Biomolecule Detection Sensitivity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Objective: </a:t>
            </a:r>
            <a:r>
              <a:rPr lang="en-US" dirty="0">
                <a:latin typeface="Times New Roman" panose="02020603050405020304" pitchFamily="18" charset="0"/>
                <a:cs typeface="Times New Roman" panose="02020603050405020304" pitchFamily="18" charset="0"/>
              </a:rPr>
              <a:t>To measure the sensitivity of the biosensor to different biomolecules (both neutral and charged).</a:t>
            </a:r>
          </a:p>
          <a:p>
            <a:pPr marR="0" lvl="0" rtl="0">
              <a:lnSpc>
                <a:spcPct val="100000"/>
              </a:lnSpc>
              <a:spcBef>
                <a:spcPts val="0"/>
              </a:spcBef>
              <a:spcAft>
                <a:spcPts val="0"/>
              </a:spcAft>
            </a:pPr>
            <a:endParaRPr lang="en-US" b="1" dirty="0">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Threshold Voltage Shift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Objective: </a:t>
            </a:r>
            <a:r>
              <a:rPr lang="en-US" dirty="0">
                <a:latin typeface="Times New Roman" panose="02020603050405020304" pitchFamily="18" charset="0"/>
                <a:cs typeface="Times New Roman" panose="02020603050405020304" pitchFamily="18" charset="0"/>
              </a:rPr>
              <a:t>To assess the accuracy of the sensor in detecting changes in threshold voltage caused by biomolecule introduction</a:t>
            </a:r>
          </a:p>
          <a:p>
            <a:pPr marR="0" lvl="0" rtl="0">
              <a:lnSpc>
                <a:spcPct val="100000"/>
              </a:lnSpc>
              <a:spcBef>
                <a:spcPts val="0"/>
              </a:spcBef>
              <a:spcAft>
                <a:spcPts val="0"/>
              </a:spcAft>
            </a:pPr>
            <a:endParaRPr lang="en-US" b="1" dirty="0">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Selectivity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Objective: </a:t>
            </a:r>
            <a:r>
              <a:rPr lang="en-US" dirty="0">
                <a:latin typeface="Times New Roman" panose="02020603050405020304" pitchFamily="18" charset="0"/>
                <a:cs typeface="Times New Roman" panose="02020603050405020304" pitchFamily="18" charset="0"/>
              </a:rPr>
              <a:t>To evaluate the ability of the biosensor to differentiate between various types of biomolecules.</a:t>
            </a:r>
          </a:p>
          <a:p>
            <a:pPr marR="0" lvl="0" rtl="0">
              <a:lnSpc>
                <a:spcPct val="100000"/>
              </a:lnSpc>
              <a:spcBef>
                <a:spcPts val="0"/>
              </a:spcBef>
              <a:spcAft>
                <a:spcPts val="0"/>
              </a:spcAft>
            </a:pPr>
            <a:endParaRPr lang="en-US" b="1" dirty="0">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Geometrical Parameter Variation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To test the impact of varying device parameters (AlGaN layer thickness, cavity height, etc.) on sensor performance.</a:t>
            </a:r>
          </a:p>
          <a:p>
            <a:pPr marR="0" lvl="0" rtl="0">
              <a:lnSpc>
                <a:spcPct val="100000"/>
              </a:lnSpc>
              <a:spcBef>
                <a:spcPts val="0"/>
              </a:spcBef>
              <a:spcAft>
                <a:spcPts val="0"/>
              </a:spcAft>
            </a:pPr>
            <a:endParaRPr lang="en-US" b="1" dirty="0">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Temperature Stability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Objective: </a:t>
            </a:r>
            <a:r>
              <a:rPr lang="en-IN" dirty="0">
                <a:latin typeface="Times New Roman" panose="02020603050405020304" pitchFamily="18" charset="0"/>
                <a:cs typeface="Times New Roman" panose="02020603050405020304" pitchFamily="18" charset="0"/>
              </a:rPr>
              <a:t>To ensure the sensor’s stability and performance across varying Temperature.</a:t>
            </a:r>
            <a:r>
              <a:rPr lang="en-I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R="0" lvl="0" rtl="0">
              <a:lnSpc>
                <a:spcPct val="100000"/>
              </a:lnSpc>
              <a:spcBef>
                <a:spcPts val="0"/>
              </a:spcBef>
              <a:spcAft>
                <a:spcPts val="0"/>
              </a:spcAft>
            </a:pPr>
            <a:endParaRPr lang="en-IN" b="1" dirty="0">
              <a:latin typeface="Times New Roman" panose="02020603050405020304" pitchFamily="18" charset="0"/>
              <a:cs typeface="Times New Roman" panose="02020603050405020304" pitchFamily="18" charset="0"/>
            </a:endParaRPr>
          </a:p>
          <a:p>
            <a:pPr marR="0" lvl="0"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         </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95428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1: Implementation</a:t>
            </a:r>
          </a:p>
          <a:p>
            <a:pPr marR="0" lvl="0" rtl="0">
              <a:lnSpc>
                <a:spcPct val="100000"/>
              </a:lnSpc>
              <a:spcBef>
                <a:spcPts val="0"/>
              </a:spcBef>
              <a:spcAft>
                <a:spcPts val="0"/>
              </a:spcAft>
            </a:pPr>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US" sz="1800" b="1" i="0" dirty="0">
                <a:solidFill>
                  <a:srgbClr val="000000"/>
                </a:solidFill>
                <a:effectLst/>
                <a:latin typeface="Times New Roman" panose="02020603050405020304" pitchFamily="18" charset="0"/>
                <a:cs typeface="Times New Roman" panose="02020603050405020304" pitchFamily="18" charset="0"/>
              </a:rPr>
              <a:t>The structure of the biosensor is based on GaN/</a:t>
            </a:r>
            <a:r>
              <a:rPr lang="en-US" sz="1800" b="1" i="0" dirty="0" err="1">
                <a:solidFill>
                  <a:srgbClr val="000000"/>
                </a:solidFill>
                <a:effectLst/>
                <a:latin typeface="Times New Roman" panose="02020603050405020304" pitchFamily="18" charset="0"/>
                <a:cs typeface="Times New Roman" panose="02020603050405020304" pitchFamily="18" charset="0"/>
              </a:rPr>
              <a:t>AlN</a:t>
            </a:r>
            <a:r>
              <a:rPr lang="en-US" sz="1800" b="1" i="0" dirty="0">
                <a:solidFill>
                  <a:srgbClr val="000000"/>
                </a:solidFill>
                <a:effectLst/>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HfAlOx</a:t>
            </a:r>
            <a:r>
              <a:rPr lang="en-US" sz="1800" b="1" i="0" dirty="0">
                <a:solidFill>
                  <a:srgbClr val="000000"/>
                </a:solidFill>
                <a:effectLst/>
                <a:latin typeface="Times New Roman" panose="02020603050405020304" pitchFamily="18" charset="0"/>
                <a:cs typeface="Times New Roman" panose="02020603050405020304" pitchFamily="18" charset="0"/>
              </a:rPr>
              <a:t> MOS-HEMT, which has a nanogap cavity placed below the gate. Its essential layers are:</a:t>
            </a:r>
            <a:br>
              <a:rPr lang="en-US" sz="1800" b="1" dirty="0">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Substrate: 2 </a:t>
            </a:r>
            <a:r>
              <a:rPr lang="en-US" sz="1800" b="0" i="0" dirty="0" err="1">
                <a:solidFill>
                  <a:srgbClr val="000000"/>
                </a:solidFill>
                <a:effectLst/>
                <a:latin typeface="Times New Roman" panose="02020603050405020304" pitchFamily="18" charset="0"/>
                <a:cs typeface="Times New Roman" panose="02020603050405020304" pitchFamily="18" charset="0"/>
              </a:rPr>
              <a:t>μm</a:t>
            </a:r>
            <a:r>
              <a:rPr lang="en-US" sz="1800" b="0" i="0" dirty="0">
                <a:solidFill>
                  <a:srgbClr val="000000"/>
                </a:solidFill>
                <a:effectLst/>
                <a:latin typeface="Times New Roman" panose="02020603050405020304" pitchFamily="18" charset="0"/>
                <a:cs typeface="Times New Roman" panose="02020603050405020304" pitchFamily="18" charset="0"/>
              </a:rPr>
              <a:t> thick GaN buffer layer to form the substrate.</a:t>
            </a:r>
            <a:br>
              <a:rPr lang="en-US" sz="1800" dirty="0">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This uses a 2 nm aluminum nitride (AlN) spacer layer to suppress the scattering and elevate mobility.</a:t>
            </a:r>
            <a:br>
              <a:rPr lang="en-US" sz="1800" dirty="0">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It is provided with an AlGaN barrier layer of 20–30 nm thickness to form the 2DEG channel responsible for high electron mobility.</a:t>
            </a:r>
            <a:br>
              <a:rPr lang="en-US" sz="1800" dirty="0">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A thin layer of passivation Al2O3 is applied on top of HfAlOx for </a:t>
            </a:r>
            <a:r>
              <a:rPr lang="en-US" sz="1800" b="0" i="0" dirty="0">
                <a:solidFill>
                  <a:srgbClr val="000000"/>
                </a:solidFill>
                <a:effectLst/>
                <a:latin typeface="Times New Roman" panose="02020603050405020304" pitchFamily="18" charset="0"/>
                <a:cs typeface="Times New Roman" panose="02020603050405020304" pitchFamily="18" charset="0"/>
              </a:rPr>
              <a:t>stabilization enhancement and stronger adhesion to biomolecules while suppressing leakage current.</a:t>
            </a:r>
            <a:br>
              <a:rPr lang="en-US" sz="1800" dirty="0">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This nanogap cavity is doped at a length of 0.5 </a:t>
            </a:r>
            <a:r>
              <a:rPr lang="en-US" sz="1800" b="0" i="0" dirty="0" err="1">
                <a:solidFill>
                  <a:srgbClr val="000000"/>
                </a:solidFill>
                <a:effectLst/>
                <a:latin typeface="Times New Roman" panose="02020603050405020304" pitchFamily="18" charset="0"/>
                <a:cs typeface="Times New Roman" panose="02020603050405020304" pitchFamily="18" charset="0"/>
              </a:rPr>
              <a:t>μm</a:t>
            </a:r>
            <a:r>
              <a:rPr lang="en-US" sz="1800" b="0" i="0" dirty="0">
                <a:solidFill>
                  <a:srgbClr val="000000"/>
                </a:solidFill>
                <a:effectLst/>
                <a:latin typeface="Times New Roman" panose="02020603050405020304" pitchFamily="18" charset="0"/>
                <a:cs typeface="Times New Roman" panose="02020603050405020304" pitchFamily="18" charset="0"/>
              </a:rPr>
              <a:t> and height of 13 nm and falls onto the drain side under the gate for capturing the biomolecules. Source and drain regions extend up to 2 </a:t>
            </a:r>
            <a:r>
              <a:rPr lang="en-US" sz="1800" b="0" i="0" dirty="0" err="1">
                <a:solidFill>
                  <a:srgbClr val="000000"/>
                </a:solidFill>
                <a:effectLst/>
                <a:latin typeface="Times New Roman" panose="02020603050405020304" pitchFamily="18" charset="0"/>
                <a:cs typeface="Times New Roman" panose="02020603050405020304" pitchFamily="18" charset="0"/>
              </a:rPr>
              <a:t>μm</a:t>
            </a:r>
            <a:r>
              <a:rPr lang="en-US" sz="1800" b="0" i="0" dirty="0">
                <a:solidFill>
                  <a:srgbClr val="000000"/>
                </a:solidFill>
                <a:effectLst/>
                <a:latin typeface="Times New Roman" panose="02020603050405020304" pitchFamily="18" charset="0"/>
                <a:cs typeface="Times New Roman" panose="02020603050405020304" pitchFamily="18" charset="0"/>
              </a:rPr>
              <a:t> and 3 </a:t>
            </a:r>
            <a:r>
              <a:rPr lang="en-US" sz="1800" b="0" i="0" dirty="0" err="1">
                <a:solidFill>
                  <a:srgbClr val="000000"/>
                </a:solidFill>
                <a:effectLst/>
                <a:latin typeface="Times New Roman" panose="02020603050405020304" pitchFamily="18" charset="0"/>
                <a:cs typeface="Times New Roman" panose="02020603050405020304" pitchFamily="18" charset="0"/>
              </a:rPr>
              <a:t>μm</a:t>
            </a:r>
            <a:r>
              <a:rPr lang="en-US" sz="1800" b="0" i="0" dirty="0">
                <a:solidFill>
                  <a:srgbClr val="000000"/>
                </a:solidFill>
                <a:effectLst/>
                <a:latin typeface="Times New Roman" panose="02020603050405020304" pitchFamily="18" charset="0"/>
                <a:cs typeface="Times New Roman" panose="02020603050405020304" pitchFamily="18" charset="0"/>
              </a:rPr>
              <a:t>, respectively.</a:t>
            </a:r>
            <a:br>
              <a:rPr lang="en-US" sz="1800" dirty="0">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Geometrical Parameters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To evaluate the influence of layer thickness and cavity fill height on sensitivity, the thickness of the AlGaN layer was varied. For the experiments, the used thicknesses of the AlGaN layer were 20, 25, and 30 nm to find out how the layer thickness influences the electrical shifts generated after introducing biomolecules into the cavity. The fill height of the cavity was varied in filled and half-filled conditions to observe the effect of biomolecule presence on the performance of the device.</a:t>
            </a:r>
            <a:endParaRPr lang="en-IN" sz="1800" b="1"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2919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 </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(position 0 0 0) (position 10 2 0) "")</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(position 0 2 0) (position 10 2.03 0) "</a:t>
            </a:r>
            <a:r>
              <a:rPr lang="en-IN" b="1" dirty="0" err="1">
                <a:latin typeface="Verdana" panose="020B0604030504040204" pitchFamily="34" charset="0"/>
                <a:ea typeface="Verdana" panose="020B0604030504040204" pitchFamily="34" charset="0"/>
              </a:rPr>
              <a:t>AlN</a:t>
            </a:r>
            <a:r>
              <a:rPr lang="en-IN" b="1" dirty="0">
                <a:latin typeface="Verdana" panose="020B0604030504040204" pitchFamily="34" charset="0"/>
                <a:ea typeface="Verdana" panose="020B0604030504040204" pitchFamily="34" charset="0"/>
              </a:rPr>
              <a:t>" "nucleation")</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(position 0 2.03 0) (position 10 4.03 0) "GaN" "buffer")</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(position 0 4.03 0) () "</a:t>
            </a:r>
            <a:r>
              <a:rPr lang="en-IN" b="1" dirty="0" err="1">
                <a:latin typeface="Verdana" panose="020B0604030504040204" pitchFamily="34" charset="0"/>
                <a:ea typeface="Verdana" panose="020B0604030504040204" pitchFamily="34" charset="0"/>
              </a:rPr>
              <a:t>AlN</a:t>
            </a:r>
            <a:r>
              <a:rPr lang="en-IN" b="1" dirty="0">
                <a:latin typeface="Verdana" panose="020B0604030504040204" pitchFamily="34" charset="0"/>
                <a:ea typeface="Verdana" panose="020B0604030504040204" pitchFamily="34" charset="0"/>
              </a:rPr>
              <a:t>" "spacer")</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(position 0 4.032 0) (position 10 4.057 0) "</a:t>
            </a:r>
            <a:r>
              <a:rPr lang="en-IN" b="1" dirty="0" err="1">
                <a:latin typeface="Verdana" panose="020B0604030504040204" pitchFamily="34" charset="0"/>
                <a:ea typeface="Verdana" panose="020B0604030504040204" pitchFamily="34" charset="0"/>
              </a:rPr>
              <a:t>AlGaN</a:t>
            </a:r>
            <a:r>
              <a:rPr lang="en-IN" b="1" dirty="0">
                <a:latin typeface="Verdana" panose="020B0604030504040204" pitchFamily="34" charset="0"/>
                <a:ea typeface="Verdana" panose="020B0604030504040204" pitchFamily="34" charset="0"/>
              </a:rPr>
              <a:t>" "supply")</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 (position 10 4.059 0) "Al2O3" "oxide")</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(position 0 4.03 0)  (position 1 4.059 0) "Silicon" "source")</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(position 10 4.03 0)  (position 9 4.059 0) "Silicon" "drain")</a:t>
            </a:r>
          </a:p>
          <a:p>
            <a:pPr marL="0" marR="0" lvl="0" indent="0" rtl="0">
              <a:lnSpc>
                <a:spcPct val="100000"/>
              </a:lnSpc>
              <a:spcBef>
                <a:spcPts val="0"/>
              </a:spcBef>
              <a:spcAft>
                <a:spcPts val="0"/>
              </a:spcAft>
              <a:buNone/>
            </a:pPr>
            <a:r>
              <a:rPr lang="en-IN" b="1">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(position 4.5 4.059 0)  (position 5 4.072 0) </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sdegeo:create-rectangle</a:t>
            </a:r>
            <a:r>
              <a:rPr lang="en-IN" b="1" dirty="0">
                <a:latin typeface="Verdana" panose="020B0604030504040204" pitchFamily="34" charset="0"/>
                <a:ea typeface="Verdana" panose="020B0604030504040204" pitchFamily="34" charset="0"/>
              </a:rPr>
              <a:t> (position 4 4.073 0)  (position 5 4.123 0) "Silicon" "gate")</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sdegeo:define-contact-set</a:t>
            </a:r>
            <a:r>
              <a:rPr lang="en-IN" b="1" dirty="0">
                <a:latin typeface="Verdana" panose="020B0604030504040204" pitchFamily="34" charset="0"/>
                <a:ea typeface="Verdana" panose="020B0604030504040204" pitchFamily="34" charset="0"/>
              </a:rPr>
              <a:t> "source" 4  (</a:t>
            </a:r>
            <a:r>
              <a:rPr lang="en-IN" b="1" dirty="0" err="1">
                <a:latin typeface="Verdana" panose="020B0604030504040204" pitchFamily="34" charset="0"/>
                <a:ea typeface="Verdana" panose="020B0604030504040204" pitchFamily="34" charset="0"/>
              </a:rPr>
              <a:t>color:rgb</a:t>
            </a:r>
            <a:r>
              <a:rPr lang="en-IN" b="1" dirty="0">
                <a:latin typeface="Verdana" panose="020B0604030504040204" pitchFamily="34" charset="0"/>
                <a:ea typeface="Verdana" panose="020B0604030504040204" pitchFamily="34" charset="0"/>
              </a:rPr>
              <a:t> 1 0 0 ) "##")</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sdegeo:define-contact-set</a:t>
            </a:r>
            <a:r>
              <a:rPr lang="en-IN" b="1" dirty="0">
                <a:latin typeface="Verdana" panose="020B0604030504040204" pitchFamily="34" charset="0"/>
                <a:ea typeface="Verdana" panose="020B0604030504040204" pitchFamily="34" charset="0"/>
              </a:rPr>
              <a:t> "drain" 4  (</a:t>
            </a:r>
            <a:r>
              <a:rPr lang="en-IN" b="1" dirty="0" err="1">
                <a:latin typeface="Verdana" panose="020B0604030504040204" pitchFamily="34" charset="0"/>
                <a:ea typeface="Verdana" panose="020B0604030504040204" pitchFamily="34" charset="0"/>
              </a:rPr>
              <a:t>color:rgb</a:t>
            </a:r>
            <a:r>
              <a:rPr lang="en-IN" b="1" dirty="0">
                <a:latin typeface="Verdana" panose="020B0604030504040204" pitchFamily="34" charset="0"/>
                <a:ea typeface="Verdana" panose="020B0604030504040204" pitchFamily="34" charset="0"/>
              </a:rPr>
              <a:t> 1 1 0 ) "##")</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sdegeo:define-contact-set</a:t>
            </a:r>
            <a:r>
              <a:rPr lang="en-IN" b="1" dirty="0">
                <a:latin typeface="Verdana" panose="020B0604030504040204" pitchFamily="34" charset="0"/>
                <a:ea typeface="Verdana" panose="020B0604030504040204" pitchFamily="34" charset="0"/>
              </a:rPr>
              <a:t> "gate" 4  (</a:t>
            </a:r>
            <a:r>
              <a:rPr lang="en-IN" b="1" dirty="0" err="1">
                <a:latin typeface="Verdana" panose="020B0604030504040204" pitchFamily="34" charset="0"/>
                <a:ea typeface="Verdana" panose="020B0604030504040204" pitchFamily="34" charset="0"/>
              </a:rPr>
              <a:t>color:rgb</a:t>
            </a:r>
            <a:r>
              <a:rPr lang="en-IN" b="1"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sdegeo:set-current-contact-set</a:t>
            </a:r>
            <a:r>
              <a:rPr lang="en-IN" b="1" dirty="0">
                <a:latin typeface="Verdana" panose="020B0604030504040204" pitchFamily="34" charset="0"/>
                <a:ea typeface="Verdana" panose="020B0604030504040204" pitchFamily="34" charset="0"/>
              </a:rPr>
              <a:t> "source")</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sdegeo:set-current-contact-set</a:t>
            </a:r>
            <a:r>
              <a:rPr lang="en-IN" b="1" dirty="0">
                <a:latin typeface="Verdana" panose="020B0604030504040204" pitchFamily="34" charset="0"/>
                <a:ea typeface="Verdana" panose="020B0604030504040204" pitchFamily="34" charset="0"/>
              </a:rPr>
              <a:t> "drain")</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sdegeo:set-current-contact-set</a:t>
            </a:r>
            <a:r>
              <a:rPr lang="en-IN" b="1" dirty="0">
                <a:latin typeface="Verdana" panose="020B0604030504040204" pitchFamily="34" charset="0"/>
                <a:ea typeface="Verdana" panose="020B0604030504040204" pitchFamily="34" charset="0"/>
              </a:rPr>
              <a:t> "gate")</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sdegeo:set-current-contact-set</a:t>
            </a:r>
            <a:r>
              <a:rPr lang="en-IN" b="1" dirty="0">
                <a:latin typeface="Verdana" panose="020B0604030504040204" pitchFamily="34" charset="0"/>
                <a:ea typeface="Verdana" panose="020B0604030504040204" pitchFamily="34" charset="0"/>
              </a:rPr>
              <a:t> "source")</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render:rebuild</a:t>
            </a:r>
            <a:r>
              <a:rPr lang="en-IN" b="1" dirty="0">
                <a:latin typeface="Verdana" panose="020B0604030504040204" pitchFamily="34" charset="0"/>
                <a:ea typeface="Verdana" panose="020B0604030504040204" pitchFamily="34" charset="0"/>
              </a:rPr>
              <a:t>)</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sdegeo:set-current-contact-set</a:t>
            </a:r>
            <a:r>
              <a:rPr lang="en-IN" b="1" dirty="0">
                <a:latin typeface="Verdana" panose="020B0604030504040204" pitchFamily="34" charset="0"/>
                <a:ea typeface="Verdana" panose="020B0604030504040204" pitchFamily="34" charset="0"/>
              </a:rPr>
              <a:t> "gate")</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sdegeo:set-contact-edges</a:t>
            </a:r>
            <a:r>
              <a:rPr lang="en-IN" b="1" dirty="0">
                <a:latin typeface="Verdana" panose="020B0604030504040204" pitchFamily="34" charset="0"/>
                <a:ea typeface="Verdana" panose="020B0604030504040204" pitchFamily="34" charset="0"/>
              </a:rPr>
              <a:t> (list (car (find-edge-id (position 4.5 4.123 0)))) "gate")</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render:rebuild</a:t>
            </a:r>
            <a:r>
              <a:rPr lang="en-IN" b="1" dirty="0">
                <a:latin typeface="Verdana" panose="020B0604030504040204" pitchFamily="34" charset="0"/>
                <a:ea typeface="Verdana" panose="020B0604030504040204" pitchFamily="34" charset="0"/>
              </a:rPr>
              <a:t>)</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sdegeo:set-current-contact-set</a:t>
            </a:r>
            <a:r>
              <a:rPr lang="en-IN" b="1" dirty="0">
                <a:latin typeface="Verdana" panose="020B0604030504040204" pitchFamily="34" charset="0"/>
                <a:ea typeface="Verdana" panose="020B0604030504040204" pitchFamily="34" charset="0"/>
              </a:rPr>
              <a:t> "drain")</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a:t>
            </a:r>
            <a:r>
              <a:rPr lang="en-IN" b="1" dirty="0" err="1">
                <a:latin typeface="Verdana" panose="020B0604030504040204" pitchFamily="34" charset="0"/>
                <a:ea typeface="Verdana" panose="020B0604030504040204" pitchFamily="34" charset="0"/>
              </a:rPr>
              <a:t>sdegeo:set-contact-edges</a:t>
            </a:r>
            <a:r>
              <a:rPr lang="en-IN" b="1" dirty="0">
                <a:latin typeface="Verdana" panose="020B0604030504040204" pitchFamily="34" charset="0"/>
                <a:ea typeface="Verdana" panose="020B0604030504040204" pitchFamily="34" charset="0"/>
              </a:rPr>
              <a:t> (list (car (find-edge-id (position 9.5 4.059 0)))) "drain")</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61468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65F51-F37A-0F0B-AFF4-2134BDC030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0440EB-4A8A-D93C-606D-594A9C00C6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sp>
        <p:nvSpPr>
          <p:cNvPr id="4" name="Google Shape;125;p3">
            <a:extLst>
              <a:ext uri="{FF2B5EF4-FFF2-40B4-BE49-F238E27FC236}">
                <a16:creationId xmlns:a16="http://schemas.microsoft.com/office/drawing/2014/main" id="{6E899E6C-558C-950D-AACE-666F4910120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935777F9-D82A-2939-0C57-126FBC7D4C26}"/>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A742A574-DD12-A451-FD01-FBBF39C1C765}"/>
              </a:ext>
            </a:extLst>
          </p:cNvPr>
          <p:cNvPicPr>
            <a:picLocks noChangeAspect="1"/>
          </p:cNvPicPr>
          <p:nvPr/>
        </p:nvPicPr>
        <p:blipFill>
          <a:blip r:embed="rId2"/>
          <a:stretch>
            <a:fillRect/>
          </a:stretch>
        </p:blipFill>
        <p:spPr>
          <a:xfrm>
            <a:off x="39328" y="1036354"/>
            <a:ext cx="11476396" cy="5664633"/>
          </a:xfrm>
          <a:prstGeom prst="rect">
            <a:avLst/>
          </a:prstGeom>
        </p:spPr>
      </p:pic>
    </p:spTree>
    <p:extLst>
      <p:ext uri="{BB962C8B-B14F-4D97-AF65-F5344CB8AC3E}">
        <p14:creationId xmlns:p14="http://schemas.microsoft.com/office/powerpoint/2010/main" val="323860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Working on the Design &amp; Structure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5860026" y="776809"/>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lvl="3"/>
            <a:r>
              <a:rPr lang="en-IN" dirty="0">
                <a:latin typeface="Verdana" panose="020B0604030504040204" pitchFamily="34" charset="0"/>
                <a:ea typeface="Verdana" panose="020B0604030504040204" pitchFamily="34" charset="0"/>
              </a:rPr>
              <a:t>Key contributions: Piyush Kumar</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Structure </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Articles &amp; Doping</a:t>
            </a:r>
          </a:p>
          <a:p>
            <a:pPr lvl="3"/>
            <a:r>
              <a:rPr lang="en-IN" dirty="0">
                <a:latin typeface="Verdana" panose="020B0604030504040204" pitchFamily="34" charset="0"/>
                <a:ea typeface="Verdana" panose="020B0604030504040204" pitchFamily="34" charset="0"/>
              </a:rPr>
              <a:t>Key contributions: A V S Sai Jayanth </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Contacts</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Material studies</a:t>
            </a:r>
          </a:p>
          <a:p>
            <a:pPr lvl="3"/>
            <a:r>
              <a:rPr lang="en-IN" dirty="0">
                <a:latin typeface="Verdana" panose="020B0604030504040204" pitchFamily="34" charset="0"/>
                <a:ea typeface="Verdana" panose="020B0604030504040204" pitchFamily="34" charset="0"/>
              </a:rPr>
              <a:t>Key contributions: R Hima Bindu</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Documentation</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Meshing </a:t>
            </a:r>
          </a:p>
        </p:txBody>
      </p:sp>
    </p:spTree>
    <p:extLst>
      <p:ext uri="{BB962C8B-B14F-4D97-AF65-F5344CB8AC3E}">
        <p14:creationId xmlns:p14="http://schemas.microsoft.com/office/powerpoint/2010/main" val="242757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32619" y="741623"/>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Summary and Conclusion :</a:t>
            </a:r>
          </a:p>
          <a:p>
            <a:pPr marL="0" marR="0" lvl="0" indent="0" rtl="0">
              <a:lnSpc>
                <a:spcPct val="100000"/>
              </a:lnSpc>
              <a:spcBef>
                <a:spcPts val="0"/>
              </a:spcBef>
              <a:spcAft>
                <a:spcPts val="0"/>
              </a:spcAft>
              <a:buNone/>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It is discussed the GaN/AlN/AlGaN MOS-HEMT structure with the embedded cavity for biosensors. From the potential changes in dielectric modulation, threshold voltage and drain current shifts are exploited for detecting neutral and charged biomolecules. The electrostatic properties have been found to be modified by the simulations carried out in the tool ATLAS Silvaco. Therefore, it should be a potential biosensor for the DNA and proteins sensed with high sensitivity.</a:t>
            </a:r>
          </a:p>
          <a:p>
            <a:pPr marL="285750" marR="0" lvl="0" indent="-285750" algn="just" rtl="0">
              <a:lnSpc>
                <a:spcPct val="100000"/>
              </a:lnSpc>
              <a:spcBef>
                <a:spcPts val="0"/>
              </a:spcBef>
              <a:spcAft>
                <a:spcPts val="0"/>
              </a:spcAft>
              <a:buFont typeface="Arial" panose="020B0604020202020204" pitchFamily="34" charset="0"/>
              <a:buChar char="•"/>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cavity within the structure of the GaN/AlGaN HEMT, placed below the gate from the drain side, has been proved to be a biosensor. Biosensing both charged and neutral biomolecules becomes possible because of the electrical threshold voltage ΔVth and the change in drain current ΔIDS. When neutral species were sensed, the parameters ΔVth change from 305 mV to 1.12 V, ΔIDS from 35.1 to 153.7 mA/mm. While the DNA biomolecules are charged, ΔVth shifts up to 0.30 V and ΔIDS up to 65.2 mA/mm. The variation in the device parameters increases the sensitivity for biomedical applications.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r>
              <a:rPr lang="en-IN" sz="1600" b="1" dirty="0">
                <a:latin typeface="Times New Roman" panose="02020603050405020304" pitchFamily="18" charset="0"/>
                <a:ea typeface="Verdana" panose="020B0604030504040204" pitchFamily="34" charset="0"/>
                <a:cs typeface="Times New Roman" panose="02020603050405020304" pitchFamily="18" charset="0"/>
              </a:rPr>
              <a:t>Future Work:</a:t>
            </a:r>
          </a:p>
          <a:p>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proposed device also shows much potential in high-sensitivity applications, such as the detection of neutral and charged biomolecules. The future advancements may include material optimization, proper fabrication techniques of the device, extended applications beyond biosensing, and maybe integration into various wearable or point-of-care devices to meet the ever-growing demand for portable diagnostic tools in healthcare.</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126817"/>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22008" y="1164518"/>
            <a:ext cx="9628547" cy="2769989"/>
          </a:xfrm>
          <a:prstGeom prst="rect">
            <a:avLst/>
          </a:prstGeom>
          <a:noFill/>
        </p:spPr>
        <p:txBody>
          <a:bodyPr wrap="square" rtlCol="0">
            <a:spAutoFit/>
          </a:bodyPr>
          <a:lstStyle/>
          <a:p>
            <a:pPr algn="just"/>
            <a:r>
              <a:rPr lang="en-IN" sz="1800" b="1" dirty="0">
                <a:latin typeface="Times New Roman" panose="02020603050405020304" pitchFamily="18" charset="0"/>
                <a:ea typeface="Verdana" panose="020B0604030504040204" pitchFamily="34" charset="0"/>
                <a:cs typeface="Times New Roman" panose="02020603050405020304" pitchFamily="18" charset="0"/>
              </a:rPr>
              <a:t>Brief Description</a:t>
            </a:r>
            <a:r>
              <a:rPr lang="en-IN" sz="1800" dirty="0">
                <a:latin typeface="Times New Roman" panose="02020603050405020304" pitchFamily="18" charset="0"/>
                <a:ea typeface="Verdana" panose="020B0604030504040204" pitchFamily="34" charset="0"/>
                <a:cs typeface="Times New Roman" panose="02020603050405020304" pitchFamily="18" charset="0"/>
              </a:rPr>
              <a:t>: </a:t>
            </a:r>
            <a:r>
              <a:rPr lang="en-IN" sz="1800" b="0" i="0" dirty="0">
                <a:solidFill>
                  <a:srgbClr val="000000"/>
                </a:solidFill>
                <a:effectLst/>
                <a:latin typeface="Times New Roman" panose="02020603050405020304" pitchFamily="18" charset="0"/>
                <a:cs typeface="Times New Roman" panose="02020603050405020304" pitchFamily="18" charset="0"/>
              </a:rPr>
              <a:t>The GaN/AlGaN material system displays excellent sensitivity, compatibility with living organisms, stability in various chemical environments, and rapid response times. Biosensor employs modulation of two-dimensional electron gas (2DEG) at heterojunction to accurately detect surface charge. The key innovation is that Al₂O₃ passivation enhances surface uniformity, reduces defect density, and enhances device stability.</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22008" y="3635006"/>
            <a:ext cx="9943179" cy="2523768"/>
          </a:xfrm>
          <a:prstGeom prst="rect">
            <a:avLst/>
          </a:prstGeom>
          <a:noFill/>
        </p:spPr>
        <p:txBody>
          <a:bodyPr wrap="square" rtlCol="0">
            <a:spAutoFit/>
          </a:bodyPr>
          <a:lstStyle/>
          <a:p>
            <a:r>
              <a:rPr lang="en-IN" sz="1600" b="1" dirty="0">
                <a:latin typeface="Times New Roman" panose="02020603050405020304" pitchFamily="18" charset="0"/>
                <a:ea typeface="Verdana" panose="020B0604030504040204" pitchFamily="34" charset="0"/>
                <a:cs typeface="Times New Roman" panose="02020603050405020304" pitchFamily="18" charset="0"/>
              </a:rPr>
              <a:t>Main Goals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Early Detection of Pathogens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 Sensitivity and Accuracy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Surface Charge Detection</a:t>
            </a:r>
          </a:p>
          <a:p>
            <a:pPr marL="285750" indent="-285750">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r>
              <a:rPr lang="en-IN" sz="1600" b="1" dirty="0">
                <a:latin typeface="Times New Roman" panose="02020603050405020304" pitchFamily="18" charset="0"/>
                <a:ea typeface="Verdana" panose="020B0604030504040204" pitchFamily="34" charset="0"/>
                <a:cs typeface="Times New Roman" panose="02020603050405020304" pitchFamily="18" charset="0"/>
              </a:rPr>
              <a:t>Additional Goals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Miniaturization and Quick Response</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Improved Chemical Stability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Multi-functional Biosensor Development</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Gant Chart  - Milestones and Activities </a:t>
            </a:r>
          </a:p>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graphicFrame>
        <p:nvGraphicFramePr>
          <p:cNvPr id="2" name="Chart 1">
            <a:extLst>
              <a:ext uri="{FF2B5EF4-FFF2-40B4-BE49-F238E27FC236}">
                <a16:creationId xmlns:a16="http://schemas.microsoft.com/office/drawing/2014/main" id="{0F426D5E-5AE4-0464-E06D-D4649E20DDD5}"/>
              </a:ext>
            </a:extLst>
          </p:cNvPr>
          <p:cNvGraphicFramePr>
            <a:graphicFrameLocks/>
          </p:cNvGraphicFramePr>
          <p:nvPr>
            <p:extLst>
              <p:ext uri="{D42A27DB-BD31-4B8C-83A1-F6EECF244321}">
                <p14:modId xmlns:p14="http://schemas.microsoft.com/office/powerpoint/2010/main" val="2790757310"/>
              </p:ext>
            </p:extLst>
          </p:nvPr>
        </p:nvGraphicFramePr>
        <p:xfrm>
          <a:off x="897835" y="1416445"/>
          <a:ext cx="10396330" cy="493102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9E9660-E0EA-63B6-A22F-5436A60088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TextBox 3">
            <a:extLst>
              <a:ext uri="{FF2B5EF4-FFF2-40B4-BE49-F238E27FC236}">
                <a16:creationId xmlns:a16="http://schemas.microsoft.com/office/drawing/2014/main" id="{73894B73-02F9-F527-AAD1-01CA9339B53C}"/>
              </a:ext>
            </a:extLst>
          </p:cNvPr>
          <p:cNvSpPr txBox="1"/>
          <p:nvPr/>
        </p:nvSpPr>
        <p:spPr>
          <a:xfrm>
            <a:off x="725557" y="1312642"/>
            <a:ext cx="6689035" cy="2031325"/>
          </a:xfrm>
          <a:prstGeom prst="rect">
            <a:avLst/>
          </a:prstGeom>
          <a:noFill/>
        </p:spPr>
        <p:txBody>
          <a:bodyPr wrap="square" rtlCol="0">
            <a:spAutoFit/>
          </a:bodyPr>
          <a:lstStyle/>
          <a:p>
            <a:pPr algn="just"/>
            <a:r>
              <a:rPr lang="en-IN" sz="1800" b="1" dirty="0">
                <a:latin typeface="Times New Roman" panose="02020603050405020304" pitchFamily="18" charset="0"/>
                <a:cs typeface="Times New Roman" panose="02020603050405020304" pitchFamily="18" charset="0"/>
              </a:rPr>
              <a:t>What are Bio-Sensors?</a:t>
            </a:r>
          </a:p>
          <a:p>
            <a:pPr algn="just"/>
            <a:r>
              <a:rPr lang="en-IN" sz="1800" b="0" i="0" dirty="0">
                <a:solidFill>
                  <a:srgbClr val="212121"/>
                </a:solidFill>
                <a:effectLst/>
                <a:latin typeface="Times New Roman" panose="02020603050405020304" pitchFamily="18" charset="0"/>
                <a:cs typeface="Times New Roman" panose="02020603050405020304" pitchFamily="18" charset="0"/>
              </a:rPr>
              <a:t>A biosensor is a device that measures biological or chemical reactions by generating signals proportional to the concentration of an analyte in the reaction. Biosensors are employed in applications such as disease monitoring, drug discovery, and detection of pollutants, disease-causing micro-organisms, and markers that are indicators of disease in bodily fluids (blood, urine, saliva, sweat).</a:t>
            </a:r>
            <a:endParaRPr lang="en-IN" sz="1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BF93F3-87BC-EF3A-7F98-482BA7786C15}"/>
              </a:ext>
            </a:extLst>
          </p:cNvPr>
          <p:cNvSpPr txBox="1"/>
          <p:nvPr/>
        </p:nvSpPr>
        <p:spPr>
          <a:xfrm>
            <a:off x="725557" y="3429000"/>
            <a:ext cx="6609521" cy="1938992"/>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Analyte</a:t>
            </a:r>
            <a:r>
              <a:rPr lang="en-IN" sz="2000" dirty="0">
                <a:latin typeface="Times New Roman" panose="02020603050405020304" pitchFamily="18" charset="0"/>
                <a:cs typeface="Times New Roman" panose="02020603050405020304" pitchFamily="18" charset="0"/>
              </a:rPr>
              <a:t> is the substance of interest to be detected; </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Bioreceptors</a:t>
            </a:r>
            <a:r>
              <a:rPr lang="en-IN" sz="2000" dirty="0">
                <a:latin typeface="Times New Roman" panose="02020603050405020304" pitchFamily="18" charset="0"/>
                <a:cs typeface="Times New Roman" panose="02020603050405020304" pitchFamily="18" charset="0"/>
              </a:rPr>
              <a:t> specifically recognize the analyte and initiate bio-recognition;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transducer converts this event into a measurable signal; </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Electronics</a:t>
            </a:r>
            <a:r>
              <a:rPr lang="en-IN" sz="2000" dirty="0">
                <a:latin typeface="Times New Roman" panose="02020603050405020304" pitchFamily="18" charset="0"/>
                <a:cs typeface="Times New Roman" panose="02020603050405020304" pitchFamily="18" charset="0"/>
              </a:rPr>
              <a:t> process and condition this signal;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Display</a:t>
            </a:r>
            <a:r>
              <a:rPr lang="en-IN" sz="2000" dirty="0">
                <a:latin typeface="Times New Roman" panose="02020603050405020304" pitchFamily="18" charset="0"/>
                <a:cs typeface="Times New Roman" panose="02020603050405020304" pitchFamily="18" charset="0"/>
              </a:rPr>
              <a:t> presents the results in a user-friendly format.</a:t>
            </a:r>
          </a:p>
        </p:txBody>
      </p:sp>
      <p:pic>
        <p:nvPicPr>
          <p:cNvPr id="9" name="Picture 8">
            <a:extLst>
              <a:ext uri="{FF2B5EF4-FFF2-40B4-BE49-F238E27FC236}">
                <a16:creationId xmlns:a16="http://schemas.microsoft.com/office/drawing/2014/main" id="{55656605-F420-586E-1643-B9FD5992EFF3}"/>
              </a:ext>
            </a:extLst>
          </p:cNvPr>
          <p:cNvPicPr>
            <a:picLocks noChangeAspect="1"/>
          </p:cNvPicPr>
          <p:nvPr/>
        </p:nvPicPr>
        <p:blipFill>
          <a:blip r:embed="rId2"/>
          <a:stretch>
            <a:fillRect/>
          </a:stretch>
        </p:blipFill>
        <p:spPr>
          <a:xfrm>
            <a:off x="7444409" y="1312642"/>
            <a:ext cx="4747590" cy="5545357"/>
          </a:xfrm>
          <a:prstGeom prst="rect">
            <a:avLst/>
          </a:prstGeom>
        </p:spPr>
      </p:pic>
    </p:spTree>
    <p:extLst>
      <p:ext uri="{BB962C8B-B14F-4D97-AF65-F5344CB8AC3E}">
        <p14:creationId xmlns:p14="http://schemas.microsoft.com/office/powerpoint/2010/main" val="11005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1235DA-061C-C23A-AE9B-DA7903BEFE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pic>
        <p:nvPicPr>
          <p:cNvPr id="2050" name="Picture 2" descr="undefined">
            <a:extLst>
              <a:ext uri="{FF2B5EF4-FFF2-40B4-BE49-F238E27FC236}">
                <a16:creationId xmlns:a16="http://schemas.microsoft.com/office/drawing/2014/main" id="{286D94C6-58BF-1877-DACB-994CC7BEB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30" y="1832526"/>
            <a:ext cx="1194734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74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02FD64-B162-0729-FC9E-FFC7A7E321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TextBox 3">
            <a:extLst>
              <a:ext uri="{FF2B5EF4-FFF2-40B4-BE49-F238E27FC236}">
                <a16:creationId xmlns:a16="http://schemas.microsoft.com/office/drawing/2014/main" id="{8E7689F9-83BC-89F3-3717-8D12D020DDB2}"/>
              </a:ext>
            </a:extLst>
          </p:cNvPr>
          <p:cNvSpPr txBox="1"/>
          <p:nvPr/>
        </p:nvSpPr>
        <p:spPr>
          <a:xfrm>
            <a:off x="646043" y="1113183"/>
            <a:ext cx="11082131" cy="4924425"/>
          </a:xfrm>
          <a:prstGeom prst="rect">
            <a:avLst/>
          </a:prstGeom>
          <a:noFill/>
        </p:spPr>
        <p:txBody>
          <a:bodyPr wrap="square" rtlCol="0">
            <a:spAutoFit/>
          </a:bodyPr>
          <a:lstStyle/>
          <a:p>
            <a:pPr algn="just"/>
            <a:r>
              <a:rPr lang="en-IN" sz="1800" b="1" dirty="0"/>
              <a:t>WHAT IS HEMT(HIGH ELECTRON MOBILITY TRANSISTOR)?</a:t>
            </a:r>
          </a:p>
          <a:p>
            <a:pPr algn="just">
              <a:buFont typeface="Arial" panose="020B0604020202020204" pitchFamily="34" charset="0"/>
              <a:buChar char="•"/>
            </a:pPr>
            <a:r>
              <a:rPr lang="en-IN" sz="2400" b="0" i="0" dirty="0">
                <a:solidFill>
                  <a:schemeClr val="tx1"/>
                </a:solidFill>
                <a:effectLst/>
                <a:latin typeface="Google Sans"/>
              </a:rPr>
              <a:t>Properties</a:t>
            </a:r>
          </a:p>
          <a:p>
            <a:pPr algn="just" fontAlgn="ctr">
              <a:buFont typeface="Arial" panose="020B0604020202020204" pitchFamily="34" charset="0"/>
              <a:buChar char="•"/>
            </a:pPr>
            <a:r>
              <a:rPr lang="en-IN" sz="2400" b="0" i="0" dirty="0">
                <a:solidFill>
                  <a:schemeClr val="tx1"/>
                </a:solidFill>
                <a:effectLst/>
                <a:latin typeface="Google Sans"/>
              </a:rPr>
              <a:t>HEMT biosensors are based on a two-dimensional electron gas (2DEG) that can amplify current changes. They can be used for label-free, real-time, and direct detection. </a:t>
            </a:r>
          </a:p>
          <a:p>
            <a:pPr algn="just">
              <a:buFont typeface="Arial" panose="020B0604020202020204" pitchFamily="34" charset="0"/>
              <a:buChar char="•"/>
            </a:pPr>
            <a:r>
              <a:rPr lang="en-IN" sz="2400" b="0" i="0" dirty="0">
                <a:solidFill>
                  <a:schemeClr val="tx1"/>
                </a:solidFill>
                <a:effectLst/>
                <a:latin typeface="Google Sans"/>
              </a:rPr>
              <a:t>Structure</a:t>
            </a:r>
          </a:p>
          <a:p>
            <a:pPr algn="just" fontAlgn="ctr">
              <a:buFont typeface="Arial" panose="020B0604020202020204" pitchFamily="34" charset="0"/>
              <a:buChar char="•"/>
            </a:pPr>
            <a:r>
              <a:rPr lang="en-IN" sz="2400" b="0" i="0" dirty="0">
                <a:solidFill>
                  <a:schemeClr val="tx1"/>
                </a:solidFill>
                <a:effectLst/>
                <a:latin typeface="Google Sans"/>
              </a:rPr>
              <a:t>HEMTs are heterostructure field-effect transistors (FETs) that are made from at least two different semiconducting materials. </a:t>
            </a:r>
          </a:p>
          <a:p>
            <a:pPr algn="just">
              <a:buFont typeface="Arial" panose="020B0604020202020204" pitchFamily="34" charset="0"/>
              <a:buChar char="•"/>
            </a:pPr>
            <a:r>
              <a:rPr lang="en-IN" sz="2400" b="0" i="0" dirty="0">
                <a:solidFill>
                  <a:schemeClr val="tx1"/>
                </a:solidFill>
                <a:effectLst/>
                <a:latin typeface="Google Sans"/>
              </a:rPr>
              <a:t>Applications</a:t>
            </a:r>
          </a:p>
          <a:p>
            <a:pPr algn="just" fontAlgn="ctr">
              <a:buFont typeface="Arial" panose="020B0604020202020204" pitchFamily="34" charset="0"/>
              <a:buChar char="•"/>
            </a:pPr>
            <a:r>
              <a:rPr lang="en-IN" sz="2400" b="0" i="0" dirty="0">
                <a:solidFill>
                  <a:schemeClr val="tx1"/>
                </a:solidFill>
                <a:effectLst/>
                <a:latin typeface="Google Sans"/>
              </a:rPr>
              <a:t>HEMT biosensors can be used to detect C-reactive proteins and other biomolecules. </a:t>
            </a:r>
          </a:p>
          <a:p>
            <a:pPr algn="just">
              <a:buFont typeface="Arial" panose="020B0604020202020204" pitchFamily="34" charset="0"/>
              <a:buChar char="•"/>
            </a:pPr>
            <a:r>
              <a:rPr lang="en-IN" sz="2400" b="0" i="0" dirty="0">
                <a:solidFill>
                  <a:schemeClr val="tx1"/>
                </a:solidFill>
                <a:effectLst/>
                <a:latin typeface="Google Sans"/>
              </a:rPr>
              <a:t>Advantages</a:t>
            </a:r>
          </a:p>
          <a:p>
            <a:pPr algn="just" fontAlgn="ctr">
              <a:buFont typeface="Arial" panose="020B0604020202020204" pitchFamily="34" charset="0"/>
              <a:buChar char="•"/>
            </a:pPr>
            <a:r>
              <a:rPr lang="en-IN" sz="2400" b="0" i="0" dirty="0">
                <a:solidFill>
                  <a:schemeClr val="tx1"/>
                </a:solidFill>
                <a:effectLst/>
                <a:latin typeface="Google Sans"/>
              </a:rPr>
              <a:t>HEMT biosensors have large surface sensitivity and heterostructure accessibility. </a:t>
            </a:r>
          </a:p>
          <a:p>
            <a:br>
              <a:rPr lang="en-IN" sz="2400" b="0" i="0" dirty="0">
                <a:solidFill>
                  <a:schemeClr val="tx1"/>
                </a:solidFill>
                <a:effectLst/>
                <a:latin typeface="Google Sans"/>
              </a:rPr>
            </a:br>
            <a:endParaRPr lang="en-IN" sz="1800" dirty="0">
              <a:solidFill>
                <a:schemeClr val="tx1"/>
              </a:solidFill>
            </a:endParaRPr>
          </a:p>
          <a:p>
            <a:endParaRPr lang="en-IN" dirty="0"/>
          </a:p>
        </p:txBody>
      </p:sp>
    </p:spTree>
    <p:extLst>
      <p:ext uri="{BB962C8B-B14F-4D97-AF65-F5344CB8AC3E}">
        <p14:creationId xmlns:p14="http://schemas.microsoft.com/office/powerpoint/2010/main" val="49057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graphicFrame>
        <p:nvGraphicFramePr>
          <p:cNvPr id="6" name="Table 5">
            <a:extLst>
              <a:ext uri="{FF2B5EF4-FFF2-40B4-BE49-F238E27FC236}">
                <a16:creationId xmlns:a16="http://schemas.microsoft.com/office/drawing/2014/main" id="{EB6DAE8A-11EA-5827-30B7-BB6CAD62BE89}"/>
              </a:ext>
            </a:extLst>
          </p:cNvPr>
          <p:cNvGraphicFramePr>
            <a:graphicFrameLocks noGrp="1"/>
          </p:cNvGraphicFramePr>
          <p:nvPr>
            <p:extLst>
              <p:ext uri="{D42A27DB-BD31-4B8C-83A1-F6EECF244321}">
                <p14:modId xmlns:p14="http://schemas.microsoft.com/office/powerpoint/2010/main" val="3068218314"/>
              </p:ext>
            </p:extLst>
          </p:nvPr>
        </p:nvGraphicFramePr>
        <p:xfrm>
          <a:off x="452283" y="795597"/>
          <a:ext cx="11149782" cy="5603666"/>
        </p:xfrm>
        <a:graphic>
          <a:graphicData uri="http://schemas.openxmlformats.org/drawingml/2006/table">
            <a:tbl>
              <a:tblPr firstRow="1" firstCol="1" lastRow="1" lastCol="1" bandRow="1" bandCol="1">
                <a:tableStyleId>{487C13AC-C4EB-4B75-A16E-F28B5C2F6171}</a:tableStyleId>
              </a:tblPr>
              <a:tblGrid>
                <a:gridCol w="1130711">
                  <a:extLst>
                    <a:ext uri="{9D8B030D-6E8A-4147-A177-3AD203B41FA5}">
                      <a16:colId xmlns:a16="http://schemas.microsoft.com/office/drawing/2014/main" val="2490464702"/>
                    </a:ext>
                  </a:extLst>
                </a:gridCol>
                <a:gridCol w="2025445">
                  <a:extLst>
                    <a:ext uri="{9D8B030D-6E8A-4147-A177-3AD203B41FA5}">
                      <a16:colId xmlns:a16="http://schemas.microsoft.com/office/drawing/2014/main" val="1815539962"/>
                    </a:ext>
                  </a:extLst>
                </a:gridCol>
                <a:gridCol w="2605548">
                  <a:extLst>
                    <a:ext uri="{9D8B030D-6E8A-4147-A177-3AD203B41FA5}">
                      <a16:colId xmlns:a16="http://schemas.microsoft.com/office/drawing/2014/main" val="4007361356"/>
                    </a:ext>
                  </a:extLst>
                </a:gridCol>
                <a:gridCol w="1691148">
                  <a:extLst>
                    <a:ext uri="{9D8B030D-6E8A-4147-A177-3AD203B41FA5}">
                      <a16:colId xmlns:a16="http://schemas.microsoft.com/office/drawing/2014/main" val="3016919119"/>
                    </a:ext>
                  </a:extLst>
                </a:gridCol>
                <a:gridCol w="2015613">
                  <a:extLst>
                    <a:ext uri="{9D8B030D-6E8A-4147-A177-3AD203B41FA5}">
                      <a16:colId xmlns:a16="http://schemas.microsoft.com/office/drawing/2014/main" val="2012817796"/>
                    </a:ext>
                  </a:extLst>
                </a:gridCol>
                <a:gridCol w="1681317">
                  <a:extLst>
                    <a:ext uri="{9D8B030D-6E8A-4147-A177-3AD203B41FA5}">
                      <a16:colId xmlns:a16="http://schemas.microsoft.com/office/drawing/2014/main" val="1527738380"/>
                    </a:ext>
                  </a:extLst>
                </a:gridCol>
              </a:tblGrid>
              <a:tr h="56288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b="1"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t>    </a:t>
                      </a:r>
                      <a:r>
                        <a:rPr lang="en-IN" sz="1800" b="1" dirty="0">
                          <a:latin typeface="Times New Roman" panose="02020603050405020304" pitchFamily="18" charset="0"/>
                          <a:cs typeface="Times New Roman" panose="02020603050405020304" pitchFamily="18" charset="0"/>
                        </a:rPr>
                        <a:t>Sl.no</a:t>
                      </a:r>
                    </a:p>
                    <a:p>
                      <a:endParaRPr lang="en-IN" dirty="0"/>
                    </a:p>
                  </a:txBody>
                  <a:tcPr/>
                </a:tc>
                <a:tc>
                  <a:txBody>
                    <a:bodyPr/>
                    <a:lstStyle/>
                    <a:p>
                      <a:r>
                        <a:rPr lang="en-IN" dirty="0"/>
                        <a:t>   </a:t>
                      </a:r>
                    </a:p>
                    <a:p>
                      <a:r>
                        <a:rPr lang="en-IN" dirty="0"/>
                        <a:t>       </a:t>
                      </a:r>
                      <a:r>
                        <a:rPr lang="en-IN" sz="1800" b="1" dirty="0">
                          <a:latin typeface="Times New Roman" panose="02020603050405020304" pitchFamily="18" charset="0"/>
                          <a:cs typeface="Times New Roman" panose="02020603050405020304" pitchFamily="18" charset="0"/>
                        </a:rPr>
                        <a:t>Title</a:t>
                      </a:r>
                    </a:p>
                    <a:p>
                      <a:endParaRPr lang="en-IN" dirty="0"/>
                    </a:p>
                  </a:txBody>
                  <a:tcPr/>
                </a:tc>
                <a:tc>
                  <a:txBody>
                    <a:bodyPr/>
                    <a:lstStyle/>
                    <a:p>
                      <a:endParaRPr lang="en-IN" dirty="0"/>
                    </a:p>
                    <a:p>
                      <a:r>
                        <a:rPr lang="en-IN" b="1" dirty="0"/>
                        <a:t>        </a:t>
                      </a:r>
                      <a:r>
                        <a:rPr lang="en-IN" sz="1800" b="1" dirty="0">
                          <a:latin typeface="Times New Roman" panose="02020603050405020304" pitchFamily="18" charset="0"/>
                          <a:cs typeface="Times New Roman" panose="02020603050405020304" pitchFamily="18" charset="0"/>
                        </a:rPr>
                        <a:t>Methodlogy</a:t>
                      </a:r>
                    </a:p>
                  </a:txBody>
                  <a:tcPr/>
                </a:tc>
                <a:tc>
                  <a:txBody>
                    <a:bodyPr/>
                    <a:lstStyle/>
                    <a:p>
                      <a:endParaRPr lang="en-IN" dirty="0"/>
                    </a:p>
                    <a:p>
                      <a:r>
                        <a:rPr lang="en-IN" sz="1800" b="1" dirty="0">
                          <a:latin typeface="Times New Roman" panose="02020603050405020304" pitchFamily="18" charset="0"/>
                          <a:cs typeface="Times New Roman" panose="02020603050405020304" pitchFamily="18" charset="0"/>
                        </a:rPr>
                        <a:t>      Merits</a:t>
                      </a:r>
                    </a:p>
                  </a:txBody>
                  <a:tcPr/>
                </a:tc>
                <a:tc>
                  <a:txBody>
                    <a:bodyPr/>
                    <a:lstStyle/>
                    <a:p>
                      <a:endParaRPr lang="en-IN" dirty="0"/>
                    </a:p>
                    <a:p>
                      <a:r>
                        <a:rPr lang="en-IN" sz="1800" b="1" dirty="0">
                          <a:latin typeface="Times New Roman" panose="02020603050405020304" pitchFamily="18" charset="0"/>
                          <a:cs typeface="Times New Roman" panose="02020603050405020304" pitchFamily="18" charset="0"/>
                        </a:rPr>
                        <a:t>    Research</a:t>
                      </a:r>
                    </a:p>
                  </a:txBody>
                  <a:tcPr/>
                </a:tc>
                <a:tc>
                  <a:txBody>
                    <a:bodyPr/>
                    <a:lstStyle/>
                    <a:p>
                      <a:r>
                        <a:rPr lang="en-IN" dirty="0"/>
                        <a:t> </a:t>
                      </a:r>
                    </a:p>
                    <a:p>
                      <a:r>
                        <a:rPr lang="en-IN" sz="1800" b="1" dirty="0">
                          <a:latin typeface="Times New Roman" panose="02020603050405020304" pitchFamily="18" charset="0"/>
                          <a:cs typeface="Times New Roman" panose="02020603050405020304" pitchFamily="18" charset="0"/>
                        </a:rPr>
                        <a:t>   Year of</a:t>
                      </a:r>
                    </a:p>
                    <a:p>
                      <a:r>
                        <a:rPr lang="en-IN" sz="1800" b="1" dirty="0">
                          <a:latin typeface="Times New Roman" panose="02020603050405020304" pitchFamily="18" charset="0"/>
                          <a:cs typeface="Times New Roman" panose="02020603050405020304" pitchFamily="18" charset="0"/>
                        </a:rPr>
                        <a:t>   Published</a:t>
                      </a:r>
                    </a:p>
                    <a:p>
                      <a:endParaRPr lang="en-IN" dirty="0"/>
                    </a:p>
                  </a:txBody>
                  <a:tcPr/>
                </a:tc>
                <a:extLst>
                  <a:ext uri="{0D108BD9-81ED-4DB2-BD59-A6C34878D82A}">
                    <a16:rowId xmlns:a16="http://schemas.microsoft.com/office/drawing/2014/main" val="658934256"/>
                  </a:ext>
                </a:extLst>
              </a:tr>
              <a:tr h="4536866">
                <a:tc>
                  <a:txBody>
                    <a:bodyPr/>
                    <a:lstStyle/>
                    <a:p>
                      <a:endParaRPr lang="en-IN" dirty="0"/>
                    </a:p>
                    <a:p>
                      <a:r>
                        <a:rPr lang="en-IN" sz="1800" b="1" dirty="0">
                          <a:latin typeface="Times New Roman" panose="02020603050405020304" pitchFamily="18" charset="0"/>
                          <a:cs typeface="Times New Roman" panose="02020603050405020304" pitchFamily="18" charset="0"/>
                        </a:rPr>
                        <a:t>1</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600" dirty="0">
                          <a:latin typeface="Times New Roman" panose="02020603050405020304" pitchFamily="18" charset="0"/>
                          <a:cs typeface="Times New Roman" panose="02020603050405020304" pitchFamily="18" charset="0"/>
                        </a:rPr>
                        <a:t>A Dielectrically Modulated GaN/AlN/AlGaN MOSHEMT with a Nanogap Embedded Cavity for Biosensing Applications</a:t>
                      </a:r>
                      <a:endParaRPr lang="en-US" sz="1600" b="1" i="0" u="none" strike="noStrike" cap="none"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400" dirty="0">
                          <a:latin typeface="Times New Roman" panose="02020603050405020304" pitchFamily="18" charset="0"/>
                          <a:cs typeface="Times New Roman" panose="02020603050405020304" pitchFamily="18" charset="0"/>
                        </a:rPr>
                        <a:t>The research explores the design and simulation of a GaN/AlN/AlGaN MOS-HEMT (Metal-Oxide-Semiconductor High Electron Mobility Transistor) with an embedded nanogap cavity beneath the gate on the drain side. The device's sensitivity as a biosensor is analyzed through dielectric modulation of the cavity region, simulating the presence of various neutral and charged biomolecules. </a:t>
                      </a:r>
                    </a:p>
                    <a:p>
                      <a:endParaRPr lang="en-IN" dirty="0"/>
                    </a:p>
                  </a:txBody>
                  <a:tcPr/>
                </a:tc>
                <a:tc>
                  <a:txBody>
                    <a:bodyPr/>
                    <a:lstStyle/>
                    <a:p>
                      <a:pPr marL="285750" indent="-285750">
                        <a:buFont typeface="Arial" panose="020B0604020202020204" pitchFamily="34" charset="0"/>
                        <a:buChar char="•"/>
                      </a:pPr>
                      <a:r>
                        <a:rPr lang="en-IN" dirty="0"/>
                        <a:t>High Sensitivity</a:t>
                      </a:r>
                    </a:p>
                    <a:p>
                      <a:pPr marL="285750" indent="-285750">
                        <a:buFont typeface="Arial" panose="020B0604020202020204" pitchFamily="34" charset="0"/>
                        <a:buChar char="•"/>
                      </a:pPr>
                      <a:r>
                        <a:rPr lang="en-IN" dirty="0"/>
                        <a:t>Enhanced Device Performance</a:t>
                      </a:r>
                    </a:p>
                    <a:p>
                      <a:pPr marL="285750" indent="-285750">
                        <a:buFont typeface="Arial" panose="020B0604020202020204" pitchFamily="34" charset="0"/>
                        <a:buChar char="•"/>
                      </a:pPr>
                      <a:r>
                        <a:rPr lang="en-IN" dirty="0"/>
                        <a:t>Versatile Detection Capability</a:t>
                      </a:r>
                    </a:p>
                    <a:p>
                      <a:pPr marL="285750" indent="-285750">
                        <a:buFont typeface="Arial" panose="020B0604020202020204" pitchFamily="34" charset="0"/>
                        <a:buChar char="•"/>
                      </a:pPr>
                      <a:r>
                        <a:rPr lang="en-IN" dirty="0"/>
                        <a:t>Scalability and Stability</a:t>
                      </a:r>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dirty="0"/>
                        <a:t>The research identifies a gap in the development of biosensors capable of detecting both neutral and charged biomolecules with high sensitivity. While previous studies have focused on silicon-based FET sensors and dielectric-modulated devices.</a:t>
                      </a:r>
                    </a:p>
                    <a:p>
                      <a:pPr marL="0" indent="0">
                        <a:buFont typeface="Arial" panose="020B0604020202020204" pitchFamily="34" charset="0"/>
                        <a:buNone/>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dirty="0"/>
                        <a:t>IEEE Sensors Journal on August 14 2022</a:t>
                      </a:r>
                    </a:p>
                    <a:p>
                      <a:endParaRPr lang="en-IN" dirty="0"/>
                    </a:p>
                  </a:txBody>
                  <a:tcPr/>
                </a:tc>
                <a:extLst>
                  <a:ext uri="{0D108BD9-81ED-4DB2-BD59-A6C34878D82A}">
                    <a16:rowId xmlns:a16="http://schemas.microsoft.com/office/drawing/2014/main" val="4233294032"/>
                  </a:ext>
                </a:extLst>
              </a:tr>
            </a:tbl>
          </a:graphicData>
        </a:graphic>
      </p:graphicFrame>
    </p:spTree>
    <p:extLst>
      <p:ext uri="{BB962C8B-B14F-4D97-AF65-F5344CB8AC3E}">
        <p14:creationId xmlns:p14="http://schemas.microsoft.com/office/powerpoint/2010/main" val="3375021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graphicFrame>
        <p:nvGraphicFramePr>
          <p:cNvPr id="6" name="Table 5">
            <a:extLst>
              <a:ext uri="{FF2B5EF4-FFF2-40B4-BE49-F238E27FC236}">
                <a16:creationId xmlns:a16="http://schemas.microsoft.com/office/drawing/2014/main" id="{EB6DAE8A-11EA-5827-30B7-BB6CAD62BE89}"/>
              </a:ext>
            </a:extLst>
          </p:cNvPr>
          <p:cNvGraphicFramePr>
            <a:graphicFrameLocks noGrp="1"/>
          </p:cNvGraphicFramePr>
          <p:nvPr>
            <p:extLst>
              <p:ext uri="{D42A27DB-BD31-4B8C-83A1-F6EECF244321}">
                <p14:modId xmlns:p14="http://schemas.microsoft.com/office/powerpoint/2010/main" val="2352562756"/>
              </p:ext>
            </p:extLst>
          </p:nvPr>
        </p:nvGraphicFramePr>
        <p:xfrm>
          <a:off x="412956" y="772129"/>
          <a:ext cx="11149782" cy="5934565"/>
        </p:xfrm>
        <a:graphic>
          <a:graphicData uri="http://schemas.openxmlformats.org/drawingml/2006/table">
            <a:tbl>
              <a:tblPr firstRow="1" firstCol="1" lastRow="1" lastCol="1" bandRow="1" bandCol="1">
                <a:tableStyleId>{487C13AC-C4EB-4B75-A16E-F28B5C2F6171}</a:tableStyleId>
              </a:tblPr>
              <a:tblGrid>
                <a:gridCol w="1130711">
                  <a:extLst>
                    <a:ext uri="{9D8B030D-6E8A-4147-A177-3AD203B41FA5}">
                      <a16:colId xmlns:a16="http://schemas.microsoft.com/office/drawing/2014/main" val="2490464702"/>
                    </a:ext>
                  </a:extLst>
                </a:gridCol>
                <a:gridCol w="2025445">
                  <a:extLst>
                    <a:ext uri="{9D8B030D-6E8A-4147-A177-3AD203B41FA5}">
                      <a16:colId xmlns:a16="http://schemas.microsoft.com/office/drawing/2014/main" val="1815539962"/>
                    </a:ext>
                  </a:extLst>
                </a:gridCol>
                <a:gridCol w="2605548">
                  <a:extLst>
                    <a:ext uri="{9D8B030D-6E8A-4147-A177-3AD203B41FA5}">
                      <a16:colId xmlns:a16="http://schemas.microsoft.com/office/drawing/2014/main" val="4007361356"/>
                    </a:ext>
                  </a:extLst>
                </a:gridCol>
                <a:gridCol w="1691148">
                  <a:extLst>
                    <a:ext uri="{9D8B030D-6E8A-4147-A177-3AD203B41FA5}">
                      <a16:colId xmlns:a16="http://schemas.microsoft.com/office/drawing/2014/main" val="3016919119"/>
                    </a:ext>
                  </a:extLst>
                </a:gridCol>
                <a:gridCol w="2015613">
                  <a:extLst>
                    <a:ext uri="{9D8B030D-6E8A-4147-A177-3AD203B41FA5}">
                      <a16:colId xmlns:a16="http://schemas.microsoft.com/office/drawing/2014/main" val="2012817796"/>
                    </a:ext>
                  </a:extLst>
                </a:gridCol>
                <a:gridCol w="1681317">
                  <a:extLst>
                    <a:ext uri="{9D8B030D-6E8A-4147-A177-3AD203B41FA5}">
                      <a16:colId xmlns:a16="http://schemas.microsoft.com/office/drawing/2014/main" val="1527738380"/>
                    </a:ext>
                  </a:extLst>
                </a:gridCol>
              </a:tblGrid>
              <a:tr h="10133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b="1"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t>    </a:t>
                      </a:r>
                      <a:r>
                        <a:rPr lang="en-IN" sz="1800" b="1" dirty="0">
                          <a:latin typeface="Times New Roman" panose="02020603050405020304" pitchFamily="18" charset="0"/>
                          <a:cs typeface="Times New Roman" panose="02020603050405020304" pitchFamily="18" charset="0"/>
                        </a:rPr>
                        <a:t>Sl.no</a:t>
                      </a:r>
                    </a:p>
                    <a:p>
                      <a:endParaRPr lang="en-IN" dirty="0"/>
                    </a:p>
                  </a:txBody>
                  <a:tcPr/>
                </a:tc>
                <a:tc>
                  <a:txBody>
                    <a:bodyPr/>
                    <a:lstStyle/>
                    <a:p>
                      <a:r>
                        <a:rPr lang="en-IN" dirty="0"/>
                        <a:t>   </a:t>
                      </a:r>
                    </a:p>
                    <a:p>
                      <a:r>
                        <a:rPr lang="en-IN" dirty="0"/>
                        <a:t>       </a:t>
                      </a:r>
                      <a:r>
                        <a:rPr lang="en-IN" sz="1800" b="1" dirty="0">
                          <a:latin typeface="Times New Roman" panose="02020603050405020304" pitchFamily="18" charset="0"/>
                          <a:cs typeface="Times New Roman" panose="02020603050405020304" pitchFamily="18" charset="0"/>
                        </a:rPr>
                        <a:t>Title</a:t>
                      </a:r>
                    </a:p>
                    <a:p>
                      <a:endParaRPr lang="en-IN" dirty="0"/>
                    </a:p>
                  </a:txBody>
                  <a:tcPr/>
                </a:tc>
                <a:tc>
                  <a:txBody>
                    <a:bodyPr/>
                    <a:lstStyle/>
                    <a:p>
                      <a:endParaRPr lang="en-IN" dirty="0"/>
                    </a:p>
                    <a:p>
                      <a:r>
                        <a:rPr lang="en-IN" b="1" dirty="0"/>
                        <a:t>        </a:t>
                      </a:r>
                      <a:r>
                        <a:rPr lang="en-IN" sz="1800" b="1" dirty="0">
                          <a:latin typeface="Times New Roman" panose="02020603050405020304" pitchFamily="18" charset="0"/>
                          <a:cs typeface="Times New Roman" panose="02020603050405020304" pitchFamily="18" charset="0"/>
                        </a:rPr>
                        <a:t>Methodlogy</a:t>
                      </a:r>
                    </a:p>
                  </a:txBody>
                  <a:tcPr/>
                </a:tc>
                <a:tc>
                  <a:txBody>
                    <a:bodyPr/>
                    <a:lstStyle/>
                    <a:p>
                      <a:endParaRPr lang="en-IN" dirty="0"/>
                    </a:p>
                    <a:p>
                      <a:r>
                        <a:rPr lang="en-IN" sz="1800" b="1" dirty="0">
                          <a:latin typeface="Times New Roman" panose="02020603050405020304" pitchFamily="18" charset="0"/>
                          <a:cs typeface="Times New Roman" panose="02020603050405020304" pitchFamily="18" charset="0"/>
                        </a:rPr>
                        <a:t>      Merits</a:t>
                      </a:r>
                    </a:p>
                  </a:txBody>
                  <a:tcPr/>
                </a:tc>
                <a:tc>
                  <a:txBody>
                    <a:bodyPr/>
                    <a:lstStyle/>
                    <a:p>
                      <a:endParaRPr lang="en-IN" dirty="0"/>
                    </a:p>
                    <a:p>
                      <a:r>
                        <a:rPr lang="en-IN" sz="1800" b="1" dirty="0">
                          <a:latin typeface="Times New Roman" panose="02020603050405020304" pitchFamily="18" charset="0"/>
                          <a:cs typeface="Times New Roman" panose="02020603050405020304" pitchFamily="18" charset="0"/>
                        </a:rPr>
                        <a:t>    Research</a:t>
                      </a:r>
                    </a:p>
                  </a:txBody>
                  <a:tcPr/>
                </a:tc>
                <a:tc>
                  <a:txBody>
                    <a:bodyPr/>
                    <a:lstStyle/>
                    <a:p>
                      <a:r>
                        <a:rPr lang="en-IN" dirty="0"/>
                        <a:t> </a:t>
                      </a:r>
                    </a:p>
                    <a:p>
                      <a:r>
                        <a:rPr lang="en-IN" sz="1800" b="1" dirty="0">
                          <a:latin typeface="Times New Roman" panose="02020603050405020304" pitchFamily="18" charset="0"/>
                          <a:cs typeface="Times New Roman" panose="02020603050405020304" pitchFamily="18" charset="0"/>
                        </a:rPr>
                        <a:t>   Year of</a:t>
                      </a:r>
                    </a:p>
                    <a:p>
                      <a:r>
                        <a:rPr lang="en-IN" sz="1800" b="1" dirty="0">
                          <a:latin typeface="Times New Roman" panose="02020603050405020304" pitchFamily="18" charset="0"/>
                          <a:cs typeface="Times New Roman" panose="02020603050405020304" pitchFamily="18" charset="0"/>
                        </a:rPr>
                        <a:t>   Published</a:t>
                      </a:r>
                    </a:p>
                    <a:p>
                      <a:endParaRPr lang="en-IN" dirty="0"/>
                    </a:p>
                  </a:txBody>
                  <a:tcPr/>
                </a:tc>
                <a:extLst>
                  <a:ext uri="{0D108BD9-81ED-4DB2-BD59-A6C34878D82A}">
                    <a16:rowId xmlns:a16="http://schemas.microsoft.com/office/drawing/2014/main" val="658934256"/>
                  </a:ext>
                </a:extLst>
              </a:tr>
              <a:tr h="4867765">
                <a:tc>
                  <a:txBody>
                    <a:bodyPr/>
                    <a:lstStyle/>
                    <a:p>
                      <a:endParaRPr lang="en-IN" dirty="0"/>
                    </a:p>
                    <a:p>
                      <a:r>
                        <a:rPr lang="en-IN" sz="1800" b="1" dirty="0">
                          <a:latin typeface="Times New Roman" panose="02020603050405020304" pitchFamily="18" charset="0"/>
                          <a:cs typeface="Times New Roman" panose="02020603050405020304" pitchFamily="18" charset="0"/>
                        </a:rPr>
                        <a:t>2</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600" dirty="0"/>
                        <a:t>Open gate AlGaN/GaN HEMT biosensor: Sensitivity analysis and optimization </a:t>
                      </a:r>
                      <a:endParaRPr lang="en-US" sz="1600" b="1" i="0" u="none" strike="noStrike" cap="none"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200" dirty="0"/>
                        <a:t>The study proposes a physics-based analytical model for an open gate AlGaN/GaN HEMT (High Electron Mobility Transistor) designed for the electrical detection of biomolecules such as uricase, glucose, biotin, and cytochrome-c. The model evaluates the sensitivity of the device by </a:t>
                      </a:r>
                      <a:r>
                        <a:rPr lang="en-IN" sz="1200" dirty="0" err="1"/>
                        <a:t>analyzing</a:t>
                      </a:r>
                      <a:r>
                        <a:rPr lang="en-IN" sz="1200" dirty="0"/>
                        <a:t> the drain current and threshold voltage under the influence of different biomolecules. The analytical model considers the immersion of the gate electrode in a de-ionized water solution and is validated using simulation results obtained from the ATLAS TCAD device simulator.</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IN" dirty="0"/>
                        <a:t>High Sensitivity</a:t>
                      </a:r>
                    </a:p>
                    <a:p>
                      <a:pPr marL="285750" indent="-285750">
                        <a:buFont typeface="Arial" panose="020B0604020202020204" pitchFamily="34" charset="0"/>
                        <a:buChar char="•"/>
                      </a:pPr>
                      <a:r>
                        <a:rPr lang="en-IN" dirty="0"/>
                        <a:t>Easy Fabrication</a:t>
                      </a:r>
                    </a:p>
                    <a:p>
                      <a:pPr marL="285750" indent="-285750">
                        <a:buFont typeface="Arial" panose="020B0604020202020204" pitchFamily="34" charset="0"/>
                        <a:buChar char="•"/>
                      </a:pPr>
                      <a:r>
                        <a:rPr lang="en-IN" dirty="0"/>
                        <a:t>Model Validation</a:t>
                      </a:r>
                    </a:p>
                    <a:p>
                      <a:pPr marL="285750" indent="-285750">
                        <a:buFont typeface="Arial" panose="020B0604020202020204" pitchFamily="34" charset="0"/>
                        <a:buChar char="•"/>
                      </a:pPr>
                      <a:r>
                        <a:rPr lang="en-IN" dirty="0"/>
                        <a:t>Optimization Potential</a:t>
                      </a:r>
                    </a:p>
                    <a:p>
                      <a:endParaRPr lang="en-IN" dirty="0"/>
                    </a:p>
                  </a:txBody>
                  <a:tcPr/>
                </a:tc>
                <a:tc>
                  <a:txBody>
                    <a:bodyPr/>
                    <a:lstStyle/>
                    <a:p>
                      <a:pPr marL="285750" indent="-285750">
                        <a:buFont typeface="Arial" panose="020B0604020202020204" pitchFamily="34" charset="0"/>
                        <a:buChar char="•"/>
                      </a:pPr>
                      <a:r>
                        <a:rPr lang="en-IN" dirty="0"/>
                        <a:t>The research addresses the need for highly sensitive, low-cost biosensors capable of detecting various biomolecules. Previous works have focused on silicon-based FETs and their limitations in terms of sensitivity and stability.</a:t>
                      </a:r>
                    </a:p>
                    <a:p>
                      <a:pPr marL="0" indent="0">
                        <a:buFont typeface="Arial" panose="020B0604020202020204" pitchFamily="34" charset="0"/>
                        <a:buNone/>
                      </a:pPr>
                      <a:endParaRPr lang="en-IN" dirty="0"/>
                    </a:p>
                  </a:txBody>
                  <a:tcPr/>
                </a:tc>
                <a:tc>
                  <a:txBody>
                    <a:bodyPr/>
                    <a:lstStyle/>
                    <a:p>
                      <a:r>
                        <a:rPr lang="en-IN" b="0" dirty="0"/>
                        <a:t>IEEE Sensors Journal on </a:t>
                      </a:r>
                    </a:p>
                    <a:p>
                      <a:r>
                        <a:rPr lang="en-IN" b="0" dirty="0"/>
                        <a:t>June 10, 2020</a:t>
                      </a:r>
                    </a:p>
                    <a:p>
                      <a:endParaRPr lang="en-IN" dirty="0"/>
                    </a:p>
                  </a:txBody>
                  <a:tcPr/>
                </a:tc>
                <a:extLst>
                  <a:ext uri="{0D108BD9-81ED-4DB2-BD59-A6C34878D82A}">
                    <a16:rowId xmlns:a16="http://schemas.microsoft.com/office/drawing/2014/main" val="4233294032"/>
                  </a:ext>
                </a:extLst>
              </a:tr>
            </a:tbl>
          </a:graphicData>
        </a:graphic>
      </p:graphicFrame>
    </p:spTree>
    <p:extLst>
      <p:ext uri="{BB962C8B-B14F-4D97-AF65-F5344CB8AC3E}">
        <p14:creationId xmlns:p14="http://schemas.microsoft.com/office/powerpoint/2010/main" val="13853510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2166</TotalTime>
  <Words>3640</Words>
  <Application>Microsoft Office PowerPoint</Application>
  <PresentationFormat>Widescreen</PresentationFormat>
  <Paragraphs>415</Paragraphs>
  <Slides>28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Verdana</vt:lpstr>
      <vt:lpstr>Montserrat Medium</vt:lpstr>
      <vt:lpstr>Montserrat</vt:lpstr>
      <vt:lpstr>Fira Sans Extra Condensed Medium</vt:lpstr>
      <vt:lpstr>Calibri</vt:lpstr>
      <vt:lpstr>Roboto</vt:lpstr>
      <vt:lpstr>Times New Roman</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piyush kumar</cp:lastModifiedBy>
  <cp:revision>14</cp:revision>
  <dcterms:created xsi:type="dcterms:W3CDTF">2021-01-07T12:40:50Z</dcterms:created>
  <dcterms:modified xsi:type="dcterms:W3CDTF">2024-10-23T10:04:10Z</dcterms:modified>
</cp:coreProperties>
</file>