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65" r:id="rId4"/>
    <p:sldId id="258" r:id="rId5"/>
    <p:sldId id="266" r:id="rId6"/>
    <p:sldId id="259" r:id="rId7"/>
    <p:sldId id="267" r:id="rId8"/>
    <p:sldId id="268" r:id="rId9"/>
    <p:sldId id="269" r:id="rId10"/>
    <p:sldId id="270" r:id="rId11"/>
    <p:sldId id="260" r:id="rId12"/>
    <p:sldId id="261" r:id="rId13"/>
    <p:sldId id="271" r:id="rId14"/>
    <p:sldId id="262" r:id="rId15"/>
    <p:sldId id="263" r:id="rId16"/>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663300"/>
    <a:srgbClr val="9E4FDF"/>
    <a:srgbClr val="339966"/>
    <a:srgbClr val="4305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5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E6F5576B-E1FC-4CC8-AC60-58ACA28D546D}" type="datetimeFigureOut">
              <a:rPr lang="en-IN" smtClean="0"/>
              <a:t>07-07-2024</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9BCEFFF9-F98F-48AD-AA1F-2D72B5BA2B18}" type="slidenum">
              <a:rPr lang="en-IN" smtClean="0"/>
              <a:t>‹#›</a:t>
            </a:fld>
            <a:endParaRPr lang="en-IN"/>
          </a:p>
        </p:txBody>
      </p:sp>
    </p:spTree>
    <p:extLst>
      <p:ext uri="{BB962C8B-B14F-4D97-AF65-F5344CB8AC3E}">
        <p14:creationId xmlns:p14="http://schemas.microsoft.com/office/powerpoint/2010/main" val="1570783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980917"/>
            <a:ext cx="9143999" cy="161090"/>
          </a:xfrm>
          <a:prstGeom prst="rect">
            <a:avLst/>
          </a:prstGeom>
        </p:spPr>
      </p:pic>
      <p:sp>
        <p:nvSpPr>
          <p:cNvPr id="2" name="Holder 2"/>
          <p:cNvSpPr>
            <a:spLocks noGrp="1"/>
          </p:cNvSpPr>
          <p:nvPr>
            <p:ph type="title"/>
          </p:nvPr>
        </p:nvSpPr>
        <p:spPr>
          <a:xfrm>
            <a:off x="241198" y="330834"/>
            <a:ext cx="8661603" cy="422275"/>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7/5/2024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hyperlink" Target="https://whimsical.com/83nA4x8jbAL2Kj5Dyyenqn"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whimsical.com/83nA4x8jbAL2Kj5Dyyenqn" TargetMode="External"/><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7D8303-F377-628B-F243-463AD2C28807}"/>
              </a:ext>
            </a:extLst>
          </p:cNvPr>
          <p:cNvSpPr/>
          <p:nvPr/>
        </p:nvSpPr>
        <p:spPr>
          <a:xfrm>
            <a:off x="838200" y="2232958"/>
            <a:ext cx="6858000" cy="1938992"/>
          </a:xfrm>
          <a:prstGeom prst="rect">
            <a:avLst/>
          </a:prstGeom>
          <a:noFill/>
        </p:spPr>
        <p:txBody>
          <a:bodyPr wrap="square" lIns="91440" tIns="45720" rIns="91440" bIns="45720">
            <a:spAutoFit/>
          </a:bodyPr>
          <a:lstStyle/>
          <a:p>
            <a:pPr algn="ctr"/>
            <a:r>
              <a:rPr lang="en-IN" sz="2000" b="1" dirty="0">
                <a:solidFill>
                  <a:schemeClr val="accent1"/>
                </a:solidFill>
                <a:latin typeface="Times New Roman" panose="02020603050405020304" pitchFamily="18" charset="0"/>
                <a:cs typeface="Times New Roman" panose="02020603050405020304" pitchFamily="18" charset="0"/>
              </a:rPr>
              <a:t>Category</a:t>
            </a:r>
            <a:r>
              <a:rPr lang="en-IN" sz="2000" b="1"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System Software, Security</a:t>
            </a:r>
          </a:p>
          <a:p>
            <a:pPr algn="ctr"/>
            <a:r>
              <a:rPr lang="en-IN" sz="2000" b="1" dirty="0">
                <a:solidFill>
                  <a:schemeClr val="accent1"/>
                </a:solidFill>
                <a:latin typeface="Times New Roman" panose="02020603050405020304" pitchFamily="18" charset="0"/>
                <a:cs typeface="Times New Roman" panose="02020603050405020304" pitchFamily="18" charset="0"/>
              </a:rPr>
              <a:t>Team Scope</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Developing an application for file/folder encryption, which is in turn protected by user passphrase</a:t>
            </a:r>
          </a:p>
          <a:p>
            <a:pPr algn="ctr"/>
            <a:r>
              <a:rPr lang="en-IN" sz="2000" dirty="0">
                <a:latin typeface="Times New Roman" panose="02020603050405020304" pitchFamily="18" charset="0"/>
                <a:cs typeface="Times New Roman" panose="02020603050405020304" pitchFamily="18" charset="0"/>
              </a:rPr>
              <a:t> </a:t>
            </a:r>
            <a:r>
              <a:rPr lang="en-IN" sz="2000" b="1" dirty="0">
                <a:solidFill>
                  <a:schemeClr val="accent1"/>
                </a:solidFill>
                <a:latin typeface="Times New Roman" panose="02020603050405020304" pitchFamily="18" charset="0"/>
                <a:cs typeface="Times New Roman" panose="02020603050405020304" pitchFamily="18" charset="0"/>
              </a:rPr>
              <a:t>Pre-requisite</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Linux File System Operations, Crypto Algorithms. Programming in any Language suited for System Software like C, C++, Python, etc.</a:t>
            </a:r>
            <a:endPar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32AFAB82-B17E-C6C9-5A53-A3EAF1AC700B}"/>
              </a:ext>
            </a:extLst>
          </p:cNvPr>
          <p:cNvSpPr/>
          <p:nvPr/>
        </p:nvSpPr>
        <p:spPr>
          <a:xfrm>
            <a:off x="-914400" y="1352550"/>
            <a:ext cx="11089223" cy="52322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800" b="1" i="0" u="none" strike="noStrike" dirty="0">
                <a:ln>
                  <a:solidFill>
                    <a:schemeClr val="accent2">
                      <a:lumMod val="75000"/>
                    </a:schemeClr>
                  </a:solidFill>
                </a:ln>
                <a:solidFill>
                  <a:schemeClr val="accent1">
                    <a:lumMod val="75000"/>
                  </a:schemeClr>
                </a:solidFill>
                <a:effectLst>
                  <a:glow rad="139700">
                    <a:schemeClr val="accent1">
                      <a:satMod val="175000"/>
                      <a:alpha val="40000"/>
                    </a:schemeClr>
                  </a:glow>
                </a:effectLst>
                <a:latin typeface="Times New Roman" panose="02020603050405020304" pitchFamily="18" charset="0"/>
                <a:cs typeface="Times New Roman" panose="02020603050405020304" pitchFamily="18" charset="0"/>
              </a:rPr>
              <a:t>Protecting User Password Keys at Rest (on the Disk)</a:t>
            </a:r>
            <a:r>
              <a:rPr lang="en-US" sz="2800" b="1" dirty="0">
                <a:ln>
                  <a:solidFill>
                    <a:schemeClr val="accent2">
                      <a:lumMod val="75000"/>
                    </a:schemeClr>
                  </a:solidFill>
                </a:ln>
                <a:solidFill>
                  <a:schemeClr val="accent1">
                    <a:lumMod val="75000"/>
                  </a:schemeClr>
                </a:solidFill>
                <a:effectLst>
                  <a:glow rad="139700">
                    <a:schemeClr val="accent1">
                      <a:satMod val="175000"/>
                      <a:alpha val="40000"/>
                    </a:schemeClr>
                  </a:glow>
                </a:effectLst>
                <a:latin typeface="Times New Roman" panose="02020603050405020304" pitchFamily="18" charset="0"/>
                <a:cs typeface="Times New Roman" panose="02020603050405020304" pitchFamily="18" charset="0"/>
              </a:rPr>
              <a:t> </a:t>
            </a:r>
            <a:endParaRPr lang="en-US" sz="2800" b="1" cap="none" spc="0" dirty="0">
              <a:ln w="0">
                <a:solidFill>
                  <a:schemeClr val="accent2">
                    <a:lumMod val="75000"/>
                  </a:schemeClr>
                </a:solidFill>
              </a:ln>
              <a:solidFill>
                <a:schemeClr val="accent1">
                  <a:lumMod val="75000"/>
                </a:schemeClr>
              </a:solidFill>
              <a:effectLst>
                <a:glow rad="139700">
                  <a:schemeClr val="accent1">
                    <a:satMod val="175000"/>
                    <a:alpha val="40000"/>
                  </a:schemeClr>
                </a:glow>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0FD802DF-D82D-0831-4084-CE2F85A871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3352800" cy="84332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E98508-6C66-0DED-5A81-46A7F744D0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581149"/>
          </a:xfrm>
          <a:prstGeom prst="rect">
            <a:avLst/>
          </a:prstGeom>
        </p:spPr>
      </p:pic>
      <p:pic>
        <p:nvPicPr>
          <p:cNvPr id="5" name="Picture 4">
            <a:extLst>
              <a:ext uri="{FF2B5EF4-FFF2-40B4-BE49-F238E27FC236}">
                <a16:creationId xmlns:a16="http://schemas.microsoft.com/office/drawing/2014/main" id="{55238C2D-9CE6-D393-8297-4938585730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43150"/>
            <a:ext cx="9144000" cy="2008004"/>
          </a:xfrm>
          <a:prstGeom prst="rect">
            <a:avLst/>
          </a:prstGeom>
        </p:spPr>
      </p:pic>
      <p:sp>
        <p:nvSpPr>
          <p:cNvPr id="6" name="TextBox 5">
            <a:extLst>
              <a:ext uri="{FF2B5EF4-FFF2-40B4-BE49-F238E27FC236}">
                <a16:creationId xmlns:a16="http://schemas.microsoft.com/office/drawing/2014/main" id="{826229C3-837E-AAF4-4D95-D9CD5D2D2BA0}"/>
              </a:ext>
            </a:extLst>
          </p:cNvPr>
          <p:cNvSpPr txBox="1"/>
          <p:nvPr/>
        </p:nvSpPr>
        <p:spPr>
          <a:xfrm>
            <a:off x="0" y="1581149"/>
            <a:ext cx="9144000" cy="800219"/>
          </a:xfrm>
          <a:prstGeom prst="rect">
            <a:avLst/>
          </a:prstGeom>
          <a:noFill/>
        </p:spPr>
        <p:txBody>
          <a:bodyPr wrap="square" rtlCol="0">
            <a:spAutoFit/>
          </a:bodyPr>
          <a:lstStyle/>
          <a:p>
            <a:r>
              <a:rPr lang="en-IN" sz="1200" b="1" dirty="0">
                <a:solidFill>
                  <a:schemeClr val="accent4">
                    <a:lumMod val="75000"/>
                  </a:schemeClr>
                </a:solidFill>
                <a:latin typeface="Times New Roman" panose="02020603050405020304" pitchFamily="18" charset="0"/>
                <a:cs typeface="Times New Roman" panose="02020603050405020304" pitchFamily="18" charset="0"/>
              </a:rPr>
              <a:t>The process of verifying the HMAC for the encrypted file encryption key and decrypting the file contents.</a:t>
            </a:r>
          </a:p>
          <a:p>
            <a:pPr marL="171450" indent="-171450">
              <a:buFont typeface="Wingdings" panose="05000000000000000000" pitchFamily="2" charset="2"/>
              <a:buChar char="Ø"/>
            </a:pPr>
            <a:r>
              <a:rPr lang="en-IN" sz="1100" dirty="0"/>
              <a:t>The HMAC for the encrypted key is generated and compared with the stored HMAC.</a:t>
            </a:r>
          </a:p>
          <a:p>
            <a:pPr marL="171450" indent="-171450">
              <a:buFont typeface="Wingdings" panose="05000000000000000000" pitchFamily="2" charset="2"/>
              <a:buChar char="Ø"/>
            </a:pPr>
            <a:r>
              <a:rPr lang="en-IN" sz="1100" dirty="0"/>
              <a:t>If they match, the decryption proceeds by extracting the IV and ciphertext from the encrypted file and decrypting the file using the file encryption key.</a:t>
            </a:r>
          </a:p>
          <a:p>
            <a:endParaRPr lang="en-IN" sz="1200" b="1"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7978DB9-BA34-7FCF-C7E1-F737D4612AEC}"/>
              </a:ext>
            </a:extLst>
          </p:cNvPr>
          <p:cNvSpPr txBox="1"/>
          <p:nvPr/>
        </p:nvSpPr>
        <p:spPr>
          <a:xfrm>
            <a:off x="0" y="4351154"/>
            <a:ext cx="9144000" cy="461665"/>
          </a:xfrm>
          <a:prstGeom prst="rect">
            <a:avLst/>
          </a:prstGeom>
          <a:noFill/>
        </p:spPr>
        <p:txBody>
          <a:bodyPr wrap="square" rtlCol="0">
            <a:spAutoFit/>
          </a:bodyPr>
          <a:lstStyle/>
          <a:p>
            <a:pPr marL="171450" indent="-171450">
              <a:buFont typeface="Wingdings" panose="05000000000000000000" pitchFamily="2" charset="2"/>
              <a:buChar char="§"/>
            </a:pPr>
            <a:r>
              <a:rPr lang="en-IN" sz="1200" dirty="0"/>
              <a:t>The decryption process of file contents involves the initialization vector (IV) and ciphertext being extracted from the encrypted file, </a:t>
            </a:r>
          </a:p>
          <a:p>
            <a:pPr marL="171450" indent="-171450">
              <a:buFont typeface="Wingdings" panose="05000000000000000000" pitchFamily="2" charset="2"/>
              <a:buChar char="§"/>
            </a:pPr>
            <a:r>
              <a:rPr lang="en-IN" sz="1200" dirty="0"/>
              <a:t>which is then read for decryption. Using AES in CFB mode, the file contents are decrypted, resulting in the original decrypted file contents.</a:t>
            </a:r>
          </a:p>
        </p:txBody>
      </p:sp>
    </p:spTree>
    <p:extLst>
      <p:ext uri="{BB962C8B-B14F-4D97-AF65-F5344CB8AC3E}">
        <p14:creationId xmlns:p14="http://schemas.microsoft.com/office/powerpoint/2010/main" val="1788509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7502" y="0"/>
            <a:ext cx="3388995" cy="444352"/>
          </a:xfrm>
          <a:prstGeom prst="rect">
            <a:avLst/>
          </a:prstGeom>
        </p:spPr>
        <p:txBody>
          <a:bodyPr vert="horz" wrap="square" lIns="0" tIns="13335" rIns="0" bIns="0" rtlCol="0">
            <a:spAutoFit/>
          </a:bodyPr>
          <a:lstStyle/>
          <a:p>
            <a:pPr marL="12700">
              <a:lnSpc>
                <a:spcPct val="100000"/>
              </a:lnSpc>
              <a:spcBef>
                <a:spcPts val="105"/>
              </a:spcBef>
            </a:pPr>
            <a:r>
              <a:rPr sz="2800" dirty="0">
                <a:ln>
                  <a:solidFill>
                    <a:schemeClr val="tx2">
                      <a:lumMod val="50000"/>
                    </a:schemeClr>
                  </a:solidFill>
                </a:ln>
                <a:solidFill>
                  <a:schemeClr val="accent5">
                    <a:lumMod val="75000"/>
                  </a:schemeClr>
                </a:solidFill>
                <a:effectLst>
                  <a:outerShdw blurRad="50800" dist="38100" dir="5400000" algn="t" rotWithShape="0">
                    <a:prstClr val="black">
                      <a:alpha val="40000"/>
                    </a:prstClr>
                  </a:outerShdw>
                </a:effectLst>
                <a:latin typeface="Times New Roman" panose="02020603050405020304" pitchFamily="18" charset="0"/>
                <a:cs typeface="Times New Roman" panose="02020603050405020304" pitchFamily="18" charset="0"/>
              </a:rPr>
              <a:t>Architecture</a:t>
            </a:r>
            <a:r>
              <a:rPr sz="2800" spc="-70" dirty="0">
                <a:ln>
                  <a:solidFill>
                    <a:schemeClr val="tx2">
                      <a:lumMod val="50000"/>
                    </a:schemeClr>
                  </a:solidFill>
                </a:ln>
                <a:solidFill>
                  <a:schemeClr val="accent5">
                    <a:lumMod val="75000"/>
                  </a:schemeClr>
                </a:solidFill>
                <a:effectLst>
                  <a:outerShdw blurRad="50800" dist="38100" dir="5400000" algn="t" rotWithShape="0">
                    <a:prstClr val="black">
                      <a:alpha val="40000"/>
                    </a:prstClr>
                  </a:outerShdw>
                </a:effectLst>
                <a:latin typeface="Times New Roman" panose="02020603050405020304" pitchFamily="18" charset="0"/>
                <a:cs typeface="Times New Roman" panose="02020603050405020304" pitchFamily="18" charset="0"/>
              </a:rPr>
              <a:t> </a:t>
            </a:r>
            <a:r>
              <a:rPr sz="2800" dirty="0">
                <a:ln>
                  <a:solidFill>
                    <a:schemeClr val="tx2">
                      <a:lumMod val="50000"/>
                    </a:schemeClr>
                  </a:solidFill>
                </a:ln>
                <a:solidFill>
                  <a:schemeClr val="accent5">
                    <a:lumMod val="75000"/>
                  </a:schemeClr>
                </a:solidFill>
                <a:effectLst>
                  <a:outerShdw blurRad="50800" dist="38100" dir="5400000" algn="t" rotWithShape="0">
                    <a:prstClr val="black">
                      <a:alpha val="40000"/>
                    </a:prstClr>
                  </a:outerShdw>
                </a:effectLst>
                <a:latin typeface="Times New Roman" panose="02020603050405020304" pitchFamily="18" charset="0"/>
                <a:cs typeface="Times New Roman" panose="02020603050405020304" pitchFamily="18" charset="0"/>
              </a:rPr>
              <a:t>Di</a:t>
            </a:r>
            <a:r>
              <a:rPr lang="en-IN" sz="2800" dirty="0">
                <a:ln>
                  <a:solidFill>
                    <a:schemeClr val="tx2">
                      <a:lumMod val="50000"/>
                    </a:schemeClr>
                  </a:solidFill>
                </a:ln>
                <a:solidFill>
                  <a:schemeClr val="accent5">
                    <a:lumMod val="75000"/>
                  </a:schemeClr>
                </a:solidFill>
                <a:effectLst>
                  <a:outerShdw blurRad="50800" dist="38100" dir="5400000" algn="t" rotWithShape="0">
                    <a:prstClr val="black">
                      <a:alpha val="40000"/>
                    </a:prstClr>
                  </a:outerShdw>
                </a:effectLst>
                <a:latin typeface="Times New Roman" panose="02020603050405020304" pitchFamily="18" charset="0"/>
                <a:cs typeface="Times New Roman" panose="02020603050405020304" pitchFamily="18" charset="0"/>
              </a:rPr>
              <a:t>agram </a:t>
            </a:r>
            <a:endParaRPr sz="2800" dirty="0">
              <a:ln>
                <a:solidFill>
                  <a:schemeClr val="tx2">
                    <a:lumMod val="50000"/>
                  </a:schemeClr>
                </a:solidFill>
              </a:ln>
              <a:solidFill>
                <a:schemeClr val="accent5">
                  <a:lumMod val="75000"/>
                </a:schemeClr>
              </a:solidFill>
              <a:effectLst>
                <a:outerShdw blurRad="50800" dist="38100" dir="5400000" algn="t" rotWithShape="0">
                  <a:prstClr val="black">
                    <a:alpha val="40000"/>
                  </a:prst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864CB85-746E-F2D9-15EC-8F4C7C2591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4352"/>
            <a:ext cx="9144000" cy="4565797"/>
          </a:xfrm>
          <a:prstGeom prst="rect">
            <a:avLst/>
          </a:prstGeom>
        </p:spPr>
      </p:pic>
      <p:sp>
        <p:nvSpPr>
          <p:cNvPr id="8" name="TextBox 7">
            <a:extLst>
              <a:ext uri="{FF2B5EF4-FFF2-40B4-BE49-F238E27FC236}">
                <a16:creationId xmlns:a16="http://schemas.microsoft.com/office/drawing/2014/main" id="{C461A10D-2359-EDF4-DD7A-324141D84441}"/>
              </a:ext>
            </a:extLst>
          </p:cNvPr>
          <p:cNvSpPr txBox="1"/>
          <p:nvPr/>
        </p:nvSpPr>
        <p:spPr>
          <a:xfrm>
            <a:off x="7924800" y="629018"/>
            <a:ext cx="1600200" cy="369332"/>
          </a:xfrm>
          <a:prstGeom prst="rect">
            <a:avLst/>
          </a:prstGeom>
          <a:noFill/>
        </p:spPr>
        <p:txBody>
          <a:bodyPr wrap="square" rtlCol="0">
            <a:spAutoFit/>
          </a:bodyPr>
          <a:lstStyle/>
          <a:p>
            <a:r>
              <a:rPr lang="en-IN" dirty="0"/>
              <a:t>ZOOM IN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F246154-5877-6FD3-870A-5B410B308BDE}"/>
              </a:ext>
            </a:extLst>
          </p:cNvPr>
          <p:cNvSpPr/>
          <p:nvPr/>
        </p:nvSpPr>
        <p:spPr>
          <a:xfrm>
            <a:off x="4479633" y="2110085"/>
            <a:ext cx="184731" cy="261610"/>
          </a:xfrm>
          <a:prstGeom prst="rect">
            <a:avLst/>
          </a:prstGeom>
          <a:noFill/>
        </p:spPr>
        <p:txBody>
          <a:bodyPr wrap="none" lIns="91440" tIns="45720" rIns="91440" bIns="45720">
            <a:spAutoFit/>
          </a:bodyPr>
          <a:lstStyle/>
          <a:p>
            <a:pPr algn="ctr"/>
            <a:endParaRPr lang="en-US" sz="11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57415AC-49A3-E1CF-F277-A991F9EB1B1C}"/>
              </a:ext>
            </a:extLst>
          </p:cNvPr>
          <p:cNvSpPr/>
          <p:nvPr/>
        </p:nvSpPr>
        <p:spPr>
          <a:xfrm>
            <a:off x="2667375" y="0"/>
            <a:ext cx="3993978" cy="707886"/>
          </a:xfrm>
          <a:prstGeom prst="rect">
            <a:avLst/>
          </a:prstGeom>
          <a:noFill/>
        </p:spPr>
        <p:txBody>
          <a:bodyPr wrap="none" lIns="91440" tIns="45720" rIns="91440" bIns="45720">
            <a:spAutoFit/>
            <a:scene3d>
              <a:camera prst="perspectiveRelaxedModerately"/>
              <a:lightRig rig="threePt" dir="t"/>
            </a:scene3d>
          </a:bodyPr>
          <a:lstStyle/>
          <a:p>
            <a:pPr algn="ctr"/>
            <a:r>
              <a:rPr lang="en-IN" sz="4000" dirty="0">
                <a:ln>
                  <a:solidFill>
                    <a:schemeClr val="tx1">
                      <a:lumMod val="95000"/>
                      <a:lumOff val="5000"/>
                    </a:schemeClr>
                  </a:solidFill>
                </a:ln>
                <a:solidFill>
                  <a:srgbClr val="FF5050"/>
                </a:solidFill>
              </a:rPr>
              <a:t>T</a:t>
            </a:r>
            <a:r>
              <a:rPr lang="en-IN" sz="4000" spc="5" dirty="0">
                <a:ln>
                  <a:solidFill>
                    <a:schemeClr val="tx1">
                      <a:lumMod val="95000"/>
                      <a:lumOff val="5000"/>
                    </a:schemeClr>
                  </a:solidFill>
                </a:ln>
                <a:solidFill>
                  <a:srgbClr val="FF5050"/>
                </a:solidFill>
              </a:rPr>
              <a:t>e</a:t>
            </a:r>
            <a:r>
              <a:rPr lang="en-IN" sz="4000" dirty="0">
                <a:ln>
                  <a:solidFill>
                    <a:schemeClr val="tx1">
                      <a:lumMod val="95000"/>
                      <a:lumOff val="5000"/>
                    </a:schemeClr>
                  </a:solidFill>
                </a:ln>
                <a:solidFill>
                  <a:srgbClr val="FF5050"/>
                </a:solidFill>
              </a:rPr>
              <a:t>c</a:t>
            </a:r>
            <a:r>
              <a:rPr lang="en-IN" sz="4000" spc="5" dirty="0">
                <a:ln>
                  <a:solidFill>
                    <a:schemeClr val="tx1">
                      <a:lumMod val="95000"/>
                      <a:lumOff val="5000"/>
                    </a:schemeClr>
                  </a:solidFill>
                </a:ln>
                <a:solidFill>
                  <a:srgbClr val="FF5050"/>
                </a:solidFill>
              </a:rPr>
              <a:t>h</a:t>
            </a:r>
            <a:r>
              <a:rPr lang="en-IN" sz="4000" dirty="0">
                <a:ln>
                  <a:solidFill>
                    <a:schemeClr val="tx1">
                      <a:lumMod val="95000"/>
                      <a:lumOff val="5000"/>
                    </a:schemeClr>
                  </a:solidFill>
                </a:ln>
                <a:solidFill>
                  <a:srgbClr val="FF5050"/>
                </a:solidFill>
              </a:rPr>
              <a:t>n</a:t>
            </a:r>
            <a:r>
              <a:rPr lang="en-IN" sz="4000" spc="5" dirty="0">
                <a:ln>
                  <a:solidFill>
                    <a:schemeClr val="tx1">
                      <a:lumMod val="95000"/>
                      <a:lumOff val="5000"/>
                    </a:schemeClr>
                  </a:solidFill>
                </a:ln>
                <a:solidFill>
                  <a:srgbClr val="FF5050"/>
                </a:solidFill>
              </a:rPr>
              <a:t>o</a:t>
            </a:r>
            <a:r>
              <a:rPr lang="en-IN" sz="4000" dirty="0">
                <a:ln>
                  <a:solidFill>
                    <a:schemeClr val="tx1">
                      <a:lumMod val="95000"/>
                      <a:lumOff val="5000"/>
                    </a:schemeClr>
                  </a:solidFill>
                </a:ln>
                <a:solidFill>
                  <a:srgbClr val="FF5050"/>
                </a:solidFill>
              </a:rPr>
              <a:t>log</a:t>
            </a:r>
            <a:r>
              <a:rPr lang="en-IN" sz="4000" spc="-15" dirty="0">
                <a:ln>
                  <a:solidFill>
                    <a:schemeClr val="tx1">
                      <a:lumMod val="95000"/>
                      <a:lumOff val="5000"/>
                    </a:schemeClr>
                  </a:solidFill>
                </a:ln>
                <a:solidFill>
                  <a:srgbClr val="FF5050"/>
                </a:solidFill>
              </a:rPr>
              <a:t>i</a:t>
            </a:r>
            <a:r>
              <a:rPr lang="en-IN" sz="4000" dirty="0">
                <a:ln>
                  <a:solidFill>
                    <a:schemeClr val="tx1">
                      <a:lumMod val="95000"/>
                      <a:lumOff val="5000"/>
                    </a:schemeClr>
                  </a:solidFill>
                </a:ln>
                <a:solidFill>
                  <a:srgbClr val="FF5050"/>
                </a:solidFill>
              </a:rPr>
              <a:t>es</a:t>
            </a:r>
            <a:r>
              <a:rPr lang="en-IN" sz="4000" spc="-385" dirty="0">
                <a:ln>
                  <a:solidFill>
                    <a:schemeClr val="tx1">
                      <a:lumMod val="95000"/>
                      <a:lumOff val="5000"/>
                    </a:schemeClr>
                  </a:solidFill>
                </a:ln>
                <a:solidFill>
                  <a:srgbClr val="FF5050"/>
                </a:solidFill>
              </a:rPr>
              <a:t> </a:t>
            </a:r>
            <a:r>
              <a:rPr lang="en-IN" sz="4000" spc="5" dirty="0">
                <a:ln>
                  <a:solidFill>
                    <a:schemeClr val="tx1">
                      <a:lumMod val="95000"/>
                      <a:lumOff val="5000"/>
                    </a:schemeClr>
                  </a:solidFill>
                </a:ln>
                <a:solidFill>
                  <a:srgbClr val="FF5050"/>
                </a:solidFill>
              </a:rPr>
              <a:t>Used</a:t>
            </a:r>
            <a:endParaRPr lang="en-US" sz="2800" b="0" cap="none" spc="0" dirty="0">
              <a:ln w="0">
                <a:solidFill>
                  <a:schemeClr val="tx1">
                    <a:lumMod val="95000"/>
                    <a:lumOff val="5000"/>
                  </a:schemeClr>
                </a:solidFill>
              </a:ln>
              <a:solidFill>
                <a:srgbClr val="FF5050"/>
              </a:solidFill>
              <a:effectLst/>
            </a:endParaRPr>
          </a:p>
        </p:txBody>
      </p:sp>
      <p:sp>
        <p:nvSpPr>
          <p:cNvPr id="12" name="TextBox 11">
            <a:extLst>
              <a:ext uri="{FF2B5EF4-FFF2-40B4-BE49-F238E27FC236}">
                <a16:creationId xmlns:a16="http://schemas.microsoft.com/office/drawing/2014/main" id="{D82A81CA-CE0A-6164-95BD-7E8AE756A9CB}"/>
              </a:ext>
            </a:extLst>
          </p:cNvPr>
          <p:cNvSpPr txBox="1"/>
          <p:nvPr/>
        </p:nvSpPr>
        <p:spPr>
          <a:xfrm>
            <a:off x="517233" y="704076"/>
            <a:ext cx="7924800" cy="4462760"/>
          </a:xfrm>
          <a:prstGeom prst="rect">
            <a:avLst/>
          </a:prstGeom>
          <a:noFill/>
        </p:spPr>
        <p:txBody>
          <a:bodyPr wrap="square" rtlCol="0">
            <a:spAutoFit/>
          </a:bodyPr>
          <a:lstStyle/>
          <a:p>
            <a:r>
              <a:rPr lang="en-IN" sz="1600" dirty="0">
                <a:solidFill>
                  <a:srgbClr val="339966"/>
                </a:solidFill>
                <a:latin typeface="Times New Roman" panose="02020603050405020304" pitchFamily="18" charset="0"/>
                <a:cs typeface="Times New Roman" panose="02020603050405020304" pitchFamily="18" charset="0"/>
              </a:rPr>
              <a:t>Python Standard Libraries:</a:t>
            </a:r>
          </a:p>
          <a:p>
            <a:pPr marL="285750" indent="-285750">
              <a:buFont typeface="Wingdings" panose="05000000000000000000" pitchFamily="2" charset="2"/>
              <a:buChar char="§"/>
            </a:pPr>
            <a:r>
              <a:rPr lang="en-IN" sz="1400" b="1" dirty="0">
                <a:latin typeface="Times New Roman" panose="02020603050405020304" pitchFamily="18" charset="0"/>
                <a:cs typeface="Times New Roman" panose="02020603050405020304" pitchFamily="18" charset="0"/>
              </a:rPr>
              <a:t>os</a:t>
            </a:r>
            <a:r>
              <a:rPr lang="en-IN" sz="1400" dirty="0">
                <a:latin typeface="Times New Roman" panose="02020603050405020304" pitchFamily="18" charset="0"/>
                <a:cs typeface="Times New Roman" panose="02020603050405020304" pitchFamily="18" charset="0"/>
              </a:rPr>
              <a:t>: Provides functions for interacting with the operating system, including file and directory manipulation.</a:t>
            </a:r>
          </a:p>
          <a:p>
            <a:pPr marL="285750" indent="-285750">
              <a:buFont typeface="Wingdings" panose="05000000000000000000" pitchFamily="2" charset="2"/>
              <a:buChar char="§"/>
            </a:pPr>
            <a:r>
              <a:rPr lang="en-IN" sz="1400" b="1" dirty="0">
                <a:latin typeface="Times New Roman" panose="02020603050405020304" pitchFamily="18" charset="0"/>
                <a:cs typeface="Times New Roman" panose="02020603050405020304" pitchFamily="18" charset="0"/>
              </a:rPr>
              <a:t>json</a:t>
            </a:r>
            <a:r>
              <a:rPr lang="en-IN" sz="1400" dirty="0">
                <a:latin typeface="Times New Roman" panose="02020603050405020304" pitchFamily="18" charset="0"/>
                <a:cs typeface="Times New Roman" panose="02020603050405020304" pitchFamily="18" charset="0"/>
              </a:rPr>
              <a:t>: Handles reading from and writing to JSON files, which is used for storing encrypted key information.</a:t>
            </a:r>
          </a:p>
          <a:p>
            <a:pPr marL="285750" indent="-285750">
              <a:buFont typeface="Wingdings" panose="05000000000000000000" pitchFamily="2" charset="2"/>
              <a:buChar char="§"/>
            </a:pPr>
            <a:r>
              <a:rPr lang="en-IN" sz="1400" b="1" dirty="0">
                <a:latin typeface="Times New Roman" panose="02020603050405020304" pitchFamily="18" charset="0"/>
                <a:cs typeface="Times New Roman" panose="02020603050405020304" pitchFamily="18" charset="0"/>
              </a:rPr>
              <a:t>shutil</a:t>
            </a:r>
            <a:r>
              <a:rPr lang="en-IN" sz="1400" dirty="0">
                <a:latin typeface="Times New Roman" panose="02020603050405020304" pitchFamily="18" charset="0"/>
                <a:cs typeface="Times New Roman" panose="02020603050405020304" pitchFamily="18" charset="0"/>
              </a:rPr>
              <a:t>: Provides high-level file operations like copying and removing directories.</a:t>
            </a:r>
          </a:p>
          <a:p>
            <a:pPr marL="285750" indent="-285750">
              <a:buFont typeface="Wingdings" panose="05000000000000000000" pitchFamily="2" charset="2"/>
              <a:buChar char="§"/>
            </a:pPr>
            <a:r>
              <a:rPr lang="en-IN" sz="1400" b="1" dirty="0">
                <a:latin typeface="Times New Roman" panose="02020603050405020304" pitchFamily="18" charset="0"/>
                <a:cs typeface="Times New Roman" panose="02020603050405020304" pitchFamily="18" charset="0"/>
              </a:rPr>
              <a:t>time</a:t>
            </a:r>
            <a:r>
              <a:rPr lang="en-IN" sz="1400" dirty="0">
                <a:latin typeface="Times New Roman" panose="02020603050405020304" pitchFamily="18" charset="0"/>
                <a:cs typeface="Times New Roman" panose="02020603050405020304" pitchFamily="18" charset="0"/>
              </a:rPr>
              <a:t>: Used for creating delays.</a:t>
            </a:r>
          </a:p>
          <a:p>
            <a:pPr marL="285750" indent="-285750">
              <a:buFont typeface="Wingdings" panose="05000000000000000000" pitchFamily="2" charset="2"/>
              <a:buChar char="§"/>
            </a:pPr>
            <a:r>
              <a:rPr lang="en-IN" sz="1400" b="1" dirty="0">
                <a:latin typeface="Times New Roman" panose="02020603050405020304" pitchFamily="18" charset="0"/>
                <a:cs typeface="Times New Roman" panose="02020603050405020304" pitchFamily="18" charset="0"/>
              </a:rPr>
              <a:t>threading</a:t>
            </a:r>
            <a:r>
              <a:rPr lang="en-IN" sz="1400" dirty="0">
                <a:latin typeface="Times New Roman" panose="02020603050405020304" pitchFamily="18" charset="0"/>
                <a:cs typeface="Times New Roman" panose="02020603050405020304" pitchFamily="18" charset="0"/>
              </a:rPr>
              <a:t>: Enables concurrent execution of functions using threads.</a:t>
            </a:r>
          </a:p>
          <a:p>
            <a:pPr marL="285750" indent="-285750">
              <a:buFont typeface="Wingdings" panose="05000000000000000000" pitchFamily="2" charset="2"/>
              <a:buChar char="§"/>
            </a:pPr>
            <a:r>
              <a:rPr lang="en-IN" sz="1400" b="1" dirty="0">
                <a:latin typeface="Times New Roman" panose="02020603050405020304" pitchFamily="18" charset="0"/>
                <a:cs typeface="Times New Roman" panose="02020603050405020304" pitchFamily="18" charset="0"/>
              </a:rPr>
              <a:t>queue</a:t>
            </a:r>
            <a:r>
              <a:rPr lang="en-IN" sz="1400" dirty="0">
                <a:latin typeface="Times New Roman" panose="02020603050405020304" pitchFamily="18" charset="0"/>
                <a:cs typeface="Times New Roman" panose="02020603050405020304" pitchFamily="18" charset="0"/>
              </a:rPr>
              <a:t>: Implements a thread-safe queue to handle inter-thread communication.</a:t>
            </a:r>
          </a:p>
          <a:p>
            <a:pPr marL="285750" indent="-285750">
              <a:buFont typeface="Wingdings" panose="05000000000000000000" pitchFamily="2" charset="2"/>
              <a:buChar char="§"/>
            </a:pPr>
            <a:r>
              <a:rPr lang="en-IN" sz="1400" b="1" dirty="0">
                <a:latin typeface="Times New Roman" panose="02020603050405020304" pitchFamily="18" charset="0"/>
                <a:cs typeface="Times New Roman" panose="02020603050405020304" pitchFamily="18" charset="0"/>
              </a:rPr>
              <a:t>random</a:t>
            </a:r>
            <a:r>
              <a:rPr lang="en-IN" sz="1400" dirty="0">
                <a:latin typeface="Times New Roman" panose="02020603050405020304" pitchFamily="18" charset="0"/>
                <a:cs typeface="Times New Roman" panose="02020603050405020304" pitchFamily="18" charset="0"/>
              </a:rPr>
              <a:t>: Generates random numbers and selections for drawing random characters in the Matrix effect.</a:t>
            </a:r>
          </a:p>
          <a:p>
            <a:r>
              <a:rPr lang="en-IN" sz="1600" dirty="0">
                <a:solidFill>
                  <a:srgbClr val="339966"/>
                </a:solidFill>
                <a:latin typeface="Times New Roman" panose="02020603050405020304" pitchFamily="18" charset="0"/>
                <a:cs typeface="Times New Roman" panose="02020603050405020304" pitchFamily="18" charset="0"/>
              </a:rPr>
              <a:t>Third-Party Libraries:</a:t>
            </a:r>
          </a:p>
          <a:p>
            <a:r>
              <a:rPr lang="en-IN" sz="1400" b="1" dirty="0">
                <a:latin typeface="Times New Roman" panose="02020603050405020304" pitchFamily="18" charset="0"/>
                <a:cs typeface="Times New Roman" panose="02020603050405020304" pitchFamily="18" charset="0"/>
              </a:rPr>
              <a:t>tkinter</a:t>
            </a:r>
            <a:r>
              <a:rPr lang="en-IN" sz="1400" dirty="0">
                <a:latin typeface="Times New Roman" panose="02020603050405020304" pitchFamily="18" charset="0"/>
                <a:cs typeface="Times New Roman" panose="02020603050405020304" pitchFamily="18" charset="0"/>
              </a:rPr>
              <a:t>: The standard GUI library for Python is used to create the graphical user interface.</a:t>
            </a:r>
          </a:p>
          <a:p>
            <a:pPr marL="285750" indent="-285750">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filedialog</a:t>
            </a:r>
            <a:r>
              <a:rPr lang="en-IN" sz="1400" dirty="0">
                <a:latin typeface="Times New Roman" panose="02020603050405020304" pitchFamily="18" charset="0"/>
                <a:cs typeface="Times New Roman" panose="02020603050405020304" pitchFamily="18" charset="0"/>
              </a:rPr>
              <a:t>: Opens file and folder selection dialogs.</a:t>
            </a:r>
          </a:p>
          <a:p>
            <a:pPr marL="285750" indent="-285750">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simpledialog</a:t>
            </a:r>
            <a:r>
              <a:rPr lang="en-IN" sz="1400" dirty="0">
                <a:latin typeface="Times New Roman" panose="02020603050405020304" pitchFamily="18" charset="0"/>
                <a:cs typeface="Times New Roman" panose="02020603050405020304" pitchFamily="18" charset="0"/>
              </a:rPr>
              <a:t>: Prompts for user input.</a:t>
            </a:r>
          </a:p>
          <a:p>
            <a:pPr marL="285750" indent="-285750">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ttk</a:t>
            </a:r>
            <a:r>
              <a:rPr lang="en-IN" sz="1400" dirty="0">
                <a:latin typeface="Times New Roman" panose="02020603050405020304" pitchFamily="18" charset="0"/>
                <a:cs typeface="Times New Roman" panose="02020603050405020304" pitchFamily="18" charset="0"/>
              </a:rPr>
              <a:t>: Provides themed widget sets for Tkinter.</a:t>
            </a:r>
          </a:p>
          <a:p>
            <a:pPr marL="285750" indent="-285750">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messagebox</a:t>
            </a:r>
            <a:r>
              <a:rPr lang="en-IN" sz="1400" dirty="0">
                <a:latin typeface="Times New Roman" panose="02020603050405020304" pitchFamily="18" charset="0"/>
                <a:cs typeface="Times New Roman" panose="02020603050405020304" pitchFamily="18" charset="0"/>
              </a:rPr>
              <a:t>: Displays message boxes.</a:t>
            </a:r>
          </a:p>
          <a:p>
            <a:r>
              <a:rPr lang="en-IN" sz="1400" b="1" dirty="0">
                <a:latin typeface="Times New Roman" panose="02020603050405020304" pitchFamily="18" charset="0"/>
                <a:cs typeface="Times New Roman" panose="02020603050405020304" pitchFamily="18" charset="0"/>
              </a:rPr>
              <a:t>pycryptodome</a:t>
            </a:r>
            <a:r>
              <a:rPr lang="en-IN" sz="1400" dirty="0">
                <a:latin typeface="Times New Roman" panose="02020603050405020304" pitchFamily="18" charset="0"/>
                <a:cs typeface="Times New Roman" panose="02020603050405020304" pitchFamily="18" charset="0"/>
              </a:rPr>
              <a:t>: A self-contained Python package of cryptographic primitives.</a:t>
            </a:r>
          </a:p>
          <a:p>
            <a:pPr marL="285750" indent="-285750">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AES</a:t>
            </a:r>
            <a:r>
              <a:rPr lang="en-IN" sz="1400" dirty="0">
                <a:latin typeface="Times New Roman" panose="02020603050405020304" pitchFamily="18" charset="0"/>
                <a:cs typeface="Times New Roman" panose="02020603050405020304" pitchFamily="18" charset="0"/>
              </a:rPr>
              <a:t>: Used for symmetric encryption and decryption (AES-256 in CFB mode).</a:t>
            </a:r>
          </a:p>
          <a:p>
            <a:pPr marL="285750" indent="-285750">
              <a:buFont typeface="Arial" panose="020B0604020202020204" pitchFamily="34" charset="0"/>
              <a:buChar char="•"/>
            </a:pPr>
            <a:r>
              <a:rPr lang="en-IN" sz="1400" b="1" dirty="0" err="1">
                <a:latin typeface="Times New Roman" panose="02020603050405020304" pitchFamily="18" charset="0"/>
                <a:cs typeface="Times New Roman" panose="02020603050405020304" pitchFamily="18" charset="0"/>
              </a:rPr>
              <a:t>get_random_bytes</a:t>
            </a:r>
            <a:r>
              <a:rPr lang="en-IN" sz="1400" dirty="0">
                <a:latin typeface="Times New Roman" panose="02020603050405020304" pitchFamily="18" charset="0"/>
                <a:cs typeface="Times New Roman" panose="02020603050405020304" pitchFamily="18" charset="0"/>
              </a:rPr>
              <a:t>: Generates random bytes for initialization vectors (IVs) and keys.</a:t>
            </a:r>
          </a:p>
          <a:p>
            <a:pPr marL="285750" indent="-285750">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6145B3-6E8D-4CA2-5846-E4AF04A3CDA9}"/>
              </a:ext>
            </a:extLst>
          </p:cNvPr>
          <p:cNvSpPr txBox="1"/>
          <p:nvPr/>
        </p:nvSpPr>
        <p:spPr>
          <a:xfrm>
            <a:off x="609600" y="438150"/>
            <a:ext cx="7924800" cy="2462213"/>
          </a:xfrm>
          <a:prstGeom prst="rect">
            <a:avLst/>
          </a:prstGeom>
          <a:noFill/>
        </p:spPr>
        <p:txBody>
          <a:bodyPr wrap="square" rtlCol="0">
            <a:spAutoFit/>
          </a:bodyPr>
          <a:lstStyle/>
          <a:p>
            <a:pPr marL="285750" indent="-285750">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PBKDF2</a:t>
            </a:r>
            <a:r>
              <a:rPr lang="en-IN" sz="1400" dirty="0">
                <a:latin typeface="Times New Roman" panose="02020603050405020304" pitchFamily="18" charset="0"/>
                <a:cs typeface="Times New Roman" panose="02020603050405020304" pitchFamily="18" charset="0"/>
              </a:rPr>
              <a:t>: A key derivation function to derive a secure encryption key from a password.</a:t>
            </a:r>
          </a:p>
          <a:p>
            <a:pPr marL="285750" indent="-285750">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HMAC</a:t>
            </a:r>
            <a:r>
              <a:rPr lang="en-IN" sz="1400" dirty="0">
                <a:latin typeface="Times New Roman" panose="02020603050405020304" pitchFamily="18" charset="0"/>
                <a:cs typeface="Times New Roman" panose="02020603050405020304" pitchFamily="18" charset="0"/>
              </a:rPr>
              <a:t>: Provides hashing for data integrity checks.</a:t>
            </a:r>
          </a:p>
          <a:p>
            <a:pPr marL="285750" indent="-285750">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SHA256</a:t>
            </a:r>
            <a:r>
              <a:rPr lang="en-IN" sz="1400" dirty="0">
                <a:latin typeface="Times New Roman" panose="02020603050405020304" pitchFamily="18" charset="0"/>
                <a:cs typeface="Times New Roman" panose="02020603050405020304" pitchFamily="18" charset="0"/>
              </a:rPr>
              <a:t>: A hashing algorithm used with HMAC for generating digests.</a:t>
            </a:r>
          </a:p>
          <a:p>
            <a:r>
              <a:rPr lang="en-IN" sz="1600" dirty="0">
                <a:solidFill>
                  <a:srgbClr val="339966"/>
                </a:solidFill>
                <a:latin typeface="Times New Roman" panose="02020603050405020304" pitchFamily="18" charset="0"/>
                <a:cs typeface="Times New Roman" panose="02020603050405020304" pitchFamily="18" charset="0"/>
              </a:rPr>
              <a:t>Key Functional Components:</a:t>
            </a:r>
          </a:p>
          <a:p>
            <a:pPr marL="342900" indent="-342900">
              <a:buFont typeface="+mj-lt"/>
              <a:buAutoNum type="arabicPeriod"/>
            </a:pPr>
            <a:r>
              <a:rPr lang="en-IN" sz="1600" b="1" dirty="0">
                <a:solidFill>
                  <a:schemeClr val="accent2">
                    <a:lumMod val="75000"/>
                  </a:schemeClr>
                </a:solidFill>
              </a:rPr>
              <a:t>Password Handling</a:t>
            </a:r>
          </a:p>
          <a:p>
            <a:pPr marL="342900" indent="-342900">
              <a:buFont typeface="+mj-lt"/>
              <a:buAutoNum type="arabicPeriod"/>
            </a:pPr>
            <a:r>
              <a:rPr lang="en-IN" sz="1600" b="1" dirty="0">
                <a:solidFill>
                  <a:schemeClr val="accent2">
                    <a:lumMod val="75000"/>
                  </a:schemeClr>
                </a:solidFill>
              </a:rPr>
              <a:t>Key Management</a:t>
            </a:r>
          </a:p>
          <a:p>
            <a:pPr marL="342900" indent="-342900">
              <a:buFont typeface="+mj-lt"/>
              <a:buAutoNum type="arabicPeriod"/>
            </a:pPr>
            <a:r>
              <a:rPr lang="en-IN" sz="1600" b="1" dirty="0">
                <a:solidFill>
                  <a:schemeClr val="accent2">
                    <a:lumMod val="75000"/>
                  </a:schemeClr>
                </a:solidFill>
              </a:rPr>
              <a:t>File Encryption/Decryption</a:t>
            </a:r>
          </a:p>
          <a:p>
            <a:pPr marL="342900" indent="-342900">
              <a:buFont typeface="+mj-lt"/>
              <a:buAutoNum type="arabicPeriod"/>
            </a:pPr>
            <a:r>
              <a:rPr lang="en-IN" sz="1600" b="1" dirty="0">
                <a:solidFill>
                  <a:schemeClr val="accent2">
                    <a:lumMod val="75000"/>
                  </a:schemeClr>
                </a:solidFill>
              </a:rPr>
              <a:t>File and Directory Operations</a:t>
            </a:r>
          </a:p>
          <a:p>
            <a:pPr marL="342900" indent="-342900">
              <a:buFont typeface="+mj-lt"/>
              <a:buAutoNum type="arabicPeriod"/>
            </a:pPr>
            <a:r>
              <a:rPr lang="en-IN" sz="1600" b="1" dirty="0">
                <a:solidFill>
                  <a:schemeClr val="accent2">
                    <a:lumMod val="75000"/>
                  </a:schemeClr>
                </a:solidFill>
              </a:rPr>
              <a:t>Multithreading</a:t>
            </a:r>
          </a:p>
          <a:p>
            <a:pPr marL="342900" indent="-342900">
              <a:buFont typeface="+mj-lt"/>
              <a:buAutoNum type="arabicPeriod"/>
            </a:pPr>
            <a:r>
              <a:rPr lang="en-IN" sz="1600" b="1" dirty="0">
                <a:solidFill>
                  <a:schemeClr val="accent2">
                    <a:lumMod val="75000"/>
                  </a:schemeClr>
                </a:solidFill>
              </a:rPr>
              <a:t>Visual Effects</a:t>
            </a:r>
            <a:endParaRPr lang="en-IN" sz="1600" b="1"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8796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3118" y="-11430"/>
            <a:ext cx="5477764" cy="413575"/>
          </a:xfrm>
          <a:prstGeom prst="rect">
            <a:avLst/>
          </a:prstGeom>
        </p:spPr>
        <p:txBody>
          <a:bodyPr vert="horz" wrap="square" lIns="0" tIns="13335" rIns="0" bIns="0" rtlCol="0">
            <a:spAutoFit/>
          </a:bodyPr>
          <a:lstStyle/>
          <a:p>
            <a:pPr marL="12700" algn="ctr">
              <a:lnSpc>
                <a:spcPct val="100000"/>
              </a:lnSpc>
              <a:spcBef>
                <a:spcPts val="105"/>
              </a:spcBef>
            </a:pPr>
            <a:r>
              <a:rPr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Team </a:t>
            </a:r>
            <a:r>
              <a:rPr lang="en-IN"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M</a:t>
            </a:r>
            <a:r>
              <a:rPr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embers and </a:t>
            </a:r>
            <a:r>
              <a:rPr lang="en-IN"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Contributions</a:t>
            </a:r>
            <a:endParaRPr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E001510-DF49-FA9B-F457-DA95A09DA504}"/>
              </a:ext>
            </a:extLst>
          </p:cNvPr>
          <p:cNvSpPr txBox="1"/>
          <p:nvPr/>
        </p:nvSpPr>
        <p:spPr>
          <a:xfrm>
            <a:off x="381000" y="505539"/>
            <a:ext cx="8382000" cy="4493538"/>
          </a:xfrm>
          <a:prstGeom prst="rect">
            <a:avLst/>
          </a:prstGeom>
          <a:noFill/>
        </p:spPr>
        <p:txBody>
          <a:bodyPr wrap="square" rtlCol="0">
            <a:spAutoFit/>
          </a:bodyPr>
          <a:lstStyle/>
          <a:p>
            <a:r>
              <a:rPr lang="en-IN" sz="1600" b="1" dirty="0">
                <a:solidFill>
                  <a:schemeClr val="accent2">
                    <a:lumMod val="75000"/>
                  </a:schemeClr>
                </a:solidFill>
                <a:latin typeface="Times New Roman" panose="02020603050405020304" pitchFamily="18" charset="0"/>
                <a:cs typeface="Times New Roman" panose="02020603050405020304" pitchFamily="18" charset="0"/>
              </a:rPr>
              <a:t>PIYUSH KUMAR</a:t>
            </a:r>
          </a:p>
          <a:p>
            <a:r>
              <a:rPr lang="en-IN" sz="1400" dirty="0">
                <a:solidFill>
                  <a:schemeClr val="accent2">
                    <a:lumMod val="75000"/>
                  </a:schemeClr>
                </a:solidFill>
                <a:latin typeface="Times New Roman" panose="02020603050405020304" pitchFamily="18" charset="0"/>
                <a:cs typeface="Times New Roman" panose="02020603050405020304" pitchFamily="18" charset="0"/>
              </a:rPr>
              <a:t>Cryptography and Security Implementation</a:t>
            </a:r>
            <a:endParaRPr lang="en-IN" sz="1400" b="1" dirty="0">
              <a:solidFill>
                <a:schemeClr val="accent2">
                  <a:lumMod val="75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1400" dirty="0">
                <a:solidFill>
                  <a:schemeClr val="accent2">
                    <a:lumMod val="75000"/>
                  </a:schemeClr>
                </a:solidFill>
                <a:latin typeface="Times New Roman" panose="02020603050405020304" pitchFamily="18" charset="0"/>
                <a:cs typeface="Times New Roman" panose="02020603050405020304" pitchFamily="18" charset="0"/>
              </a:rPr>
              <a:t>Design and implement encryption and decryption algorithms using AES-256 in CFB mode.</a:t>
            </a:r>
            <a:endParaRPr lang="en-IN" sz="1400" b="1" dirty="0">
              <a:solidFill>
                <a:schemeClr val="accent2">
                  <a:lumMod val="75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1400" dirty="0">
                <a:solidFill>
                  <a:schemeClr val="accent2">
                    <a:lumMod val="75000"/>
                  </a:schemeClr>
                </a:solidFill>
                <a:latin typeface="Times New Roman" panose="02020603050405020304" pitchFamily="18" charset="0"/>
                <a:cs typeface="Times New Roman" panose="02020603050405020304" pitchFamily="18" charset="0"/>
              </a:rPr>
              <a:t>Develop key management functions, including key generation and derivation using PBKDF2 and HMAC for integrity checks.</a:t>
            </a:r>
            <a:endParaRPr lang="en-IN" sz="1400" b="1" dirty="0">
              <a:solidFill>
                <a:schemeClr val="accent2">
                  <a:lumMod val="75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1400" dirty="0">
                <a:solidFill>
                  <a:schemeClr val="accent2">
                    <a:lumMod val="75000"/>
                  </a:schemeClr>
                </a:solidFill>
                <a:latin typeface="Times New Roman" panose="02020603050405020304" pitchFamily="18" charset="0"/>
                <a:cs typeface="Times New Roman" panose="02020603050405020304" pitchFamily="18" charset="0"/>
              </a:rPr>
              <a:t>Ensure secure password handling and user authentication.</a:t>
            </a:r>
          </a:p>
          <a:p>
            <a:pPr marL="285750" indent="-285750">
              <a:buFont typeface="Wingdings" panose="05000000000000000000" pitchFamily="2" charset="2"/>
              <a:buChar char="Ø"/>
            </a:pPr>
            <a:r>
              <a:rPr lang="en-IN" sz="1400" b="1" dirty="0">
                <a:solidFill>
                  <a:schemeClr val="accent2">
                    <a:lumMod val="75000"/>
                  </a:schemeClr>
                </a:solidFill>
                <a:latin typeface="Times New Roman" panose="02020603050405020304" pitchFamily="18" charset="0"/>
                <a:cs typeface="Times New Roman" panose="02020603050405020304" pitchFamily="18" charset="0"/>
              </a:rPr>
              <a:t>SKILLS: </a:t>
            </a:r>
            <a:r>
              <a:rPr lang="en-IN" sz="1400" dirty="0">
                <a:solidFill>
                  <a:schemeClr val="accent2">
                    <a:lumMod val="75000"/>
                  </a:schemeClr>
                </a:solidFill>
                <a:latin typeface="Times New Roman" panose="02020603050405020304" pitchFamily="18" charset="0"/>
                <a:cs typeface="Times New Roman" panose="02020603050405020304" pitchFamily="18" charset="0"/>
              </a:rPr>
              <a:t>Strong understanding of cryptography, Python programming, and security best practices.</a:t>
            </a:r>
            <a:endParaRPr lang="en-IN" sz="1400" b="1" dirty="0">
              <a:solidFill>
                <a:schemeClr val="accent2">
                  <a:lumMod val="75000"/>
                </a:schemeClr>
              </a:solidFill>
              <a:latin typeface="Times New Roman" panose="02020603050405020304" pitchFamily="18" charset="0"/>
              <a:cs typeface="Times New Roman" panose="02020603050405020304" pitchFamily="18" charset="0"/>
            </a:endParaRPr>
          </a:p>
          <a:p>
            <a:r>
              <a:rPr lang="en-IN" sz="1600" b="1" dirty="0">
                <a:solidFill>
                  <a:schemeClr val="tx2">
                    <a:lumMod val="75000"/>
                  </a:schemeClr>
                </a:solidFill>
                <a:latin typeface="Times New Roman" panose="02020603050405020304" pitchFamily="18" charset="0"/>
                <a:cs typeface="Times New Roman" panose="02020603050405020304" pitchFamily="18" charset="0"/>
              </a:rPr>
              <a:t>ATHUKURI VENKATA SIVA SAI JAYANTH </a:t>
            </a:r>
          </a:p>
          <a:p>
            <a:r>
              <a:rPr lang="en-IN" sz="1400" dirty="0">
                <a:solidFill>
                  <a:schemeClr val="tx2">
                    <a:lumMod val="75000"/>
                  </a:schemeClr>
                </a:solidFill>
                <a:latin typeface="Times New Roman" panose="02020603050405020304" pitchFamily="18" charset="0"/>
                <a:cs typeface="Times New Roman" panose="02020603050405020304" pitchFamily="18" charset="0"/>
              </a:rPr>
              <a:t>GUI Development</a:t>
            </a:r>
            <a:endParaRPr lang="en-IN" sz="1400" b="1" dirty="0">
              <a:solidFill>
                <a:schemeClr val="tx2">
                  <a:lumMod val="75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1400" dirty="0">
                <a:solidFill>
                  <a:schemeClr val="tx2">
                    <a:lumMod val="75000"/>
                  </a:schemeClr>
                </a:solidFill>
                <a:latin typeface="Times New Roman" panose="02020603050405020304" pitchFamily="18" charset="0"/>
                <a:cs typeface="Times New Roman" panose="02020603050405020304" pitchFamily="18" charset="0"/>
              </a:rPr>
              <a:t>Design and implement the graphical user interface.</a:t>
            </a:r>
          </a:p>
          <a:p>
            <a:pPr marL="285750" indent="-285750">
              <a:buFont typeface="Wingdings" panose="05000000000000000000" pitchFamily="2" charset="2"/>
              <a:buChar char="Ø"/>
            </a:pPr>
            <a:r>
              <a:rPr lang="en-IN" sz="1400" dirty="0">
                <a:solidFill>
                  <a:schemeClr val="tx2">
                    <a:lumMod val="75000"/>
                  </a:schemeClr>
                </a:solidFill>
                <a:latin typeface="Times New Roman" panose="02020603050405020304" pitchFamily="18" charset="0"/>
                <a:cs typeface="Times New Roman" panose="02020603050405020304" pitchFamily="18" charset="0"/>
              </a:rPr>
              <a:t>Create and manage GUI components such as entry widgets, buttons, progress bars, and message boxes.</a:t>
            </a:r>
          </a:p>
          <a:p>
            <a:pPr marL="285750" indent="-285750">
              <a:buFont typeface="Wingdings" panose="05000000000000000000" pitchFamily="2" charset="2"/>
              <a:buChar char="Ø"/>
            </a:pPr>
            <a:r>
              <a:rPr lang="en-IN" sz="1400" dirty="0">
                <a:solidFill>
                  <a:schemeClr val="tx2">
                    <a:lumMod val="75000"/>
                  </a:schemeClr>
                </a:solidFill>
                <a:latin typeface="Times New Roman" panose="02020603050405020304" pitchFamily="18" charset="0"/>
                <a:cs typeface="Times New Roman" panose="02020603050405020304" pitchFamily="18" charset="0"/>
              </a:rPr>
              <a:t>Implement visual effects like the "Matrix" style display using the Canvas widget.</a:t>
            </a:r>
          </a:p>
          <a:p>
            <a:pPr marL="285750" indent="-285750">
              <a:buFont typeface="Wingdings" panose="05000000000000000000" pitchFamily="2" charset="2"/>
              <a:buChar char="Ø"/>
            </a:pPr>
            <a:r>
              <a:rPr lang="en-IN" sz="1400" b="1" dirty="0">
                <a:solidFill>
                  <a:schemeClr val="tx2">
                    <a:lumMod val="75000"/>
                  </a:schemeClr>
                </a:solidFill>
                <a:latin typeface="Times New Roman" panose="02020603050405020304" pitchFamily="18" charset="0"/>
                <a:cs typeface="Times New Roman" panose="02020603050405020304" pitchFamily="18" charset="0"/>
              </a:rPr>
              <a:t>SKILLS: </a:t>
            </a:r>
            <a:r>
              <a:rPr lang="en-IN" sz="1400" dirty="0">
                <a:solidFill>
                  <a:schemeClr val="tx2">
                    <a:lumMod val="75000"/>
                  </a:schemeClr>
                </a:solidFill>
                <a:latin typeface="Times New Roman" panose="02020603050405020304" pitchFamily="18" charset="0"/>
                <a:cs typeface="Times New Roman" panose="02020603050405020304" pitchFamily="18" charset="0"/>
              </a:rPr>
              <a:t>Experience with GUI development, familiarity with ‘tkinter’ and user-friendly design.</a:t>
            </a:r>
          </a:p>
          <a:p>
            <a:r>
              <a:rPr lang="en-IN" sz="1600" b="1" dirty="0">
                <a:solidFill>
                  <a:srgbClr val="9E4FDF"/>
                </a:solidFill>
                <a:latin typeface="Times New Roman" panose="02020603050405020304" pitchFamily="18" charset="0"/>
                <a:cs typeface="Times New Roman" panose="02020603050405020304" pitchFamily="18" charset="0"/>
              </a:rPr>
              <a:t>RACHERLA HIMABINDU</a:t>
            </a:r>
          </a:p>
          <a:p>
            <a:r>
              <a:rPr lang="en-IN" sz="1400" dirty="0">
                <a:solidFill>
                  <a:srgbClr val="9E4FDF"/>
                </a:solidFill>
                <a:latin typeface="Times New Roman" panose="02020603050405020304" pitchFamily="18" charset="0"/>
                <a:cs typeface="Times New Roman" panose="02020603050405020304" pitchFamily="18" charset="0"/>
              </a:rPr>
              <a:t>File and Directory Operations, Multithreading</a:t>
            </a:r>
            <a:endParaRPr lang="en-IN" sz="1400" b="1" dirty="0">
              <a:solidFill>
                <a:srgbClr val="9E4FDF"/>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1400" dirty="0">
                <a:solidFill>
                  <a:srgbClr val="9E4FDF"/>
                </a:solidFill>
                <a:latin typeface="Times New Roman" panose="02020603050405020304" pitchFamily="18" charset="0"/>
                <a:cs typeface="Times New Roman" panose="02020603050405020304" pitchFamily="18" charset="0"/>
              </a:rPr>
              <a:t>Implement file and directory handling functions, including reading, writing, and deleting files securely.</a:t>
            </a:r>
            <a:endParaRPr lang="en-IN" sz="1400" b="1" dirty="0">
              <a:solidFill>
                <a:srgbClr val="9E4FDF"/>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1400" dirty="0">
                <a:solidFill>
                  <a:srgbClr val="9E4FDF"/>
                </a:solidFill>
                <a:latin typeface="Times New Roman" panose="02020603050405020304" pitchFamily="18" charset="0"/>
                <a:cs typeface="Times New Roman" panose="02020603050405020304" pitchFamily="18" charset="0"/>
              </a:rPr>
              <a:t>Develop recursive directory processing for encryption and decryption.</a:t>
            </a:r>
            <a:endParaRPr lang="en-IN" sz="1400" b="1" dirty="0">
              <a:solidFill>
                <a:srgbClr val="9E4FDF"/>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1400" dirty="0">
                <a:solidFill>
                  <a:srgbClr val="9E4FDF"/>
                </a:solidFill>
                <a:latin typeface="Times New Roman" panose="02020603050405020304" pitchFamily="18" charset="0"/>
                <a:cs typeface="Times New Roman" panose="02020603050405020304" pitchFamily="18" charset="0"/>
              </a:rPr>
              <a:t>Manage inter-thread communication and synchronization using queues</a:t>
            </a:r>
            <a:r>
              <a:rPr lang="en-IN" sz="1400" b="1" dirty="0">
                <a:solidFill>
                  <a:srgbClr val="9E4FDF"/>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IN" sz="1400" b="1" dirty="0">
                <a:solidFill>
                  <a:srgbClr val="9E4FDF"/>
                </a:solidFill>
                <a:latin typeface="Times New Roman" panose="02020603050405020304" pitchFamily="18" charset="0"/>
                <a:cs typeface="Times New Roman" panose="02020603050405020304" pitchFamily="18" charset="0"/>
              </a:rPr>
              <a:t>SKILLS: </a:t>
            </a:r>
            <a:r>
              <a:rPr lang="en-IN" sz="1400" dirty="0">
                <a:solidFill>
                  <a:srgbClr val="9E4FDF"/>
                </a:solidFill>
                <a:latin typeface="Times New Roman" panose="02020603050405020304" pitchFamily="18" charset="0"/>
                <a:cs typeface="Times New Roman" panose="02020603050405020304" pitchFamily="18" charset="0"/>
              </a:rPr>
              <a:t>Proficiency in file system operations, experience with multithreading in Python, and problem-solving skills.</a:t>
            </a:r>
            <a:endParaRPr lang="en-IN" sz="1400" b="1" dirty="0">
              <a:solidFill>
                <a:srgbClr val="9E4FD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09550"/>
            <a:ext cx="8229600" cy="4691669"/>
          </a:xfrm>
          <a:prstGeom prst="rect">
            <a:avLst/>
          </a:prstGeom>
        </p:spPr>
        <p:txBody>
          <a:bodyPr vert="horz" wrap="square" lIns="0" tIns="13335" rIns="0" bIns="0" rtlCol="0">
            <a:spAutoFit/>
          </a:bodyPr>
          <a:lstStyle/>
          <a:p>
            <a:pPr marL="342900" indent="-342900">
              <a:buFont typeface="Wingdings" panose="05000000000000000000" pitchFamily="2" charset="2"/>
              <a:buChar char="q"/>
            </a:pPr>
            <a:r>
              <a:rPr lang="en-IN" sz="2400" dirty="0">
                <a:solidFill>
                  <a:srgbClr val="663300"/>
                </a:solidFill>
                <a:latin typeface="Times New Roman" panose="02020603050405020304" pitchFamily="18" charset="0"/>
                <a:cs typeface="Times New Roman" panose="02020603050405020304" pitchFamily="18" charset="0"/>
              </a:rPr>
              <a:t>Conclusion:</a:t>
            </a:r>
            <a:br>
              <a:rPr lang="en-IN" sz="1600" dirty="0">
                <a:solidFill>
                  <a:srgbClr val="663300"/>
                </a:solidFill>
                <a:latin typeface="Times New Roman" panose="02020603050405020304" pitchFamily="18" charset="0"/>
                <a:cs typeface="Times New Roman" panose="02020603050405020304" pitchFamily="18" charset="0"/>
              </a:rPr>
            </a:br>
            <a:r>
              <a:rPr lang="en-IN" sz="1600" dirty="0">
                <a:solidFill>
                  <a:srgbClr val="663300"/>
                </a:solidFill>
                <a:latin typeface="Times New Roman" panose="02020603050405020304" pitchFamily="18" charset="0"/>
                <a:cs typeface="Times New Roman" panose="02020603050405020304" pitchFamily="18" charset="0"/>
              </a:rPr>
              <a:t>1. </a:t>
            </a:r>
            <a:r>
              <a:rPr lang="en-IN" sz="1600" dirty="0">
                <a:solidFill>
                  <a:schemeClr val="accent3">
                    <a:lumMod val="75000"/>
                  </a:schemeClr>
                </a:solidFill>
                <a:latin typeface="Times New Roman" panose="02020603050405020304" pitchFamily="18" charset="0"/>
                <a:cs typeface="Times New Roman" panose="02020603050405020304" pitchFamily="18" charset="0"/>
              </a:rPr>
              <a:t>Cryptography - implementing robust encryption/decryption algorithms (with the Advanced Encryption Standard [AES] in CFB mode). Knowing the value of good key management, I implemented PBKDF2 to derive strong keys from passwords and used HMACs for data integrity checks.</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2. </a:t>
            </a:r>
            <a:r>
              <a:rPr lang="en-IN" sz="1600" dirty="0">
                <a:solidFill>
                  <a:schemeClr val="accent2"/>
                </a:solidFill>
                <a:latin typeface="Times New Roman" panose="02020603050405020304" pitchFamily="18" charset="0"/>
                <a:cs typeface="Times New Roman" panose="02020603050405020304" pitchFamily="18" charset="0"/>
              </a:rPr>
              <a:t>The thing that resulted in this biggest increase in overall performance was implementing multithreading, as multi-threading allowed me to run the encryption and decryption tasks simultaneously, meaning my GUI would remain responsive. It showed me how to handle thread-safe operations and inter-thread communication (using queues).</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3. </a:t>
            </a:r>
            <a:r>
              <a:rPr lang="en-IN" sz="1600" dirty="0">
                <a:solidFill>
                  <a:schemeClr val="accent4"/>
                </a:solidFill>
                <a:latin typeface="Times New Roman" panose="02020603050405020304" pitchFamily="18" charset="0"/>
                <a:cs typeface="Times New Roman" panose="02020603050405020304" pitchFamily="18" charset="0"/>
              </a:rPr>
              <a:t>File I/O: Worked with File operations to manually manipulate files and folders. This consisted of reading, writing, and securely deleting files, as well as managing directories in a recursive way.</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4. </a:t>
            </a:r>
            <a:r>
              <a:rPr lang="en-IN" sz="1600" dirty="0">
                <a:solidFill>
                  <a:schemeClr val="accent5"/>
                </a:solidFill>
                <a:latin typeface="Times New Roman" panose="02020603050405020304" pitchFamily="18" charset="0"/>
                <a:cs typeface="Times New Roman" panose="02020603050405020304" pitchFamily="18" charset="0"/>
              </a:rPr>
              <a:t>Python Programming: This helped to strengthen my Python programming skills in standard libraries for system interactions and third parties because of more advanced functionalities.</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5. </a:t>
            </a:r>
            <a:r>
              <a:rPr lang="en-IN" sz="1600" dirty="0">
                <a:solidFill>
                  <a:srgbClr val="FF5050"/>
                </a:solidFill>
                <a:latin typeface="Times New Roman" panose="02020603050405020304" pitchFamily="18" charset="0"/>
                <a:cs typeface="Times New Roman" panose="02020603050405020304" pitchFamily="18" charset="0"/>
              </a:rPr>
              <a:t>User Authentication: Secure implementation of user authentication mechanisms, protecting sensitive operations and making sure to handle passwords securely (e.g., plaintext is never exposed in input).</a:t>
            </a:r>
            <a:br>
              <a:rPr lang="en-IN" sz="800" dirty="0"/>
            </a:br>
            <a:r>
              <a:rPr lang="en-IN" sz="800" dirty="0">
                <a:solidFill>
                  <a:srgbClr val="663300"/>
                </a:solidFill>
                <a:latin typeface="Times New Roman" panose="02020603050405020304" pitchFamily="18" charset="0"/>
                <a:cs typeface="Times New Roman" panose="02020603050405020304" pitchFamily="18"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82836" y="18581"/>
            <a:ext cx="4378325" cy="813684"/>
          </a:xfrm>
          <a:prstGeom prst="rect">
            <a:avLst/>
          </a:prstGeom>
        </p:spPr>
        <p:txBody>
          <a:bodyPr vert="horz" wrap="square" lIns="0" tIns="13335" rIns="0" bIns="0" rtlCol="0">
            <a:spAutoFit/>
          </a:bodyPr>
          <a:lstStyle/>
          <a:p>
            <a:pPr marL="12700" algn="ctr">
              <a:spcBef>
                <a:spcPts val="105"/>
              </a:spcBef>
            </a:pPr>
            <a:r>
              <a:rPr dirty="0">
                <a:ln>
                  <a:solidFill>
                    <a:schemeClr val="accent2">
                      <a:lumMod val="75000"/>
                    </a:schemeClr>
                  </a:solidFill>
                </a:ln>
                <a:solidFill>
                  <a:schemeClr val="tx2">
                    <a:lumMod val="60000"/>
                    <a:lumOff val="40000"/>
                  </a:schemeClr>
                </a:solidFill>
                <a:effectLst>
                  <a:glow rad="101600">
                    <a:schemeClr val="accent1">
                      <a:satMod val="175000"/>
                      <a:alpha val="40000"/>
                    </a:schemeClr>
                  </a:glow>
                </a:effectLst>
              </a:rPr>
              <a:t>Unique</a:t>
            </a:r>
            <a:r>
              <a:rPr spc="-30" dirty="0">
                <a:ln>
                  <a:solidFill>
                    <a:schemeClr val="accent2">
                      <a:lumMod val="75000"/>
                    </a:schemeClr>
                  </a:solidFill>
                </a:ln>
                <a:solidFill>
                  <a:schemeClr val="tx2">
                    <a:lumMod val="60000"/>
                    <a:lumOff val="40000"/>
                  </a:schemeClr>
                </a:solidFill>
                <a:effectLst>
                  <a:glow rad="101600">
                    <a:schemeClr val="accent1">
                      <a:satMod val="175000"/>
                      <a:alpha val="40000"/>
                    </a:schemeClr>
                  </a:glow>
                </a:effectLst>
              </a:rPr>
              <a:t> </a:t>
            </a:r>
            <a:r>
              <a:rPr dirty="0">
                <a:ln>
                  <a:solidFill>
                    <a:schemeClr val="accent2">
                      <a:lumMod val="75000"/>
                    </a:schemeClr>
                  </a:solidFill>
                </a:ln>
                <a:solidFill>
                  <a:schemeClr val="tx2">
                    <a:lumMod val="60000"/>
                    <a:lumOff val="40000"/>
                  </a:schemeClr>
                </a:solidFill>
                <a:effectLst>
                  <a:glow rad="101600">
                    <a:schemeClr val="accent1">
                      <a:satMod val="175000"/>
                      <a:alpha val="40000"/>
                    </a:schemeClr>
                  </a:glow>
                </a:effectLst>
              </a:rPr>
              <a:t>Idea</a:t>
            </a:r>
            <a:r>
              <a:rPr spc="-5" dirty="0">
                <a:ln>
                  <a:solidFill>
                    <a:schemeClr val="accent2">
                      <a:lumMod val="75000"/>
                    </a:schemeClr>
                  </a:solidFill>
                </a:ln>
                <a:solidFill>
                  <a:schemeClr val="tx2">
                    <a:lumMod val="60000"/>
                    <a:lumOff val="40000"/>
                  </a:schemeClr>
                </a:solidFill>
                <a:effectLst>
                  <a:glow rad="101600">
                    <a:schemeClr val="accent1">
                      <a:satMod val="175000"/>
                      <a:alpha val="40000"/>
                    </a:schemeClr>
                  </a:glow>
                </a:effectLst>
              </a:rPr>
              <a:t> Brief</a:t>
            </a:r>
            <a:r>
              <a:rPr lang="en-IN" spc="-5" dirty="0">
                <a:ln>
                  <a:solidFill>
                    <a:schemeClr val="accent2">
                      <a:lumMod val="75000"/>
                    </a:schemeClr>
                  </a:solidFill>
                </a:ln>
                <a:solidFill>
                  <a:schemeClr val="tx2">
                    <a:lumMod val="60000"/>
                    <a:lumOff val="40000"/>
                  </a:schemeClr>
                </a:solidFill>
                <a:effectLst>
                  <a:glow rad="101600">
                    <a:schemeClr val="accent1">
                      <a:satMod val="175000"/>
                      <a:alpha val="40000"/>
                    </a:schemeClr>
                  </a:glow>
                </a:effectLst>
              </a:rPr>
              <a:t> </a:t>
            </a:r>
            <a:r>
              <a:rPr lang="en-US" sz="2400" b="1" cap="none" spc="0" dirty="0">
                <a:ln/>
                <a:solidFill>
                  <a:schemeClr val="accent3"/>
                </a:solidFill>
                <a:effectLst/>
                <a:latin typeface="Times New Roman" panose="02020603050405020304" pitchFamily="18" charset="0"/>
                <a:cs typeface="Times New Roman" panose="02020603050405020304" pitchFamily="18" charset="0"/>
              </a:rPr>
              <a:t>(Solution)</a:t>
            </a:r>
            <a:br>
              <a:rPr lang="en-US" sz="2400" b="1" cap="none" spc="0" dirty="0">
                <a:ln/>
                <a:solidFill>
                  <a:schemeClr val="accent3"/>
                </a:solidFill>
                <a:effectLst/>
                <a:latin typeface="Times New Roman" panose="02020603050405020304" pitchFamily="18" charset="0"/>
                <a:cs typeface="Times New Roman" panose="02020603050405020304" pitchFamily="18" charset="0"/>
              </a:rPr>
            </a:br>
            <a:endParaRPr dirty="0">
              <a:ln>
                <a:solidFill>
                  <a:schemeClr val="accent2">
                    <a:lumMod val="75000"/>
                  </a:schemeClr>
                </a:solidFill>
              </a:ln>
              <a:solidFill>
                <a:schemeClr val="tx2">
                  <a:lumMod val="60000"/>
                  <a:lumOff val="40000"/>
                </a:schemeClr>
              </a:solidFill>
              <a:effectLst>
                <a:glow rad="101600">
                  <a:schemeClr val="accent1">
                    <a:satMod val="175000"/>
                    <a:alpha val="40000"/>
                  </a:schemeClr>
                </a:glow>
              </a:effectLst>
            </a:endParaRPr>
          </a:p>
        </p:txBody>
      </p:sp>
      <p:sp>
        <p:nvSpPr>
          <p:cNvPr id="5" name="Rectangle 4">
            <a:extLst>
              <a:ext uri="{FF2B5EF4-FFF2-40B4-BE49-F238E27FC236}">
                <a16:creationId xmlns:a16="http://schemas.microsoft.com/office/drawing/2014/main" id="{6726DC6E-9AD7-3A5C-3948-50DB5E10890E}"/>
              </a:ext>
            </a:extLst>
          </p:cNvPr>
          <p:cNvSpPr/>
          <p:nvPr/>
        </p:nvSpPr>
        <p:spPr>
          <a:xfrm>
            <a:off x="3333244" y="425423"/>
            <a:ext cx="2553712" cy="646331"/>
          </a:xfrm>
          <a:prstGeom prst="rect">
            <a:avLst/>
          </a:prstGeom>
          <a:noFill/>
        </p:spPr>
        <p:txBody>
          <a:bodyPr wrap="none" lIns="91440" tIns="45720" rIns="91440" bIns="45720">
            <a:prstTxWarp prst="textTriangle">
              <a:avLst/>
            </a:prstTxWarp>
            <a:spAutoFit/>
          </a:bodyPr>
          <a:lstStyle/>
          <a:p>
            <a:pPr algn="ctr"/>
            <a:r>
              <a:rPr lang="en-US" sz="3600" b="1" cap="none" spc="0" dirty="0">
                <a:ln w="13462">
                  <a:solidFill>
                    <a:schemeClr val="bg1"/>
                  </a:solidFill>
                  <a:prstDash val="solid"/>
                </a:ln>
                <a:solidFill>
                  <a:schemeClr val="tx1">
                    <a:lumMod val="85000"/>
                    <a:lumOff val="15000"/>
                  </a:schemeClr>
                </a:solidFill>
                <a:effectLst>
                  <a:outerShdw dist="76200" dir="2700000" algn="bl" rotWithShape="0">
                    <a:schemeClr val="accent5"/>
                  </a:outerShdw>
                </a:effectLst>
                <a:latin typeface="Times New Roman" panose="02020603050405020304" pitchFamily="18" charset="0"/>
                <a:cs typeface="Times New Roman" panose="02020603050405020304" pitchFamily="18" charset="0"/>
              </a:rPr>
              <a:t>HPJ_CRYP</a:t>
            </a:r>
          </a:p>
        </p:txBody>
      </p:sp>
      <p:sp>
        <p:nvSpPr>
          <p:cNvPr id="7" name="TextBox 6">
            <a:extLst>
              <a:ext uri="{FF2B5EF4-FFF2-40B4-BE49-F238E27FC236}">
                <a16:creationId xmlns:a16="http://schemas.microsoft.com/office/drawing/2014/main" id="{AA61C237-DF47-DCE1-D4AE-CF1071BF95E6}"/>
              </a:ext>
            </a:extLst>
          </p:cNvPr>
          <p:cNvSpPr txBox="1"/>
          <p:nvPr/>
        </p:nvSpPr>
        <p:spPr>
          <a:xfrm>
            <a:off x="838200" y="1175634"/>
            <a:ext cx="7543800" cy="31239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HPJ_CRYP </a:t>
            </a:r>
            <a:r>
              <a:rPr lang="en-IN" dirty="0">
                <a:latin typeface="Times New Roman" panose="02020603050405020304" pitchFamily="18" charset="0"/>
                <a:cs typeface="Times New Roman" panose="02020603050405020304" pitchFamily="18" charset="0"/>
              </a:rPr>
              <a:t>is a desktop application that is developed to help </a:t>
            </a:r>
            <a:r>
              <a:rPr lang="en-IN" b="1" dirty="0">
                <a:latin typeface="Times New Roman" panose="02020603050405020304" pitchFamily="18" charset="0"/>
                <a:cs typeface="Times New Roman" panose="02020603050405020304" pitchFamily="18" charset="0"/>
              </a:rPr>
              <a:t>encrypt</a:t>
            </a:r>
            <a:r>
              <a:rPr lang="en-IN" dirty="0">
                <a:latin typeface="Times New Roman" panose="02020603050405020304" pitchFamily="18" charset="0"/>
                <a:cs typeface="Times New Roman" panose="02020603050405020304" pitchFamily="18" charset="0"/>
              </a:rPr>
              <a:t> (lock) and </a:t>
            </a:r>
            <a:r>
              <a:rPr lang="en-IN" b="1" dirty="0">
                <a:latin typeface="Times New Roman" panose="02020603050405020304" pitchFamily="18" charset="0"/>
                <a:cs typeface="Times New Roman" panose="02020603050405020304" pitchFamily="18" charset="0"/>
              </a:rPr>
              <a:t>decrypt</a:t>
            </a:r>
            <a:r>
              <a:rPr lang="en-IN" dirty="0">
                <a:latin typeface="Times New Roman" panose="02020603050405020304" pitchFamily="18" charset="0"/>
                <a:cs typeface="Times New Roman" panose="02020603050405020304" pitchFamily="18" charset="0"/>
              </a:rPr>
              <a:t> (unlock) files or folders on your computer(</a:t>
            </a:r>
            <a:r>
              <a:rPr lang="en-IN" b="1" dirty="0">
                <a:latin typeface="Times New Roman" panose="02020603050405020304" pitchFamily="18" charset="0"/>
                <a:cs typeface="Times New Roman" panose="02020603050405020304" pitchFamily="18" charset="0"/>
              </a:rPr>
              <a:t>Disk</a:t>
            </a:r>
            <a:r>
              <a:rPr lang="en-IN" dirty="0">
                <a:latin typeface="Times New Roman" panose="02020603050405020304" pitchFamily="18" charset="0"/>
                <a:cs typeface="Times New Roman" panose="02020603050405020304" pitchFamily="18" charset="0"/>
              </a:rPr>
              <a:t>). Encryption transforms your data into a scrambled format that </a:t>
            </a:r>
            <a:r>
              <a:rPr lang="en-IN" b="1" dirty="0">
                <a:latin typeface="Times New Roman" panose="02020603050405020304" pitchFamily="18" charset="0"/>
                <a:cs typeface="Times New Roman" panose="02020603050405020304" pitchFamily="18" charset="0"/>
              </a:rPr>
              <a:t>can’t be read by anyone</a:t>
            </a:r>
            <a:r>
              <a:rPr lang="en-IN" dirty="0">
                <a:latin typeface="Times New Roman" panose="02020603050405020304" pitchFamily="18" charset="0"/>
                <a:cs typeface="Times New Roman" panose="02020603050405020304" pitchFamily="18" charset="0"/>
              </a:rPr>
              <a:t>, while decryption changes it back to </a:t>
            </a:r>
            <a:r>
              <a:rPr lang="en-IN" b="1" dirty="0">
                <a:latin typeface="Times New Roman" panose="02020603050405020304" pitchFamily="18" charset="0"/>
                <a:cs typeface="Times New Roman" panose="02020603050405020304" pitchFamily="18" charset="0"/>
              </a:rPr>
              <a:t>its original form</a:t>
            </a:r>
            <a:r>
              <a:rPr lang="en-IN" dirty="0">
                <a:latin typeface="Times New Roman" panose="02020603050405020304" pitchFamily="18" charset="0"/>
                <a:cs typeface="Times New Roman" panose="02020603050405020304" pitchFamily="18" charset="0"/>
              </a:rPr>
              <a:t>.</a:t>
            </a:r>
          </a:p>
          <a:p>
            <a:r>
              <a:rPr lang="en-IN" sz="2000" b="1" dirty="0">
                <a:solidFill>
                  <a:schemeClr val="accent1"/>
                </a:solidFill>
                <a:latin typeface="Times New Roman" panose="02020603050405020304" pitchFamily="18" charset="0"/>
                <a:cs typeface="Times New Roman" panose="02020603050405020304" pitchFamily="18" charset="0"/>
              </a:rPr>
              <a:t>Main Concepts </a:t>
            </a:r>
            <a:r>
              <a:rPr lang="en-IN" sz="2000" b="1"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IN" sz="1450" b="1" dirty="0">
                <a:solidFill>
                  <a:schemeClr val="accent1"/>
                </a:solidFill>
                <a:latin typeface="Times New Roman" panose="02020603050405020304" pitchFamily="18" charset="0"/>
                <a:cs typeface="Times New Roman" panose="02020603050405020304" pitchFamily="18" charset="0"/>
              </a:rPr>
              <a:t>Encryption</a:t>
            </a:r>
            <a:r>
              <a:rPr lang="en-IN" sz="1450" b="1" dirty="0">
                <a:latin typeface="Times New Roman" panose="02020603050405020304" pitchFamily="18" charset="0"/>
                <a:cs typeface="Times New Roman" panose="02020603050405020304" pitchFamily="18" charset="0"/>
              </a:rPr>
              <a:t>:</a:t>
            </a:r>
            <a:r>
              <a:rPr lang="en-IN" sz="1450" dirty="0">
                <a:latin typeface="Times New Roman" panose="02020603050405020304" pitchFamily="18" charset="0"/>
                <a:cs typeface="Times New Roman" panose="02020603050405020304" pitchFamily="18" charset="0"/>
              </a:rPr>
              <a:t> The process of converting information into a secret code to hide its contents.</a:t>
            </a:r>
          </a:p>
          <a:p>
            <a:pPr marL="342900" indent="-342900">
              <a:buFont typeface="Arial" panose="020B0604020202020204" pitchFamily="34" charset="0"/>
              <a:buChar char="•"/>
            </a:pPr>
            <a:r>
              <a:rPr lang="en-IN" sz="1450" b="1" dirty="0">
                <a:solidFill>
                  <a:schemeClr val="accent1"/>
                </a:solidFill>
                <a:latin typeface="Times New Roman" panose="02020603050405020304" pitchFamily="18" charset="0"/>
                <a:cs typeface="Times New Roman" panose="02020603050405020304" pitchFamily="18" charset="0"/>
              </a:rPr>
              <a:t>Decryption</a:t>
            </a:r>
            <a:r>
              <a:rPr lang="en-IN" sz="1450" b="1" dirty="0">
                <a:latin typeface="Times New Roman" panose="02020603050405020304" pitchFamily="18" charset="0"/>
                <a:cs typeface="Times New Roman" panose="02020603050405020304" pitchFamily="18" charset="0"/>
              </a:rPr>
              <a:t>:</a:t>
            </a:r>
            <a:r>
              <a:rPr lang="en-IN" sz="1450" dirty="0">
                <a:latin typeface="Times New Roman" panose="02020603050405020304" pitchFamily="18" charset="0"/>
                <a:cs typeface="Times New Roman" panose="02020603050405020304" pitchFamily="18" charset="0"/>
              </a:rPr>
              <a:t> The process of converting the encrypted code back to the original information.</a:t>
            </a:r>
          </a:p>
          <a:p>
            <a:pPr marL="342900" indent="-342900">
              <a:buFont typeface="Arial" panose="020B0604020202020204" pitchFamily="34" charset="0"/>
              <a:buChar char="•"/>
            </a:pPr>
            <a:r>
              <a:rPr lang="en-IN" sz="1450" b="1" dirty="0">
                <a:solidFill>
                  <a:schemeClr val="accent1"/>
                </a:solidFill>
                <a:latin typeface="Times New Roman" panose="02020603050405020304" pitchFamily="18" charset="0"/>
                <a:cs typeface="Times New Roman" panose="02020603050405020304" pitchFamily="18" charset="0"/>
              </a:rPr>
              <a:t>Password</a:t>
            </a:r>
            <a:r>
              <a:rPr lang="en-IN" sz="1450" b="1" dirty="0">
                <a:latin typeface="Times New Roman" panose="02020603050405020304" pitchFamily="18" charset="0"/>
                <a:cs typeface="Times New Roman" panose="02020603050405020304" pitchFamily="18" charset="0"/>
              </a:rPr>
              <a:t>:</a:t>
            </a:r>
            <a:r>
              <a:rPr lang="en-IN" sz="1450" dirty="0">
                <a:latin typeface="Times New Roman" panose="02020603050405020304" pitchFamily="18" charset="0"/>
                <a:cs typeface="Times New Roman" panose="02020603050405020304" pitchFamily="18" charset="0"/>
              </a:rPr>
              <a:t> A secret word or phrase that is used to access encrypted files.</a:t>
            </a:r>
          </a:p>
          <a:p>
            <a:pPr marL="342900" indent="-342900">
              <a:buFont typeface="Arial" panose="020B0604020202020204" pitchFamily="34" charset="0"/>
              <a:buChar char="•"/>
            </a:pPr>
            <a:r>
              <a:rPr lang="en-IN" sz="1450" b="1" dirty="0">
                <a:solidFill>
                  <a:schemeClr val="accent1"/>
                </a:solidFill>
                <a:latin typeface="Times New Roman" panose="02020603050405020304" pitchFamily="18" charset="0"/>
                <a:cs typeface="Times New Roman" panose="02020603050405020304" pitchFamily="18" charset="0"/>
              </a:rPr>
              <a:t>Key</a:t>
            </a:r>
            <a:r>
              <a:rPr lang="en-IN" sz="1450" b="1" dirty="0">
                <a:latin typeface="Times New Roman" panose="02020603050405020304" pitchFamily="18" charset="0"/>
                <a:cs typeface="Times New Roman" panose="02020603050405020304" pitchFamily="18" charset="0"/>
              </a:rPr>
              <a:t>:</a:t>
            </a:r>
            <a:r>
              <a:rPr lang="en-IN" sz="1450" dirty="0">
                <a:latin typeface="Times New Roman" panose="02020603050405020304" pitchFamily="18" charset="0"/>
                <a:cs typeface="Times New Roman" panose="02020603050405020304" pitchFamily="18" charset="0"/>
              </a:rPr>
              <a:t> A piece of information used in the encryption and decryption processes.</a:t>
            </a:r>
          </a:p>
          <a:p>
            <a:pPr marL="342900" indent="-342900">
              <a:buFont typeface="Arial" panose="020B0604020202020204" pitchFamily="34" charset="0"/>
              <a:buChar char="•"/>
            </a:pPr>
            <a:r>
              <a:rPr lang="en-IN" sz="1450" b="1" dirty="0">
                <a:solidFill>
                  <a:schemeClr val="accent1"/>
                </a:solidFill>
                <a:latin typeface="Times New Roman" panose="02020603050405020304" pitchFamily="18" charset="0"/>
                <a:cs typeface="Times New Roman" panose="02020603050405020304" pitchFamily="18" charset="0"/>
              </a:rPr>
              <a:t>Salt</a:t>
            </a:r>
            <a:r>
              <a:rPr lang="en-IN" sz="1450" b="1" dirty="0">
                <a:latin typeface="Times New Roman" panose="02020603050405020304" pitchFamily="18" charset="0"/>
                <a:cs typeface="Times New Roman" panose="02020603050405020304" pitchFamily="18" charset="0"/>
              </a:rPr>
              <a:t>:</a:t>
            </a:r>
            <a:r>
              <a:rPr lang="en-IN" sz="1450" dirty="0">
                <a:latin typeface="Times New Roman" panose="02020603050405020304" pitchFamily="18" charset="0"/>
                <a:cs typeface="Times New Roman" panose="02020603050405020304" pitchFamily="18" charset="0"/>
              </a:rPr>
              <a:t> Random data added to your password to make it harder for attackers to guess.</a:t>
            </a:r>
          </a:p>
          <a:p>
            <a:pPr marL="342900" indent="-342900">
              <a:buFont typeface="Arial" panose="020B0604020202020204" pitchFamily="34" charset="0"/>
              <a:buChar char="•"/>
            </a:pPr>
            <a:r>
              <a:rPr lang="en-IN" sz="1450" b="1" dirty="0">
                <a:solidFill>
                  <a:schemeClr val="accent1"/>
                </a:solidFill>
                <a:latin typeface="Times New Roman" panose="02020603050405020304" pitchFamily="18" charset="0"/>
                <a:cs typeface="Times New Roman" panose="02020603050405020304" pitchFamily="18" charset="0"/>
              </a:rPr>
              <a:t>AES (Advanced Encryption Standard) </a:t>
            </a:r>
            <a:r>
              <a:rPr lang="en-IN" sz="1450" b="1" dirty="0">
                <a:latin typeface="Times New Roman" panose="02020603050405020304" pitchFamily="18" charset="0"/>
                <a:cs typeface="Times New Roman" panose="02020603050405020304" pitchFamily="18" charset="0"/>
              </a:rPr>
              <a:t>:</a:t>
            </a:r>
            <a:r>
              <a:rPr lang="en-IN" sz="1450" dirty="0">
                <a:solidFill>
                  <a:schemeClr val="accent1"/>
                </a:solidFill>
                <a:latin typeface="Times New Roman" panose="02020603050405020304" pitchFamily="18" charset="0"/>
                <a:cs typeface="Times New Roman" panose="02020603050405020304" pitchFamily="18" charset="0"/>
              </a:rPr>
              <a:t> </a:t>
            </a:r>
            <a:r>
              <a:rPr lang="en-IN" sz="1450" dirty="0">
                <a:latin typeface="Times New Roman" panose="02020603050405020304" pitchFamily="18" charset="0"/>
                <a:cs typeface="Times New Roman" panose="02020603050405020304" pitchFamily="18" charset="0"/>
              </a:rPr>
              <a:t>A widely used encryption method that secures data.</a:t>
            </a:r>
            <a:endParaRPr lang="en-IN" sz="1450"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241DB4-C574-9639-27C6-0BAEC14FA6C1}"/>
              </a:ext>
            </a:extLst>
          </p:cNvPr>
          <p:cNvSpPr txBox="1"/>
          <p:nvPr/>
        </p:nvSpPr>
        <p:spPr>
          <a:xfrm>
            <a:off x="457200" y="361950"/>
            <a:ext cx="8153400" cy="4647426"/>
          </a:xfrm>
          <a:prstGeom prst="rect">
            <a:avLst/>
          </a:prstGeom>
          <a:noFill/>
        </p:spPr>
        <p:txBody>
          <a:bodyPr wrap="square" rtlCol="0">
            <a:spAutoFit/>
          </a:bodyPr>
          <a:lstStyle/>
          <a:p>
            <a:r>
              <a:rPr lang="en-IN" sz="1600" b="1" dirty="0">
                <a:solidFill>
                  <a:schemeClr val="tx2">
                    <a:lumMod val="60000"/>
                    <a:lumOff val="40000"/>
                  </a:schemeClr>
                </a:solidFill>
                <a:latin typeface="Times New Roman" panose="02020603050405020304" pitchFamily="18" charset="0"/>
                <a:cs typeface="Times New Roman" panose="02020603050405020304" pitchFamily="18" charset="0"/>
              </a:rPr>
              <a:t>Key Derivation Function (PBKDF2):</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Directly using a password for encryption is insecure. PBKDF2 turns a password into a stronger, more complex key. </a:t>
            </a:r>
          </a:p>
          <a:p>
            <a:r>
              <a:rPr lang="fr-FR" sz="1600" b="1" dirty="0">
                <a:solidFill>
                  <a:schemeClr val="tx2">
                    <a:lumMod val="60000"/>
                    <a:lumOff val="40000"/>
                  </a:schemeClr>
                </a:solidFill>
                <a:latin typeface="Times New Roman" panose="02020603050405020304" pitchFamily="18" charset="0"/>
                <a:cs typeface="Times New Roman" panose="02020603050405020304" pitchFamily="18" charset="0"/>
              </a:rPr>
              <a:t>AES Cipher in CFB Mode :</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AES (Advanced Encryption Standard) is a widely used encryption algorithm. CFB (Cipher Feedback) mode is a way to apply AES to encrypt data.</a:t>
            </a:r>
            <a:endParaRPr lang="fr-FR" sz="1400" b="1" dirty="0">
              <a:solidFill>
                <a:schemeClr val="tx2">
                  <a:lumMod val="60000"/>
                  <a:lumOff val="4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CFB mode allows AES to encrypt data of any size, making it flexible and secure for different file types.</a:t>
            </a:r>
            <a:endParaRPr lang="fr-FR" sz="1400" b="1" dirty="0">
              <a:solidFill>
                <a:schemeClr val="tx2">
                  <a:lumMod val="60000"/>
                  <a:lumOff val="4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Initialization Vector (IV):</a:t>
            </a:r>
            <a:r>
              <a:rPr lang="en-IN" sz="1400" dirty="0">
                <a:latin typeface="Times New Roman" panose="02020603050405020304" pitchFamily="18" charset="0"/>
                <a:cs typeface="Times New Roman" panose="02020603050405020304" pitchFamily="18" charset="0"/>
              </a:rPr>
              <a:t> A random block of data used to start the encryption.</a:t>
            </a:r>
            <a:endParaRPr lang="fr-FR" sz="1400" b="1" dirty="0">
              <a:solidFill>
                <a:schemeClr val="tx2">
                  <a:lumMod val="60000"/>
                  <a:lumOff val="4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Feedback:</a:t>
            </a:r>
            <a:r>
              <a:rPr lang="en-IN" sz="1400" dirty="0">
                <a:latin typeface="Times New Roman" panose="02020603050405020304" pitchFamily="18" charset="0"/>
                <a:cs typeface="Times New Roman" panose="02020603050405020304" pitchFamily="18" charset="0"/>
              </a:rPr>
              <a:t> Each piece of data is encrypted using the previous encrypted piece, providing strong security.</a:t>
            </a:r>
            <a:endParaRPr lang="en-IN" sz="1400" dirty="0">
              <a:solidFill>
                <a:schemeClr val="tx2">
                  <a:lumMod val="60000"/>
                  <a:lumOff val="40000"/>
                </a:schemeClr>
              </a:solidFill>
              <a:latin typeface="Times New Roman" panose="02020603050405020304" pitchFamily="18" charset="0"/>
              <a:cs typeface="Times New Roman" panose="02020603050405020304" pitchFamily="18" charset="0"/>
            </a:endParaRPr>
          </a:p>
          <a:p>
            <a:r>
              <a:rPr lang="en-IN" sz="1600" b="1" dirty="0">
                <a:solidFill>
                  <a:schemeClr val="tx2">
                    <a:lumMod val="60000"/>
                    <a:lumOff val="40000"/>
                  </a:schemeClr>
                </a:solidFill>
                <a:latin typeface="Times New Roman" panose="02020603050405020304" pitchFamily="18" charset="0"/>
                <a:cs typeface="Times New Roman" panose="02020603050405020304" pitchFamily="18" charset="0"/>
              </a:rPr>
              <a:t>HMAC (Hash-Based Message Authentication Code): </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A way to check the integrity of data and ensure it hasn’t been tampered</a:t>
            </a:r>
            <a:r>
              <a:rPr lang="en-IN" sz="1400" b="1" dirty="0">
                <a:solidFill>
                  <a:schemeClr val="tx2">
                    <a:lumMod val="60000"/>
                    <a:lumOff val="40000"/>
                  </a:schemeClr>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HMAC helps verify that the data is unchanged and authentic, especially when using passwords for encryption.</a:t>
            </a:r>
          </a:p>
          <a:p>
            <a:r>
              <a:rPr lang="en-IN" sz="1600" b="1" dirty="0">
                <a:solidFill>
                  <a:schemeClr val="tx2">
                    <a:lumMod val="60000"/>
                    <a:lumOff val="40000"/>
                  </a:schemeClr>
                </a:solidFill>
                <a:latin typeface="Times New Roman" panose="02020603050405020304" pitchFamily="18" charset="0"/>
                <a:cs typeface="Times New Roman" panose="02020603050405020304" pitchFamily="18" charset="0"/>
              </a:rPr>
              <a:t>File Encryption Flow :</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Encrypting files involves turning readable data into an unreadable format using a key. This key is securely managed using the user’s password.</a:t>
            </a:r>
          </a:p>
          <a:p>
            <a:r>
              <a:rPr lang="en-IN" sz="1600" b="1" dirty="0">
                <a:solidFill>
                  <a:schemeClr val="tx2">
                    <a:lumMod val="60000"/>
                    <a:lumOff val="40000"/>
                  </a:schemeClr>
                </a:solidFill>
                <a:latin typeface="Times New Roman" panose="02020603050405020304" pitchFamily="18" charset="0"/>
                <a:cs typeface="Times New Roman" panose="02020603050405020304" pitchFamily="18" charset="0"/>
              </a:rPr>
              <a:t>File Decryption Flow :</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Decrypting files involves reversing the encryption process to restore the original data using the password.</a:t>
            </a:r>
            <a:endParaRPr lang="en-IN" sz="1400" b="1" dirty="0">
              <a:solidFill>
                <a:schemeClr val="tx2">
                  <a:lumMod val="60000"/>
                  <a:lumOff val="40000"/>
                </a:schemeClr>
              </a:solidFill>
              <a:latin typeface="Times New Roman" panose="02020603050405020304" pitchFamily="18" charset="0"/>
              <a:cs typeface="Times New Roman" panose="02020603050405020304" pitchFamily="18" charset="0"/>
            </a:endParaRPr>
          </a:p>
          <a:p>
            <a:r>
              <a:rPr lang="en-IN" sz="1600" b="1" dirty="0">
                <a:solidFill>
                  <a:schemeClr val="tx2">
                    <a:lumMod val="60000"/>
                    <a:lumOff val="40000"/>
                  </a:schemeClr>
                </a:solidFill>
                <a:latin typeface="Times New Roman" panose="02020603050405020304" pitchFamily="18" charset="0"/>
                <a:cs typeface="Times New Roman" panose="02020603050405020304" pitchFamily="18" charset="0"/>
              </a:rPr>
              <a:t>                   </a:t>
            </a:r>
            <a:endParaRPr lang="en-IN" b="1" dirty="0">
              <a:solidFill>
                <a:schemeClr val="tx2">
                  <a:lumMod val="60000"/>
                  <a:lumOff val="40000"/>
                </a:schemeClr>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5924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570480" y="0"/>
            <a:ext cx="4003040" cy="444352"/>
          </a:xfrm>
          <a:prstGeom prst="rect">
            <a:avLst/>
          </a:prstGeom>
          <a:effectLst>
            <a:glow rad="139700">
              <a:schemeClr val="accent2">
                <a:satMod val="175000"/>
                <a:alpha val="40000"/>
              </a:schemeClr>
            </a:glow>
          </a:effectLst>
        </p:spPr>
        <p:txBody>
          <a:bodyPr vert="horz" wrap="square" lIns="0" tIns="13335" rIns="0" bIns="0" rtlCol="0">
            <a:spAutoFit/>
          </a:bodyPr>
          <a:lstStyle/>
          <a:p>
            <a:pPr marL="12700" algn="ctr">
              <a:lnSpc>
                <a:spcPct val="100000"/>
              </a:lnSpc>
              <a:spcBef>
                <a:spcPts val="105"/>
              </a:spcBef>
            </a:pPr>
            <a:r>
              <a:rPr sz="2800" dirty="0">
                <a:ln>
                  <a:solidFill>
                    <a:schemeClr val="bg2">
                      <a:lumMod val="75000"/>
                    </a:schemeClr>
                  </a:solidFill>
                </a:ln>
                <a:solidFill>
                  <a:schemeClr val="accent4">
                    <a:lumMod val="75000"/>
                  </a:schemeClr>
                </a:solidFill>
                <a:effectLst>
                  <a:glow rad="139700">
                    <a:schemeClr val="accent4">
                      <a:satMod val="175000"/>
                      <a:alpha val="40000"/>
                    </a:schemeClr>
                  </a:glow>
                </a:effectLst>
                <a:latin typeface="Times New Roman" panose="02020603050405020304" pitchFamily="18" charset="0"/>
                <a:cs typeface="Times New Roman" panose="02020603050405020304" pitchFamily="18" charset="0"/>
              </a:rPr>
              <a:t>Features</a:t>
            </a:r>
            <a:r>
              <a:rPr lang="en-IN" sz="2800" dirty="0">
                <a:ln>
                  <a:solidFill>
                    <a:schemeClr val="bg2">
                      <a:lumMod val="75000"/>
                    </a:schemeClr>
                  </a:solidFill>
                </a:ln>
                <a:solidFill>
                  <a:schemeClr val="accent4">
                    <a:lumMod val="75000"/>
                  </a:schemeClr>
                </a:solidFill>
                <a:effectLst>
                  <a:glow rad="139700">
                    <a:schemeClr val="accent4">
                      <a:satMod val="175000"/>
                      <a:alpha val="40000"/>
                    </a:schemeClr>
                  </a:glow>
                </a:effectLst>
                <a:latin typeface="Times New Roman" panose="02020603050405020304" pitchFamily="18" charset="0"/>
                <a:cs typeface="Times New Roman" panose="02020603050405020304" pitchFamily="18" charset="0"/>
              </a:rPr>
              <a:t> of HPJ_CRYP</a:t>
            </a:r>
            <a:r>
              <a:rPr sz="2800" spc="-80" dirty="0">
                <a:latin typeface="Times New Roman" panose="02020603050405020304" pitchFamily="18" charset="0"/>
                <a:cs typeface="Times New Roman" panose="02020603050405020304" pitchFamily="18" charset="0"/>
              </a:rPr>
              <a:t> </a:t>
            </a:r>
            <a:endParaRPr sz="2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92A93F7-2AFC-83F0-FE6B-D43ACE67355A}"/>
              </a:ext>
            </a:extLst>
          </p:cNvPr>
          <p:cNvSpPr txBox="1"/>
          <p:nvPr/>
        </p:nvSpPr>
        <p:spPr>
          <a:xfrm>
            <a:off x="609600" y="742950"/>
            <a:ext cx="7924800" cy="4955203"/>
          </a:xfrm>
          <a:prstGeom prst="rect">
            <a:avLst/>
          </a:prstGeom>
          <a:noFill/>
        </p:spPr>
        <p:txBody>
          <a:bodyPr wrap="square" rtlCol="0">
            <a:spAutoFit/>
          </a:bodyPr>
          <a:lstStyle/>
          <a:p>
            <a:pPr marL="285750" indent="-285750">
              <a:buFont typeface="Wingdings" panose="05000000000000000000" pitchFamily="2" charset="2"/>
              <a:buChar char="Ø"/>
            </a:pPr>
            <a:r>
              <a:rPr lang="en-IN" sz="1600" b="1" dirty="0">
                <a:solidFill>
                  <a:schemeClr val="accent4">
                    <a:lumMod val="75000"/>
                  </a:schemeClr>
                </a:solidFill>
                <a:latin typeface="Times New Roman" panose="02020603050405020304" pitchFamily="18" charset="0"/>
                <a:cs typeface="Times New Roman" panose="02020603050405020304" pitchFamily="18" charset="0"/>
              </a:rPr>
              <a:t>File Encryption:</a:t>
            </a:r>
          </a:p>
          <a:p>
            <a:pPr marL="342900" indent="-342900">
              <a:buFont typeface="+mj-lt"/>
              <a:buAutoNum type="alphaLcPeriod"/>
            </a:pPr>
            <a:r>
              <a:rPr lang="en-IN" sz="1400" dirty="0">
                <a:latin typeface="Times New Roman" panose="02020603050405020304" pitchFamily="18" charset="0"/>
                <a:cs typeface="Times New Roman" panose="02020603050405020304" pitchFamily="18" charset="0"/>
              </a:rPr>
              <a:t>Converts your files into an unreadable format to protect their content.</a:t>
            </a:r>
            <a:endParaRPr lang="en-IN" sz="1400" b="1" dirty="0">
              <a:solidFill>
                <a:schemeClr val="accent4">
                  <a:lumMod val="75000"/>
                </a:schemeClr>
              </a:solidFill>
              <a:latin typeface="Times New Roman" panose="02020603050405020304" pitchFamily="18" charset="0"/>
              <a:cs typeface="Times New Roman" panose="02020603050405020304" pitchFamily="18" charset="0"/>
            </a:endParaRPr>
          </a:p>
          <a:p>
            <a:pPr marL="342900" indent="-342900">
              <a:buFont typeface="+mj-lt"/>
              <a:buAutoNum type="alphaLcPeriod"/>
            </a:pPr>
            <a:r>
              <a:rPr lang="en-IN" sz="1400" dirty="0">
                <a:latin typeface="Times New Roman" panose="02020603050405020304" pitchFamily="18" charset="0"/>
                <a:cs typeface="Times New Roman" panose="02020603050405020304" pitchFamily="18" charset="0"/>
              </a:rPr>
              <a:t>Uses AES (Advanced Encryption Standard) in CFB (Cipher Feedback) mode to securely encrypt files.</a:t>
            </a:r>
            <a:endParaRPr lang="en-IN" sz="1400" b="1" dirty="0">
              <a:solidFill>
                <a:schemeClr val="accent4">
                  <a:lumMod val="75000"/>
                </a:schemeClr>
              </a:solidFill>
              <a:latin typeface="Times New Roman" panose="02020603050405020304" pitchFamily="18" charset="0"/>
              <a:cs typeface="Times New Roman" panose="02020603050405020304" pitchFamily="18" charset="0"/>
            </a:endParaRPr>
          </a:p>
          <a:p>
            <a:pPr marL="342900" indent="-342900">
              <a:buFont typeface="+mj-lt"/>
              <a:buAutoNum type="alphaLcPeriod"/>
            </a:pPr>
            <a:r>
              <a:rPr lang="en-IN" sz="1400" dirty="0">
                <a:latin typeface="Times New Roman" panose="02020603050405020304" pitchFamily="18" charset="0"/>
                <a:cs typeface="Times New Roman" panose="02020603050405020304" pitchFamily="18" charset="0"/>
              </a:rPr>
              <a:t>Keeps sensitive information safe from unauthorized access.</a:t>
            </a:r>
          </a:p>
          <a:p>
            <a:pPr marL="285750" indent="-285750">
              <a:buFont typeface="Wingdings" panose="05000000000000000000" pitchFamily="2" charset="2"/>
              <a:buChar char="Ø"/>
            </a:pPr>
            <a:r>
              <a:rPr lang="en-IN" sz="1600" b="1" dirty="0">
                <a:solidFill>
                  <a:schemeClr val="accent4">
                    <a:lumMod val="75000"/>
                  </a:schemeClr>
                </a:solidFill>
                <a:latin typeface="Times New Roman" panose="02020603050405020304" pitchFamily="18" charset="0"/>
                <a:cs typeface="Times New Roman" panose="02020603050405020304" pitchFamily="18" charset="0"/>
              </a:rPr>
              <a:t>File Decryption:</a:t>
            </a:r>
          </a:p>
          <a:p>
            <a:pPr marL="342900" indent="-342900">
              <a:buFont typeface="+mj-lt"/>
              <a:buAutoNum type="alphaLcPeriod"/>
            </a:pPr>
            <a:r>
              <a:rPr lang="en-IN" sz="1400" dirty="0">
                <a:latin typeface="Times New Roman" panose="02020603050405020304" pitchFamily="18" charset="0"/>
                <a:cs typeface="Times New Roman" panose="02020603050405020304" pitchFamily="18" charset="0"/>
              </a:rPr>
              <a:t>Converts your encrypted files back to their original readable format.</a:t>
            </a:r>
            <a:endParaRPr lang="en-IN" sz="1400" b="1" dirty="0">
              <a:solidFill>
                <a:schemeClr val="accent4">
                  <a:lumMod val="75000"/>
                </a:schemeClr>
              </a:solidFill>
              <a:latin typeface="Times New Roman" panose="02020603050405020304" pitchFamily="18" charset="0"/>
              <a:cs typeface="Times New Roman" panose="02020603050405020304" pitchFamily="18" charset="0"/>
            </a:endParaRPr>
          </a:p>
          <a:p>
            <a:pPr marL="342900" indent="-342900">
              <a:buFont typeface="+mj-lt"/>
              <a:buAutoNum type="alphaLcPeriod"/>
            </a:pPr>
            <a:r>
              <a:rPr lang="en-IN" sz="1400" dirty="0">
                <a:latin typeface="Times New Roman" panose="02020603050405020304" pitchFamily="18" charset="0"/>
                <a:cs typeface="Times New Roman" panose="02020603050405020304" pitchFamily="18" charset="0"/>
              </a:rPr>
              <a:t>Uses AES in CFB mode to decrypt files, requiring the correct password.</a:t>
            </a:r>
            <a:endParaRPr lang="en-IN" sz="1400" b="1" dirty="0">
              <a:solidFill>
                <a:schemeClr val="accent4">
                  <a:lumMod val="75000"/>
                </a:schemeClr>
              </a:solidFill>
              <a:latin typeface="Times New Roman" panose="02020603050405020304" pitchFamily="18" charset="0"/>
              <a:cs typeface="Times New Roman" panose="02020603050405020304" pitchFamily="18" charset="0"/>
            </a:endParaRPr>
          </a:p>
          <a:p>
            <a:pPr marL="342900" indent="-342900">
              <a:buFont typeface="+mj-lt"/>
              <a:buAutoNum type="alphaLcPeriod"/>
            </a:pPr>
            <a:r>
              <a:rPr lang="en-IN" sz="1400" dirty="0">
                <a:latin typeface="Times New Roman" panose="02020603050405020304" pitchFamily="18" charset="0"/>
                <a:cs typeface="Times New Roman" panose="02020603050405020304" pitchFamily="18" charset="0"/>
              </a:rPr>
              <a:t>Allows you to access your files when needed securely.</a:t>
            </a:r>
          </a:p>
          <a:p>
            <a:pPr marL="285750" indent="-285750">
              <a:buFont typeface="Wingdings" panose="05000000000000000000" pitchFamily="2" charset="2"/>
              <a:buChar char="Ø"/>
            </a:pPr>
            <a:r>
              <a:rPr lang="en-IN" sz="1600" b="1" dirty="0">
                <a:solidFill>
                  <a:schemeClr val="accent4">
                    <a:lumMod val="75000"/>
                  </a:schemeClr>
                </a:solidFill>
                <a:latin typeface="Times New Roman" panose="02020603050405020304" pitchFamily="18" charset="0"/>
                <a:cs typeface="Times New Roman" panose="02020603050405020304" pitchFamily="18" charset="0"/>
              </a:rPr>
              <a:t>Directory Encryption and Decryption:</a:t>
            </a:r>
          </a:p>
          <a:p>
            <a:pPr marL="342900" indent="-342900">
              <a:buFont typeface="+mj-lt"/>
              <a:buAutoNum type="alphaLcPeriod"/>
            </a:pPr>
            <a:r>
              <a:rPr lang="en-IN" sz="1400" dirty="0">
                <a:latin typeface="Times New Roman" panose="02020603050405020304" pitchFamily="18" charset="0"/>
                <a:cs typeface="Times New Roman" panose="02020603050405020304" pitchFamily="18" charset="0"/>
              </a:rPr>
              <a:t>Encrypts or Decrypts all files within a selected folder.</a:t>
            </a:r>
          </a:p>
          <a:p>
            <a:pPr marL="342900" indent="-342900">
              <a:buFont typeface="+mj-lt"/>
              <a:buAutoNum type="alphaLcPeriod"/>
            </a:pPr>
            <a:r>
              <a:rPr lang="en-IN" sz="1400" dirty="0">
                <a:latin typeface="Times New Roman" panose="02020603050405020304" pitchFamily="18" charset="0"/>
                <a:cs typeface="Times New Roman" panose="02020603050405020304" pitchFamily="18" charset="0"/>
              </a:rPr>
              <a:t>Encrypts or decrypts each file in the folder and its subfolders recursively.</a:t>
            </a:r>
          </a:p>
          <a:p>
            <a:pPr marL="342900" indent="-342900">
              <a:buFont typeface="+mj-lt"/>
              <a:buAutoNum type="alphaLcPeriod"/>
            </a:pPr>
            <a:r>
              <a:rPr lang="en-IN" sz="1400" dirty="0">
                <a:latin typeface="Times New Roman" panose="02020603050405020304" pitchFamily="18" charset="0"/>
                <a:cs typeface="Times New Roman" panose="02020603050405020304" pitchFamily="18" charset="0"/>
              </a:rPr>
              <a:t>Provides a convenient way to protect or access all files in a directory.</a:t>
            </a:r>
          </a:p>
          <a:p>
            <a:pPr marL="285750" indent="-285750">
              <a:buFont typeface="Wingdings" panose="05000000000000000000" pitchFamily="2" charset="2"/>
              <a:buChar char="Ø"/>
            </a:pPr>
            <a:r>
              <a:rPr lang="en-IN" sz="1600" b="1" dirty="0">
                <a:solidFill>
                  <a:schemeClr val="accent4">
                    <a:lumMod val="75000"/>
                  </a:schemeClr>
                </a:solidFill>
                <a:latin typeface="Times New Roman" panose="02020603050405020304" pitchFamily="18" charset="0"/>
                <a:cs typeface="Times New Roman" panose="02020603050405020304" pitchFamily="18" charset="0"/>
              </a:rPr>
              <a:t>Password-Based Encryption:</a:t>
            </a:r>
          </a:p>
          <a:p>
            <a:pPr marL="342900" indent="-342900">
              <a:buFont typeface="+mj-lt"/>
              <a:buAutoNum type="alphaLcPeriod"/>
            </a:pPr>
            <a:r>
              <a:rPr lang="en-IN" sz="1400" dirty="0">
                <a:latin typeface="Times New Roman" panose="02020603050405020304" pitchFamily="18" charset="0"/>
                <a:cs typeface="Times New Roman" panose="02020603050405020304" pitchFamily="18" charset="0"/>
              </a:rPr>
              <a:t>Uses your password to create a strong encryption key for securing files.</a:t>
            </a:r>
          </a:p>
          <a:p>
            <a:pPr marL="342900" indent="-342900">
              <a:buFont typeface="+mj-lt"/>
              <a:buAutoNum type="alphaLcPeriod"/>
            </a:pPr>
            <a:r>
              <a:rPr lang="en-IN" sz="1400" dirty="0">
                <a:latin typeface="Times New Roman" panose="02020603050405020304" pitchFamily="18" charset="0"/>
                <a:cs typeface="Times New Roman" panose="02020603050405020304" pitchFamily="18" charset="0"/>
              </a:rPr>
              <a:t>Derives a key from your password using PBKDF2 (Password-Based Key Derivation Function 2) with a salt (random data).</a:t>
            </a:r>
          </a:p>
          <a:p>
            <a:pPr marL="342900" indent="-342900">
              <a:buFont typeface="+mj-lt"/>
              <a:buAutoNum type="alphaLcPeriod"/>
            </a:pPr>
            <a:r>
              <a:rPr lang="en-IN" sz="1400" dirty="0">
                <a:latin typeface="Times New Roman" panose="02020603050405020304" pitchFamily="18" charset="0"/>
                <a:cs typeface="Times New Roman" panose="02020603050405020304" pitchFamily="18" charset="0"/>
              </a:rPr>
              <a:t>Ensures that only those with the correct password can encrypt or decrypt files.</a:t>
            </a:r>
            <a:endParaRPr lang="en-IN" sz="1400" b="1" dirty="0">
              <a:solidFill>
                <a:schemeClr val="accent4">
                  <a:lumMod val="75000"/>
                </a:schemeClr>
              </a:solidFill>
              <a:latin typeface="Times New Roman" panose="02020603050405020304" pitchFamily="18" charset="0"/>
              <a:cs typeface="Times New Roman" panose="02020603050405020304" pitchFamily="18" charset="0"/>
            </a:endParaRPr>
          </a:p>
          <a:p>
            <a:pPr marL="342900" indent="-342900">
              <a:buFont typeface="+mj-lt"/>
              <a:buAutoNum type="alphaLcPeriod"/>
            </a:pPr>
            <a:endParaRPr lang="en-IN" sz="1600" b="1" dirty="0">
              <a:solidFill>
                <a:schemeClr val="accent4">
                  <a:lumMod val="75000"/>
                </a:schemeClr>
              </a:solidFill>
              <a:latin typeface="Times New Roman" panose="02020603050405020304" pitchFamily="18" charset="0"/>
              <a:cs typeface="Times New Roman" panose="02020603050405020304" pitchFamily="18" charset="0"/>
            </a:endParaRPr>
          </a:p>
          <a:p>
            <a:pPr marL="342900" indent="-342900">
              <a:buFont typeface="+mj-lt"/>
              <a:buAutoNum type="alphaLcPeriod"/>
            </a:pPr>
            <a:endParaRPr lang="en-IN" sz="1600" b="1" dirty="0">
              <a:solidFill>
                <a:schemeClr val="accent4">
                  <a:lumMod val="75000"/>
                </a:schemeClr>
              </a:solidFill>
              <a:latin typeface="Times New Roman" panose="02020603050405020304" pitchFamily="18" charset="0"/>
              <a:cs typeface="Times New Roman" panose="02020603050405020304" pitchFamily="18" charset="0"/>
            </a:endParaRPr>
          </a:p>
          <a:p>
            <a:pPr marL="342900" indent="-342900">
              <a:buFont typeface="+mj-lt"/>
              <a:buAutoNum type="alphaLcPeriod"/>
            </a:pPr>
            <a:endParaRPr lang="en-IN" sz="1600" b="1" dirty="0">
              <a:solidFill>
                <a:schemeClr val="accent4">
                  <a:lumMod val="75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1400" b="1" dirty="0">
              <a:solidFill>
                <a:schemeClr val="accent4">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08379E-A1DF-2D4C-2E33-6AD79DA5814C}"/>
              </a:ext>
            </a:extLst>
          </p:cNvPr>
          <p:cNvSpPr txBox="1"/>
          <p:nvPr/>
        </p:nvSpPr>
        <p:spPr>
          <a:xfrm>
            <a:off x="609600" y="361950"/>
            <a:ext cx="7924800" cy="4955203"/>
          </a:xfrm>
          <a:prstGeom prst="rect">
            <a:avLst/>
          </a:prstGeom>
          <a:noFill/>
        </p:spPr>
        <p:txBody>
          <a:bodyPr wrap="square" rtlCol="0">
            <a:spAutoFit/>
          </a:bodyPr>
          <a:lstStyle/>
          <a:p>
            <a:pPr marL="285750" indent="-285750">
              <a:buFont typeface="Wingdings" panose="05000000000000000000" pitchFamily="2" charset="2"/>
              <a:buChar char="Ø"/>
            </a:pPr>
            <a:r>
              <a:rPr lang="en-IN" sz="1600" b="1" dirty="0">
                <a:solidFill>
                  <a:schemeClr val="accent4">
                    <a:lumMod val="75000"/>
                  </a:schemeClr>
                </a:solidFill>
                <a:latin typeface="Times New Roman" panose="02020603050405020304" pitchFamily="18" charset="0"/>
                <a:cs typeface="Times New Roman" panose="02020603050405020304" pitchFamily="18" charset="0"/>
              </a:rPr>
              <a:t>Random File Key Generation:</a:t>
            </a:r>
          </a:p>
          <a:p>
            <a:pPr marL="342900" indent="-342900">
              <a:buFont typeface="+mj-lt"/>
              <a:buAutoNum type="alphaLcPeriod"/>
            </a:pPr>
            <a:r>
              <a:rPr lang="en-IN" sz="1400" dirty="0">
                <a:latin typeface="Times New Roman" panose="02020603050405020304" pitchFamily="18" charset="0"/>
                <a:cs typeface="Times New Roman" panose="02020603050405020304" pitchFamily="18" charset="0"/>
              </a:rPr>
              <a:t>Generates a unique encryption key for each file.</a:t>
            </a:r>
            <a:endParaRPr lang="en-IN" sz="1400" b="1" dirty="0">
              <a:solidFill>
                <a:schemeClr val="accent4">
                  <a:lumMod val="75000"/>
                </a:schemeClr>
              </a:solidFill>
              <a:latin typeface="Times New Roman" panose="02020603050405020304" pitchFamily="18" charset="0"/>
              <a:cs typeface="Times New Roman" panose="02020603050405020304" pitchFamily="18" charset="0"/>
            </a:endParaRPr>
          </a:p>
          <a:p>
            <a:pPr marL="342900" indent="-342900">
              <a:buFont typeface="+mj-lt"/>
              <a:buAutoNum type="alphaLcPeriod"/>
            </a:pPr>
            <a:r>
              <a:rPr lang="en-IN" sz="1400" dirty="0">
                <a:latin typeface="Times New Roman" panose="02020603050405020304" pitchFamily="18" charset="0"/>
                <a:cs typeface="Times New Roman" panose="02020603050405020304" pitchFamily="18" charset="0"/>
              </a:rPr>
              <a:t>Uses a secure method to create random 32-byte keys.</a:t>
            </a:r>
            <a:endParaRPr lang="en-IN" sz="1400" b="1" dirty="0">
              <a:solidFill>
                <a:schemeClr val="accent4">
                  <a:lumMod val="75000"/>
                </a:schemeClr>
              </a:solidFill>
              <a:latin typeface="Times New Roman" panose="02020603050405020304" pitchFamily="18" charset="0"/>
              <a:cs typeface="Times New Roman" panose="02020603050405020304" pitchFamily="18" charset="0"/>
            </a:endParaRPr>
          </a:p>
          <a:p>
            <a:pPr marL="342900" indent="-342900">
              <a:buFont typeface="+mj-lt"/>
              <a:buAutoNum type="alphaLcPeriod"/>
            </a:pPr>
            <a:r>
              <a:rPr lang="en-IN" sz="1400" dirty="0">
                <a:latin typeface="Times New Roman" panose="02020603050405020304" pitchFamily="18" charset="0"/>
                <a:cs typeface="Times New Roman" panose="02020603050405020304" pitchFamily="18" charset="0"/>
              </a:rPr>
              <a:t>Enhances security by using a different key for each file</a:t>
            </a:r>
            <a:r>
              <a:rPr lang="en-IN" sz="1400" b="1" dirty="0">
                <a:solidFill>
                  <a:schemeClr val="accent4">
                    <a:lumMod val="75000"/>
                  </a:schemeClr>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IN" sz="1600" b="1" dirty="0">
                <a:solidFill>
                  <a:schemeClr val="accent4">
                    <a:lumMod val="75000"/>
                  </a:schemeClr>
                </a:solidFill>
                <a:latin typeface="Times New Roman" panose="02020603050405020304" pitchFamily="18" charset="0"/>
                <a:cs typeface="Times New Roman" panose="02020603050405020304" pitchFamily="18" charset="0"/>
              </a:rPr>
              <a:t>Key Encryption:</a:t>
            </a:r>
          </a:p>
          <a:p>
            <a:pPr marL="342900" indent="-342900">
              <a:buFont typeface="+mj-lt"/>
              <a:buAutoNum type="alphaLcPeriod"/>
            </a:pPr>
            <a:r>
              <a:rPr lang="en-IN" sz="1400" dirty="0">
                <a:latin typeface="Times New Roman" panose="02020603050405020304" pitchFamily="18" charset="0"/>
                <a:cs typeface="Times New Roman" panose="02020603050405020304" pitchFamily="18" charset="0"/>
              </a:rPr>
              <a:t>Encrypts the file's encryption key with a derived key from your password.</a:t>
            </a:r>
            <a:endParaRPr lang="en-IN" sz="1400" b="1" dirty="0">
              <a:solidFill>
                <a:schemeClr val="accent4">
                  <a:lumMod val="75000"/>
                </a:schemeClr>
              </a:solidFill>
              <a:latin typeface="Times New Roman" panose="02020603050405020304" pitchFamily="18" charset="0"/>
              <a:cs typeface="Times New Roman" panose="02020603050405020304" pitchFamily="18" charset="0"/>
            </a:endParaRPr>
          </a:p>
          <a:p>
            <a:pPr marL="342900" indent="-342900">
              <a:buFont typeface="+mj-lt"/>
              <a:buAutoNum type="alphaLcPeriod"/>
            </a:pPr>
            <a:r>
              <a:rPr lang="en-IN" sz="1400" dirty="0">
                <a:latin typeface="Times New Roman" panose="02020603050405020304" pitchFamily="18" charset="0"/>
                <a:cs typeface="Times New Roman" panose="02020603050405020304" pitchFamily="18" charset="0"/>
              </a:rPr>
              <a:t>Uses AES in CFB mode to encrypt the file's key using a key derived from your password.</a:t>
            </a:r>
            <a:endParaRPr lang="en-IN" sz="1400" b="1" dirty="0">
              <a:solidFill>
                <a:schemeClr val="accent4">
                  <a:lumMod val="75000"/>
                </a:schemeClr>
              </a:solidFill>
              <a:latin typeface="Times New Roman" panose="02020603050405020304" pitchFamily="18" charset="0"/>
              <a:cs typeface="Times New Roman" panose="02020603050405020304" pitchFamily="18" charset="0"/>
            </a:endParaRPr>
          </a:p>
          <a:p>
            <a:pPr marL="342900" indent="-342900">
              <a:buFont typeface="+mj-lt"/>
              <a:buAutoNum type="alphaLcPeriod"/>
            </a:pPr>
            <a:r>
              <a:rPr lang="en-IN" sz="1400" dirty="0">
                <a:latin typeface="Times New Roman" panose="02020603050405020304" pitchFamily="18" charset="0"/>
                <a:cs typeface="Times New Roman" panose="02020603050405020304" pitchFamily="18" charset="0"/>
              </a:rPr>
              <a:t>Protects the file's encryption key, making it accessible only with the correct password.</a:t>
            </a:r>
          </a:p>
          <a:p>
            <a:pPr marL="285750" indent="-285750">
              <a:buFont typeface="Wingdings" panose="05000000000000000000" pitchFamily="2" charset="2"/>
              <a:buChar char="Ø"/>
            </a:pPr>
            <a:r>
              <a:rPr lang="en-IN" sz="1600" b="1" dirty="0">
                <a:solidFill>
                  <a:schemeClr val="accent4">
                    <a:lumMod val="75000"/>
                  </a:schemeClr>
                </a:solidFill>
                <a:latin typeface="Times New Roman" panose="02020603050405020304" pitchFamily="18" charset="0"/>
                <a:cs typeface="Times New Roman" panose="02020603050405020304" pitchFamily="18" charset="0"/>
              </a:rPr>
              <a:t>Key Storage:</a:t>
            </a:r>
          </a:p>
          <a:p>
            <a:pPr marL="342900" indent="-342900">
              <a:buFont typeface="+mj-lt"/>
              <a:buAutoNum type="alphaLcPeriod"/>
            </a:pPr>
            <a:r>
              <a:rPr lang="en-IN" sz="1400" dirty="0">
                <a:latin typeface="Times New Roman" panose="02020603050405020304" pitchFamily="18" charset="0"/>
                <a:cs typeface="Times New Roman" panose="02020603050405020304" pitchFamily="18" charset="0"/>
              </a:rPr>
              <a:t>Store encrypted keys and additional data needed for decryption in a “.enc.key” file.</a:t>
            </a:r>
          </a:p>
          <a:p>
            <a:pPr marL="342900" indent="-342900">
              <a:buFont typeface="+mj-lt"/>
              <a:buAutoNum type="alphaLcPeriod"/>
            </a:pPr>
            <a:r>
              <a:rPr lang="en-IN" sz="1400" dirty="0">
                <a:latin typeface="Times New Roman" panose="02020603050405020304" pitchFamily="18" charset="0"/>
                <a:cs typeface="Times New Roman" panose="02020603050405020304" pitchFamily="18" charset="0"/>
              </a:rPr>
              <a:t>Saves the encrypted file key, salt, and HMAC in a JSON format.</a:t>
            </a:r>
          </a:p>
          <a:p>
            <a:pPr marL="342900" indent="-342900">
              <a:buFont typeface="+mj-lt"/>
              <a:buAutoNum type="alphaLcPeriod"/>
            </a:pPr>
            <a:r>
              <a:rPr lang="en-IN" sz="1400" dirty="0">
                <a:latin typeface="Times New Roman" panose="02020603050405020304" pitchFamily="18" charset="0"/>
                <a:cs typeface="Times New Roman" panose="02020603050405020304" pitchFamily="18" charset="0"/>
              </a:rPr>
              <a:t>Keeps all necessary information to decrypt a file securely in one place. </a:t>
            </a:r>
          </a:p>
          <a:p>
            <a:pPr marL="285750" indent="-285750">
              <a:buFont typeface="Wingdings" panose="05000000000000000000" pitchFamily="2" charset="2"/>
              <a:buChar char="Ø"/>
            </a:pPr>
            <a:r>
              <a:rPr lang="en-IN" sz="1600" b="1" dirty="0">
                <a:solidFill>
                  <a:schemeClr val="accent4">
                    <a:lumMod val="75000"/>
                  </a:schemeClr>
                </a:solidFill>
                <a:latin typeface="Times New Roman" panose="02020603050405020304" pitchFamily="18" charset="0"/>
                <a:cs typeface="Times New Roman" panose="02020603050405020304" pitchFamily="18" charset="0"/>
              </a:rPr>
              <a:t>HMAC Verification:</a:t>
            </a:r>
          </a:p>
          <a:p>
            <a:pPr marL="342900" indent="-342900">
              <a:buFont typeface="+mj-lt"/>
              <a:buAutoNum type="alphaLcPeriod"/>
            </a:pPr>
            <a:r>
              <a:rPr lang="en-IN" sz="1400" dirty="0">
                <a:latin typeface="Times New Roman" panose="02020603050405020304" pitchFamily="18" charset="0"/>
                <a:cs typeface="Times New Roman" panose="02020603050405020304" pitchFamily="18" charset="0"/>
              </a:rPr>
              <a:t>Verifies the integrity and authenticity of the encrypted file.</a:t>
            </a:r>
          </a:p>
          <a:p>
            <a:pPr marL="342900" indent="-342900">
              <a:buFont typeface="+mj-lt"/>
              <a:buAutoNum type="alphaLcPeriod"/>
            </a:pPr>
            <a:r>
              <a:rPr lang="en-IN" sz="1400" dirty="0">
                <a:latin typeface="Times New Roman" panose="02020603050405020304" pitchFamily="18" charset="0"/>
                <a:cs typeface="Times New Roman" panose="02020603050405020304" pitchFamily="18" charset="0"/>
              </a:rPr>
              <a:t>Uses HMAC (Hash-Based Message Authentication Code) to check that the data hasn’t been tampered with.</a:t>
            </a:r>
          </a:p>
          <a:p>
            <a:pPr marL="342900" indent="-342900">
              <a:buFont typeface="+mj-lt"/>
              <a:buAutoNum type="alphaLcPeriod"/>
            </a:pPr>
            <a:r>
              <a:rPr lang="en-IN" sz="1400" dirty="0">
                <a:latin typeface="Times New Roman" panose="02020603050405020304" pitchFamily="18" charset="0"/>
                <a:cs typeface="Times New Roman" panose="02020603050405020304" pitchFamily="18" charset="0"/>
              </a:rPr>
              <a:t>Ensures that the encrypted file is valid and that the correct password has been used.</a:t>
            </a:r>
          </a:p>
          <a:p>
            <a:endParaRPr lang="en-IN" sz="1400" b="1" dirty="0">
              <a:solidFill>
                <a:schemeClr val="accent4">
                  <a:lumMod val="75000"/>
                </a:schemeClr>
              </a:solidFill>
              <a:latin typeface="Times New Roman" panose="02020603050405020304" pitchFamily="18" charset="0"/>
              <a:cs typeface="Times New Roman" panose="02020603050405020304" pitchFamily="18" charset="0"/>
            </a:endParaRPr>
          </a:p>
          <a:p>
            <a:pPr marL="342900" indent="-342900">
              <a:buFont typeface="+mj-lt"/>
              <a:buAutoNum type="alphaLcPeriod"/>
            </a:pPr>
            <a:endParaRPr lang="en-IN" sz="1400" b="1" dirty="0">
              <a:solidFill>
                <a:schemeClr val="accent4">
                  <a:lumMod val="75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1600" dirty="0">
              <a:solidFill>
                <a:schemeClr val="accent4">
                  <a:lumMod val="75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1400" b="1" dirty="0">
              <a:solidFill>
                <a:schemeClr val="accent4">
                  <a:lumMod val="75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1400" b="1" dirty="0">
              <a:solidFill>
                <a:schemeClr val="accent4">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2190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6E2067-DB13-65BD-2F84-F46BD82E2467}"/>
              </a:ext>
            </a:extLst>
          </p:cNvPr>
          <p:cNvSpPr/>
          <p:nvPr/>
        </p:nvSpPr>
        <p:spPr>
          <a:xfrm>
            <a:off x="1066800" y="0"/>
            <a:ext cx="7010399" cy="584775"/>
          </a:xfrm>
          <a:prstGeom prst="rect">
            <a:avLst/>
          </a:prstGeom>
          <a:noFill/>
          <a:effectLst>
            <a:glow rad="63500">
              <a:schemeClr val="accent4">
                <a:satMod val="175000"/>
                <a:alpha val="40000"/>
              </a:schemeClr>
            </a:glow>
          </a:effectLst>
        </p:spPr>
        <p:txBody>
          <a:bodyPr wrap="square" lIns="91440" tIns="45720" rIns="91440" bIns="45720">
            <a:spAutoFit/>
            <a:scene3d>
              <a:camera prst="orthographicFront"/>
              <a:lightRig rig="threePt" dir="t"/>
            </a:scene3d>
            <a:sp3d extrusionH="57150">
              <a:bevelT w="38100" h="38100" prst="convex"/>
            </a:sp3d>
          </a:bodyPr>
          <a:lstStyle/>
          <a:p>
            <a:pPr algn="ctr"/>
            <a:r>
              <a:rPr lang="en-US" sz="3200" b="1" cap="none" spc="0" dirty="0">
                <a:ln w="9525">
                  <a:solidFill>
                    <a:schemeClr val="accent1">
                      <a:lumMod val="20000"/>
                      <a:lumOff val="80000"/>
                    </a:schemeClr>
                  </a:solidFill>
                  <a:prstDash val="solid"/>
                </a:ln>
                <a:solidFill>
                  <a:srgbClr val="4305BF"/>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PROCESS FLOW </a:t>
            </a:r>
            <a:r>
              <a:rPr lang="en-US" sz="3200" b="1" dirty="0">
                <a:ln w="9525">
                  <a:solidFill>
                    <a:schemeClr val="accent1">
                      <a:lumMod val="20000"/>
                      <a:lumOff val="80000"/>
                    </a:schemeClr>
                  </a:solidFill>
                  <a:prstDash val="solid"/>
                </a:ln>
                <a:solidFill>
                  <a:srgbClr val="4305BF"/>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ENCRYPTION</a:t>
            </a:r>
            <a:endParaRPr lang="en-US" sz="3200" b="1" cap="none" spc="0" dirty="0">
              <a:ln w="9525">
                <a:solidFill>
                  <a:schemeClr val="accent1">
                    <a:lumMod val="20000"/>
                    <a:lumOff val="80000"/>
                  </a:schemeClr>
                </a:solidFill>
                <a:prstDash val="solid"/>
              </a:ln>
              <a:solidFill>
                <a:srgbClr val="4305BF"/>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DABB436D-5219-E6D5-4E1C-7DBD0199DA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14350"/>
            <a:ext cx="9144000" cy="45076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5F4F73-1F43-335B-18B5-6C0B82057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85750"/>
            <a:ext cx="3223539" cy="1074513"/>
          </a:xfrm>
          <a:prstGeom prst="rect">
            <a:avLst/>
          </a:prstGeom>
        </p:spPr>
      </p:pic>
      <p:pic>
        <p:nvPicPr>
          <p:cNvPr id="5" name="Picture 4">
            <a:extLst>
              <a:ext uri="{FF2B5EF4-FFF2-40B4-BE49-F238E27FC236}">
                <a16:creationId xmlns:a16="http://schemas.microsoft.com/office/drawing/2014/main" id="{604D8F32-1C2B-0E86-0F5B-2F22427662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733550"/>
            <a:ext cx="4580017" cy="1196444"/>
          </a:xfrm>
          <a:prstGeom prst="rect">
            <a:avLst/>
          </a:prstGeom>
        </p:spPr>
      </p:pic>
      <p:pic>
        <p:nvPicPr>
          <p:cNvPr id="7" name="Picture 6">
            <a:extLst>
              <a:ext uri="{FF2B5EF4-FFF2-40B4-BE49-F238E27FC236}">
                <a16:creationId xmlns:a16="http://schemas.microsoft.com/office/drawing/2014/main" id="{1FC685B5-A143-F84A-85CD-2D286D67D5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3409950"/>
            <a:ext cx="4961050" cy="1196444"/>
          </a:xfrm>
          <a:prstGeom prst="rect">
            <a:avLst/>
          </a:prstGeom>
        </p:spPr>
      </p:pic>
      <p:sp>
        <p:nvSpPr>
          <p:cNvPr id="8" name="TextBox 7">
            <a:extLst>
              <a:ext uri="{FF2B5EF4-FFF2-40B4-BE49-F238E27FC236}">
                <a16:creationId xmlns:a16="http://schemas.microsoft.com/office/drawing/2014/main" id="{D0EE2A19-D180-C711-A987-F5974BDFFAEC}"/>
              </a:ext>
            </a:extLst>
          </p:cNvPr>
          <p:cNvSpPr txBox="1"/>
          <p:nvPr/>
        </p:nvSpPr>
        <p:spPr>
          <a:xfrm>
            <a:off x="3810000" y="285750"/>
            <a:ext cx="4961050" cy="1123384"/>
          </a:xfrm>
          <a:prstGeom prst="rect">
            <a:avLst/>
          </a:prstGeom>
          <a:noFill/>
        </p:spPr>
        <p:txBody>
          <a:bodyPr wrap="square" rtlCol="0">
            <a:spAutoFit/>
          </a:bodyPr>
          <a:lstStyle/>
          <a:p>
            <a:r>
              <a:rPr lang="en-IN" sz="1200" b="1" dirty="0">
                <a:solidFill>
                  <a:schemeClr val="accent4">
                    <a:lumMod val="75000"/>
                  </a:schemeClr>
                </a:solidFill>
                <a:latin typeface="Times New Roman" panose="02020603050405020304" pitchFamily="18" charset="0"/>
                <a:cs typeface="Times New Roman" panose="02020603050405020304" pitchFamily="18" charset="0"/>
              </a:rPr>
              <a:t>The process of deriving a cryptographic key from a passphrase.</a:t>
            </a:r>
          </a:p>
          <a:p>
            <a:pPr marL="342900" indent="-342900">
              <a:buFont typeface="+mj-lt"/>
              <a:buAutoNum type="arabicPeriod"/>
            </a:pPr>
            <a:r>
              <a:rPr lang="en-IN" sz="1100" dirty="0">
                <a:latin typeface="Times New Roman" panose="02020603050405020304" pitchFamily="18" charset="0"/>
                <a:cs typeface="Times New Roman" panose="02020603050405020304" pitchFamily="18" charset="0"/>
              </a:rPr>
              <a:t>A passphrase and salt are combined and fed into the PBKDF2 (Password-Based Key Derivation Function.</a:t>
            </a:r>
          </a:p>
          <a:p>
            <a:pPr marL="342900" indent="-342900">
              <a:buFont typeface="+mj-lt"/>
              <a:buAutoNum type="arabicPeriod"/>
            </a:pPr>
            <a:r>
              <a:rPr lang="en-IN" sz="1100" dirty="0">
                <a:latin typeface="Times New Roman" panose="02020603050405020304" pitchFamily="18" charset="0"/>
                <a:cs typeface="Times New Roman" panose="02020603050405020304" pitchFamily="18" charset="0"/>
              </a:rPr>
              <a:t>Algorithm, which performs numerous hashing operations.</a:t>
            </a:r>
          </a:p>
          <a:p>
            <a:pPr marL="342900" indent="-342900">
              <a:buFont typeface="+mj-lt"/>
              <a:buAutoNum type="arabicPeriod"/>
            </a:pPr>
            <a:r>
              <a:rPr lang="en-IN" sz="1100" dirty="0">
                <a:latin typeface="Times New Roman" panose="02020603050405020304" pitchFamily="18" charset="0"/>
                <a:cs typeface="Times New Roman" panose="02020603050405020304" pitchFamily="18" charset="0"/>
              </a:rPr>
              <a:t>Derived key of 32 bytes, suitable for use in encryption algorithms like AES-256.</a:t>
            </a:r>
          </a:p>
        </p:txBody>
      </p:sp>
      <p:sp>
        <p:nvSpPr>
          <p:cNvPr id="9" name="TextBox 8">
            <a:extLst>
              <a:ext uri="{FF2B5EF4-FFF2-40B4-BE49-F238E27FC236}">
                <a16:creationId xmlns:a16="http://schemas.microsoft.com/office/drawing/2014/main" id="{B241CE69-C368-2296-4229-6FDF0A14D772}"/>
              </a:ext>
            </a:extLst>
          </p:cNvPr>
          <p:cNvSpPr txBox="1"/>
          <p:nvPr/>
        </p:nvSpPr>
        <p:spPr>
          <a:xfrm>
            <a:off x="4876800" y="1733550"/>
            <a:ext cx="4114800" cy="1138773"/>
          </a:xfrm>
          <a:prstGeom prst="rect">
            <a:avLst/>
          </a:prstGeom>
          <a:noFill/>
        </p:spPr>
        <p:txBody>
          <a:bodyPr wrap="square" rtlCol="0">
            <a:spAutoFit/>
          </a:bodyPr>
          <a:lstStyle/>
          <a:p>
            <a:r>
              <a:rPr lang="en-IN" sz="1200" b="1" dirty="0">
                <a:solidFill>
                  <a:schemeClr val="accent4">
                    <a:lumMod val="75000"/>
                  </a:schemeClr>
                </a:solidFill>
                <a:latin typeface="Times New Roman" panose="02020603050405020304" pitchFamily="18" charset="0"/>
                <a:cs typeface="Times New Roman" panose="02020603050405020304" pitchFamily="18" charset="0"/>
              </a:rPr>
              <a:t>Encrypt a file encryption key using AES in CFB (Cipher Feedback) mode. </a:t>
            </a:r>
          </a:p>
          <a:p>
            <a:pPr marL="228600" indent="-228600">
              <a:buFont typeface="+mj-lt"/>
              <a:buAutoNum type="arabicPeriod"/>
            </a:pPr>
            <a:r>
              <a:rPr lang="en-IN" sz="1100" dirty="0">
                <a:latin typeface="Times New Roman" panose="02020603050405020304" pitchFamily="18" charset="0"/>
                <a:cs typeface="Times New Roman" panose="02020603050405020304" pitchFamily="18" charset="0"/>
              </a:rPr>
              <a:t>File encryption key is combined with a derived key and a new Initialization Vector (IV).</a:t>
            </a:r>
          </a:p>
          <a:p>
            <a:pPr marL="228600" indent="-228600">
              <a:buFont typeface="+mj-lt"/>
              <a:buAutoNum type="arabicPeriod"/>
            </a:pPr>
            <a:r>
              <a:rPr lang="en-IN" sz="1100" dirty="0">
                <a:latin typeface="Times New Roman" panose="02020603050405020304" pitchFamily="18" charset="0"/>
                <a:cs typeface="Times New Roman" panose="02020603050405020304" pitchFamily="18" charset="0"/>
              </a:rPr>
              <a:t>This combined data is then encrypted with AES-CFB.</a:t>
            </a:r>
          </a:p>
          <a:p>
            <a:pPr marL="228600" indent="-228600">
              <a:buFont typeface="+mj-lt"/>
              <a:buAutoNum type="arabicPeriod"/>
            </a:pPr>
            <a:r>
              <a:rPr lang="en-IN" sz="1100" dirty="0">
                <a:latin typeface="Times New Roman" panose="02020603050405020304" pitchFamily="18" charset="0"/>
                <a:cs typeface="Times New Roman" panose="02020603050405020304" pitchFamily="18" charset="0"/>
              </a:rPr>
              <a:t>The encrypted file encryption key.</a:t>
            </a:r>
            <a:endParaRPr lang="en-IN" sz="1100" b="1"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28D7F44-3321-1360-B34C-AC8BAAC60531}"/>
              </a:ext>
            </a:extLst>
          </p:cNvPr>
          <p:cNvSpPr txBox="1"/>
          <p:nvPr/>
        </p:nvSpPr>
        <p:spPr>
          <a:xfrm>
            <a:off x="5257800" y="3409950"/>
            <a:ext cx="3810000" cy="954107"/>
          </a:xfrm>
          <a:prstGeom prst="rect">
            <a:avLst/>
          </a:prstGeom>
          <a:noFill/>
        </p:spPr>
        <p:txBody>
          <a:bodyPr wrap="square" rtlCol="0">
            <a:spAutoFit/>
          </a:bodyPr>
          <a:lstStyle/>
          <a:p>
            <a:r>
              <a:rPr lang="en-IN" sz="1200" b="1" dirty="0">
                <a:solidFill>
                  <a:schemeClr val="accent4">
                    <a:lumMod val="75000"/>
                  </a:schemeClr>
                </a:solidFill>
                <a:latin typeface="Times New Roman" panose="02020603050405020304" pitchFamily="18" charset="0"/>
                <a:cs typeface="Times New Roman" panose="02020603050405020304" pitchFamily="18" charset="0"/>
              </a:rPr>
              <a:t>Encrypt file contents</a:t>
            </a:r>
            <a:r>
              <a:rPr lang="en-IN" sz="1200" dirty="0">
                <a:solidFill>
                  <a:schemeClr val="accent4">
                    <a:lumMod val="75000"/>
                  </a:schemeClr>
                </a:solidFill>
                <a:latin typeface="Times New Roman" panose="02020603050405020304" pitchFamily="18" charset="0"/>
                <a:cs typeface="Times New Roman" panose="02020603050405020304" pitchFamily="18" charset="0"/>
              </a:rPr>
              <a:t>.</a:t>
            </a:r>
          </a:p>
          <a:p>
            <a:pPr marL="228600" indent="-228600">
              <a:buFont typeface="+mj-lt"/>
              <a:buAutoNum type="arabicPeriod"/>
            </a:pPr>
            <a:r>
              <a:rPr lang="en-IN" sz="1100" dirty="0">
                <a:latin typeface="Times New Roman" panose="02020603050405020304" pitchFamily="18" charset="0"/>
                <a:cs typeface="Times New Roman" panose="02020603050405020304" pitchFamily="18" charset="0"/>
              </a:rPr>
              <a:t>Read the file contents to be encrypted.</a:t>
            </a:r>
            <a:endParaRPr lang="en-IN" sz="1100" dirty="0">
              <a:solidFill>
                <a:schemeClr val="accent4">
                  <a:lumMod val="75000"/>
                </a:schemeClr>
              </a:solidFill>
              <a:latin typeface="Times New Roman" panose="02020603050405020304" pitchFamily="18" charset="0"/>
              <a:cs typeface="Times New Roman" panose="02020603050405020304" pitchFamily="18" charset="0"/>
            </a:endParaRPr>
          </a:p>
          <a:p>
            <a:pPr marL="228600" indent="-228600">
              <a:buFont typeface="+mj-lt"/>
              <a:buAutoNum type="arabicPeriod"/>
            </a:pPr>
            <a:r>
              <a:rPr lang="en-IN" sz="1100" dirty="0">
                <a:latin typeface="Times New Roman" panose="02020603050405020304" pitchFamily="18" charset="0"/>
                <a:cs typeface="Times New Roman" panose="02020603050405020304" pitchFamily="18" charset="0"/>
              </a:rPr>
              <a:t>Generate a 32-byte random file encryption key</a:t>
            </a:r>
            <a:r>
              <a:rPr lang="en-IN" sz="1100" dirty="0">
                <a:solidFill>
                  <a:schemeClr val="accent4">
                    <a:lumMod val="75000"/>
                  </a:schemeClr>
                </a:solidFill>
                <a:latin typeface="Times New Roman" panose="02020603050405020304" pitchFamily="18" charset="0"/>
                <a:cs typeface="Times New Roman" panose="02020603050405020304" pitchFamily="18" charset="0"/>
              </a:rPr>
              <a:t>.</a:t>
            </a:r>
          </a:p>
          <a:p>
            <a:pPr marL="228600" indent="-228600">
              <a:buFont typeface="+mj-lt"/>
              <a:buAutoNum type="arabicPeriod"/>
            </a:pPr>
            <a:r>
              <a:rPr lang="en-IN" sz="1100" dirty="0">
                <a:latin typeface="Times New Roman" panose="02020603050405020304" pitchFamily="18" charset="0"/>
                <a:cs typeface="Times New Roman" panose="02020603050405020304" pitchFamily="18" charset="0"/>
              </a:rPr>
              <a:t>Encrypt the file contents using AES-CFB mode with the random key and IV, resulting in the encrypted file contents.</a:t>
            </a:r>
            <a:endParaRPr lang="en-IN" sz="1100"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B0441E1-F2F6-B1C7-EDE3-C20151F92FCF}"/>
              </a:ext>
            </a:extLst>
          </p:cNvPr>
          <p:cNvSpPr txBox="1"/>
          <p:nvPr/>
        </p:nvSpPr>
        <p:spPr>
          <a:xfrm>
            <a:off x="152400" y="4606394"/>
            <a:ext cx="8915400" cy="338554"/>
          </a:xfrm>
          <a:prstGeom prst="rect">
            <a:avLst/>
          </a:prstGeom>
          <a:noFill/>
        </p:spPr>
        <p:txBody>
          <a:bodyPr wrap="square" rtlCol="0">
            <a:spAutoFit/>
          </a:bodyPr>
          <a:lstStyle/>
          <a:p>
            <a:r>
              <a:rPr lang="en-IN" sz="1600" b="1" dirty="0"/>
              <a:t>REFERENCE LINK: </a:t>
            </a:r>
            <a:r>
              <a:rPr lang="en-IN" sz="1600" dirty="0">
                <a:hlinkClick r:id="rId5"/>
              </a:rPr>
              <a:t>CLEARLY REFER IMAGE CLICK HERE:</a:t>
            </a:r>
            <a:r>
              <a:rPr lang="en-IN" sz="1600" dirty="0"/>
              <a:t> | https://whimsical.com/83nA4x8jbAL2Kj5Dyyenqn</a:t>
            </a:r>
          </a:p>
        </p:txBody>
      </p:sp>
    </p:spTree>
    <p:extLst>
      <p:ext uri="{BB962C8B-B14F-4D97-AF65-F5344CB8AC3E}">
        <p14:creationId xmlns:p14="http://schemas.microsoft.com/office/powerpoint/2010/main" val="2840561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06243A7-57F2-E1BB-559F-0EF1BCD19289}"/>
              </a:ext>
            </a:extLst>
          </p:cNvPr>
          <p:cNvSpPr/>
          <p:nvPr/>
        </p:nvSpPr>
        <p:spPr>
          <a:xfrm>
            <a:off x="1066800" y="3810"/>
            <a:ext cx="7010399" cy="584775"/>
          </a:xfrm>
          <a:prstGeom prst="rect">
            <a:avLst/>
          </a:prstGeom>
          <a:noFill/>
          <a:effectLst>
            <a:glow rad="63500">
              <a:schemeClr val="accent4">
                <a:satMod val="175000"/>
                <a:alpha val="40000"/>
              </a:schemeClr>
            </a:glow>
          </a:effectLst>
        </p:spPr>
        <p:txBody>
          <a:bodyPr wrap="square" lIns="91440" tIns="45720" rIns="91440" bIns="45720">
            <a:spAutoFit/>
            <a:scene3d>
              <a:camera prst="orthographicFront"/>
              <a:lightRig rig="threePt" dir="t"/>
            </a:scene3d>
            <a:sp3d extrusionH="57150">
              <a:bevelT w="38100" h="38100" prst="convex"/>
            </a:sp3d>
          </a:bodyPr>
          <a:lstStyle/>
          <a:p>
            <a:pPr algn="ctr"/>
            <a:r>
              <a:rPr lang="en-US" sz="3200" b="1" cap="none" spc="0" dirty="0">
                <a:ln w="9525">
                  <a:solidFill>
                    <a:schemeClr val="accent1">
                      <a:lumMod val="20000"/>
                      <a:lumOff val="80000"/>
                    </a:schemeClr>
                  </a:solidFill>
                  <a:prstDash val="solid"/>
                </a:ln>
                <a:solidFill>
                  <a:srgbClr val="4305BF"/>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PROCESS FLOW DE</a:t>
            </a:r>
            <a:r>
              <a:rPr lang="en-US" sz="3200" b="1" dirty="0">
                <a:ln w="9525">
                  <a:solidFill>
                    <a:schemeClr val="accent1">
                      <a:lumMod val="20000"/>
                      <a:lumOff val="80000"/>
                    </a:schemeClr>
                  </a:solidFill>
                  <a:prstDash val="solid"/>
                </a:ln>
                <a:solidFill>
                  <a:srgbClr val="4305BF"/>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CRYPTION</a:t>
            </a:r>
            <a:endParaRPr lang="en-US" sz="3200" b="1" cap="none" spc="0" dirty="0">
              <a:ln w="9525">
                <a:solidFill>
                  <a:schemeClr val="accent1">
                    <a:lumMod val="20000"/>
                    <a:lumOff val="80000"/>
                  </a:schemeClr>
                </a:solidFill>
                <a:prstDash val="solid"/>
              </a:ln>
              <a:solidFill>
                <a:srgbClr val="4305BF"/>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C573A6E-7A1D-E7EF-83ED-31D4CCCA8E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14350"/>
            <a:ext cx="9144000" cy="4495800"/>
          </a:xfrm>
          <a:prstGeom prst="rect">
            <a:avLst/>
          </a:prstGeom>
        </p:spPr>
      </p:pic>
    </p:spTree>
    <p:extLst>
      <p:ext uri="{BB962C8B-B14F-4D97-AF65-F5344CB8AC3E}">
        <p14:creationId xmlns:p14="http://schemas.microsoft.com/office/powerpoint/2010/main" val="1784119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4BAF61-E8B1-4BE6-C849-DC8B582180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361950"/>
            <a:ext cx="5486400" cy="4038600"/>
          </a:xfrm>
          <a:prstGeom prst="rect">
            <a:avLst/>
          </a:prstGeom>
        </p:spPr>
      </p:pic>
      <p:sp>
        <p:nvSpPr>
          <p:cNvPr id="4" name="TextBox 3">
            <a:extLst>
              <a:ext uri="{FF2B5EF4-FFF2-40B4-BE49-F238E27FC236}">
                <a16:creationId xmlns:a16="http://schemas.microsoft.com/office/drawing/2014/main" id="{BA872BD2-5612-FB0F-7819-E544A8C0CFA8}"/>
              </a:ext>
            </a:extLst>
          </p:cNvPr>
          <p:cNvSpPr txBox="1"/>
          <p:nvPr/>
        </p:nvSpPr>
        <p:spPr>
          <a:xfrm>
            <a:off x="5715000" y="632757"/>
            <a:ext cx="3322320" cy="3877985"/>
          </a:xfrm>
          <a:prstGeom prst="rect">
            <a:avLst/>
          </a:prstGeom>
          <a:noFill/>
        </p:spPr>
        <p:txBody>
          <a:bodyPr wrap="square" rtlCol="0">
            <a:spAutoFit/>
          </a:bodyPr>
          <a:lstStyle/>
          <a:p>
            <a:r>
              <a:rPr lang="en-IN" sz="1600" b="1" dirty="0">
                <a:solidFill>
                  <a:schemeClr val="accent4">
                    <a:lumMod val="75000"/>
                  </a:schemeClr>
                </a:solidFill>
                <a:latin typeface="Times New Roman" panose="02020603050405020304" pitchFamily="18" charset="0"/>
                <a:cs typeface="Times New Roman" panose="02020603050405020304" pitchFamily="18" charset="0"/>
              </a:rPr>
              <a:t>Read Key Information</a:t>
            </a:r>
            <a:r>
              <a:rPr lang="en-IN" sz="1600" dirty="0">
                <a:solidFill>
                  <a:schemeClr val="accent4">
                    <a:lumMod val="75000"/>
                  </a:schemeClr>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Read key info JSON.</a:t>
            </a:r>
          </a:p>
          <a:p>
            <a:pPr>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Extract salt, encrypted key, and HMAC.</a:t>
            </a:r>
          </a:p>
          <a:p>
            <a:pPr>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Extract IV and encrypted file encryption key.</a:t>
            </a:r>
          </a:p>
          <a:p>
            <a:endParaRPr lang="en-IN" sz="1400" dirty="0">
              <a:latin typeface="Times New Roman" panose="02020603050405020304" pitchFamily="18" charset="0"/>
              <a:cs typeface="Times New Roman" panose="02020603050405020304" pitchFamily="18" charset="0"/>
            </a:endParaRPr>
          </a:p>
          <a:p>
            <a:r>
              <a:rPr lang="en-IN" sz="1600" b="1" dirty="0">
                <a:solidFill>
                  <a:schemeClr val="accent4">
                    <a:lumMod val="75000"/>
                  </a:schemeClr>
                </a:solidFill>
                <a:latin typeface="Times New Roman" panose="02020603050405020304" pitchFamily="18" charset="0"/>
                <a:cs typeface="Times New Roman" panose="02020603050405020304" pitchFamily="18" charset="0"/>
              </a:rPr>
              <a:t>Derive Key</a:t>
            </a:r>
            <a:r>
              <a:rPr lang="en-IN" sz="1600" dirty="0">
                <a:solidFill>
                  <a:schemeClr val="accent4">
                    <a:lumMod val="75000"/>
                  </a:schemeClr>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Derive key from passphrase and salt.</a:t>
            </a:r>
          </a:p>
          <a:p>
            <a:pPr>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Use PBKDF2 algorithm.</a:t>
            </a:r>
          </a:p>
          <a:p>
            <a:pPr>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Obtain derived key (32 bytes).</a:t>
            </a:r>
          </a:p>
          <a:p>
            <a:endParaRPr lang="en-IN" sz="1400" dirty="0">
              <a:latin typeface="Times New Roman" panose="02020603050405020304" pitchFamily="18" charset="0"/>
              <a:cs typeface="Times New Roman" panose="02020603050405020304" pitchFamily="18" charset="0"/>
            </a:endParaRPr>
          </a:p>
          <a:p>
            <a:r>
              <a:rPr lang="en-IN" sz="1600" b="1" dirty="0">
                <a:solidFill>
                  <a:schemeClr val="accent4">
                    <a:lumMod val="75000"/>
                  </a:schemeClr>
                </a:solidFill>
                <a:latin typeface="Times New Roman" panose="02020603050405020304" pitchFamily="18" charset="0"/>
                <a:cs typeface="Times New Roman" panose="02020603050405020304" pitchFamily="18" charset="0"/>
              </a:rPr>
              <a:t>Decrypt File Encryption Key</a:t>
            </a:r>
            <a:r>
              <a:rPr lang="en-IN" sz="1600" dirty="0">
                <a:solidFill>
                  <a:schemeClr val="accent4">
                    <a:lumMod val="75000"/>
                  </a:schemeClr>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Use derived key and IV.</a:t>
            </a:r>
          </a:p>
          <a:p>
            <a:pPr>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Decrypt file encryption key.</a:t>
            </a:r>
          </a:p>
          <a:p>
            <a:pPr>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Obtain file encryption key (32 bytes).</a:t>
            </a:r>
          </a:p>
          <a:p>
            <a:endParaRPr lang="en-IN" sz="1400" dirty="0">
              <a:latin typeface="Times New Roman" panose="02020603050405020304" pitchFamily="18"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6734623D-B85A-0D1F-DA2E-954AD125F531}"/>
              </a:ext>
            </a:extLst>
          </p:cNvPr>
          <p:cNvSpPr txBox="1"/>
          <p:nvPr/>
        </p:nvSpPr>
        <p:spPr>
          <a:xfrm>
            <a:off x="106680" y="4510742"/>
            <a:ext cx="8930640" cy="338554"/>
          </a:xfrm>
          <a:prstGeom prst="rect">
            <a:avLst/>
          </a:prstGeom>
          <a:noFill/>
        </p:spPr>
        <p:txBody>
          <a:bodyPr wrap="square" rtlCol="0">
            <a:spAutoFit/>
          </a:bodyPr>
          <a:lstStyle/>
          <a:p>
            <a:r>
              <a:rPr lang="en-IN" sz="1600" b="1" dirty="0"/>
              <a:t>REFERENCE LINK: </a:t>
            </a:r>
            <a:r>
              <a:rPr lang="en-IN" sz="1600" dirty="0">
                <a:hlinkClick r:id="rId3"/>
              </a:rPr>
              <a:t>CLEARLY REFER IMAGE CLICK HERE</a:t>
            </a:r>
            <a:r>
              <a:rPr lang="en-IN" sz="1600" dirty="0"/>
              <a:t>  | https://whimsical.com/83nA4x8jbAL2Kj5Dyyenqn</a:t>
            </a:r>
          </a:p>
        </p:txBody>
      </p:sp>
    </p:spTree>
    <p:extLst>
      <p:ext uri="{BB962C8B-B14F-4D97-AF65-F5344CB8AC3E}">
        <p14:creationId xmlns:p14="http://schemas.microsoft.com/office/powerpoint/2010/main" val="414538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3679</TotalTime>
  <Words>1803</Words>
  <Application>Microsoft Office PowerPoint</Application>
  <PresentationFormat>On-screen Show (16:9)</PresentationFormat>
  <Paragraphs>152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Wingdings</vt:lpstr>
      <vt:lpstr>Office Theme</vt:lpstr>
      <vt:lpstr>PowerPoint Presentation</vt:lpstr>
      <vt:lpstr>Unique Idea Brief (Solution) </vt:lpstr>
      <vt:lpstr>PowerPoint Presentation</vt:lpstr>
      <vt:lpstr>Features of HPJ_CRYP </vt:lpstr>
      <vt:lpstr>PowerPoint Presentation</vt:lpstr>
      <vt:lpstr>PowerPoint Presentation</vt:lpstr>
      <vt:lpstr>PowerPoint Presentation</vt:lpstr>
      <vt:lpstr>PowerPoint Presentation</vt:lpstr>
      <vt:lpstr>PowerPoint Presentation</vt:lpstr>
      <vt:lpstr>PowerPoint Presentation</vt:lpstr>
      <vt:lpstr>Architecture Diagram </vt:lpstr>
      <vt:lpstr>PowerPoint Presentation</vt:lpstr>
      <vt:lpstr>PowerPoint Presentation</vt:lpstr>
      <vt:lpstr>Team Members and Contributions</vt:lpstr>
      <vt:lpstr>Conclusion: 1. Cryptography - implementing robust encryption/decryption algorithms (with the Advanced Encryption Standard [AES] in CFB mode). Knowing the value of good key management, I implemented PBKDF2 to derive strong keys from passwords and used HMACs for data integrity checks. 2. The thing that resulted in this biggest increase in overall performance was implementing multithreading, as multi-threading allowed me to run the encryption and decryption tasks simultaneously, meaning my GUI would remain responsive. It showed me how to handle thread-safe operations and inter-thread communication (using queues). 3. File I/O: Worked with File operations to manually manipulate files and folders. This consisted of reading, writing, and securely deleting files, as well as managing directories in a recursive way. 4. Python Programming: This helped to strengthen my Python programming skills in standard libraries for system interactions and third parties because of more advanced functionalities. 5. User Authentication: Secure implementation of user authentication mechanisms, protecting sensitive operations and making sure to handle passwords securely (e.g., plaintext is never exposed in input).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Ajeya Krishna</dc:creator>
  <cp:lastModifiedBy>piyush kumar</cp:lastModifiedBy>
  <cp:revision>2</cp:revision>
  <dcterms:created xsi:type="dcterms:W3CDTF">2024-07-02T06:03:18Z</dcterms:created>
  <dcterms:modified xsi:type="dcterms:W3CDTF">2024-07-07T18:25:59Z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2024-07-02T00:00:00Z</vt:filetime>
  </property>
</Properties>
</file>