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prqzQIQmtGj5A76yjxZJIDXx3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E42FBA-3623-4DB2-8DC0-58670806BD97}">
  <a:tblStyle styleId="{69E42FBA-3623-4DB2-8DC0-58670806BD97}" styleName="Table_0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FE7"/>
          </a:solidFill>
        </a:fill>
      </a:tcStyle>
    </a:wholeTbl>
    <a:band1H>
      <a:tcTxStyle/>
      <a:tcStyle>
        <a:fill>
          <a:solidFill>
            <a:srgbClr val="D8DDCB"/>
          </a:solidFill>
        </a:fill>
      </a:tcStyle>
    </a:band1H>
    <a:band2H>
      <a:tcTxStyle/>
    </a:band2H>
    <a:band1V>
      <a:tcTxStyle/>
      <a:tcStyle>
        <a:fill>
          <a:solidFill>
            <a:srgbClr val="D8DDCB"/>
          </a:solidFill>
        </a:fill>
      </a:tcStyle>
    </a:band1V>
    <a:band2V>
      <a:tcTxStyle/>
    </a:band2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piyus\Downloads\DA_-_2.1.4_storytelling_challenge_EXERCI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Sheet2!$B$3:$B$8</c:f>
              <c:strCache>
                <c:ptCount val="6"/>
                <c:pt idx="0">
                  <c:v>Selling price</c:v>
                </c:pt>
                <c:pt idx="1">
                  <c:v>Quantity sold</c:v>
                </c:pt>
                <c:pt idx="2">
                  <c:v>Total revenue</c:v>
                </c:pt>
                <c:pt idx="3">
                  <c:v>Advertising</c:v>
                </c:pt>
                <c:pt idx="4">
                  <c:v>Total costs</c:v>
                </c:pt>
                <c:pt idx="5">
                  <c:v>Total profits</c:v>
                </c:pt>
              </c:strCache>
            </c:strRef>
          </c:cat>
          <c:val>
            <c:numRef>
              <c:f>Sheet2!$C$3:$C$8</c:f>
              <c:numCache>
                <c:formatCode>General</c:formatCode>
                <c:ptCount val="6"/>
                <c:pt idx="0">
                  <c:v>5.49</c:v>
                </c:pt>
                <c:pt idx="1">
                  <c:v>50</c:v>
                </c:pt>
                <c:pt idx="2">
                  <c:v>274.5</c:v>
                </c:pt>
                <c:pt idx="3">
                  <c:v>10</c:v>
                </c:pt>
                <c:pt idx="4">
                  <c:v>293.5</c:v>
                </c:pt>
                <c:pt idx="5">
                  <c:v>-19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2-432A-873B-86D69D971DB9}"/>
            </c:ext>
          </c:extLst>
        </c:ser>
        <c:ser>
          <c:idx val="1"/>
          <c:order val="1"/>
          <c:tx>
            <c:strRef>
              <c:f>Sheet2!$D$2</c:f>
              <c:strCache>
                <c:ptCount val="1"/>
                <c:pt idx="0">
                  <c:v>Scenario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Sheet2!$B$3:$B$8</c:f>
              <c:strCache>
                <c:ptCount val="6"/>
                <c:pt idx="0">
                  <c:v>Selling price</c:v>
                </c:pt>
                <c:pt idx="1">
                  <c:v>Quantity sold</c:v>
                </c:pt>
                <c:pt idx="2">
                  <c:v>Total revenue</c:v>
                </c:pt>
                <c:pt idx="3">
                  <c:v>Advertising</c:v>
                </c:pt>
                <c:pt idx="4">
                  <c:v>Total costs</c:v>
                </c:pt>
                <c:pt idx="5">
                  <c:v>Total profits</c:v>
                </c:pt>
              </c:strCache>
            </c:strRef>
          </c:cat>
          <c:val>
            <c:numRef>
              <c:f>Sheet2!$D$3:$D$8</c:f>
              <c:numCache>
                <c:formatCode>General</c:formatCode>
                <c:ptCount val="6"/>
                <c:pt idx="0">
                  <c:v>5.49</c:v>
                </c:pt>
                <c:pt idx="1">
                  <c:v>50</c:v>
                </c:pt>
                <c:pt idx="2">
                  <c:v>274.5</c:v>
                </c:pt>
                <c:pt idx="3">
                  <c:v>10</c:v>
                </c:pt>
                <c:pt idx="4">
                  <c:v>281.5</c:v>
                </c:pt>
                <c:pt idx="5">
                  <c:v>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72-432A-873B-86D69D971DB9}"/>
            </c:ext>
          </c:extLst>
        </c:ser>
        <c:ser>
          <c:idx val="2"/>
          <c:order val="2"/>
          <c:tx>
            <c:strRef>
              <c:f>Sheet2!$E$2</c:f>
              <c:strCache>
                <c:ptCount val="1"/>
                <c:pt idx="0">
                  <c:v>Scenario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Sheet2!$B$3:$B$8</c:f>
              <c:strCache>
                <c:ptCount val="6"/>
                <c:pt idx="0">
                  <c:v>Selling price</c:v>
                </c:pt>
                <c:pt idx="1">
                  <c:v>Quantity sold</c:v>
                </c:pt>
                <c:pt idx="2">
                  <c:v>Total revenue</c:v>
                </c:pt>
                <c:pt idx="3">
                  <c:v>Advertising</c:v>
                </c:pt>
                <c:pt idx="4">
                  <c:v>Total costs</c:v>
                </c:pt>
                <c:pt idx="5">
                  <c:v>Total profits</c:v>
                </c:pt>
              </c:strCache>
            </c:strRef>
          </c:cat>
          <c:val>
            <c:numRef>
              <c:f>Sheet2!$E$3:$E$8</c:f>
              <c:numCache>
                <c:formatCode>General</c:formatCode>
                <c:ptCount val="6"/>
                <c:pt idx="0">
                  <c:v>5.49</c:v>
                </c:pt>
                <c:pt idx="1">
                  <c:v>57.499999999999993</c:v>
                </c:pt>
                <c:pt idx="2">
                  <c:v>315.67499999999995</c:v>
                </c:pt>
                <c:pt idx="3">
                  <c:v>25</c:v>
                </c:pt>
                <c:pt idx="4">
                  <c:v>351.02499999999998</c:v>
                </c:pt>
                <c:pt idx="5">
                  <c:v>-35.350000000000023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72-432A-873B-86D69D971DB9}"/>
            </c:ext>
          </c:extLst>
        </c:ser>
        <c:ser>
          <c:idx val="3"/>
          <c:order val="3"/>
          <c:tx>
            <c:strRef>
              <c:f>Sheet2!$F$2</c:f>
              <c:strCache>
                <c:ptCount val="1"/>
                <c:pt idx="0">
                  <c:v>Scenario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Sheet2!$B$3:$B$8</c:f>
              <c:strCache>
                <c:ptCount val="6"/>
                <c:pt idx="0">
                  <c:v>Selling price</c:v>
                </c:pt>
                <c:pt idx="1">
                  <c:v>Quantity sold</c:v>
                </c:pt>
                <c:pt idx="2">
                  <c:v>Total revenue</c:v>
                </c:pt>
                <c:pt idx="3">
                  <c:v>Advertising</c:v>
                </c:pt>
                <c:pt idx="4">
                  <c:v>Total costs</c:v>
                </c:pt>
                <c:pt idx="5">
                  <c:v>Total profits</c:v>
                </c:pt>
              </c:strCache>
            </c:strRef>
          </c:cat>
          <c:val>
            <c:numRef>
              <c:f>Sheet2!$F$3:$F$8</c:f>
              <c:numCache>
                <c:formatCode>General</c:formatCode>
                <c:ptCount val="6"/>
                <c:pt idx="0">
                  <c:v>6.5880000000000001</c:v>
                </c:pt>
                <c:pt idx="1">
                  <c:v>45</c:v>
                </c:pt>
                <c:pt idx="2">
                  <c:v>296.45999999999998</c:v>
                </c:pt>
                <c:pt idx="3">
                  <c:v>10</c:v>
                </c:pt>
                <c:pt idx="4">
                  <c:v>265.14999999999998</c:v>
                </c:pt>
                <c:pt idx="5">
                  <c:v>31.310000000000002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72-432A-873B-86D69D971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9973360"/>
        <c:axId val="897603792"/>
      </c:barChart>
      <c:catAx>
        <c:axId val="459973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603792"/>
        <c:crosses val="autoZero"/>
        <c:auto val="1"/>
        <c:lblAlgn val="ctr"/>
        <c:lblOffset val="100"/>
        <c:noMultiLvlLbl val="0"/>
      </c:catAx>
      <c:valAx>
        <c:axId val="89760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97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9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9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9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3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5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11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EBAY FINANCIAL MODEL 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/>
              <a:t>Presented to Klaus Michalson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rPr lang="en-US"/>
              <a:t>Presented by Piyush 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Goals of this presentation</a:t>
            </a:r>
            <a:endParaRPr b="1"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Increase the profit by selling products.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Various scenarios for compare the the price of product for profitable business and useful for decision making.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Review options for profitable Business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b="1" lang="en-US"/>
              <a:t> Buy in bulk: Price per product falls to $2.25.</a:t>
            </a:r>
            <a:r>
              <a:rPr lang="en-US"/>
              <a:t> </a:t>
            </a:r>
            <a:endParaRPr/>
          </a:p>
          <a:p>
            <a:pPr indent="-514350" lvl="0" marL="51435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b="1" lang="en-US"/>
              <a:t> Increase advertising budget to $25. Expected to sell 15% more quantity at same $5.49 price this way.</a:t>
            </a:r>
            <a:r>
              <a:rPr lang="en-US"/>
              <a:t> </a:t>
            </a:r>
            <a:endParaRPr/>
          </a:p>
          <a:p>
            <a:pPr indent="-514350" lvl="0" marL="51435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b="1" lang="en-US"/>
              <a:t>  Increase price by 20%, expected to sell 10% fewer quantity with this price.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4"/>
          <p:cNvGraphicFramePr/>
          <p:nvPr/>
        </p:nvGraphicFramePr>
        <p:xfrm>
          <a:off x="992777" y="748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{69E42FBA-3623-4DB2-8DC0-58670806BD97}</a:tableStyleId>
              </a:tblPr>
              <a:tblGrid>
                <a:gridCol w="3565425"/>
                <a:gridCol w="1116450"/>
                <a:gridCol w="882350"/>
                <a:gridCol w="1062425"/>
                <a:gridCol w="1080425"/>
                <a:gridCol w="1062425"/>
              </a:tblGrid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Baseline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Scenario 1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Scenario 2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Scenario 3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Selling price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$5.49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$5.49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$5.49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$6.59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Quantity sold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57.5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Total revenue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$274.50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$274.50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$315.68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$296.46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3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3800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Fixed costs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 hMerge="1"/>
                <a:tc hMerge="1"/>
                <a:tc hMerge="1"/>
                <a:tc hMerge="1"/>
                <a:tc hMerge="1"/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Advertising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$10.00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$10.00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$25.00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$10.00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Variable costs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 hMerge="1"/>
                <a:tc hMerge="1"/>
                <a:tc hMerge="1"/>
                <a:tc hMerge="1"/>
                <a:tc hMerge="1"/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Cost per item sold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$2.49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$2.25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$2.49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$2.49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Shipping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$3.00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$3.00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$3.00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$3.00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Handling (envelope, packing slip)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$0.18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$0.18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$0.18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$0.18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Total costs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$293.50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$281.50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$351.03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$265.15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Total profits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($19.00)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($7.00)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($35.35)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$31.31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scenarios</a:t>
            </a:r>
            <a:endParaRPr/>
          </a:p>
        </p:txBody>
      </p:sp>
      <p:graphicFrame>
        <p:nvGraphicFramePr>
          <p:cNvPr id="175" name="Google Shape;175;p5"/>
          <p:cNvGraphicFramePr/>
          <p:nvPr/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Action Plan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If no action is taken then Michalsons Ended up selling their products in loss. So the best recommendation will be that they will </a:t>
            </a:r>
            <a:r>
              <a:rPr lang="en-US">
                <a:solidFill>
                  <a:srgbClr val="FF0000"/>
                </a:solidFill>
              </a:rPr>
              <a:t>sell 10% less quantity </a:t>
            </a:r>
            <a:r>
              <a:rPr lang="en-US"/>
              <a:t>their product and with </a:t>
            </a:r>
            <a:r>
              <a:rPr lang="en-US">
                <a:solidFill>
                  <a:srgbClr val="FF0000"/>
                </a:solidFill>
              </a:rPr>
              <a:t>selling price 2.69$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2022-06-28T16:49:04Z</dcterms:created>
  <dc:creator>Piyush Gupta</dc:creator>
</cp:coreProperties>
</file>