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9" r:id="rId3"/>
    <p:sldId id="301" r:id="rId4"/>
    <p:sldId id="302" r:id="rId5"/>
    <p:sldId id="304" r:id="rId6"/>
    <p:sldId id="305" r:id="rId7"/>
    <p:sldId id="306" r:id="rId8"/>
    <p:sldId id="307" r:id="rId9"/>
    <p:sldId id="310" r:id="rId10"/>
    <p:sldId id="30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266" r:id="rId30"/>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7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5131" autoAdjust="0"/>
  </p:normalViewPr>
  <p:slideViewPr>
    <p:cSldViewPr showGuides="1">
      <p:cViewPr varScale="1">
        <p:scale>
          <a:sx n="85" d="100"/>
          <a:sy n="85" d="100"/>
        </p:scale>
        <p:origin x="1272" y="53"/>
      </p:cViewPr>
      <p:guideLst>
        <p:guide orient="horz" pos="2173"/>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52F925-FDD7-4504-BB82-8124E9FEF56B}" type="doc">
      <dgm:prSet loTypeId="urn:microsoft.com/office/officeart/2005/8/layout/pyramid2" loCatId="pyramid" qsTypeId="urn:microsoft.com/office/officeart/2005/8/quickstyle/simple1" qsCatId="simple" csTypeId="urn:microsoft.com/office/officeart/2005/8/colors/accent0_3" csCatId="mainScheme" phldr="1"/>
      <dgm:spPr/>
    </dgm:pt>
    <dgm:pt modelId="{906A0350-A935-4147-B8AA-19A4AA81AB13}">
      <dgm:prSet phldrT="[Text]"/>
      <dgm:spPr/>
      <dgm:t>
        <a:bodyPr/>
        <a:lstStyle/>
        <a:p>
          <a:r>
            <a:rPr lang="en-IN" b="1" dirty="0"/>
            <a:t>Descriptive analytics</a:t>
          </a:r>
        </a:p>
        <a:p>
          <a:r>
            <a:rPr lang="en-IN" b="1" dirty="0"/>
            <a:t>(What happened?)</a:t>
          </a:r>
        </a:p>
      </dgm:t>
    </dgm:pt>
    <dgm:pt modelId="{3C9E973A-10F2-4F6C-95A3-B2DEF3F71EA0}" type="parTrans" cxnId="{30FBF33A-43B3-4F23-A830-B485BB65D017}">
      <dgm:prSet/>
      <dgm:spPr/>
      <dgm:t>
        <a:bodyPr/>
        <a:lstStyle/>
        <a:p>
          <a:endParaRPr lang="en-IN"/>
        </a:p>
      </dgm:t>
    </dgm:pt>
    <dgm:pt modelId="{136236E5-6EF7-43B0-9ACE-B77E37ED0BCE}" type="sibTrans" cxnId="{30FBF33A-43B3-4F23-A830-B485BB65D017}">
      <dgm:prSet/>
      <dgm:spPr/>
      <dgm:t>
        <a:bodyPr/>
        <a:lstStyle/>
        <a:p>
          <a:endParaRPr lang="en-IN"/>
        </a:p>
      </dgm:t>
    </dgm:pt>
    <dgm:pt modelId="{61189F01-7F9E-4061-986E-B3F3AAB6574E}">
      <dgm:prSet phldrT="[Text]"/>
      <dgm:spPr/>
      <dgm:t>
        <a:bodyPr/>
        <a:lstStyle/>
        <a:p>
          <a:r>
            <a:rPr lang="en-IN" b="1" dirty="0"/>
            <a:t>Diagnostics analytics</a:t>
          </a:r>
        </a:p>
        <a:p>
          <a:r>
            <a:rPr lang="en-IN" b="1" dirty="0"/>
            <a:t>(Why did it happen?)</a:t>
          </a:r>
        </a:p>
      </dgm:t>
    </dgm:pt>
    <dgm:pt modelId="{3E54FC00-9E66-41BC-BA44-BBBE3A12B249}" type="parTrans" cxnId="{CF62A1E1-3DE5-4079-A02E-9CC18F35D3C5}">
      <dgm:prSet/>
      <dgm:spPr/>
      <dgm:t>
        <a:bodyPr/>
        <a:lstStyle/>
        <a:p>
          <a:endParaRPr lang="en-IN"/>
        </a:p>
      </dgm:t>
    </dgm:pt>
    <dgm:pt modelId="{731B599B-461B-4EED-ACD7-32470B264196}" type="sibTrans" cxnId="{CF62A1E1-3DE5-4079-A02E-9CC18F35D3C5}">
      <dgm:prSet/>
      <dgm:spPr/>
      <dgm:t>
        <a:bodyPr/>
        <a:lstStyle/>
        <a:p>
          <a:endParaRPr lang="en-IN"/>
        </a:p>
      </dgm:t>
    </dgm:pt>
    <dgm:pt modelId="{5287AC4F-8F38-4748-8F01-F0F28D37884D}">
      <dgm:prSet phldrT="[Text]"/>
      <dgm:spPr/>
      <dgm:t>
        <a:bodyPr/>
        <a:lstStyle/>
        <a:p>
          <a:r>
            <a:rPr lang="en-IN" b="1" dirty="0"/>
            <a:t>Prescriptive analytics</a:t>
          </a:r>
        </a:p>
        <a:p>
          <a:r>
            <a:rPr lang="en-IN" b="1" dirty="0"/>
            <a:t>(How can we make it happen?)</a:t>
          </a:r>
        </a:p>
      </dgm:t>
    </dgm:pt>
    <dgm:pt modelId="{FE79B102-79A9-432C-B3DB-5A7A1D9B2EDB}" type="parTrans" cxnId="{175E6C4B-ADEF-4349-8C6B-6ECBEB5C705E}">
      <dgm:prSet/>
      <dgm:spPr/>
      <dgm:t>
        <a:bodyPr/>
        <a:lstStyle/>
        <a:p>
          <a:endParaRPr lang="en-IN"/>
        </a:p>
      </dgm:t>
    </dgm:pt>
    <dgm:pt modelId="{04E14FFB-62FA-4CFA-B01E-B15015AC6D65}" type="sibTrans" cxnId="{175E6C4B-ADEF-4349-8C6B-6ECBEB5C705E}">
      <dgm:prSet/>
      <dgm:spPr/>
      <dgm:t>
        <a:bodyPr/>
        <a:lstStyle/>
        <a:p>
          <a:endParaRPr lang="en-IN"/>
        </a:p>
      </dgm:t>
    </dgm:pt>
    <dgm:pt modelId="{913669E6-A5A6-4919-8645-84CBC497CB4C}">
      <dgm:prSet phldrT="[Text]"/>
      <dgm:spPr/>
      <dgm:t>
        <a:bodyPr/>
        <a:lstStyle/>
        <a:p>
          <a:r>
            <a:rPr lang="en-IN" b="1" dirty="0"/>
            <a:t>Predictive analytics</a:t>
          </a:r>
        </a:p>
        <a:p>
          <a:r>
            <a:rPr lang="en-IN" b="1" dirty="0"/>
            <a:t>(What will happen?)</a:t>
          </a:r>
        </a:p>
      </dgm:t>
    </dgm:pt>
    <dgm:pt modelId="{A54252E3-F5C6-4652-9B13-1D1BE3DFA71A}" type="parTrans" cxnId="{C0A5351B-8065-414A-A29A-012992DE2D14}">
      <dgm:prSet/>
      <dgm:spPr/>
      <dgm:t>
        <a:bodyPr/>
        <a:lstStyle/>
        <a:p>
          <a:endParaRPr lang="en-IN"/>
        </a:p>
      </dgm:t>
    </dgm:pt>
    <dgm:pt modelId="{C6FC2744-A501-4114-8E9F-68624FC780EC}" type="sibTrans" cxnId="{C0A5351B-8065-414A-A29A-012992DE2D14}">
      <dgm:prSet/>
      <dgm:spPr/>
      <dgm:t>
        <a:bodyPr/>
        <a:lstStyle/>
        <a:p>
          <a:endParaRPr lang="en-IN"/>
        </a:p>
      </dgm:t>
    </dgm:pt>
    <dgm:pt modelId="{E1A271A9-FCF6-446C-B290-C9CE6FA6B116}" type="pres">
      <dgm:prSet presAssocID="{1B52F925-FDD7-4504-BB82-8124E9FEF56B}" presName="compositeShape" presStyleCnt="0">
        <dgm:presLayoutVars>
          <dgm:dir/>
          <dgm:resizeHandles/>
        </dgm:presLayoutVars>
      </dgm:prSet>
      <dgm:spPr/>
    </dgm:pt>
    <dgm:pt modelId="{F4D7B4C3-51ED-4A29-9572-2153EFCB33F4}" type="pres">
      <dgm:prSet presAssocID="{1B52F925-FDD7-4504-BB82-8124E9FEF56B}" presName="pyramid" presStyleLbl="node1" presStyleIdx="0" presStyleCnt="1"/>
      <dgm:spPr/>
    </dgm:pt>
    <dgm:pt modelId="{54A8A58C-B292-4379-8F73-CA2CB099DA11}" type="pres">
      <dgm:prSet presAssocID="{1B52F925-FDD7-4504-BB82-8124E9FEF56B}" presName="theList" presStyleCnt="0"/>
      <dgm:spPr/>
    </dgm:pt>
    <dgm:pt modelId="{0CF470B3-7F69-4D6F-BE0B-BC06322BC2F7}" type="pres">
      <dgm:prSet presAssocID="{906A0350-A935-4147-B8AA-19A4AA81AB13}" presName="aNode" presStyleLbl="fgAcc1" presStyleIdx="0" presStyleCnt="4">
        <dgm:presLayoutVars>
          <dgm:bulletEnabled val="1"/>
        </dgm:presLayoutVars>
      </dgm:prSet>
      <dgm:spPr/>
    </dgm:pt>
    <dgm:pt modelId="{D9E136B7-241F-41F5-A1F8-666728889F96}" type="pres">
      <dgm:prSet presAssocID="{906A0350-A935-4147-B8AA-19A4AA81AB13}" presName="aSpace" presStyleCnt="0"/>
      <dgm:spPr/>
    </dgm:pt>
    <dgm:pt modelId="{12D6CB44-9D89-48DD-B84E-8AEC00F46485}" type="pres">
      <dgm:prSet presAssocID="{61189F01-7F9E-4061-986E-B3F3AAB6574E}" presName="aNode" presStyleLbl="fgAcc1" presStyleIdx="1" presStyleCnt="4">
        <dgm:presLayoutVars>
          <dgm:bulletEnabled val="1"/>
        </dgm:presLayoutVars>
      </dgm:prSet>
      <dgm:spPr/>
    </dgm:pt>
    <dgm:pt modelId="{5645CBFD-E4E9-4FD6-A501-D97BF061E4E7}" type="pres">
      <dgm:prSet presAssocID="{61189F01-7F9E-4061-986E-B3F3AAB6574E}" presName="aSpace" presStyleCnt="0"/>
      <dgm:spPr/>
    </dgm:pt>
    <dgm:pt modelId="{6B7EEA8F-7A53-42CE-934F-78729CBD107C}" type="pres">
      <dgm:prSet presAssocID="{913669E6-A5A6-4919-8645-84CBC497CB4C}" presName="aNode" presStyleLbl="fgAcc1" presStyleIdx="2" presStyleCnt="4">
        <dgm:presLayoutVars>
          <dgm:bulletEnabled val="1"/>
        </dgm:presLayoutVars>
      </dgm:prSet>
      <dgm:spPr/>
    </dgm:pt>
    <dgm:pt modelId="{F26796C5-E5DF-4A9A-9F53-2C0B7572BD9A}" type="pres">
      <dgm:prSet presAssocID="{913669E6-A5A6-4919-8645-84CBC497CB4C}" presName="aSpace" presStyleCnt="0"/>
      <dgm:spPr/>
    </dgm:pt>
    <dgm:pt modelId="{C94C89B3-9971-48D4-AC7F-021385DDF758}" type="pres">
      <dgm:prSet presAssocID="{5287AC4F-8F38-4748-8F01-F0F28D37884D}" presName="aNode" presStyleLbl="fgAcc1" presStyleIdx="3" presStyleCnt="4">
        <dgm:presLayoutVars>
          <dgm:bulletEnabled val="1"/>
        </dgm:presLayoutVars>
      </dgm:prSet>
      <dgm:spPr/>
    </dgm:pt>
    <dgm:pt modelId="{7BBE3531-4D2B-426D-8FCF-3AAA4BACFF95}" type="pres">
      <dgm:prSet presAssocID="{5287AC4F-8F38-4748-8F01-F0F28D37884D}" presName="aSpace" presStyleCnt="0"/>
      <dgm:spPr/>
    </dgm:pt>
  </dgm:ptLst>
  <dgm:cxnLst>
    <dgm:cxn modelId="{16988C01-B215-40D3-A57D-5F10F4504DC1}" type="presOf" srcId="{61189F01-7F9E-4061-986E-B3F3AAB6574E}" destId="{12D6CB44-9D89-48DD-B84E-8AEC00F46485}" srcOrd="0" destOrd="0" presId="urn:microsoft.com/office/officeart/2005/8/layout/pyramid2"/>
    <dgm:cxn modelId="{C0A5351B-8065-414A-A29A-012992DE2D14}" srcId="{1B52F925-FDD7-4504-BB82-8124E9FEF56B}" destId="{913669E6-A5A6-4919-8645-84CBC497CB4C}" srcOrd="2" destOrd="0" parTransId="{A54252E3-F5C6-4652-9B13-1D1BE3DFA71A}" sibTransId="{C6FC2744-A501-4114-8E9F-68624FC780EC}"/>
    <dgm:cxn modelId="{30FBF33A-43B3-4F23-A830-B485BB65D017}" srcId="{1B52F925-FDD7-4504-BB82-8124E9FEF56B}" destId="{906A0350-A935-4147-B8AA-19A4AA81AB13}" srcOrd="0" destOrd="0" parTransId="{3C9E973A-10F2-4F6C-95A3-B2DEF3F71EA0}" sibTransId="{136236E5-6EF7-43B0-9ACE-B77E37ED0BCE}"/>
    <dgm:cxn modelId="{5D005764-9A13-4CA7-9A44-FB4CF1D9674E}" type="presOf" srcId="{5287AC4F-8F38-4748-8F01-F0F28D37884D}" destId="{C94C89B3-9971-48D4-AC7F-021385DDF758}" srcOrd="0" destOrd="0" presId="urn:microsoft.com/office/officeart/2005/8/layout/pyramid2"/>
    <dgm:cxn modelId="{175E6C4B-ADEF-4349-8C6B-6ECBEB5C705E}" srcId="{1B52F925-FDD7-4504-BB82-8124E9FEF56B}" destId="{5287AC4F-8F38-4748-8F01-F0F28D37884D}" srcOrd="3" destOrd="0" parTransId="{FE79B102-79A9-432C-B3DB-5A7A1D9B2EDB}" sibTransId="{04E14FFB-62FA-4CFA-B01E-B15015AC6D65}"/>
    <dgm:cxn modelId="{FFC89D6C-212B-49E6-B6FF-7C248DBB23F4}" type="presOf" srcId="{913669E6-A5A6-4919-8645-84CBC497CB4C}" destId="{6B7EEA8F-7A53-42CE-934F-78729CBD107C}" srcOrd="0" destOrd="0" presId="urn:microsoft.com/office/officeart/2005/8/layout/pyramid2"/>
    <dgm:cxn modelId="{41D0D476-41AF-44CC-86FA-32B31618A01A}" type="presOf" srcId="{906A0350-A935-4147-B8AA-19A4AA81AB13}" destId="{0CF470B3-7F69-4D6F-BE0B-BC06322BC2F7}" srcOrd="0" destOrd="0" presId="urn:microsoft.com/office/officeart/2005/8/layout/pyramid2"/>
    <dgm:cxn modelId="{CF62A1E1-3DE5-4079-A02E-9CC18F35D3C5}" srcId="{1B52F925-FDD7-4504-BB82-8124E9FEF56B}" destId="{61189F01-7F9E-4061-986E-B3F3AAB6574E}" srcOrd="1" destOrd="0" parTransId="{3E54FC00-9E66-41BC-BA44-BBBE3A12B249}" sibTransId="{731B599B-461B-4EED-ACD7-32470B264196}"/>
    <dgm:cxn modelId="{FB1DE7F1-817F-4561-9A0E-6EBA45A037A3}" type="presOf" srcId="{1B52F925-FDD7-4504-BB82-8124E9FEF56B}" destId="{E1A271A9-FCF6-446C-B290-C9CE6FA6B116}" srcOrd="0" destOrd="0" presId="urn:microsoft.com/office/officeart/2005/8/layout/pyramid2"/>
    <dgm:cxn modelId="{4BE10732-96FD-417E-BDF8-4B3791EC3FDF}" type="presParOf" srcId="{E1A271A9-FCF6-446C-B290-C9CE6FA6B116}" destId="{F4D7B4C3-51ED-4A29-9572-2153EFCB33F4}" srcOrd="0" destOrd="0" presId="urn:microsoft.com/office/officeart/2005/8/layout/pyramid2"/>
    <dgm:cxn modelId="{E315E748-753D-4043-BC47-8569DA654A55}" type="presParOf" srcId="{E1A271A9-FCF6-446C-B290-C9CE6FA6B116}" destId="{54A8A58C-B292-4379-8F73-CA2CB099DA11}" srcOrd="1" destOrd="0" presId="urn:microsoft.com/office/officeart/2005/8/layout/pyramid2"/>
    <dgm:cxn modelId="{45510A40-5BFF-4029-8C92-75E430A9997D}" type="presParOf" srcId="{54A8A58C-B292-4379-8F73-CA2CB099DA11}" destId="{0CF470B3-7F69-4D6F-BE0B-BC06322BC2F7}" srcOrd="0" destOrd="0" presId="urn:microsoft.com/office/officeart/2005/8/layout/pyramid2"/>
    <dgm:cxn modelId="{5638174F-8737-484B-8974-9E5E00E75F2B}" type="presParOf" srcId="{54A8A58C-B292-4379-8F73-CA2CB099DA11}" destId="{D9E136B7-241F-41F5-A1F8-666728889F96}" srcOrd="1" destOrd="0" presId="urn:microsoft.com/office/officeart/2005/8/layout/pyramid2"/>
    <dgm:cxn modelId="{5FBA8538-F2A1-4021-849B-92A82C3EA7EB}" type="presParOf" srcId="{54A8A58C-B292-4379-8F73-CA2CB099DA11}" destId="{12D6CB44-9D89-48DD-B84E-8AEC00F46485}" srcOrd="2" destOrd="0" presId="urn:microsoft.com/office/officeart/2005/8/layout/pyramid2"/>
    <dgm:cxn modelId="{D0175C4E-8728-4878-9279-0FF68C68050E}" type="presParOf" srcId="{54A8A58C-B292-4379-8F73-CA2CB099DA11}" destId="{5645CBFD-E4E9-4FD6-A501-D97BF061E4E7}" srcOrd="3" destOrd="0" presId="urn:microsoft.com/office/officeart/2005/8/layout/pyramid2"/>
    <dgm:cxn modelId="{3FC7A8D1-C38B-4B58-BF97-50964684FCDC}" type="presParOf" srcId="{54A8A58C-B292-4379-8F73-CA2CB099DA11}" destId="{6B7EEA8F-7A53-42CE-934F-78729CBD107C}" srcOrd="4" destOrd="0" presId="urn:microsoft.com/office/officeart/2005/8/layout/pyramid2"/>
    <dgm:cxn modelId="{B1905082-0406-4767-B2C5-BBB9032D93A4}" type="presParOf" srcId="{54A8A58C-B292-4379-8F73-CA2CB099DA11}" destId="{F26796C5-E5DF-4A9A-9F53-2C0B7572BD9A}" srcOrd="5" destOrd="0" presId="urn:microsoft.com/office/officeart/2005/8/layout/pyramid2"/>
    <dgm:cxn modelId="{E601A399-78FA-4E48-9EA3-9DC79D1111D1}" type="presParOf" srcId="{54A8A58C-B292-4379-8F73-CA2CB099DA11}" destId="{C94C89B3-9971-48D4-AC7F-021385DDF758}" srcOrd="6" destOrd="0" presId="urn:microsoft.com/office/officeart/2005/8/layout/pyramid2"/>
    <dgm:cxn modelId="{D0F2E1C8-64F8-4AE1-887E-C0EEADB5A8D4}" type="presParOf" srcId="{54A8A58C-B292-4379-8F73-CA2CB099DA11}" destId="{7BBE3531-4D2B-426D-8FCF-3AAA4BACFF95}" srcOrd="7" destOrd="0" presId="urn:microsoft.com/office/officeart/2005/8/layout/pyramid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BD749B-7DAB-4A20-88EC-2108F3E6A5A1}" type="doc">
      <dgm:prSet loTypeId="urn:microsoft.com/office/officeart/2005/8/layout/radial3" loCatId="cycle" qsTypeId="urn:microsoft.com/office/officeart/2005/8/quickstyle/simple1" qsCatId="simple" csTypeId="urn:microsoft.com/office/officeart/2005/8/colors/colorful1" csCatId="colorful" phldr="1"/>
      <dgm:spPr/>
      <dgm:t>
        <a:bodyPr/>
        <a:lstStyle/>
        <a:p>
          <a:endParaRPr lang="en-IN"/>
        </a:p>
      </dgm:t>
    </dgm:pt>
    <dgm:pt modelId="{9F55133C-6B06-41FB-9578-12BEA92FBBB4}">
      <dgm:prSet phldrT="[Text]" custT="1"/>
      <dgm:spPr/>
      <dgm:t>
        <a:bodyPr/>
        <a:lstStyle/>
        <a:p>
          <a:r>
            <a:rPr lang="en-IN" sz="2400" b="1" dirty="0"/>
            <a:t>Element of Data Analytics</a:t>
          </a:r>
        </a:p>
      </dgm:t>
    </dgm:pt>
    <dgm:pt modelId="{77ADCBFB-EC9B-4ADE-A919-3539431A2F0F}" type="parTrans" cxnId="{F901A37D-33F1-4EB8-B6F8-B90555584D73}">
      <dgm:prSet/>
      <dgm:spPr/>
      <dgm:t>
        <a:bodyPr/>
        <a:lstStyle/>
        <a:p>
          <a:endParaRPr lang="en-IN"/>
        </a:p>
      </dgm:t>
    </dgm:pt>
    <dgm:pt modelId="{51A61D3E-AAE4-4AAA-A8A2-0465EB5C5BE8}" type="sibTrans" cxnId="{F901A37D-33F1-4EB8-B6F8-B90555584D73}">
      <dgm:prSet/>
      <dgm:spPr/>
      <dgm:t>
        <a:bodyPr/>
        <a:lstStyle/>
        <a:p>
          <a:endParaRPr lang="en-IN"/>
        </a:p>
      </dgm:t>
    </dgm:pt>
    <dgm:pt modelId="{893F551B-DC1A-4035-A818-AF541092EE25}">
      <dgm:prSet phldrT="[Text]" custT="1"/>
      <dgm:spPr/>
      <dgm:t>
        <a:bodyPr/>
        <a:lstStyle/>
        <a:p>
          <a:r>
            <a:rPr lang="en-IN" sz="1600" b="1" dirty="0"/>
            <a:t>Statistics</a:t>
          </a:r>
        </a:p>
      </dgm:t>
    </dgm:pt>
    <dgm:pt modelId="{0CBDBC18-D4B8-4D61-8989-65DF96419043}" type="parTrans" cxnId="{0991F2BA-DA4B-48B1-8B50-008B846BC407}">
      <dgm:prSet/>
      <dgm:spPr/>
      <dgm:t>
        <a:bodyPr/>
        <a:lstStyle/>
        <a:p>
          <a:endParaRPr lang="en-IN"/>
        </a:p>
      </dgm:t>
    </dgm:pt>
    <dgm:pt modelId="{71F1264E-4DD3-441B-B4E7-D3A0438BFCC5}" type="sibTrans" cxnId="{0991F2BA-DA4B-48B1-8B50-008B846BC407}">
      <dgm:prSet/>
      <dgm:spPr/>
      <dgm:t>
        <a:bodyPr/>
        <a:lstStyle/>
        <a:p>
          <a:endParaRPr lang="en-IN"/>
        </a:p>
      </dgm:t>
    </dgm:pt>
    <dgm:pt modelId="{AFB2BB93-0CBD-4293-8F61-973E02DB8F15}">
      <dgm:prSet phldrT="[Text]" custT="1"/>
      <dgm:spPr/>
      <dgm:t>
        <a:bodyPr/>
        <a:lstStyle/>
        <a:p>
          <a:r>
            <a:rPr lang="en-IN" sz="1600" b="1" dirty="0"/>
            <a:t>Business intelligence/ information systems</a:t>
          </a:r>
        </a:p>
      </dgm:t>
    </dgm:pt>
    <dgm:pt modelId="{B71495F5-1BC0-4BCF-B888-A2B9C7F12553}" type="parTrans" cxnId="{26BDE9EF-8D96-41E7-9881-81C48B249F11}">
      <dgm:prSet/>
      <dgm:spPr/>
      <dgm:t>
        <a:bodyPr/>
        <a:lstStyle/>
        <a:p>
          <a:endParaRPr lang="en-IN"/>
        </a:p>
      </dgm:t>
    </dgm:pt>
    <dgm:pt modelId="{F9209AEF-3416-4D3A-B192-9AB6B53EA591}" type="sibTrans" cxnId="{26BDE9EF-8D96-41E7-9881-81C48B249F11}">
      <dgm:prSet/>
      <dgm:spPr/>
      <dgm:t>
        <a:bodyPr/>
        <a:lstStyle/>
        <a:p>
          <a:endParaRPr lang="en-IN"/>
        </a:p>
      </dgm:t>
    </dgm:pt>
    <dgm:pt modelId="{80FB1C3D-35FC-4FCD-AC4F-0B8A65E25B38}">
      <dgm:prSet phldrT="[Text]" custT="1"/>
      <dgm:spPr/>
      <dgm:t>
        <a:bodyPr/>
        <a:lstStyle/>
        <a:p>
          <a:r>
            <a:rPr lang="en-IN" sz="1600" b="1" dirty="0"/>
            <a:t>Modelling and Optimizations</a:t>
          </a:r>
        </a:p>
      </dgm:t>
    </dgm:pt>
    <dgm:pt modelId="{BA67424D-68B5-4079-A44E-A5B0F7C8E0FA}" type="parTrans" cxnId="{9F23B32E-8CA7-4B25-AAD6-4203834A1884}">
      <dgm:prSet/>
      <dgm:spPr/>
      <dgm:t>
        <a:bodyPr/>
        <a:lstStyle/>
        <a:p>
          <a:endParaRPr lang="en-IN"/>
        </a:p>
      </dgm:t>
    </dgm:pt>
    <dgm:pt modelId="{0C1DC600-E395-47E5-B655-46E4AE48AB6E}" type="sibTrans" cxnId="{9F23B32E-8CA7-4B25-AAD6-4203834A1884}">
      <dgm:prSet/>
      <dgm:spPr/>
      <dgm:t>
        <a:bodyPr/>
        <a:lstStyle/>
        <a:p>
          <a:endParaRPr lang="en-IN"/>
        </a:p>
      </dgm:t>
    </dgm:pt>
    <dgm:pt modelId="{46064003-013E-4032-BB48-35D49A264F05}">
      <dgm:prSet phldrT="[Text]" custT="1"/>
      <dgm:spPr/>
      <dgm:t>
        <a:bodyPr/>
        <a:lstStyle/>
        <a:p>
          <a:r>
            <a:rPr lang="en-IN" sz="1600" b="1" dirty="0"/>
            <a:t>Simulation and risk</a:t>
          </a:r>
        </a:p>
      </dgm:t>
    </dgm:pt>
    <dgm:pt modelId="{05CE2FF0-1EAD-4A6A-BA31-089B45608591}" type="parTrans" cxnId="{1AF1404D-44DA-4332-B5A0-7EDD5A6B2B23}">
      <dgm:prSet/>
      <dgm:spPr/>
      <dgm:t>
        <a:bodyPr/>
        <a:lstStyle/>
        <a:p>
          <a:endParaRPr lang="en-IN"/>
        </a:p>
      </dgm:t>
    </dgm:pt>
    <dgm:pt modelId="{CF9FECF8-8600-4671-B341-6397A52E0129}" type="sibTrans" cxnId="{1AF1404D-44DA-4332-B5A0-7EDD5A6B2B23}">
      <dgm:prSet/>
      <dgm:spPr/>
      <dgm:t>
        <a:bodyPr/>
        <a:lstStyle/>
        <a:p>
          <a:endParaRPr lang="en-IN"/>
        </a:p>
      </dgm:t>
    </dgm:pt>
    <dgm:pt modelId="{AF83B029-CC28-4E49-8C34-66CDF40CA7DD}" type="pres">
      <dgm:prSet presAssocID="{11BD749B-7DAB-4A20-88EC-2108F3E6A5A1}" presName="composite" presStyleCnt="0">
        <dgm:presLayoutVars>
          <dgm:chMax val="1"/>
          <dgm:dir/>
          <dgm:resizeHandles val="exact"/>
        </dgm:presLayoutVars>
      </dgm:prSet>
      <dgm:spPr/>
    </dgm:pt>
    <dgm:pt modelId="{F8C12E1D-DD75-4040-B7BA-3C6A8ACCE5BE}" type="pres">
      <dgm:prSet presAssocID="{11BD749B-7DAB-4A20-88EC-2108F3E6A5A1}" presName="radial" presStyleCnt="0">
        <dgm:presLayoutVars>
          <dgm:animLvl val="ctr"/>
        </dgm:presLayoutVars>
      </dgm:prSet>
      <dgm:spPr/>
    </dgm:pt>
    <dgm:pt modelId="{DC62806C-A10C-4822-8B4C-9EE0DE5E4BD2}" type="pres">
      <dgm:prSet presAssocID="{9F55133C-6B06-41FB-9578-12BEA92FBBB4}" presName="centerShape" presStyleLbl="vennNode1" presStyleIdx="0" presStyleCnt="5"/>
      <dgm:spPr/>
    </dgm:pt>
    <dgm:pt modelId="{C5D84DA1-64D7-48F2-8ECF-3E06BFFFB61E}" type="pres">
      <dgm:prSet presAssocID="{893F551B-DC1A-4035-A818-AF541092EE25}" presName="node" presStyleLbl="vennNode1" presStyleIdx="1" presStyleCnt="5" custScaleX="160305">
        <dgm:presLayoutVars>
          <dgm:bulletEnabled val="1"/>
        </dgm:presLayoutVars>
      </dgm:prSet>
      <dgm:spPr/>
    </dgm:pt>
    <dgm:pt modelId="{E2563FED-591F-45EF-963E-93121175C236}" type="pres">
      <dgm:prSet presAssocID="{AFB2BB93-0CBD-4293-8F61-973E02DB8F15}" presName="node" presStyleLbl="vennNode1" presStyleIdx="2" presStyleCnt="5" custScaleX="165993" custRadScaleRad="125348">
        <dgm:presLayoutVars>
          <dgm:bulletEnabled val="1"/>
        </dgm:presLayoutVars>
      </dgm:prSet>
      <dgm:spPr/>
    </dgm:pt>
    <dgm:pt modelId="{93ADD586-210A-487B-9181-06E834DC4ECB}" type="pres">
      <dgm:prSet presAssocID="{80FB1C3D-35FC-4FCD-AC4F-0B8A65E25B38}" presName="node" presStyleLbl="vennNode1" presStyleIdx="3" presStyleCnt="5" custScaleX="160305">
        <dgm:presLayoutVars>
          <dgm:bulletEnabled val="1"/>
        </dgm:presLayoutVars>
      </dgm:prSet>
      <dgm:spPr/>
    </dgm:pt>
    <dgm:pt modelId="{AB540F1E-B5A1-4DDE-A2D6-A1759629A641}" type="pres">
      <dgm:prSet presAssocID="{46064003-013E-4032-BB48-35D49A264F05}" presName="node" presStyleLbl="vennNode1" presStyleIdx="4" presStyleCnt="5" custScaleX="161783" custRadScaleRad="126512">
        <dgm:presLayoutVars>
          <dgm:bulletEnabled val="1"/>
        </dgm:presLayoutVars>
      </dgm:prSet>
      <dgm:spPr/>
    </dgm:pt>
  </dgm:ptLst>
  <dgm:cxnLst>
    <dgm:cxn modelId="{31AC4B18-8E9C-4543-BF31-393355EBA805}" type="presOf" srcId="{893F551B-DC1A-4035-A818-AF541092EE25}" destId="{C5D84DA1-64D7-48F2-8ECF-3E06BFFFB61E}" srcOrd="0" destOrd="0" presId="urn:microsoft.com/office/officeart/2005/8/layout/radial3"/>
    <dgm:cxn modelId="{985BBA25-2B0E-4EFB-AF75-0FA3D689028B}" type="presOf" srcId="{9F55133C-6B06-41FB-9578-12BEA92FBBB4}" destId="{DC62806C-A10C-4822-8B4C-9EE0DE5E4BD2}" srcOrd="0" destOrd="0" presId="urn:microsoft.com/office/officeart/2005/8/layout/radial3"/>
    <dgm:cxn modelId="{9F23B32E-8CA7-4B25-AAD6-4203834A1884}" srcId="{9F55133C-6B06-41FB-9578-12BEA92FBBB4}" destId="{80FB1C3D-35FC-4FCD-AC4F-0B8A65E25B38}" srcOrd="2" destOrd="0" parTransId="{BA67424D-68B5-4079-A44E-A5B0F7C8E0FA}" sibTransId="{0C1DC600-E395-47E5-B655-46E4AE48AB6E}"/>
    <dgm:cxn modelId="{4B9FC23C-A207-4E7B-9AB9-4CA9B8A5B047}" type="presOf" srcId="{AFB2BB93-0CBD-4293-8F61-973E02DB8F15}" destId="{E2563FED-591F-45EF-963E-93121175C236}" srcOrd="0" destOrd="0" presId="urn:microsoft.com/office/officeart/2005/8/layout/radial3"/>
    <dgm:cxn modelId="{CDFEFB3F-31DD-45CD-9A3F-694FC896CDF5}" type="presOf" srcId="{11BD749B-7DAB-4A20-88EC-2108F3E6A5A1}" destId="{AF83B029-CC28-4E49-8C34-66CDF40CA7DD}" srcOrd="0" destOrd="0" presId="urn:microsoft.com/office/officeart/2005/8/layout/radial3"/>
    <dgm:cxn modelId="{A9B69341-BC52-4C2A-A269-5E1745E45665}" type="presOf" srcId="{46064003-013E-4032-BB48-35D49A264F05}" destId="{AB540F1E-B5A1-4DDE-A2D6-A1759629A641}" srcOrd="0" destOrd="0" presId="urn:microsoft.com/office/officeart/2005/8/layout/radial3"/>
    <dgm:cxn modelId="{1AF1404D-44DA-4332-B5A0-7EDD5A6B2B23}" srcId="{9F55133C-6B06-41FB-9578-12BEA92FBBB4}" destId="{46064003-013E-4032-BB48-35D49A264F05}" srcOrd="3" destOrd="0" parTransId="{05CE2FF0-1EAD-4A6A-BA31-089B45608591}" sibTransId="{CF9FECF8-8600-4671-B341-6397A52E0129}"/>
    <dgm:cxn modelId="{F901A37D-33F1-4EB8-B6F8-B90555584D73}" srcId="{11BD749B-7DAB-4A20-88EC-2108F3E6A5A1}" destId="{9F55133C-6B06-41FB-9578-12BEA92FBBB4}" srcOrd="0" destOrd="0" parTransId="{77ADCBFB-EC9B-4ADE-A919-3539431A2F0F}" sibTransId="{51A61D3E-AAE4-4AAA-A8A2-0465EB5C5BE8}"/>
    <dgm:cxn modelId="{2D70CD7E-E17D-46C9-92B9-D562F401A91E}" type="presOf" srcId="{80FB1C3D-35FC-4FCD-AC4F-0B8A65E25B38}" destId="{93ADD586-210A-487B-9181-06E834DC4ECB}" srcOrd="0" destOrd="0" presId="urn:microsoft.com/office/officeart/2005/8/layout/radial3"/>
    <dgm:cxn modelId="{0991F2BA-DA4B-48B1-8B50-008B846BC407}" srcId="{9F55133C-6B06-41FB-9578-12BEA92FBBB4}" destId="{893F551B-DC1A-4035-A818-AF541092EE25}" srcOrd="0" destOrd="0" parTransId="{0CBDBC18-D4B8-4D61-8989-65DF96419043}" sibTransId="{71F1264E-4DD3-441B-B4E7-D3A0438BFCC5}"/>
    <dgm:cxn modelId="{26BDE9EF-8D96-41E7-9881-81C48B249F11}" srcId="{9F55133C-6B06-41FB-9578-12BEA92FBBB4}" destId="{AFB2BB93-0CBD-4293-8F61-973E02DB8F15}" srcOrd="1" destOrd="0" parTransId="{B71495F5-1BC0-4BCF-B888-A2B9C7F12553}" sibTransId="{F9209AEF-3416-4D3A-B192-9AB6B53EA591}"/>
    <dgm:cxn modelId="{008645EF-CC1E-44C1-8331-241ABACA60A8}" type="presParOf" srcId="{AF83B029-CC28-4E49-8C34-66CDF40CA7DD}" destId="{F8C12E1D-DD75-4040-B7BA-3C6A8ACCE5BE}" srcOrd="0" destOrd="0" presId="urn:microsoft.com/office/officeart/2005/8/layout/radial3"/>
    <dgm:cxn modelId="{56142839-FEE4-4F8F-B4A1-738F506061FF}" type="presParOf" srcId="{F8C12E1D-DD75-4040-B7BA-3C6A8ACCE5BE}" destId="{DC62806C-A10C-4822-8B4C-9EE0DE5E4BD2}" srcOrd="0" destOrd="0" presId="urn:microsoft.com/office/officeart/2005/8/layout/radial3"/>
    <dgm:cxn modelId="{FE1EA764-28DB-45A4-803A-6EA576046DBB}" type="presParOf" srcId="{F8C12E1D-DD75-4040-B7BA-3C6A8ACCE5BE}" destId="{C5D84DA1-64D7-48F2-8ECF-3E06BFFFB61E}" srcOrd="1" destOrd="0" presId="urn:microsoft.com/office/officeart/2005/8/layout/radial3"/>
    <dgm:cxn modelId="{9E105732-9E94-46D9-9A9B-AC47CD23FB04}" type="presParOf" srcId="{F8C12E1D-DD75-4040-B7BA-3C6A8ACCE5BE}" destId="{E2563FED-591F-45EF-963E-93121175C236}" srcOrd="2" destOrd="0" presId="urn:microsoft.com/office/officeart/2005/8/layout/radial3"/>
    <dgm:cxn modelId="{2130C29A-3A09-46BF-8200-9AD64D2B6785}" type="presParOf" srcId="{F8C12E1D-DD75-4040-B7BA-3C6A8ACCE5BE}" destId="{93ADD586-210A-487B-9181-06E834DC4ECB}" srcOrd="3" destOrd="0" presId="urn:microsoft.com/office/officeart/2005/8/layout/radial3"/>
    <dgm:cxn modelId="{79BF5BC7-E079-4520-9917-C1D47F85A21F}" type="presParOf" srcId="{F8C12E1D-DD75-4040-B7BA-3C6A8ACCE5BE}" destId="{AB540F1E-B5A1-4DDE-A2D6-A1759629A641}" srcOrd="4" destOrd="0" presId="urn:microsoft.com/office/officeart/2005/8/layout/radial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7B4C3-51ED-4A29-9572-2153EFCB33F4}">
      <dsp:nvSpPr>
        <dsp:cNvPr id="0" name=""/>
        <dsp:cNvSpPr/>
      </dsp:nvSpPr>
      <dsp:spPr>
        <a:xfrm>
          <a:off x="1092124" y="0"/>
          <a:ext cx="4064000" cy="4064000"/>
        </a:xfrm>
        <a:prstGeom prst="triangl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F470B3-7F69-4D6F-BE0B-BC06322BC2F7}">
      <dsp:nvSpPr>
        <dsp:cNvPr id="0" name=""/>
        <dsp:cNvSpPr/>
      </dsp:nvSpPr>
      <dsp:spPr>
        <a:xfrm>
          <a:off x="3124124" y="406796"/>
          <a:ext cx="2641600" cy="722312"/>
        </a:xfrm>
        <a:prstGeom prst="round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t>Descriptive analytics</a:t>
          </a:r>
        </a:p>
        <a:p>
          <a:pPr marL="0" lvl="0" indent="0" algn="ctr" defTabSz="666750">
            <a:lnSpc>
              <a:spcPct val="90000"/>
            </a:lnSpc>
            <a:spcBef>
              <a:spcPct val="0"/>
            </a:spcBef>
            <a:spcAft>
              <a:spcPct val="35000"/>
            </a:spcAft>
            <a:buNone/>
          </a:pPr>
          <a:r>
            <a:rPr lang="en-IN" sz="1500" b="1" kern="1200" dirty="0"/>
            <a:t>(What happened?)</a:t>
          </a:r>
        </a:p>
      </dsp:txBody>
      <dsp:txXfrm>
        <a:off x="3159384" y="442056"/>
        <a:ext cx="2571080" cy="651792"/>
      </dsp:txXfrm>
    </dsp:sp>
    <dsp:sp modelId="{12D6CB44-9D89-48DD-B84E-8AEC00F46485}">
      <dsp:nvSpPr>
        <dsp:cNvPr id="0" name=""/>
        <dsp:cNvSpPr/>
      </dsp:nvSpPr>
      <dsp:spPr>
        <a:xfrm>
          <a:off x="3124124" y="1219398"/>
          <a:ext cx="2641600" cy="722312"/>
        </a:xfrm>
        <a:prstGeom prst="round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t>Diagnostics analytics</a:t>
          </a:r>
        </a:p>
        <a:p>
          <a:pPr marL="0" lvl="0" indent="0" algn="ctr" defTabSz="666750">
            <a:lnSpc>
              <a:spcPct val="90000"/>
            </a:lnSpc>
            <a:spcBef>
              <a:spcPct val="0"/>
            </a:spcBef>
            <a:spcAft>
              <a:spcPct val="35000"/>
            </a:spcAft>
            <a:buNone/>
          </a:pPr>
          <a:r>
            <a:rPr lang="en-IN" sz="1500" b="1" kern="1200" dirty="0"/>
            <a:t>(Why did it happen?)</a:t>
          </a:r>
        </a:p>
      </dsp:txBody>
      <dsp:txXfrm>
        <a:off x="3159384" y="1254658"/>
        <a:ext cx="2571080" cy="651792"/>
      </dsp:txXfrm>
    </dsp:sp>
    <dsp:sp modelId="{6B7EEA8F-7A53-42CE-934F-78729CBD107C}">
      <dsp:nvSpPr>
        <dsp:cNvPr id="0" name=""/>
        <dsp:cNvSpPr/>
      </dsp:nvSpPr>
      <dsp:spPr>
        <a:xfrm>
          <a:off x="3124124" y="2032000"/>
          <a:ext cx="2641600" cy="722312"/>
        </a:xfrm>
        <a:prstGeom prst="round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t>Predictive analytics</a:t>
          </a:r>
        </a:p>
        <a:p>
          <a:pPr marL="0" lvl="0" indent="0" algn="ctr" defTabSz="666750">
            <a:lnSpc>
              <a:spcPct val="90000"/>
            </a:lnSpc>
            <a:spcBef>
              <a:spcPct val="0"/>
            </a:spcBef>
            <a:spcAft>
              <a:spcPct val="35000"/>
            </a:spcAft>
            <a:buNone/>
          </a:pPr>
          <a:r>
            <a:rPr lang="en-IN" sz="1500" b="1" kern="1200" dirty="0"/>
            <a:t>(What will happen?)</a:t>
          </a:r>
        </a:p>
      </dsp:txBody>
      <dsp:txXfrm>
        <a:off x="3159384" y="2067260"/>
        <a:ext cx="2571080" cy="651792"/>
      </dsp:txXfrm>
    </dsp:sp>
    <dsp:sp modelId="{C94C89B3-9971-48D4-AC7F-021385DDF758}">
      <dsp:nvSpPr>
        <dsp:cNvPr id="0" name=""/>
        <dsp:cNvSpPr/>
      </dsp:nvSpPr>
      <dsp:spPr>
        <a:xfrm>
          <a:off x="3124124" y="2844601"/>
          <a:ext cx="2641600" cy="722312"/>
        </a:xfrm>
        <a:prstGeom prst="round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t>Prescriptive analytics</a:t>
          </a:r>
        </a:p>
        <a:p>
          <a:pPr marL="0" lvl="0" indent="0" algn="ctr" defTabSz="666750">
            <a:lnSpc>
              <a:spcPct val="90000"/>
            </a:lnSpc>
            <a:spcBef>
              <a:spcPct val="0"/>
            </a:spcBef>
            <a:spcAft>
              <a:spcPct val="35000"/>
            </a:spcAft>
            <a:buNone/>
          </a:pPr>
          <a:r>
            <a:rPr lang="en-IN" sz="1500" b="1" kern="1200" dirty="0"/>
            <a:t>(How can we make it happen?)</a:t>
          </a:r>
        </a:p>
      </dsp:txBody>
      <dsp:txXfrm>
        <a:off x="3159384" y="2879861"/>
        <a:ext cx="2571080" cy="6517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62806C-A10C-4822-8B4C-9EE0DE5E4BD2}">
      <dsp:nvSpPr>
        <dsp:cNvPr id="0" name=""/>
        <dsp:cNvSpPr/>
      </dsp:nvSpPr>
      <dsp:spPr>
        <a:xfrm>
          <a:off x="2289937" y="904875"/>
          <a:ext cx="2254249" cy="2254249"/>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N" sz="2400" b="1" kern="1200" dirty="0"/>
            <a:t>Element of Data Analytics</a:t>
          </a:r>
        </a:p>
      </dsp:txBody>
      <dsp:txXfrm>
        <a:off x="2620064" y="1235002"/>
        <a:ext cx="1593995" cy="1593995"/>
      </dsp:txXfrm>
    </dsp:sp>
    <dsp:sp modelId="{C5D84DA1-64D7-48F2-8ECF-3E06BFFFB61E}">
      <dsp:nvSpPr>
        <dsp:cNvPr id="0" name=""/>
        <dsp:cNvSpPr/>
      </dsp:nvSpPr>
      <dsp:spPr>
        <a:xfrm>
          <a:off x="2513643" y="402"/>
          <a:ext cx="1806837" cy="1127124"/>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b="1" kern="1200" dirty="0"/>
            <a:t>Statistics</a:t>
          </a:r>
        </a:p>
      </dsp:txBody>
      <dsp:txXfrm>
        <a:off x="2778248" y="165465"/>
        <a:ext cx="1277627" cy="796998"/>
      </dsp:txXfrm>
    </dsp:sp>
    <dsp:sp modelId="{E2563FED-591F-45EF-963E-93121175C236}">
      <dsp:nvSpPr>
        <dsp:cNvPr id="0" name=""/>
        <dsp:cNvSpPr/>
      </dsp:nvSpPr>
      <dsp:spPr>
        <a:xfrm>
          <a:off x="4321740" y="1468437"/>
          <a:ext cx="1870948" cy="1127124"/>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b="1" kern="1200" dirty="0"/>
            <a:t>Business intelligence/ information systems</a:t>
          </a:r>
        </a:p>
      </dsp:txBody>
      <dsp:txXfrm>
        <a:off x="4595734" y="1633500"/>
        <a:ext cx="1322960" cy="796998"/>
      </dsp:txXfrm>
    </dsp:sp>
    <dsp:sp modelId="{93ADD586-210A-487B-9181-06E834DC4ECB}">
      <dsp:nvSpPr>
        <dsp:cNvPr id="0" name=""/>
        <dsp:cNvSpPr/>
      </dsp:nvSpPr>
      <dsp:spPr>
        <a:xfrm>
          <a:off x="2513643" y="2936472"/>
          <a:ext cx="1806837" cy="1127124"/>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b="1" kern="1200" dirty="0"/>
            <a:t>Modelling and Optimizations</a:t>
          </a:r>
        </a:p>
      </dsp:txBody>
      <dsp:txXfrm>
        <a:off x="2778248" y="3101535"/>
        <a:ext cx="1277627" cy="796998"/>
      </dsp:txXfrm>
    </dsp:sp>
    <dsp:sp modelId="{AB540F1E-B5A1-4DDE-A2D6-A1759629A641}">
      <dsp:nvSpPr>
        <dsp:cNvPr id="0" name=""/>
        <dsp:cNvSpPr/>
      </dsp:nvSpPr>
      <dsp:spPr>
        <a:xfrm>
          <a:off x="648073" y="1468437"/>
          <a:ext cx="1823496" cy="1127124"/>
        </a:xfrm>
        <a:prstGeom prst="ellipse">
          <a:avLst/>
        </a:prstGeom>
        <a:solidFill>
          <a:schemeClr val="accent6">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b="1" kern="1200" dirty="0"/>
            <a:t>Simulation and risk</a:t>
          </a:r>
        </a:p>
      </dsp:txBody>
      <dsp:txXfrm>
        <a:off x="915118" y="1633500"/>
        <a:ext cx="1289406" cy="796998"/>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7" name="Date Placeholder 3"/>
          <p:cNvSpPr>
            <a:spLocks noGrp="1" noChangeArrowheads="1"/>
          </p:cNvSpPr>
          <p:nvPr>
            <p:ph type="dt" sz="half" idx="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09BEE382-647E-4CB3-A85D-2365765E86EE}"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5/30/2024</a:t>
            </a:fld>
            <a:endParaRPr kumimoji="0" lang="en-US"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4449CA5C-5C4B-40A8-A5E2-BF9B36D731CF}"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5/30/2024</a:t>
            </a:fld>
            <a:endParaRPr kumimoji="0" lang="en-US"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FF472446-1B72-4204-9587-B6515722061B}"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5/30/2024</a:t>
            </a:fld>
            <a:endParaRPr kumimoji="0" lang="en-US"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EFAFDB1F-4FE8-41FF-856B-FAE7B2BBE925}"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5/30/2024</a:t>
            </a:fld>
            <a:endParaRPr kumimoji="0" lang="en-US"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7" name="Date Placeholder 3"/>
          <p:cNvSpPr>
            <a:spLocks noGrp="1" noChangeArrowheads="1"/>
          </p:cNvSpPr>
          <p:nvPr>
            <p:ph type="dt" sz="half" idx="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C6D0CB75-3C3F-4535-86CB-4BA4D718A080}"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5/30/2024</a:t>
            </a:fld>
            <a:endParaRPr kumimoji="0" lang="en-US"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853735D0-84ED-4570-BB01-7EF3BBDC0EE9}"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5/30/2024</a:t>
            </a:fld>
            <a:endParaRPr kumimoji="0" lang="en-US"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E83F3AEA-01A6-41DF-B7C4-7D883C32267F}"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5/30/2024</a:t>
            </a:fld>
            <a:endParaRPr kumimoji="0" lang="en-US"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1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1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7" name="Date Placeholder 3"/>
          <p:cNvSpPr>
            <a:spLocks noGrp="1" noChangeArrowheads="1"/>
          </p:cNvSpPr>
          <p:nvPr>
            <p:ph type="dt" sz="half" idx="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2DB4DF1F-C945-48FC-9B05-A7C178E800C8}"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5/30/2024</a:t>
            </a:fld>
            <a:endParaRPr kumimoji="0" lang="en-US"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7" name="Date Placeholder 3"/>
          <p:cNvSpPr>
            <a:spLocks noGrp="1" noChangeArrowheads="1"/>
          </p:cNvSpPr>
          <p:nvPr>
            <p:ph type="dt" sz="half" idx="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901FD55F-7759-44A5-96C5-7474FAEE9D16}"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5/30/2024</a:t>
            </a:fld>
            <a:endParaRPr kumimoji="0" lang="en-US"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7" name="Date Placeholder 3"/>
          <p:cNvSpPr>
            <a:spLocks noGrp="1" noChangeArrowheads="1"/>
          </p:cNvSpPr>
          <p:nvPr>
            <p:ph type="dt" sz="half" idx="1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3C6CD71A-64E5-4321-B998-14C8EAE34710}"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5/30/2024</a:t>
            </a:fld>
            <a:endParaRPr kumimoji="0" lang="en-US"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7" name="Date Placeholder 3"/>
          <p:cNvSpPr>
            <a:spLocks noGrp="1" noChangeArrowheads="1"/>
          </p:cNvSpPr>
          <p:nvPr>
            <p:ph type="dt" sz="half" idx="1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4A88CC82-ADB7-4988-B9AF-0EB26F8DD597}"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5/30/2024</a:t>
            </a:fld>
            <a:endParaRPr kumimoji="0" lang="en-US"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lstStyle/>
          <a:p>
            <a:pPr lvl="0"/>
            <a:r>
              <a:rPr lang="en-US" altLang="en-US" dirty="0"/>
              <a:t>Click to edit Master title style</a:t>
            </a:r>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lstStyle>
            <a:lvl1pPr eaLnBrk="0" hangingPunct="0">
              <a:defRPr sz="1200">
                <a:latin typeface="Calibri" panose="020F050202020403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62BBC107-7BEE-4A38-ACEF-C967F2CB6E4F}"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5/30/2024</a:t>
            </a:fld>
            <a:endParaRPr kumimoji="0" lang="en-US"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lstStyle>
            <a:lvl1pPr algn="ctr" eaLnBrk="0" hangingPunct="0">
              <a:defRPr sz="1200">
                <a:latin typeface="Calibri" panose="020F050202020403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6" name="Slide Number Placeholder 5"/>
          <p:cNvSpPr>
            <a:spLocks noGrp="1"/>
          </p:cNvSpPr>
          <p:nvPr>
            <p:ph type="sldNum" sz="quarter" idx="4"/>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lstStyle>
            <a:lvl1pPr algn="r">
              <a:defRPr sz="1200">
                <a:latin typeface="Calibri" panose="020F0502020204030204"/>
              </a:defRPr>
            </a:lvl1pPr>
          </a:lstStyle>
          <a:p>
            <a:pPr lvl="0"/>
            <a:fld id="{9A0DB2DC-4C9A-4742-B13C-FB6460FD3503}" type="slidenum">
              <a:rPr lang="en-US" altLang="en-US" dirty="0"/>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xml"/><Relationship Id="rId7"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3.png"/><Relationship Id="rId4" Type="http://schemas.openxmlformats.org/officeDocument/2006/relationships/tags" Target="../tags/tag4.xml"/><Relationship Id="rId9"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41.xml"/><Relationship Id="rId7" Type="http://schemas.openxmlformats.org/officeDocument/2006/relationships/image" Target="../media/image5.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42.xml"/></Relationships>
</file>

<file path=ppt/slides/_rels/slide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45.xml"/><Relationship Id="rId7" Type="http://schemas.openxmlformats.org/officeDocument/2006/relationships/image" Target="../media/image5.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46.xml"/></Relationships>
</file>

<file path=ppt/slides/_rels/slide1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50.xml"/></Relationships>
</file>

<file path=ppt/slides/_rels/slide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53.xml"/><Relationship Id="rId7" Type="http://schemas.openxmlformats.org/officeDocument/2006/relationships/image" Target="../media/image5.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54.xml"/></Relationships>
</file>

<file path=ppt/slides/_rels/slide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57.xml"/><Relationship Id="rId7" Type="http://schemas.openxmlformats.org/officeDocument/2006/relationships/image" Target="../media/image5.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58.xml"/></Relationships>
</file>

<file path=ppt/slides/_rels/slide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61.xml"/><Relationship Id="rId7" Type="http://schemas.openxmlformats.org/officeDocument/2006/relationships/image" Target="../media/image5.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2.xml"/><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65.xml"/><Relationship Id="rId7" Type="http://schemas.openxmlformats.org/officeDocument/2006/relationships/image" Target="../media/image5.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66.xml"/><Relationship Id="rId9"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69.xml"/><Relationship Id="rId7" Type="http://schemas.openxmlformats.org/officeDocument/2006/relationships/image" Target="../media/image5.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70.xml"/></Relationships>
</file>

<file path=ppt/slides/_rels/slide18.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diagramDrawing" Target="../diagrams/drawing1.xml"/><Relationship Id="rId3" Type="http://schemas.openxmlformats.org/officeDocument/2006/relationships/tags" Target="../tags/tag73.xml"/><Relationship Id="rId7" Type="http://schemas.openxmlformats.org/officeDocument/2006/relationships/image" Target="../media/image5.png"/><Relationship Id="rId12" Type="http://schemas.openxmlformats.org/officeDocument/2006/relationships/diagramColors" Target="../diagrams/colors1.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4.png"/><Relationship Id="rId11" Type="http://schemas.openxmlformats.org/officeDocument/2006/relationships/diagramQuickStyle" Target="../diagrams/quickStyle1.xml"/><Relationship Id="rId5" Type="http://schemas.openxmlformats.org/officeDocument/2006/relationships/slideLayout" Target="../slideLayouts/slideLayout2.xml"/><Relationship Id="rId10" Type="http://schemas.openxmlformats.org/officeDocument/2006/relationships/diagramLayout" Target="../diagrams/layout1.xml"/><Relationship Id="rId4" Type="http://schemas.openxmlformats.org/officeDocument/2006/relationships/tags" Target="../tags/tag74.xml"/><Relationship Id="rId9"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77.xml"/><Relationship Id="rId7" Type="http://schemas.openxmlformats.org/officeDocument/2006/relationships/image" Target="../media/image5.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78.xml"/></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9.xml"/><Relationship Id="rId7" Type="http://schemas.openxmlformats.org/officeDocument/2006/relationships/image" Target="../media/image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0.xml"/></Relationships>
</file>

<file path=ppt/slides/_rels/slide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81.xml"/><Relationship Id="rId7" Type="http://schemas.openxmlformats.org/officeDocument/2006/relationships/image" Target="../media/image5.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82.xml"/></Relationships>
</file>

<file path=ppt/slides/_rels/slide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85.xml"/><Relationship Id="rId7" Type="http://schemas.openxmlformats.org/officeDocument/2006/relationships/image" Target="../media/image5.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86.xml"/></Relationships>
</file>

<file path=ppt/slides/_rels/slide2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89.xml"/><Relationship Id="rId7" Type="http://schemas.openxmlformats.org/officeDocument/2006/relationships/image" Target="../media/image5.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90.xml"/></Relationships>
</file>

<file path=ppt/slides/_rels/slide2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93.xml"/><Relationship Id="rId7" Type="http://schemas.openxmlformats.org/officeDocument/2006/relationships/image" Target="../media/image5.png"/><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94.xml"/><Relationship Id="rId9" Type="http://schemas.openxmlformats.org/officeDocument/2006/relationships/image" Target="../media/image10.png"/></Relationships>
</file>

<file path=ppt/slides/_rels/slide2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97.xml"/><Relationship Id="rId7" Type="http://schemas.openxmlformats.org/officeDocument/2006/relationships/image" Target="../media/image5.png"/><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98.xml"/></Relationships>
</file>

<file path=ppt/slides/_rels/slide2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101.xml"/><Relationship Id="rId7" Type="http://schemas.openxmlformats.org/officeDocument/2006/relationships/image" Target="../media/image5.png"/><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02.xml"/></Relationships>
</file>

<file path=ppt/slides/_rels/slide26.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diagramDrawing" Target="../diagrams/drawing2.xml"/><Relationship Id="rId3" Type="http://schemas.openxmlformats.org/officeDocument/2006/relationships/tags" Target="../tags/tag105.xml"/><Relationship Id="rId7" Type="http://schemas.openxmlformats.org/officeDocument/2006/relationships/image" Target="../media/image5.png"/><Relationship Id="rId12" Type="http://schemas.openxmlformats.org/officeDocument/2006/relationships/diagramColors" Target="../diagrams/colors2.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4.png"/><Relationship Id="rId11" Type="http://schemas.openxmlformats.org/officeDocument/2006/relationships/diagramQuickStyle" Target="../diagrams/quickStyle2.xml"/><Relationship Id="rId5" Type="http://schemas.openxmlformats.org/officeDocument/2006/relationships/slideLayout" Target="../slideLayouts/slideLayout2.xml"/><Relationship Id="rId10" Type="http://schemas.openxmlformats.org/officeDocument/2006/relationships/diagramLayout" Target="../diagrams/layout2.xml"/><Relationship Id="rId4" Type="http://schemas.openxmlformats.org/officeDocument/2006/relationships/tags" Target="../tags/tag106.xml"/><Relationship Id="rId9" Type="http://schemas.openxmlformats.org/officeDocument/2006/relationships/diagramData" Target="../diagrams/data2.xml"/></Relationships>
</file>

<file path=ppt/slides/_rels/slide2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109.xml"/><Relationship Id="rId7" Type="http://schemas.openxmlformats.org/officeDocument/2006/relationships/image" Target="../media/image5.png"/><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10.xml"/></Relationships>
</file>

<file path=ppt/slides/_rels/slide2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113.xml"/><Relationship Id="rId7" Type="http://schemas.openxmlformats.org/officeDocument/2006/relationships/image" Target="../media/image5.png"/><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14.xml"/></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17.xml"/><Relationship Id="rId7" Type="http://schemas.openxmlformats.org/officeDocument/2006/relationships/slideLayout" Target="../slideLayouts/slideLayout2.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5" Type="http://schemas.openxmlformats.org/officeDocument/2006/relationships/tags" Target="../tags/tag119.xml"/><Relationship Id="rId10" Type="http://schemas.openxmlformats.org/officeDocument/2006/relationships/image" Target="../media/image13.png"/><Relationship Id="rId4" Type="http://schemas.openxmlformats.org/officeDocument/2006/relationships/tags" Target="../tags/tag118.xml"/><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13.xml"/><Relationship Id="rId7" Type="http://schemas.openxmlformats.org/officeDocument/2006/relationships/image" Target="../media/image5.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4.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17.xml"/><Relationship Id="rId7" Type="http://schemas.openxmlformats.org/officeDocument/2006/relationships/image" Target="../media/image5.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8.xml"/></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21.xml"/><Relationship Id="rId7" Type="http://schemas.openxmlformats.org/officeDocument/2006/relationships/image" Target="../media/image5.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2.xml"/></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25.xml"/><Relationship Id="rId7" Type="http://schemas.openxmlformats.org/officeDocument/2006/relationships/image" Target="../media/image5.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6.xml"/></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29.xml"/><Relationship Id="rId7" Type="http://schemas.openxmlformats.org/officeDocument/2006/relationships/image" Target="../media/image5.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30.xml"/><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33.xml"/><Relationship Id="rId7" Type="http://schemas.openxmlformats.org/officeDocument/2006/relationships/image" Target="../media/image5.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34.xm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37.xml"/><Relationship Id="rId7" Type="http://schemas.openxmlformats.org/officeDocument/2006/relationships/image" Target="../media/image5.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0" y="-21590"/>
            <a:ext cx="9144000" cy="6900863"/>
          </a:xfrm>
          <a:prstGeom prst="rect">
            <a:avLst/>
          </a:prstGeom>
          <a:noFill/>
          <a:ln w="9525">
            <a:noFill/>
          </a:ln>
        </p:spPr>
      </p:pic>
      <p:sp>
        <p:nvSpPr>
          <p:cNvPr id="13315" name="TextBox 4"/>
          <p:cNvSpPr/>
          <p:nvPr>
            <p:custDataLst>
              <p:tags r:id="rId2"/>
            </p:custDataLst>
          </p:nvPr>
        </p:nvSpPr>
        <p:spPr>
          <a:xfrm>
            <a:off x="0" y="1308644"/>
            <a:ext cx="9144000" cy="1544291"/>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ctr">
              <a:spcBef>
                <a:spcPct val="0"/>
              </a:spcBef>
              <a:buNone/>
            </a:pPr>
            <a:r>
              <a:rPr lang="en-US" sz="3500" b="1" dirty="0">
                <a:solidFill>
                  <a:srgbClr val="000000"/>
                </a:solidFill>
              </a:rPr>
              <a:t>Data Analytics and Data Visualization (30310214)</a:t>
            </a:r>
          </a:p>
          <a:p>
            <a:pPr marL="0" indent="0" algn="ctr">
              <a:spcBef>
                <a:spcPct val="0"/>
              </a:spcBef>
              <a:buNone/>
            </a:pPr>
            <a:r>
              <a:rPr lang="en-US" altLang="en-US" sz="3500" b="1" dirty="0">
                <a:solidFill>
                  <a:srgbClr val="000000"/>
                </a:solidFill>
                <a:ea typeface="Times New Roman" panose="02020603050405020304" pitchFamily="18" charset="0"/>
              </a:rPr>
              <a:t>Unit 1 : Introduction to Data Analytics</a:t>
            </a:r>
            <a:endParaRPr lang="en-IN" altLang="en-US" sz="3500" b="1" dirty="0">
              <a:solidFill>
                <a:srgbClr val="000000"/>
              </a:solidFill>
              <a:ea typeface="Times New Roman" panose="02020603050405020304" pitchFamily="18" charset="0"/>
            </a:endParaRPr>
          </a:p>
          <a:p>
            <a:pPr marL="0" lvl="0" indent="0" algn="ctr">
              <a:spcBef>
                <a:spcPct val="0"/>
              </a:spcBef>
              <a:buNone/>
            </a:pPr>
            <a:r>
              <a:rPr lang="en-US" altLang="en-US" sz="2800" b="1" dirty="0">
                <a:solidFill>
                  <a:srgbClr val="000000"/>
                </a:solidFill>
                <a:cs typeface="Times New Roman" pitchFamily="18" charset="0"/>
              </a:rPr>
              <a:t>Prof. Manisha </a:t>
            </a:r>
            <a:r>
              <a:rPr lang="en-US" altLang="en-US" sz="2800" b="1" dirty="0" err="1">
                <a:solidFill>
                  <a:srgbClr val="000000"/>
                </a:solidFill>
                <a:cs typeface="Times New Roman" pitchFamily="18" charset="0"/>
              </a:rPr>
              <a:t>Chandramaully</a:t>
            </a:r>
            <a:endParaRPr lang="en-US" altLang="en-US" sz="2800" b="1" dirty="0">
              <a:solidFill>
                <a:srgbClr val="000000"/>
              </a:solidFill>
              <a:cs typeface="Times New Roman" pitchFamily="18" charset="0"/>
            </a:endParaRPr>
          </a:p>
          <a:p>
            <a:pPr marL="0" lvl="0" indent="0" algn="ctr">
              <a:spcBef>
                <a:spcPct val="0"/>
              </a:spcBef>
              <a:buNone/>
            </a:pPr>
            <a:r>
              <a:rPr lang="en-US" altLang="en-US" sz="2800" b="1" dirty="0">
                <a:solidFill>
                  <a:srgbClr val="000000"/>
                </a:solidFill>
                <a:cs typeface="Times New Roman" pitchFamily="18" charset="0"/>
              </a:rPr>
              <a:t> </a:t>
            </a:r>
            <a:r>
              <a:rPr lang="en-US" altLang="en-US" sz="2800" dirty="0">
                <a:solidFill>
                  <a:srgbClr val="000000"/>
                </a:solidFill>
                <a:cs typeface="Times New Roman" pitchFamily="18" charset="0"/>
              </a:rPr>
              <a:t>Assistant Professor</a:t>
            </a:r>
          </a:p>
          <a:p>
            <a:pPr marL="0" indent="0" algn="ctr">
              <a:buNone/>
            </a:pPr>
            <a:r>
              <a:rPr lang="en-US" altLang="en-US" sz="2800" dirty="0">
                <a:solidFill>
                  <a:srgbClr val="000000"/>
                </a:solidFill>
                <a:cs typeface="Times New Roman" pitchFamily="18" charset="0"/>
              </a:rPr>
              <a:t>Computer Science &amp; Engineering</a:t>
            </a:r>
            <a:endParaRPr lang="en-IN" altLang="en-US" sz="2800" dirty="0">
              <a:solidFill>
                <a:srgbClr val="000000"/>
              </a:solidFill>
              <a:cs typeface="Times New Roman" pitchFamily="18" charset="0"/>
            </a:endParaRPr>
          </a:p>
          <a:p>
            <a:pPr marL="0" lvl="0" indent="0" algn="ctr">
              <a:spcBef>
                <a:spcPct val="0"/>
              </a:spcBef>
              <a:buNone/>
            </a:pPr>
            <a:endParaRPr lang="en-IN" altLang="en-US" sz="3500" b="1" dirty="0">
              <a:solidFill>
                <a:srgbClr val="000000"/>
              </a:solidFill>
              <a:ea typeface="Times New Roman" panose="02020603050405020304" pitchFamily="18" charset="0"/>
            </a:endParaRPr>
          </a:p>
        </p:txBody>
      </p:sp>
      <p:pic>
        <p:nvPicPr>
          <p:cNvPr id="13317" name="Picture 2" descr="C:\Users\parul\Desktop\Registered Logosd.png"/>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3381375" y="283369"/>
            <a:ext cx="2381250" cy="628650"/>
          </a:xfrm>
          <a:prstGeom prst="rect">
            <a:avLst/>
          </a:prstGeom>
          <a:noFill/>
          <a:ln w="9525">
            <a:noFill/>
          </a:ln>
        </p:spPr>
      </p:pic>
      <p:grpSp>
        <p:nvGrpSpPr>
          <p:cNvPr id="13318" name="Group 26"/>
          <p:cNvGrpSpPr/>
          <p:nvPr/>
        </p:nvGrpSpPr>
        <p:grpSpPr>
          <a:xfrm>
            <a:off x="1259632" y="2852936"/>
            <a:ext cx="6308725" cy="93663"/>
            <a:chOff x="1428728" y="2571744"/>
            <a:chExt cx="6309404" cy="94298"/>
          </a:xfrm>
        </p:grpSpPr>
        <p:sp>
          <p:nvSpPr>
            <p:cNvPr id="13320" name="Straight Connector 8"/>
            <p:cNvSpPr/>
            <p:nvPr>
              <p:custDataLst>
                <p:tags r:id="rId4"/>
              </p:custDataLst>
            </p:nvPr>
          </p:nvSpPr>
          <p:spPr>
            <a:xfrm>
              <a:off x="1428728" y="2618094"/>
              <a:ext cx="6287177" cy="1598"/>
            </a:xfrm>
            <a:prstGeom prst="line">
              <a:avLst/>
            </a:prstGeom>
            <a:ln w="9525" cap="flat" cmpd="sng">
              <a:solidFill>
                <a:srgbClr val="000000"/>
              </a:solidFill>
              <a:prstDash val="solid"/>
              <a:headEnd type="none" w="med" len="med"/>
              <a:tailEnd type="none" w="med" len="med"/>
            </a:ln>
          </p:spPr>
        </p:sp>
        <p:sp>
          <p:nvSpPr>
            <p:cNvPr id="13321" name="Oval 24"/>
            <p:cNvSpPr/>
            <p:nvPr>
              <p:custDataLst>
                <p:tags r:id="rId5"/>
              </p:custDataLst>
            </p:nvPr>
          </p:nvSpPr>
          <p:spPr>
            <a:xfrm flipH="1" flipV="1">
              <a:off x="1428728" y="2571744"/>
              <a:ext cx="93672" cy="94298"/>
            </a:xfrm>
            <a:prstGeom prst="ellipse">
              <a:avLst/>
            </a:prstGeom>
            <a:solidFill>
              <a:srgbClr val="000000"/>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3322" name="Oval 25"/>
            <p:cNvSpPr/>
            <p:nvPr>
              <p:custDataLst>
                <p:tags r:id="rId6"/>
              </p:custDataLst>
            </p:nvPr>
          </p:nvSpPr>
          <p:spPr>
            <a:xfrm flipH="1" flipV="1">
              <a:off x="7644459" y="2571744"/>
              <a:ext cx="93673" cy="94298"/>
            </a:xfrm>
            <a:prstGeom prst="ellipse">
              <a:avLst/>
            </a:prstGeom>
            <a:solidFill>
              <a:srgbClr val="000000"/>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grpSp>
      <p:pic>
        <p:nvPicPr>
          <p:cNvPr id="13319" name="Audio 2">
            <a:hlinkClick r:id="" action="ppaction://media"/>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318500" y="6032500"/>
            <a:ext cx="609600" cy="609600"/>
          </a:xfrm>
          <a:prstGeom prst="rect">
            <a:avLst/>
          </a:prstGeom>
          <a:noFill/>
          <a:ln w="9525">
            <a:noFill/>
          </a:ln>
        </p:spPr>
      </p:pic>
    </p:spTree>
  </p:cSld>
  <p:clrMapOvr>
    <a:masterClrMapping/>
  </p:clrMapOvr>
  <p:transition advTm="3055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sz="3600" dirty="0">
                <a:solidFill>
                  <a:schemeClr val="bg1"/>
                </a:solidFill>
                <a:latin typeface="+mj-lt"/>
              </a:rPr>
              <a:t>Define Data analytics and its types</a:t>
            </a:r>
            <a:endParaRPr lang="en-US" sz="3600"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sp>
        <p:nvSpPr>
          <p:cNvPr id="10" name="TextBox 9">
            <a:extLst>
              <a:ext uri="{FF2B5EF4-FFF2-40B4-BE49-F238E27FC236}">
                <a16:creationId xmlns:a16="http://schemas.microsoft.com/office/drawing/2014/main" id="{D1723D43-0683-494C-8F74-4A4B02219D5E}"/>
              </a:ext>
            </a:extLst>
          </p:cNvPr>
          <p:cNvSpPr txBox="1"/>
          <p:nvPr/>
        </p:nvSpPr>
        <p:spPr>
          <a:xfrm>
            <a:off x="323528" y="2294813"/>
            <a:ext cx="8629972" cy="461665"/>
          </a:xfrm>
          <a:prstGeom prst="rect">
            <a:avLst/>
          </a:prstGeom>
          <a:noFill/>
        </p:spPr>
        <p:txBody>
          <a:bodyPr wrap="square">
            <a:spAutoFit/>
          </a:bodyPr>
          <a:lstStyle/>
          <a:p>
            <a:pPr algn="just"/>
            <a:endParaRPr lang="en-US" sz="2400" dirty="0">
              <a:latin typeface="+mj-lt"/>
            </a:endParaRPr>
          </a:p>
        </p:txBody>
      </p:sp>
      <p:sp>
        <p:nvSpPr>
          <p:cNvPr id="2" name="TextBox 1">
            <a:extLst>
              <a:ext uri="{FF2B5EF4-FFF2-40B4-BE49-F238E27FC236}">
                <a16:creationId xmlns:a16="http://schemas.microsoft.com/office/drawing/2014/main" id="{FDD8BD90-42BC-B8D3-B36E-16BA95B0204F}"/>
              </a:ext>
            </a:extLst>
          </p:cNvPr>
          <p:cNvSpPr txBox="1"/>
          <p:nvPr/>
        </p:nvSpPr>
        <p:spPr>
          <a:xfrm>
            <a:off x="114393" y="2330450"/>
            <a:ext cx="8763000" cy="2677656"/>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latin typeface="+mj-lt"/>
              </a:rPr>
              <a:t>Data analytics is defined as “the scientific process of transforming data into insights for making better decisions.”</a:t>
            </a:r>
          </a:p>
          <a:p>
            <a:pPr marL="342900" indent="-342900" algn="just">
              <a:buFont typeface="Arial" panose="020B0604020202020204" pitchFamily="34" charset="0"/>
              <a:buChar char="•"/>
            </a:pPr>
            <a:r>
              <a:rPr lang="en-US" sz="2400" dirty="0">
                <a:latin typeface="+mj-lt"/>
              </a:rPr>
              <a:t>Professor James Evans  has defined the data analytics that “it is the use of the data information technology, statistical analysis, quantitative methods and mathematical or computer-based models to help managers gain improved insight about their business operations and make better, fact-based decisions.”</a:t>
            </a:r>
            <a:endParaRPr lang="en-IN" sz="2400" dirty="0">
              <a:latin typeface="+mj-lt"/>
            </a:endParaRPr>
          </a:p>
        </p:txBody>
      </p:sp>
    </p:spTree>
    <p:extLst>
      <p:ext uri="{BB962C8B-B14F-4D97-AF65-F5344CB8AC3E}">
        <p14:creationId xmlns:p14="http://schemas.microsoft.com/office/powerpoint/2010/main" val="2677443449"/>
      </p:ext>
    </p:extLst>
  </p:cSld>
  <p:clrMapOvr>
    <a:masterClrMapping/>
  </p:clrMapOvr>
  <p:transition advTm="7742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sz="3600" dirty="0">
                <a:solidFill>
                  <a:schemeClr val="bg1"/>
                </a:solidFill>
                <a:latin typeface="+mj-lt"/>
              </a:rPr>
              <a:t>Why data analytics is important? </a:t>
            </a:r>
            <a:endParaRPr lang="en-US" sz="3600"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sp>
        <p:nvSpPr>
          <p:cNvPr id="10" name="TextBox 9">
            <a:extLst>
              <a:ext uri="{FF2B5EF4-FFF2-40B4-BE49-F238E27FC236}">
                <a16:creationId xmlns:a16="http://schemas.microsoft.com/office/drawing/2014/main" id="{D1723D43-0683-494C-8F74-4A4B02219D5E}"/>
              </a:ext>
            </a:extLst>
          </p:cNvPr>
          <p:cNvSpPr txBox="1"/>
          <p:nvPr/>
        </p:nvSpPr>
        <p:spPr>
          <a:xfrm>
            <a:off x="323528" y="2294813"/>
            <a:ext cx="8629972" cy="3046988"/>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303030"/>
                </a:solidFill>
                <a:latin typeface="+mj-lt"/>
              </a:rPr>
              <a:t>Opportunity abounds for the use of analytics and big data such as:</a:t>
            </a:r>
          </a:p>
          <a:p>
            <a:pPr marL="914400" lvl="1" indent="-457200" algn="just">
              <a:buFont typeface="+mj-lt"/>
              <a:buAutoNum type="arabicPeriod"/>
            </a:pPr>
            <a:r>
              <a:rPr lang="en-US" sz="2400" dirty="0">
                <a:solidFill>
                  <a:srgbClr val="303030"/>
                </a:solidFill>
                <a:latin typeface="+mj-lt"/>
              </a:rPr>
              <a:t>Determining credit risk</a:t>
            </a:r>
          </a:p>
          <a:p>
            <a:pPr marL="914400" lvl="1" indent="-457200" algn="just">
              <a:buFont typeface="+mj-lt"/>
              <a:buAutoNum type="arabicPeriod"/>
            </a:pPr>
            <a:r>
              <a:rPr lang="en-US" sz="2400" dirty="0">
                <a:solidFill>
                  <a:srgbClr val="303030"/>
                </a:solidFill>
                <a:latin typeface="+mj-lt"/>
              </a:rPr>
              <a:t>Developing new medicines</a:t>
            </a:r>
          </a:p>
          <a:p>
            <a:pPr marL="914400" lvl="1" indent="-457200" algn="just">
              <a:buFont typeface="+mj-lt"/>
              <a:buAutoNum type="arabicPeriod"/>
            </a:pPr>
            <a:r>
              <a:rPr lang="en-US" sz="2400" dirty="0">
                <a:solidFill>
                  <a:srgbClr val="303030"/>
                </a:solidFill>
                <a:latin typeface="+mj-lt"/>
              </a:rPr>
              <a:t>Finding more efficient ways to deliver products and services</a:t>
            </a:r>
          </a:p>
          <a:p>
            <a:pPr marL="914400" lvl="1" indent="-457200" algn="just">
              <a:buFont typeface="+mj-lt"/>
              <a:buAutoNum type="arabicPeriod"/>
            </a:pPr>
            <a:r>
              <a:rPr lang="en-US" sz="2400" dirty="0">
                <a:solidFill>
                  <a:srgbClr val="303030"/>
                </a:solidFill>
                <a:latin typeface="+mj-lt"/>
              </a:rPr>
              <a:t>Preventing fraud</a:t>
            </a:r>
          </a:p>
          <a:p>
            <a:pPr marL="914400" lvl="1" indent="-457200" algn="just">
              <a:buFont typeface="+mj-lt"/>
              <a:buAutoNum type="arabicPeriod"/>
            </a:pPr>
            <a:r>
              <a:rPr lang="en-US" sz="2400" dirty="0">
                <a:solidFill>
                  <a:srgbClr val="303030"/>
                </a:solidFill>
                <a:latin typeface="+mj-lt"/>
              </a:rPr>
              <a:t>Uncovering cyber threats</a:t>
            </a:r>
          </a:p>
          <a:p>
            <a:pPr marL="914400" lvl="1" indent="-457200" algn="just">
              <a:buFont typeface="+mj-lt"/>
              <a:buAutoNum type="arabicPeriod"/>
            </a:pPr>
            <a:r>
              <a:rPr lang="en-US" sz="2400" dirty="0">
                <a:solidFill>
                  <a:srgbClr val="303030"/>
                </a:solidFill>
                <a:latin typeface="+mj-lt"/>
              </a:rPr>
              <a:t>Retaining the most valuable customers</a:t>
            </a:r>
          </a:p>
        </p:txBody>
      </p:sp>
    </p:spTree>
    <p:extLst>
      <p:ext uri="{BB962C8B-B14F-4D97-AF65-F5344CB8AC3E}">
        <p14:creationId xmlns:p14="http://schemas.microsoft.com/office/powerpoint/2010/main" val="1145191910"/>
      </p:ext>
    </p:extLst>
  </p:cSld>
  <p:clrMapOvr>
    <a:masterClrMapping/>
  </p:clrMapOvr>
  <p:transition advTm="7742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sz="3600" dirty="0">
                <a:solidFill>
                  <a:schemeClr val="bg1"/>
                </a:solidFill>
                <a:latin typeface="+mj-lt"/>
              </a:rPr>
              <a:t>Data analysis</a:t>
            </a:r>
            <a:endParaRPr lang="en-US" sz="3600"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sp>
        <p:nvSpPr>
          <p:cNvPr id="10" name="TextBox 9">
            <a:extLst>
              <a:ext uri="{FF2B5EF4-FFF2-40B4-BE49-F238E27FC236}">
                <a16:creationId xmlns:a16="http://schemas.microsoft.com/office/drawing/2014/main" id="{D1723D43-0683-494C-8F74-4A4B02219D5E}"/>
              </a:ext>
            </a:extLst>
          </p:cNvPr>
          <p:cNvSpPr txBox="1"/>
          <p:nvPr/>
        </p:nvSpPr>
        <p:spPr>
          <a:xfrm>
            <a:off x="323528" y="2294813"/>
            <a:ext cx="8629972" cy="2677656"/>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303030"/>
                </a:solidFill>
                <a:latin typeface="+mj-lt"/>
              </a:rPr>
              <a:t>It is the process of examining, transforming, and arranging raw data in a specific way to generate useful information from it.</a:t>
            </a:r>
          </a:p>
          <a:p>
            <a:pPr marL="342900" indent="-342900" algn="just">
              <a:buFont typeface="Arial" panose="020B0604020202020204" pitchFamily="34" charset="0"/>
              <a:buChar char="•"/>
            </a:pPr>
            <a:r>
              <a:rPr lang="en-US" sz="2400" i="0" dirty="0">
                <a:solidFill>
                  <a:srgbClr val="303030"/>
                </a:solidFill>
                <a:effectLst/>
                <a:latin typeface="+mj-lt"/>
              </a:rPr>
              <a:t>It </a:t>
            </a:r>
            <a:r>
              <a:rPr lang="en-US" sz="2400" dirty="0">
                <a:solidFill>
                  <a:srgbClr val="303030"/>
                </a:solidFill>
                <a:latin typeface="+mj-lt"/>
              </a:rPr>
              <a:t>allows for the evaluation of data through analytical and logical reasoning to lead to some sort of outcome or conclusion in some context.</a:t>
            </a:r>
          </a:p>
          <a:p>
            <a:pPr marL="342900" indent="-342900" algn="just">
              <a:buFont typeface="Arial" panose="020B0604020202020204" pitchFamily="34" charset="0"/>
              <a:buChar char="•"/>
            </a:pPr>
            <a:r>
              <a:rPr lang="en-US" sz="2400" i="0" dirty="0">
                <a:solidFill>
                  <a:srgbClr val="303030"/>
                </a:solidFill>
                <a:effectLst/>
                <a:latin typeface="+mj-lt"/>
              </a:rPr>
              <a:t>It is a multi-faceted process that involves a number o</a:t>
            </a:r>
            <a:r>
              <a:rPr lang="en-US" sz="2400" dirty="0">
                <a:solidFill>
                  <a:srgbClr val="303030"/>
                </a:solidFill>
                <a:latin typeface="+mj-lt"/>
              </a:rPr>
              <a:t>f steps, approaches, and diverse techniques.</a:t>
            </a:r>
            <a:endParaRPr lang="en-IN" sz="2400" i="0" dirty="0">
              <a:solidFill>
                <a:srgbClr val="303030"/>
              </a:solidFill>
              <a:effectLst/>
              <a:latin typeface="+mj-lt"/>
            </a:endParaRPr>
          </a:p>
        </p:txBody>
      </p:sp>
    </p:spTree>
    <p:extLst>
      <p:ext uri="{BB962C8B-B14F-4D97-AF65-F5344CB8AC3E}">
        <p14:creationId xmlns:p14="http://schemas.microsoft.com/office/powerpoint/2010/main" val="1958181773"/>
      </p:ext>
    </p:extLst>
  </p:cSld>
  <p:clrMapOvr>
    <a:masterClrMapping/>
  </p:clrMapOvr>
  <p:transition advTm="7742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sz="3600" dirty="0">
                <a:solidFill>
                  <a:schemeClr val="bg1"/>
                </a:solidFill>
                <a:latin typeface="+mj-lt"/>
              </a:rPr>
              <a:t>Data analytics Vs. Data Analysis</a:t>
            </a:r>
            <a:endParaRPr lang="en-US" sz="3600"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sp>
        <p:nvSpPr>
          <p:cNvPr id="2" name="Rectangle 1">
            <a:extLst>
              <a:ext uri="{FF2B5EF4-FFF2-40B4-BE49-F238E27FC236}">
                <a16:creationId xmlns:a16="http://schemas.microsoft.com/office/drawing/2014/main" id="{2183BAEE-7D10-ED08-BD20-226D233BF0A1}"/>
              </a:ext>
            </a:extLst>
          </p:cNvPr>
          <p:cNvSpPr/>
          <p:nvPr/>
        </p:nvSpPr>
        <p:spPr>
          <a:xfrm flipH="1">
            <a:off x="34661" y="2423203"/>
            <a:ext cx="2232248" cy="461665"/>
          </a:xfrm>
          <a:prstGeom prst="rect">
            <a:avLst/>
          </a:prstGeom>
          <a:noFill/>
        </p:spPr>
        <p:txBody>
          <a:bodyPr wrap="square" lIns="91440" tIns="45720" rIns="91440" bIns="45720">
            <a:spAutoFit/>
          </a:bodyPr>
          <a:lstStyle/>
          <a:p>
            <a:pPr algn="ctr"/>
            <a:r>
              <a:rPr lang="en-US" sz="2400" dirty="0">
                <a:ln w="0"/>
                <a:solidFill>
                  <a:srgbClr val="002060"/>
                </a:solidFill>
                <a:effectLst>
                  <a:outerShdw blurRad="38100" dist="25400" dir="5400000" algn="ctr" rotWithShape="0">
                    <a:srgbClr val="6E747A">
                      <a:alpha val="43000"/>
                    </a:srgbClr>
                  </a:outerShdw>
                </a:effectLst>
              </a:rPr>
              <a:t>Analysis</a:t>
            </a:r>
            <a:endParaRPr lang="en-US" sz="2400" b="0" cap="none" spc="0" dirty="0">
              <a:ln w="0"/>
              <a:solidFill>
                <a:srgbClr val="002060"/>
              </a:solidFill>
              <a:effectLst>
                <a:outerShdw blurRad="38100" dist="25400" dir="5400000" algn="ctr" rotWithShape="0">
                  <a:srgbClr val="6E747A">
                    <a:alpha val="43000"/>
                  </a:srgbClr>
                </a:outerShdw>
              </a:effectLst>
            </a:endParaRPr>
          </a:p>
        </p:txBody>
      </p:sp>
      <p:sp>
        <p:nvSpPr>
          <p:cNvPr id="4" name="Arrow: Left 3">
            <a:extLst>
              <a:ext uri="{FF2B5EF4-FFF2-40B4-BE49-F238E27FC236}">
                <a16:creationId xmlns:a16="http://schemas.microsoft.com/office/drawing/2014/main" id="{5DB5F31A-6876-A937-96E8-B9C19DA061F1}"/>
              </a:ext>
            </a:extLst>
          </p:cNvPr>
          <p:cNvSpPr/>
          <p:nvPr/>
        </p:nvSpPr>
        <p:spPr>
          <a:xfrm>
            <a:off x="534294" y="3121005"/>
            <a:ext cx="1152128" cy="21602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68A2F78-DC85-B4F0-B192-9BD10F74FF13}"/>
              </a:ext>
            </a:extLst>
          </p:cNvPr>
          <p:cNvSpPr txBox="1"/>
          <p:nvPr/>
        </p:nvSpPr>
        <p:spPr>
          <a:xfrm>
            <a:off x="743962" y="3573167"/>
            <a:ext cx="914400" cy="369332"/>
          </a:xfrm>
          <a:prstGeom prst="rect">
            <a:avLst/>
          </a:prstGeom>
          <a:noFill/>
        </p:spPr>
        <p:txBody>
          <a:bodyPr wrap="square" rtlCol="0">
            <a:spAutoFit/>
          </a:bodyPr>
          <a:lstStyle/>
          <a:p>
            <a:r>
              <a:rPr lang="en-IN" b="1" dirty="0"/>
              <a:t>Past</a:t>
            </a:r>
          </a:p>
        </p:txBody>
      </p:sp>
      <p:sp>
        <p:nvSpPr>
          <p:cNvPr id="7" name="TextBox 6">
            <a:extLst>
              <a:ext uri="{FF2B5EF4-FFF2-40B4-BE49-F238E27FC236}">
                <a16:creationId xmlns:a16="http://schemas.microsoft.com/office/drawing/2014/main" id="{81EF5246-BFC3-5EF6-245F-5A33871760DA}"/>
              </a:ext>
            </a:extLst>
          </p:cNvPr>
          <p:cNvSpPr txBox="1"/>
          <p:nvPr/>
        </p:nvSpPr>
        <p:spPr>
          <a:xfrm>
            <a:off x="4985374" y="2515536"/>
            <a:ext cx="1440160" cy="369332"/>
          </a:xfrm>
          <a:prstGeom prst="rect">
            <a:avLst/>
          </a:prstGeom>
          <a:noFill/>
        </p:spPr>
        <p:txBody>
          <a:bodyPr wrap="square" rtlCol="0">
            <a:spAutoFit/>
          </a:bodyPr>
          <a:lstStyle/>
          <a:p>
            <a:r>
              <a:rPr lang="en-IN" b="1" dirty="0"/>
              <a:t>Explain</a:t>
            </a:r>
          </a:p>
        </p:txBody>
      </p:sp>
      <p:sp>
        <p:nvSpPr>
          <p:cNvPr id="8" name="TextBox 7">
            <a:extLst>
              <a:ext uri="{FF2B5EF4-FFF2-40B4-BE49-F238E27FC236}">
                <a16:creationId xmlns:a16="http://schemas.microsoft.com/office/drawing/2014/main" id="{0585929C-A929-8073-01E9-1E06FA58FAC7}"/>
              </a:ext>
            </a:extLst>
          </p:cNvPr>
          <p:cNvSpPr txBox="1"/>
          <p:nvPr/>
        </p:nvSpPr>
        <p:spPr>
          <a:xfrm>
            <a:off x="4283968" y="3283886"/>
            <a:ext cx="914400" cy="369332"/>
          </a:xfrm>
          <a:prstGeom prst="rect">
            <a:avLst/>
          </a:prstGeom>
          <a:noFill/>
        </p:spPr>
        <p:txBody>
          <a:bodyPr wrap="square" rtlCol="0">
            <a:spAutoFit/>
          </a:bodyPr>
          <a:lstStyle/>
          <a:p>
            <a:r>
              <a:rPr lang="en-IN" dirty="0">
                <a:solidFill>
                  <a:schemeClr val="accent1"/>
                </a:solidFill>
              </a:rPr>
              <a:t>How?</a:t>
            </a:r>
          </a:p>
        </p:txBody>
      </p:sp>
      <p:sp>
        <p:nvSpPr>
          <p:cNvPr id="9" name="TextBox 8">
            <a:extLst>
              <a:ext uri="{FF2B5EF4-FFF2-40B4-BE49-F238E27FC236}">
                <a16:creationId xmlns:a16="http://schemas.microsoft.com/office/drawing/2014/main" id="{459AC2C2-86C8-1A58-1ED4-50168CFCE6CC}"/>
              </a:ext>
            </a:extLst>
          </p:cNvPr>
          <p:cNvSpPr txBox="1"/>
          <p:nvPr/>
        </p:nvSpPr>
        <p:spPr>
          <a:xfrm>
            <a:off x="5940152" y="3337029"/>
            <a:ext cx="1152128" cy="369332"/>
          </a:xfrm>
          <a:prstGeom prst="rect">
            <a:avLst/>
          </a:prstGeom>
          <a:noFill/>
        </p:spPr>
        <p:txBody>
          <a:bodyPr wrap="square" rtlCol="0">
            <a:spAutoFit/>
          </a:bodyPr>
          <a:lstStyle/>
          <a:p>
            <a:r>
              <a:rPr lang="en-IN" dirty="0">
                <a:solidFill>
                  <a:srgbClr val="002060"/>
                </a:solidFill>
              </a:rPr>
              <a:t>Why?</a:t>
            </a:r>
          </a:p>
        </p:txBody>
      </p:sp>
      <p:sp>
        <p:nvSpPr>
          <p:cNvPr id="11" name="TextBox 10">
            <a:extLst>
              <a:ext uri="{FF2B5EF4-FFF2-40B4-BE49-F238E27FC236}">
                <a16:creationId xmlns:a16="http://schemas.microsoft.com/office/drawing/2014/main" id="{9CB129CA-4A82-BB96-056B-EDA6A2059CDD}"/>
              </a:ext>
            </a:extLst>
          </p:cNvPr>
          <p:cNvSpPr txBox="1"/>
          <p:nvPr/>
        </p:nvSpPr>
        <p:spPr>
          <a:xfrm>
            <a:off x="395536" y="4581128"/>
            <a:ext cx="8280920" cy="1938992"/>
          </a:xfrm>
          <a:prstGeom prst="rect">
            <a:avLst/>
          </a:prstGeom>
          <a:noFill/>
        </p:spPr>
        <p:txBody>
          <a:bodyPr wrap="square" rtlCol="0">
            <a:spAutoFit/>
          </a:bodyPr>
          <a:lstStyle/>
          <a:p>
            <a:r>
              <a:rPr lang="en-US" sz="2400" dirty="0">
                <a:latin typeface="+mj-lt"/>
              </a:rPr>
              <a:t>Data analysis it is something about - </a:t>
            </a:r>
          </a:p>
          <a:p>
            <a:pPr marL="342900" indent="-342900">
              <a:buFont typeface="Arial" panose="020B0604020202020204" pitchFamily="34" charset="0"/>
              <a:buChar char="•"/>
            </a:pPr>
            <a:r>
              <a:rPr lang="en-US" sz="2400" dirty="0">
                <a:latin typeface="+mj-lt"/>
              </a:rPr>
              <a:t>what has happened in the past.</a:t>
            </a:r>
          </a:p>
          <a:p>
            <a:pPr marL="342900" indent="-342900">
              <a:buFont typeface="Arial" panose="020B0604020202020204" pitchFamily="34" charset="0"/>
              <a:buChar char="•"/>
            </a:pPr>
            <a:r>
              <a:rPr lang="en-IN" sz="2400" dirty="0">
                <a:latin typeface="+mj-lt"/>
              </a:rPr>
              <a:t>why that has happened?</a:t>
            </a:r>
          </a:p>
          <a:p>
            <a:pPr marL="342900" indent="-342900">
              <a:buFont typeface="Arial" panose="020B0604020202020204" pitchFamily="34" charset="0"/>
              <a:buChar char="•"/>
            </a:pPr>
            <a:r>
              <a:rPr lang="en-IN" sz="2400" dirty="0">
                <a:latin typeface="+mj-lt"/>
              </a:rPr>
              <a:t>how it has happened?</a:t>
            </a:r>
          </a:p>
          <a:p>
            <a:pPr marL="342900" indent="-342900">
              <a:buFont typeface="Arial" panose="020B0604020202020204" pitchFamily="34" charset="0"/>
              <a:buChar char="•"/>
            </a:pPr>
            <a:r>
              <a:rPr lang="en-IN" sz="2400" dirty="0">
                <a:latin typeface="+mj-lt"/>
              </a:rPr>
              <a:t>Example: Post mortem analysis  </a:t>
            </a:r>
          </a:p>
        </p:txBody>
      </p:sp>
    </p:spTree>
    <p:extLst>
      <p:ext uri="{BB962C8B-B14F-4D97-AF65-F5344CB8AC3E}">
        <p14:creationId xmlns:p14="http://schemas.microsoft.com/office/powerpoint/2010/main" val="2062882209"/>
      </p:ext>
    </p:extLst>
  </p:cSld>
  <p:clrMapOvr>
    <a:masterClrMapping/>
  </p:clrMapOvr>
  <p:transition advTm="7742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sz="3600" dirty="0">
                <a:solidFill>
                  <a:schemeClr val="bg1"/>
                </a:solidFill>
                <a:latin typeface="+mj-lt"/>
              </a:rPr>
              <a:t>Data analytics Vs. Data Analysis</a:t>
            </a:r>
            <a:endParaRPr lang="en-US" sz="3600"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sp>
        <p:nvSpPr>
          <p:cNvPr id="2" name="Rectangle 1">
            <a:extLst>
              <a:ext uri="{FF2B5EF4-FFF2-40B4-BE49-F238E27FC236}">
                <a16:creationId xmlns:a16="http://schemas.microsoft.com/office/drawing/2014/main" id="{2183BAEE-7D10-ED08-BD20-226D233BF0A1}"/>
              </a:ext>
            </a:extLst>
          </p:cNvPr>
          <p:cNvSpPr/>
          <p:nvPr/>
        </p:nvSpPr>
        <p:spPr>
          <a:xfrm flipH="1">
            <a:off x="34661" y="2423203"/>
            <a:ext cx="2232248" cy="461665"/>
          </a:xfrm>
          <a:prstGeom prst="rect">
            <a:avLst/>
          </a:prstGeom>
          <a:noFill/>
        </p:spPr>
        <p:txBody>
          <a:bodyPr wrap="square" lIns="91440" tIns="45720" rIns="91440" bIns="45720">
            <a:spAutoFit/>
          </a:bodyPr>
          <a:lstStyle/>
          <a:p>
            <a:pPr algn="ctr"/>
            <a:r>
              <a:rPr lang="en-US" sz="2400" dirty="0">
                <a:ln w="0"/>
                <a:solidFill>
                  <a:srgbClr val="002060"/>
                </a:solidFill>
                <a:effectLst>
                  <a:outerShdw blurRad="38100" dist="25400" dir="5400000" algn="ctr" rotWithShape="0">
                    <a:srgbClr val="6E747A">
                      <a:alpha val="43000"/>
                    </a:srgbClr>
                  </a:outerShdw>
                </a:effectLst>
              </a:rPr>
              <a:t>Analytics</a:t>
            </a:r>
            <a:endParaRPr lang="en-US" sz="2400" b="0" cap="none" spc="0" dirty="0">
              <a:ln w="0"/>
              <a:solidFill>
                <a:srgbClr val="002060"/>
              </a:solidFill>
              <a:effectLst>
                <a:outerShdw blurRad="38100" dist="25400" dir="5400000" algn="ctr" rotWithShape="0">
                  <a:srgbClr val="6E747A">
                    <a:alpha val="43000"/>
                  </a:srgbClr>
                </a:outerShdw>
              </a:effectLst>
            </a:endParaRPr>
          </a:p>
        </p:txBody>
      </p:sp>
      <p:sp>
        <p:nvSpPr>
          <p:cNvPr id="6" name="TextBox 5">
            <a:extLst>
              <a:ext uri="{FF2B5EF4-FFF2-40B4-BE49-F238E27FC236}">
                <a16:creationId xmlns:a16="http://schemas.microsoft.com/office/drawing/2014/main" id="{868A2F78-DC85-B4F0-B192-9BD10F74FF13}"/>
              </a:ext>
            </a:extLst>
          </p:cNvPr>
          <p:cNvSpPr txBox="1"/>
          <p:nvPr/>
        </p:nvSpPr>
        <p:spPr>
          <a:xfrm>
            <a:off x="604664" y="3609669"/>
            <a:ext cx="914400" cy="369332"/>
          </a:xfrm>
          <a:prstGeom prst="rect">
            <a:avLst/>
          </a:prstGeom>
          <a:noFill/>
        </p:spPr>
        <p:txBody>
          <a:bodyPr wrap="square" rtlCol="0">
            <a:spAutoFit/>
          </a:bodyPr>
          <a:lstStyle/>
          <a:p>
            <a:r>
              <a:rPr lang="en-IN" b="1" dirty="0"/>
              <a:t>Future</a:t>
            </a:r>
          </a:p>
        </p:txBody>
      </p:sp>
      <p:sp>
        <p:nvSpPr>
          <p:cNvPr id="11" name="TextBox 10">
            <a:extLst>
              <a:ext uri="{FF2B5EF4-FFF2-40B4-BE49-F238E27FC236}">
                <a16:creationId xmlns:a16="http://schemas.microsoft.com/office/drawing/2014/main" id="{9CB129CA-4A82-BB96-056B-EDA6A2059CDD}"/>
              </a:ext>
            </a:extLst>
          </p:cNvPr>
          <p:cNvSpPr txBox="1"/>
          <p:nvPr/>
        </p:nvSpPr>
        <p:spPr>
          <a:xfrm>
            <a:off x="395536" y="4581128"/>
            <a:ext cx="8280920" cy="1200329"/>
          </a:xfrm>
          <a:prstGeom prst="rect">
            <a:avLst/>
          </a:prstGeom>
          <a:noFill/>
        </p:spPr>
        <p:txBody>
          <a:bodyPr wrap="square" rtlCol="0">
            <a:spAutoFit/>
          </a:bodyPr>
          <a:lstStyle/>
          <a:p>
            <a:r>
              <a:rPr lang="en-US" sz="2400" dirty="0">
                <a:latin typeface="+mj-lt"/>
              </a:rPr>
              <a:t>Analytics is studying about –</a:t>
            </a:r>
          </a:p>
          <a:p>
            <a:pPr marL="342900" indent="-342900">
              <a:buFont typeface="Arial" panose="020B0604020202020204" pitchFamily="34" charset="0"/>
              <a:buChar char="•"/>
            </a:pPr>
            <a:r>
              <a:rPr lang="en-US" sz="2400" dirty="0">
                <a:latin typeface="+mj-lt"/>
              </a:rPr>
              <a:t>what will happen in future.</a:t>
            </a:r>
          </a:p>
          <a:p>
            <a:pPr marL="342900" indent="-342900">
              <a:buFont typeface="Arial" panose="020B0604020202020204" pitchFamily="34" charset="0"/>
              <a:buChar char="•"/>
            </a:pPr>
            <a:r>
              <a:rPr lang="en-US" sz="2400" dirty="0">
                <a:latin typeface="+mj-lt"/>
              </a:rPr>
              <a:t>predict explore possible potential future events. </a:t>
            </a:r>
            <a:endParaRPr lang="en-IN" sz="2400" dirty="0">
              <a:latin typeface="+mj-lt"/>
            </a:endParaRPr>
          </a:p>
        </p:txBody>
      </p:sp>
      <p:sp>
        <p:nvSpPr>
          <p:cNvPr id="5" name="Arrow: Right 4">
            <a:extLst>
              <a:ext uri="{FF2B5EF4-FFF2-40B4-BE49-F238E27FC236}">
                <a16:creationId xmlns:a16="http://schemas.microsoft.com/office/drawing/2014/main" id="{7DC89AE8-D484-ED1D-4127-D2E71FE8A70D}"/>
              </a:ext>
            </a:extLst>
          </p:cNvPr>
          <p:cNvSpPr/>
          <p:nvPr/>
        </p:nvSpPr>
        <p:spPr>
          <a:xfrm>
            <a:off x="534294" y="3128295"/>
            <a:ext cx="1091621" cy="2379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75279774"/>
      </p:ext>
    </p:extLst>
  </p:cSld>
  <p:clrMapOvr>
    <a:masterClrMapping/>
  </p:clrMapOvr>
  <p:transition advTm="7742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sz="3600" dirty="0">
                <a:solidFill>
                  <a:schemeClr val="bg1"/>
                </a:solidFill>
                <a:latin typeface="+mj-lt"/>
              </a:rPr>
              <a:t>Data analytics Vs. Data Analysis</a:t>
            </a:r>
            <a:endParaRPr lang="en-US" sz="3600"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pic>
        <p:nvPicPr>
          <p:cNvPr id="16" name="Picture 15">
            <a:extLst>
              <a:ext uri="{FF2B5EF4-FFF2-40B4-BE49-F238E27FC236}">
                <a16:creationId xmlns:a16="http://schemas.microsoft.com/office/drawing/2014/main" id="{E11ED936-6FF1-E657-5B3B-35B0D84CF80F}"/>
              </a:ext>
            </a:extLst>
          </p:cNvPr>
          <p:cNvPicPr>
            <a:picLocks noChangeAspect="1"/>
          </p:cNvPicPr>
          <p:nvPr/>
        </p:nvPicPr>
        <p:blipFill>
          <a:blip r:embed="rId9"/>
          <a:stretch>
            <a:fillRect/>
          </a:stretch>
        </p:blipFill>
        <p:spPr>
          <a:xfrm>
            <a:off x="1111701" y="2393156"/>
            <a:ext cx="6408712" cy="3450518"/>
          </a:xfrm>
          <a:prstGeom prst="rect">
            <a:avLst/>
          </a:prstGeom>
        </p:spPr>
      </p:pic>
    </p:spTree>
    <p:extLst>
      <p:ext uri="{BB962C8B-B14F-4D97-AF65-F5344CB8AC3E}">
        <p14:creationId xmlns:p14="http://schemas.microsoft.com/office/powerpoint/2010/main" val="1811758501"/>
      </p:ext>
    </p:extLst>
  </p:cSld>
  <p:clrMapOvr>
    <a:masterClrMapping/>
  </p:clrMapOvr>
  <p:transition advTm="7742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sz="3600" dirty="0">
                <a:solidFill>
                  <a:schemeClr val="bg1"/>
                </a:solidFill>
                <a:latin typeface="+mj-lt"/>
              </a:rPr>
              <a:t>Data analytics Vs. Data Analysis</a:t>
            </a:r>
            <a:endParaRPr lang="en-US" sz="3600"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pic>
        <p:nvPicPr>
          <p:cNvPr id="4" name="Picture 3">
            <a:extLst>
              <a:ext uri="{FF2B5EF4-FFF2-40B4-BE49-F238E27FC236}">
                <a16:creationId xmlns:a16="http://schemas.microsoft.com/office/drawing/2014/main" id="{471E4A1F-B96C-DAE1-DE64-DF53B8B434F8}"/>
              </a:ext>
            </a:extLst>
          </p:cNvPr>
          <p:cNvPicPr>
            <a:picLocks noChangeAspect="1"/>
          </p:cNvPicPr>
          <p:nvPr/>
        </p:nvPicPr>
        <p:blipFill>
          <a:blip r:embed="rId9"/>
          <a:stretch>
            <a:fillRect/>
          </a:stretch>
        </p:blipFill>
        <p:spPr>
          <a:xfrm>
            <a:off x="1115616" y="2286652"/>
            <a:ext cx="6912768" cy="3950659"/>
          </a:xfrm>
          <a:prstGeom prst="rect">
            <a:avLst/>
          </a:prstGeom>
        </p:spPr>
      </p:pic>
    </p:spTree>
    <p:extLst>
      <p:ext uri="{BB962C8B-B14F-4D97-AF65-F5344CB8AC3E}">
        <p14:creationId xmlns:p14="http://schemas.microsoft.com/office/powerpoint/2010/main" val="55077311"/>
      </p:ext>
    </p:extLst>
  </p:cSld>
  <p:clrMapOvr>
    <a:masterClrMapping/>
  </p:clrMapOvr>
  <p:transition advTm="7742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sz="3600" dirty="0">
                <a:solidFill>
                  <a:schemeClr val="bg1"/>
                </a:solidFill>
                <a:latin typeface="+mj-lt"/>
              </a:rPr>
              <a:t>Classification of Data analytics</a:t>
            </a:r>
            <a:endParaRPr lang="en-US" sz="3600"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sp>
        <p:nvSpPr>
          <p:cNvPr id="10" name="TextBox 9">
            <a:extLst>
              <a:ext uri="{FF2B5EF4-FFF2-40B4-BE49-F238E27FC236}">
                <a16:creationId xmlns:a16="http://schemas.microsoft.com/office/drawing/2014/main" id="{D1723D43-0683-494C-8F74-4A4B02219D5E}"/>
              </a:ext>
            </a:extLst>
          </p:cNvPr>
          <p:cNvSpPr txBox="1"/>
          <p:nvPr/>
        </p:nvSpPr>
        <p:spPr>
          <a:xfrm>
            <a:off x="323528" y="2294813"/>
            <a:ext cx="8629972" cy="2308324"/>
          </a:xfrm>
          <a:prstGeom prst="rect">
            <a:avLst/>
          </a:prstGeom>
          <a:noFill/>
        </p:spPr>
        <p:txBody>
          <a:bodyPr wrap="square">
            <a:spAutoFit/>
          </a:bodyPr>
          <a:lstStyle/>
          <a:p>
            <a:pPr algn="just"/>
            <a:r>
              <a:rPr lang="en-US" sz="2400" dirty="0">
                <a:solidFill>
                  <a:srgbClr val="303030"/>
                </a:solidFill>
                <a:latin typeface="+mj-lt"/>
              </a:rPr>
              <a:t>Based on the phase of workflow and kind of analysis required, there are four major types of data analytics:</a:t>
            </a:r>
          </a:p>
          <a:p>
            <a:pPr marL="342900" indent="-342900" algn="just">
              <a:buFont typeface="Arial" panose="020B0604020202020204" pitchFamily="34" charset="0"/>
              <a:buChar char="•"/>
            </a:pPr>
            <a:r>
              <a:rPr lang="en-US" sz="2400" dirty="0">
                <a:solidFill>
                  <a:srgbClr val="303030"/>
                </a:solidFill>
                <a:latin typeface="+mj-lt"/>
              </a:rPr>
              <a:t>Descriptive analytics</a:t>
            </a:r>
          </a:p>
          <a:p>
            <a:pPr marL="342900" indent="-342900" algn="just">
              <a:buFont typeface="Arial" panose="020B0604020202020204" pitchFamily="34" charset="0"/>
              <a:buChar char="•"/>
            </a:pPr>
            <a:r>
              <a:rPr lang="en-US" sz="2400" dirty="0">
                <a:solidFill>
                  <a:srgbClr val="303030"/>
                </a:solidFill>
                <a:latin typeface="+mj-lt"/>
              </a:rPr>
              <a:t>Diagnostic analytics</a:t>
            </a:r>
          </a:p>
          <a:p>
            <a:pPr marL="342900" indent="-342900" algn="just">
              <a:buFont typeface="Arial" panose="020B0604020202020204" pitchFamily="34" charset="0"/>
              <a:buChar char="•"/>
            </a:pPr>
            <a:r>
              <a:rPr lang="en-US" sz="2400" dirty="0">
                <a:solidFill>
                  <a:srgbClr val="303030"/>
                </a:solidFill>
                <a:latin typeface="+mj-lt"/>
              </a:rPr>
              <a:t>Predictive analytics</a:t>
            </a:r>
          </a:p>
          <a:p>
            <a:pPr marL="342900" indent="-342900" algn="just">
              <a:buFont typeface="Arial" panose="020B0604020202020204" pitchFamily="34" charset="0"/>
              <a:buChar char="•"/>
            </a:pPr>
            <a:r>
              <a:rPr lang="en-US" sz="2400" dirty="0">
                <a:solidFill>
                  <a:srgbClr val="303030"/>
                </a:solidFill>
                <a:latin typeface="+mj-lt"/>
              </a:rPr>
              <a:t>Prescriptive analytics</a:t>
            </a:r>
          </a:p>
        </p:txBody>
      </p:sp>
    </p:spTree>
    <p:extLst>
      <p:ext uri="{BB962C8B-B14F-4D97-AF65-F5344CB8AC3E}">
        <p14:creationId xmlns:p14="http://schemas.microsoft.com/office/powerpoint/2010/main" val="3455343439"/>
      </p:ext>
    </p:extLst>
  </p:cSld>
  <p:clrMapOvr>
    <a:masterClrMapping/>
  </p:clrMapOvr>
  <p:transition advTm="7742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sz="3600" dirty="0">
                <a:solidFill>
                  <a:schemeClr val="bg1"/>
                </a:solidFill>
                <a:latin typeface="+mj-lt"/>
              </a:rPr>
              <a:t>Classification of Data analytics</a:t>
            </a:r>
            <a:endParaRPr lang="en-US" sz="3600"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graphicFrame>
        <p:nvGraphicFramePr>
          <p:cNvPr id="13" name="Diagram 12">
            <a:extLst>
              <a:ext uri="{FF2B5EF4-FFF2-40B4-BE49-F238E27FC236}">
                <a16:creationId xmlns:a16="http://schemas.microsoft.com/office/drawing/2014/main" id="{26B124E9-90E2-913A-0505-FA17BB91F0E5}"/>
              </a:ext>
            </a:extLst>
          </p:cNvPr>
          <p:cNvGraphicFramePr/>
          <p:nvPr>
            <p:extLst>
              <p:ext uri="{D42A27DB-BD31-4B8C-83A1-F6EECF244321}">
                <p14:modId xmlns:p14="http://schemas.microsoft.com/office/powerpoint/2010/main" val="1670808253"/>
              </p:ext>
            </p:extLst>
          </p:nvPr>
        </p:nvGraphicFramePr>
        <p:xfrm>
          <a:off x="899592" y="2257238"/>
          <a:ext cx="6857850" cy="4064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49278196"/>
      </p:ext>
    </p:extLst>
  </p:cSld>
  <p:clrMapOvr>
    <a:masterClrMapping/>
  </p:clrMapOvr>
  <p:transition advTm="7742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dirty="0">
                <a:solidFill>
                  <a:schemeClr val="bg1"/>
                </a:solidFill>
                <a:latin typeface="+mj-lt"/>
              </a:rPr>
              <a:t>Classification of Data analytics: Descriptive analytics</a:t>
            </a:r>
            <a:endParaRPr lang="en-US"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sp>
        <p:nvSpPr>
          <p:cNvPr id="10" name="TextBox 9">
            <a:extLst>
              <a:ext uri="{FF2B5EF4-FFF2-40B4-BE49-F238E27FC236}">
                <a16:creationId xmlns:a16="http://schemas.microsoft.com/office/drawing/2014/main" id="{D1723D43-0683-494C-8F74-4A4B02219D5E}"/>
              </a:ext>
            </a:extLst>
          </p:cNvPr>
          <p:cNvSpPr txBox="1"/>
          <p:nvPr/>
        </p:nvSpPr>
        <p:spPr>
          <a:xfrm>
            <a:off x="334516" y="2294813"/>
            <a:ext cx="8629972" cy="3785652"/>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mj-lt"/>
              </a:rPr>
              <a:t>Descriptive analytics is the conventional form of business intelligence or data analysis. </a:t>
            </a:r>
          </a:p>
          <a:p>
            <a:pPr marL="342900" indent="-342900" algn="just">
              <a:buFont typeface="Arial" panose="020B0604020202020204" pitchFamily="34" charset="0"/>
              <a:buChar char="•"/>
            </a:pPr>
            <a:r>
              <a:rPr lang="en-US" sz="2400" dirty="0">
                <a:latin typeface="+mj-lt"/>
              </a:rPr>
              <a:t>It seeks to provide the depiction or summary view of facts and figures in an understandable format. </a:t>
            </a:r>
          </a:p>
          <a:p>
            <a:pPr marL="342900" indent="-342900" algn="just">
              <a:buFont typeface="Arial" panose="020B0604020202020204" pitchFamily="34" charset="0"/>
              <a:buChar char="•"/>
            </a:pPr>
            <a:r>
              <a:rPr lang="en-US" sz="2400" dirty="0">
                <a:latin typeface="+mj-lt"/>
              </a:rPr>
              <a:t>These either inform or prepare data for further analysis. so descriptive analysis or we can say another way in statistics can summarize raw data and convert it into your form that can be easily understood by humans. </a:t>
            </a:r>
          </a:p>
          <a:p>
            <a:pPr marL="342900" indent="-342900" algn="just">
              <a:buFont typeface="Arial" panose="020B0604020202020204" pitchFamily="34" charset="0"/>
              <a:buChar char="•"/>
            </a:pPr>
            <a:r>
              <a:rPr lang="en-US" sz="2400" dirty="0">
                <a:latin typeface="+mj-lt"/>
              </a:rPr>
              <a:t>They can describe in detail about an even that has occurred in the past.</a:t>
            </a:r>
            <a:endParaRPr lang="en-US" sz="2400" dirty="0">
              <a:solidFill>
                <a:srgbClr val="303030"/>
              </a:solidFill>
              <a:latin typeface="+mj-lt"/>
            </a:endParaRPr>
          </a:p>
        </p:txBody>
      </p:sp>
    </p:spTree>
    <p:extLst>
      <p:ext uri="{BB962C8B-B14F-4D97-AF65-F5344CB8AC3E}">
        <p14:creationId xmlns:p14="http://schemas.microsoft.com/office/powerpoint/2010/main" val="341660747"/>
      </p:ext>
    </p:extLst>
  </p:cSld>
  <p:clrMapOvr>
    <a:masterClrMapping/>
  </p:clrMapOvr>
  <p:transition advTm="7742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IN" sz="4400" dirty="0">
                <a:solidFill>
                  <a:schemeClr val="bg1"/>
                </a:solidFill>
                <a:latin typeface="+mj-lt"/>
              </a:rPr>
              <a:t>Outline</a:t>
            </a:r>
            <a:endParaRPr lang="en-US" altLang="en-US" sz="4400"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sp>
        <p:nvSpPr>
          <p:cNvPr id="12" name="TextBox 11">
            <a:extLst>
              <a:ext uri="{FF2B5EF4-FFF2-40B4-BE49-F238E27FC236}">
                <a16:creationId xmlns:a16="http://schemas.microsoft.com/office/drawing/2014/main" id="{5182CAE6-38B2-4350-83EC-211EBD9C5ECF}"/>
              </a:ext>
            </a:extLst>
          </p:cNvPr>
          <p:cNvSpPr txBox="1"/>
          <p:nvPr/>
        </p:nvSpPr>
        <p:spPr>
          <a:xfrm>
            <a:off x="190500" y="2575163"/>
            <a:ext cx="8763000" cy="3046988"/>
          </a:xfrm>
          <a:prstGeom prst="rect">
            <a:avLst/>
          </a:prstGeom>
          <a:noFill/>
        </p:spPr>
        <p:txBody>
          <a:bodyPr wrap="square">
            <a:spAutoFit/>
          </a:bodyPr>
          <a:lstStyle/>
          <a:p>
            <a:pPr marL="342900" indent="-342900">
              <a:buFont typeface="Arial" panose="020B0604020202020204" pitchFamily="34" charset="0"/>
              <a:buChar char="•"/>
            </a:pPr>
            <a:r>
              <a:rPr lang="en-US" sz="2400" dirty="0">
                <a:effectLst/>
                <a:latin typeface="+mn-lt"/>
                <a:ea typeface="Calibri" panose="020F0502020204030204" pitchFamily="34" charset="0"/>
              </a:rPr>
              <a:t>Introduction</a:t>
            </a:r>
          </a:p>
          <a:p>
            <a:pPr marL="342900" indent="-342900">
              <a:buFont typeface="Arial" panose="020B0604020202020204" pitchFamily="34" charset="0"/>
              <a:buChar char="•"/>
            </a:pPr>
            <a:r>
              <a:rPr lang="en-US" sz="2400" dirty="0">
                <a:effectLst/>
                <a:latin typeface="+mn-lt"/>
                <a:ea typeface="Calibri" panose="020F0502020204030204" pitchFamily="34" charset="0"/>
              </a:rPr>
              <a:t>Data and its importance</a:t>
            </a:r>
          </a:p>
          <a:p>
            <a:pPr marL="342900" indent="-342900">
              <a:buFont typeface="Arial" panose="020B0604020202020204" pitchFamily="34" charset="0"/>
              <a:buChar char="•"/>
            </a:pPr>
            <a:r>
              <a:rPr lang="en-US" sz="2400" dirty="0">
                <a:effectLst/>
                <a:latin typeface="+mn-lt"/>
                <a:ea typeface="Calibri" panose="020F0502020204030204" pitchFamily="34" charset="0"/>
              </a:rPr>
              <a:t>Data analytics and its types</a:t>
            </a:r>
          </a:p>
          <a:p>
            <a:pPr marL="342900" indent="-342900">
              <a:buFont typeface="Arial" panose="020B0604020202020204" pitchFamily="34" charset="0"/>
              <a:buChar char="•"/>
            </a:pPr>
            <a:r>
              <a:rPr lang="en-US" sz="2400" dirty="0">
                <a:effectLst/>
                <a:latin typeface="+mn-lt"/>
                <a:ea typeface="Calibri" panose="020F0502020204030204" pitchFamily="34" charset="0"/>
              </a:rPr>
              <a:t>Why data analytics is important </a:t>
            </a:r>
          </a:p>
          <a:p>
            <a:pPr marL="342900" indent="-342900">
              <a:buFont typeface="Arial" panose="020B0604020202020204" pitchFamily="34" charset="0"/>
              <a:buChar char="•"/>
            </a:pPr>
            <a:r>
              <a:rPr lang="en-US" sz="2400" dirty="0">
                <a:effectLst/>
                <a:latin typeface="+mn-lt"/>
                <a:ea typeface="Calibri" panose="020F0502020204030204" pitchFamily="34" charset="0"/>
              </a:rPr>
              <a:t>Data analysis Vs. Data analytics </a:t>
            </a:r>
          </a:p>
          <a:p>
            <a:pPr marL="342900" indent="-342900">
              <a:buFont typeface="Arial" panose="020B0604020202020204" pitchFamily="34" charset="0"/>
              <a:buChar char="•"/>
            </a:pPr>
            <a:r>
              <a:rPr lang="en-US" sz="2400" dirty="0">
                <a:effectLst/>
                <a:latin typeface="+mn-lt"/>
                <a:ea typeface="Calibri" panose="020F0502020204030204" pitchFamily="34" charset="0"/>
              </a:rPr>
              <a:t>Classification of data analytics</a:t>
            </a:r>
          </a:p>
          <a:p>
            <a:pPr marL="342900" indent="-342900">
              <a:buFont typeface="Arial" panose="020B0604020202020204" pitchFamily="34" charset="0"/>
              <a:buChar char="•"/>
            </a:pPr>
            <a:r>
              <a:rPr lang="en-US" sz="2400" dirty="0">
                <a:effectLst/>
                <a:latin typeface="+mn-lt"/>
                <a:ea typeface="Calibri" panose="020F0502020204030204" pitchFamily="34" charset="0"/>
              </a:rPr>
              <a:t>Elements of Data analytics</a:t>
            </a:r>
          </a:p>
          <a:p>
            <a:pPr marL="342900" indent="-342900">
              <a:buFont typeface="Arial" panose="020B0604020202020204" pitchFamily="34" charset="0"/>
              <a:buChar char="•"/>
            </a:pPr>
            <a:r>
              <a:rPr lang="en-US" sz="2400" dirty="0">
                <a:effectLst/>
                <a:latin typeface="+mn-lt"/>
                <a:ea typeface="Calibri" panose="020F0502020204030204" pitchFamily="34" charset="0"/>
              </a:rPr>
              <a:t>Data analyst Vs. Data scientist</a:t>
            </a:r>
            <a:endParaRPr lang="en-IN" sz="2400" dirty="0">
              <a:latin typeface="+mn-lt"/>
            </a:endParaRPr>
          </a:p>
        </p:txBody>
      </p:sp>
    </p:spTree>
    <p:extLst>
      <p:ext uri="{BB962C8B-B14F-4D97-AF65-F5344CB8AC3E}">
        <p14:creationId xmlns:p14="http://schemas.microsoft.com/office/powerpoint/2010/main" val="1906799796"/>
      </p:ext>
    </p:extLst>
  </p:cSld>
  <p:clrMapOvr>
    <a:masterClrMapping/>
  </p:clrMapOvr>
  <p:transition advTm="7742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dirty="0">
                <a:solidFill>
                  <a:schemeClr val="bg1"/>
                </a:solidFill>
                <a:latin typeface="+mj-lt"/>
              </a:rPr>
              <a:t>Classification of Data analytics: Descriptive analytics</a:t>
            </a:r>
            <a:endParaRPr lang="en-US"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sp>
        <p:nvSpPr>
          <p:cNvPr id="10" name="TextBox 9">
            <a:extLst>
              <a:ext uri="{FF2B5EF4-FFF2-40B4-BE49-F238E27FC236}">
                <a16:creationId xmlns:a16="http://schemas.microsoft.com/office/drawing/2014/main" id="{D1723D43-0683-494C-8F74-4A4B02219D5E}"/>
              </a:ext>
            </a:extLst>
          </p:cNvPr>
          <p:cNvSpPr txBox="1"/>
          <p:nvPr/>
        </p:nvSpPr>
        <p:spPr>
          <a:xfrm>
            <a:off x="107504" y="2294813"/>
            <a:ext cx="8845996" cy="3816429"/>
          </a:xfrm>
          <a:prstGeom prst="rect">
            <a:avLst/>
          </a:prstGeom>
          <a:noFill/>
        </p:spPr>
        <p:txBody>
          <a:bodyPr wrap="square">
            <a:spAutoFit/>
          </a:bodyPr>
          <a:lstStyle/>
          <a:p>
            <a:pPr marL="342900" indent="-342900" algn="just">
              <a:buFont typeface="Arial" panose="020B0604020202020204" pitchFamily="34" charset="0"/>
              <a:buChar char="•"/>
            </a:pPr>
            <a:r>
              <a:rPr lang="en-US" sz="2200" dirty="0">
                <a:latin typeface="+mj-lt"/>
              </a:rPr>
              <a:t>Descriptive analytics is the conventional form of business intelligence or data analysis. </a:t>
            </a:r>
          </a:p>
          <a:p>
            <a:pPr marL="342900" indent="-342900" algn="just">
              <a:buFont typeface="Arial" panose="020B0604020202020204" pitchFamily="34" charset="0"/>
              <a:buChar char="•"/>
            </a:pPr>
            <a:r>
              <a:rPr lang="en-US" sz="2200" dirty="0">
                <a:latin typeface="+mj-lt"/>
              </a:rPr>
              <a:t>It seeks to provide the depiction or summary view of facts and figures in an understandable format. </a:t>
            </a:r>
          </a:p>
          <a:p>
            <a:pPr marL="342900" indent="-342900" algn="just">
              <a:buFont typeface="Arial" panose="020B0604020202020204" pitchFamily="34" charset="0"/>
              <a:buChar char="•"/>
            </a:pPr>
            <a:r>
              <a:rPr lang="en-US" sz="2200" dirty="0">
                <a:latin typeface="+mj-lt"/>
              </a:rPr>
              <a:t>These either inform or prepare data for further analysis. so descriptive analysis or we can say another way in statistics can summarize raw data and convert it into your form that can be easily understood by humans. </a:t>
            </a:r>
          </a:p>
          <a:p>
            <a:pPr marL="342900" indent="-342900" algn="just">
              <a:buFont typeface="Arial" panose="020B0604020202020204" pitchFamily="34" charset="0"/>
              <a:buChar char="•"/>
            </a:pPr>
            <a:r>
              <a:rPr lang="en-US" sz="2200" dirty="0">
                <a:latin typeface="+mj-lt"/>
              </a:rPr>
              <a:t>They can describe in detail about an even that has occurred in the past.</a:t>
            </a:r>
          </a:p>
          <a:p>
            <a:pPr marL="342900" indent="-342900" algn="just">
              <a:buFont typeface="Arial" panose="020B0604020202020204" pitchFamily="34" charset="0"/>
              <a:buChar char="•"/>
            </a:pPr>
            <a:r>
              <a:rPr lang="en-US" sz="2200" dirty="0">
                <a:latin typeface="+mj-lt"/>
              </a:rPr>
              <a:t>Example: company reports that simply provide the historic review like: data queries, reports, descriptive statistics, data visualization and data dashboard.</a:t>
            </a:r>
            <a:endParaRPr lang="en-US" sz="2200" dirty="0">
              <a:solidFill>
                <a:srgbClr val="303030"/>
              </a:solidFill>
              <a:latin typeface="+mj-lt"/>
            </a:endParaRPr>
          </a:p>
        </p:txBody>
      </p:sp>
    </p:spTree>
    <p:extLst>
      <p:ext uri="{BB962C8B-B14F-4D97-AF65-F5344CB8AC3E}">
        <p14:creationId xmlns:p14="http://schemas.microsoft.com/office/powerpoint/2010/main" val="2885605220"/>
      </p:ext>
    </p:extLst>
  </p:cSld>
  <p:clrMapOvr>
    <a:masterClrMapping/>
  </p:clrMapOvr>
  <p:transition advTm="7742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dirty="0">
                <a:solidFill>
                  <a:schemeClr val="bg1"/>
                </a:solidFill>
                <a:latin typeface="+mj-lt"/>
              </a:rPr>
              <a:t>Classification of Data analytics: Diagnostic analytics</a:t>
            </a:r>
            <a:endParaRPr lang="en-US"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sp>
        <p:nvSpPr>
          <p:cNvPr id="10" name="TextBox 9">
            <a:extLst>
              <a:ext uri="{FF2B5EF4-FFF2-40B4-BE49-F238E27FC236}">
                <a16:creationId xmlns:a16="http://schemas.microsoft.com/office/drawing/2014/main" id="{D1723D43-0683-494C-8F74-4A4B02219D5E}"/>
              </a:ext>
            </a:extLst>
          </p:cNvPr>
          <p:cNvSpPr txBox="1"/>
          <p:nvPr/>
        </p:nvSpPr>
        <p:spPr>
          <a:xfrm>
            <a:off x="334516" y="2294813"/>
            <a:ext cx="8629972" cy="3046988"/>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mj-lt"/>
              </a:rPr>
              <a:t>Diagnostic analytics is a form of advanced analytics which examines data or content to answer the question why did it happen? </a:t>
            </a:r>
          </a:p>
          <a:p>
            <a:pPr marL="342900" indent="-342900" algn="just">
              <a:buFont typeface="Arial" panose="020B0604020202020204" pitchFamily="34" charset="0"/>
              <a:buChar char="•"/>
            </a:pPr>
            <a:r>
              <a:rPr lang="en-US" sz="2400" dirty="0">
                <a:latin typeface="+mj-lt"/>
              </a:rPr>
              <a:t>Diagnostic analytical tools aid an analyst to dig deeper into an issue. So that, they can arrive at the source of the problem. </a:t>
            </a:r>
          </a:p>
          <a:p>
            <a:pPr marL="342900" indent="-342900" algn="just">
              <a:buFont typeface="Arial" panose="020B0604020202020204" pitchFamily="34" charset="0"/>
              <a:buChar char="•"/>
            </a:pPr>
            <a:r>
              <a:rPr lang="en-US" sz="2400" dirty="0">
                <a:latin typeface="+mj-lt"/>
              </a:rPr>
              <a:t>In a structured business environment tools for both descriptive and diagnostic analytics go parallel.</a:t>
            </a:r>
          </a:p>
          <a:p>
            <a:pPr marL="342900" indent="-342900" algn="just">
              <a:buFont typeface="Arial" panose="020B0604020202020204" pitchFamily="34" charset="0"/>
              <a:buChar char="•"/>
            </a:pPr>
            <a:r>
              <a:rPr lang="en-US" sz="2400" dirty="0">
                <a:latin typeface="+mj-lt"/>
              </a:rPr>
              <a:t>Example: data discovery, data mining, and correlations. </a:t>
            </a:r>
            <a:endParaRPr lang="en-US" sz="2400" dirty="0">
              <a:solidFill>
                <a:srgbClr val="303030"/>
              </a:solidFill>
              <a:latin typeface="+mj-lt"/>
            </a:endParaRPr>
          </a:p>
        </p:txBody>
      </p:sp>
    </p:spTree>
    <p:extLst>
      <p:ext uri="{BB962C8B-B14F-4D97-AF65-F5344CB8AC3E}">
        <p14:creationId xmlns:p14="http://schemas.microsoft.com/office/powerpoint/2010/main" val="4000609933"/>
      </p:ext>
    </p:extLst>
  </p:cSld>
  <p:clrMapOvr>
    <a:masterClrMapping/>
  </p:clrMapOvr>
  <p:transition advTm="7742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dirty="0">
                <a:solidFill>
                  <a:schemeClr val="bg1"/>
                </a:solidFill>
                <a:latin typeface="+mj-lt"/>
              </a:rPr>
              <a:t>Classification of Data analytics: Predictive analytics</a:t>
            </a:r>
            <a:endParaRPr lang="en-US"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sp>
        <p:nvSpPr>
          <p:cNvPr id="10" name="TextBox 9">
            <a:extLst>
              <a:ext uri="{FF2B5EF4-FFF2-40B4-BE49-F238E27FC236}">
                <a16:creationId xmlns:a16="http://schemas.microsoft.com/office/drawing/2014/main" id="{D1723D43-0683-494C-8F74-4A4B02219D5E}"/>
              </a:ext>
            </a:extLst>
          </p:cNvPr>
          <p:cNvSpPr txBox="1"/>
          <p:nvPr/>
        </p:nvSpPr>
        <p:spPr>
          <a:xfrm>
            <a:off x="334516" y="2294813"/>
            <a:ext cx="8629972" cy="2677656"/>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mj-lt"/>
              </a:rPr>
              <a:t>Predictive analytics helps to forecast trends based on the current events.</a:t>
            </a:r>
          </a:p>
          <a:p>
            <a:pPr marL="342900" indent="-342900" algn="just">
              <a:buFont typeface="Arial" panose="020B0604020202020204" pitchFamily="34" charset="0"/>
              <a:buChar char="•"/>
            </a:pPr>
            <a:r>
              <a:rPr lang="en-US" sz="2400" dirty="0">
                <a:latin typeface="+mj-lt"/>
              </a:rPr>
              <a:t>Predicting the probability of an event happening in future are estimating accurate time it will happen can all be determined with the help of predictive analytical models.</a:t>
            </a:r>
          </a:p>
          <a:p>
            <a:pPr marL="342900" indent="-342900" algn="just">
              <a:buFont typeface="Arial" panose="020B0604020202020204" pitchFamily="34" charset="0"/>
              <a:buChar char="•"/>
            </a:pPr>
            <a:r>
              <a:rPr lang="en-US" sz="2400" dirty="0">
                <a:latin typeface="+mj-lt"/>
              </a:rPr>
              <a:t>Many different but co-dependent variables are </a:t>
            </a:r>
            <a:r>
              <a:rPr lang="en-US" sz="2400" dirty="0" err="1">
                <a:latin typeface="+mj-lt"/>
              </a:rPr>
              <a:t>analysed</a:t>
            </a:r>
            <a:r>
              <a:rPr lang="en-US" sz="2400" dirty="0">
                <a:latin typeface="+mj-lt"/>
              </a:rPr>
              <a:t> to predict a trend in this type of analysis.</a:t>
            </a:r>
            <a:endParaRPr lang="en-US" sz="2400" dirty="0">
              <a:solidFill>
                <a:srgbClr val="303030"/>
              </a:solidFill>
              <a:latin typeface="+mj-lt"/>
            </a:endParaRPr>
          </a:p>
        </p:txBody>
      </p:sp>
    </p:spTree>
    <p:extLst>
      <p:ext uri="{BB962C8B-B14F-4D97-AF65-F5344CB8AC3E}">
        <p14:creationId xmlns:p14="http://schemas.microsoft.com/office/powerpoint/2010/main" val="1256755545"/>
      </p:ext>
    </p:extLst>
  </p:cSld>
  <p:clrMapOvr>
    <a:masterClrMapping/>
  </p:clrMapOvr>
  <p:transition advTm="7742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dirty="0">
                <a:solidFill>
                  <a:schemeClr val="bg1"/>
                </a:solidFill>
                <a:latin typeface="+mj-lt"/>
              </a:rPr>
              <a:t>Classification of Data analytics: Predictive analytics</a:t>
            </a:r>
            <a:endParaRPr lang="en-US"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pic>
        <p:nvPicPr>
          <p:cNvPr id="4" name="Picture 3">
            <a:extLst>
              <a:ext uri="{FF2B5EF4-FFF2-40B4-BE49-F238E27FC236}">
                <a16:creationId xmlns:a16="http://schemas.microsoft.com/office/drawing/2014/main" id="{04AF1FD7-C0C3-5A2B-A00D-8E8A2B666DCB}"/>
              </a:ext>
            </a:extLst>
          </p:cNvPr>
          <p:cNvPicPr>
            <a:picLocks noChangeAspect="1"/>
          </p:cNvPicPr>
          <p:nvPr/>
        </p:nvPicPr>
        <p:blipFill>
          <a:blip r:embed="rId9"/>
          <a:stretch>
            <a:fillRect/>
          </a:stretch>
        </p:blipFill>
        <p:spPr>
          <a:xfrm>
            <a:off x="1403648" y="2281702"/>
            <a:ext cx="5976664" cy="2466702"/>
          </a:xfrm>
          <a:prstGeom prst="rect">
            <a:avLst/>
          </a:prstGeom>
        </p:spPr>
      </p:pic>
      <p:sp>
        <p:nvSpPr>
          <p:cNvPr id="5" name="TextBox 4">
            <a:extLst>
              <a:ext uri="{FF2B5EF4-FFF2-40B4-BE49-F238E27FC236}">
                <a16:creationId xmlns:a16="http://schemas.microsoft.com/office/drawing/2014/main" id="{088BB1AC-CC66-E875-D1C1-355D6C37FF95}"/>
              </a:ext>
            </a:extLst>
          </p:cNvPr>
          <p:cNvSpPr txBox="1"/>
          <p:nvPr/>
        </p:nvSpPr>
        <p:spPr>
          <a:xfrm>
            <a:off x="215008" y="4976445"/>
            <a:ext cx="8928992"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With the help of historical data by using different algorithm, predictive algorithms you can come with a model. </a:t>
            </a:r>
          </a:p>
          <a:p>
            <a:pPr marL="342900" indent="-342900">
              <a:buFont typeface="Arial" panose="020B0604020202020204" pitchFamily="34" charset="0"/>
              <a:buChar char="•"/>
            </a:pPr>
            <a:r>
              <a:rPr lang="en-US" sz="2400" dirty="0">
                <a:latin typeface="+mj-lt"/>
              </a:rPr>
              <a:t>Once the model is developed a new data can be fit into this model so we can get some predictions about the past events.</a:t>
            </a:r>
            <a:endParaRPr lang="en-IN" sz="2400" dirty="0">
              <a:latin typeface="+mj-lt"/>
            </a:endParaRPr>
          </a:p>
        </p:txBody>
      </p:sp>
    </p:spTree>
    <p:extLst>
      <p:ext uri="{BB962C8B-B14F-4D97-AF65-F5344CB8AC3E}">
        <p14:creationId xmlns:p14="http://schemas.microsoft.com/office/powerpoint/2010/main" val="4267323677"/>
      </p:ext>
    </p:extLst>
  </p:cSld>
  <p:clrMapOvr>
    <a:masterClrMapping/>
  </p:clrMapOvr>
  <p:transition advTm="7742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dirty="0">
                <a:solidFill>
                  <a:schemeClr val="bg1"/>
                </a:solidFill>
                <a:latin typeface="+mj-lt"/>
              </a:rPr>
              <a:t>Classification of Data analytics: Predictive analytics</a:t>
            </a:r>
            <a:endParaRPr lang="en-US"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sp>
        <p:nvSpPr>
          <p:cNvPr id="10" name="TextBox 9">
            <a:extLst>
              <a:ext uri="{FF2B5EF4-FFF2-40B4-BE49-F238E27FC236}">
                <a16:creationId xmlns:a16="http://schemas.microsoft.com/office/drawing/2014/main" id="{D1723D43-0683-494C-8F74-4A4B02219D5E}"/>
              </a:ext>
            </a:extLst>
          </p:cNvPr>
          <p:cNvSpPr txBox="1"/>
          <p:nvPr/>
        </p:nvSpPr>
        <p:spPr>
          <a:xfrm>
            <a:off x="334516" y="2294813"/>
            <a:ext cx="8629972" cy="1200329"/>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mj-lt"/>
              </a:rPr>
              <a:t>Example: linear regression, time series analysis and forecasting and data mining. </a:t>
            </a:r>
          </a:p>
          <a:p>
            <a:pPr marL="342900" indent="-342900" algn="just">
              <a:buFont typeface="Arial" panose="020B0604020202020204" pitchFamily="34" charset="0"/>
              <a:buChar char="•"/>
            </a:pPr>
            <a:r>
              <a:rPr lang="en-US" sz="2400" dirty="0">
                <a:latin typeface="+mj-lt"/>
              </a:rPr>
              <a:t>These are the techniques for predictive analytics.</a:t>
            </a:r>
            <a:endParaRPr lang="en-US" sz="2400" dirty="0">
              <a:solidFill>
                <a:srgbClr val="303030"/>
              </a:solidFill>
              <a:latin typeface="+mj-lt"/>
            </a:endParaRPr>
          </a:p>
        </p:txBody>
      </p:sp>
    </p:spTree>
    <p:extLst>
      <p:ext uri="{BB962C8B-B14F-4D97-AF65-F5344CB8AC3E}">
        <p14:creationId xmlns:p14="http://schemas.microsoft.com/office/powerpoint/2010/main" val="3755056075"/>
      </p:ext>
    </p:extLst>
  </p:cSld>
  <p:clrMapOvr>
    <a:masterClrMapping/>
  </p:clrMapOvr>
  <p:transition advTm="7742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dirty="0">
                <a:solidFill>
                  <a:schemeClr val="bg1"/>
                </a:solidFill>
                <a:latin typeface="+mj-lt"/>
              </a:rPr>
              <a:t>Classification of Data analytics: Prescriptive analytics</a:t>
            </a:r>
            <a:endParaRPr lang="en-US"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sp>
        <p:nvSpPr>
          <p:cNvPr id="10" name="TextBox 9">
            <a:extLst>
              <a:ext uri="{FF2B5EF4-FFF2-40B4-BE49-F238E27FC236}">
                <a16:creationId xmlns:a16="http://schemas.microsoft.com/office/drawing/2014/main" id="{D1723D43-0683-494C-8F74-4A4B02219D5E}"/>
              </a:ext>
            </a:extLst>
          </p:cNvPr>
          <p:cNvSpPr txBox="1"/>
          <p:nvPr/>
        </p:nvSpPr>
        <p:spPr>
          <a:xfrm>
            <a:off x="334516" y="2294813"/>
            <a:ext cx="8629972" cy="2677656"/>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mj-lt"/>
              </a:rPr>
              <a:t>A set of techniques to indicate the best course of action. </a:t>
            </a:r>
          </a:p>
          <a:p>
            <a:pPr marL="342900" indent="-342900" algn="just">
              <a:buFont typeface="Arial" panose="020B0604020202020204" pitchFamily="34" charset="0"/>
              <a:buChar char="•"/>
            </a:pPr>
            <a:r>
              <a:rPr lang="en-US" sz="2400" dirty="0">
                <a:latin typeface="+mj-lt"/>
              </a:rPr>
              <a:t>It tells what decision to make to optimize the outcome. </a:t>
            </a:r>
          </a:p>
          <a:p>
            <a:pPr marL="342900" indent="-342900" algn="just">
              <a:buFont typeface="Arial" panose="020B0604020202020204" pitchFamily="34" charset="0"/>
              <a:buChar char="•"/>
            </a:pPr>
            <a:r>
              <a:rPr lang="en-US" sz="2400" dirty="0">
                <a:latin typeface="+mj-lt"/>
              </a:rPr>
              <a:t>The goal of prescriptive analytics is to enable: quality improvements, service enhancements, cost reductions and increasing productivity. </a:t>
            </a:r>
          </a:p>
          <a:p>
            <a:pPr marL="342900" indent="-342900" algn="just">
              <a:buFont typeface="Arial" panose="020B0604020202020204" pitchFamily="34" charset="0"/>
              <a:buChar char="•"/>
            </a:pPr>
            <a:r>
              <a:rPr lang="en-US" sz="2400" dirty="0">
                <a:latin typeface="+mj-lt"/>
              </a:rPr>
              <a:t>Examples: Some of the tools like optimization models, simulation model, and decision analysis. </a:t>
            </a:r>
            <a:endParaRPr lang="en-US" sz="2400" dirty="0">
              <a:solidFill>
                <a:srgbClr val="303030"/>
              </a:solidFill>
              <a:latin typeface="+mj-lt"/>
            </a:endParaRPr>
          </a:p>
        </p:txBody>
      </p:sp>
    </p:spTree>
    <p:extLst>
      <p:ext uri="{BB962C8B-B14F-4D97-AF65-F5344CB8AC3E}">
        <p14:creationId xmlns:p14="http://schemas.microsoft.com/office/powerpoint/2010/main" val="1688586083"/>
      </p:ext>
    </p:extLst>
  </p:cSld>
  <p:clrMapOvr>
    <a:masterClrMapping/>
  </p:clrMapOvr>
  <p:transition advTm="7742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dirty="0">
                <a:solidFill>
                  <a:schemeClr val="bg1"/>
                </a:solidFill>
                <a:latin typeface="+mj-lt"/>
              </a:rPr>
              <a:t>Element of Data analytics</a:t>
            </a:r>
            <a:endParaRPr lang="en-US"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graphicFrame>
        <p:nvGraphicFramePr>
          <p:cNvPr id="4" name="Diagram 3">
            <a:extLst>
              <a:ext uri="{FF2B5EF4-FFF2-40B4-BE49-F238E27FC236}">
                <a16:creationId xmlns:a16="http://schemas.microsoft.com/office/drawing/2014/main" id="{BAD4FA97-6FD4-4DA9-77F9-E4E91AA4820C}"/>
              </a:ext>
            </a:extLst>
          </p:cNvPr>
          <p:cNvGraphicFramePr/>
          <p:nvPr>
            <p:extLst>
              <p:ext uri="{D42A27DB-BD31-4B8C-83A1-F6EECF244321}">
                <p14:modId xmlns:p14="http://schemas.microsoft.com/office/powerpoint/2010/main" val="2242848035"/>
              </p:ext>
            </p:extLst>
          </p:nvPr>
        </p:nvGraphicFramePr>
        <p:xfrm>
          <a:off x="899592" y="2371615"/>
          <a:ext cx="6857850" cy="4064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884589129"/>
      </p:ext>
    </p:extLst>
  </p:cSld>
  <p:clrMapOvr>
    <a:masterClrMapping/>
  </p:clrMapOvr>
  <p:transition advTm="7742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dirty="0">
                <a:solidFill>
                  <a:schemeClr val="bg1"/>
                </a:solidFill>
                <a:latin typeface="+mj-lt"/>
              </a:rPr>
              <a:t>Data analyst Vs. Data scientist</a:t>
            </a:r>
            <a:endParaRPr lang="en-US"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graphicFrame>
        <p:nvGraphicFramePr>
          <p:cNvPr id="4" name="Table 3">
            <a:extLst>
              <a:ext uri="{FF2B5EF4-FFF2-40B4-BE49-F238E27FC236}">
                <a16:creationId xmlns:a16="http://schemas.microsoft.com/office/drawing/2014/main" id="{C787835F-5CA8-BC6C-AC66-9FD6778A64FF}"/>
              </a:ext>
            </a:extLst>
          </p:cNvPr>
          <p:cNvGraphicFramePr>
            <a:graphicFrameLocks noGrp="1"/>
          </p:cNvGraphicFramePr>
          <p:nvPr>
            <p:extLst>
              <p:ext uri="{D42A27DB-BD31-4B8C-83A1-F6EECF244321}">
                <p14:modId xmlns:p14="http://schemas.microsoft.com/office/powerpoint/2010/main" val="662571232"/>
              </p:ext>
            </p:extLst>
          </p:nvPr>
        </p:nvGraphicFramePr>
        <p:xfrm>
          <a:off x="287524" y="2323782"/>
          <a:ext cx="8568951" cy="4175760"/>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3884753370"/>
                    </a:ext>
                  </a:extLst>
                </a:gridCol>
                <a:gridCol w="3240360">
                  <a:extLst>
                    <a:ext uri="{9D8B030D-6E8A-4147-A177-3AD203B41FA5}">
                      <a16:colId xmlns:a16="http://schemas.microsoft.com/office/drawing/2014/main" val="661823999"/>
                    </a:ext>
                  </a:extLst>
                </a:gridCol>
                <a:gridCol w="3528391">
                  <a:extLst>
                    <a:ext uri="{9D8B030D-6E8A-4147-A177-3AD203B41FA5}">
                      <a16:colId xmlns:a16="http://schemas.microsoft.com/office/drawing/2014/main" val="3878665569"/>
                    </a:ext>
                  </a:extLst>
                </a:gridCol>
              </a:tblGrid>
              <a:tr h="283183">
                <a:tc>
                  <a:txBody>
                    <a:bodyPr/>
                    <a:lstStyle/>
                    <a:p>
                      <a:pPr algn="ctr"/>
                      <a:r>
                        <a:rPr lang="en-IN" sz="1800" b="1" i="0" kern="1200" dirty="0">
                          <a:solidFill>
                            <a:schemeClr val="lt1"/>
                          </a:solidFill>
                          <a:effectLst/>
                          <a:latin typeface="+mn-lt"/>
                          <a:ea typeface="+mn-ea"/>
                          <a:cs typeface="+mn-cs"/>
                        </a:rPr>
                        <a:t>Aspect</a:t>
                      </a:r>
                      <a:endParaRPr lang="en-IN" dirty="0"/>
                    </a:p>
                  </a:txBody>
                  <a:tcPr/>
                </a:tc>
                <a:tc>
                  <a:txBody>
                    <a:bodyPr/>
                    <a:lstStyle/>
                    <a:p>
                      <a:pPr algn="ctr"/>
                      <a:r>
                        <a:rPr lang="en-IN" sz="1800" b="1" i="0" kern="1200" dirty="0">
                          <a:solidFill>
                            <a:schemeClr val="lt1"/>
                          </a:solidFill>
                          <a:effectLst/>
                          <a:latin typeface="+mn-lt"/>
                          <a:ea typeface="+mn-ea"/>
                          <a:cs typeface="+mn-cs"/>
                        </a:rPr>
                        <a:t>Data Analyst</a:t>
                      </a:r>
                      <a:endParaRPr lang="en-IN" dirty="0"/>
                    </a:p>
                  </a:txBody>
                  <a:tcPr/>
                </a:tc>
                <a:tc>
                  <a:txBody>
                    <a:bodyPr/>
                    <a:lstStyle/>
                    <a:p>
                      <a:pPr algn="ctr"/>
                      <a:r>
                        <a:rPr lang="en-IN" sz="1800" b="1" i="0" kern="1200" dirty="0">
                          <a:solidFill>
                            <a:schemeClr val="lt1"/>
                          </a:solidFill>
                          <a:effectLst/>
                          <a:latin typeface="+mn-lt"/>
                          <a:ea typeface="+mn-ea"/>
                          <a:cs typeface="+mn-cs"/>
                        </a:rPr>
                        <a:t>Data Scientist</a:t>
                      </a:r>
                      <a:endParaRPr lang="en-IN" dirty="0"/>
                    </a:p>
                  </a:txBody>
                  <a:tcPr/>
                </a:tc>
                <a:extLst>
                  <a:ext uri="{0D108BD9-81ED-4DB2-BD59-A6C34878D82A}">
                    <a16:rowId xmlns:a16="http://schemas.microsoft.com/office/drawing/2014/main" val="3975855572"/>
                  </a:ext>
                </a:extLst>
              </a:tr>
              <a:tr h="395680">
                <a:tc>
                  <a:txBody>
                    <a:bodyPr/>
                    <a:lstStyle/>
                    <a:p>
                      <a:r>
                        <a:rPr lang="en-IN" sz="1800" b="1" i="0" kern="1200" dirty="0">
                          <a:solidFill>
                            <a:schemeClr val="dk1"/>
                          </a:solidFill>
                          <a:effectLst/>
                          <a:latin typeface="+mn-lt"/>
                          <a:ea typeface="+mn-ea"/>
                          <a:cs typeface="+mn-cs"/>
                        </a:rPr>
                        <a:t>Primary Focus</a:t>
                      </a:r>
                      <a:endParaRPr lang="en-IN" dirty="0">
                        <a:latin typeface="+mn-lt"/>
                      </a:endParaRPr>
                    </a:p>
                  </a:txBody>
                  <a:tcPr/>
                </a:tc>
                <a:tc>
                  <a:txBody>
                    <a:bodyPr/>
                    <a:lstStyle/>
                    <a:p>
                      <a:r>
                        <a:rPr lang="en-US" sz="1400" b="0" i="0" kern="1200" dirty="0">
                          <a:solidFill>
                            <a:schemeClr val="dk1"/>
                          </a:solidFill>
                          <a:effectLst/>
                          <a:latin typeface="+mn-lt"/>
                          <a:ea typeface="+mn-ea"/>
                          <a:cs typeface="+mn-cs"/>
                        </a:rPr>
                        <a:t>Analyzing data to provide insights for business decisions.</a:t>
                      </a:r>
                      <a:endParaRPr lang="en-IN" sz="1400" dirty="0">
                        <a:latin typeface="+mn-lt"/>
                      </a:endParaRPr>
                    </a:p>
                  </a:txBody>
                  <a:tcPr/>
                </a:tc>
                <a:tc>
                  <a:txBody>
                    <a:bodyPr/>
                    <a:lstStyle/>
                    <a:p>
                      <a:r>
                        <a:rPr lang="en-US" sz="1400" b="0" i="0" kern="1200" dirty="0">
                          <a:solidFill>
                            <a:schemeClr val="dk1"/>
                          </a:solidFill>
                          <a:effectLst/>
                          <a:latin typeface="+mn-lt"/>
                          <a:ea typeface="+mn-ea"/>
                          <a:cs typeface="+mn-cs"/>
                        </a:rPr>
                        <a:t>Using advanced statistical and computational methods to solve complex problems.</a:t>
                      </a:r>
                      <a:endParaRPr lang="en-IN" sz="1400" dirty="0">
                        <a:latin typeface="+mn-lt"/>
                      </a:endParaRPr>
                    </a:p>
                  </a:txBody>
                  <a:tcPr/>
                </a:tc>
                <a:extLst>
                  <a:ext uri="{0D108BD9-81ED-4DB2-BD59-A6C34878D82A}">
                    <a16:rowId xmlns:a16="http://schemas.microsoft.com/office/drawing/2014/main" val="4009163509"/>
                  </a:ext>
                </a:extLst>
              </a:tr>
              <a:tr h="2513734">
                <a:tc>
                  <a:txBody>
                    <a:bodyPr/>
                    <a:lstStyle/>
                    <a:p>
                      <a:r>
                        <a:rPr lang="en-IN" sz="1800" b="1" i="0" kern="1200" dirty="0">
                          <a:solidFill>
                            <a:schemeClr val="dk1"/>
                          </a:solidFill>
                          <a:effectLst/>
                          <a:latin typeface="+mn-lt"/>
                          <a:ea typeface="+mn-ea"/>
                          <a:cs typeface="+mn-cs"/>
                        </a:rPr>
                        <a:t>Skills Required</a:t>
                      </a:r>
                      <a:endParaRPr lang="en-IN" dirty="0">
                        <a:latin typeface="+mn-lt"/>
                      </a:endParaRPr>
                    </a:p>
                  </a:txBody>
                  <a:tcPr/>
                </a:tc>
                <a:tc>
                  <a:txBody>
                    <a:bodyPr/>
                    <a:lstStyle/>
                    <a:p>
                      <a:r>
                        <a:rPr lang="en-US" sz="1400" b="0" i="0" kern="1200" dirty="0">
                          <a:solidFill>
                            <a:schemeClr val="dk1"/>
                          </a:solidFill>
                          <a:effectLst/>
                          <a:latin typeface="+mn-lt"/>
                          <a:ea typeface="+mn-ea"/>
                          <a:cs typeface="+mn-cs"/>
                        </a:rPr>
                        <a:t>– Data Cleaning and Preparation</a:t>
                      </a:r>
                      <a:br>
                        <a:rPr lang="en-US" sz="1400" dirty="0">
                          <a:latin typeface="+mn-lt"/>
                        </a:rPr>
                      </a:br>
                      <a:r>
                        <a:rPr lang="en-US" sz="1400" b="0" i="0" kern="1200" dirty="0">
                          <a:solidFill>
                            <a:schemeClr val="dk1"/>
                          </a:solidFill>
                          <a:effectLst/>
                          <a:latin typeface="+mn-lt"/>
                          <a:ea typeface="+mn-ea"/>
                          <a:cs typeface="+mn-cs"/>
                        </a:rPr>
                        <a:t>– Statistical Analysis</a:t>
                      </a:r>
                      <a:br>
                        <a:rPr lang="en-US" sz="1400" dirty="0">
                          <a:latin typeface="+mn-lt"/>
                        </a:rPr>
                      </a:br>
                      <a:r>
                        <a:rPr lang="en-US" sz="1400" b="0" i="0" kern="1200" dirty="0">
                          <a:solidFill>
                            <a:schemeClr val="dk1"/>
                          </a:solidFill>
                          <a:effectLst/>
                          <a:latin typeface="+mn-lt"/>
                          <a:ea typeface="+mn-ea"/>
                          <a:cs typeface="+mn-cs"/>
                        </a:rPr>
                        <a:t>– Data Visualization</a:t>
                      </a:r>
                      <a:br>
                        <a:rPr lang="en-US" sz="1400" dirty="0">
                          <a:latin typeface="+mn-lt"/>
                        </a:rPr>
                      </a:br>
                      <a:r>
                        <a:rPr lang="en-US" sz="1400" b="0" i="0" kern="1200" dirty="0">
                          <a:solidFill>
                            <a:schemeClr val="dk1"/>
                          </a:solidFill>
                          <a:effectLst/>
                          <a:latin typeface="+mn-lt"/>
                          <a:ea typeface="+mn-ea"/>
                          <a:cs typeface="+mn-cs"/>
                        </a:rPr>
                        <a:t>– SQL</a:t>
                      </a:r>
                      <a:br>
                        <a:rPr lang="en-US" sz="1400" dirty="0">
                          <a:latin typeface="+mn-lt"/>
                        </a:rPr>
                      </a:br>
                      <a:r>
                        <a:rPr lang="en-US" sz="1400" b="0" i="0" kern="1200" dirty="0">
                          <a:solidFill>
                            <a:schemeClr val="dk1"/>
                          </a:solidFill>
                          <a:effectLst/>
                          <a:latin typeface="+mn-lt"/>
                          <a:ea typeface="+mn-ea"/>
                          <a:cs typeface="+mn-cs"/>
                        </a:rPr>
                        <a:t>– Excel Skills</a:t>
                      </a:r>
                      <a:br>
                        <a:rPr lang="en-US" sz="1400" dirty="0">
                          <a:latin typeface="+mn-lt"/>
                        </a:rPr>
                      </a:br>
                      <a:r>
                        <a:rPr lang="en-US" sz="1400" b="0" i="0" kern="1200" dirty="0">
                          <a:solidFill>
                            <a:schemeClr val="dk1"/>
                          </a:solidFill>
                          <a:effectLst/>
                          <a:latin typeface="+mn-lt"/>
                          <a:ea typeface="+mn-ea"/>
                          <a:cs typeface="+mn-cs"/>
                        </a:rPr>
                        <a:t>– Problem-Solving</a:t>
                      </a:r>
                      <a:br>
                        <a:rPr lang="en-US" sz="1400" dirty="0">
                          <a:latin typeface="+mn-lt"/>
                        </a:rPr>
                      </a:br>
                      <a:r>
                        <a:rPr lang="en-US" sz="1400" b="0" i="0" kern="1200" dirty="0">
                          <a:solidFill>
                            <a:schemeClr val="dk1"/>
                          </a:solidFill>
                          <a:effectLst/>
                          <a:latin typeface="+mn-lt"/>
                          <a:ea typeface="+mn-ea"/>
                          <a:cs typeface="+mn-cs"/>
                        </a:rPr>
                        <a:t>– Domain Knowledge</a:t>
                      </a:r>
                      <a:br>
                        <a:rPr lang="en-US" sz="1400" dirty="0">
                          <a:latin typeface="+mn-lt"/>
                        </a:rPr>
                      </a:br>
                      <a:r>
                        <a:rPr lang="en-US" sz="1400" b="0" i="0" kern="1200" dirty="0">
                          <a:solidFill>
                            <a:schemeClr val="dk1"/>
                          </a:solidFill>
                          <a:effectLst/>
                          <a:latin typeface="+mn-lt"/>
                          <a:ea typeface="+mn-ea"/>
                          <a:cs typeface="+mn-cs"/>
                        </a:rPr>
                        <a:t>– Communication Skills</a:t>
                      </a:r>
                      <a:br>
                        <a:rPr lang="en-US" sz="1400" dirty="0">
                          <a:latin typeface="+mn-lt"/>
                        </a:rPr>
                      </a:br>
                      <a:r>
                        <a:rPr lang="en-US" sz="1400" b="0" i="0" kern="1200" dirty="0">
                          <a:solidFill>
                            <a:schemeClr val="dk1"/>
                          </a:solidFill>
                          <a:effectLst/>
                          <a:latin typeface="+mn-lt"/>
                          <a:ea typeface="+mn-ea"/>
                          <a:cs typeface="+mn-cs"/>
                        </a:rPr>
                        <a:t>– Attention to Detail</a:t>
                      </a:r>
                      <a:br>
                        <a:rPr lang="en-US" sz="1400" dirty="0">
                          <a:latin typeface="+mn-lt"/>
                        </a:rPr>
                      </a:br>
                      <a:r>
                        <a:rPr lang="en-US" sz="1400" b="0" i="0" kern="1200" dirty="0">
                          <a:solidFill>
                            <a:schemeClr val="dk1"/>
                          </a:solidFill>
                          <a:effectLst/>
                          <a:latin typeface="+mn-lt"/>
                          <a:ea typeface="+mn-ea"/>
                          <a:cs typeface="+mn-cs"/>
                        </a:rPr>
                        <a:t>– Time Management</a:t>
                      </a:r>
                      <a:br>
                        <a:rPr lang="en-US" sz="1400" dirty="0">
                          <a:latin typeface="+mn-lt"/>
                        </a:rPr>
                      </a:br>
                      <a:r>
                        <a:rPr lang="en-US" sz="1400" b="0" i="0" kern="1200" dirty="0">
                          <a:solidFill>
                            <a:schemeClr val="dk1"/>
                          </a:solidFill>
                          <a:effectLst/>
                          <a:latin typeface="+mn-lt"/>
                          <a:ea typeface="+mn-ea"/>
                          <a:cs typeface="+mn-cs"/>
                        </a:rPr>
                        <a:t>– Continuous Learning</a:t>
                      </a:r>
                      <a:endParaRPr lang="en-IN" sz="1400" dirty="0">
                        <a:latin typeface="+mn-lt"/>
                      </a:endParaRPr>
                    </a:p>
                  </a:txBody>
                  <a:tcPr/>
                </a:tc>
                <a:tc>
                  <a:txBody>
                    <a:bodyPr/>
                    <a:lstStyle/>
                    <a:p>
                      <a:r>
                        <a:rPr lang="en-IN" sz="1400" b="0" i="0" kern="1200" dirty="0">
                          <a:solidFill>
                            <a:schemeClr val="dk1"/>
                          </a:solidFill>
                          <a:effectLst/>
                          <a:latin typeface="+mn-lt"/>
                          <a:ea typeface="+mn-ea"/>
                          <a:cs typeface="+mn-cs"/>
                        </a:rPr>
                        <a:t>– Machine Learning</a:t>
                      </a:r>
                      <a:br>
                        <a:rPr lang="en-IN" sz="1400" dirty="0">
                          <a:latin typeface="+mn-lt"/>
                        </a:rPr>
                      </a:br>
                      <a:r>
                        <a:rPr lang="en-IN" sz="1400" b="0" i="0" kern="1200" dirty="0">
                          <a:solidFill>
                            <a:schemeClr val="dk1"/>
                          </a:solidFill>
                          <a:effectLst/>
                          <a:latin typeface="+mn-lt"/>
                          <a:ea typeface="+mn-ea"/>
                          <a:cs typeface="+mn-cs"/>
                        </a:rPr>
                        <a:t>– Statistical Analysis</a:t>
                      </a:r>
                      <a:br>
                        <a:rPr lang="en-IN" sz="1400" dirty="0">
                          <a:latin typeface="+mn-lt"/>
                        </a:rPr>
                      </a:br>
                      <a:r>
                        <a:rPr lang="en-IN" sz="1400" b="0" i="0" kern="1200" dirty="0">
                          <a:solidFill>
                            <a:schemeClr val="dk1"/>
                          </a:solidFill>
                          <a:effectLst/>
                          <a:latin typeface="+mn-lt"/>
                          <a:ea typeface="+mn-ea"/>
                          <a:cs typeface="+mn-cs"/>
                        </a:rPr>
                        <a:t>– Data Cleaning and Preprocessing</a:t>
                      </a:r>
                      <a:br>
                        <a:rPr lang="en-IN" sz="1400" dirty="0">
                          <a:latin typeface="+mn-lt"/>
                        </a:rPr>
                      </a:br>
                      <a:r>
                        <a:rPr lang="en-IN" sz="1400" b="0" i="0" kern="1200" dirty="0">
                          <a:solidFill>
                            <a:schemeClr val="dk1"/>
                          </a:solidFill>
                          <a:effectLst/>
                          <a:latin typeface="+mn-lt"/>
                          <a:ea typeface="+mn-ea"/>
                          <a:cs typeface="+mn-cs"/>
                        </a:rPr>
                        <a:t>– Data Visualization</a:t>
                      </a:r>
                      <a:br>
                        <a:rPr lang="en-IN" sz="1400" dirty="0">
                          <a:latin typeface="+mn-lt"/>
                        </a:rPr>
                      </a:br>
                      <a:r>
                        <a:rPr lang="en-IN" sz="1400" b="0" i="0" kern="1200" dirty="0">
                          <a:solidFill>
                            <a:schemeClr val="dk1"/>
                          </a:solidFill>
                          <a:effectLst/>
                          <a:latin typeface="+mn-lt"/>
                          <a:ea typeface="+mn-ea"/>
                          <a:cs typeface="+mn-cs"/>
                        </a:rPr>
                        <a:t>– Big Data Technologies (e.g., Hadoop, Spark)</a:t>
                      </a:r>
                      <a:br>
                        <a:rPr lang="en-IN" sz="1400" dirty="0">
                          <a:latin typeface="+mn-lt"/>
                        </a:rPr>
                      </a:br>
                      <a:r>
                        <a:rPr lang="en-IN" sz="1400" b="0" i="0" kern="1200" dirty="0">
                          <a:solidFill>
                            <a:schemeClr val="dk1"/>
                          </a:solidFill>
                          <a:effectLst/>
                          <a:latin typeface="+mn-lt"/>
                          <a:ea typeface="+mn-ea"/>
                          <a:cs typeface="+mn-cs"/>
                        </a:rPr>
                        <a:t>– Deep Learning</a:t>
                      </a:r>
                      <a:br>
                        <a:rPr lang="en-IN" sz="1400" dirty="0">
                          <a:latin typeface="+mn-lt"/>
                        </a:rPr>
                      </a:br>
                      <a:r>
                        <a:rPr lang="en-IN" sz="1400" b="0" i="0" kern="1200" dirty="0">
                          <a:solidFill>
                            <a:schemeClr val="dk1"/>
                          </a:solidFill>
                          <a:effectLst/>
                          <a:latin typeface="+mn-lt"/>
                          <a:ea typeface="+mn-ea"/>
                          <a:cs typeface="+mn-cs"/>
                        </a:rPr>
                        <a:t>– Natural Language Processing (NLP)</a:t>
                      </a:r>
                      <a:br>
                        <a:rPr lang="en-IN" sz="1400" dirty="0">
                          <a:latin typeface="+mn-lt"/>
                        </a:rPr>
                      </a:br>
                      <a:r>
                        <a:rPr lang="en-IN" sz="1400" b="0" i="0" kern="1200" dirty="0">
                          <a:solidFill>
                            <a:schemeClr val="dk1"/>
                          </a:solidFill>
                          <a:effectLst/>
                          <a:latin typeface="+mn-lt"/>
                          <a:ea typeface="+mn-ea"/>
                          <a:cs typeface="+mn-cs"/>
                        </a:rPr>
                        <a:t>– SQL Database Management</a:t>
                      </a:r>
                      <a:br>
                        <a:rPr lang="en-IN" sz="1400" dirty="0">
                          <a:latin typeface="+mn-lt"/>
                        </a:rPr>
                      </a:br>
                      <a:r>
                        <a:rPr lang="en-IN" sz="1400" b="0" i="0" kern="1200" dirty="0">
                          <a:solidFill>
                            <a:schemeClr val="dk1"/>
                          </a:solidFill>
                          <a:effectLst/>
                          <a:latin typeface="+mn-lt"/>
                          <a:ea typeface="+mn-ea"/>
                          <a:cs typeface="+mn-cs"/>
                        </a:rPr>
                        <a:t>– Experiment Design and A/B Testing</a:t>
                      </a:r>
                      <a:br>
                        <a:rPr lang="en-IN" sz="1400" dirty="0">
                          <a:latin typeface="+mn-lt"/>
                        </a:rPr>
                      </a:br>
                      <a:r>
                        <a:rPr lang="en-IN" sz="1400" b="0" i="0" kern="1200" dirty="0">
                          <a:solidFill>
                            <a:schemeClr val="dk1"/>
                          </a:solidFill>
                          <a:effectLst/>
                          <a:latin typeface="+mn-lt"/>
                          <a:ea typeface="+mn-ea"/>
                          <a:cs typeface="+mn-cs"/>
                        </a:rPr>
                        <a:t>– Cloud Computing Platforms (e.g., AWS, Azure, Google Cloud)</a:t>
                      </a:r>
                      <a:br>
                        <a:rPr lang="en-IN" sz="1400" dirty="0">
                          <a:latin typeface="+mn-lt"/>
                        </a:rPr>
                      </a:br>
                      <a:r>
                        <a:rPr lang="en-IN" sz="1400" b="0" i="0" kern="1200" dirty="0">
                          <a:solidFill>
                            <a:schemeClr val="dk1"/>
                          </a:solidFill>
                          <a:effectLst/>
                          <a:latin typeface="+mn-lt"/>
                          <a:ea typeface="+mn-ea"/>
                          <a:cs typeface="+mn-cs"/>
                        </a:rPr>
                        <a:t>– Communication and Presentation Skills</a:t>
                      </a:r>
                      <a:br>
                        <a:rPr lang="en-IN" sz="1400" dirty="0">
                          <a:latin typeface="+mn-lt"/>
                        </a:rPr>
                      </a:br>
                      <a:r>
                        <a:rPr lang="en-IN" sz="1400" b="0" i="0" kern="1200" dirty="0">
                          <a:solidFill>
                            <a:schemeClr val="dk1"/>
                          </a:solidFill>
                          <a:effectLst/>
                          <a:latin typeface="+mn-lt"/>
                          <a:ea typeface="+mn-ea"/>
                          <a:cs typeface="+mn-cs"/>
                        </a:rPr>
                        <a:t>– Domain Knowledge</a:t>
                      </a:r>
                      <a:br>
                        <a:rPr lang="en-IN" sz="1400" dirty="0">
                          <a:latin typeface="+mn-lt"/>
                        </a:rPr>
                      </a:br>
                      <a:r>
                        <a:rPr lang="en-IN" sz="1400" b="0" i="0" kern="1200" dirty="0">
                          <a:solidFill>
                            <a:schemeClr val="dk1"/>
                          </a:solidFill>
                          <a:effectLst/>
                          <a:latin typeface="+mn-lt"/>
                          <a:ea typeface="+mn-ea"/>
                          <a:cs typeface="+mn-cs"/>
                        </a:rPr>
                        <a:t>– Time Series Analysis</a:t>
                      </a:r>
                      <a:br>
                        <a:rPr lang="en-IN" sz="1400" dirty="0">
                          <a:latin typeface="+mn-lt"/>
                        </a:rPr>
                      </a:br>
                      <a:r>
                        <a:rPr lang="en-IN" sz="1400" b="0" i="0" kern="1200" dirty="0">
                          <a:solidFill>
                            <a:schemeClr val="dk1"/>
                          </a:solidFill>
                          <a:effectLst/>
                          <a:latin typeface="+mn-lt"/>
                          <a:ea typeface="+mn-ea"/>
                          <a:cs typeface="+mn-cs"/>
                        </a:rPr>
                        <a:t>– Feature Engineering</a:t>
                      </a:r>
                      <a:endParaRPr lang="en-IN" sz="1400" dirty="0">
                        <a:latin typeface="+mn-lt"/>
                      </a:endParaRPr>
                    </a:p>
                  </a:txBody>
                  <a:tcPr/>
                </a:tc>
                <a:extLst>
                  <a:ext uri="{0D108BD9-81ED-4DB2-BD59-A6C34878D82A}">
                    <a16:rowId xmlns:a16="http://schemas.microsoft.com/office/drawing/2014/main" val="1092014491"/>
                  </a:ext>
                </a:extLst>
              </a:tr>
            </a:tbl>
          </a:graphicData>
        </a:graphic>
      </p:graphicFrame>
    </p:spTree>
    <p:extLst>
      <p:ext uri="{BB962C8B-B14F-4D97-AF65-F5344CB8AC3E}">
        <p14:creationId xmlns:p14="http://schemas.microsoft.com/office/powerpoint/2010/main" val="2147117831"/>
      </p:ext>
    </p:extLst>
  </p:cSld>
  <p:clrMapOvr>
    <a:masterClrMapping/>
  </p:clrMapOvr>
  <p:transition advTm="7742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dirty="0">
                <a:solidFill>
                  <a:schemeClr val="bg1"/>
                </a:solidFill>
                <a:latin typeface="+mj-lt"/>
              </a:rPr>
              <a:t>Data analyst Vs. Data scientist</a:t>
            </a:r>
            <a:endParaRPr lang="en-US"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graphicFrame>
        <p:nvGraphicFramePr>
          <p:cNvPr id="4" name="Table 3">
            <a:extLst>
              <a:ext uri="{FF2B5EF4-FFF2-40B4-BE49-F238E27FC236}">
                <a16:creationId xmlns:a16="http://schemas.microsoft.com/office/drawing/2014/main" id="{C787835F-5CA8-BC6C-AC66-9FD6778A64FF}"/>
              </a:ext>
            </a:extLst>
          </p:cNvPr>
          <p:cNvGraphicFramePr>
            <a:graphicFrameLocks noGrp="1"/>
          </p:cNvGraphicFramePr>
          <p:nvPr>
            <p:extLst>
              <p:ext uri="{D42A27DB-BD31-4B8C-83A1-F6EECF244321}">
                <p14:modId xmlns:p14="http://schemas.microsoft.com/office/powerpoint/2010/main" val="4030779441"/>
              </p:ext>
            </p:extLst>
          </p:nvPr>
        </p:nvGraphicFramePr>
        <p:xfrm>
          <a:off x="287524" y="2323783"/>
          <a:ext cx="8568951" cy="3337465"/>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3884753370"/>
                    </a:ext>
                  </a:extLst>
                </a:gridCol>
                <a:gridCol w="3240360">
                  <a:extLst>
                    <a:ext uri="{9D8B030D-6E8A-4147-A177-3AD203B41FA5}">
                      <a16:colId xmlns:a16="http://schemas.microsoft.com/office/drawing/2014/main" val="661823999"/>
                    </a:ext>
                  </a:extLst>
                </a:gridCol>
                <a:gridCol w="3528391">
                  <a:extLst>
                    <a:ext uri="{9D8B030D-6E8A-4147-A177-3AD203B41FA5}">
                      <a16:colId xmlns:a16="http://schemas.microsoft.com/office/drawing/2014/main" val="3878665569"/>
                    </a:ext>
                  </a:extLst>
                </a:gridCol>
              </a:tblGrid>
              <a:tr h="304014">
                <a:tc>
                  <a:txBody>
                    <a:bodyPr/>
                    <a:lstStyle/>
                    <a:p>
                      <a:pPr algn="ctr"/>
                      <a:r>
                        <a:rPr lang="en-IN" sz="1800" b="1" i="0" kern="1200" dirty="0">
                          <a:solidFill>
                            <a:schemeClr val="lt1"/>
                          </a:solidFill>
                          <a:effectLst/>
                          <a:latin typeface="+mn-lt"/>
                          <a:ea typeface="+mn-ea"/>
                          <a:cs typeface="+mn-cs"/>
                        </a:rPr>
                        <a:t>Aspect</a:t>
                      </a:r>
                      <a:endParaRPr lang="en-IN" dirty="0"/>
                    </a:p>
                  </a:txBody>
                  <a:tcPr/>
                </a:tc>
                <a:tc>
                  <a:txBody>
                    <a:bodyPr/>
                    <a:lstStyle/>
                    <a:p>
                      <a:pPr algn="ctr"/>
                      <a:r>
                        <a:rPr lang="en-IN" sz="1800" b="1" i="0" kern="1200" dirty="0">
                          <a:solidFill>
                            <a:schemeClr val="lt1"/>
                          </a:solidFill>
                          <a:effectLst/>
                          <a:latin typeface="+mn-lt"/>
                          <a:ea typeface="+mn-ea"/>
                          <a:cs typeface="+mn-cs"/>
                        </a:rPr>
                        <a:t>Data Analyst</a:t>
                      </a:r>
                      <a:endParaRPr lang="en-IN" dirty="0"/>
                    </a:p>
                  </a:txBody>
                  <a:tcPr/>
                </a:tc>
                <a:tc>
                  <a:txBody>
                    <a:bodyPr/>
                    <a:lstStyle/>
                    <a:p>
                      <a:pPr algn="ctr"/>
                      <a:r>
                        <a:rPr lang="en-IN" sz="1800" b="1" i="0" kern="1200" dirty="0">
                          <a:solidFill>
                            <a:schemeClr val="lt1"/>
                          </a:solidFill>
                          <a:effectLst/>
                          <a:latin typeface="+mn-lt"/>
                          <a:ea typeface="+mn-ea"/>
                          <a:cs typeface="+mn-cs"/>
                        </a:rPr>
                        <a:t>Data Scientist</a:t>
                      </a:r>
                      <a:endParaRPr lang="en-IN" dirty="0"/>
                    </a:p>
                  </a:txBody>
                  <a:tcPr/>
                </a:tc>
                <a:extLst>
                  <a:ext uri="{0D108BD9-81ED-4DB2-BD59-A6C34878D82A}">
                    <a16:rowId xmlns:a16="http://schemas.microsoft.com/office/drawing/2014/main" val="3975855572"/>
                  </a:ext>
                </a:extLst>
              </a:tr>
              <a:tr h="739457">
                <a:tc>
                  <a:txBody>
                    <a:bodyPr/>
                    <a:lstStyle/>
                    <a:p>
                      <a:r>
                        <a:rPr lang="en-IN" sz="1800" b="1" i="0" kern="1200" dirty="0">
                          <a:solidFill>
                            <a:schemeClr val="dk1"/>
                          </a:solidFill>
                          <a:effectLst/>
                          <a:latin typeface="+mn-lt"/>
                          <a:ea typeface="+mn-ea"/>
                          <a:cs typeface="+mn-cs"/>
                        </a:rPr>
                        <a:t>Typical Tasks</a:t>
                      </a:r>
                      <a:endParaRPr lang="en-IN" dirty="0"/>
                    </a:p>
                  </a:txBody>
                  <a:tcPr/>
                </a:tc>
                <a:tc>
                  <a:txBody>
                    <a:bodyPr/>
                    <a:lstStyle/>
                    <a:p>
                      <a:r>
                        <a:rPr lang="en-US" sz="1400" b="0" i="0" kern="1200" dirty="0">
                          <a:solidFill>
                            <a:schemeClr val="dk1"/>
                          </a:solidFill>
                          <a:effectLst/>
                          <a:latin typeface="+mn-lt"/>
                          <a:ea typeface="+mn-ea"/>
                          <a:cs typeface="+mn-cs"/>
                        </a:rPr>
                        <a:t>Cleaning and organizing data, creating reports, generating dashboards, and performing descriptive analytics.</a:t>
                      </a:r>
                      <a:endParaRPr lang="en-IN" sz="1400" dirty="0"/>
                    </a:p>
                  </a:txBody>
                  <a:tcPr/>
                </a:tc>
                <a:tc>
                  <a:txBody>
                    <a:bodyPr/>
                    <a:lstStyle/>
                    <a:p>
                      <a:r>
                        <a:rPr lang="en-US" sz="1400" b="0" i="0" kern="1200" dirty="0">
                          <a:solidFill>
                            <a:schemeClr val="dk1"/>
                          </a:solidFill>
                          <a:effectLst/>
                          <a:latin typeface="+mn-lt"/>
                          <a:ea typeface="+mn-ea"/>
                          <a:cs typeface="+mn-cs"/>
                        </a:rPr>
                        <a:t>Building predictive models, conducting A/B testing, developing algorithms, and performing exploratory data analysis.</a:t>
                      </a:r>
                      <a:endParaRPr lang="en-IN" sz="1400" dirty="0"/>
                    </a:p>
                  </a:txBody>
                  <a:tcPr/>
                </a:tc>
                <a:extLst>
                  <a:ext uri="{0D108BD9-81ED-4DB2-BD59-A6C34878D82A}">
                    <a16:rowId xmlns:a16="http://schemas.microsoft.com/office/drawing/2014/main" val="4009163509"/>
                  </a:ext>
                </a:extLst>
              </a:tr>
              <a:tr h="720080">
                <a:tc>
                  <a:txBody>
                    <a:bodyPr/>
                    <a:lstStyle/>
                    <a:p>
                      <a:r>
                        <a:rPr lang="en-IN" sz="1800" b="1" i="0" kern="1200" dirty="0">
                          <a:solidFill>
                            <a:schemeClr val="dk1"/>
                          </a:solidFill>
                          <a:effectLst/>
                          <a:latin typeface="+mn-lt"/>
                          <a:ea typeface="+mn-ea"/>
                          <a:cs typeface="+mn-cs"/>
                        </a:rPr>
                        <a:t>Example Scenario</a:t>
                      </a:r>
                      <a:endParaRPr lang="en-IN" dirty="0"/>
                    </a:p>
                  </a:txBody>
                  <a:tcPr/>
                </a:tc>
                <a:tc>
                  <a:txBody>
                    <a:bodyPr/>
                    <a:lstStyle/>
                    <a:p>
                      <a:r>
                        <a:rPr lang="en-US" sz="1400" b="0" i="0" kern="1200" dirty="0">
                          <a:solidFill>
                            <a:schemeClr val="dk1"/>
                          </a:solidFill>
                          <a:effectLst/>
                          <a:latin typeface="+mn-lt"/>
                          <a:ea typeface="+mn-ea"/>
                          <a:cs typeface="+mn-cs"/>
                        </a:rPr>
                        <a:t>Analyzing sales data to identify trends and optimize marketing strategies.</a:t>
                      </a:r>
                      <a:endParaRPr lang="en-IN" sz="1400" dirty="0"/>
                    </a:p>
                  </a:txBody>
                  <a:tcPr/>
                </a:tc>
                <a:tc>
                  <a:txBody>
                    <a:bodyPr/>
                    <a:lstStyle/>
                    <a:p>
                      <a:r>
                        <a:rPr lang="en-US" sz="1400" b="0" i="0" kern="1200" dirty="0">
                          <a:solidFill>
                            <a:schemeClr val="dk1"/>
                          </a:solidFill>
                          <a:effectLst/>
                          <a:latin typeface="+mn-lt"/>
                          <a:ea typeface="+mn-ea"/>
                          <a:cs typeface="+mn-cs"/>
                        </a:rPr>
                        <a:t>Developing a recommendation system for an e-commerce platform based on customer behavior.</a:t>
                      </a:r>
                      <a:endParaRPr lang="en-IN" sz="1400" dirty="0"/>
                    </a:p>
                  </a:txBody>
                  <a:tcPr/>
                </a:tc>
                <a:extLst>
                  <a:ext uri="{0D108BD9-81ED-4DB2-BD59-A6C34878D82A}">
                    <a16:rowId xmlns:a16="http://schemas.microsoft.com/office/drawing/2014/main" val="1092014491"/>
                  </a:ext>
                </a:extLst>
              </a:tr>
              <a:tr h="636632">
                <a:tc>
                  <a:txBody>
                    <a:bodyPr/>
                    <a:lstStyle/>
                    <a:p>
                      <a:r>
                        <a:rPr lang="en-IN" sz="1800" b="1" i="0" kern="1200" dirty="0">
                          <a:solidFill>
                            <a:schemeClr val="dk1"/>
                          </a:solidFill>
                          <a:effectLst/>
                          <a:latin typeface="+mn-lt"/>
                          <a:ea typeface="+mn-ea"/>
                          <a:cs typeface="+mn-cs"/>
                        </a:rPr>
                        <a:t>Decision Making</a:t>
                      </a:r>
                      <a:endParaRPr lang="en-IN" dirty="0"/>
                    </a:p>
                  </a:txBody>
                  <a:tcPr/>
                </a:tc>
                <a:tc>
                  <a:txBody>
                    <a:bodyPr/>
                    <a:lstStyle/>
                    <a:p>
                      <a:r>
                        <a:rPr lang="en-US" sz="1400" b="0" i="0" kern="1200" dirty="0">
                          <a:solidFill>
                            <a:schemeClr val="dk1"/>
                          </a:solidFill>
                          <a:effectLst/>
                          <a:latin typeface="+mn-lt"/>
                          <a:ea typeface="+mn-ea"/>
                          <a:cs typeface="+mn-cs"/>
                        </a:rPr>
                        <a:t>Helps businesses make data-driven decisions by providing insights from existing data.</a:t>
                      </a:r>
                      <a:endParaRPr lang="en-IN" sz="1400" dirty="0"/>
                    </a:p>
                  </a:txBody>
                  <a:tcPr/>
                </a:tc>
                <a:tc>
                  <a:txBody>
                    <a:bodyPr/>
                    <a:lstStyle/>
                    <a:p>
                      <a:r>
                        <a:rPr lang="en-US" sz="1400" b="0" i="0" kern="1200" dirty="0">
                          <a:solidFill>
                            <a:schemeClr val="dk1"/>
                          </a:solidFill>
                          <a:effectLst/>
                          <a:latin typeface="+mn-lt"/>
                          <a:ea typeface="+mn-ea"/>
                          <a:cs typeface="+mn-cs"/>
                        </a:rPr>
                        <a:t>Involves both providing insights and developing solutions to complex problems using data.</a:t>
                      </a:r>
                      <a:endParaRPr lang="en-IN" sz="1400" dirty="0"/>
                    </a:p>
                  </a:txBody>
                  <a:tcPr/>
                </a:tc>
                <a:extLst>
                  <a:ext uri="{0D108BD9-81ED-4DB2-BD59-A6C34878D82A}">
                    <a16:rowId xmlns:a16="http://schemas.microsoft.com/office/drawing/2014/main" val="2262130286"/>
                  </a:ext>
                </a:extLst>
              </a:tr>
              <a:tr h="769208">
                <a:tc>
                  <a:txBody>
                    <a:bodyPr/>
                    <a:lstStyle/>
                    <a:p>
                      <a:r>
                        <a:rPr lang="en-IN" sz="1800" b="1" i="0" kern="1200" dirty="0">
                          <a:solidFill>
                            <a:schemeClr val="dk1"/>
                          </a:solidFill>
                          <a:effectLst/>
                          <a:latin typeface="+mn-lt"/>
                          <a:ea typeface="+mn-ea"/>
                          <a:cs typeface="+mn-cs"/>
                        </a:rPr>
                        <a:t>Tools Used</a:t>
                      </a:r>
                      <a:endParaRPr lang="en-IN" dirty="0"/>
                    </a:p>
                  </a:txBody>
                  <a:tcPr/>
                </a:tc>
                <a:tc>
                  <a:txBody>
                    <a:bodyPr/>
                    <a:lstStyle/>
                    <a:p>
                      <a:r>
                        <a:rPr lang="en-US" sz="1400" b="0" i="0" kern="1200" dirty="0">
                          <a:solidFill>
                            <a:schemeClr val="dk1"/>
                          </a:solidFill>
                          <a:effectLst/>
                          <a:latin typeface="+mn-lt"/>
                          <a:ea typeface="+mn-ea"/>
                          <a:cs typeface="+mn-cs"/>
                        </a:rPr>
                        <a:t>Excel, SQL, Tableau, Power BI, Google Analytics.</a:t>
                      </a:r>
                      <a:endParaRPr lang="en-IN" sz="1400" dirty="0"/>
                    </a:p>
                  </a:txBody>
                  <a:tcPr/>
                </a:tc>
                <a:tc>
                  <a:txBody>
                    <a:bodyPr/>
                    <a:lstStyle/>
                    <a:p>
                      <a:r>
                        <a:rPr lang="en-IN" sz="1400" b="0" i="0" kern="1200" dirty="0">
                          <a:solidFill>
                            <a:schemeClr val="dk1"/>
                          </a:solidFill>
                          <a:effectLst/>
                          <a:latin typeface="+mn-lt"/>
                          <a:ea typeface="+mn-ea"/>
                          <a:cs typeface="+mn-cs"/>
                        </a:rPr>
                        <a:t>Python, R, SQL, TensorFlow, </a:t>
                      </a:r>
                      <a:r>
                        <a:rPr lang="en-IN" sz="1400" b="0" i="0" kern="1200" dirty="0" err="1">
                          <a:solidFill>
                            <a:schemeClr val="dk1"/>
                          </a:solidFill>
                          <a:effectLst/>
                          <a:latin typeface="+mn-lt"/>
                          <a:ea typeface="+mn-ea"/>
                          <a:cs typeface="+mn-cs"/>
                        </a:rPr>
                        <a:t>PyTorch</a:t>
                      </a:r>
                      <a:r>
                        <a:rPr lang="en-IN" sz="1400" b="0" i="0" kern="1200" dirty="0">
                          <a:solidFill>
                            <a:schemeClr val="dk1"/>
                          </a:solidFill>
                          <a:effectLst/>
                          <a:latin typeface="+mn-lt"/>
                          <a:ea typeface="+mn-ea"/>
                          <a:cs typeface="+mn-cs"/>
                        </a:rPr>
                        <a:t>, </a:t>
                      </a:r>
                      <a:r>
                        <a:rPr lang="en-IN" sz="1400" b="0" i="0" kern="1200" dirty="0" err="1">
                          <a:solidFill>
                            <a:schemeClr val="dk1"/>
                          </a:solidFill>
                          <a:effectLst/>
                          <a:latin typeface="+mn-lt"/>
                          <a:ea typeface="+mn-ea"/>
                          <a:cs typeface="+mn-cs"/>
                        </a:rPr>
                        <a:t>Jupyter</a:t>
                      </a:r>
                      <a:r>
                        <a:rPr lang="en-IN" sz="1400" b="0" i="0" kern="1200" dirty="0">
                          <a:solidFill>
                            <a:schemeClr val="dk1"/>
                          </a:solidFill>
                          <a:effectLst/>
                          <a:latin typeface="+mn-lt"/>
                          <a:ea typeface="+mn-ea"/>
                          <a:cs typeface="+mn-cs"/>
                        </a:rPr>
                        <a:t> Notebooks, Big Data Technologies (e.g., Hadoop, Spark).</a:t>
                      </a:r>
                      <a:endParaRPr lang="en-IN" sz="1400" dirty="0"/>
                    </a:p>
                  </a:txBody>
                  <a:tcPr/>
                </a:tc>
                <a:extLst>
                  <a:ext uri="{0D108BD9-81ED-4DB2-BD59-A6C34878D82A}">
                    <a16:rowId xmlns:a16="http://schemas.microsoft.com/office/drawing/2014/main" val="1100372106"/>
                  </a:ext>
                </a:extLst>
              </a:tr>
            </a:tbl>
          </a:graphicData>
        </a:graphic>
      </p:graphicFrame>
    </p:spTree>
    <p:extLst>
      <p:ext uri="{BB962C8B-B14F-4D97-AF65-F5344CB8AC3E}">
        <p14:creationId xmlns:p14="http://schemas.microsoft.com/office/powerpoint/2010/main" val="2648379020"/>
      </p:ext>
    </p:extLst>
  </p:cSld>
  <p:clrMapOvr>
    <a:masterClrMapping/>
  </p:clrMapOvr>
  <p:transition advTm="7742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p:nvPr>
            <p:custDataLst>
              <p:tags r:id="rId1"/>
            </p:custDataLst>
          </p:nvPr>
        </p:nvSpPr>
        <p:spPr>
          <a:xfrm>
            <a:off x="0" y="3214688"/>
            <a:ext cx="9144000" cy="3643312"/>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pic>
        <p:nvPicPr>
          <p:cNvPr id="21507" name="Picture 2" descr="C:\Users\parul\Desktop\1.png"/>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219200" y="361950"/>
            <a:ext cx="6705600" cy="2857500"/>
          </a:xfrm>
          <a:prstGeom prst="rect">
            <a:avLst/>
          </a:prstGeom>
          <a:noFill/>
          <a:ln w="9525">
            <a:noFill/>
          </a:ln>
        </p:spPr>
      </p:pic>
      <p:pic>
        <p:nvPicPr>
          <p:cNvPr id="21508" name="Picture 3" descr="C:\Users\parul\Desktop\2.png"/>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433638" y="4000500"/>
            <a:ext cx="4276725" cy="571500"/>
          </a:xfrm>
          <a:prstGeom prst="rect">
            <a:avLst/>
          </a:prstGeom>
          <a:noFill/>
          <a:ln w="9525">
            <a:noFill/>
          </a:ln>
        </p:spPr>
      </p:pic>
      <p:pic>
        <p:nvPicPr>
          <p:cNvPr id="21509" name="Picture 4" descr="C:\Users\parul\Desktop\Cover Page with yellow patch - Version 18.png"/>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038475" y="4946650"/>
            <a:ext cx="3067050" cy="260350"/>
          </a:xfrm>
          <a:prstGeom prst="rect">
            <a:avLst/>
          </a:prstGeom>
          <a:noFill/>
          <a:ln w="9525">
            <a:noFill/>
          </a:ln>
        </p:spPr>
      </p:pic>
      <p:sp>
        <p:nvSpPr>
          <p:cNvPr id="21510" name="Rectangle 7"/>
          <p:cNvSpPr/>
          <p:nvPr>
            <p:custDataLst>
              <p:tags r:id="rId5"/>
            </p:custDataLst>
          </p:nvPr>
        </p:nvSpPr>
        <p:spPr>
          <a:xfrm>
            <a:off x="0" y="6003925"/>
            <a:ext cx="9144000" cy="357188"/>
          </a:xfrm>
          <a:prstGeom prst="rect">
            <a:avLst/>
          </a:prstGeom>
          <a:solidFill>
            <a:srgbClr val="FFFFFF"/>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21511" name="TextBox 8"/>
          <p:cNvSpPr/>
          <p:nvPr>
            <p:custDataLst>
              <p:tags r:id="rId6"/>
            </p:custDataLst>
          </p:nvPr>
        </p:nvSpPr>
        <p:spPr>
          <a:xfrm>
            <a:off x="3249613" y="5997575"/>
            <a:ext cx="2644775" cy="369888"/>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en-US" sz="1800" dirty="0">
                <a:solidFill>
                  <a:schemeClr val="tx2"/>
                </a:solidFill>
                <a:cs typeface="Times New Roman" panose="02020603050405020304" pitchFamily="18" charset="0"/>
              </a:rPr>
              <a:t>www.paruluniversity.ac.in</a:t>
            </a:r>
            <a:endParaRPr lang="en-US" altLang="en-US" sz="1800" dirty="0">
              <a:solidFill>
                <a:schemeClr val="tx2"/>
              </a:solidFill>
              <a:ea typeface="Times New Roman" panose="02020603050405020304" pitchFamily="18" charset="0"/>
            </a:endParaRPr>
          </a:p>
        </p:txBody>
      </p:sp>
    </p:spTree>
  </p:cSld>
  <p:clrMapOvr>
    <a:masterClrMapping/>
  </p:clrMapOvr>
  <p:transition advTm="3512"/>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600" dirty="0">
                <a:solidFill>
                  <a:schemeClr val="bg1"/>
                </a:solidFill>
                <a:latin typeface="+mj-lt"/>
              </a:rPr>
              <a:t>Introduction</a:t>
            </a: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sp>
        <p:nvSpPr>
          <p:cNvPr id="417" name="Content Placeholder 3">
            <a:extLst>
              <a:ext uri="{FF2B5EF4-FFF2-40B4-BE49-F238E27FC236}">
                <a16:creationId xmlns:a16="http://schemas.microsoft.com/office/drawing/2014/main" id="{7295CCF8-E674-4F16-9595-86A578340F6F}"/>
              </a:ext>
            </a:extLst>
          </p:cNvPr>
          <p:cNvSpPr txBox="1">
            <a:spLocks/>
          </p:cNvSpPr>
          <p:nvPr/>
        </p:nvSpPr>
        <p:spPr>
          <a:xfrm>
            <a:off x="107618" y="2230720"/>
            <a:ext cx="8763000" cy="4382448"/>
          </a:xfrm>
          <a:prstGeom prst="rect">
            <a:avLst/>
          </a:prstGeom>
          <a:noFill/>
          <a:ln w="9525">
            <a:noFill/>
          </a:ln>
        </p:spPr>
        <p:txBody>
          <a:bodyPr>
            <a:noAutofit/>
          </a:bodyPr>
          <a:lstStyle>
            <a:defPPr>
              <a:defRPr/>
            </a:defPPr>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IN" sz="2400" dirty="0">
                <a:latin typeface="+mj-lt"/>
              </a:rPr>
              <a:t>This is to introduce conceptual understanding using simple and practical examples.</a:t>
            </a:r>
          </a:p>
          <a:p>
            <a:pPr algn="just"/>
            <a:r>
              <a:rPr lang="en-IN" sz="2400" dirty="0">
                <a:latin typeface="+mj-lt"/>
              </a:rPr>
              <a:t>Focus on: </a:t>
            </a:r>
          </a:p>
          <a:p>
            <a:pPr lvl="1" algn="just"/>
            <a:r>
              <a:rPr lang="en-IN" sz="2400" dirty="0">
                <a:latin typeface="+mj-lt"/>
              </a:rPr>
              <a:t>Why to use a particular technique of procedure</a:t>
            </a:r>
          </a:p>
          <a:p>
            <a:pPr lvl="1" algn="just"/>
            <a:r>
              <a:rPr lang="en-IN" sz="2400" dirty="0">
                <a:latin typeface="+mj-lt"/>
              </a:rPr>
              <a:t>how to choose the right technique </a:t>
            </a:r>
          </a:p>
          <a:p>
            <a:pPr lvl="1" algn="just"/>
            <a:r>
              <a:rPr lang="en-IN" sz="2400" dirty="0">
                <a:latin typeface="+mj-lt"/>
              </a:rPr>
              <a:t>how to use it correctly</a:t>
            </a:r>
          </a:p>
          <a:p>
            <a:pPr lvl="1" algn="just"/>
            <a:r>
              <a:rPr lang="en-IN" sz="2400" dirty="0">
                <a:latin typeface="+mj-lt"/>
              </a:rPr>
              <a:t>how to interpret the result.</a:t>
            </a:r>
          </a:p>
        </p:txBody>
      </p:sp>
    </p:spTree>
    <p:extLst>
      <p:ext uri="{BB962C8B-B14F-4D97-AF65-F5344CB8AC3E}">
        <p14:creationId xmlns:p14="http://schemas.microsoft.com/office/powerpoint/2010/main" val="2512275955"/>
      </p:ext>
    </p:extLst>
  </p:cSld>
  <p:clrMapOvr>
    <a:masterClrMapping/>
  </p:clrMapOvr>
  <p:transition advTm="7742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US" sz="3600" dirty="0">
                <a:solidFill>
                  <a:schemeClr val="bg1"/>
                </a:solidFill>
                <a:latin typeface="+mj-lt"/>
              </a:rPr>
              <a:t>Data and its importance</a:t>
            </a: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sp>
        <p:nvSpPr>
          <p:cNvPr id="10" name="TextBox 9">
            <a:extLst>
              <a:ext uri="{FF2B5EF4-FFF2-40B4-BE49-F238E27FC236}">
                <a16:creationId xmlns:a16="http://schemas.microsoft.com/office/drawing/2014/main" id="{D1723D43-0683-494C-8F74-4A4B02219D5E}"/>
              </a:ext>
            </a:extLst>
          </p:cNvPr>
          <p:cNvSpPr txBox="1"/>
          <p:nvPr/>
        </p:nvSpPr>
        <p:spPr>
          <a:xfrm>
            <a:off x="323528" y="2294813"/>
            <a:ext cx="8629972" cy="1569660"/>
          </a:xfrm>
          <a:prstGeom prst="rect">
            <a:avLst/>
          </a:prstGeom>
          <a:noFill/>
        </p:spPr>
        <p:txBody>
          <a:bodyPr wrap="square">
            <a:spAutoFit/>
          </a:bodyPr>
          <a:lstStyle/>
          <a:p>
            <a:pPr marL="342900" indent="-342900" algn="just">
              <a:buFont typeface="Arial" panose="020B0604020202020204" pitchFamily="34" charset="0"/>
              <a:buChar char="•"/>
            </a:pPr>
            <a:r>
              <a:rPr lang="en-IN" sz="2400" dirty="0">
                <a:latin typeface="+mj-lt"/>
              </a:rPr>
              <a:t>Three terms: Variable, measurement and Data</a:t>
            </a:r>
          </a:p>
          <a:p>
            <a:pPr marL="342900" indent="-342900" algn="just">
              <a:buFont typeface="Arial" panose="020B0604020202020204" pitchFamily="34" charset="0"/>
              <a:buChar char="•"/>
            </a:pPr>
            <a:r>
              <a:rPr lang="en-IN" sz="2400" dirty="0">
                <a:latin typeface="+mj-lt"/>
              </a:rPr>
              <a:t>What is generating so much data?</a:t>
            </a:r>
          </a:p>
          <a:p>
            <a:pPr marL="342900" indent="-342900" algn="just">
              <a:buFont typeface="Arial" panose="020B0604020202020204" pitchFamily="34" charset="0"/>
              <a:buChar char="•"/>
            </a:pPr>
            <a:r>
              <a:rPr lang="en-IN" sz="2400" dirty="0">
                <a:latin typeface="+mj-lt"/>
              </a:rPr>
              <a:t>How data add value to the business?</a:t>
            </a:r>
          </a:p>
          <a:p>
            <a:pPr marL="342900" indent="-342900" algn="just">
              <a:buFont typeface="Arial" panose="020B0604020202020204" pitchFamily="34" charset="0"/>
              <a:buChar char="•"/>
            </a:pPr>
            <a:r>
              <a:rPr lang="en-IN" sz="2400" dirty="0">
                <a:latin typeface="+mj-lt"/>
              </a:rPr>
              <a:t>Why data is important?</a:t>
            </a:r>
          </a:p>
        </p:txBody>
      </p:sp>
    </p:spTree>
    <p:extLst>
      <p:ext uri="{BB962C8B-B14F-4D97-AF65-F5344CB8AC3E}">
        <p14:creationId xmlns:p14="http://schemas.microsoft.com/office/powerpoint/2010/main" val="1375762436"/>
      </p:ext>
    </p:extLst>
  </p:cSld>
  <p:clrMapOvr>
    <a:masterClrMapping/>
  </p:clrMapOvr>
  <p:transition advTm="7742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sz="3600" dirty="0">
                <a:solidFill>
                  <a:schemeClr val="bg1"/>
                </a:solidFill>
                <a:latin typeface="+mj-lt"/>
              </a:rPr>
              <a:t>Variable, Measurement and Data</a:t>
            </a:r>
            <a:endParaRPr lang="en-US" sz="3600"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sp>
        <p:nvSpPr>
          <p:cNvPr id="10" name="TextBox 9">
            <a:extLst>
              <a:ext uri="{FF2B5EF4-FFF2-40B4-BE49-F238E27FC236}">
                <a16:creationId xmlns:a16="http://schemas.microsoft.com/office/drawing/2014/main" id="{D1723D43-0683-494C-8F74-4A4B02219D5E}"/>
              </a:ext>
            </a:extLst>
          </p:cNvPr>
          <p:cNvSpPr txBox="1"/>
          <p:nvPr/>
        </p:nvSpPr>
        <p:spPr>
          <a:xfrm>
            <a:off x="323528" y="2294813"/>
            <a:ext cx="8629972" cy="2677656"/>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mj-lt"/>
              </a:rPr>
              <a:t>Variable- is a characteristic of any entity being studied that is capable of taking on different values.</a:t>
            </a:r>
          </a:p>
          <a:p>
            <a:pPr marL="342900" indent="-342900" algn="just">
              <a:buFont typeface="Arial" panose="020B0604020202020204" pitchFamily="34" charset="0"/>
              <a:buChar char="•"/>
            </a:pPr>
            <a:endParaRPr lang="en-US" sz="2400" b="0" i="0" dirty="0">
              <a:effectLst/>
              <a:latin typeface="+mj-lt"/>
            </a:endParaRPr>
          </a:p>
          <a:p>
            <a:pPr marL="342900" indent="-342900" algn="just">
              <a:buFont typeface="Arial" panose="020B0604020202020204" pitchFamily="34" charset="0"/>
              <a:buChar char="•"/>
            </a:pPr>
            <a:r>
              <a:rPr lang="en-US" sz="2400" dirty="0">
                <a:latin typeface="+mj-lt"/>
              </a:rPr>
              <a:t>Measurements- is when a standard process is used to assign numbers to particular attributes or characteristics of a variable.</a:t>
            </a:r>
          </a:p>
          <a:p>
            <a:pPr marL="342900" indent="-342900" algn="just">
              <a:buFont typeface="Arial" panose="020B0604020202020204" pitchFamily="34" charset="0"/>
              <a:buChar char="•"/>
            </a:pPr>
            <a:endParaRPr lang="en-US" sz="2400" b="0" i="0" dirty="0">
              <a:effectLst/>
              <a:latin typeface="+mj-lt"/>
            </a:endParaRPr>
          </a:p>
          <a:p>
            <a:pPr marL="342900" indent="-342900" algn="just">
              <a:buFont typeface="Arial" panose="020B0604020202020204" pitchFamily="34" charset="0"/>
              <a:buChar char="•"/>
            </a:pPr>
            <a:r>
              <a:rPr lang="en-US" sz="2400" dirty="0">
                <a:latin typeface="+mj-lt"/>
              </a:rPr>
              <a:t>Data- data are recorded measurements</a:t>
            </a:r>
            <a:endParaRPr lang="en-US" sz="2400" b="0" i="0" dirty="0">
              <a:effectLst/>
              <a:latin typeface="+mj-lt"/>
            </a:endParaRPr>
          </a:p>
        </p:txBody>
      </p:sp>
    </p:spTree>
    <p:extLst>
      <p:ext uri="{BB962C8B-B14F-4D97-AF65-F5344CB8AC3E}">
        <p14:creationId xmlns:p14="http://schemas.microsoft.com/office/powerpoint/2010/main" val="2206253315"/>
      </p:ext>
    </p:extLst>
  </p:cSld>
  <p:clrMapOvr>
    <a:masterClrMapping/>
  </p:clrMapOvr>
  <p:transition advTm="7742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sz="3600" dirty="0">
                <a:solidFill>
                  <a:schemeClr val="bg1"/>
                </a:solidFill>
                <a:latin typeface="+mj-lt"/>
              </a:rPr>
              <a:t>What is generating so much data? </a:t>
            </a:r>
            <a:endParaRPr lang="en-US" sz="3600"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sp>
        <p:nvSpPr>
          <p:cNvPr id="10" name="TextBox 9">
            <a:extLst>
              <a:ext uri="{FF2B5EF4-FFF2-40B4-BE49-F238E27FC236}">
                <a16:creationId xmlns:a16="http://schemas.microsoft.com/office/drawing/2014/main" id="{D1723D43-0683-494C-8F74-4A4B02219D5E}"/>
              </a:ext>
            </a:extLst>
          </p:cNvPr>
          <p:cNvSpPr txBox="1"/>
          <p:nvPr/>
        </p:nvSpPr>
        <p:spPr>
          <a:xfrm>
            <a:off x="323528" y="2294813"/>
            <a:ext cx="8629972" cy="2308324"/>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effectLst/>
                <a:latin typeface="+mj-lt"/>
              </a:rPr>
              <a:t>Data can be generated by</a:t>
            </a:r>
          </a:p>
          <a:p>
            <a:pPr marL="800100" lvl="1" indent="-342900" algn="just">
              <a:buFont typeface="Arial" panose="020B0604020202020204" pitchFamily="34" charset="0"/>
              <a:buChar char="•"/>
            </a:pPr>
            <a:r>
              <a:rPr lang="en-US" sz="2400" dirty="0">
                <a:latin typeface="+mj-lt"/>
              </a:rPr>
              <a:t>Humans,</a:t>
            </a:r>
          </a:p>
          <a:p>
            <a:pPr marL="800100" lvl="1" indent="-342900" algn="just">
              <a:buFont typeface="Arial" panose="020B0604020202020204" pitchFamily="34" charset="0"/>
              <a:buChar char="•"/>
            </a:pPr>
            <a:r>
              <a:rPr lang="en-US" sz="2400" b="0" i="0" dirty="0">
                <a:effectLst/>
                <a:latin typeface="+mj-lt"/>
              </a:rPr>
              <a:t>Machines or </a:t>
            </a:r>
          </a:p>
          <a:p>
            <a:pPr marL="800100" lvl="1" indent="-342900" algn="just">
              <a:buFont typeface="Arial" panose="020B0604020202020204" pitchFamily="34" charset="0"/>
              <a:buChar char="•"/>
            </a:pPr>
            <a:r>
              <a:rPr lang="en-US" sz="2400" dirty="0">
                <a:latin typeface="+mj-lt"/>
              </a:rPr>
              <a:t>Humans-machines combines</a:t>
            </a:r>
          </a:p>
          <a:p>
            <a:pPr marL="342900" indent="-342900" algn="just">
              <a:buFont typeface="Arial" panose="020B0604020202020204" pitchFamily="34" charset="0"/>
              <a:buChar char="•"/>
            </a:pPr>
            <a:r>
              <a:rPr lang="en-US" sz="2400" b="0" i="0" dirty="0">
                <a:effectLst/>
                <a:latin typeface="+mj-lt"/>
              </a:rPr>
              <a:t>It can be generated anywhere where any information is generated and st</a:t>
            </a:r>
            <a:r>
              <a:rPr lang="en-US" sz="2400" dirty="0">
                <a:latin typeface="+mj-lt"/>
              </a:rPr>
              <a:t>ored in structured or unstructured formats</a:t>
            </a:r>
            <a:endParaRPr lang="en-US" sz="2400" b="0" i="0" dirty="0">
              <a:effectLst/>
              <a:latin typeface="+mj-lt"/>
            </a:endParaRPr>
          </a:p>
        </p:txBody>
      </p:sp>
    </p:spTree>
    <p:extLst>
      <p:ext uri="{BB962C8B-B14F-4D97-AF65-F5344CB8AC3E}">
        <p14:creationId xmlns:p14="http://schemas.microsoft.com/office/powerpoint/2010/main" val="3039205511"/>
      </p:ext>
    </p:extLst>
  </p:cSld>
  <p:clrMapOvr>
    <a:masterClrMapping/>
  </p:clrMapOvr>
  <p:transition advTm="7742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sz="3600" dirty="0">
                <a:solidFill>
                  <a:schemeClr val="bg1"/>
                </a:solidFill>
                <a:latin typeface="+mj-lt"/>
              </a:rPr>
              <a:t>How data add value to business?  </a:t>
            </a:r>
            <a:endParaRPr lang="en-US" sz="3600"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pic>
        <p:nvPicPr>
          <p:cNvPr id="4" name="Picture 3">
            <a:extLst>
              <a:ext uri="{FF2B5EF4-FFF2-40B4-BE49-F238E27FC236}">
                <a16:creationId xmlns:a16="http://schemas.microsoft.com/office/drawing/2014/main" id="{86E03DED-3887-0A28-06D9-F4DBFB3786DA}"/>
              </a:ext>
            </a:extLst>
          </p:cNvPr>
          <p:cNvPicPr>
            <a:picLocks noChangeAspect="1"/>
          </p:cNvPicPr>
          <p:nvPr/>
        </p:nvPicPr>
        <p:blipFill>
          <a:blip r:embed="rId9"/>
          <a:stretch>
            <a:fillRect/>
          </a:stretch>
        </p:blipFill>
        <p:spPr>
          <a:xfrm>
            <a:off x="899592" y="2316383"/>
            <a:ext cx="7272807" cy="3992937"/>
          </a:xfrm>
          <a:prstGeom prst="rect">
            <a:avLst/>
          </a:prstGeom>
        </p:spPr>
      </p:pic>
    </p:spTree>
    <p:extLst>
      <p:ext uri="{BB962C8B-B14F-4D97-AF65-F5344CB8AC3E}">
        <p14:creationId xmlns:p14="http://schemas.microsoft.com/office/powerpoint/2010/main" val="1296448800"/>
      </p:ext>
    </p:extLst>
  </p:cSld>
  <p:clrMapOvr>
    <a:masterClrMapping/>
  </p:clrMapOvr>
  <p:transition advTm="7742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sz="3600" dirty="0">
                <a:solidFill>
                  <a:schemeClr val="bg1"/>
                </a:solidFill>
                <a:latin typeface="+mj-lt"/>
              </a:rPr>
              <a:t>Example of Data products</a:t>
            </a:r>
            <a:endParaRPr lang="en-US" sz="3600"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pic>
        <p:nvPicPr>
          <p:cNvPr id="4" name="Picture 3">
            <a:extLst>
              <a:ext uri="{FF2B5EF4-FFF2-40B4-BE49-F238E27FC236}">
                <a16:creationId xmlns:a16="http://schemas.microsoft.com/office/drawing/2014/main" id="{D36C1C46-AE94-2243-024F-A322C29C949D}"/>
              </a:ext>
            </a:extLst>
          </p:cNvPr>
          <p:cNvPicPr>
            <a:picLocks noChangeAspect="1"/>
          </p:cNvPicPr>
          <p:nvPr/>
        </p:nvPicPr>
        <p:blipFill>
          <a:blip r:embed="rId9"/>
          <a:stretch>
            <a:fillRect/>
          </a:stretch>
        </p:blipFill>
        <p:spPr>
          <a:xfrm>
            <a:off x="1187624" y="2636912"/>
            <a:ext cx="6840760" cy="3672407"/>
          </a:xfrm>
          <a:prstGeom prst="rect">
            <a:avLst/>
          </a:prstGeom>
        </p:spPr>
      </p:pic>
    </p:spTree>
    <p:extLst>
      <p:ext uri="{BB962C8B-B14F-4D97-AF65-F5344CB8AC3E}">
        <p14:creationId xmlns:p14="http://schemas.microsoft.com/office/powerpoint/2010/main" val="4197848651"/>
      </p:ext>
    </p:extLst>
  </p:cSld>
  <p:clrMapOvr>
    <a:masterClrMapping/>
  </p:clrMapOvr>
  <p:transition advTm="7742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9144000" cy="6900863"/>
          </a:xfrm>
          <a:prstGeom prst="rect">
            <a:avLst/>
          </a:prstGeom>
          <a:noFill/>
          <a:ln w="9525">
            <a:noFill/>
          </a:ln>
        </p:spPr>
      </p:pic>
      <p:sp>
        <p:nvSpPr>
          <p:cNvPr id="19460" name="Rectangle 7"/>
          <p:cNvSpPr/>
          <p:nvPr>
            <p:custDataLst>
              <p:tags r:id="rId2"/>
            </p:custDataLst>
          </p:nvPr>
        </p:nvSpPr>
        <p:spPr>
          <a:xfrm>
            <a:off x="0" y="15574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buNone/>
            </a:pPr>
            <a:r>
              <a:rPr lang="en-IN" sz="3600" dirty="0">
                <a:solidFill>
                  <a:schemeClr val="bg1"/>
                </a:solidFill>
                <a:latin typeface="+mj-lt"/>
              </a:rPr>
              <a:t>Why data is important? </a:t>
            </a:r>
            <a:endParaRPr lang="en-US" sz="3600" dirty="0">
              <a:solidFill>
                <a:schemeClr val="bg1"/>
              </a:solidFill>
              <a:latin typeface="+mj-lt"/>
            </a:endParaRPr>
          </a:p>
        </p:txBody>
      </p:sp>
      <p:sp>
        <p:nvSpPr>
          <p:cNvPr id="19461" name="TextBox 6"/>
          <p:cNvSpPr/>
          <p:nvPr>
            <p:custDataLst>
              <p:tags r:id="rId3"/>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3000" b="1" dirty="0">
              <a:solidFill>
                <a:schemeClr val="bg1"/>
              </a:solidFill>
              <a:latin typeface="+mj-lt"/>
              <a:ea typeface="PMingLiU" pitchFamily="18" charset="-120"/>
              <a:cs typeface="+mj-lt"/>
              <a:sym typeface="+mn-ea"/>
            </a:endParaRPr>
          </a:p>
        </p:txBody>
      </p:sp>
      <p:pic>
        <p:nvPicPr>
          <p:cNvPr id="3" name="Picture 6" descr="C:\Users\parul\Desktop\Untitled-1.png">
            <a:extLst>
              <a:ext uri="{FF2B5EF4-FFF2-40B4-BE49-F238E27FC236}">
                <a16:creationId xmlns:a16="http://schemas.microsoft.com/office/drawing/2014/main" id="{38E20AED-C0F0-482A-BA25-3A806D368DE9}"/>
              </a:ext>
            </a:extLst>
          </p:cNvPr>
          <p:cNvPicPr>
            <a:picLocks noChangeAspect="1"/>
          </p:cNvPicPr>
          <p:nvPr>
            <p:custDataLst>
              <p:tags r:id="rId4"/>
            </p:custDataLst>
          </p:nvPr>
        </p:nvPicPr>
        <p:blipFill>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123728" y="3009900"/>
            <a:ext cx="5430838" cy="2803525"/>
          </a:xfrm>
          <a:prstGeom prst="rect">
            <a:avLst/>
          </a:prstGeom>
          <a:noFill/>
          <a:ln w="9525">
            <a:noFill/>
          </a:ln>
        </p:spPr>
      </p:pic>
      <p:sp>
        <p:nvSpPr>
          <p:cNvPr id="10" name="TextBox 9">
            <a:extLst>
              <a:ext uri="{FF2B5EF4-FFF2-40B4-BE49-F238E27FC236}">
                <a16:creationId xmlns:a16="http://schemas.microsoft.com/office/drawing/2014/main" id="{D1723D43-0683-494C-8F74-4A4B02219D5E}"/>
              </a:ext>
            </a:extLst>
          </p:cNvPr>
          <p:cNvSpPr txBox="1"/>
          <p:nvPr/>
        </p:nvSpPr>
        <p:spPr>
          <a:xfrm>
            <a:off x="190500" y="2294813"/>
            <a:ext cx="8763000" cy="2308324"/>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mj-lt"/>
              </a:rPr>
              <a:t>Data helps in make better decisions</a:t>
            </a:r>
          </a:p>
          <a:p>
            <a:pPr marL="342900" indent="-342900" algn="just">
              <a:buFont typeface="Arial" panose="020B0604020202020204" pitchFamily="34" charset="0"/>
              <a:buChar char="•"/>
            </a:pPr>
            <a:r>
              <a:rPr lang="en-US" sz="2400" dirty="0">
                <a:latin typeface="+mj-lt"/>
              </a:rPr>
              <a:t>Data helps in solve problems by finding the reason for underperformance</a:t>
            </a:r>
          </a:p>
          <a:p>
            <a:pPr marL="342900" indent="-342900" algn="just">
              <a:buFont typeface="Arial" panose="020B0604020202020204" pitchFamily="34" charset="0"/>
              <a:buChar char="•"/>
            </a:pPr>
            <a:r>
              <a:rPr lang="en-US" sz="2400" dirty="0">
                <a:latin typeface="+mj-lt"/>
              </a:rPr>
              <a:t>Data helps one to evaluate the performance</a:t>
            </a:r>
          </a:p>
          <a:p>
            <a:pPr marL="342900" indent="-342900" algn="just">
              <a:buFont typeface="Arial" panose="020B0604020202020204" pitchFamily="34" charset="0"/>
              <a:buChar char="•"/>
            </a:pPr>
            <a:r>
              <a:rPr lang="en-US" sz="2400" dirty="0">
                <a:latin typeface="+mj-lt"/>
              </a:rPr>
              <a:t>Data helps one improve processes</a:t>
            </a:r>
          </a:p>
          <a:p>
            <a:pPr marL="342900" indent="-342900" algn="just">
              <a:buFont typeface="Arial" panose="020B0604020202020204" pitchFamily="34" charset="0"/>
              <a:buChar char="•"/>
            </a:pPr>
            <a:r>
              <a:rPr lang="en-US" sz="2400" b="0" i="0" dirty="0">
                <a:effectLst/>
                <a:latin typeface="+mj-lt"/>
              </a:rPr>
              <a:t>Data helps one understand consumers and the market</a:t>
            </a:r>
          </a:p>
        </p:txBody>
      </p:sp>
    </p:spTree>
    <p:extLst>
      <p:ext uri="{BB962C8B-B14F-4D97-AF65-F5344CB8AC3E}">
        <p14:creationId xmlns:p14="http://schemas.microsoft.com/office/powerpoint/2010/main" val="3092102327"/>
      </p:ext>
    </p:extLst>
  </p:cSld>
  <p:clrMapOvr>
    <a:masterClrMapping/>
  </p:clrMapOvr>
  <p:transition advTm="77420"/>
</p:sld>
</file>

<file path=ppt/tags/tag1.xml><?xml version="1.0" encoding="utf-8"?>
<p:tagLst xmlns:a="http://schemas.openxmlformats.org/drawingml/2006/main" xmlns:r="http://schemas.openxmlformats.org/officeDocument/2006/relationships" xmlns:p="http://schemas.openxmlformats.org/presentationml/2006/main">
  <p:tag name="AS_UNIQUEID" val="37"/>
</p:tagLst>
</file>

<file path=ppt/tags/tag10.xml><?xml version="1.0" encoding="utf-8"?>
<p:tagLst xmlns:a="http://schemas.openxmlformats.org/drawingml/2006/main" xmlns:r="http://schemas.openxmlformats.org/officeDocument/2006/relationships" xmlns:p="http://schemas.openxmlformats.org/presentationml/2006/main">
  <p:tag name="AS_UNIQUEID" val="50"/>
</p:tagLst>
</file>

<file path=ppt/tags/tag100.xml><?xml version="1.0" encoding="utf-8"?>
<p:tagLst xmlns:a="http://schemas.openxmlformats.org/drawingml/2006/main" xmlns:r="http://schemas.openxmlformats.org/officeDocument/2006/relationships" xmlns:p="http://schemas.openxmlformats.org/presentationml/2006/main">
  <p:tag name="AS_UNIQUEID" val="82"/>
</p:tagLst>
</file>

<file path=ppt/tags/tag101.xml><?xml version="1.0" encoding="utf-8"?>
<p:tagLst xmlns:a="http://schemas.openxmlformats.org/drawingml/2006/main" xmlns:r="http://schemas.openxmlformats.org/officeDocument/2006/relationships" xmlns:p="http://schemas.openxmlformats.org/presentationml/2006/main">
  <p:tag name="AS_UNIQUEID" val="83"/>
</p:tagLst>
</file>

<file path=ppt/tags/tag102.xml><?xml version="1.0" encoding="utf-8"?>
<p:tagLst xmlns:a="http://schemas.openxmlformats.org/drawingml/2006/main" xmlns:r="http://schemas.openxmlformats.org/officeDocument/2006/relationships" xmlns:p="http://schemas.openxmlformats.org/presentationml/2006/main">
  <p:tag name="AS_UNIQUEID" val="50"/>
</p:tagLst>
</file>

<file path=ppt/tags/tag103.xml><?xml version="1.0" encoding="utf-8"?>
<p:tagLst xmlns:a="http://schemas.openxmlformats.org/drawingml/2006/main" xmlns:r="http://schemas.openxmlformats.org/officeDocument/2006/relationships" xmlns:p="http://schemas.openxmlformats.org/presentationml/2006/main">
  <p:tag name="AS_UNIQUEID" val="80"/>
</p:tagLst>
</file>

<file path=ppt/tags/tag104.xml><?xml version="1.0" encoding="utf-8"?>
<p:tagLst xmlns:a="http://schemas.openxmlformats.org/drawingml/2006/main" xmlns:r="http://schemas.openxmlformats.org/officeDocument/2006/relationships" xmlns:p="http://schemas.openxmlformats.org/presentationml/2006/main">
  <p:tag name="AS_UNIQUEID" val="82"/>
</p:tagLst>
</file>

<file path=ppt/tags/tag105.xml><?xml version="1.0" encoding="utf-8"?>
<p:tagLst xmlns:a="http://schemas.openxmlformats.org/drawingml/2006/main" xmlns:r="http://schemas.openxmlformats.org/officeDocument/2006/relationships" xmlns:p="http://schemas.openxmlformats.org/presentationml/2006/main">
  <p:tag name="AS_UNIQUEID" val="83"/>
</p:tagLst>
</file>

<file path=ppt/tags/tag106.xml><?xml version="1.0" encoding="utf-8"?>
<p:tagLst xmlns:a="http://schemas.openxmlformats.org/drawingml/2006/main" xmlns:r="http://schemas.openxmlformats.org/officeDocument/2006/relationships" xmlns:p="http://schemas.openxmlformats.org/presentationml/2006/main">
  <p:tag name="AS_UNIQUEID" val="50"/>
</p:tagLst>
</file>

<file path=ppt/tags/tag107.xml><?xml version="1.0" encoding="utf-8"?>
<p:tagLst xmlns:a="http://schemas.openxmlformats.org/drawingml/2006/main" xmlns:r="http://schemas.openxmlformats.org/officeDocument/2006/relationships" xmlns:p="http://schemas.openxmlformats.org/presentationml/2006/main">
  <p:tag name="AS_UNIQUEID" val="80"/>
</p:tagLst>
</file>

<file path=ppt/tags/tag108.xml><?xml version="1.0" encoding="utf-8"?>
<p:tagLst xmlns:a="http://schemas.openxmlformats.org/drawingml/2006/main" xmlns:r="http://schemas.openxmlformats.org/officeDocument/2006/relationships" xmlns:p="http://schemas.openxmlformats.org/presentationml/2006/main">
  <p:tag name="AS_UNIQUEID" val="82"/>
</p:tagLst>
</file>

<file path=ppt/tags/tag109.xml><?xml version="1.0" encoding="utf-8"?>
<p:tagLst xmlns:a="http://schemas.openxmlformats.org/drawingml/2006/main" xmlns:r="http://schemas.openxmlformats.org/officeDocument/2006/relationships" xmlns:p="http://schemas.openxmlformats.org/presentationml/2006/main">
  <p:tag name="AS_UNIQUEID" val="83"/>
</p:tagLst>
</file>

<file path=ppt/tags/tag11.xml><?xml version="1.0" encoding="utf-8"?>
<p:tagLst xmlns:a="http://schemas.openxmlformats.org/drawingml/2006/main" xmlns:r="http://schemas.openxmlformats.org/officeDocument/2006/relationships" xmlns:p="http://schemas.openxmlformats.org/presentationml/2006/main">
  <p:tag name="AS_UNIQUEID" val="80"/>
</p:tagLst>
</file>

<file path=ppt/tags/tag110.xml><?xml version="1.0" encoding="utf-8"?>
<p:tagLst xmlns:a="http://schemas.openxmlformats.org/drawingml/2006/main" xmlns:r="http://schemas.openxmlformats.org/officeDocument/2006/relationships" xmlns:p="http://schemas.openxmlformats.org/presentationml/2006/main">
  <p:tag name="AS_UNIQUEID" val="50"/>
</p:tagLst>
</file>

<file path=ppt/tags/tag111.xml><?xml version="1.0" encoding="utf-8"?>
<p:tagLst xmlns:a="http://schemas.openxmlformats.org/drawingml/2006/main" xmlns:r="http://schemas.openxmlformats.org/officeDocument/2006/relationships" xmlns:p="http://schemas.openxmlformats.org/presentationml/2006/main">
  <p:tag name="AS_UNIQUEID" val="80"/>
</p:tagLst>
</file>

<file path=ppt/tags/tag112.xml><?xml version="1.0" encoding="utf-8"?>
<p:tagLst xmlns:a="http://schemas.openxmlformats.org/drawingml/2006/main" xmlns:r="http://schemas.openxmlformats.org/officeDocument/2006/relationships" xmlns:p="http://schemas.openxmlformats.org/presentationml/2006/main">
  <p:tag name="AS_UNIQUEID" val="82"/>
</p:tagLst>
</file>

<file path=ppt/tags/tag113.xml><?xml version="1.0" encoding="utf-8"?>
<p:tagLst xmlns:a="http://schemas.openxmlformats.org/drawingml/2006/main" xmlns:r="http://schemas.openxmlformats.org/officeDocument/2006/relationships" xmlns:p="http://schemas.openxmlformats.org/presentationml/2006/main">
  <p:tag name="AS_UNIQUEID" val="83"/>
</p:tagLst>
</file>

<file path=ppt/tags/tag114.xml><?xml version="1.0" encoding="utf-8"?>
<p:tagLst xmlns:a="http://schemas.openxmlformats.org/drawingml/2006/main" xmlns:r="http://schemas.openxmlformats.org/officeDocument/2006/relationships" xmlns:p="http://schemas.openxmlformats.org/presentationml/2006/main">
  <p:tag name="AS_UNIQUEID" val="50"/>
</p:tagLst>
</file>

<file path=ppt/tags/tag115.xml><?xml version="1.0" encoding="utf-8"?>
<p:tagLst xmlns:a="http://schemas.openxmlformats.org/drawingml/2006/main" xmlns:r="http://schemas.openxmlformats.org/officeDocument/2006/relationships" xmlns:p="http://schemas.openxmlformats.org/presentationml/2006/main">
  <p:tag name="AS_UNIQUEID" val="92"/>
</p:tagLst>
</file>

<file path=ppt/tags/tag116.xml><?xml version="1.0" encoding="utf-8"?>
<p:tagLst xmlns:a="http://schemas.openxmlformats.org/drawingml/2006/main" xmlns:r="http://schemas.openxmlformats.org/officeDocument/2006/relationships" xmlns:p="http://schemas.openxmlformats.org/presentationml/2006/main">
  <p:tag name="AS_UNIQUEID" val="93"/>
</p:tagLst>
</file>

<file path=ppt/tags/tag117.xml><?xml version="1.0" encoding="utf-8"?>
<p:tagLst xmlns:a="http://schemas.openxmlformats.org/drawingml/2006/main" xmlns:r="http://schemas.openxmlformats.org/officeDocument/2006/relationships" xmlns:p="http://schemas.openxmlformats.org/presentationml/2006/main">
  <p:tag name="AS_UNIQUEID" val="94"/>
</p:tagLst>
</file>

<file path=ppt/tags/tag118.xml><?xml version="1.0" encoding="utf-8"?>
<p:tagLst xmlns:a="http://schemas.openxmlformats.org/drawingml/2006/main" xmlns:r="http://schemas.openxmlformats.org/officeDocument/2006/relationships" xmlns:p="http://schemas.openxmlformats.org/presentationml/2006/main">
  <p:tag name="AS_UNIQUEID" val="95"/>
</p:tagLst>
</file>

<file path=ppt/tags/tag119.xml><?xml version="1.0" encoding="utf-8"?>
<p:tagLst xmlns:a="http://schemas.openxmlformats.org/drawingml/2006/main" xmlns:r="http://schemas.openxmlformats.org/officeDocument/2006/relationships" xmlns:p="http://schemas.openxmlformats.org/presentationml/2006/main">
  <p:tag name="AS_UNIQUEID" val="96"/>
</p:tagLst>
</file>

<file path=ppt/tags/tag12.xml><?xml version="1.0" encoding="utf-8"?>
<p:tagLst xmlns:a="http://schemas.openxmlformats.org/drawingml/2006/main" xmlns:r="http://schemas.openxmlformats.org/officeDocument/2006/relationships" xmlns:p="http://schemas.openxmlformats.org/presentationml/2006/main">
  <p:tag name="AS_UNIQUEID" val="82"/>
</p:tagLst>
</file>

<file path=ppt/tags/tag120.xml><?xml version="1.0" encoding="utf-8"?>
<p:tagLst xmlns:a="http://schemas.openxmlformats.org/drawingml/2006/main" xmlns:r="http://schemas.openxmlformats.org/officeDocument/2006/relationships" xmlns:p="http://schemas.openxmlformats.org/presentationml/2006/main">
  <p:tag name="AS_UNIQUEID" val="97"/>
</p:tagLst>
</file>

<file path=ppt/tags/tag13.xml><?xml version="1.0" encoding="utf-8"?>
<p:tagLst xmlns:a="http://schemas.openxmlformats.org/drawingml/2006/main" xmlns:r="http://schemas.openxmlformats.org/officeDocument/2006/relationships" xmlns:p="http://schemas.openxmlformats.org/presentationml/2006/main">
  <p:tag name="AS_UNIQUEID" val="83"/>
</p:tagLst>
</file>

<file path=ppt/tags/tag14.xml><?xml version="1.0" encoding="utf-8"?>
<p:tagLst xmlns:a="http://schemas.openxmlformats.org/drawingml/2006/main" xmlns:r="http://schemas.openxmlformats.org/officeDocument/2006/relationships" xmlns:p="http://schemas.openxmlformats.org/presentationml/2006/main">
  <p:tag name="AS_UNIQUEID" val="50"/>
</p:tagLst>
</file>

<file path=ppt/tags/tag15.xml><?xml version="1.0" encoding="utf-8"?>
<p:tagLst xmlns:a="http://schemas.openxmlformats.org/drawingml/2006/main" xmlns:r="http://schemas.openxmlformats.org/officeDocument/2006/relationships" xmlns:p="http://schemas.openxmlformats.org/presentationml/2006/main">
  <p:tag name="AS_UNIQUEID" val="80"/>
</p:tagLst>
</file>

<file path=ppt/tags/tag16.xml><?xml version="1.0" encoding="utf-8"?>
<p:tagLst xmlns:a="http://schemas.openxmlformats.org/drawingml/2006/main" xmlns:r="http://schemas.openxmlformats.org/officeDocument/2006/relationships" xmlns:p="http://schemas.openxmlformats.org/presentationml/2006/main">
  <p:tag name="AS_UNIQUEID" val="82"/>
</p:tagLst>
</file>

<file path=ppt/tags/tag17.xml><?xml version="1.0" encoding="utf-8"?>
<p:tagLst xmlns:a="http://schemas.openxmlformats.org/drawingml/2006/main" xmlns:r="http://schemas.openxmlformats.org/officeDocument/2006/relationships" xmlns:p="http://schemas.openxmlformats.org/presentationml/2006/main">
  <p:tag name="AS_UNIQUEID" val="83"/>
</p:tagLst>
</file>

<file path=ppt/tags/tag18.xml><?xml version="1.0" encoding="utf-8"?>
<p:tagLst xmlns:a="http://schemas.openxmlformats.org/drawingml/2006/main" xmlns:r="http://schemas.openxmlformats.org/officeDocument/2006/relationships" xmlns:p="http://schemas.openxmlformats.org/presentationml/2006/main">
  <p:tag name="AS_UNIQUEID" val="50"/>
</p:tagLst>
</file>

<file path=ppt/tags/tag19.xml><?xml version="1.0" encoding="utf-8"?>
<p:tagLst xmlns:a="http://schemas.openxmlformats.org/drawingml/2006/main" xmlns:r="http://schemas.openxmlformats.org/officeDocument/2006/relationships" xmlns:p="http://schemas.openxmlformats.org/presentationml/2006/main">
  <p:tag name="AS_UNIQUEID" val="80"/>
</p:tagLst>
</file>

<file path=ppt/tags/tag2.xml><?xml version="1.0" encoding="utf-8"?>
<p:tagLst xmlns:a="http://schemas.openxmlformats.org/drawingml/2006/main" xmlns:r="http://schemas.openxmlformats.org/officeDocument/2006/relationships" xmlns:p="http://schemas.openxmlformats.org/presentationml/2006/main">
  <p:tag name="AS_UNIQUEID" val="38"/>
</p:tagLst>
</file>

<file path=ppt/tags/tag20.xml><?xml version="1.0" encoding="utf-8"?>
<p:tagLst xmlns:a="http://schemas.openxmlformats.org/drawingml/2006/main" xmlns:r="http://schemas.openxmlformats.org/officeDocument/2006/relationships" xmlns:p="http://schemas.openxmlformats.org/presentationml/2006/main">
  <p:tag name="AS_UNIQUEID" val="82"/>
</p:tagLst>
</file>

<file path=ppt/tags/tag21.xml><?xml version="1.0" encoding="utf-8"?>
<p:tagLst xmlns:a="http://schemas.openxmlformats.org/drawingml/2006/main" xmlns:r="http://schemas.openxmlformats.org/officeDocument/2006/relationships" xmlns:p="http://schemas.openxmlformats.org/presentationml/2006/main">
  <p:tag name="AS_UNIQUEID" val="83"/>
</p:tagLst>
</file>

<file path=ppt/tags/tag22.xml><?xml version="1.0" encoding="utf-8"?>
<p:tagLst xmlns:a="http://schemas.openxmlformats.org/drawingml/2006/main" xmlns:r="http://schemas.openxmlformats.org/officeDocument/2006/relationships" xmlns:p="http://schemas.openxmlformats.org/presentationml/2006/main">
  <p:tag name="AS_UNIQUEID" val="50"/>
</p:tagLst>
</file>

<file path=ppt/tags/tag23.xml><?xml version="1.0" encoding="utf-8"?>
<p:tagLst xmlns:a="http://schemas.openxmlformats.org/drawingml/2006/main" xmlns:r="http://schemas.openxmlformats.org/officeDocument/2006/relationships" xmlns:p="http://schemas.openxmlformats.org/presentationml/2006/main">
  <p:tag name="AS_UNIQUEID" val="80"/>
</p:tagLst>
</file>

<file path=ppt/tags/tag24.xml><?xml version="1.0" encoding="utf-8"?>
<p:tagLst xmlns:a="http://schemas.openxmlformats.org/drawingml/2006/main" xmlns:r="http://schemas.openxmlformats.org/officeDocument/2006/relationships" xmlns:p="http://schemas.openxmlformats.org/presentationml/2006/main">
  <p:tag name="AS_UNIQUEID" val="82"/>
</p:tagLst>
</file>

<file path=ppt/tags/tag25.xml><?xml version="1.0" encoding="utf-8"?>
<p:tagLst xmlns:a="http://schemas.openxmlformats.org/drawingml/2006/main" xmlns:r="http://schemas.openxmlformats.org/officeDocument/2006/relationships" xmlns:p="http://schemas.openxmlformats.org/presentationml/2006/main">
  <p:tag name="AS_UNIQUEID" val="83"/>
</p:tagLst>
</file>

<file path=ppt/tags/tag26.xml><?xml version="1.0" encoding="utf-8"?>
<p:tagLst xmlns:a="http://schemas.openxmlformats.org/drawingml/2006/main" xmlns:r="http://schemas.openxmlformats.org/officeDocument/2006/relationships" xmlns:p="http://schemas.openxmlformats.org/presentationml/2006/main">
  <p:tag name="AS_UNIQUEID" val="50"/>
</p:tagLst>
</file>

<file path=ppt/tags/tag27.xml><?xml version="1.0" encoding="utf-8"?>
<p:tagLst xmlns:a="http://schemas.openxmlformats.org/drawingml/2006/main" xmlns:r="http://schemas.openxmlformats.org/officeDocument/2006/relationships" xmlns:p="http://schemas.openxmlformats.org/presentationml/2006/main">
  <p:tag name="AS_UNIQUEID" val="80"/>
</p:tagLst>
</file>

<file path=ppt/tags/tag28.xml><?xml version="1.0" encoding="utf-8"?>
<p:tagLst xmlns:a="http://schemas.openxmlformats.org/drawingml/2006/main" xmlns:r="http://schemas.openxmlformats.org/officeDocument/2006/relationships" xmlns:p="http://schemas.openxmlformats.org/presentationml/2006/main">
  <p:tag name="AS_UNIQUEID" val="82"/>
</p:tagLst>
</file>

<file path=ppt/tags/tag29.xml><?xml version="1.0" encoding="utf-8"?>
<p:tagLst xmlns:a="http://schemas.openxmlformats.org/drawingml/2006/main" xmlns:r="http://schemas.openxmlformats.org/officeDocument/2006/relationships" xmlns:p="http://schemas.openxmlformats.org/presentationml/2006/main">
  <p:tag name="AS_UNIQUEID" val="83"/>
</p:tagLst>
</file>

<file path=ppt/tags/tag3.xml><?xml version="1.0" encoding="utf-8"?>
<p:tagLst xmlns:a="http://schemas.openxmlformats.org/drawingml/2006/main" xmlns:r="http://schemas.openxmlformats.org/officeDocument/2006/relationships" xmlns:p="http://schemas.openxmlformats.org/presentationml/2006/main">
  <p:tag name="AS_UNIQUEID" val="40"/>
</p:tagLst>
</file>

<file path=ppt/tags/tag30.xml><?xml version="1.0" encoding="utf-8"?>
<p:tagLst xmlns:a="http://schemas.openxmlformats.org/drawingml/2006/main" xmlns:r="http://schemas.openxmlformats.org/officeDocument/2006/relationships" xmlns:p="http://schemas.openxmlformats.org/presentationml/2006/main">
  <p:tag name="AS_UNIQUEID" val="50"/>
</p:tagLst>
</file>

<file path=ppt/tags/tag31.xml><?xml version="1.0" encoding="utf-8"?>
<p:tagLst xmlns:a="http://schemas.openxmlformats.org/drawingml/2006/main" xmlns:r="http://schemas.openxmlformats.org/officeDocument/2006/relationships" xmlns:p="http://schemas.openxmlformats.org/presentationml/2006/main">
  <p:tag name="AS_UNIQUEID" val="80"/>
</p:tagLst>
</file>

<file path=ppt/tags/tag32.xml><?xml version="1.0" encoding="utf-8"?>
<p:tagLst xmlns:a="http://schemas.openxmlformats.org/drawingml/2006/main" xmlns:r="http://schemas.openxmlformats.org/officeDocument/2006/relationships" xmlns:p="http://schemas.openxmlformats.org/presentationml/2006/main">
  <p:tag name="AS_UNIQUEID" val="82"/>
</p:tagLst>
</file>

<file path=ppt/tags/tag33.xml><?xml version="1.0" encoding="utf-8"?>
<p:tagLst xmlns:a="http://schemas.openxmlformats.org/drawingml/2006/main" xmlns:r="http://schemas.openxmlformats.org/officeDocument/2006/relationships" xmlns:p="http://schemas.openxmlformats.org/presentationml/2006/main">
  <p:tag name="AS_UNIQUEID" val="83"/>
</p:tagLst>
</file>

<file path=ppt/tags/tag34.xml><?xml version="1.0" encoding="utf-8"?>
<p:tagLst xmlns:a="http://schemas.openxmlformats.org/drawingml/2006/main" xmlns:r="http://schemas.openxmlformats.org/officeDocument/2006/relationships" xmlns:p="http://schemas.openxmlformats.org/presentationml/2006/main">
  <p:tag name="AS_UNIQUEID" val="50"/>
</p:tagLst>
</file>

<file path=ppt/tags/tag35.xml><?xml version="1.0" encoding="utf-8"?>
<p:tagLst xmlns:a="http://schemas.openxmlformats.org/drawingml/2006/main" xmlns:r="http://schemas.openxmlformats.org/officeDocument/2006/relationships" xmlns:p="http://schemas.openxmlformats.org/presentationml/2006/main">
  <p:tag name="AS_UNIQUEID" val="80"/>
</p:tagLst>
</file>

<file path=ppt/tags/tag36.xml><?xml version="1.0" encoding="utf-8"?>
<p:tagLst xmlns:a="http://schemas.openxmlformats.org/drawingml/2006/main" xmlns:r="http://schemas.openxmlformats.org/officeDocument/2006/relationships" xmlns:p="http://schemas.openxmlformats.org/presentationml/2006/main">
  <p:tag name="AS_UNIQUEID" val="82"/>
</p:tagLst>
</file>

<file path=ppt/tags/tag37.xml><?xml version="1.0" encoding="utf-8"?>
<p:tagLst xmlns:a="http://schemas.openxmlformats.org/drawingml/2006/main" xmlns:r="http://schemas.openxmlformats.org/officeDocument/2006/relationships" xmlns:p="http://schemas.openxmlformats.org/presentationml/2006/main">
  <p:tag name="AS_UNIQUEID" val="83"/>
</p:tagLst>
</file>

<file path=ppt/tags/tag38.xml><?xml version="1.0" encoding="utf-8"?>
<p:tagLst xmlns:a="http://schemas.openxmlformats.org/drawingml/2006/main" xmlns:r="http://schemas.openxmlformats.org/officeDocument/2006/relationships" xmlns:p="http://schemas.openxmlformats.org/presentationml/2006/main">
  <p:tag name="AS_UNIQUEID" val="50"/>
</p:tagLst>
</file>

<file path=ppt/tags/tag39.xml><?xml version="1.0" encoding="utf-8"?>
<p:tagLst xmlns:a="http://schemas.openxmlformats.org/drawingml/2006/main" xmlns:r="http://schemas.openxmlformats.org/officeDocument/2006/relationships" xmlns:p="http://schemas.openxmlformats.org/presentationml/2006/main">
  <p:tag name="AS_UNIQUEID" val="80"/>
</p:tagLst>
</file>

<file path=ppt/tags/tag4.xml><?xml version="1.0" encoding="utf-8"?>
<p:tagLst xmlns:a="http://schemas.openxmlformats.org/drawingml/2006/main" xmlns:r="http://schemas.openxmlformats.org/officeDocument/2006/relationships" xmlns:p="http://schemas.openxmlformats.org/presentationml/2006/main">
  <p:tag name="AS_UNIQUEID" val="41"/>
</p:tagLst>
</file>

<file path=ppt/tags/tag40.xml><?xml version="1.0" encoding="utf-8"?>
<p:tagLst xmlns:a="http://schemas.openxmlformats.org/drawingml/2006/main" xmlns:r="http://schemas.openxmlformats.org/officeDocument/2006/relationships" xmlns:p="http://schemas.openxmlformats.org/presentationml/2006/main">
  <p:tag name="AS_UNIQUEID" val="82"/>
</p:tagLst>
</file>

<file path=ppt/tags/tag41.xml><?xml version="1.0" encoding="utf-8"?>
<p:tagLst xmlns:a="http://schemas.openxmlformats.org/drawingml/2006/main" xmlns:r="http://schemas.openxmlformats.org/officeDocument/2006/relationships" xmlns:p="http://schemas.openxmlformats.org/presentationml/2006/main">
  <p:tag name="AS_UNIQUEID" val="83"/>
</p:tagLst>
</file>

<file path=ppt/tags/tag42.xml><?xml version="1.0" encoding="utf-8"?>
<p:tagLst xmlns:a="http://schemas.openxmlformats.org/drawingml/2006/main" xmlns:r="http://schemas.openxmlformats.org/officeDocument/2006/relationships" xmlns:p="http://schemas.openxmlformats.org/presentationml/2006/main">
  <p:tag name="AS_UNIQUEID" val="50"/>
</p:tagLst>
</file>

<file path=ppt/tags/tag43.xml><?xml version="1.0" encoding="utf-8"?>
<p:tagLst xmlns:a="http://schemas.openxmlformats.org/drawingml/2006/main" xmlns:r="http://schemas.openxmlformats.org/officeDocument/2006/relationships" xmlns:p="http://schemas.openxmlformats.org/presentationml/2006/main">
  <p:tag name="AS_UNIQUEID" val="80"/>
</p:tagLst>
</file>

<file path=ppt/tags/tag44.xml><?xml version="1.0" encoding="utf-8"?>
<p:tagLst xmlns:a="http://schemas.openxmlformats.org/drawingml/2006/main" xmlns:r="http://schemas.openxmlformats.org/officeDocument/2006/relationships" xmlns:p="http://schemas.openxmlformats.org/presentationml/2006/main">
  <p:tag name="AS_UNIQUEID" val="82"/>
</p:tagLst>
</file>

<file path=ppt/tags/tag45.xml><?xml version="1.0" encoding="utf-8"?>
<p:tagLst xmlns:a="http://schemas.openxmlformats.org/drawingml/2006/main" xmlns:r="http://schemas.openxmlformats.org/officeDocument/2006/relationships" xmlns:p="http://schemas.openxmlformats.org/presentationml/2006/main">
  <p:tag name="AS_UNIQUEID" val="83"/>
</p:tagLst>
</file>

<file path=ppt/tags/tag46.xml><?xml version="1.0" encoding="utf-8"?>
<p:tagLst xmlns:a="http://schemas.openxmlformats.org/drawingml/2006/main" xmlns:r="http://schemas.openxmlformats.org/officeDocument/2006/relationships" xmlns:p="http://schemas.openxmlformats.org/presentationml/2006/main">
  <p:tag name="AS_UNIQUEID" val="50"/>
</p:tagLst>
</file>

<file path=ppt/tags/tag47.xml><?xml version="1.0" encoding="utf-8"?>
<p:tagLst xmlns:a="http://schemas.openxmlformats.org/drawingml/2006/main" xmlns:r="http://schemas.openxmlformats.org/officeDocument/2006/relationships" xmlns:p="http://schemas.openxmlformats.org/presentationml/2006/main">
  <p:tag name="AS_UNIQUEID" val="80"/>
</p:tagLst>
</file>

<file path=ppt/tags/tag48.xml><?xml version="1.0" encoding="utf-8"?>
<p:tagLst xmlns:a="http://schemas.openxmlformats.org/drawingml/2006/main" xmlns:r="http://schemas.openxmlformats.org/officeDocument/2006/relationships" xmlns:p="http://schemas.openxmlformats.org/presentationml/2006/main">
  <p:tag name="AS_UNIQUEID" val="82"/>
</p:tagLst>
</file>

<file path=ppt/tags/tag49.xml><?xml version="1.0" encoding="utf-8"?>
<p:tagLst xmlns:a="http://schemas.openxmlformats.org/drawingml/2006/main" xmlns:r="http://schemas.openxmlformats.org/officeDocument/2006/relationships" xmlns:p="http://schemas.openxmlformats.org/presentationml/2006/main">
  <p:tag name="AS_UNIQUEID" val="83"/>
</p:tagLst>
</file>

<file path=ppt/tags/tag5.xml><?xml version="1.0" encoding="utf-8"?>
<p:tagLst xmlns:a="http://schemas.openxmlformats.org/drawingml/2006/main" xmlns:r="http://schemas.openxmlformats.org/officeDocument/2006/relationships" xmlns:p="http://schemas.openxmlformats.org/presentationml/2006/main">
  <p:tag name="AS_UNIQUEID" val="42"/>
</p:tagLst>
</file>

<file path=ppt/tags/tag50.xml><?xml version="1.0" encoding="utf-8"?>
<p:tagLst xmlns:a="http://schemas.openxmlformats.org/drawingml/2006/main" xmlns:r="http://schemas.openxmlformats.org/officeDocument/2006/relationships" xmlns:p="http://schemas.openxmlformats.org/presentationml/2006/main">
  <p:tag name="AS_UNIQUEID" val="50"/>
</p:tagLst>
</file>

<file path=ppt/tags/tag51.xml><?xml version="1.0" encoding="utf-8"?>
<p:tagLst xmlns:a="http://schemas.openxmlformats.org/drawingml/2006/main" xmlns:r="http://schemas.openxmlformats.org/officeDocument/2006/relationships" xmlns:p="http://schemas.openxmlformats.org/presentationml/2006/main">
  <p:tag name="AS_UNIQUEID" val="80"/>
</p:tagLst>
</file>

<file path=ppt/tags/tag52.xml><?xml version="1.0" encoding="utf-8"?>
<p:tagLst xmlns:a="http://schemas.openxmlformats.org/drawingml/2006/main" xmlns:r="http://schemas.openxmlformats.org/officeDocument/2006/relationships" xmlns:p="http://schemas.openxmlformats.org/presentationml/2006/main">
  <p:tag name="AS_UNIQUEID" val="82"/>
</p:tagLst>
</file>

<file path=ppt/tags/tag53.xml><?xml version="1.0" encoding="utf-8"?>
<p:tagLst xmlns:a="http://schemas.openxmlformats.org/drawingml/2006/main" xmlns:r="http://schemas.openxmlformats.org/officeDocument/2006/relationships" xmlns:p="http://schemas.openxmlformats.org/presentationml/2006/main">
  <p:tag name="AS_UNIQUEID" val="83"/>
</p:tagLst>
</file>

<file path=ppt/tags/tag54.xml><?xml version="1.0" encoding="utf-8"?>
<p:tagLst xmlns:a="http://schemas.openxmlformats.org/drawingml/2006/main" xmlns:r="http://schemas.openxmlformats.org/officeDocument/2006/relationships" xmlns:p="http://schemas.openxmlformats.org/presentationml/2006/main">
  <p:tag name="AS_UNIQUEID" val="50"/>
</p:tagLst>
</file>

<file path=ppt/tags/tag55.xml><?xml version="1.0" encoding="utf-8"?>
<p:tagLst xmlns:a="http://schemas.openxmlformats.org/drawingml/2006/main" xmlns:r="http://schemas.openxmlformats.org/officeDocument/2006/relationships" xmlns:p="http://schemas.openxmlformats.org/presentationml/2006/main">
  <p:tag name="AS_UNIQUEID" val="80"/>
</p:tagLst>
</file>

<file path=ppt/tags/tag56.xml><?xml version="1.0" encoding="utf-8"?>
<p:tagLst xmlns:a="http://schemas.openxmlformats.org/drawingml/2006/main" xmlns:r="http://schemas.openxmlformats.org/officeDocument/2006/relationships" xmlns:p="http://schemas.openxmlformats.org/presentationml/2006/main">
  <p:tag name="AS_UNIQUEID" val="82"/>
</p:tagLst>
</file>

<file path=ppt/tags/tag57.xml><?xml version="1.0" encoding="utf-8"?>
<p:tagLst xmlns:a="http://schemas.openxmlformats.org/drawingml/2006/main" xmlns:r="http://schemas.openxmlformats.org/officeDocument/2006/relationships" xmlns:p="http://schemas.openxmlformats.org/presentationml/2006/main">
  <p:tag name="AS_UNIQUEID" val="83"/>
</p:tagLst>
</file>

<file path=ppt/tags/tag58.xml><?xml version="1.0" encoding="utf-8"?>
<p:tagLst xmlns:a="http://schemas.openxmlformats.org/drawingml/2006/main" xmlns:r="http://schemas.openxmlformats.org/officeDocument/2006/relationships" xmlns:p="http://schemas.openxmlformats.org/presentationml/2006/main">
  <p:tag name="AS_UNIQUEID" val="50"/>
</p:tagLst>
</file>

<file path=ppt/tags/tag59.xml><?xml version="1.0" encoding="utf-8"?>
<p:tagLst xmlns:a="http://schemas.openxmlformats.org/drawingml/2006/main" xmlns:r="http://schemas.openxmlformats.org/officeDocument/2006/relationships" xmlns:p="http://schemas.openxmlformats.org/presentationml/2006/main">
  <p:tag name="AS_UNIQUEID" val="80"/>
</p:tagLst>
</file>

<file path=ppt/tags/tag6.xml><?xml version="1.0" encoding="utf-8"?>
<p:tagLst xmlns:a="http://schemas.openxmlformats.org/drawingml/2006/main" xmlns:r="http://schemas.openxmlformats.org/officeDocument/2006/relationships" xmlns:p="http://schemas.openxmlformats.org/presentationml/2006/main">
  <p:tag name="AS_UNIQUEID" val="43"/>
</p:tagLst>
</file>

<file path=ppt/tags/tag60.xml><?xml version="1.0" encoding="utf-8"?>
<p:tagLst xmlns:a="http://schemas.openxmlformats.org/drawingml/2006/main" xmlns:r="http://schemas.openxmlformats.org/officeDocument/2006/relationships" xmlns:p="http://schemas.openxmlformats.org/presentationml/2006/main">
  <p:tag name="AS_UNIQUEID" val="82"/>
</p:tagLst>
</file>

<file path=ppt/tags/tag61.xml><?xml version="1.0" encoding="utf-8"?>
<p:tagLst xmlns:a="http://schemas.openxmlformats.org/drawingml/2006/main" xmlns:r="http://schemas.openxmlformats.org/officeDocument/2006/relationships" xmlns:p="http://schemas.openxmlformats.org/presentationml/2006/main">
  <p:tag name="AS_UNIQUEID" val="83"/>
</p:tagLst>
</file>

<file path=ppt/tags/tag62.xml><?xml version="1.0" encoding="utf-8"?>
<p:tagLst xmlns:a="http://schemas.openxmlformats.org/drawingml/2006/main" xmlns:r="http://schemas.openxmlformats.org/officeDocument/2006/relationships" xmlns:p="http://schemas.openxmlformats.org/presentationml/2006/main">
  <p:tag name="AS_UNIQUEID" val="50"/>
</p:tagLst>
</file>

<file path=ppt/tags/tag63.xml><?xml version="1.0" encoding="utf-8"?>
<p:tagLst xmlns:a="http://schemas.openxmlformats.org/drawingml/2006/main" xmlns:r="http://schemas.openxmlformats.org/officeDocument/2006/relationships" xmlns:p="http://schemas.openxmlformats.org/presentationml/2006/main">
  <p:tag name="AS_UNIQUEID" val="80"/>
</p:tagLst>
</file>

<file path=ppt/tags/tag64.xml><?xml version="1.0" encoding="utf-8"?>
<p:tagLst xmlns:a="http://schemas.openxmlformats.org/drawingml/2006/main" xmlns:r="http://schemas.openxmlformats.org/officeDocument/2006/relationships" xmlns:p="http://schemas.openxmlformats.org/presentationml/2006/main">
  <p:tag name="AS_UNIQUEID" val="82"/>
</p:tagLst>
</file>

<file path=ppt/tags/tag65.xml><?xml version="1.0" encoding="utf-8"?>
<p:tagLst xmlns:a="http://schemas.openxmlformats.org/drawingml/2006/main" xmlns:r="http://schemas.openxmlformats.org/officeDocument/2006/relationships" xmlns:p="http://schemas.openxmlformats.org/presentationml/2006/main">
  <p:tag name="AS_UNIQUEID" val="83"/>
</p:tagLst>
</file>

<file path=ppt/tags/tag66.xml><?xml version="1.0" encoding="utf-8"?>
<p:tagLst xmlns:a="http://schemas.openxmlformats.org/drawingml/2006/main" xmlns:r="http://schemas.openxmlformats.org/officeDocument/2006/relationships" xmlns:p="http://schemas.openxmlformats.org/presentationml/2006/main">
  <p:tag name="AS_UNIQUEID" val="50"/>
</p:tagLst>
</file>

<file path=ppt/tags/tag67.xml><?xml version="1.0" encoding="utf-8"?>
<p:tagLst xmlns:a="http://schemas.openxmlformats.org/drawingml/2006/main" xmlns:r="http://schemas.openxmlformats.org/officeDocument/2006/relationships" xmlns:p="http://schemas.openxmlformats.org/presentationml/2006/main">
  <p:tag name="AS_UNIQUEID" val="80"/>
</p:tagLst>
</file>

<file path=ppt/tags/tag68.xml><?xml version="1.0" encoding="utf-8"?>
<p:tagLst xmlns:a="http://schemas.openxmlformats.org/drawingml/2006/main" xmlns:r="http://schemas.openxmlformats.org/officeDocument/2006/relationships" xmlns:p="http://schemas.openxmlformats.org/presentationml/2006/main">
  <p:tag name="AS_UNIQUEID" val="82"/>
</p:tagLst>
</file>

<file path=ppt/tags/tag69.xml><?xml version="1.0" encoding="utf-8"?>
<p:tagLst xmlns:a="http://schemas.openxmlformats.org/drawingml/2006/main" xmlns:r="http://schemas.openxmlformats.org/officeDocument/2006/relationships" xmlns:p="http://schemas.openxmlformats.org/presentationml/2006/main">
  <p:tag name="AS_UNIQUEID" val="83"/>
</p:tagLst>
</file>

<file path=ppt/tags/tag7.xml><?xml version="1.0" encoding="utf-8"?>
<p:tagLst xmlns:a="http://schemas.openxmlformats.org/drawingml/2006/main" xmlns:r="http://schemas.openxmlformats.org/officeDocument/2006/relationships" xmlns:p="http://schemas.openxmlformats.org/presentationml/2006/main">
  <p:tag name="AS_UNIQUEID" val="80"/>
</p:tagLst>
</file>

<file path=ppt/tags/tag70.xml><?xml version="1.0" encoding="utf-8"?>
<p:tagLst xmlns:a="http://schemas.openxmlformats.org/drawingml/2006/main" xmlns:r="http://schemas.openxmlformats.org/officeDocument/2006/relationships" xmlns:p="http://schemas.openxmlformats.org/presentationml/2006/main">
  <p:tag name="AS_UNIQUEID" val="50"/>
</p:tagLst>
</file>

<file path=ppt/tags/tag71.xml><?xml version="1.0" encoding="utf-8"?>
<p:tagLst xmlns:a="http://schemas.openxmlformats.org/drawingml/2006/main" xmlns:r="http://schemas.openxmlformats.org/officeDocument/2006/relationships" xmlns:p="http://schemas.openxmlformats.org/presentationml/2006/main">
  <p:tag name="AS_UNIQUEID" val="80"/>
</p:tagLst>
</file>

<file path=ppt/tags/tag72.xml><?xml version="1.0" encoding="utf-8"?>
<p:tagLst xmlns:a="http://schemas.openxmlformats.org/drawingml/2006/main" xmlns:r="http://schemas.openxmlformats.org/officeDocument/2006/relationships" xmlns:p="http://schemas.openxmlformats.org/presentationml/2006/main">
  <p:tag name="AS_UNIQUEID" val="82"/>
</p:tagLst>
</file>

<file path=ppt/tags/tag73.xml><?xml version="1.0" encoding="utf-8"?>
<p:tagLst xmlns:a="http://schemas.openxmlformats.org/drawingml/2006/main" xmlns:r="http://schemas.openxmlformats.org/officeDocument/2006/relationships" xmlns:p="http://schemas.openxmlformats.org/presentationml/2006/main">
  <p:tag name="AS_UNIQUEID" val="83"/>
</p:tagLst>
</file>

<file path=ppt/tags/tag74.xml><?xml version="1.0" encoding="utf-8"?>
<p:tagLst xmlns:a="http://schemas.openxmlformats.org/drawingml/2006/main" xmlns:r="http://schemas.openxmlformats.org/officeDocument/2006/relationships" xmlns:p="http://schemas.openxmlformats.org/presentationml/2006/main">
  <p:tag name="AS_UNIQUEID" val="50"/>
</p:tagLst>
</file>

<file path=ppt/tags/tag75.xml><?xml version="1.0" encoding="utf-8"?>
<p:tagLst xmlns:a="http://schemas.openxmlformats.org/drawingml/2006/main" xmlns:r="http://schemas.openxmlformats.org/officeDocument/2006/relationships" xmlns:p="http://schemas.openxmlformats.org/presentationml/2006/main">
  <p:tag name="AS_UNIQUEID" val="80"/>
</p:tagLst>
</file>

<file path=ppt/tags/tag76.xml><?xml version="1.0" encoding="utf-8"?>
<p:tagLst xmlns:a="http://schemas.openxmlformats.org/drawingml/2006/main" xmlns:r="http://schemas.openxmlformats.org/officeDocument/2006/relationships" xmlns:p="http://schemas.openxmlformats.org/presentationml/2006/main">
  <p:tag name="AS_UNIQUEID" val="82"/>
</p:tagLst>
</file>

<file path=ppt/tags/tag77.xml><?xml version="1.0" encoding="utf-8"?>
<p:tagLst xmlns:a="http://schemas.openxmlformats.org/drawingml/2006/main" xmlns:r="http://schemas.openxmlformats.org/officeDocument/2006/relationships" xmlns:p="http://schemas.openxmlformats.org/presentationml/2006/main">
  <p:tag name="AS_UNIQUEID" val="83"/>
</p:tagLst>
</file>

<file path=ppt/tags/tag78.xml><?xml version="1.0" encoding="utf-8"?>
<p:tagLst xmlns:a="http://schemas.openxmlformats.org/drawingml/2006/main" xmlns:r="http://schemas.openxmlformats.org/officeDocument/2006/relationships" xmlns:p="http://schemas.openxmlformats.org/presentationml/2006/main">
  <p:tag name="AS_UNIQUEID" val="50"/>
</p:tagLst>
</file>

<file path=ppt/tags/tag79.xml><?xml version="1.0" encoding="utf-8"?>
<p:tagLst xmlns:a="http://schemas.openxmlformats.org/drawingml/2006/main" xmlns:r="http://schemas.openxmlformats.org/officeDocument/2006/relationships" xmlns:p="http://schemas.openxmlformats.org/presentationml/2006/main">
  <p:tag name="AS_UNIQUEID" val="80"/>
</p:tagLst>
</file>

<file path=ppt/tags/tag8.xml><?xml version="1.0" encoding="utf-8"?>
<p:tagLst xmlns:a="http://schemas.openxmlformats.org/drawingml/2006/main" xmlns:r="http://schemas.openxmlformats.org/officeDocument/2006/relationships" xmlns:p="http://schemas.openxmlformats.org/presentationml/2006/main">
  <p:tag name="AS_UNIQUEID" val="82"/>
</p:tagLst>
</file>

<file path=ppt/tags/tag80.xml><?xml version="1.0" encoding="utf-8"?>
<p:tagLst xmlns:a="http://schemas.openxmlformats.org/drawingml/2006/main" xmlns:r="http://schemas.openxmlformats.org/officeDocument/2006/relationships" xmlns:p="http://schemas.openxmlformats.org/presentationml/2006/main">
  <p:tag name="AS_UNIQUEID" val="82"/>
</p:tagLst>
</file>

<file path=ppt/tags/tag81.xml><?xml version="1.0" encoding="utf-8"?>
<p:tagLst xmlns:a="http://schemas.openxmlformats.org/drawingml/2006/main" xmlns:r="http://schemas.openxmlformats.org/officeDocument/2006/relationships" xmlns:p="http://schemas.openxmlformats.org/presentationml/2006/main">
  <p:tag name="AS_UNIQUEID" val="83"/>
</p:tagLst>
</file>

<file path=ppt/tags/tag82.xml><?xml version="1.0" encoding="utf-8"?>
<p:tagLst xmlns:a="http://schemas.openxmlformats.org/drawingml/2006/main" xmlns:r="http://schemas.openxmlformats.org/officeDocument/2006/relationships" xmlns:p="http://schemas.openxmlformats.org/presentationml/2006/main">
  <p:tag name="AS_UNIQUEID" val="50"/>
</p:tagLst>
</file>

<file path=ppt/tags/tag83.xml><?xml version="1.0" encoding="utf-8"?>
<p:tagLst xmlns:a="http://schemas.openxmlformats.org/drawingml/2006/main" xmlns:r="http://schemas.openxmlformats.org/officeDocument/2006/relationships" xmlns:p="http://schemas.openxmlformats.org/presentationml/2006/main">
  <p:tag name="AS_UNIQUEID" val="80"/>
</p:tagLst>
</file>

<file path=ppt/tags/tag84.xml><?xml version="1.0" encoding="utf-8"?>
<p:tagLst xmlns:a="http://schemas.openxmlformats.org/drawingml/2006/main" xmlns:r="http://schemas.openxmlformats.org/officeDocument/2006/relationships" xmlns:p="http://schemas.openxmlformats.org/presentationml/2006/main">
  <p:tag name="AS_UNIQUEID" val="82"/>
</p:tagLst>
</file>

<file path=ppt/tags/tag85.xml><?xml version="1.0" encoding="utf-8"?>
<p:tagLst xmlns:a="http://schemas.openxmlformats.org/drawingml/2006/main" xmlns:r="http://schemas.openxmlformats.org/officeDocument/2006/relationships" xmlns:p="http://schemas.openxmlformats.org/presentationml/2006/main">
  <p:tag name="AS_UNIQUEID" val="83"/>
</p:tagLst>
</file>

<file path=ppt/tags/tag86.xml><?xml version="1.0" encoding="utf-8"?>
<p:tagLst xmlns:a="http://schemas.openxmlformats.org/drawingml/2006/main" xmlns:r="http://schemas.openxmlformats.org/officeDocument/2006/relationships" xmlns:p="http://schemas.openxmlformats.org/presentationml/2006/main">
  <p:tag name="AS_UNIQUEID" val="50"/>
</p:tagLst>
</file>

<file path=ppt/tags/tag87.xml><?xml version="1.0" encoding="utf-8"?>
<p:tagLst xmlns:a="http://schemas.openxmlformats.org/drawingml/2006/main" xmlns:r="http://schemas.openxmlformats.org/officeDocument/2006/relationships" xmlns:p="http://schemas.openxmlformats.org/presentationml/2006/main">
  <p:tag name="AS_UNIQUEID" val="80"/>
</p:tagLst>
</file>

<file path=ppt/tags/tag88.xml><?xml version="1.0" encoding="utf-8"?>
<p:tagLst xmlns:a="http://schemas.openxmlformats.org/drawingml/2006/main" xmlns:r="http://schemas.openxmlformats.org/officeDocument/2006/relationships" xmlns:p="http://schemas.openxmlformats.org/presentationml/2006/main">
  <p:tag name="AS_UNIQUEID" val="82"/>
</p:tagLst>
</file>

<file path=ppt/tags/tag89.xml><?xml version="1.0" encoding="utf-8"?>
<p:tagLst xmlns:a="http://schemas.openxmlformats.org/drawingml/2006/main" xmlns:r="http://schemas.openxmlformats.org/officeDocument/2006/relationships" xmlns:p="http://schemas.openxmlformats.org/presentationml/2006/main">
  <p:tag name="AS_UNIQUEID" val="83"/>
</p:tagLst>
</file>

<file path=ppt/tags/tag9.xml><?xml version="1.0" encoding="utf-8"?>
<p:tagLst xmlns:a="http://schemas.openxmlformats.org/drawingml/2006/main" xmlns:r="http://schemas.openxmlformats.org/officeDocument/2006/relationships" xmlns:p="http://schemas.openxmlformats.org/presentationml/2006/main">
  <p:tag name="AS_UNIQUEID" val="83"/>
</p:tagLst>
</file>

<file path=ppt/tags/tag90.xml><?xml version="1.0" encoding="utf-8"?>
<p:tagLst xmlns:a="http://schemas.openxmlformats.org/drawingml/2006/main" xmlns:r="http://schemas.openxmlformats.org/officeDocument/2006/relationships" xmlns:p="http://schemas.openxmlformats.org/presentationml/2006/main">
  <p:tag name="AS_UNIQUEID" val="50"/>
</p:tagLst>
</file>

<file path=ppt/tags/tag91.xml><?xml version="1.0" encoding="utf-8"?>
<p:tagLst xmlns:a="http://schemas.openxmlformats.org/drawingml/2006/main" xmlns:r="http://schemas.openxmlformats.org/officeDocument/2006/relationships" xmlns:p="http://schemas.openxmlformats.org/presentationml/2006/main">
  <p:tag name="AS_UNIQUEID" val="80"/>
</p:tagLst>
</file>

<file path=ppt/tags/tag92.xml><?xml version="1.0" encoding="utf-8"?>
<p:tagLst xmlns:a="http://schemas.openxmlformats.org/drawingml/2006/main" xmlns:r="http://schemas.openxmlformats.org/officeDocument/2006/relationships" xmlns:p="http://schemas.openxmlformats.org/presentationml/2006/main">
  <p:tag name="AS_UNIQUEID" val="82"/>
</p:tagLst>
</file>

<file path=ppt/tags/tag93.xml><?xml version="1.0" encoding="utf-8"?>
<p:tagLst xmlns:a="http://schemas.openxmlformats.org/drawingml/2006/main" xmlns:r="http://schemas.openxmlformats.org/officeDocument/2006/relationships" xmlns:p="http://schemas.openxmlformats.org/presentationml/2006/main">
  <p:tag name="AS_UNIQUEID" val="83"/>
</p:tagLst>
</file>

<file path=ppt/tags/tag94.xml><?xml version="1.0" encoding="utf-8"?>
<p:tagLst xmlns:a="http://schemas.openxmlformats.org/drawingml/2006/main" xmlns:r="http://schemas.openxmlformats.org/officeDocument/2006/relationships" xmlns:p="http://schemas.openxmlformats.org/presentationml/2006/main">
  <p:tag name="AS_UNIQUEID" val="50"/>
</p:tagLst>
</file>

<file path=ppt/tags/tag95.xml><?xml version="1.0" encoding="utf-8"?>
<p:tagLst xmlns:a="http://schemas.openxmlformats.org/drawingml/2006/main" xmlns:r="http://schemas.openxmlformats.org/officeDocument/2006/relationships" xmlns:p="http://schemas.openxmlformats.org/presentationml/2006/main">
  <p:tag name="AS_UNIQUEID" val="80"/>
</p:tagLst>
</file>

<file path=ppt/tags/tag96.xml><?xml version="1.0" encoding="utf-8"?>
<p:tagLst xmlns:a="http://schemas.openxmlformats.org/drawingml/2006/main" xmlns:r="http://schemas.openxmlformats.org/officeDocument/2006/relationships" xmlns:p="http://schemas.openxmlformats.org/presentationml/2006/main">
  <p:tag name="AS_UNIQUEID" val="82"/>
</p:tagLst>
</file>

<file path=ppt/tags/tag97.xml><?xml version="1.0" encoding="utf-8"?>
<p:tagLst xmlns:a="http://schemas.openxmlformats.org/drawingml/2006/main" xmlns:r="http://schemas.openxmlformats.org/officeDocument/2006/relationships" xmlns:p="http://schemas.openxmlformats.org/presentationml/2006/main">
  <p:tag name="AS_UNIQUEID" val="83"/>
</p:tagLst>
</file>

<file path=ppt/tags/tag98.xml><?xml version="1.0" encoding="utf-8"?>
<p:tagLst xmlns:a="http://schemas.openxmlformats.org/drawingml/2006/main" xmlns:r="http://schemas.openxmlformats.org/officeDocument/2006/relationships" xmlns:p="http://schemas.openxmlformats.org/presentationml/2006/main">
  <p:tag name="AS_UNIQUEID" val="50"/>
</p:tagLst>
</file>

<file path=ppt/tags/tag99.xml><?xml version="1.0" encoding="utf-8"?>
<p:tagLst xmlns:a="http://schemas.openxmlformats.org/drawingml/2006/main" xmlns:r="http://schemas.openxmlformats.org/officeDocument/2006/relationships" xmlns:p="http://schemas.openxmlformats.org/presentationml/2006/main">
  <p:tag name="AS_UNIQUEID" val="8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3295</TotalTime>
  <Words>1447</Words>
  <Application>Microsoft Office PowerPoint</Application>
  <PresentationFormat>On-screen Show (4:3)</PresentationFormat>
  <Paragraphs>159</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parul</dc:creator>
  <cp:lastModifiedBy>Manisha Rohit</cp:lastModifiedBy>
  <cp:revision>213</cp:revision>
  <dcterms:created xsi:type="dcterms:W3CDTF">2020-05-18T10:32:00Z</dcterms:created>
  <dcterms:modified xsi:type="dcterms:W3CDTF">2024-05-30T10:33:55Z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1033-10.2.0.7477</vt:lpwstr>
  </property>
</Properties>
</file>