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1"/>
  </p:notesMasterIdLst>
  <p:sldIdLst>
    <p:sldId id="256" r:id="rId2"/>
    <p:sldId id="257" r:id="rId3"/>
    <p:sldId id="259" r:id="rId4"/>
    <p:sldId id="260" r:id="rId5"/>
    <p:sldId id="261" r:id="rId6"/>
    <p:sldId id="262" r:id="rId7"/>
    <p:sldId id="263" r:id="rId8"/>
    <p:sldId id="264" r:id="rId9"/>
    <p:sldId id="267" r:id="rId10"/>
    <p:sldId id="373" r:id="rId11"/>
    <p:sldId id="374" r:id="rId12"/>
    <p:sldId id="268" r:id="rId13"/>
    <p:sldId id="375" r:id="rId14"/>
    <p:sldId id="377" r:id="rId15"/>
    <p:sldId id="378" r:id="rId16"/>
    <p:sldId id="395" r:id="rId17"/>
    <p:sldId id="400" r:id="rId18"/>
    <p:sldId id="270" r:id="rId19"/>
    <p:sldId id="402" r:id="rId20"/>
    <p:sldId id="401" r:id="rId21"/>
    <p:sldId id="404" r:id="rId22"/>
    <p:sldId id="403" r:id="rId23"/>
    <p:sldId id="405" r:id="rId24"/>
    <p:sldId id="406" r:id="rId25"/>
    <p:sldId id="407" r:id="rId26"/>
    <p:sldId id="409" r:id="rId27"/>
    <p:sldId id="414" r:id="rId28"/>
    <p:sldId id="410" r:id="rId29"/>
    <p:sldId id="411" r:id="rId30"/>
    <p:sldId id="421" r:id="rId31"/>
    <p:sldId id="422" r:id="rId32"/>
    <p:sldId id="423" r:id="rId33"/>
    <p:sldId id="425" r:id="rId34"/>
    <p:sldId id="424" r:id="rId35"/>
    <p:sldId id="272" r:id="rId36"/>
    <p:sldId id="380" r:id="rId37"/>
    <p:sldId id="381" r:id="rId38"/>
    <p:sldId id="276" r:id="rId39"/>
    <p:sldId id="383" r:id="rId40"/>
    <p:sldId id="412" r:id="rId41"/>
    <p:sldId id="275" r:id="rId42"/>
    <p:sldId id="413" r:id="rId43"/>
    <p:sldId id="384" r:id="rId44"/>
    <p:sldId id="371" r:id="rId45"/>
    <p:sldId id="396" r:id="rId46"/>
    <p:sldId id="385" r:id="rId47"/>
    <p:sldId id="386" r:id="rId48"/>
    <p:sldId id="388" r:id="rId49"/>
    <p:sldId id="390" r:id="rId50"/>
    <p:sldId id="391" r:id="rId51"/>
    <p:sldId id="392" r:id="rId52"/>
    <p:sldId id="393" r:id="rId53"/>
    <p:sldId id="394" r:id="rId54"/>
    <p:sldId id="398" r:id="rId55"/>
    <p:sldId id="415" r:id="rId56"/>
    <p:sldId id="416" r:id="rId57"/>
    <p:sldId id="417" r:id="rId58"/>
    <p:sldId id="419" r:id="rId59"/>
    <p:sldId id="370" r:id="rId6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A9FD25E-3EF9-4B03-B41C-6EF82D6BA5AF}">
          <p14:sldIdLst>
            <p14:sldId id="256"/>
            <p14:sldId id="257"/>
            <p14:sldId id="259"/>
          </p14:sldIdLst>
        </p14:section>
        <p14:section name="Untitled Section" id="{998709E8-43C3-4379-B508-F303099917AF}">
          <p14:sldIdLst>
            <p14:sldId id="260"/>
            <p14:sldId id="261"/>
            <p14:sldId id="262"/>
            <p14:sldId id="263"/>
            <p14:sldId id="264"/>
            <p14:sldId id="267"/>
            <p14:sldId id="373"/>
            <p14:sldId id="374"/>
            <p14:sldId id="268"/>
            <p14:sldId id="375"/>
            <p14:sldId id="377"/>
            <p14:sldId id="378"/>
            <p14:sldId id="395"/>
            <p14:sldId id="400"/>
            <p14:sldId id="270"/>
            <p14:sldId id="402"/>
            <p14:sldId id="401"/>
            <p14:sldId id="404"/>
            <p14:sldId id="403"/>
            <p14:sldId id="405"/>
            <p14:sldId id="406"/>
            <p14:sldId id="407"/>
            <p14:sldId id="409"/>
            <p14:sldId id="414"/>
            <p14:sldId id="410"/>
            <p14:sldId id="411"/>
            <p14:sldId id="421"/>
            <p14:sldId id="422"/>
            <p14:sldId id="423"/>
            <p14:sldId id="425"/>
            <p14:sldId id="424"/>
            <p14:sldId id="272"/>
            <p14:sldId id="380"/>
            <p14:sldId id="381"/>
            <p14:sldId id="276"/>
            <p14:sldId id="383"/>
            <p14:sldId id="412"/>
            <p14:sldId id="275"/>
            <p14:sldId id="413"/>
            <p14:sldId id="384"/>
            <p14:sldId id="371"/>
            <p14:sldId id="396"/>
            <p14:sldId id="385"/>
            <p14:sldId id="386"/>
            <p14:sldId id="388"/>
            <p14:sldId id="390"/>
            <p14:sldId id="391"/>
            <p14:sldId id="392"/>
            <p14:sldId id="393"/>
            <p14:sldId id="394"/>
            <p14:sldId id="398"/>
            <p14:sldId id="415"/>
            <p14:sldId id="416"/>
            <p14:sldId id="417"/>
            <p14:sldId id="419"/>
            <p14:sldId id="370"/>
          </p14:sldIdLst>
        </p14:section>
      </p14:sectionLst>
    </p:ext>
    <p:ext uri="{EFAFB233-063F-42B5-8137-9DF3F51BA10A}">
      <p15:sldGuideLst xmlns:p15="http://schemas.microsoft.com/office/powerpoint/2012/main">
        <p15:guide id="1" orient="horz" pos="2173">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7" roundtripDataSignature="AMtx7micTkuNbfu0LsIZHOK/R0h9+t6J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78" d="100"/>
          <a:sy n="78" d="100"/>
        </p:scale>
        <p:origin x="1555" y="62"/>
      </p:cViewPr>
      <p:guideLst>
        <p:guide orient="horz" pos="217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128" Type="http://schemas.openxmlformats.org/officeDocument/2006/relationships/presProps" Target="presProps.xml"/><Relationship Id="rId131"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27" Type="http://customschemas.google.com/relationships/presentationmetadata" Target="meta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9320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9329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8217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0400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3793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9934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0661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9668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2883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7159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0798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6725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3471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43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5644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3015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4872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26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85772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09878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14319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99918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06967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13142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58527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76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45184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03074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53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68133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53156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29208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86963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18750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9384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50074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21686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18532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06379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74335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88103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05013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22162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70068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6" name="Google Shape;1126;p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11"/>
        <p:cNvGrpSpPr/>
        <p:nvPr/>
      </p:nvGrpSpPr>
      <p:grpSpPr>
        <a:xfrm>
          <a:off x="0" y="0"/>
          <a:ext cx="0" cy="0"/>
          <a:chOff x="0" y="0"/>
          <a:chExt cx="0" cy="0"/>
        </a:xfrm>
      </p:grpSpPr>
      <p:sp>
        <p:nvSpPr>
          <p:cNvPr id="12" name="Google Shape;12;p1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1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5" name="Google Shape;15;p1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6" name="Google Shape;16;p1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bg>
      <p:bgPr>
        <a:solidFill>
          <a:schemeClr val="lt1"/>
        </a:solidFill>
        <a:effectLst/>
      </p:bgPr>
    </p:bg>
    <p:spTree>
      <p:nvGrpSpPr>
        <p:cNvPr id="1" name="Shape 68"/>
        <p:cNvGrpSpPr/>
        <p:nvPr/>
      </p:nvGrpSpPr>
      <p:grpSpPr>
        <a:xfrm>
          <a:off x="0" y="0"/>
          <a:ext cx="0" cy="0"/>
          <a:chOff x="0" y="0"/>
          <a:chExt cx="0" cy="0"/>
        </a:xfrm>
      </p:grpSpPr>
      <p:sp>
        <p:nvSpPr>
          <p:cNvPr id="69" name="Google Shape;69;p1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2" name="Google Shape;72;p1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3" name="Google Shape;73;p1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bg>
      <p:bgPr>
        <a:solidFill>
          <a:schemeClr val="lt1"/>
        </a:solidFill>
        <a:effectLst/>
      </p:bgPr>
    </p:bg>
    <p:spTree>
      <p:nvGrpSpPr>
        <p:cNvPr id="1" name="Shape 74"/>
        <p:cNvGrpSpPr/>
        <p:nvPr/>
      </p:nvGrpSpPr>
      <p:grpSpPr>
        <a:xfrm>
          <a:off x="0" y="0"/>
          <a:ext cx="0" cy="0"/>
          <a:chOff x="0" y="0"/>
          <a:chExt cx="0" cy="0"/>
        </a:xfrm>
      </p:grpSpPr>
      <p:sp>
        <p:nvSpPr>
          <p:cNvPr id="75" name="Google Shape;75;p1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1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8" name="Google Shape;78;p1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9" name="Google Shape;79;p1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lt1"/>
        </a:solidFill>
        <a:effectLst/>
      </p:bgPr>
    </p:bg>
    <p:spTree>
      <p:nvGrpSpPr>
        <p:cNvPr id="1" name="Shape 17"/>
        <p:cNvGrpSpPr/>
        <p:nvPr/>
      </p:nvGrpSpPr>
      <p:grpSpPr>
        <a:xfrm>
          <a:off x="0" y="0"/>
          <a:ext cx="0" cy="0"/>
          <a:chOff x="0" y="0"/>
          <a:chExt cx="0" cy="0"/>
        </a:xfrm>
      </p:grpSpPr>
      <p:sp>
        <p:nvSpPr>
          <p:cNvPr id="18" name="Google Shape;18;p1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1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21" name="Google Shape;21;p1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22" name="Google Shape;22;p1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23"/>
        <p:cNvGrpSpPr/>
        <p:nvPr/>
      </p:nvGrpSpPr>
      <p:grpSpPr>
        <a:xfrm>
          <a:off x="0" y="0"/>
          <a:ext cx="0" cy="0"/>
          <a:chOff x="0" y="0"/>
          <a:chExt cx="0" cy="0"/>
        </a:xfrm>
      </p:grpSpPr>
      <p:sp>
        <p:nvSpPr>
          <p:cNvPr id="24" name="Google Shape;24;p1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11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27" name="Google Shape;27;p1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28" name="Google Shape;28;p1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solidFill>
          <a:schemeClr val="lt1"/>
        </a:solidFill>
        <a:effectLst/>
      </p:bgPr>
    </p:bg>
    <p:spTree>
      <p:nvGrpSpPr>
        <p:cNvPr id="1" name="Shape 29"/>
        <p:cNvGrpSpPr/>
        <p:nvPr/>
      </p:nvGrpSpPr>
      <p:grpSpPr>
        <a:xfrm>
          <a:off x="0" y="0"/>
          <a:ext cx="0" cy="0"/>
          <a:chOff x="0" y="0"/>
          <a:chExt cx="0" cy="0"/>
        </a:xfrm>
      </p:grpSpPr>
      <p:sp>
        <p:nvSpPr>
          <p:cNvPr id="30" name="Google Shape;30;p1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12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12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34" name="Google Shape;34;p1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35" name="Google Shape;35;p1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bg>
      <p:bgPr>
        <a:solidFill>
          <a:schemeClr val="lt1"/>
        </a:solidFill>
        <a:effectLst/>
      </p:bgPr>
    </p:bg>
    <p:spTree>
      <p:nvGrpSpPr>
        <p:cNvPr id="1" name="Shape 36"/>
        <p:cNvGrpSpPr/>
        <p:nvPr/>
      </p:nvGrpSpPr>
      <p:grpSpPr>
        <a:xfrm>
          <a:off x="0" y="0"/>
          <a:ext cx="0" cy="0"/>
          <a:chOff x="0" y="0"/>
          <a:chExt cx="0" cy="0"/>
        </a:xfrm>
      </p:grpSpPr>
      <p:sp>
        <p:nvSpPr>
          <p:cNvPr id="37" name="Google Shape;37;p1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1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43" name="Google Shape;43;p1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44" name="Google Shape;44;p1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45"/>
        <p:cNvGrpSpPr/>
        <p:nvPr/>
      </p:nvGrpSpPr>
      <p:grpSpPr>
        <a:xfrm>
          <a:off x="0" y="0"/>
          <a:ext cx="0" cy="0"/>
          <a:chOff x="0" y="0"/>
          <a:chExt cx="0" cy="0"/>
        </a:xfrm>
      </p:grpSpPr>
      <p:sp>
        <p:nvSpPr>
          <p:cNvPr id="46" name="Google Shape;46;p1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1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48" name="Google Shape;48;p1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49" name="Google Shape;49;p1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0"/>
        <p:cNvGrpSpPr/>
        <p:nvPr/>
      </p:nvGrpSpPr>
      <p:grpSpPr>
        <a:xfrm>
          <a:off x="0" y="0"/>
          <a:ext cx="0" cy="0"/>
          <a:chOff x="0" y="0"/>
          <a:chExt cx="0" cy="0"/>
        </a:xfrm>
      </p:grpSpPr>
      <p:sp>
        <p:nvSpPr>
          <p:cNvPr id="51" name="Google Shape;51;p1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52" name="Google Shape;52;p1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53" name="Google Shape;53;p1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solidFill>
          <a:schemeClr val="lt1"/>
        </a:solidFill>
        <a:effectLst/>
      </p:bgPr>
    </p:bg>
    <p:spTree>
      <p:nvGrpSpPr>
        <p:cNvPr id="1" name="Shape 54"/>
        <p:cNvGrpSpPr/>
        <p:nvPr/>
      </p:nvGrpSpPr>
      <p:grpSpPr>
        <a:xfrm>
          <a:off x="0" y="0"/>
          <a:ext cx="0" cy="0"/>
          <a:chOff x="0" y="0"/>
          <a:chExt cx="0" cy="0"/>
        </a:xfrm>
      </p:grpSpPr>
      <p:sp>
        <p:nvSpPr>
          <p:cNvPr id="55" name="Google Shape;55;p1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1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59" name="Google Shape;59;p1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60" name="Google Shape;60;p1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solidFill>
          <a:schemeClr val="lt1"/>
        </a:solidFill>
        <a:effectLst/>
      </p:bgPr>
    </p:bg>
    <p:spTree>
      <p:nvGrpSpPr>
        <p:cNvPr id="1" name="Shape 61"/>
        <p:cNvGrpSpPr/>
        <p:nvPr/>
      </p:nvGrpSpPr>
      <p:grpSpPr>
        <a:xfrm>
          <a:off x="0" y="0"/>
          <a:ext cx="0" cy="0"/>
          <a:chOff x="0" y="0"/>
          <a:chExt cx="0" cy="0"/>
        </a:xfrm>
      </p:grpSpPr>
      <p:sp>
        <p:nvSpPr>
          <p:cNvPr id="62" name="Google Shape;62;p1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125"/>
          <p:cNvSpPr>
            <a:spLocks noGrp="1"/>
          </p:cNvSpPr>
          <p:nvPr>
            <p:ph type="pic" idx="2"/>
          </p:nvPr>
        </p:nvSpPr>
        <p:spPr>
          <a:xfrm>
            <a:off x="1792288" y="612775"/>
            <a:ext cx="5486400" cy="4114800"/>
          </a:xfrm>
          <a:prstGeom prst="rect">
            <a:avLst/>
          </a:prstGeom>
          <a:noFill/>
          <a:ln>
            <a:noFill/>
          </a:ln>
        </p:spPr>
      </p:sp>
      <p:sp>
        <p:nvSpPr>
          <p:cNvPr id="64" name="Google Shape;64;p1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66" name="Google Shape;66;p1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67" name="Google Shape;67;p1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1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1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C:\Users\parul\Desktop\temp.png"/>
          <p:cNvPicPr preferRelativeResize="0"/>
          <p:nvPr/>
        </p:nvPicPr>
        <p:blipFill rotWithShape="1">
          <a:blip r:embed="rId3">
            <a:alphaModFix/>
          </a:blip>
          <a:srcRect/>
          <a:stretch/>
        </p:blipFill>
        <p:spPr>
          <a:xfrm>
            <a:off x="0" y="-11758"/>
            <a:ext cx="9144000" cy="6900863"/>
          </a:xfrm>
          <a:prstGeom prst="rect">
            <a:avLst/>
          </a:prstGeom>
          <a:noFill/>
          <a:ln>
            <a:noFill/>
          </a:ln>
        </p:spPr>
      </p:pic>
      <p:sp>
        <p:nvSpPr>
          <p:cNvPr id="85" name="Google Shape;85;p1"/>
          <p:cNvSpPr/>
          <p:nvPr/>
        </p:nvSpPr>
        <p:spPr>
          <a:xfrm>
            <a:off x="0" y="912020"/>
            <a:ext cx="9144000" cy="220480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dirty="0">
                <a:latin typeface="Calibri"/>
                <a:ea typeface="Calibri"/>
                <a:cs typeface="Calibri"/>
              </a:rPr>
              <a:t>Data Analytics and Data Visualization(303105314)</a:t>
            </a:r>
            <a:endParaRPr sz="3500" b="1" dirty="0">
              <a:latin typeface="Calibri"/>
              <a:ea typeface="Calibri"/>
              <a:cs typeface="Calibri"/>
            </a:endParaRPr>
          </a:p>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000000"/>
                </a:solidFill>
                <a:latin typeface="Calibri"/>
                <a:ea typeface="Calibri"/>
                <a:cs typeface="Calibri"/>
                <a:sym typeface="Calibri"/>
              </a:rPr>
              <a:t>Unit 2 : Introd</a:t>
            </a:r>
            <a:r>
              <a:rPr lang="en-US" sz="3500" b="1" dirty="0">
                <a:latin typeface="Calibri"/>
                <a:ea typeface="Calibri"/>
                <a:cs typeface="Calibri"/>
                <a:sym typeface="Calibri"/>
              </a:rPr>
              <a:t>uction to Python Fundamentals and Statistics</a:t>
            </a:r>
            <a:endParaRPr sz="3500" b="1" dirty="0">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800"/>
              <a:buFont typeface="Arial"/>
              <a:buNone/>
            </a:pPr>
            <a:r>
              <a:rPr lang="en-US" sz="2800" b="1" dirty="0">
                <a:latin typeface="Calibri"/>
                <a:ea typeface="Calibri"/>
                <a:cs typeface="Calibri"/>
                <a:sym typeface="Calibri"/>
              </a:rPr>
              <a:t>Arun Chauhan</a:t>
            </a:r>
            <a:endParaRPr sz="2800" b="1" i="0" u="none"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0000"/>
                </a:solidFill>
                <a:latin typeface="Calibri"/>
                <a:ea typeface="Calibri"/>
                <a:cs typeface="Calibri"/>
                <a:sym typeface="Calibri"/>
              </a:rPr>
              <a:t> </a:t>
            </a:r>
            <a:r>
              <a:rPr lang="en-US" sz="2800" b="0" i="0" u="none" strike="noStrike" cap="none" dirty="0">
                <a:solidFill>
                  <a:srgbClr val="000000"/>
                </a:solidFill>
                <a:latin typeface="Calibri"/>
                <a:ea typeface="Calibri"/>
                <a:cs typeface="Calibri"/>
                <a:sym typeface="Calibri"/>
              </a:rPr>
              <a:t>Assistant Professor</a:t>
            </a:r>
            <a:endParaRPr dirty="0"/>
          </a:p>
          <a:p>
            <a:pPr marL="0" marR="0" lvl="0" indent="0" algn="ctr" rtl="0">
              <a:lnSpc>
                <a:spcPct val="100000"/>
              </a:lnSpc>
              <a:spcBef>
                <a:spcPts val="560"/>
              </a:spcBef>
              <a:spcAft>
                <a:spcPts val="0"/>
              </a:spcAft>
              <a:buClr>
                <a:srgbClr val="000000"/>
              </a:buClr>
              <a:buSzPts val="2800"/>
              <a:buFont typeface="Arial"/>
              <a:buNone/>
            </a:pPr>
            <a:r>
              <a:rPr lang="en-US" sz="2800" b="0" i="0" u="none" strike="noStrike" cap="none" dirty="0">
                <a:solidFill>
                  <a:srgbClr val="000000"/>
                </a:solidFill>
                <a:latin typeface="Calibri"/>
                <a:ea typeface="Calibri"/>
                <a:cs typeface="Calibri"/>
                <a:sym typeface="Calibri"/>
              </a:rPr>
              <a:t>Computer Science &amp; Engineering</a:t>
            </a:r>
            <a:endParaRPr sz="2800" b="0" i="0" u="none"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500"/>
              <a:buFont typeface="Arial"/>
              <a:buNone/>
            </a:pPr>
            <a:endParaRPr sz="3500" b="1" i="0" u="none" strike="noStrike" cap="none" dirty="0">
              <a:solidFill>
                <a:srgbClr val="000000"/>
              </a:solidFill>
              <a:latin typeface="Calibri"/>
              <a:ea typeface="Calibri"/>
              <a:cs typeface="Calibri"/>
              <a:sym typeface="Calibri"/>
            </a:endParaRPr>
          </a:p>
        </p:txBody>
      </p:sp>
      <p:pic>
        <p:nvPicPr>
          <p:cNvPr id="86" name="Google Shape;86;p1" descr="C:\Users\parul\Desktop\Registered Logosd.png"/>
          <p:cNvPicPr preferRelativeResize="0"/>
          <p:nvPr/>
        </p:nvPicPr>
        <p:blipFill rotWithShape="1">
          <a:blip r:embed="rId4">
            <a:alphaModFix/>
          </a:blip>
          <a:srcRect/>
          <a:stretch/>
        </p:blipFill>
        <p:spPr>
          <a:xfrm>
            <a:off x="3381375" y="283369"/>
            <a:ext cx="2381250" cy="628650"/>
          </a:xfrm>
          <a:prstGeom prst="rect">
            <a:avLst/>
          </a:prstGeom>
          <a:noFill/>
          <a:ln>
            <a:noFill/>
          </a:ln>
        </p:spPr>
      </p:pic>
      <p:grpSp>
        <p:nvGrpSpPr>
          <p:cNvPr id="87" name="Google Shape;87;p1"/>
          <p:cNvGrpSpPr/>
          <p:nvPr/>
        </p:nvGrpSpPr>
        <p:grpSpPr>
          <a:xfrm>
            <a:off x="1329147" y="3069994"/>
            <a:ext cx="6308725" cy="93663"/>
            <a:chOff x="1428728" y="2571744"/>
            <a:chExt cx="6309404" cy="94298"/>
          </a:xfrm>
        </p:grpSpPr>
        <p:cxnSp>
          <p:nvCxnSpPr>
            <p:cNvPr id="88" name="Google Shape;88;p1"/>
            <p:cNvCxnSpPr/>
            <p:nvPr/>
          </p:nvCxnSpPr>
          <p:spPr>
            <a:xfrm>
              <a:off x="1428728" y="2618094"/>
              <a:ext cx="6287177" cy="1598"/>
            </a:xfrm>
            <a:prstGeom prst="straightConnector1">
              <a:avLst/>
            </a:prstGeom>
            <a:noFill/>
            <a:ln w="9525" cap="flat" cmpd="sng">
              <a:solidFill>
                <a:srgbClr val="000000"/>
              </a:solidFill>
              <a:prstDash val="solid"/>
              <a:round/>
              <a:headEnd type="none" w="sm" len="sm"/>
              <a:tailEnd type="none" w="sm" len="sm"/>
            </a:ln>
          </p:spPr>
        </p:cxnSp>
        <p:sp>
          <p:nvSpPr>
            <p:cNvPr id="89" name="Google Shape;89;p1"/>
            <p:cNvSpPr/>
            <p:nvPr/>
          </p:nvSpPr>
          <p:spPr>
            <a:xfrm rot="10800000">
              <a:off x="1428728" y="2571744"/>
              <a:ext cx="93672"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1"/>
            <p:cNvSpPr/>
            <p:nvPr/>
          </p:nvSpPr>
          <p:spPr>
            <a:xfrm rot="10800000">
              <a:off x="7644459" y="2571744"/>
              <a:ext cx="93673"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91" name="Google Shape;91;p1"/>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12"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87" name="Google Shape;187;p12"/>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a:buClr>
                <a:schemeClr val="lt1"/>
              </a:buClr>
              <a:buSzPts val="3600"/>
            </a:pPr>
            <a:r>
              <a:rPr lang="en-US" sz="3600" dirty="0">
                <a:solidFill>
                  <a:schemeClr val="lt1"/>
                </a:solidFill>
                <a:latin typeface="Calibri"/>
                <a:ea typeface="Calibri"/>
                <a:cs typeface="Calibri"/>
              </a:rPr>
              <a:t>Contd.</a:t>
            </a:r>
          </a:p>
        </p:txBody>
      </p:sp>
      <p:sp>
        <p:nvSpPr>
          <p:cNvPr id="188" name="Google Shape;188;p1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189" name="Google Shape;189;p12"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190" name="Google Shape;190;p12"/>
          <p:cNvSpPr txBox="1"/>
          <p:nvPr/>
        </p:nvSpPr>
        <p:spPr>
          <a:xfrm>
            <a:off x="323528" y="2294813"/>
            <a:ext cx="8629972" cy="4524275"/>
          </a:xfrm>
          <a:prstGeom prst="rect">
            <a:avLst/>
          </a:prstGeom>
          <a:noFill/>
          <a:ln>
            <a:noFill/>
          </a:ln>
        </p:spPr>
        <p:txBody>
          <a:bodyPr spcFirstLastPara="1" wrap="square" lIns="91425" tIns="45700" rIns="91425" bIns="45700" anchor="t" anchorCtr="0">
            <a:spAutoFit/>
          </a:bodyPr>
          <a:lstStyle/>
          <a:p>
            <a:pPr marL="342900" indent="-342900" algn="just">
              <a:buFont typeface="Arial" panose="020B0604020202020204" pitchFamily="34" charset="0"/>
              <a:buChar char="•"/>
            </a:pPr>
            <a:r>
              <a:rPr lang="en-US" sz="2400" dirty="0">
                <a:solidFill>
                  <a:srgbClr val="303030"/>
                </a:solidFill>
                <a:latin typeface="Calibri"/>
                <a:ea typeface="Calibri"/>
                <a:cs typeface="Calibri"/>
              </a:rPr>
              <a:t>The Pandas Series is nothing but a column in an Excel sheet. Labels need not be unique but must be of a </a:t>
            </a:r>
            <a:r>
              <a:rPr lang="en-US" sz="2400" dirty="0" err="1">
                <a:solidFill>
                  <a:srgbClr val="303030"/>
                </a:solidFill>
                <a:latin typeface="Calibri"/>
                <a:ea typeface="Calibri"/>
                <a:cs typeface="Calibri"/>
              </a:rPr>
              <a:t>hashable</a:t>
            </a:r>
            <a:r>
              <a:rPr lang="en-US" sz="2400" dirty="0">
                <a:solidFill>
                  <a:srgbClr val="303030"/>
                </a:solidFill>
                <a:latin typeface="Calibri"/>
                <a:ea typeface="Calibri"/>
                <a:cs typeface="Calibri"/>
              </a:rPr>
              <a:t> type.</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The object supports both integer and label-based indexing and provides a host of methods for performing operations involving the index.</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Pandas Series is created by loading the datasets from existing storage (which can be a SQL database, a CSV file, or an Excel file).</a:t>
            </a:r>
          </a:p>
          <a:p>
            <a:pPr marL="342900" indent="-342900" algn="just">
              <a:buFont typeface="Arial" panose="020B0604020202020204" pitchFamily="34" charset="0"/>
              <a:buChar char="•"/>
            </a:pPr>
            <a:endParaRPr lang="en-US" sz="2400" dirty="0">
              <a:solidFill>
                <a:srgbClr val="303030"/>
              </a:solidFill>
              <a:latin typeface="Calibri"/>
              <a:ea typeface="Calibri"/>
              <a:cs typeface="Calibri"/>
            </a:endParaRPr>
          </a:p>
          <a:p>
            <a:pPr marL="342900" indent="-342900" algn="just">
              <a:buFont typeface="Arial" panose="020B0604020202020204" pitchFamily="34" charset="0"/>
              <a:buChar char="•"/>
            </a:pPr>
            <a:r>
              <a:rPr lang="en-US" sz="2400" dirty="0">
                <a:solidFill>
                  <a:srgbClr val="303030"/>
                </a:solidFill>
                <a:latin typeface="Calibri"/>
                <a:ea typeface="Calibri"/>
                <a:cs typeface="Calibri"/>
              </a:rPr>
              <a:t>Pandas Series can be created from lists, dictionaries, scalar values, etc.</a:t>
            </a:r>
          </a:p>
          <a:p>
            <a:pPr marL="342900" indent="-342900" algn="just">
              <a:buFont typeface="Arial" panose="020B0604020202020204" pitchFamily="34" charset="0"/>
              <a:buChar char="•"/>
            </a:pPr>
            <a:endParaRPr lang="en-US" sz="2400" dirty="0">
              <a:solidFill>
                <a:srgbClr val="303030"/>
              </a:solidFill>
              <a:latin typeface="Calibri"/>
              <a:ea typeface="Calibri"/>
              <a:cs typeface="Calibri"/>
            </a:endParaRPr>
          </a:p>
          <a:p>
            <a:pPr marL="342900" indent="-342900" algn="just">
              <a:buFont typeface="Arial" panose="020B0604020202020204" pitchFamily="34" charset="0"/>
              <a:buChar char="•"/>
            </a:pPr>
            <a:endParaRPr lang="en-US" sz="2400" dirty="0">
              <a:solidFill>
                <a:srgbClr val="303030"/>
              </a:solidFill>
              <a:latin typeface="Calibri"/>
              <a:ea typeface="Calibri"/>
              <a:cs typeface="Calibri"/>
            </a:endParaRPr>
          </a:p>
        </p:txBody>
      </p:sp>
    </p:spTree>
    <p:extLst>
      <p:ext uri="{BB962C8B-B14F-4D97-AF65-F5344CB8AC3E}">
        <p14:creationId xmlns:p14="http://schemas.microsoft.com/office/powerpoint/2010/main" val="3247113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1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05" name="Google Shape;205;p14"/>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a:buClr>
                <a:schemeClr val="lt1"/>
              </a:buClr>
              <a:buSzPts val="3600"/>
            </a:pPr>
            <a:r>
              <a:rPr lang="en-US" sz="3600" dirty="0">
                <a:solidFill>
                  <a:schemeClr val="lt1"/>
                </a:solidFill>
                <a:latin typeface="Calibri"/>
                <a:ea typeface="Calibri"/>
                <a:cs typeface="Calibri"/>
              </a:rPr>
              <a:t>Contd.</a:t>
            </a:r>
          </a:p>
        </p:txBody>
      </p:sp>
      <p:sp>
        <p:nvSpPr>
          <p:cNvPr id="206" name="Google Shape;206;p1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207" name="Google Shape;207;p14"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08" name="Google Shape;208;p14"/>
          <p:cNvSpPr txBox="1"/>
          <p:nvPr/>
        </p:nvSpPr>
        <p:spPr>
          <a:xfrm>
            <a:off x="323528" y="2294813"/>
            <a:ext cx="8629972" cy="3785611"/>
          </a:xfrm>
          <a:prstGeom prst="rect">
            <a:avLst/>
          </a:prstGeom>
          <a:noFill/>
          <a:ln>
            <a:noFill/>
          </a:ln>
        </p:spPr>
        <p:txBody>
          <a:bodyPr spcFirstLastPara="1" wrap="square" lIns="91425" tIns="45700" rIns="91425" bIns="45700" anchor="t" anchorCtr="0">
            <a:spAutoFit/>
          </a:bodyPr>
          <a:lstStyle/>
          <a:p>
            <a:pPr algn="just"/>
            <a:r>
              <a:rPr lang="en-US" sz="2400" b="1" dirty="0">
                <a:solidFill>
                  <a:srgbClr val="303030"/>
                </a:solidFill>
                <a:latin typeface="Calibri"/>
                <a:ea typeface="Calibri"/>
                <a:cs typeface="Calibri"/>
              </a:rPr>
              <a:t>Pandas Data Frame:</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Pandas </a:t>
            </a:r>
            <a:r>
              <a:rPr lang="en-US" sz="2400" dirty="0" err="1">
                <a:solidFill>
                  <a:srgbClr val="303030"/>
                </a:solidFill>
                <a:latin typeface="Calibri"/>
                <a:ea typeface="Calibri"/>
                <a:cs typeface="Calibri"/>
              </a:rPr>
              <a:t>DataFrame</a:t>
            </a:r>
            <a:r>
              <a:rPr lang="en-US" sz="2400" dirty="0">
                <a:solidFill>
                  <a:srgbClr val="303030"/>
                </a:solidFill>
                <a:latin typeface="Calibri"/>
                <a:ea typeface="Calibri"/>
                <a:cs typeface="Calibri"/>
              </a:rPr>
              <a:t> is a two-dimensional data structure with labeled axes (rows and columns).</a:t>
            </a:r>
          </a:p>
          <a:p>
            <a:pPr algn="just"/>
            <a:endParaRPr lang="en-US" sz="2400" b="1" dirty="0">
              <a:solidFill>
                <a:srgbClr val="303030"/>
              </a:solidFill>
              <a:latin typeface="Calibri"/>
              <a:ea typeface="Calibri"/>
              <a:cs typeface="Calibri"/>
            </a:endParaRPr>
          </a:p>
          <a:p>
            <a:pPr algn="just"/>
            <a:r>
              <a:rPr lang="en-US" sz="2400" b="1" dirty="0">
                <a:solidFill>
                  <a:srgbClr val="303030"/>
                </a:solidFill>
                <a:latin typeface="Calibri"/>
                <a:ea typeface="Calibri"/>
                <a:cs typeface="Calibri"/>
              </a:rPr>
              <a:t>Creating Data Frame:</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Pandas </a:t>
            </a:r>
            <a:r>
              <a:rPr lang="en-US" sz="2400" dirty="0" err="1">
                <a:solidFill>
                  <a:srgbClr val="303030"/>
                </a:solidFill>
                <a:latin typeface="Calibri"/>
                <a:ea typeface="Calibri"/>
                <a:cs typeface="Calibri"/>
              </a:rPr>
              <a:t>DataFrame</a:t>
            </a:r>
            <a:r>
              <a:rPr lang="en-US" sz="2400" dirty="0">
                <a:solidFill>
                  <a:srgbClr val="303030"/>
                </a:solidFill>
                <a:latin typeface="Calibri"/>
                <a:ea typeface="Calibri"/>
                <a:cs typeface="Calibri"/>
              </a:rPr>
              <a:t> is created by loading the datasets from existing storage (which can be a SQL database, a CSV file, or an Excel file).</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Pandas </a:t>
            </a:r>
            <a:r>
              <a:rPr lang="en-US" sz="2400" dirty="0" err="1">
                <a:solidFill>
                  <a:srgbClr val="303030"/>
                </a:solidFill>
                <a:latin typeface="Calibri"/>
                <a:ea typeface="Calibri"/>
                <a:cs typeface="Calibri"/>
              </a:rPr>
              <a:t>DataFrame</a:t>
            </a:r>
            <a:r>
              <a:rPr lang="en-US" sz="2400" dirty="0">
                <a:solidFill>
                  <a:srgbClr val="303030"/>
                </a:solidFill>
                <a:latin typeface="Calibri"/>
                <a:ea typeface="Calibri"/>
                <a:cs typeface="Calibri"/>
              </a:rPr>
              <a:t> can be created from lists, dictionaries, a list of dictionaries, etc.</a:t>
            </a:r>
          </a:p>
        </p:txBody>
      </p:sp>
    </p:spTree>
    <p:extLst>
      <p:ext uri="{BB962C8B-B14F-4D97-AF65-F5344CB8AC3E}">
        <p14:creationId xmlns:p14="http://schemas.microsoft.com/office/powerpoint/2010/main" val="2589106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13"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96" name="Google Shape;196;p13"/>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a:buClr>
                <a:schemeClr val="lt1"/>
              </a:buClr>
              <a:buSzPts val="3600"/>
            </a:pPr>
            <a:r>
              <a:rPr lang="en-IN" sz="3600" dirty="0">
                <a:solidFill>
                  <a:schemeClr val="lt1"/>
                </a:solidFill>
                <a:latin typeface="Calibri"/>
                <a:ea typeface="Calibri"/>
                <a:cs typeface="Calibri"/>
              </a:rPr>
              <a:t>Contd.</a:t>
            </a:r>
          </a:p>
        </p:txBody>
      </p:sp>
      <p:sp>
        <p:nvSpPr>
          <p:cNvPr id="197" name="Google Shape;197;p1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198" name="Google Shape;198;p13"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199" name="Google Shape;199;p13"/>
          <p:cNvSpPr txBox="1"/>
          <p:nvPr/>
        </p:nvSpPr>
        <p:spPr>
          <a:xfrm>
            <a:off x="323528" y="2294813"/>
            <a:ext cx="8629972" cy="3046948"/>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rgbClr val="303030"/>
              </a:buClr>
              <a:buSzPts val="2400"/>
            </a:pPr>
            <a:r>
              <a:rPr lang="en-US" sz="2400" b="1" dirty="0">
                <a:solidFill>
                  <a:srgbClr val="303030"/>
                </a:solidFill>
                <a:latin typeface="Calibri"/>
                <a:ea typeface="Calibri"/>
                <a:cs typeface="Calibri"/>
              </a:rPr>
              <a:t>NumPy:</a:t>
            </a:r>
          </a:p>
          <a:p>
            <a:pPr marL="342900" marR="0" lvl="0" indent="-342900" algn="just" rtl="0">
              <a:lnSpc>
                <a:spcPct val="100000"/>
              </a:lnSpc>
              <a:spcBef>
                <a:spcPts val="0"/>
              </a:spcBef>
              <a:spcAft>
                <a:spcPts val="0"/>
              </a:spcAft>
              <a:buClr>
                <a:srgbClr val="303030"/>
              </a:buClr>
              <a:buSzPts val="2400"/>
              <a:buFont typeface="Arial"/>
              <a:buChar char="•"/>
            </a:pPr>
            <a:r>
              <a:rPr lang="en-US" sz="2400" dirty="0">
                <a:solidFill>
                  <a:srgbClr val="303030"/>
                </a:solidFill>
                <a:latin typeface="Calibri"/>
                <a:ea typeface="Calibri"/>
                <a:cs typeface="Calibri"/>
              </a:rPr>
              <a:t>NumPy, which stands for Numerical Python, is a fundamental package for scientific computing in Python.</a:t>
            </a:r>
          </a:p>
          <a:p>
            <a:pPr marL="342900" marR="0" lvl="0" indent="-342900" algn="just" rtl="0">
              <a:lnSpc>
                <a:spcPct val="100000"/>
              </a:lnSpc>
              <a:spcBef>
                <a:spcPts val="0"/>
              </a:spcBef>
              <a:spcAft>
                <a:spcPts val="0"/>
              </a:spcAft>
              <a:buClr>
                <a:srgbClr val="303030"/>
              </a:buClr>
              <a:buSzPts val="2400"/>
              <a:buFont typeface="Arial"/>
              <a:buChar char="•"/>
            </a:pPr>
            <a:r>
              <a:rPr lang="en-US" sz="2400" dirty="0">
                <a:solidFill>
                  <a:srgbClr val="303030"/>
                </a:solidFill>
                <a:latin typeface="Calibri"/>
                <a:ea typeface="Calibri"/>
                <a:cs typeface="Calibri"/>
              </a:rPr>
              <a:t>It provides support for large, multi-dimensional arrays and matrices, along with a collection of mathematical functions to operate on these arrays efficiently.</a:t>
            </a:r>
          </a:p>
          <a:p>
            <a:pPr marL="342900" marR="0" lvl="0" indent="-342900" algn="just" rtl="0">
              <a:lnSpc>
                <a:spcPct val="100000"/>
              </a:lnSpc>
              <a:spcBef>
                <a:spcPts val="0"/>
              </a:spcBef>
              <a:spcAft>
                <a:spcPts val="0"/>
              </a:spcAft>
              <a:buClr>
                <a:srgbClr val="303030"/>
              </a:buClr>
              <a:buSzPts val="2400"/>
              <a:buFont typeface="Arial"/>
              <a:buChar char="•"/>
            </a:pPr>
            <a:r>
              <a:rPr lang="en-US" sz="2400" dirty="0">
                <a:solidFill>
                  <a:srgbClr val="303030"/>
                </a:solidFill>
                <a:latin typeface="Calibri"/>
                <a:ea typeface="Calibri"/>
                <a:cs typeface="Calibri"/>
              </a:rPr>
              <a:t>NumPy is widely used in fields such as data science, machine learning, engineering, and scientific research.</a:t>
            </a:r>
            <a:endParaRPr lang="en-US" sz="2400" dirty="0">
              <a:solidFill>
                <a:srgbClr val="30303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13"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96" name="Google Shape;196;p13"/>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a:buClr>
                <a:schemeClr val="lt1"/>
              </a:buClr>
              <a:buSzPts val="3600"/>
            </a:pPr>
            <a:r>
              <a:rPr lang="en-IN" sz="3600" dirty="0">
                <a:solidFill>
                  <a:schemeClr val="lt1"/>
                </a:solidFill>
                <a:latin typeface="Calibri"/>
                <a:ea typeface="Calibri"/>
                <a:cs typeface="Calibri"/>
              </a:rPr>
              <a:t>Contd.</a:t>
            </a:r>
          </a:p>
        </p:txBody>
      </p:sp>
      <p:sp>
        <p:nvSpPr>
          <p:cNvPr id="197" name="Google Shape;197;p1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198" name="Google Shape;198;p13"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199" name="Google Shape;199;p13"/>
          <p:cNvSpPr txBox="1"/>
          <p:nvPr/>
        </p:nvSpPr>
        <p:spPr>
          <a:xfrm>
            <a:off x="323528" y="2294813"/>
            <a:ext cx="8629972" cy="3785611"/>
          </a:xfrm>
          <a:prstGeom prst="rect">
            <a:avLst/>
          </a:prstGeom>
          <a:noFill/>
          <a:ln>
            <a:noFill/>
          </a:ln>
        </p:spPr>
        <p:txBody>
          <a:bodyPr spcFirstLastPara="1" wrap="square" lIns="91425" tIns="45700" rIns="91425" bIns="45700" anchor="t" anchorCtr="0">
            <a:spAutoFit/>
          </a:bodyPr>
          <a:lstStyle/>
          <a:p>
            <a:pPr algn="just"/>
            <a:r>
              <a:rPr lang="en-US" sz="2400" dirty="0">
                <a:solidFill>
                  <a:srgbClr val="303030"/>
                </a:solidFill>
                <a:latin typeface="Calibri"/>
                <a:ea typeface="Calibri"/>
                <a:cs typeface="Calibri"/>
              </a:rPr>
              <a:t>NumPy arrays come in two forms-</a:t>
            </a:r>
          </a:p>
          <a:p>
            <a:pPr algn="just"/>
            <a:r>
              <a:rPr lang="en-US" sz="2400" dirty="0">
                <a:solidFill>
                  <a:srgbClr val="303030"/>
                </a:solidFill>
                <a:latin typeface="Calibri"/>
                <a:ea typeface="Calibri"/>
                <a:cs typeface="Calibri"/>
              </a:rPr>
              <a:t>• 1-D array – also known as Vectors.</a:t>
            </a:r>
          </a:p>
          <a:p>
            <a:r>
              <a:rPr lang="en-US" sz="2400" dirty="0">
                <a:solidFill>
                  <a:srgbClr val="303030"/>
                </a:solidFill>
                <a:latin typeface="Calibri"/>
                <a:ea typeface="Calibri"/>
                <a:cs typeface="Calibri"/>
              </a:rPr>
              <a:t>• </a:t>
            </a:r>
            <a:r>
              <a:rPr lang="en-US" sz="2400" dirty="0" err="1">
                <a:solidFill>
                  <a:srgbClr val="303030"/>
                </a:solidFill>
                <a:latin typeface="Calibri"/>
                <a:ea typeface="Calibri"/>
                <a:cs typeface="Calibri"/>
              </a:rPr>
              <a:t>Multidimentional</a:t>
            </a:r>
            <a:r>
              <a:rPr lang="en-US" sz="2400" dirty="0">
                <a:solidFill>
                  <a:srgbClr val="303030"/>
                </a:solidFill>
                <a:latin typeface="Calibri"/>
                <a:ea typeface="Calibri"/>
                <a:cs typeface="Calibri"/>
              </a:rPr>
              <a:t> arrays also known as Matrices.</a:t>
            </a:r>
          </a:p>
          <a:p>
            <a:endParaRPr lang="en-US" sz="2400" dirty="0">
              <a:solidFill>
                <a:srgbClr val="303030"/>
              </a:solidFill>
              <a:latin typeface="Calibri"/>
              <a:ea typeface="Calibri"/>
              <a:cs typeface="Calibri"/>
            </a:endParaRPr>
          </a:p>
          <a:p>
            <a:r>
              <a:rPr lang="en-US" sz="2400" dirty="0">
                <a:solidFill>
                  <a:srgbClr val="303030"/>
                </a:solidFill>
                <a:latin typeface="Calibri"/>
                <a:ea typeface="Calibri"/>
                <a:cs typeface="Calibri"/>
              </a:rPr>
              <a:t>• Once a NumPy array is created, you cannot change its size.</a:t>
            </a:r>
          </a:p>
          <a:p>
            <a:r>
              <a:rPr lang="en-US" sz="2400" dirty="0">
                <a:solidFill>
                  <a:srgbClr val="303030"/>
                </a:solidFill>
                <a:latin typeface="Calibri"/>
                <a:ea typeface="Calibri"/>
                <a:cs typeface="Calibri"/>
              </a:rPr>
              <a:t> </a:t>
            </a:r>
          </a:p>
          <a:p>
            <a:r>
              <a:rPr lang="en-US" sz="2400" dirty="0">
                <a:solidFill>
                  <a:srgbClr val="303030"/>
                </a:solidFill>
                <a:latin typeface="Calibri"/>
                <a:ea typeface="Calibri"/>
                <a:cs typeface="Calibri"/>
              </a:rPr>
              <a:t>• NumPy array contain elements of homogenous type.</a:t>
            </a:r>
          </a:p>
          <a:p>
            <a:pPr marL="342900" indent="-342900">
              <a:buFont typeface="Arial" panose="020B0604020202020204" pitchFamily="34" charset="0"/>
              <a:buChar char="•"/>
            </a:pPr>
            <a:endParaRPr lang="en-US" sz="2400" dirty="0">
              <a:solidFill>
                <a:srgbClr val="303030"/>
              </a:solidFill>
              <a:latin typeface="Calibri"/>
              <a:ea typeface="Calibri"/>
              <a:cs typeface="Calibri"/>
            </a:endParaRPr>
          </a:p>
          <a:p>
            <a:br>
              <a:rPr lang="en-US" sz="2400" dirty="0">
                <a:solidFill>
                  <a:srgbClr val="303030"/>
                </a:solidFill>
                <a:latin typeface="Calibri"/>
                <a:ea typeface="Calibri"/>
                <a:cs typeface="Calibri"/>
              </a:rPr>
            </a:br>
            <a:endParaRPr lang="en-US" sz="2400" dirty="0">
              <a:solidFill>
                <a:srgbClr val="303030"/>
              </a:solidFill>
              <a:latin typeface="Calibri"/>
              <a:ea typeface="Calibri"/>
              <a:cs typeface="Calibri"/>
            </a:endParaRPr>
          </a:p>
        </p:txBody>
      </p:sp>
    </p:spTree>
    <p:extLst>
      <p:ext uri="{BB962C8B-B14F-4D97-AF65-F5344CB8AC3E}">
        <p14:creationId xmlns:p14="http://schemas.microsoft.com/office/powerpoint/2010/main" val="294229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13"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96" name="Google Shape;196;p13"/>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a:buClr>
                <a:schemeClr val="lt1"/>
              </a:buClr>
              <a:buSzPts val="3600"/>
            </a:pPr>
            <a:r>
              <a:rPr lang="en-IN" sz="3600" dirty="0">
                <a:solidFill>
                  <a:schemeClr val="lt1"/>
                </a:solidFill>
                <a:latin typeface="Calibri"/>
                <a:ea typeface="Calibri"/>
                <a:cs typeface="Calibri"/>
              </a:rPr>
              <a:t>Introduction to stats</a:t>
            </a:r>
          </a:p>
        </p:txBody>
      </p:sp>
      <p:sp>
        <p:nvSpPr>
          <p:cNvPr id="197" name="Google Shape;197;p1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198" name="Google Shape;198;p13"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199" name="Google Shape;199;p13"/>
          <p:cNvSpPr txBox="1"/>
          <p:nvPr/>
        </p:nvSpPr>
        <p:spPr>
          <a:xfrm>
            <a:off x="323528" y="2294813"/>
            <a:ext cx="8629972" cy="4524275"/>
          </a:xfrm>
          <a:prstGeom prst="rect">
            <a:avLst/>
          </a:prstGeom>
          <a:noFill/>
          <a:ln>
            <a:noFill/>
          </a:ln>
        </p:spPr>
        <p:txBody>
          <a:bodyPr spcFirstLastPara="1" wrap="square" lIns="91425" tIns="45700" rIns="91425" bIns="45700" anchor="t" anchorCtr="0">
            <a:spAutoFit/>
          </a:bodyPr>
          <a:lstStyle/>
          <a:p>
            <a:pPr marL="342900" indent="-342900" algn="just">
              <a:buFont typeface="Arial" panose="020B0604020202020204" pitchFamily="34" charset="0"/>
              <a:buChar char="•"/>
            </a:pPr>
            <a:r>
              <a:rPr lang="en-US" sz="2400" dirty="0">
                <a:solidFill>
                  <a:srgbClr val="303030"/>
                </a:solidFill>
                <a:latin typeface="Calibri"/>
                <a:ea typeface="Calibri"/>
                <a:cs typeface="Calibri"/>
              </a:rPr>
              <a:t>Statistics is a branch of mathematics that deals with the collection, analysis, interpretation, presentation, and organization of data.</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It provides methods for making inferences and decisions in the presence of uncertainty or variability.</a:t>
            </a:r>
          </a:p>
          <a:p>
            <a:pPr marL="342900" indent="-342900" algn="just">
              <a:buFont typeface="Arial" panose="020B0604020202020204" pitchFamily="34" charset="0"/>
              <a:buChar char="•"/>
            </a:pPr>
            <a:endParaRPr lang="en-US" sz="2400" dirty="0">
              <a:solidFill>
                <a:srgbClr val="303030"/>
              </a:solidFill>
              <a:latin typeface="Calibri"/>
              <a:ea typeface="Calibri"/>
              <a:cs typeface="Calibri"/>
            </a:endParaRPr>
          </a:p>
          <a:p>
            <a:pPr marL="342900" indent="-342900" algn="just">
              <a:buFont typeface="Arial" panose="020B0604020202020204" pitchFamily="34" charset="0"/>
              <a:buChar char="•"/>
            </a:pPr>
            <a:r>
              <a:rPr lang="en-US" sz="2400" dirty="0">
                <a:solidFill>
                  <a:srgbClr val="303030"/>
                </a:solidFill>
                <a:latin typeface="Calibri"/>
                <a:ea typeface="Calibri"/>
                <a:cs typeface="Calibri"/>
              </a:rPr>
              <a:t>It is mainly of two types: Descriptive and Inferential</a:t>
            </a:r>
          </a:p>
          <a:p>
            <a:pPr marL="342900" indent="-342900" algn="just">
              <a:buFont typeface="Arial" panose="020B0604020202020204" pitchFamily="34" charset="0"/>
              <a:buChar char="•"/>
            </a:pPr>
            <a:endParaRPr lang="en-US" sz="2400" dirty="0">
              <a:solidFill>
                <a:srgbClr val="303030"/>
              </a:solidFill>
              <a:latin typeface="Calibri"/>
              <a:ea typeface="Calibri"/>
              <a:cs typeface="Calibri"/>
            </a:endParaRPr>
          </a:p>
          <a:p>
            <a:pPr algn="just"/>
            <a:r>
              <a:rPr lang="en-US" sz="2400" b="1" dirty="0">
                <a:solidFill>
                  <a:srgbClr val="303030"/>
                </a:solidFill>
                <a:latin typeface="Calibri"/>
                <a:ea typeface="Calibri"/>
                <a:cs typeface="Calibri"/>
              </a:rPr>
              <a:t>Descriptive stats:</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Descriptive statistics involve methods for summarizing and describing the features of a dataset.</a:t>
            </a:r>
          </a:p>
          <a:p>
            <a:pPr lvl="1" algn="just"/>
            <a:endParaRPr lang="en-US" sz="2400" dirty="0">
              <a:solidFill>
                <a:srgbClr val="303030"/>
              </a:solidFill>
              <a:latin typeface="Calibri"/>
              <a:ea typeface="Calibri"/>
              <a:cs typeface="Calibri"/>
            </a:endParaRPr>
          </a:p>
        </p:txBody>
      </p:sp>
    </p:spTree>
    <p:extLst>
      <p:ext uri="{BB962C8B-B14F-4D97-AF65-F5344CB8AC3E}">
        <p14:creationId xmlns:p14="http://schemas.microsoft.com/office/powerpoint/2010/main" val="177626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13"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96" name="Google Shape;196;p13"/>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a:buClr>
                <a:schemeClr val="lt1"/>
              </a:buClr>
              <a:buSzPts val="3600"/>
            </a:pPr>
            <a:r>
              <a:rPr lang="en-IN" sz="3600" dirty="0">
                <a:solidFill>
                  <a:schemeClr val="lt1"/>
                </a:solidFill>
                <a:latin typeface="Calibri"/>
                <a:ea typeface="Calibri"/>
                <a:cs typeface="Calibri"/>
              </a:rPr>
              <a:t>Contd.</a:t>
            </a:r>
          </a:p>
        </p:txBody>
      </p:sp>
      <p:sp>
        <p:nvSpPr>
          <p:cNvPr id="197" name="Google Shape;197;p1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198" name="Google Shape;198;p13"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199" name="Google Shape;199;p13"/>
          <p:cNvSpPr txBox="1"/>
          <p:nvPr/>
        </p:nvSpPr>
        <p:spPr>
          <a:xfrm>
            <a:off x="323528" y="2294813"/>
            <a:ext cx="8629972" cy="4154943"/>
          </a:xfrm>
          <a:prstGeom prst="rect">
            <a:avLst/>
          </a:prstGeom>
          <a:noFill/>
          <a:ln>
            <a:noFill/>
          </a:ln>
        </p:spPr>
        <p:txBody>
          <a:bodyPr spcFirstLastPara="1" wrap="square" lIns="91425" tIns="45700" rIns="91425" bIns="45700" anchor="t" anchorCtr="0">
            <a:spAutoFit/>
          </a:bodyPr>
          <a:lstStyle/>
          <a:p>
            <a:pPr marL="342900" indent="-342900" algn="just">
              <a:buFont typeface="Arial" panose="020B0604020202020204" pitchFamily="34" charset="0"/>
              <a:buChar char="•"/>
            </a:pPr>
            <a:r>
              <a:rPr lang="en-US" sz="2400" dirty="0">
                <a:solidFill>
                  <a:srgbClr val="303030"/>
                </a:solidFill>
                <a:latin typeface="Calibri"/>
                <a:ea typeface="Calibri"/>
                <a:cs typeface="Calibri"/>
              </a:rPr>
              <a:t>descriptive statistics include measures of central tendency (mean, median, mode), measures of dispersion (range, variance, standard deviation), and measures of shape (skewness, kurtosis).</a:t>
            </a:r>
          </a:p>
          <a:p>
            <a:pPr marL="342900" indent="-342900" algn="just">
              <a:buFont typeface="Arial" panose="020B0604020202020204" pitchFamily="34" charset="0"/>
              <a:buChar char="•"/>
            </a:pPr>
            <a:endParaRPr lang="en-US" sz="2400" dirty="0">
              <a:solidFill>
                <a:srgbClr val="303030"/>
              </a:solidFill>
              <a:latin typeface="Calibri"/>
              <a:ea typeface="Calibri"/>
              <a:cs typeface="Calibri"/>
            </a:endParaRPr>
          </a:p>
          <a:p>
            <a:pPr algn="just"/>
            <a:r>
              <a:rPr lang="en-US" sz="2400" b="1" dirty="0">
                <a:solidFill>
                  <a:srgbClr val="303030"/>
                </a:solidFill>
                <a:latin typeface="Calibri"/>
                <a:ea typeface="Calibri"/>
                <a:cs typeface="Calibri"/>
              </a:rPr>
              <a:t>Inferential statistics:</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Inferential statistics is a branch of statistics that involves making inferences or predictions about a population based on a sample of data taken from that population. It's used to draw conclusions, make predictions, or test hypotheses about a larger group (population) based on the characteristics observed in a smaller sample from that group</a:t>
            </a:r>
            <a:r>
              <a:rPr lang="en-US" sz="2400" b="1" dirty="0">
                <a:solidFill>
                  <a:srgbClr val="303030"/>
                </a:solidFill>
                <a:latin typeface="Calibri"/>
                <a:ea typeface="Calibri"/>
                <a:cs typeface="Calibri"/>
              </a:rPr>
              <a:t>.</a:t>
            </a:r>
            <a:endParaRPr lang="en-US" sz="2400" dirty="0">
              <a:solidFill>
                <a:srgbClr val="303030"/>
              </a:solidFill>
              <a:latin typeface="Calibri"/>
              <a:ea typeface="Calibri"/>
              <a:cs typeface="Calibri"/>
            </a:endParaRPr>
          </a:p>
        </p:txBody>
      </p:sp>
    </p:spTree>
    <p:extLst>
      <p:ext uri="{BB962C8B-B14F-4D97-AF65-F5344CB8AC3E}">
        <p14:creationId xmlns:p14="http://schemas.microsoft.com/office/powerpoint/2010/main" val="3810290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13"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96" name="Google Shape;196;p13"/>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a:buClr>
                <a:schemeClr val="lt1"/>
              </a:buClr>
              <a:buSzPts val="3600"/>
            </a:pPr>
            <a:r>
              <a:rPr lang="en-IN" sz="3600" dirty="0">
                <a:solidFill>
                  <a:schemeClr val="lt1"/>
                </a:solidFill>
                <a:latin typeface="Calibri"/>
                <a:ea typeface="Calibri"/>
                <a:cs typeface="Calibri"/>
              </a:rPr>
              <a:t>Central tendency and Dispersion </a:t>
            </a:r>
          </a:p>
        </p:txBody>
      </p:sp>
      <p:sp>
        <p:nvSpPr>
          <p:cNvPr id="197" name="Google Shape;197;p1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198" name="Google Shape;198;p13"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199" name="Google Shape;199;p13"/>
          <p:cNvSpPr txBox="1"/>
          <p:nvPr/>
        </p:nvSpPr>
        <p:spPr>
          <a:xfrm>
            <a:off x="323528" y="2294813"/>
            <a:ext cx="8629972" cy="3046948"/>
          </a:xfrm>
          <a:prstGeom prst="rect">
            <a:avLst/>
          </a:prstGeom>
          <a:noFill/>
          <a:ln>
            <a:noFill/>
          </a:ln>
        </p:spPr>
        <p:txBody>
          <a:bodyPr spcFirstLastPara="1" wrap="square" lIns="91425" tIns="45700" rIns="91425" bIns="45700" anchor="t" anchorCtr="0">
            <a:spAutoFit/>
          </a:bodyPr>
          <a:lstStyle/>
          <a:p>
            <a:pPr algn="just"/>
            <a:endParaRPr lang="en-US" sz="2400" dirty="0">
              <a:solidFill>
                <a:srgbClr val="303030"/>
              </a:solidFill>
              <a:latin typeface="Calibri"/>
              <a:ea typeface="Calibri"/>
              <a:cs typeface="Calibri"/>
            </a:endParaRPr>
          </a:p>
          <a:p>
            <a:pPr algn="just"/>
            <a:r>
              <a:rPr lang="en-US" sz="2400" b="1" dirty="0">
                <a:solidFill>
                  <a:srgbClr val="303030"/>
                </a:solidFill>
                <a:latin typeface="Calibri"/>
                <a:ea typeface="Calibri"/>
                <a:cs typeface="Calibri"/>
              </a:rPr>
              <a:t>Central tendency: </a:t>
            </a:r>
            <a:r>
              <a:rPr lang="en-US" sz="2400" dirty="0">
                <a:solidFill>
                  <a:srgbClr val="303030"/>
                </a:solidFill>
                <a:latin typeface="Calibri"/>
                <a:ea typeface="Calibri"/>
                <a:cs typeface="Calibri"/>
              </a:rPr>
              <a:t>Central tendency refers to the typical or central value of a data set. There are three main measures of central tendency:</a:t>
            </a:r>
          </a:p>
          <a:p>
            <a:pPr algn="just"/>
            <a:endParaRPr lang="en-US" sz="2400" dirty="0">
              <a:solidFill>
                <a:srgbClr val="303030"/>
              </a:solidFill>
              <a:latin typeface="Calibri"/>
              <a:ea typeface="Calibri"/>
              <a:cs typeface="Calibri"/>
            </a:endParaRPr>
          </a:p>
          <a:p>
            <a:pPr algn="just"/>
            <a:r>
              <a:rPr lang="en-US" sz="2400" b="1" dirty="0">
                <a:solidFill>
                  <a:srgbClr val="303030"/>
                </a:solidFill>
                <a:latin typeface="Calibri"/>
                <a:ea typeface="Calibri"/>
                <a:cs typeface="Calibri"/>
              </a:rPr>
              <a:t>Mean: </a:t>
            </a:r>
            <a:r>
              <a:rPr lang="en-US" sz="2400" dirty="0">
                <a:solidFill>
                  <a:srgbClr val="303030"/>
                </a:solidFill>
                <a:latin typeface="Calibri"/>
                <a:ea typeface="Calibri"/>
                <a:cs typeface="Calibri"/>
              </a:rPr>
              <a:t>The mean is the average of a set of numbers. It's calculated by adding up all the values in the data set and then dividing by the total number of values.</a:t>
            </a:r>
          </a:p>
        </p:txBody>
      </p:sp>
    </p:spTree>
    <p:extLst>
      <p:ext uri="{BB962C8B-B14F-4D97-AF65-F5344CB8AC3E}">
        <p14:creationId xmlns:p14="http://schemas.microsoft.com/office/powerpoint/2010/main" val="3580602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13"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96" name="Google Shape;196;p13"/>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a:buClr>
                <a:schemeClr val="lt1"/>
              </a:buClr>
              <a:buSzPts val="3600"/>
            </a:pPr>
            <a:r>
              <a:rPr lang="en-IN" sz="3600" dirty="0">
                <a:solidFill>
                  <a:schemeClr val="lt1"/>
                </a:solidFill>
                <a:latin typeface="Calibri"/>
                <a:ea typeface="Calibri"/>
                <a:cs typeface="Calibri"/>
              </a:rPr>
              <a:t>Contd.</a:t>
            </a:r>
          </a:p>
        </p:txBody>
      </p:sp>
      <p:sp>
        <p:nvSpPr>
          <p:cNvPr id="197" name="Google Shape;197;p1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198" name="Google Shape;198;p13"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199" name="Google Shape;199;p13"/>
          <p:cNvSpPr txBox="1"/>
          <p:nvPr/>
        </p:nvSpPr>
        <p:spPr>
          <a:xfrm>
            <a:off x="323528" y="2294813"/>
            <a:ext cx="8629972" cy="3785611"/>
          </a:xfrm>
          <a:prstGeom prst="rect">
            <a:avLst/>
          </a:prstGeom>
          <a:noFill/>
          <a:ln>
            <a:noFill/>
          </a:ln>
        </p:spPr>
        <p:txBody>
          <a:bodyPr spcFirstLastPara="1" wrap="square" lIns="91425" tIns="45700" rIns="91425" bIns="45700" anchor="t" anchorCtr="0">
            <a:spAutoFit/>
          </a:bodyPr>
          <a:lstStyle/>
          <a:p>
            <a:pPr algn="just"/>
            <a:r>
              <a:rPr lang="en-US" sz="2400" dirty="0">
                <a:solidFill>
                  <a:srgbClr val="303030"/>
                </a:solidFill>
                <a:latin typeface="Calibri"/>
                <a:ea typeface="Calibri"/>
                <a:cs typeface="Calibri"/>
              </a:rPr>
              <a:t>The average of your dataset </a:t>
            </a:r>
          </a:p>
          <a:p>
            <a:pPr algn="just"/>
            <a:endParaRPr lang="en-US" sz="2400" dirty="0">
              <a:solidFill>
                <a:srgbClr val="303030"/>
              </a:solidFill>
              <a:latin typeface="Calibri"/>
              <a:ea typeface="Calibri"/>
              <a:cs typeface="Calibri"/>
            </a:endParaRPr>
          </a:p>
          <a:p>
            <a:pPr algn="just"/>
            <a:r>
              <a:rPr lang="en-US" sz="2400" dirty="0">
                <a:solidFill>
                  <a:srgbClr val="303030"/>
                </a:solidFill>
                <a:latin typeface="Calibri"/>
                <a:ea typeface="Calibri"/>
                <a:cs typeface="Calibri"/>
              </a:rPr>
              <a:t>The value obtained by dividing the sum of a set of quantities by the number of quantities in the set</a:t>
            </a:r>
          </a:p>
          <a:p>
            <a:pPr algn="just"/>
            <a:endParaRPr lang="en-US" sz="2400" dirty="0">
              <a:solidFill>
                <a:srgbClr val="303030"/>
              </a:solidFill>
              <a:latin typeface="Calibri"/>
              <a:ea typeface="Calibri"/>
              <a:cs typeface="Calibri"/>
            </a:endParaRPr>
          </a:p>
          <a:p>
            <a:pPr algn="just"/>
            <a:r>
              <a:rPr lang="en-US" sz="2400" dirty="0">
                <a:solidFill>
                  <a:srgbClr val="303030"/>
                </a:solidFill>
                <a:latin typeface="Calibri"/>
                <a:ea typeface="Calibri"/>
                <a:cs typeface="Calibri"/>
              </a:rPr>
              <a:t>Example: (22+18+30+19+37+33) = 159 ÷ 6 = 26.5</a:t>
            </a:r>
          </a:p>
          <a:p>
            <a:pPr algn="just"/>
            <a:endParaRPr lang="en-US" sz="2400" dirty="0">
              <a:solidFill>
                <a:srgbClr val="303030"/>
              </a:solidFill>
              <a:latin typeface="Calibri"/>
              <a:ea typeface="Calibri"/>
              <a:cs typeface="Calibri"/>
            </a:endParaRPr>
          </a:p>
          <a:p>
            <a:pPr algn="just"/>
            <a:r>
              <a:rPr lang="en-US" sz="2400" dirty="0">
                <a:solidFill>
                  <a:srgbClr val="303030"/>
                </a:solidFill>
                <a:latin typeface="Calibri"/>
                <a:ea typeface="Calibri"/>
                <a:cs typeface="Calibri"/>
              </a:rPr>
              <a:t>The mean is sensitive to extreme values</a:t>
            </a:r>
          </a:p>
          <a:p>
            <a:pPr algn="just"/>
            <a:endParaRPr lang="en-US" sz="2400" dirty="0">
              <a:solidFill>
                <a:srgbClr val="303030"/>
              </a:solidFill>
              <a:latin typeface="Calibri"/>
              <a:ea typeface="Calibri"/>
              <a:cs typeface="Calibri"/>
            </a:endParaRPr>
          </a:p>
          <a:p>
            <a:pPr algn="just"/>
            <a:r>
              <a:rPr lang="en-US" sz="2400" dirty="0">
                <a:solidFill>
                  <a:srgbClr val="303030"/>
                </a:solidFill>
                <a:latin typeface="Calibri"/>
                <a:ea typeface="Calibri"/>
                <a:cs typeface="Calibri"/>
              </a:rPr>
              <a:t>Mean= </a:t>
            </a:r>
          </a:p>
        </p:txBody>
      </p:sp>
      <p:pic>
        <p:nvPicPr>
          <p:cNvPr id="2" name="Picture 1">
            <a:extLst>
              <a:ext uri="{FF2B5EF4-FFF2-40B4-BE49-F238E27FC236}">
                <a16:creationId xmlns:a16="http://schemas.microsoft.com/office/drawing/2014/main" id="{1DBDE1A6-3EFD-C703-6EB2-801EE84CA23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57426" y="5327984"/>
            <a:ext cx="32861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4455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1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14" name="Google Shape;214;p15"/>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dirty="0">
                <a:solidFill>
                  <a:schemeClr val="lt1"/>
                </a:solidFill>
                <a:latin typeface="Calibri"/>
                <a:ea typeface="Calibri"/>
                <a:cs typeface="Calibri"/>
              </a:rPr>
              <a:t>Contd.</a:t>
            </a:r>
            <a:endParaRPr sz="3600" dirty="0">
              <a:solidFill>
                <a:schemeClr val="lt1"/>
              </a:solidFill>
              <a:latin typeface="Calibri"/>
              <a:ea typeface="Calibri"/>
              <a:cs typeface="Calibri"/>
              <a:sym typeface="Calibri"/>
            </a:endParaRPr>
          </a:p>
        </p:txBody>
      </p:sp>
      <p:sp>
        <p:nvSpPr>
          <p:cNvPr id="215" name="Google Shape;215;p1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216" name="Google Shape;216;p15"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17" name="Google Shape;217;p15"/>
          <p:cNvSpPr txBox="1"/>
          <p:nvPr/>
        </p:nvSpPr>
        <p:spPr>
          <a:xfrm>
            <a:off x="323528" y="2294813"/>
            <a:ext cx="8629972" cy="4154943"/>
          </a:xfrm>
          <a:prstGeom prst="rect">
            <a:avLst/>
          </a:prstGeom>
          <a:noFill/>
          <a:ln>
            <a:noFill/>
          </a:ln>
        </p:spPr>
        <p:txBody>
          <a:bodyPr spcFirstLastPara="1" wrap="square" lIns="91425" tIns="45700" rIns="91425" bIns="45700" anchor="t" anchorCtr="0">
            <a:spAutoFit/>
          </a:bodyPr>
          <a:lstStyle/>
          <a:p>
            <a:pPr algn="just"/>
            <a:r>
              <a:rPr lang="en-US" sz="2400" b="1" dirty="0">
                <a:solidFill>
                  <a:srgbClr val="303030"/>
                </a:solidFill>
                <a:latin typeface="Calibri"/>
                <a:ea typeface="Calibri"/>
                <a:cs typeface="Calibri"/>
              </a:rPr>
              <a:t>Median</a:t>
            </a:r>
            <a:r>
              <a:rPr lang="en-US" sz="2400" dirty="0">
                <a:solidFill>
                  <a:srgbClr val="303030"/>
                </a:solidFill>
                <a:latin typeface="Calibri"/>
                <a:ea typeface="Calibri"/>
                <a:cs typeface="Calibri"/>
              </a:rPr>
              <a:t>: The median is the middle value in a sorted list of numbers. If there is an even number of values, the median is the average of the two middle numbers.</a:t>
            </a:r>
          </a:p>
          <a:p>
            <a:pPr algn="just"/>
            <a:endParaRPr lang="en-US" sz="2400" dirty="0">
              <a:solidFill>
                <a:srgbClr val="303030"/>
              </a:solidFill>
              <a:latin typeface="Calibri"/>
              <a:ea typeface="Calibri"/>
              <a:cs typeface="Calibri"/>
            </a:endParaRPr>
          </a:p>
          <a:p>
            <a:pPr algn="just"/>
            <a:r>
              <a:rPr lang="en-US" sz="2400" dirty="0">
                <a:solidFill>
                  <a:srgbClr val="303030"/>
                </a:solidFill>
                <a:latin typeface="Calibri"/>
                <a:ea typeface="Calibri"/>
                <a:cs typeface="Calibri"/>
              </a:rPr>
              <a:t>The median is not as sensitive to extreme values as the mean</a:t>
            </a:r>
          </a:p>
          <a:p>
            <a:pPr algn="just"/>
            <a:endParaRPr lang="en-US" sz="2400" dirty="0">
              <a:solidFill>
                <a:srgbClr val="303030"/>
              </a:solidFill>
              <a:latin typeface="Calibri"/>
              <a:ea typeface="Calibri"/>
              <a:cs typeface="Calibri"/>
            </a:endParaRPr>
          </a:p>
          <a:p>
            <a:pPr algn="just"/>
            <a:r>
              <a:rPr lang="en-US" sz="2400" dirty="0">
                <a:solidFill>
                  <a:srgbClr val="303030"/>
                </a:solidFill>
                <a:latin typeface="Calibri"/>
                <a:ea typeface="Calibri"/>
                <a:cs typeface="Calibri"/>
              </a:rPr>
              <a:t>Odd number of numbers, median = the middle number </a:t>
            </a:r>
          </a:p>
          <a:p>
            <a:pPr algn="just"/>
            <a:endParaRPr lang="en-US" sz="2400" dirty="0">
              <a:solidFill>
                <a:srgbClr val="303030"/>
              </a:solidFill>
              <a:latin typeface="Calibri"/>
              <a:ea typeface="Calibri"/>
              <a:cs typeface="Calibri"/>
            </a:endParaRPr>
          </a:p>
          <a:p>
            <a:pPr algn="just"/>
            <a:r>
              <a:rPr lang="en-US" sz="2400" dirty="0">
                <a:solidFill>
                  <a:srgbClr val="303030"/>
                </a:solidFill>
                <a:latin typeface="Calibri"/>
                <a:ea typeface="Calibri"/>
                <a:cs typeface="Calibri"/>
              </a:rPr>
              <a:t>Median of 2, 4, 7 = 4 </a:t>
            </a:r>
          </a:p>
          <a:p>
            <a:pPr algn="just"/>
            <a:endParaRPr lang="en-US" sz="2400" dirty="0">
              <a:solidFill>
                <a:srgbClr val="303030"/>
              </a:solidFill>
              <a:latin typeface="Calibri"/>
              <a:ea typeface="Calibri"/>
              <a:cs typeface="Calibri"/>
            </a:endParaRPr>
          </a:p>
          <a:p>
            <a:pPr algn="just"/>
            <a:endParaRPr lang="en-US" sz="2400" dirty="0">
              <a:solidFill>
                <a:srgbClr val="303030"/>
              </a:solidFill>
              <a:latin typeface="Calibri"/>
              <a:ea typeface="Calibri"/>
              <a:cs typeface="Calibri"/>
            </a:endParaRPr>
          </a:p>
        </p:txBody>
      </p:sp>
      <p:pic>
        <p:nvPicPr>
          <p:cNvPr id="2" name="Picture 1">
            <a:extLst>
              <a:ext uri="{FF2B5EF4-FFF2-40B4-BE49-F238E27FC236}">
                <a16:creationId xmlns:a16="http://schemas.microsoft.com/office/drawing/2014/main" id="{5CE27715-9757-AD54-33F1-86538B76037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1801" y="5832286"/>
            <a:ext cx="41767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1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14" name="Google Shape;214;p15"/>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dirty="0">
                <a:solidFill>
                  <a:schemeClr val="lt1"/>
                </a:solidFill>
                <a:latin typeface="Calibri"/>
                <a:ea typeface="Calibri"/>
                <a:cs typeface="Calibri"/>
              </a:rPr>
              <a:t>Contd.</a:t>
            </a:r>
            <a:endParaRPr sz="3600" dirty="0">
              <a:solidFill>
                <a:schemeClr val="lt1"/>
              </a:solidFill>
              <a:latin typeface="Calibri"/>
              <a:ea typeface="Calibri"/>
              <a:cs typeface="Calibri"/>
              <a:sym typeface="Calibri"/>
            </a:endParaRPr>
          </a:p>
        </p:txBody>
      </p:sp>
      <p:sp>
        <p:nvSpPr>
          <p:cNvPr id="215" name="Google Shape;215;p1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216" name="Google Shape;216;p15"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17" name="Google Shape;217;p15"/>
          <p:cNvSpPr txBox="1"/>
          <p:nvPr/>
        </p:nvSpPr>
        <p:spPr>
          <a:xfrm>
            <a:off x="323528" y="2294813"/>
            <a:ext cx="8629972" cy="1938952"/>
          </a:xfrm>
          <a:prstGeom prst="rect">
            <a:avLst/>
          </a:prstGeom>
          <a:noFill/>
          <a:ln>
            <a:noFill/>
          </a:ln>
        </p:spPr>
        <p:txBody>
          <a:bodyPr spcFirstLastPara="1" wrap="square" lIns="91425" tIns="45700" rIns="91425" bIns="45700" anchor="t" anchorCtr="0">
            <a:spAutoFit/>
          </a:bodyPr>
          <a:lstStyle/>
          <a:p>
            <a:pPr algn="just" eaLnBrk="1" hangingPunct="1"/>
            <a:r>
              <a:rPr lang="en-US" altLang="en-US" sz="2000" dirty="0">
                <a:latin typeface="Arial" panose="020B0604020202020204" pitchFamily="34" charset="0"/>
              </a:rPr>
              <a:t>Even number of numbers, median = mean of the two middle numbers </a:t>
            </a:r>
          </a:p>
          <a:p>
            <a:pPr algn="just" eaLnBrk="1" hangingPunct="1"/>
            <a:endParaRPr lang="en-US" altLang="en-US" sz="2000" dirty="0">
              <a:latin typeface="Arial" panose="020B0604020202020204" pitchFamily="34" charset="0"/>
            </a:endParaRPr>
          </a:p>
          <a:p>
            <a:pPr algn="just" eaLnBrk="1" hangingPunct="1"/>
            <a:endParaRPr lang="en-US" altLang="en-US" sz="2000" dirty="0">
              <a:latin typeface="Arial" panose="020B0604020202020204" pitchFamily="34" charset="0"/>
            </a:endParaRPr>
          </a:p>
          <a:p>
            <a:pPr lvl="1" algn="just" eaLnBrk="1" hangingPunct="1">
              <a:buFont typeface="Arial" panose="020B0604020202020204" pitchFamily="34" charset="0"/>
              <a:buChar char="•"/>
            </a:pPr>
            <a:endParaRPr lang="en-US" altLang="en-US" sz="2000" dirty="0">
              <a:latin typeface="Arial" panose="020B0604020202020204" pitchFamily="34" charset="0"/>
            </a:endParaRPr>
          </a:p>
          <a:p>
            <a:pPr lvl="1" algn="just" eaLnBrk="1" hangingPunct="1">
              <a:buFont typeface="Arial" panose="020B0604020202020204" pitchFamily="34" charset="0"/>
              <a:buChar char="•"/>
            </a:pPr>
            <a:endParaRPr lang="en-US" altLang="en-US" sz="2000" dirty="0">
              <a:latin typeface="Arial" panose="020B0604020202020204" pitchFamily="34" charset="0"/>
            </a:endParaRPr>
          </a:p>
          <a:p>
            <a:pPr lvl="1" algn="just" eaLnBrk="1" hangingPunct="1">
              <a:buFont typeface="Arial" panose="020B0604020202020204" pitchFamily="34" charset="0"/>
              <a:buChar char="•"/>
            </a:pPr>
            <a:r>
              <a:rPr lang="en-US" altLang="en-US" sz="2000" dirty="0">
                <a:latin typeface="Arial" panose="020B0604020202020204" pitchFamily="34" charset="0"/>
              </a:rPr>
              <a:t>Median of 2, 4, 7, 12 = (4+7) /2 = 5.5</a:t>
            </a:r>
          </a:p>
        </p:txBody>
      </p:sp>
      <p:pic>
        <p:nvPicPr>
          <p:cNvPr id="3" name="Picture 2">
            <a:extLst>
              <a:ext uri="{FF2B5EF4-FFF2-40B4-BE49-F238E27FC236}">
                <a16:creationId xmlns:a16="http://schemas.microsoft.com/office/drawing/2014/main" id="{AB145E8B-8FFF-5561-D608-2D3D8A6B4E3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3528" y="3000764"/>
            <a:ext cx="51831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1343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2" descr="C:\Users\parul\Desktop\Digital Learning Content.png"/>
          <p:cNvPicPr preferRelativeResize="0"/>
          <p:nvPr/>
        </p:nvPicPr>
        <p:blipFill rotWithShape="1">
          <a:blip r:embed="rId3">
            <a:alphaModFix/>
          </a:blip>
          <a:srcRect/>
          <a:stretch/>
        </p:blipFill>
        <p:spPr>
          <a:xfrm>
            <a:off x="0" y="9832"/>
            <a:ext cx="9144000" cy="6900863"/>
          </a:xfrm>
          <a:prstGeom prst="rect">
            <a:avLst/>
          </a:prstGeom>
          <a:noFill/>
          <a:ln>
            <a:noFill/>
          </a:ln>
        </p:spPr>
      </p:pic>
      <p:sp>
        <p:nvSpPr>
          <p:cNvPr id="97" name="Google Shape;97;p2"/>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4400"/>
              <a:buFont typeface="Arial"/>
              <a:buNone/>
            </a:pPr>
            <a:r>
              <a:rPr lang="en-US" sz="4400" b="0" i="0" u="none" strike="noStrike" cap="none">
                <a:solidFill>
                  <a:schemeClr val="lt1"/>
                </a:solidFill>
                <a:latin typeface="Calibri"/>
                <a:ea typeface="Calibri"/>
                <a:cs typeface="Calibri"/>
                <a:sym typeface="Calibri"/>
              </a:rPr>
              <a:t>Outline</a:t>
            </a:r>
            <a:endParaRPr sz="4400" b="0" i="0" u="none" strike="noStrike" cap="none">
              <a:solidFill>
                <a:schemeClr val="lt1"/>
              </a:solidFill>
              <a:latin typeface="Calibri"/>
              <a:ea typeface="Calibri"/>
              <a:cs typeface="Calibri"/>
              <a:sym typeface="Calibri"/>
            </a:endParaRPr>
          </a:p>
        </p:txBody>
      </p:sp>
      <p:sp>
        <p:nvSpPr>
          <p:cNvPr id="98" name="Google Shape;98;p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99" name="Google Shape;99;p2"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100" name="Google Shape;100;p2"/>
          <p:cNvSpPr txBox="1"/>
          <p:nvPr/>
        </p:nvSpPr>
        <p:spPr>
          <a:xfrm>
            <a:off x="190500" y="2575163"/>
            <a:ext cx="8763000" cy="378561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rPr>
              <a:t>Introduction to Python</a:t>
            </a:r>
          </a:p>
          <a:p>
            <a:pPr marL="285750" indent="-285750">
              <a:buClr>
                <a:schemeClr val="dk1"/>
              </a:buClr>
              <a:buSzPts val="2400"/>
              <a:buFont typeface="Arial"/>
              <a:buChar char="•"/>
            </a:pPr>
            <a:r>
              <a:rPr lang="en-US" sz="2400" dirty="0">
                <a:solidFill>
                  <a:schemeClr val="dk1"/>
                </a:solidFill>
                <a:latin typeface="Calibri"/>
                <a:ea typeface="Calibri"/>
                <a:cs typeface="Calibri"/>
              </a:rPr>
              <a:t>Importance of Python</a:t>
            </a:r>
          </a:p>
          <a:p>
            <a:pPr marL="285750" indent="-285750">
              <a:buClr>
                <a:schemeClr val="dk1"/>
              </a:buClr>
              <a:buSzPts val="2400"/>
              <a:buFont typeface="Arial"/>
              <a:buChar char="•"/>
            </a:pPr>
            <a:r>
              <a:rPr lang="en-US" sz="2400" dirty="0">
                <a:solidFill>
                  <a:schemeClr val="dk1"/>
                </a:solidFill>
                <a:latin typeface="Calibri"/>
                <a:ea typeface="Calibri"/>
                <a:cs typeface="Calibri"/>
              </a:rPr>
              <a:t>Python Libraries for stats                            </a:t>
            </a:r>
          </a:p>
          <a:p>
            <a:pPr marL="285750" marR="0" lvl="0" indent="-285750" algn="l" rtl="0">
              <a:lnSpc>
                <a:spcPct val="100000"/>
              </a:lnSpc>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rPr>
              <a:t>Introduction to stats  </a:t>
            </a:r>
          </a:p>
          <a:p>
            <a:pPr marL="285750" indent="-285750">
              <a:buClr>
                <a:schemeClr val="dk1"/>
              </a:buClr>
              <a:buSzPts val="2400"/>
              <a:buFont typeface="Arial"/>
              <a:buChar char="•"/>
            </a:pPr>
            <a:r>
              <a:rPr lang="en-US" sz="2400" dirty="0">
                <a:solidFill>
                  <a:schemeClr val="dk1"/>
                </a:solidFill>
                <a:latin typeface="Calibri"/>
                <a:ea typeface="Calibri"/>
                <a:cs typeface="Calibri"/>
              </a:rPr>
              <a:t>Central tendency and Dispersion                                  </a:t>
            </a:r>
          </a:p>
          <a:p>
            <a:pPr marL="285750" marR="0" lvl="0" indent="-285750" algn="l" rtl="0">
              <a:lnSpc>
                <a:spcPct val="100000"/>
              </a:lnSpc>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rPr>
              <a:t>Types of variable</a:t>
            </a:r>
          </a:p>
          <a:p>
            <a:pPr marL="285750" marR="0" lvl="0" indent="-285750" algn="l" rtl="0">
              <a:lnSpc>
                <a:spcPct val="100000"/>
              </a:lnSpc>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rPr>
              <a:t>Levels of Data measurement</a:t>
            </a:r>
          </a:p>
          <a:p>
            <a:pPr marL="285750" marR="0" lvl="0" indent="-285750" algn="l" rtl="0">
              <a:lnSpc>
                <a:spcPct val="100000"/>
              </a:lnSpc>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rPr>
              <a:t>Sampling and Sampling Distribution </a:t>
            </a:r>
            <a:r>
              <a:rPr lang="en-US" sz="2400" b="1" dirty="0">
                <a:solidFill>
                  <a:schemeClr val="dk1"/>
                </a:solidFill>
                <a:latin typeface="Calibri"/>
                <a:ea typeface="Calibri"/>
                <a:cs typeface="Calibri"/>
              </a:rPr>
              <a:t> </a:t>
            </a:r>
          </a:p>
          <a:p>
            <a:pPr marL="285750" marR="0" lvl="0" indent="-285750" algn="l" rtl="0">
              <a:lnSpc>
                <a:spcPct val="100000"/>
              </a:lnSpc>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rPr>
              <a:t>Distribution of Sample Means, Population and Variance</a:t>
            </a:r>
          </a:p>
          <a:p>
            <a:pPr marL="285750" marR="0" lvl="0" indent="-285750" algn="l" rtl="0">
              <a:lnSpc>
                <a:spcPct val="100000"/>
              </a:lnSpc>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rPr>
              <a:t>Confidence interval </a:t>
            </a:r>
            <a:r>
              <a:rPr lang="en-US" sz="2400">
                <a:solidFill>
                  <a:schemeClr val="dk1"/>
                </a:solidFill>
                <a:latin typeface="Calibri"/>
                <a:ea typeface="Calibri"/>
                <a:cs typeface="Calibri"/>
              </a:rPr>
              <a:t>estimation            </a:t>
            </a:r>
            <a:endParaRPr lang="en-US" sz="2400" b="1" dirty="0">
              <a:solidFill>
                <a:schemeClr val="tx1"/>
              </a:solidFill>
              <a:latin typeface="Calibri"/>
              <a:ea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1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14" name="Google Shape;214;p15"/>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dirty="0">
                <a:solidFill>
                  <a:schemeClr val="lt1"/>
                </a:solidFill>
                <a:latin typeface="Calibri"/>
                <a:ea typeface="Calibri"/>
                <a:cs typeface="Calibri"/>
              </a:rPr>
              <a:t>Contd.</a:t>
            </a:r>
            <a:endParaRPr sz="3600" dirty="0">
              <a:solidFill>
                <a:schemeClr val="lt1"/>
              </a:solidFill>
              <a:latin typeface="Calibri"/>
              <a:ea typeface="Calibri"/>
              <a:cs typeface="Calibri"/>
              <a:sym typeface="Calibri"/>
            </a:endParaRPr>
          </a:p>
        </p:txBody>
      </p:sp>
      <p:sp>
        <p:nvSpPr>
          <p:cNvPr id="215" name="Google Shape;215;p1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216" name="Google Shape;216;p15"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17" name="Google Shape;217;p15"/>
          <p:cNvSpPr txBox="1"/>
          <p:nvPr/>
        </p:nvSpPr>
        <p:spPr>
          <a:xfrm>
            <a:off x="323528" y="2294813"/>
            <a:ext cx="8629972" cy="5078273"/>
          </a:xfrm>
          <a:prstGeom prst="rect">
            <a:avLst/>
          </a:prstGeom>
          <a:noFill/>
          <a:ln>
            <a:noFill/>
          </a:ln>
        </p:spPr>
        <p:txBody>
          <a:bodyPr spcFirstLastPara="1" wrap="square" lIns="91425" tIns="45700" rIns="91425" bIns="45700" anchor="t" anchorCtr="0">
            <a:spAutoFit/>
          </a:bodyPr>
          <a:lstStyle/>
          <a:p>
            <a:pPr algn="just"/>
            <a:r>
              <a:rPr lang="en-US" sz="2400" b="1" dirty="0">
                <a:solidFill>
                  <a:srgbClr val="303030"/>
                </a:solidFill>
                <a:latin typeface="Calibri"/>
                <a:ea typeface="Calibri"/>
                <a:cs typeface="Calibri"/>
              </a:rPr>
              <a:t>Mode</a:t>
            </a:r>
            <a:r>
              <a:rPr lang="en-US" sz="2400" dirty="0">
                <a:solidFill>
                  <a:srgbClr val="303030"/>
                </a:solidFill>
                <a:latin typeface="Calibri"/>
                <a:ea typeface="Calibri"/>
                <a:cs typeface="Calibri"/>
              </a:rPr>
              <a:t>: The mode is the value that appears most frequently in a data set. </a:t>
            </a:r>
          </a:p>
          <a:p>
            <a:pPr algn="just"/>
            <a:r>
              <a:rPr lang="en-IN" altLang="en-US" sz="2400" dirty="0">
                <a:latin typeface="Arial" panose="020B0604020202020204" pitchFamily="34" charset="0"/>
              </a:rPr>
              <a:t>Consider this dataset showing the retirement age of 11 people, in whole years:</a:t>
            </a:r>
          </a:p>
          <a:p>
            <a:pPr algn="just"/>
            <a:br>
              <a:rPr lang="en-IN" altLang="en-US" sz="2400" dirty="0">
                <a:latin typeface="Arial" panose="020B0604020202020204" pitchFamily="34" charset="0"/>
              </a:rPr>
            </a:br>
            <a:r>
              <a:rPr lang="en-IN" altLang="en-US" sz="2400" dirty="0">
                <a:latin typeface="Arial" panose="020B0604020202020204" pitchFamily="34" charset="0"/>
              </a:rPr>
              <a:t>54, 54, 54, 55, 56, 57, 57, 58, 58, 60, 60</a:t>
            </a:r>
          </a:p>
          <a:p>
            <a:pPr algn="just"/>
            <a:endParaRPr lang="en-IN" altLang="en-US" sz="2400" dirty="0">
              <a:latin typeface="Arial" panose="020B0604020202020204" pitchFamily="34" charset="0"/>
            </a:endParaRPr>
          </a:p>
          <a:p>
            <a:pPr marL="342900" indent="-342900">
              <a:lnSpc>
                <a:spcPct val="150000"/>
              </a:lnSpc>
              <a:buFont typeface="Arial" panose="020B0604020202020204" pitchFamily="34" charset="0"/>
              <a:buChar char="•"/>
            </a:pPr>
            <a:r>
              <a:rPr lang="en-IN" altLang="en-US" sz="2400" dirty="0">
                <a:latin typeface="Arial" panose="020B0604020202020204" pitchFamily="34" charset="0"/>
              </a:rPr>
              <a:t>This table shows a simple frequency distribution of the retirement age data.</a:t>
            </a:r>
            <a:br>
              <a:rPr lang="en-IN" altLang="en-US" sz="2400" dirty="0">
                <a:latin typeface="Arial" panose="020B0604020202020204" pitchFamily="34" charset="0"/>
              </a:rPr>
            </a:br>
            <a:endParaRPr lang="en-IN" altLang="en-US" sz="2400" dirty="0">
              <a:latin typeface="Arial" panose="020B0604020202020204" pitchFamily="34" charset="0"/>
            </a:endParaRPr>
          </a:p>
          <a:p>
            <a:pPr algn="just"/>
            <a:endParaRPr lang="en-US" sz="2400" dirty="0">
              <a:solidFill>
                <a:srgbClr val="303030"/>
              </a:solidFill>
              <a:latin typeface="Calibri"/>
              <a:ea typeface="Calibri"/>
              <a:cs typeface="Calibri"/>
            </a:endParaRPr>
          </a:p>
          <a:p>
            <a:pPr algn="just"/>
            <a:endParaRPr lang="en-US" sz="2400" dirty="0">
              <a:solidFill>
                <a:srgbClr val="303030"/>
              </a:solidFill>
              <a:latin typeface="Calibri"/>
              <a:ea typeface="Calibri"/>
              <a:cs typeface="Calibri"/>
            </a:endParaRPr>
          </a:p>
        </p:txBody>
      </p:sp>
    </p:spTree>
    <p:extLst>
      <p:ext uri="{BB962C8B-B14F-4D97-AF65-F5344CB8AC3E}">
        <p14:creationId xmlns:p14="http://schemas.microsoft.com/office/powerpoint/2010/main" val="1534486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1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14" name="Google Shape;214;p15"/>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dirty="0">
                <a:solidFill>
                  <a:schemeClr val="lt1"/>
                </a:solidFill>
                <a:latin typeface="Calibri"/>
                <a:ea typeface="Calibri"/>
                <a:cs typeface="Calibri"/>
              </a:rPr>
              <a:t>Contd.</a:t>
            </a:r>
            <a:endParaRPr sz="3600" dirty="0">
              <a:solidFill>
                <a:schemeClr val="lt1"/>
              </a:solidFill>
              <a:latin typeface="Calibri"/>
              <a:ea typeface="Calibri"/>
              <a:cs typeface="Calibri"/>
              <a:sym typeface="Calibri"/>
            </a:endParaRPr>
          </a:p>
        </p:txBody>
      </p:sp>
      <p:sp>
        <p:nvSpPr>
          <p:cNvPr id="215" name="Google Shape;215;p1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216" name="Google Shape;216;p15"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17" name="Google Shape;217;p15"/>
          <p:cNvSpPr txBox="1"/>
          <p:nvPr/>
        </p:nvSpPr>
        <p:spPr>
          <a:xfrm>
            <a:off x="323528" y="2294813"/>
            <a:ext cx="8629972" cy="461624"/>
          </a:xfrm>
          <a:prstGeom prst="rect">
            <a:avLst/>
          </a:prstGeom>
          <a:noFill/>
          <a:ln>
            <a:noFill/>
          </a:ln>
        </p:spPr>
        <p:txBody>
          <a:bodyPr spcFirstLastPara="1" wrap="square" lIns="91425" tIns="45700" rIns="91425" bIns="45700" anchor="t" anchorCtr="0">
            <a:spAutoFit/>
          </a:bodyPr>
          <a:lstStyle/>
          <a:p>
            <a:pPr algn="just"/>
            <a:endParaRPr lang="en-US" sz="2400" dirty="0">
              <a:solidFill>
                <a:srgbClr val="303030"/>
              </a:solidFill>
              <a:latin typeface="Calibri"/>
              <a:ea typeface="Calibri"/>
              <a:cs typeface="Calibri"/>
            </a:endParaRPr>
          </a:p>
        </p:txBody>
      </p:sp>
      <p:graphicFrame>
        <p:nvGraphicFramePr>
          <p:cNvPr id="2" name="Table 1">
            <a:extLst>
              <a:ext uri="{FF2B5EF4-FFF2-40B4-BE49-F238E27FC236}">
                <a16:creationId xmlns:a16="http://schemas.microsoft.com/office/drawing/2014/main" id="{3C835096-0C11-6441-FDFE-0FDF97437B28}"/>
              </a:ext>
            </a:extLst>
          </p:cNvPr>
          <p:cNvGraphicFramePr>
            <a:graphicFrameLocks noGrp="1"/>
          </p:cNvGraphicFramePr>
          <p:nvPr>
            <p:extLst>
              <p:ext uri="{D42A27DB-BD31-4B8C-83A1-F6EECF244321}">
                <p14:modId xmlns:p14="http://schemas.microsoft.com/office/powerpoint/2010/main" val="2236912795"/>
              </p:ext>
            </p:extLst>
          </p:nvPr>
        </p:nvGraphicFramePr>
        <p:xfrm>
          <a:off x="1097280" y="2371615"/>
          <a:ext cx="6108192" cy="2560635"/>
        </p:xfrm>
        <a:graphic>
          <a:graphicData uri="http://schemas.openxmlformats.org/drawingml/2006/table">
            <a:tbl>
              <a:tblPr/>
              <a:tblGrid>
                <a:gridCol w="2352785">
                  <a:extLst>
                    <a:ext uri="{9D8B030D-6E8A-4147-A177-3AD203B41FA5}">
                      <a16:colId xmlns:a16="http://schemas.microsoft.com/office/drawing/2014/main" val="20000"/>
                    </a:ext>
                  </a:extLst>
                </a:gridCol>
                <a:gridCol w="3755407">
                  <a:extLst>
                    <a:ext uri="{9D8B030D-6E8A-4147-A177-3AD203B41FA5}">
                      <a16:colId xmlns:a16="http://schemas.microsoft.com/office/drawing/2014/main" val="20001"/>
                    </a:ext>
                  </a:extLst>
                </a:gridCol>
              </a:tblGrid>
              <a:tr h="365805">
                <a:tc>
                  <a:txBody>
                    <a:bodyPr/>
                    <a:lstStyle/>
                    <a:p>
                      <a:pPr algn="ctr" fontAlgn="base"/>
                      <a:r>
                        <a:rPr lang="en-GB" sz="1800" dirty="0">
                          <a:effectLst/>
                          <a:latin typeface="inherit"/>
                        </a:rPr>
                        <a:t>Age</a:t>
                      </a:r>
                    </a:p>
                  </a:txBody>
                  <a:tcPr marL="91454" marR="91454" marT="45730" marB="45730" anchor="b">
                    <a:lnL>
                      <a:noFill/>
                    </a:lnL>
                    <a:lnR>
                      <a:noFill/>
                    </a:lnR>
                    <a:lnT>
                      <a:noFill/>
                    </a:lnT>
                    <a:lnB>
                      <a:noFill/>
                    </a:lnB>
                    <a:solidFill>
                      <a:srgbClr val="C2D69B"/>
                    </a:solidFill>
                  </a:tcPr>
                </a:tc>
                <a:tc>
                  <a:txBody>
                    <a:bodyPr/>
                    <a:lstStyle/>
                    <a:p>
                      <a:pPr algn="ctr" fontAlgn="base"/>
                      <a:r>
                        <a:rPr lang="en-GB" sz="1800" dirty="0">
                          <a:effectLst/>
                          <a:latin typeface="inherit"/>
                        </a:rPr>
                        <a:t>Frequency</a:t>
                      </a:r>
                    </a:p>
                  </a:txBody>
                  <a:tcPr marL="91454" marR="91454" marT="45730" marB="45730" anchor="b">
                    <a:lnL>
                      <a:noFill/>
                    </a:lnL>
                    <a:lnR>
                      <a:noFill/>
                    </a:lnR>
                    <a:lnT>
                      <a:noFill/>
                    </a:lnT>
                    <a:lnB>
                      <a:noFill/>
                    </a:lnB>
                    <a:solidFill>
                      <a:srgbClr val="C2D69B"/>
                    </a:solidFill>
                  </a:tcPr>
                </a:tc>
                <a:extLst>
                  <a:ext uri="{0D108BD9-81ED-4DB2-BD59-A6C34878D82A}">
                    <a16:rowId xmlns:a16="http://schemas.microsoft.com/office/drawing/2014/main" val="10000"/>
                  </a:ext>
                </a:extLst>
              </a:tr>
              <a:tr h="365805">
                <a:tc>
                  <a:txBody>
                    <a:bodyPr/>
                    <a:lstStyle/>
                    <a:p>
                      <a:pPr algn="ctr" fontAlgn="base"/>
                      <a:r>
                        <a:rPr lang="en-GB" sz="1800" dirty="0">
                          <a:effectLst/>
                          <a:latin typeface="inherit"/>
                        </a:rPr>
                        <a:t>54</a:t>
                      </a:r>
                    </a:p>
                  </a:txBody>
                  <a:tcPr marL="91454" marR="91454" marT="45730" marB="45730" anchor="b">
                    <a:lnL>
                      <a:noFill/>
                    </a:lnL>
                    <a:lnR>
                      <a:noFill/>
                    </a:lnR>
                    <a:lnT>
                      <a:noFill/>
                    </a:lnT>
                    <a:lnB>
                      <a:noFill/>
                    </a:lnB>
                    <a:solidFill>
                      <a:srgbClr val="FFFFFF"/>
                    </a:solidFill>
                  </a:tcPr>
                </a:tc>
                <a:tc>
                  <a:txBody>
                    <a:bodyPr/>
                    <a:lstStyle/>
                    <a:p>
                      <a:pPr algn="ctr" fontAlgn="base"/>
                      <a:r>
                        <a:rPr lang="en-GB" sz="1800" dirty="0">
                          <a:effectLst/>
                          <a:latin typeface="inherit"/>
                        </a:rPr>
                        <a:t>3</a:t>
                      </a:r>
                    </a:p>
                  </a:txBody>
                  <a:tcPr marL="91454" marR="91454" marT="45730" marB="45730" anchor="b">
                    <a:lnL>
                      <a:noFill/>
                    </a:lnL>
                    <a:lnR>
                      <a:noFill/>
                    </a:lnR>
                    <a:lnT>
                      <a:noFill/>
                    </a:lnT>
                    <a:lnB>
                      <a:noFill/>
                    </a:lnB>
                    <a:solidFill>
                      <a:srgbClr val="FFFFFF"/>
                    </a:solidFill>
                  </a:tcPr>
                </a:tc>
                <a:extLst>
                  <a:ext uri="{0D108BD9-81ED-4DB2-BD59-A6C34878D82A}">
                    <a16:rowId xmlns:a16="http://schemas.microsoft.com/office/drawing/2014/main" val="10001"/>
                  </a:ext>
                </a:extLst>
              </a:tr>
              <a:tr h="365805">
                <a:tc>
                  <a:txBody>
                    <a:bodyPr/>
                    <a:lstStyle/>
                    <a:p>
                      <a:pPr algn="ctr" fontAlgn="base"/>
                      <a:r>
                        <a:rPr lang="en-GB" sz="1800" dirty="0">
                          <a:effectLst/>
                          <a:latin typeface="inherit"/>
                        </a:rPr>
                        <a:t>55</a:t>
                      </a:r>
                    </a:p>
                  </a:txBody>
                  <a:tcPr marL="91454" marR="91454" marT="45730" marB="45730" anchor="b">
                    <a:lnL>
                      <a:noFill/>
                    </a:lnL>
                    <a:lnR>
                      <a:noFill/>
                    </a:lnR>
                    <a:lnT>
                      <a:noFill/>
                    </a:lnT>
                    <a:lnB>
                      <a:noFill/>
                    </a:lnB>
                    <a:solidFill>
                      <a:srgbClr val="FFFFFF"/>
                    </a:solidFill>
                  </a:tcPr>
                </a:tc>
                <a:tc>
                  <a:txBody>
                    <a:bodyPr/>
                    <a:lstStyle/>
                    <a:p>
                      <a:pPr algn="ctr" fontAlgn="base"/>
                      <a:r>
                        <a:rPr lang="en-GB" sz="1800" dirty="0">
                          <a:effectLst/>
                          <a:latin typeface="inherit"/>
                        </a:rPr>
                        <a:t>1</a:t>
                      </a:r>
                    </a:p>
                  </a:txBody>
                  <a:tcPr marL="91454" marR="91454" marT="45730" marB="45730" anchor="b">
                    <a:lnL>
                      <a:noFill/>
                    </a:lnL>
                    <a:lnR>
                      <a:noFill/>
                    </a:lnR>
                    <a:lnT>
                      <a:noFill/>
                    </a:lnT>
                    <a:lnB>
                      <a:noFill/>
                    </a:lnB>
                    <a:solidFill>
                      <a:srgbClr val="FFFFFF"/>
                    </a:solidFill>
                  </a:tcPr>
                </a:tc>
                <a:extLst>
                  <a:ext uri="{0D108BD9-81ED-4DB2-BD59-A6C34878D82A}">
                    <a16:rowId xmlns:a16="http://schemas.microsoft.com/office/drawing/2014/main" val="10002"/>
                  </a:ext>
                </a:extLst>
              </a:tr>
              <a:tr h="365805">
                <a:tc>
                  <a:txBody>
                    <a:bodyPr/>
                    <a:lstStyle/>
                    <a:p>
                      <a:pPr algn="ctr" fontAlgn="base"/>
                      <a:r>
                        <a:rPr lang="en-GB" sz="1800">
                          <a:effectLst/>
                          <a:latin typeface="inherit"/>
                        </a:rPr>
                        <a:t>56</a:t>
                      </a:r>
                    </a:p>
                  </a:txBody>
                  <a:tcPr marL="91454" marR="91454" marT="45730" marB="45730" anchor="b">
                    <a:lnL>
                      <a:noFill/>
                    </a:lnL>
                    <a:lnR>
                      <a:noFill/>
                    </a:lnR>
                    <a:lnT>
                      <a:noFill/>
                    </a:lnT>
                    <a:lnB>
                      <a:noFill/>
                    </a:lnB>
                    <a:solidFill>
                      <a:srgbClr val="FFFFFF"/>
                    </a:solidFill>
                  </a:tcPr>
                </a:tc>
                <a:tc>
                  <a:txBody>
                    <a:bodyPr/>
                    <a:lstStyle/>
                    <a:p>
                      <a:pPr algn="ctr" fontAlgn="base"/>
                      <a:r>
                        <a:rPr lang="en-GB" sz="1800" dirty="0">
                          <a:effectLst/>
                          <a:latin typeface="inherit"/>
                        </a:rPr>
                        <a:t>1</a:t>
                      </a:r>
                    </a:p>
                  </a:txBody>
                  <a:tcPr marL="91454" marR="91454" marT="45730" marB="45730" anchor="b">
                    <a:lnL>
                      <a:noFill/>
                    </a:lnL>
                    <a:lnR>
                      <a:noFill/>
                    </a:lnR>
                    <a:lnT>
                      <a:noFill/>
                    </a:lnT>
                    <a:lnB>
                      <a:noFill/>
                    </a:lnB>
                    <a:solidFill>
                      <a:srgbClr val="FFFFFF"/>
                    </a:solidFill>
                  </a:tcPr>
                </a:tc>
                <a:extLst>
                  <a:ext uri="{0D108BD9-81ED-4DB2-BD59-A6C34878D82A}">
                    <a16:rowId xmlns:a16="http://schemas.microsoft.com/office/drawing/2014/main" val="10003"/>
                  </a:ext>
                </a:extLst>
              </a:tr>
              <a:tr h="365805">
                <a:tc>
                  <a:txBody>
                    <a:bodyPr/>
                    <a:lstStyle/>
                    <a:p>
                      <a:pPr algn="ctr" fontAlgn="base"/>
                      <a:r>
                        <a:rPr lang="en-GB" sz="1800">
                          <a:effectLst/>
                          <a:latin typeface="inherit"/>
                        </a:rPr>
                        <a:t>57</a:t>
                      </a:r>
                    </a:p>
                  </a:txBody>
                  <a:tcPr marL="91454" marR="91454" marT="45730" marB="45730" anchor="b">
                    <a:lnL>
                      <a:noFill/>
                    </a:lnL>
                    <a:lnR>
                      <a:noFill/>
                    </a:lnR>
                    <a:lnT>
                      <a:noFill/>
                    </a:lnT>
                    <a:lnB>
                      <a:noFill/>
                    </a:lnB>
                    <a:solidFill>
                      <a:srgbClr val="FFFFFF"/>
                    </a:solidFill>
                  </a:tcPr>
                </a:tc>
                <a:tc>
                  <a:txBody>
                    <a:bodyPr/>
                    <a:lstStyle/>
                    <a:p>
                      <a:pPr algn="ctr" fontAlgn="base"/>
                      <a:r>
                        <a:rPr lang="en-GB" sz="1800" dirty="0">
                          <a:effectLst/>
                          <a:latin typeface="inherit"/>
                        </a:rPr>
                        <a:t>2</a:t>
                      </a:r>
                    </a:p>
                  </a:txBody>
                  <a:tcPr marL="91454" marR="91454" marT="45730" marB="45730" anchor="b">
                    <a:lnL>
                      <a:noFill/>
                    </a:lnL>
                    <a:lnR>
                      <a:noFill/>
                    </a:lnR>
                    <a:lnT>
                      <a:noFill/>
                    </a:lnT>
                    <a:lnB>
                      <a:noFill/>
                    </a:lnB>
                    <a:solidFill>
                      <a:srgbClr val="FFFFFF"/>
                    </a:solidFill>
                  </a:tcPr>
                </a:tc>
                <a:extLst>
                  <a:ext uri="{0D108BD9-81ED-4DB2-BD59-A6C34878D82A}">
                    <a16:rowId xmlns:a16="http://schemas.microsoft.com/office/drawing/2014/main" val="10004"/>
                  </a:ext>
                </a:extLst>
              </a:tr>
              <a:tr h="365805">
                <a:tc>
                  <a:txBody>
                    <a:bodyPr/>
                    <a:lstStyle/>
                    <a:p>
                      <a:pPr algn="ctr" fontAlgn="base"/>
                      <a:r>
                        <a:rPr lang="en-GB" sz="1800">
                          <a:effectLst/>
                          <a:latin typeface="inherit"/>
                        </a:rPr>
                        <a:t>58</a:t>
                      </a:r>
                    </a:p>
                  </a:txBody>
                  <a:tcPr marL="91454" marR="91454" marT="45730" marB="45730" anchor="b">
                    <a:lnL>
                      <a:noFill/>
                    </a:lnL>
                    <a:lnR>
                      <a:noFill/>
                    </a:lnR>
                    <a:lnT>
                      <a:noFill/>
                    </a:lnT>
                    <a:lnB>
                      <a:noFill/>
                    </a:lnB>
                    <a:solidFill>
                      <a:srgbClr val="FFFFFF"/>
                    </a:solidFill>
                  </a:tcPr>
                </a:tc>
                <a:tc>
                  <a:txBody>
                    <a:bodyPr/>
                    <a:lstStyle/>
                    <a:p>
                      <a:pPr algn="ctr" fontAlgn="base"/>
                      <a:r>
                        <a:rPr lang="en-GB" sz="1800" dirty="0">
                          <a:effectLst/>
                          <a:latin typeface="inherit"/>
                        </a:rPr>
                        <a:t>2</a:t>
                      </a:r>
                    </a:p>
                  </a:txBody>
                  <a:tcPr marL="91454" marR="91454" marT="45730" marB="45730" anchor="b">
                    <a:lnL>
                      <a:noFill/>
                    </a:lnL>
                    <a:lnR>
                      <a:noFill/>
                    </a:lnR>
                    <a:lnT>
                      <a:noFill/>
                    </a:lnT>
                    <a:lnB>
                      <a:noFill/>
                    </a:lnB>
                    <a:solidFill>
                      <a:srgbClr val="FFFFFF"/>
                    </a:solidFill>
                  </a:tcPr>
                </a:tc>
                <a:extLst>
                  <a:ext uri="{0D108BD9-81ED-4DB2-BD59-A6C34878D82A}">
                    <a16:rowId xmlns:a16="http://schemas.microsoft.com/office/drawing/2014/main" val="10005"/>
                  </a:ext>
                </a:extLst>
              </a:tr>
              <a:tr h="365805">
                <a:tc>
                  <a:txBody>
                    <a:bodyPr/>
                    <a:lstStyle/>
                    <a:p>
                      <a:pPr algn="ctr" fontAlgn="base"/>
                      <a:r>
                        <a:rPr lang="en-GB" sz="1800">
                          <a:effectLst/>
                          <a:latin typeface="inherit"/>
                        </a:rPr>
                        <a:t>60</a:t>
                      </a:r>
                    </a:p>
                  </a:txBody>
                  <a:tcPr marL="91454" marR="91454" marT="45730" marB="45730" anchor="b">
                    <a:lnL>
                      <a:noFill/>
                    </a:lnL>
                    <a:lnR>
                      <a:noFill/>
                    </a:lnR>
                    <a:lnT>
                      <a:noFill/>
                    </a:lnT>
                    <a:lnB>
                      <a:noFill/>
                    </a:lnB>
                    <a:solidFill>
                      <a:srgbClr val="FFFFFF"/>
                    </a:solidFill>
                  </a:tcPr>
                </a:tc>
                <a:tc>
                  <a:txBody>
                    <a:bodyPr/>
                    <a:lstStyle/>
                    <a:p>
                      <a:pPr algn="ctr" fontAlgn="base"/>
                      <a:r>
                        <a:rPr lang="en-GB" sz="1800" dirty="0">
                          <a:effectLst/>
                          <a:latin typeface="inherit"/>
                        </a:rPr>
                        <a:t>2</a:t>
                      </a:r>
                    </a:p>
                  </a:txBody>
                  <a:tcPr marL="91454" marR="91454" marT="45730" marB="45730" anchor="b">
                    <a:lnL>
                      <a:noFill/>
                    </a:lnL>
                    <a:lnR>
                      <a:noFill/>
                    </a:lnR>
                    <a:lnT>
                      <a:noFill/>
                    </a:lnT>
                    <a:lnB>
                      <a:noFill/>
                    </a:lnB>
                    <a:solidFill>
                      <a:srgbClr val="FFFFFF"/>
                    </a:solidFill>
                  </a:tcPr>
                </a:tc>
                <a:extLst>
                  <a:ext uri="{0D108BD9-81ED-4DB2-BD59-A6C34878D82A}">
                    <a16:rowId xmlns:a16="http://schemas.microsoft.com/office/drawing/2014/main" val="10006"/>
                  </a:ext>
                </a:extLst>
              </a:tr>
            </a:tbl>
          </a:graphicData>
        </a:graphic>
      </p:graphicFrame>
      <p:sp>
        <p:nvSpPr>
          <p:cNvPr id="4" name="TextBox 3">
            <a:extLst>
              <a:ext uri="{FF2B5EF4-FFF2-40B4-BE49-F238E27FC236}">
                <a16:creationId xmlns:a16="http://schemas.microsoft.com/office/drawing/2014/main" id="{8387A1FE-F0B9-1631-F545-4841FEB5F79D}"/>
              </a:ext>
            </a:extLst>
          </p:cNvPr>
          <p:cNvSpPr txBox="1"/>
          <p:nvPr/>
        </p:nvSpPr>
        <p:spPr>
          <a:xfrm>
            <a:off x="534294" y="5335260"/>
            <a:ext cx="7865994" cy="1685846"/>
          </a:xfrm>
          <a:prstGeom prst="rect">
            <a:avLst/>
          </a:prstGeom>
          <a:noFill/>
        </p:spPr>
        <p:txBody>
          <a:bodyPr wrap="square">
            <a:spAutoFit/>
          </a:bodyPr>
          <a:lstStyle/>
          <a:p>
            <a:pPr>
              <a:lnSpc>
                <a:spcPct val="150000"/>
              </a:lnSpc>
            </a:pPr>
            <a:r>
              <a:rPr lang="en-IN" altLang="en-US" sz="2400" dirty="0">
                <a:latin typeface="Arial" panose="020B0604020202020204" pitchFamily="34" charset="0"/>
              </a:rPr>
              <a:t>The most commonly occurring value is 54, therefore the mode of this distribution is 54 years.</a:t>
            </a:r>
            <a:br>
              <a:rPr lang="en-IN" altLang="en-US" sz="2400" dirty="0">
                <a:latin typeface="Arial" panose="020B0604020202020204" pitchFamily="34" charset="0"/>
              </a:rPr>
            </a:br>
            <a:endParaRPr lang="en-US" altLang="en-US" sz="2400" dirty="0">
              <a:latin typeface="Arial" panose="020B0604020202020204" pitchFamily="34" charset="0"/>
            </a:endParaRPr>
          </a:p>
        </p:txBody>
      </p:sp>
    </p:spTree>
    <p:extLst>
      <p:ext uri="{BB962C8B-B14F-4D97-AF65-F5344CB8AC3E}">
        <p14:creationId xmlns:p14="http://schemas.microsoft.com/office/powerpoint/2010/main" val="2666011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1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14" name="Google Shape;214;p15"/>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dirty="0">
                <a:solidFill>
                  <a:schemeClr val="lt1"/>
                </a:solidFill>
                <a:latin typeface="Calibri"/>
                <a:ea typeface="Calibri"/>
                <a:cs typeface="Calibri"/>
              </a:rPr>
              <a:t>Contd.</a:t>
            </a:r>
            <a:endParaRPr sz="3600" dirty="0">
              <a:solidFill>
                <a:schemeClr val="lt1"/>
              </a:solidFill>
              <a:latin typeface="Calibri"/>
              <a:ea typeface="Calibri"/>
              <a:cs typeface="Calibri"/>
              <a:sym typeface="Calibri"/>
            </a:endParaRPr>
          </a:p>
        </p:txBody>
      </p:sp>
      <p:sp>
        <p:nvSpPr>
          <p:cNvPr id="215" name="Google Shape;215;p1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216" name="Google Shape;216;p15"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17" name="Google Shape;217;p15"/>
          <p:cNvSpPr txBox="1"/>
          <p:nvPr/>
        </p:nvSpPr>
        <p:spPr>
          <a:xfrm>
            <a:off x="323528" y="2294813"/>
            <a:ext cx="8629972" cy="4154943"/>
          </a:xfrm>
          <a:prstGeom prst="rect">
            <a:avLst/>
          </a:prstGeom>
          <a:noFill/>
          <a:ln>
            <a:noFill/>
          </a:ln>
        </p:spPr>
        <p:txBody>
          <a:bodyPr spcFirstLastPara="1" wrap="square" lIns="91425" tIns="45700" rIns="91425" bIns="45700" anchor="t" anchorCtr="0">
            <a:spAutoFit/>
          </a:bodyPr>
          <a:lstStyle/>
          <a:p>
            <a:pPr algn="just"/>
            <a:r>
              <a:rPr lang="en-US" sz="2400" b="1" dirty="0">
                <a:solidFill>
                  <a:srgbClr val="303030"/>
                </a:solidFill>
                <a:latin typeface="Calibri"/>
                <a:ea typeface="Calibri"/>
                <a:cs typeface="Calibri"/>
              </a:rPr>
              <a:t>Measures of dispersion: </a:t>
            </a:r>
            <a:r>
              <a:rPr lang="en-US" sz="2400" dirty="0">
                <a:solidFill>
                  <a:srgbClr val="303030"/>
                </a:solidFill>
                <a:latin typeface="Calibri"/>
                <a:ea typeface="Calibri"/>
                <a:cs typeface="Calibri"/>
              </a:rPr>
              <a:t>Measures of dispersion describe the spread or variability of data points within a data set. Common measures of dispersion include:</a:t>
            </a:r>
          </a:p>
          <a:p>
            <a:pPr algn="just"/>
            <a:endParaRPr lang="en-US" sz="2400" dirty="0">
              <a:solidFill>
                <a:srgbClr val="303030"/>
              </a:solidFill>
              <a:latin typeface="Calibri"/>
              <a:ea typeface="Calibri"/>
              <a:cs typeface="Calibri"/>
            </a:endParaRPr>
          </a:p>
          <a:p>
            <a:pPr marL="342900" indent="-342900" algn="just">
              <a:buFont typeface="Arial" panose="020B0604020202020204" pitchFamily="34" charset="0"/>
              <a:buChar char="•"/>
            </a:pPr>
            <a:r>
              <a:rPr lang="en-US" sz="2400" dirty="0">
                <a:solidFill>
                  <a:srgbClr val="303030"/>
                </a:solidFill>
                <a:latin typeface="Calibri"/>
                <a:ea typeface="Calibri"/>
                <a:cs typeface="Calibri"/>
              </a:rPr>
              <a:t>Range </a:t>
            </a:r>
          </a:p>
          <a:p>
            <a:pPr algn="just"/>
            <a:endParaRPr lang="en-US" sz="2400" dirty="0">
              <a:solidFill>
                <a:srgbClr val="303030"/>
              </a:solidFill>
              <a:latin typeface="Calibri"/>
              <a:ea typeface="Calibri"/>
              <a:cs typeface="Calibri"/>
            </a:endParaRPr>
          </a:p>
          <a:p>
            <a:pPr marL="342900" indent="-342900" algn="just">
              <a:buFont typeface="Arial" panose="020B0604020202020204" pitchFamily="34" charset="0"/>
              <a:buChar char="•"/>
            </a:pPr>
            <a:r>
              <a:rPr lang="en-US" sz="2400" dirty="0">
                <a:solidFill>
                  <a:srgbClr val="303030"/>
                </a:solidFill>
                <a:latin typeface="Calibri"/>
                <a:ea typeface="Calibri"/>
                <a:cs typeface="Calibri"/>
              </a:rPr>
              <a:t>Variance</a:t>
            </a:r>
          </a:p>
          <a:p>
            <a:pPr algn="just"/>
            <a:endParaRPr lang="en-US" sz="2400" dirty="0">
              <a:solidFill>
                <a:srgbClr val="303030"/>
              </a:solidFill>
              <a:latin typeface="Calibri"/>
              <a:ea typeface="Calibri"/>
              <a:cs typeface="Calibri"/>
            </a:endParaRPr>
          </a:p>
          <a:p>
            <a:pPr marL="342900" indent="-342900" algn="just">
              <a:buFont typeface="Arial" panose="020B0604020202020204" pitchFamily="34" charset="0"/>
              <a:buChar char="•"/>
            </a:pPr>
            <a:r>
              <a:rPr lang="en-US" sz="2400" dirty="0">
                <a:solidFill>
                  <a:srgbClr val="303030"/>
                </a:solidFill>
                <a:latin typeface="Calibri"/>
                <a:ea typeface="Calibri"/>
                <a:cs typeface="Calibri"/>
              </a:rPr>
              <a:t>Standard Deviation</a:t>
            </a:r>
          </a:p>
          <a:p>
            <a:pPr algn="just"/>
            <a:endParaRPr lang="en-US" sz="2400" dirty="0">
              <a:solidFill>
                <a:srgbClr val="303030"/>
              </a:solidFill>
              <a:latin typeface="Calibri"/>
              <a:ea typeface="Calibri"/>
              <a:cs typeface="Calibri"/>
            </a:endParaRPr>
          </a:p>
          <a:p>
            <a:pPr algn="just"/>
            <a:endParaRPr lang="en-US" sz="2400" dirty="0">
              <a:solidFill>
                <a:srgbClr val="303030"/>
              </a:solidFill>
              <a:latin typeface="Calibri"/>
              <a:ea typeface="Calibri"/>
              <a:cs typeface="Calibri"/>
            </a:endParaRPr>
          </a:p>
        </p:txBody>
      </p:sp>
    </p:spTree>
    <p:extLst>
      <p:ext uri="{BB962C8B-B14F-4D97-AF65-F5344CB8AC3E}">
        <p14:creationId xmlns:p14="http://schemas.microsoft.com/office/powerpoint/2010/main" val="560793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1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14" name="Google Shape;214;p15"/>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dirty="0">
                <a:solidFill>
                  <a:schemeClr val="lt1"/>
                </a:solidFill>
                <a:latin typeface="Calibri"/>
                <a:ea typeface="Calibri"/>
                <a:cs typeface="Calibri"/>
              </a:rPr>
              <a:t>Contd.</a:t>
            </a:r>
            <a:endParaRPr sz="3600" dirty="0">
              <a:solidFill>
                <a:schemeClr val="lt1"/>
              </a:solidFill>
              <a:latin typeface="Calibri"/>
              <a:ea typeface="Calibri"/>
              <a:cs typeface="Calibri"/>
              <a:sym typeface="Calibri"/>
            </a:endParaRPr>
          </a:p>
        </p:txBody>
      </p:sp>
      <p:sp>
        <p:nvSpPr>
          <p:cNvPr id="215" name="Google Shape;215;p1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216" name="Google Shape;216;p15"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17" name="Google Shape;217;p15"/>
          <p:cNvSpPr txBox="1"/>
          <p:nvPr/>
        </p:nvSpPr>
        <p:spPr>
          <a:xfrm>
            <a:off x="323528" y="2294813"/>
            <a:ext cx="8629972" cy="4893607"/>
          </a:xfrm>
          <a:prstGeom prst="rect">
            <a:avLst/>
          </a:prstGeom>
          <a:noFill/>
          <a:ln>
            <a:noFill/>
          </a:ln>
        </p:spPr>
        <p:txBody>
          <a:bodyPr spcFirstLastPara="1" wrap="square" lIns="91425" tIns="45700" rIns="91425" bIns="45700" anchor="t" anchorCtr="0">
            <a:spAutoFit/>
          </a:bodyPr>
          <a:lstStyle/>
          <a:p>
            <a:pPr algn="just"/>
            <a:r>
              <a:rPr lang="en-US" sz="2400" b="1" dirty="0">
                <a:solidFill>
                  <a:srgbClr val="303030"/>
                </a:solidFill>
                <a:latin typeface="Calibri"/>
                <a:ea typeface="Calibri"/>
                <a:cs typeface="Calibri"/>
              </a:rPr>
              <a:t>Range</a:t>
            </a:r>
            <a:r>
              <a:rPr lang="en-US" sz="2400" dirty="0">
                <a:solidFill>
                  <a:srgbClr val="303030"/>
                </a:solidFill>
                <a:latin typeface="Calibri"/>
                <a:ea typeface="Calibri"/>
                <a:cs typeface="Calibri"/>
              </a:rPr>
              <a:t>: The range is the difference between the largest and smallest values in a data set.</a:t>
            </a:r>
          </a:p>
          <a:p>
            <a:pPr algn="just"/>
            <a:r>
              <a:rPr lang="en-US" sz="2400" dirty="0">
                <a:solidFill>
                  <a:srgbClr val="303030"/>
                </a:solidFill>
                <a:latin typeface="Calibri"/>
                <a:ea typeface="Calibri"/>
                <a:cs typeface="Calibri"/>
              </a:rPr>
              <a:t>Consider the following set of numbers representing the ages of a group of people:</a:t>
            </a:r>
          </a:p>
          <a:p>
            <a:pPr algn="just"/>
            <a:r>
              <a:rPr lang="en-US" sz="2400" dirty="0">
                <a:solidFill>
                  <a:srgbClr val="303030"/>
                </a:solidFill>
                <a:latin typeface="Calibri"/>
                <a:ea typeface="Calibri"/>
                <a:cs typeface="Calibri"/>
              </a:rPr>
              <a:t>{18,22,25,30,35,40,45}</a:t>
            </a:r>
          </a:p>
          <a:p>
            <a:pPr algn="just"/>
            <a:endParaRPr lang="en-US" sz="2400" dirty="0">
              <a:solidFill>
                <a:srgbClr val="303030"/>
              </a:solidFill>
              <a:latin typeface="Calibri"/>
              <a:ea typeface="Calibri"/>
              <a:cs typeface="Calibri"/>
            </a:endParaRPr>
          </a:p>
          <a:p>
            <a:pPr algn="just"/>
            <a:r>
              <a:rPr lang="en-US" sz="2400" dirty="0">
                <a:solidFill>
                  <a:srgbClr val="303030"/>
                </a:solidFill>
                <a:latin typeface="Calibri"/>
                <a:ea typeface="Calibri"/>
                <a:cs typeface="Calibri"/>
              </a:rPr>
              <a:t>To calculate the range:</a:t>
            </a:r>
          </a:p>
          <a:p>
            <a:pPr algn="just"/>
            <a:r>
              <a:rPr lang="en-US" sz="2400" dirty="0">
                <a:solidFill>
                  <a:srgbClr val="303030"/>
                </a:solidFill>
                <a:latin typeface="Calibri"/>
                <a:ea typeface="Calibri"/>
                <a:cs typeface="Calibri"/>
              </a:rPr>
              <a:t>Identify the smallest value: 18</a:t>
            </a:r>
          </a:p>
          <a:p>
            <a:pPr algn="just"/>
            <a:r>
              <a:rPr lang="en-US" sz="2400" dirty="0">
                <a:solidFill>
                  <a:srgbClr val="303030"/>
                </a:solidFill>
                <a:latin typeface="Calibri"/>
                <a:ea typeface="Calibri"/>
                <a:cs typeface="Calibri"/>
              </a:rPr>
              <a:t>Identify the largest value: 45</a:t>
            </a:r>
          </a:p>
          <a:p>
            <a:pPr algn="just"/>
            <a:r>
              <a:rPr lang="en-US" sz="2400" dirty="0">
                <a:solidFill>
                  <a:srgbClr val="303030"/>
                </a:solidFill>
                <a:latin typeface="Calibri"/>
                <a:ea typeface="Calibri"/>
                <a:cs typeface="Calibri"/>
              </a:rPr>
              <a:t>Subtract the smallest value from the largest value: </a:t>
            </a:r>
          </a:p>
          <a:p>
            <a:pPr algn="just"/>
            <a:r>
              <a:rPr lang="en-US" sz="2400" dirty="0">
                <a:solidFill>
                  <a:srgbClr val="303030"/>
                </a:solidFill>
                <a:latin typeface="Calibri"/>
                <a:ea typeface="Calibri"/>
                <a:cs typeface="Calibri"/>
              </a:rPr>
              <a:t>45−18=27</a:t>
            </a:r>
          </a:p>
          <a:p>
            <a:pPr algn="just"/>
            <a:endParaRPr lang="en-US" sz="2400" dirty="0">
              <a:solidFill>
                <a:srgbClr val="303030"/>
              </a:solidFill>
              <a:latin typeface="Calibri"/>
              <a:ea typeface="Calibri"/>
              <a:cs typeface="Calibri"/>
            </a:endParaRPr>
          </a:p>
          <a:p>
            <a:pPr algn="just"/>
            <a:endParaRPr lang="en-US" sz="2400" dirty="0">
              <a:solidFill>
                <a:srgbClr val="303030"/>
              </a:solidFill>
              <a:latin typeface="Calibri"/>
              <a:ea typeface="Calibri"/>
              <a:cs typeface="Calibri"/>
            </a:endParaRPr>
          </a:p>
        </p:txBody>
      </p:sp>
    </p:spTree>
    <p:extLst>
      <p:ext uri="{BB962C8B-B14F-4D97-AF65-F5344CB8AC3E}">
        <p14:creationId xmlns:p14="http://schemas.microsoft.com/office/powerpoint/2010/main" val="2709343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1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14" name="Google Shape;214;p15"/>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dirty="0">
                <a:solidFill>
                  <a:schemeClr val="lt1"/>
                </a:solidFill>
                <a:latin typeface="Calibri"/>
                <a:ea typeface="Calibri"/>
                <a:cs typeface="Calibri"/>
              </a:rPr>
              <a:t>Contd.</a:t>
            </a:r>
            <a:endParaRPr sz="3600" dirty="0">
              <a:solidFill>
                <a:schemeClr val="lt1"/>
              </a:solidFill>
              <a:latin typeface="Calibri"/>
              <a:ea typeface="Calibri"/>
              <a:cs typeface="Calibri"/>
              <a:sym typeface="Calibri"/>
            </a:endParaRPr>
          </a:p>
        </p:txBody>
      </p:sp>
      <p:sp>
        <p:nvSpPr>
          <p:cNvPr id="215" name="Google Shape;215;p1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216" name="Google Shape;216;p15"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17" name="Google Shape;217;p15"/>
          <p:cNvSpPr txBox="1"/>
          <p:nvPr/>
        </p:nvSpPr>
        <p:spPr>
          <a:xfrm>
            <a:off x="323528" y="2294813"/>
            <a:ext cx="8629972" cy="3785611"/>
          </a:xfrm>
          <a:prstGeom prst="rect">
            <a:avLst/>
          </a:prstGeom>
          <a:noFill/>
          <a:ln>
            <a:noFill/>
          </a:ln>
        </p:spPr>
        <p:txBody>
          <a:bodyPr spcFirstLastPara="1" wrap="square" lIns="91425" tIns="45700" rIns="91425" bIns="45700" anchor="t" anchorCtr="0">
            <a:spAutoFit/>
          </a:bodyPr>
          <a:lstStyle/>
          <a:p>
            <a:pPr algn="just"/>
            <a:r>
              <a:rPr lang="en-US" sz="2400" b="1" dirty="0">
                <a:solidFill>
                  <a:srgbClr val="303030"/>
                </a:solidFill>
                <a:latin typeface="Calibri"/>
                <a:ea typeface="Calibri"/>
                <a:cs typeface="Calibri"/>
              </a:rPr>
              <a:t>Variance:</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Commonly used measure of dispersion whose computation depends on all the data.</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The larger the variance, the more the data are spread out from the mean and the more variability one can expect in the observations. </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The formula used for calculating the variance is different for populations and samples.</a:t>
            </a:r>
          </a:p>
          <a:p>
            <a:pPr algn="just"/>
            <a:endParaRPr lang="en-US" sz="2400" dirty="0">
              <a:solidFill>
                <a:srgbClr val="303030"/>
              </a:solidFill>
              <a:latin typeface="Calibri"/>
              <a:ea typeface="Calibri"/>
              <a:cs typeface="Calibri"/>
            </a:endParaRPr>
          </a:p>
          <a:p>
            <a:pPr algn="just"/>
            <a:endParaRPr lang="en-US" sz="2400" dirty="0">
              <a:solidFill>
                <a:srgbClr val="303030"/>
              </a:solidFill>
              <a:latin typeface="Calibri"/>
              <a:ea typeface="Calibri"/>
              <a:cs typeface="Calibri"/>
            </a:endParaRPr>
          </a:p>
        </p:txBody>
      </p:sp>
    </p:spTree>
    <p:extLst>
      <p:ext uri="{BB962C8B-B14F-4D97-AF65-F5344CB8AC3E}">
        <p14:creationId xmlns:p14="http://schemas.microsoft.com/office/powerpoint/2010/main" val="832322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1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14" name="Google Shape;214;p15"/>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dirty="0">
                <a:solidFill>
                  <a:schemeClr val="lt1"/>
                </a:solidFill>
                <a:latin typeface="Calibri"/>
                <a:ea typeface="Calibri"/>
                <a:cs typeface="Calibri"/>
              </a:rPr>
              <a:t>Contd.</a:t>
            </a:r>
            <a:endParaRPr sz="3600" dirty="0">
              <a:solidFill>
                <a:schemeClr val="lt1"/>
              </a:solidFill>
              <a:latin typeface="Calibri"/>
              <a:ea typeface="Calibri"/>
              <a:cs typeface="Calibri"/>
              <a:sym typeface="Calibri"/>
            </a:endParaRPr>
          </a:p>
        </p:txBody>
      </p:sp>
      <p:sp>
        <p:nvSpPr>
          <p:cNvPr id="215" name="Google Shape;215;p1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216" name="Google Shape;216;p15"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17" name="Google Shape;217;p15"/>
          <p:cNvSpPr txBox="1"/>
          <p:nvPr/>
        </p:nvSpPr>
        <p:spPr>
          <a:xfrm>
            <a:off x="323528" y="2294813"/>
            <a:ext cx="8629972" cy="1569620"/>
          </a:xfrm>
          <a:prstGeom prst="rect">
            <a:avLst/>
          </a:prstGeom>
          <a:noFill/>
          <a:ln>
            <a:noFill/>
          </a:ln>
        </p:spPr>
        <p:txBody>
          <a:bodyPr spcFirstLastPara="1" wrap="square" lIns="91425" tIns="45700" rIns="91425" bIns="45700" anchor="t" anchorCtr="0">
            <a:spAutoFit/>
          </a:bodyPr>
          <a:lstStyle/>
          <a:p>
            <a:pPr algn="just"/>
            <a:r>
              <a:rPr lang="en-US" sz="2400" dirty="0">
                <a:solidFill>
                  <a:srgbClr val="303030"/>
                </a:solidFill>
                <a:latin typeface="Calibri"/>
                <a:ea typeface="Calibri"/>
                <a:cs typeface="Calibri"/>
              </a:rPr>
              <a:t>The formula for the variance  of a population is :</a:t>
            </a:r>
          </a:p>
          <a:p>
            <a:pPr algn="just"/>
            <a:r>
              <a:rPr lang="en-US" sz="2400" dirty="0">
                <a:solidFill>
                  <a:srgbClr val="303030"/>
                </a:solidFill>
                <a:latin typeface="Calibri"/>
                <a:ea typeface="Calibri"/>
                <a:cs typeface="Calibri"/>
              </a:rPr>
              <a:t>    xi: value of the </a:t>
            </a:r>
            <a:r>
              <a:rPr lang="en-US" sz="2400" dirty="0" err="1">
                <a:solidFill>
                  <a:srgbClr val="303030"/>
                </a:solidFill>
                <a:latin typeface="Calibri"/>
                <a:ea typeface="Calibri"/>
                <a:cs typeface="Calibri"/>
              </a:rPr>
              <a:t>ith</a:t>
            </a:r>
            <a:r>
              <a:rPr lang="en-US" sz="2400" dirty="0">
                <a:solidFill>
                  <a:srgbClr val="303030"/>
                </a:solidFill>
                <a:latin typeface="Calibri"/>
                <a:ea typeface="Calibri"/>
                <a:cs typeface="Calibri"/>
              </a:rPr>
              <a:t> item</a:t>
            </a:r>
          </a:p>
          <a:p>
            <a:pPr algn="just"/>
            <a:r>
              <a:rPr lang="en-US" sz="2400" dirty="0">
                <a:solidFill>
                  <a:srgbClr val="303030"/>
                </a:solidFill>
                <a:latin typeface="Calibri"/>
                <a:ea typeface="Calibri"/>
                <a:cs typeface="Calibri"/>
              </a:rPr>
              <a:t>     N: number of items in population</a:t>
            </a:r>
          </a:p>
          <a:p>
            <a:pPr algn="just"/>
            <a:r>
              <a:rPr lang="en-US" sz="2400" dirty="0">
                <a:solidFill>
                  <a:srgbClr val="303030"/>
                </a:solidFill>
                <a:latin typeface="Calibri"/>
                <a:ea typeface="Calibri"/>
                <a:cs typeface="Calibri"/>
              </a:rPr>
              <a:t>     µ is the population mean. </a:t>
            </a:r>
          </a:p>
        </p:txBody>
      </p:sp>
      <p:pic>
        <p:nvPicPr>
          <p:cNvPr id="2" name="Picture 2">
            <a:extLst>
              <a:ext uri="{FF2B5EF4-FFF2-40B4-BE49-F238E27FC236}">
                <a16:creationId xmlns:a16="http://schemas.microsoft.com/office/drawing/2014/main" id="{7B33EF91-020C-802A-E8D7-DCB44D5DB035}"/>
              </a:ext>
            </a:extLst>
          </p:cNvPr>
          <p:cNvPicPr>
            <a:picLocks noChangeAspect="1"/>
          </p:cNvPicPr>
          <p:nvPr/>
        </p:nvPicPr>
        <p:blipFill>
          <a:blip r:embed="rId5">
            <a:extLst>
              <a:ext uri="{28A0092B-C50C-407E-A947-70E740481C1C}">
                <a14:useLocalDpi xmlns:a14="http://schemas.microsoft.com/office/drawing/2010/main" val="0"/>
              </a:ext>
            </a:extLst>
          </a:blip>
          <a:srcRect l="2992"/>
          <a:stretch>
            <a:fillRect/>
          </a:stretch>
        </p:blipFill>
        <p:spPr bwMode="auto">
          <a:xfrm>
            <a:off x="1358490" y="3900487"/>
            <a:ext cx="4414838" cy="191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7103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1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14" name="Google Shape;214;p15"/>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dirty="0">
                <a:solidFill>
                  <a:schemeClr val="lt1"/>
                </a:solidFill>
                <a:latin typeface="Calibri"/>
                <a:ea typeface="Calibri"/>
                <a:cs typeface="Calibri"/>
              </a:rPr>
              <a:t>Contd.</a:t>
            </a:r>
            <a:endParaRPr sz="3600" dirty="0">
              <a:solidFill>
                <a:schemeClr val="lt1"/>
              </a:solidFill>
              <a:latin typeface="Calibri"/>
              <a:ea typeface="Calibri"/>
              <a:cs typeface="Calibri"/>
              <a:sym typeface="Calibri"/>
            </a:endParaRPr>
          </a:p>
        </p:txBody>
      </p:sp>
      <p:sp>
        <p:nvSpPr>
          <p:cNvPr id="215" name="Google Shape;215;p1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216" name="Google Shape;216;p15"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17" name="Google Shape;217;p15"/>
          <p:cNvSpPr txBox="1"/>
          <p:nvPr/>
        </p:nvSpPr>
        <p:spPr>
          <a:xfrm>
            <a:off x="323528" y="2294813"/>
            <a:ext cx="8629972" cy="3046948"/>
          </a:xfrm>
          <a:prstGeom prst="rect">
            <a:avLst/>
          </a:prstGeom>
          <a:noFill/>
          <a:ln>
            <a:noFill/>
          </a:ln>
        </p:spPr>
        <p:txBody>
          <a:bodyPr spcFirstLastPara="1" wrap="square" lIns="91425" tIns="45700" rIns="91425" bIns="45700" anchor="t" anchorCtr="0">
            <a:spAutoFit/>
          </a:bodyPr>
          <a:lstStyle/>
          <a:p>
            <a:pPr algn="just"/>
            <a:r>
              <a:rPr lang="en-US" sz="2400" dirty="0">
                <a:solidFill>
                  <a:srgbClr val="303030"/>
                </a:solidFill>
                <a:latin typeface="Calibri"/>
                <a:ea typeface="Calibri"/>
                <a:cs typeface="Calibri"/>
              </a:rPr>
              <a:t>Essentially, the variance is the average of the squared deviations of the observations from the mean.</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A significant difference exists between the formulas for computing the variance of a population and that of a sample. The variance of a sample is calculated using the formula</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where n is the number of items in the sample and x̅  is the sample mean</a:t>
            </a:r>
          </a:p>
          <a:p>
            <a:pPr algn="just"/>
            <a:endParaRPr lang="en-US" sz="2400" dirty="0">
              <a:solidFill>
                <a:srgbClr val="303030"/>
              </a:solidFill>
              <a:latin typeface="Calibri"/>
              <a:ea typeface="Calibri"/>
              <a:cs typeface="Calibri"/>
            </a:endParaRPr>
          </a:p>
        </p:txBody>
      </p:sp>
      <p:pic>
        <p:nvPicPr>
          <p:cNvPr id="3" name="Picture 2">
            <a:extLst>
              <a:ext uri="{FF2B5EF4-FFF2-40B4-BE49-F238E27FC236}">
                <a16:creationId xmlns:a16="http://schemas.microsoft.com/office/drawing/2014/main" id="{4502A993-276E-CE0A-E885-E2CF175664F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77601" y="4928394"/>
            <a:ext cx="30099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9573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1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14" name="Google Shape;214;p15"/>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dirty="0">
                <a:solidFill>
                  <a:schemeClr val="lt1"/>
                </a:solidFill>
                <a:latin typeface="Calibri"/>
                <a:ea typeface="Calibri"/>
                <a:cs typeface="Calibri"/>
              </a:rPr>
              <a:t>Contd.</a:t>
            </a:r>
            <a:endParaRPr sz="3600" dirty="0">
              <a:solidFill>
                <a:schemeClr val="lt1"/>
              </a:solidFill>
              <a:latin typeface="Calibri"/>
              <a:ea typeface="Calibri"/>
              <a:cs typeface="Calibri"/>
              <a:sym typeface="Calibri"/>
            </a:endParaRPr>
          </a:p>
        </p:txBody>
      </p:sp>
      <p:sp>
        <p:nvSpPr>
          <p:cNvPr id="215" name="Google Shape;215;p1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216" name="Google Shape;216;p15"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pic>
        <p:nvPicPr>
          <p:cNvPr id="4" name="Picture 2">
            <a:extLst>
              <a:ext uri="{FF2B5EF4-FFF2-40B4-BE49-F238E27FC236}">
                <a16:creationId xmlns:a16="http://schemas.microsoft.com/office/drawing/2014/main" id="{E7D63BB3-4095-6B8A-C934-F63BA4CD3F6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190500" y="2241550"/>
            <a:ext cx="8511048" cy="446988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7252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1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14" name="Google Shape;214;p15"/>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dirty="0">
                <a:solidFill>
                  <a:schemeClr val="lt1"/>
                </a:solidFill>
                <a:latin typeface="Calibri"/>
                <a:ea typeface="Calibri"/>
                <a:cs typeface="Calibri"/>
              </a:rPr>
              <a:t>Contd.</a:t>
            </a:r>
            <a:endParaRPr sz="3600" dirty="0">
              <a:solidFill>
                <a:schemeClr val="lt1"/>
              </a:solidFill>
              <a:latin typeface="Calibri"/>
              <a:ea typeface="Calibri"/>
              <a:cs typeface="Calibri"/>
              <a:sym typeface="Calibri"/>
            </a:endParaRPr>
          </a:p>
        </p:txBody>
      </p:sp>
      <p:sp>
        <p:nvSpPr>
          <p:cNvPr id="215" name="Google Shape;215;p1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216" name="Google Shape;216;p15"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17" name="Google Shape;217;p15"/>
          <p:cNvSpPr txBox="1"/>
          <p:nvPr/>
        </p:nvSpPr>
        <p:spPr>
          <a:xfrm>
            <a:off x="323528" y="2294813"/>
            <a:ext cx="8629972" cy="2308284"/>
          </a:xfrm>
          <a:prstGeom prst="rect">
            <a:avLst/>
          </a:prstGeom>
          <a:noFill/>
          <a:ln>
            <a:noFill/>
          </a:ln>
        </p:spPr>
        <p:txBody>
          <a:bodyPr spcFirstLastPara="1" wrap="square" lIns="91425" tIns="45700" rIns="91425" bIns="45700" anchor="t" anchorCtr="0">
            <a:spAutoFit/>
          </a:bodyPr>
          <a:lstStyle/>
          <a:p>
            <a:pPr algn="just"/>
            <a:r>
              <a:rPr lang="en-US" sz="2400" b="1" dirty="0">
                <a:solidFill>
                  <a:srgbClr val="303030"/>
                </a:solidFill>
                <a:latin typeface="Calibri"/>
                <a:ea typeface="Calibri"/>
                <a:cs typeface="Calibri"/>
              </a:rPr>
              <a:t>Standard Deviation</a:t>
            </a:r>
          </a:p>
          <a:p>
            <a:pPr algn="just">
              <a:defRPr/>
            </a:pPr>
            <a:endParaRPr lang="en-US" sz="2400" dirty="0"/>
          </a:p>
          <a:p>
            <a:pPr marL="342900" indent="-342900" algn="just">
              <a:buFont typeface="Arial" panose="020B0604020202020204" pitchFamily="34" charset="0"/>
              <a:buChar char="•"/>
              <a:defRPr/>
            </a:pPr>
            <a:r>
              <a:rPr lang="en-US" sz="2400" dirty="0"/>
              <a:t>The standard deviation is the square root of the variance. For a population, the standard deviation is computed as</a:t>
            </a:r>
          </a:p>
          <a:p>
            <a:pPr marL="0" indent="0" algn="just">
              <a:buFont typeface="Arial" panose="020B0604020202020204" pitchFamily="34" charset="0"/>
              <a:buNone/>
              <a:defRPr/>
            </a:pPr>
            <a:endParaRPr lang="en-US" sz="2400" dirty="0"/>
          </a:p>
          <a:p>
            <a:pPr algn="just"/>
            <a:endParaRPr lang="en-US" sz="2400" b="1" dirty="0">
              <a:solidFill>
                <a:srgbClr val="303030"/>
              </a:solidFill>
              <a:latin typeface="Calibri"/>
              <a:ea typeface="Calibri"/>
              <a:cs typeface="Calibri"/>
            </a:endParaRPr>
          </a:p>
        </p:txBody>
      </p:sp>
      <p:pic>
        <p:nvPicPr>
          <p:cNvPr id="4" name="Picture 2">
            <a:extLst>
              <a:ext uri="{FF2B5EF4-FFF2-40B4-BE49-F238E27FC236}">
                <a16:creationId xmlns:a16="http://schemas.microsoft.com/office/drawing/2014/main" id="{083320AB-F12D-8CB3-83A6-B4981B5C8B0C}"/>
              </a:ext>
            </a:extLst>
          </p:cNvPr>
          <p:cNvPicPr>
            <a:picLocks noChangeAspect="1"/>
          </p:cNvPicPr>
          <p:nvPr/>
        </p:nvPicPr>
        <p:blipFill rotWithShape="1">
          <a:blip r:embed="rId5">
            <a:extLst>
              <a:ext uri="{28A0092B-C50C-407E-A947-70E740481C1C}">
                <a14:useLocalDpi xmlns:a14="http://schemas.microsoft.com/office/drawing/2010/main" val="0"/>
              </a:ext>
            </a:extLst>
          </a:blip>
          <a:srcRect l="54237" t="59351"/>
          <a:stretch/>
        </p:blipFill>
        <p:spPr bwMode="auto">
          <a:xfrm>
            <a:off x="2875697" y="4279394"/>
            <a:ext cx="3525633" cy="1472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6982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1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14" name="Google Shape;214;p15"/>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dirty="0">
                <a:solidFill>
                  <a:schemeClr val="lt1"/>
                </a:solidFill>
                <a:latin typeface="Calibri"/>
                <a:ea typeface="Calibri"/>
                <a:cs typeface="Calibri"/>
              </a:rPr>
              <a:t>Contd.</a:t>
            </a:r>
            <a:endParaRPr sz="3600" dirty="0">
              <a:solidFill>
                <a:schemeClr val="lt1"/>
              </a:solidFill>
              <a:latin typeface="Calibri"/>
              <a:ea typeface="Calibri"/>
              <a:cs typeface="Calibri"/>
              <a:sym typeface="Calibri"/>
            </a:endParaRPr>
          </a:p>
        </p:txBody>
      </p:sp>
      <p:sp>
        <p:nvSpPr>
          <p:cNvPr id="215" name="Google Shape;215;p1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51FCCE97-EAB3-B3AF-42F9-3CD3D37AF798}"/>
              </a:ext>
            </a:extLst>
          </p:cNvPr>
          <p:cNvPicPr>
            <a:picLocks noChangeAspect="1"/>
          </p:cNvPicPr>
          <p:nvPr/>
        </p:nvPicPr>
        <p:blipFill rotWithShape="1">
          <a:blip r:embed="rId4"/>
          <a:srcRect t="11983" b="9091"/>
          <a:stretch/>
        </p:blipFill>
        <p:spPr>
          <a:xfrm>
            <a:off x="392162" y="2584704"/>
            <a:ext cx="7934974" cy="3657600"/>
          </a:xfrm>
          <a:prstGeom prst="rect">
            <a:avLst/>
          </a:prstGeom>
        </p:spPr>
      </p:pic>
    </p:spTree>
    <p:extLst>
      <p:ext uri="{BB962C8B-B14F-4D97-AF65-F5344CB8AC3E}">
        <p14:creationId xmlns:p14="http://schemas.microsoft.com/office/powerpoint/2010/main" val="66316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5" name="Google Shape;115;p4"/>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a:buClr>
                <a:schemeClr val="lt1"/>
              </a:buClr>
              <a:buSzPts val="3600"/>
            </a:pPr>
            <a:r>
              <a:rPr lang="en-IN" sz="3600" dirty="0">
                <a:solidFill>
                  <a:schemeClr val="lt1"/>
                </a:solidFill>
                <a:latin typeface="Calibri"/>
                <a:ea typeface="Calibri"/>
                <a:cs typeface="Calibri"/>
              </a:rPr>
              <a:t>Introduction to Python</a:t>
            </a:r>
          </a:p>
        </p:txBody>
      </p:sp>
      <p:sp>
        <p:nvSpPr>
          <p:cNvPr id="116" name="Google Shape;116;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117" name="Google Shape;117;p4"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118" name="Google Shape;118;p4"/>
          <p:cNvSpPr txBox="1"/>
          <p:nvPr/>
        </p:nvSpPr>
        <p:spPr>
          <a:xfrm>
            <a:off x="107618" y="2230720"/>
            <a:ext cx="8763000" cy="4382448"/>
          </a:xfrm>
          <a:prstGeom prst="rect">
            <a:avLst/>
          </a:prstGeom>
          <a:noFill/>
          <a:ln>
            <a:noFill/>
          </a:ln>
        </p:spPr>
        <p:txBody>
          <a:bodyPr spcFirstLastPara="1" wrap="square" lIns="91425" tIns="45700" rIns="91425" bIns="45700" anchor="t" anchorCtr="0">
            <a:noAutofit/>
          </a:bodyPr>
          <a:lstStyle/>
          <a:p>
            <a:pPr marR="0" lvl="0" algn="just" rtl="0">
              <a:lnSpc>
                <a:spcPct val="100000"/>
              </a:lnSpc>
              <a:spcBef>
                <a:spcPts val="0"/>
              </a:spcBef>
              <a:spcAft>
                <a:spcPts val="0"/>
              </a:spcAft>
              <a:buClr>
                <a:schemeClr val="dk1"/>
              </a:buClr>
              <a:buSzPts val="2400"/>
            </a:pPr>
            <a:r>
              <a:rPr lang="en-US" sz="2400" dirty="0">
                <a:solidFill>
                  <a:schemeClr val="dk1"/>
                </a:solidFill>
                <a:latin typeface="Calibri"/>
                <a:ea typeface="Calibri"/>
                <a:cs typeface="Calibri"/>
              </a:rPr>
              <a:t>Python:</a:t>
            </a:r>
          </a:p>
          <a:p>
            <a:pPr marL="342900" marR="0" lvl="0" indent="-342900" algn="just" rtl="0">
              <a:lnSpc>
                <a:spcPct val="100000"/>
              </a:lnSpc>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rPr>
              <a:t>…is a general purpose interpreted programming language.</a:t>
            </a:r>
          </a:p>
          <a:p>
            <a:pPr marL="342900" marR="0" lvl="0" indent="-342900" algn="just" rtl="0">
              <a:lnSpc>
                <a:spcPct val="100000"/>
              </a:lnSpc>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rPr>
              <a:t>…is a language that supports multiple approaches to software design, principally structured and object-oriented programming.</a:t>
            </a:r>
          </a:p>
          <a:p>
            <a:pPr marL="342900" marR="0" lvl="0" indent="-342900" algn="just" rtl="0">
              <a:lnSpc>
                <a:spcPct val="100000"/>
              </a:lnSpc>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rPr>
              <a:t>…provides automatic memory management and garbage collection</a:t>
            </a:r>
          </a:p>
          <a:p>
            <a:pPr marL="342900" marR="0" lvl="0" indent="-342900" algn="just" rtl="0">
              <a:lnSpc>
                <a:spcPct val="100000"/>
              </a:lnSpc>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rPr>
              <a:t>…is extensible</a:t>
            </a:r>
          </a:p>
          <a:p>
            <a:pPr marL="342900" marR="0" lvl="0" indent="-342900" algn="just" rtl="0">
              <a:lnSpc>
                <a:spcPct val="100000"/>
              </a:lnSpc>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rPr>
              <a:t>…is dynamically typed.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1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14" name="Google Shape;214;p15"/>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dirty="0">
                <a:solidFill>
                  <a:schemeClr val="lt1"/>
                </a:solidFill>
                <a:latin typeface="Calibri"/>
                <a:ea typeface="Calibri"/>
                <a:cs typeface="Calibri"/>
                <a:sym typeface="Calibri"/>
              </a:rPr>
              <a:t>Measure of Shape</a:t>
            </a:r>
            <a:endParaRPr sz="3600" dirty="0">
              <a:solidFill>
                <a:schemeClr val="lt1"/>
              </a:solidFill>
              <a:latin typeface="Calibri"/>
              <a:ea typeface="Calibri"/>
              <a:cs typeface="Calibri"/>
              <a:sym typeface="Calibri"/>
            </a:endParaRPr>
          </a:p>
        </p:txBody>
      </p:sp>
      <p:sp>
        <p:nvSpPr>
          <p:cNvPr id="215" name="Google Shape;215;p1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2" name="Google Shape;235;p17">
            <a:extLst>
              <a:ext uri="{FF2B5EF4-FFF2-40B4-BE49-F238E27FC236}">
                <a16:creationId xmlns:a16="http://schemas.microsoft.com/office/drawing/2014/main" id="{2BE6C3ED-BA38-3F48-942D-89F113D043AE}"/>
              </a:ext>
            </a:extLst>
          </p:cNvPr>
          <p:cNvSpPr txBox="1"/>
          <p:nvPr/>
        </p:nvSpPr>
        <p:spPr>
          <a:xfrm>
            <a:off x="323528" y="2294813"/>
            <a:ext cx="8629972" cy="4166357"/>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IN" sz="24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Measures of shape describe the distribution (or pattern) of the data within a dataset.</a:t>
            </a:r>
          </a:p>
          <a:p>
            <a:pPr marL="285750" indent="-285750">
              <a:buFont typeface="Arial" panose="020B0604020202020204" pitchFamily="34" charset="0"/>
              <a:buChar char="•"/>
            </a:pPr>
            <a:endParaRPr lang="en-IN" sz="1800" dirty="0">
              <a:highlight>
                <a:srgbClr val="FFFFFF"/>
              </a:highlight>
              <a:latin typeface="Open Sans" panose="020B0606030504020204" pitchFamily="34" charset="0"/>
              <a:ea typeface="Times New Roman" panose="02020603050405020304" pitchFamily="18" charset="0"/>
            </a:endParaRPr>
          </a:p>
          <a:p>
            <a:pPr>
              <a:lnSpc>
                <a:spcPct val="107000"/>
              </a:lnSpc>
              <a:spcAft>
                <a:spcPts val="800"/>
              </a:spcAft>
            </a:pPr>
            <a:r>
              <a:rPr lang="en-IN" sz="2400" b="1" kern="0" dirty="0">
                <a:effectLst/>
                <a:latin typeface="Calibri" panose="020F0502020204030204" pitchFamily="34" charset="0"/>
                <a:ea typeface="Calibri" panose="020F0502020204030204" pitchFamily="34" charset="0"/>
                <a:cs typeface="Calibri" panose="020F0502020204030204" pitchFamily="34" charset="0"/>
              </a:rPr>
              <a:t>Skewness</a:t>
            </a:r>
            <a:r>
              <a:rPr lang="en-IN" sz="2400" kern="0" dirty="0">
                <a:effectLst/>
                <a:latin typeface="Calibri" panose="020F0502020204030204" pitchFamily="34" charset="0"/>
                <a:ea typeface="Calibri" panose="020F0502020204030204" pitchFamily="34" charset="0"/>
                <a:cs typeface="Calibri" panose="020F0502020204030204" pitchFamily="34" charset="0"/>
              </a:rPr>
              <a:t>:</a:t>
            </a:r>
            <a:endParaRPr lang="en-IN" sz="24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b="1" kern="0" dirty="0">
                <a:effectLst/>
                <a:latin typeface="Calibri" panose="020F0502020204030204" pitchFamily="34" charset="0"/>
                <a:ea typeface="Calibri" panose="020F0502020204030204" pitchFamily="34" charset="0"/>
                <a:cs typeface="Calibri" panose="020F0502020204030204" pitchFamily="34" charset="0"/>
              </a:rPr>
              <a:t>Definition</a:t>
            </a:r>
            <a:r>
              <a:rPr lang="en-IN" sz="2400" kern="0" dirty="0">
                <a:effectLst/>
                <a:latin typeface="Calibri" panose="020F0502020204030204" pitchFamily="34" charset="0"/>
                <a:ea typeface="Calibri" panose="020F0502020204030204" pitchFamily="34" charset="0"/>
                <a:cs typeface="Calibri" panose="020F0502020204030204" pitchFamily="34" charset="0"/>
              </a:rPr>
              <a:t>: Skewness quantifies the asymmetry of a distribution.</a:t>
            </a:r>
            <a:endParaRPr lang="en-IN" sz="24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b="1" kern="0" dirty="0">
                <a:effectLst/>
                <a:latin typeface="Calibri" panose="020F0502020204030204" pitchFamily="34" charset="0"/>
                <a:ea typeface="Calibri" panose="020F0502020204030204" pitchFamily="34" charset="0"/>
                <a:cs typeface="Calibri" panose="020F0502020204030204" pitchFamily="34" charset="0"/>
              </a:rPr>
              <a:t>Types</a:t>
            </a:r>
            <a:r>
              <a:rPr lang="en-IN" sz="2400" kern="0" dirty="0">
                <a:effectLst/>
                <a:latin typeface="Calibri" panose="020F0502020204030204" pitchFamily="34" charset="0"/>
                <a:ea typeface="Calibri" panose="020F0502020204030204" pitchFamily="34" charset="0"/>
                <a:cs typeface="Calibri" panose="020F0502020204030204" pitchFamily="34" charset="0"/>
              </a:rPr>
              <a:t>:</a:t>
            </a:r>
            <a:endParaRPr lang="en-IN" sz="24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b="1" kern="0" dirty="0">
                <a:effectLst/>
                <a:latin typeface="Calibri" panose="020F0502020204030204" pitchFamily="34" charset="0"/>
                <a:ea typeface="Calibri" panose="020F0502020204030204" pitchFamily="34" charset="0"/>
                <a:cs typeface="Calibri" panose="020F0502020204030204" pitchFamily="34" charset="0"/>
              </a:rPr>
              <a:t>Positive Skewness (Right-Skewed)</a:t>
            </a:r>
            <a:r>
              <a:rPr lang="en-IN" sz="2400" kern="0" dirty="0">
                <a:effectLst/>
                <a:latin typeface="Calibri" panose="020F0502020204030204" pitchFamily="34" charset="0"/>
                <a:ea typeface="Calibri" panose="020F0502020204030204" pitchFamily="34" charset="0"/>
                <a:cs typeface="Calibri" panose="020F0502020204030204" pitchFamily="34" charset="0"/>
              </a:rPr>
              <a:t>: The tail on the right side is longer or fatter. The mean and median will be greater than the mode.</a:t>
            </a:r>
            <a:endParaRPr lang="en-IN" sz="2400" kern="100" dirty="0">
              <a:effectLst/>
              <a:latin typeface="Calibri" panose="020F0502020204030204" pitchFamily="34" charset="0"/>
              <a:ea typeface="Calibri" panose="020F0502020204030204" pitchFamily="34" charset="0"/>
              <a:cs typeface="Calibri" panose="020F0502020204030204" pitchFamily="34" charset="0"/>
            </a:endParaRPr>
          </a:p>
          <a:p>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21511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1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14" name="Google Shape;214;p15"/>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dirty="0">
                <a:solidFill>
                  <a:schemeClr val="lt1"/>
                </a:solidFill>
                <a:latin typeface="Calibri"/>
                <a:ea typeface="Calibri"/>
                <a:cs typeface="Calibri"/>
                <a:sym typeface="Calibri"/>
              </a:rPr>
              <a:t>Contd.</a:t>
            </a:r>
            <a:endParaRPr sz="3600" dirty="0">
              <a:solidFill>
                <a:schemeClr val="lt1"/>
              </a:solidFill>
              <a:latin typeface="Calibri"/>
              <a:ea typeface="Calibri"/>
              <a:cs typeface="Calibri"/>
              <a:sym typeface="Calibri"/>
            </a:endParaRPr>
          </a:p>
        </p:txBody>
      </p:sp>
      <p:sp>
        <p:nvSpPr>
          <p:cNvPr id="215" name="Google Shape;215;p1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2" name="Google Shape;235;p17">
            <a:extLst>
              <a:ext uri="{FF2B5EF4-FFF2-40B4-BE49-F238E27FC236}">
                <a16:creationId xmlns:a16="http://schemas.microsoft.com/office/drawing/2014/main" id="{2BE6C3ED-BA38-3F48-942D-89F113D043AE}"/>
              </a:ext>
            </a:extLst>
          </p:cNvPr>
          <p:cNvSpPr txBox="1"/>
          <p:nvPr/>
        </p:nvSpPr>
        <p:spPr>
          <a:xfrm>
            <a:off x="323528" y="2294813"/>
            <a:ext cx="8629972" cy="3853259"/>
          </a:xfrm>
          <a:prstGeom prst="rect">
            <a:avLst/>
          </a:prstGeom>
          <a:noFill/>
          <a:ln>
            <a:noFill/>
          </a:ln>
        </p:spPr>
        <p:txBody>
          <a:bodyPr spcFirstLastPara="1" wrap="square" lIns="91425" tIns="45700" rIns="91425" bIns="45700" anchor="t" anchorCtr="0">
            <a:spAutoFit/>
          </a:bodyPr>
          <a:lstStyle/>
          <a:p>
            <a:r>
              <a:rPr lang="en-IN" sz="2400" b="1" kern="0" dirty="0">
                <a:effectLst/>
                <a:latin typeface="Calibri" panose="020F0502020204030204" pitchFamily="34" charset="0"/>
                <a:ea typeface="Calibri" panose="020F0502020204030204" pitchFamily="34" charset="0"/>
                <a:cs typeface="Calibri" panose="020F0502020204030204" pitchFamily="34" charset="0"/>
              </a:rPr>
              <a:t>Negative Skewness (Left-Skewed)</a:t>
            </a:r>
            <a:r>
              <a:rPr lang="en-IN" sz="2400" kern="0" dirty="0">
                <a:effectLst/>
                <a:latin typeface="Calibri" panose="020F0502020204030204" pitchFamily="34" charset="0"/>
                <a:ea typeface="Calibri" panose="020F0502020204030204" pitchFamily="34" charset="0"/>
                <a:cs typeface="Calibri" panose="020F0502020204030204" pitchFamily="34" charset="0"/>
              </a:rPr>
              <a:t>: The tail on the left side is longer or fatter. The mean and median will be less than the mode.</a:t>
            </a:r>
            <a:endParaRPr lang="en-IN" sz="2400" kern="100" dirty="0">
              <a:latin typeface="Calibri" panose="020F0502020204030204" pitchFamily="34" charset="0"/>
              <a:ea typeface="Calibri" panose="020F0502020204030204" pitchFamily="34" charset="0"/>
              <a:cs typeface="Calibri" panose="020F0502020204030204" pitchFamily="34" charset="0"/>
            </a:endParaRPr>
          </a:p>
          <a:p>
            <a:endParaRPr lang="en-IN" sz="2400" kern="1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400" b="1" kern="0" dirty="0">
                <a:effectLst/>
                <a:latin typeface="Calibri" panose="020F0502020204030204" pitchFamily="34" charset="0"/>
                <a:ea typeface="Calibri" panose="020F0502020204030204" pitchFamily="34" charset="0"/>
                <a:cs typeface="Calibri" panose="020F0502020204030204" pitchFamily="34" charset="0"/>
              </a:rPr>
              <a:t>Definition</a:t>
            </a:r>
            <a:r>
              <a:rPr lang="en-IN" sz="2400" kern="0" dirty="0">
                <a:effectLst/>
                <a:latin typeface="Calibri" panose="020F0502020204030204" pitchFamily="34" charset="0"/>
                <a:ea typeface="Calibri" panose="020F0502020204030204" pitchFamily="34" charset="0"/>
                <a:cs typeface="Calibri" panose="020F0502020204030204" pitchFamily="34" charset="0"/>
              </a:rPr>
              <a:t>: Kurtosis measures the "</a:t>
            </a:r>
            <a:r>
              <a:rPr lang="en-IN" sz="2400" kern="0" dirty="0" err="1">
                <a:effectLst/>
                <a:latin typeface="Calibri" panose="020F0502020204030204" pitchFamily="34" charset="0"/>
                <a:ea typeface="Calibri" panose="020F0502020204030204" pitchFamily="34" charset="0"/>
                <a:cs typeface="Calibri" panose="020F0502020204030204" pitchFamily="34" charset="0"/>
              </a:rPr>
              <a:t>tailedness</a:t>
            </a:r>
            <a:r>
              <a:rPr lang="en-IN" sz="2400" kern="0" dirty="0">
                <a:effectLst/>
                <a:latin typeface="Calibri" panose="020F0502020204030204" pitchFamily="34" charset="0"/>
                <a:ea typeface="Calibri" panose="020F0502020204030204" pitchFamily="34" charset="0"/>
                <a:cs typeface="Calibri" panose="020F0502020204030204" pitchFamily="34" charset="0"/>
              </a:rPr>
              <a:t>" of a distribution, indicating the presence of outliers. Means it describe the measure of tail to its peak</a:t>
            </a:r>
            <a:endParaRPr lang="en-IN" sz="24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400" b="1" kern="0" dirty="0">
                <a:effectLst/>
                <a:latin typeface="Calibri" panose="020F0502020204030204" pitchFamily="34" charset="0"/>
                <a:ea typeface="Calibri" panose="020F0502020204030204" pitchFamily="34" charset="0"/>
                <a:cs typeface="Calibri" panose="020F0502020204030204" pitchFamily="34" charset="0"/>
              </a:rPr>
              <a:t>Types</a:t>
            </a:r>
            <a:r>
              <a:rPr lang="en-IN" sz="2400" kern="0" dirty="0">
                <a:effectLst/>
                <a:latin typeface="Calibri" panose="020F0502020204030204" pitchFamily="34" charset="0"/>
                <a:ea typeface="Calibri" panose="020F0502020204030204" pitchFamily="34" charset="0"/>
                <a:cs typeface="Calibri" panose="020F0502020204030204" pitchFamily="34" charset="0"/>
              </a:rPr>
              <a:t>:</a:t>
            </a:r>
            <a:endParaRPr lang="en-IN" sz="24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b="1" kern="0" dirty="0">
                <a:effectLst/>
                <a:latin typeface="Calibri" panose="020F0502020204030204" pitchFamily="34" charset="0"/>
                <a:ea typeface="Calibri" panose="020F0502020204030204" pitchFamily="34" charset="0"/>
                <a:cs typeface="Calibri" panose="020F0502020204030204" pitchFamily="34" charset="0"/>
              </a:rPr>
              <a:t>Leptokurtic</a:t>
            </a:r>
            <a:r>
              <a:rPr lang="en-IN" sz="2400" kern="0" dirty="0">
                <a:effectLst/>
                <a:latin typeface="Calibri" panose="020F0502020204030204" pitchFamily="34" charset="0"/>
                <a:ea typeface="Calibri" panose="020F0502020204030204" pitchFamily="34" charset="0"/>
                <a:cs typeface="Calibri" panose="020F0502020204030204" pitchFamily="34" charset="0"/>
              </a:rPr>
              <a:t>: They have heavy tails and a sharp peak.</a:t>
            </a:r>
            <a:endParaRPr lang="en-IN" sz="2400" kern="100" dirty="0">
              <a:effectLst/>
              <a:latin typeface="Calibri" panose="020F0502020204030204" pitchFamily="34" charset="0"/>
              <a:ea typeface="Calibri" panose="020F0502020204030204" pitchFamily="34" charset="0"/>
              <a:cs typeface="Calibri" panose="020F0502020204030204" pitchFamily="34" charset="0"/>
            </a:endParaRPr>
          </a:p>
          <a:p>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35472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1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14" name="Google Shape;214;p15"/>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dirty="0">
                <a:solidFill>
                  <a:schemeClr val="lt1"/>
                </a:solidFill>
                <a:latin typeface="Calibri"/>
                <a:ea typeface="Calibri"/>
                <a:cs typeface="Calibri"/>
                <a:sym typeface="Calibri"/>
              </a:rPr>
              <a:t>Contd.</a:t>
            </a:r>
            <a:endParaRPr sz="3600" dirty="0">
              <a:solidFill>
                <a:schemeClr val="lt1"/>
              </a:solidFill>
              <a:latin typeface="Calibri"/>
              <a:ea typeface="Calibri"/>
              <a:cs typeface="Calibri"/>
              <a:sym typeface="Calibri"/>
            </a:endParaRPr>
          </a:p>
        </p:txBody>
      </p:sp>
      <p:sp>
        <p:nvSpPr>
          <p:cNvPr id="215" name="Google Shape;215;p1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2" name="Google Shape;235;p17">
            <a:extLst>
              <a:ext uri="{FF2B5EF4-FFF2-40B4-BE49-F238E27FC236}">
                <a16:creationId xmlns:a16="http://schemas.microsoft.com/office/drawing/2014/main" id="{2BE6C3ED-BA38-3F48-942D-89F113D043AE}"/>
              </a:ext>
            </a:extLst>
          </p:cNvPr>
          <p:cNvSpPr txBox="1"/>
          <p:nvPr/>
        </p:nvSpPr>
        <p:spPr>
          <a:xfrm>
            <a:off x="323528" y="2294813"/>
            <a:ext cx="8629972" cy="1087822"/>
          </a:xfrm>
          <a:prstGeom prst="rect">
            <a:avLst/>
          </a:prstGeom>
          <a:noFill/>
          <a:ln>
            <a:noFill/>
          </a:ln>
        </p:spPr>
        <p:txBody>
          <a:bodyPr spcFirstLastPara="1" wrap="square" lIns="91425" tIns="45700" rIns="91425" bIns="45700" anchor="t" anchorCtr="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400" b="1" kern="0" dirty="0">
                <a:effectLst/>
                <a:latin typeface="Calibri" panose="020F0502020204030204" pitchFamily="34" charset="0"/>
                <a:ea typeface="Calibri" panose="020F0502020204030204" pitchFamily="34" charset="0"/>
                <a:cs typeface="Calibri" panose="020F0502020204030204" pitchFamily="34" charset="0"/>
              </a:rPr>
              <a:t>Platykurtic</a:t>
            </a:r>
            <a:r>
              <a:rPr lang="en-IN" sz="2400" kern="0" dirty="0">
                <a:effectLst/>
                <a:latin typeface="Calibri" panose="020F0502020204030204" pitchFamily="34" charset="0"/>
                <a:ea typeface="Calibri" panose="020F0502020204030204" pitchFamily="34" charset="0"/>
                <a:cs typeface="Calibri" panose="020F0502020204030204" pitchFamily="34" charset="0"/>
              </a:rPr>
              <a:t>: They have light tails and a flatter peak.</a:t>
            </a:r>
            <a:endParaRPr lang="en-IN" sz="24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b="1" kern="0" dirty="0">
                <a:effectLst/>
                <a:latin typeface="Calibri" panose="020F0502020204030204" pitchFamily="34" charset="0"/>
                <a:ea typeface="Calibri" panose="020F0502020204030204" pitchFamily="34" charset="0"/>
                <a:cs typeface="Calibri" panose="020F0502020204030204" pitchFamily="34" charset="0"/>
              </a:rPr>
              <a:t>Mesokurtic</a:t>
            </a:r>
            <a:r>
              <a:rPr lang="en-IN" sz="2400" kern="0" dirty="0">
                <a:effectLst/>
                <a:latin typeface="Calibri" panose="020F0502020204030204" pitchFamily="34" charset="0"/>
                <a:ea typeface="Calibri" panose="020F0502020204030204" pitchFamily="34" charset="0"/>
                <a:cs typeface="Calibri" panose="020F0502020204030204" pitchFamily="34" charset="0"/>
              </a:rPr>
              <a:t>: This is typical of a normal distribution.</a:t>
            </a:r>
            <a:endParaRPr lang="en-IN" sz="24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8563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1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14" name="Google Shape;214;p15"/>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dirty="0">
                <a:solidFill>
                  <a:schemeClr val="lt1"/>
                </a:solidFill>
                <a:latin typeface="Calibri"/>
                <a:ea typeface="Calibri"/>
                <a:cs typeface="Calibri"/>
                <a:sym typeface="Calibri"/>
              </a:rPr>
              <a:t>Contd.</a:t>
            </a:r>
            <a:endParaRPr sz="3600" dirty="0">
              <a:solidFill>
                <a:schemeClr val="lt1"/>
              </a:solidFill>
              <a:latin typeface="Calibri"/>
              <a:ea typeface="Calibri"/>
              <a:cs typeface="Calibri"/>
              <a:sym typeface="Calibri"/>
            </a:endParaRPr>
          </a:p>
        </p:txBody>
      </p:sp>
      <p:sp>
        <p:nvSpPr>
          <p:cNvPr id="215" name="Google Shape;215;p1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C3076568-5E81-B92F-A9D4-196C6FCA9AC9}"/>
              </a:ext>
            </a:extLst>
          </p:cNvPr>
          <p:cNvPicPr>
            <a:picLocks noChangeAspect="1"/>
          </p:cNvPicPr>
          <p:nvPr/>
        </p:nvPicPr>
        <p:blipFill rotWithShape="1">
          <a:blip r:embed="rId4"/>
          <a:srcRect t="5975" b="7818"/>
          <a:stretch/>
        </p:blipFill>
        <p:spPr bwMode="auto">
          <a:xfrm>
            <a:off x="836439" y="2521377"/>
            <a:ext cx="7169196" cy="34762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50708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1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14" name="Google Shape;214;p15"/>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dirty="0">
                <a:solidFill>
                  <a:schemeClr val="lt1"/>
                </a:solidFill>
                <a:latin typeface="Calibri"/>
                <a:ea typeface="Calibri"/>
                <a:cs typeface="Calibri"/>
                <a:sym typeface="Calibri"/>
              </a:rPr>
              <a:t>Contd.</a:t>
            </a:r>
            <a:endParaRPr sz="3600" dirty="0">
              <a:solidFill>
                <a:schemeClr val="lt1"/>
              </a:solidFill>
              <a:latin typeface="Calibri"/>
              <a:ea typeface="Calibri"/>
              <a:cs typeface="Calibri"/>
              <a:sym typeface="Calibri"/>
            </a:endParaRPr>
          </a:p>
        </p:txBody>
      </p:sp>
      <p:sp>
        <p:nvSpPr>
          <p:cNvPr id="215" name="Google Shape;215;p1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graphicFrame>
        <p:nvGraphicFramePr>
          <p:cNvPr id="4" name="Table 3">
            <a:extLst>
              <a:ext uri="{FF2B5EF4-FFF2-40B4-BE49-F238E27FC236}">
                <a16:creationId xmlns:a16="http://schemas.microsoft.com/office/drawing/2014/main" id="{193CA5C5-BDC6-1211-2959-7D32575FE067}"/>
              </a:ext>
            </a:extLst>
          </p:cNvPr>
          <p:cNvGraphicFramePr>
            <a:graphicFrameLocks noGrp="1"/>
          </p:cNvGraphicFramePr>
          <p:nvPr>
            <p:extLst>
              <p:ext uri="{D42A27DB-BD31-4B8C-83A1-F6EECF244321}">
                <p14:modId xmlns:p14="http://schemas.microsoft.com/office/powerpoint/2010/main" val="2827435645"/>
              </p:ext>
            </p:extLst>
          </p:nvPr>
        </p:nvGraphicFramePr>
        <p:xfrm>
          <a:off x="580103" y="2448232"/>
          <a:ext cx="7836310" cy="4011562"/>
        </p:xfrm>
        <a:graphic>
          <a:graphicData uri="http://schemas.openxmlformats.org/drawingml/2006/table">
            <a:tbl>
              <a:tblPr firstRow="1" firstCol="1" bandRow="1"/>
              <a:tblGrid>
                <a:gridCol w="3918155">
                  <a:extLst>
                    <a:ext uri="{9D8B030D-6E8A-4147-A177-3AD203B41FA5}">
                      <a16:colId xmlns:a16="http://schemas.microsoft.com/office/drawing/2014/main" val="1419808986"/>
                    </a:ext>
                  </a:extLst>
                </a:gridCol>
                <a:gridCol w="3918155">
                  <a:extLst>
                    <a:ext uri="{9D8B030D-6E8A-4147-A177-3AD203B41FA5}">
                      <a16:colId xmlns:a16="http://schemas.microsoft.com/office/drawing/2014/main" val="2440565409"/>
                    </a:ext>
                  </a:extLst>
                </a:gridCol>
              </a:tblGrid>
              <a:tr h="241858">
                <a:tc>
                  <a:txBody>
                    <a:bodyPr/>
                    <a:lstStyle/>
                    <a:p>
                      <a:pPr algn="ctr">
                        <a:lnSpc>
                          <a:spcPct val="107000"/>
                        </a:lnSpc>
                        <a:spcAft>
                          <a:spcPts val="800"/>
                        </a:spcAft>
                      </a:pPr>
                      <a:r>
                        <a:rPr lang="en-IN" sz="1200" b="1" kern="0" spc="25">
                          <a:solidFill>
                            <a:srgbClr val="383838"/>
                          </a:solidFill>
                          <a:effectLst/>
                          <a:latin typeface="Arial" panose="020B0604020202020204" pitchFamily="34" charset="0"/>
                          <a:ea typeface="Times New Roman" panose="02020603050405020304" pitchFamily="18" charset="0"/>
                          <a:cs typeface="Times New Roman" panose="02020603050405020304" pitchFamily="18" charset="0"/>
                        </a:rPr>
                        <a:t>Skewness</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200" b="1" kern="0" spc="25">
                          <a:solidFill>
                            <a:srgbClr val="383838"/>
                          </a:solidFill>
                          <a:effectLst/>
                          <a:latin typeface="Arial" panose="020B0604020202020204" pitchFamily="34" charset="0"/>
                          <a:ea typeface="Times New Roman" panose="02020603050405020304" pitchFamily="18" charset="0"/>
                          <a:cs typeface="Times New Roman" panose="02020603050405020304" pitchFamily="18" charset="0"/>
                        </a:rPr>
                        <a:t>Kurtosis</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86001413"/>
                  </a:ext>
                </a:extLst>
              </a:tr>
              <a:tr h="471213">
                <a:tc>
                  <a:txBody>
                    <a:bodyPr/>
                    <a:lstStyle/>
                    <a:p>
                      <a:pPr>
                        <a:lnSpc>
                          <a:spcPct val="107000"/>
                        </a:lnSpc>
                        <a:spcAft>
                          <a:spcPts val="800"/>
                        </a:spcAft>
                      </a:pPr>
                      <a:r>
                        <a:rPr lang="en-IN" sz="1200" kern="0" spc="25">
                          <a:solidFill>
                            <a:srgbClr val="383838"/>
                          </a:solidFill>
                          <a:effectLst/>
                          <a:latin typeface="Arial" panose="020B0604020202020204" pitchFamily="34" charset="0"/>
                          <a:ea typeface="Times New Roman" panose="02020603050405020304" pitchFamily="18" charset="0"/>
                          <a:cs typeface="Times New Roman" panose="02020603050405020304" pitchFamily="18" charset="0"/>
                        </a:rPr>
                        <a:t>Skewness measures the asymmetry of a probability distribution</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200" kern="0" spc="25">
                          <a:solidFill>
                            <a:srgbClr val="383838"/>
                          </a:solidFill>
                          <a:effectLst/>
                          <a:latin typeface="Arial" panose="020B0604020202020204" pitchFamily="34" charset="0"/>
                          <a:ea typeface="Times New Roman" panose="02020603050405020304" pitchFamily="18" charset="0"/>
                          <a:cs typeface="Times New Roman" panose="02020603050405020304" pitchFamily="18" charset="0"/>
                        </a:rPr>
                        <a:t>Kurtosis measures the tailedness or peakedness of a probability distribution</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5314571"/>
                  </a:ext>
                </a:extLst>
              </a:tr>
              <a:tr h="471213">
                <a:tc>
                  <a:txBody>
                    <a:bodyPr/>
                    <a:lstStyle/>
                    <a:p>
                      <a:pPr>
                        <a:lnSpc>
                          <a:spcPct val="107000"/>
                        </a:lnSpc>
                        <a:spcAft>
                          <a:spcPts val="800"/>
                        </a:spcAft>
                      </a:pPr>
                      <a:r>
                        <a:rPr lang="en-IN" sz="1200" kern="0" spc="25">
                          <a:solidFill>
                            <a:srgbClr val="383838"/>
                          </a:solidFill>
                          <a:effectLst/>
                          <a:latin typeface="Arial" panose="020B0604020202020204" pitchFamily="34" charset="0"/>
                          <a:ea typeface="Times New Roman" panose="02020603050405020304" pitchFamily="18" charset="0"/>
                          <a:cs typeface="Times New Roman" panose="02020603050405020304" pitchFamily="18" charset="0"/>
                        </a:rPr>
                        <a:t>Positive skew indicates a right-skewed distribution, with the tail extending to the right</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200" kern="0" spc="25">
                          <a:solidFill>
                            <a:srgbClr val="383838"/>
                          </a:solidFill>
                          <a:effectLst/>
                          <a:latin typeface="Arial" panose="020B0604020202020204" pitchFamily="34" charset="0"/>
                          <a:ea typeface="Times New Roman" panose="02020603050405020304" pitchFamily="18" charset="0"/>
                          <a:cs typeface="Times New Roman" panose="02020603050405020304" pitchFamily="18" charset="0"/>
                        </a:rPr>
                        <a:t>Positive kurtosis indicates a distribution with heavier tails, often referred to as “leptokurtic”</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14892866"/>
                  </a:ext>
                </a:extLst>
              </a:tr>
              <a:tr h="471213">
                <a:tc>
                  <a:txBody>
                    <a:bodyPr/>
                    <a:lstStyle/>
                    <a:p>
                      <a:pPr>
                        <a:lnSpc>
                          <a:spcPct val="107000"/>
                        </a:lnSpc>
                        <a:spcAft>
                          <a:spcPts val="800"/>
                        </a:spcAft>
                      </a:pPr>
                      <a:r>
                        <a:rPr lang="en-IN" sz="1200" kern="0" spc="25">
                          <a:solidFill>
                            <a:srgbClr val="383838"/>
                          </a:solidFill>
                          <a:effectLst/>
                          <a:latin typeface="Arial" panose="020B0604020202020204" pitchFamily="34" charset="0"/>
                          <a:ea typeface="Times New Roman" panose="02020603050405020304" pitchFamily="18" charset="0"/>
                          <a:cs typeface="Times New Roman" panose="02020603050405020304" pitchFamily="18" charset="0"/>
                        </a:rPr>
                        <a:t>Negative skew indicates a left-skewed distribution, with the tail extending to the left</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200" kern="0" spc="25">
                          <a:solidFill>
                            <a:srgbClr val="383838"/>
                          </a:solidFill>
                          <a:effectLst/>
                          <a:latin typeface="Arial" panose="020B0604020202020204" pitchFamily="34" charset="0"/>
                          <a:ea typeface="Times New Roman" panose="02020603050405020304" pitchFamily="18" charset="0"/>
                          <a:cs typeface="Times New Roman" panose="02020603050405020304" pitchFamily="18" charset="0"/>
                        </a:rPr>
                        <a:t>Negative kurtosis indicates a distribution with lighter tails, often referred to as “platykurtic”</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77119972"/>
                  </a:ext>
                </a:extLst>
              </a:tr>
              <a:tr h="700568">
                <a:tc>
                  <a:txBody>
                    <a:bodyPr/>
                    <a:lstStyle/>
                    <a:p>
                      <a:pPr>
                        <a:lnSpc>
                          <a:spcPct val="107000"/>
                        </a:lnSpc>
                        <a:spcAft>
                          <a:spcPts val="800"/>
                        </a:spcAft>
                      </a:pPr>
                      <a:r>
                        <a:rPr lang="en-IN" sz="1200" kern="0" spc="25">
                          <a:solidFill>
                            <a:srgbClr val="383838"/>
                          </a:solidFill>
                          <a:effectLst/>
                          <a:latin typeface="Arial" panose="020B0604020202020204" pitchFamily="34" charset="0"/>
                          <a:ea typeface="Times New Roman" panose="02020603050405020304" pitchFamily="18" charset="0"/>
                          <a:cs typeface="Times New Roman" panose="02020603050405020304" pitchFamily="18" charset="0"/>
                        </a:rPr>
                        <a:t>A skewness value of zero indicates a symmetric distribution</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200" kern="0" spc="25">
                          <a:solidFill>
                            <a:srgbClr val="383838"/>
                          </a:solidFill>
                          <a:effectLst/>
                          <a:latin typeface="Arial" panose="020B0604020202020204" pitchFamily="34" charset="0"/>
                          <a:ea typeface="Times New Roman" panose="02020603050405020304" pitchFamily="18" charset="0"/>
                          <a:cs typeface="Times New Roman" panose="02020603050405020304" pitchFamily="18" charset="0"/>
                        </a:rPr>
                        <a:t>A kurtosis value of zero indicates a distribution similar to the normal distribution, often referred to as “mesokurtic”</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42454004"/>
                  </a:ext>
                </a:extLst>
              </a:tr>
              <a:tr h="471213">
                <a:tc>
                  <a:txBody>
                    <a:bodyPr/>
                    <a:lstStyle/>
                    <a:p>
                      <a:pPr>
                        <a:lnSpc>
                          <a:spcPct val="107000"/>
                        </a:lnSpc>
                        <a:spcAft>
                          <a:spcPts val="800"/>
                        </a:spcAft>
                      </a:pPr>
                      <a:r>
                        <a:rPr lang="en-IN" sz="1200" kern="0" spc="25">
                          <a:solidFill>
                            <a:srgbClr val="383838"/>
                          </a:solidFill>
                          <a:effectLst/>
                          <a:latin typeface="Arial" panose="020B0604020202020204" pitchFamily="34" charset="0"/>
                          <a:ea typeface="Times New Roman" panose="02020603050405020304" pitchFamily="18" charset="0"/>
                          <a:cs typeface="Times New Roman" panose="02020603050405020304" pitchFamily="18" charset="0"/>
                        </a:rPr>
                        <a:t>Used to identify the direction and degree of asymmetry</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200" kern="0" spc="25">
                          <a:solidFill>
                            <a:srgbClr val="383838"/>
                          </a:solidFill>
                          <a:effectLst/>
                          <a:latin typeface="Arial" panose="020B0604020202020204" pitchFamily="34" charset="0"/>
                          <a:ea typeface="Times New Roman" panose="02020603050405020304" pitchFamily="18" charset="0"/>
                          <a:cs typeface="Times New Roman" panose="02020603050405020304" pitchFamily="18" charset="0"/>
                        </a:rPr>
                        <a:t>Used to identify the presence of outliers or extreme values</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4392098"/>
                  </a:ext>
                </a:extLst>
              </a:tr>
              <a:tr h="471213">
                <a:tc>
                  <a:txBody>
                    <a:bodyPr/>
                    <a:lstStyle/>
                    <a:p>
                      <a:pPr>
                        <a:lnSpc>
                          <a:spcPct val="107000"/>
                        </a:lnSpc>
                        <a:spcAft>
                          <a:spcPts val="800"/>
                        </a:spcAft>
                      </a:pPr>
                      <a:r>
                        <a:rPr lang="en-IN" sz="1200" kern="0" spc="25">
                          <a:solidFill>
                            <a:srgbClr val="383838"/>
                          </a:solidFill>
                          <a:effectLst/>
                          <a:latin typeface="Arial" panose="020B0604020202020204" pitchFamily="34" charset="0"/>
                          <a:ea typeface="Times New Roman" panose="02020603050405020304" pitchFamily="18" charset="0"/>
                          <a:cs typeface="Times New Roman" panose="02020603050405020304" pitchFamily="18" charset="0"/>
                        </a:rPr>
                        <a:t>Sensitive to changes in the tails of the distribution</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200" kern="0" spc="25">
                          <a:solidFill>
                            <a:srgbClr val="383838"/>
                          </a:solidFill>
                          <a:effectLst/>
                          <a:latin typeface="Arial" panose="020B0604020202020204" pitchFamily="34" charset="0"/>
                          <a:ea typeface="Times New Roman" panose="02020603050405020304" pitchFamily="18" charset="0"/>
                          <a:cs typeface="Times New Roman" panose="02020603050405020304" pitchFamily="18" charset="0"/>
                        </a:rPr>
                        <a:t>Sensitive to changes in the center and shoulders of the distribution</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89392147"/>
                  </a:ext>
                </a:extLst>
              </a:tr>
              <a:tr h="471213">
                <a:tc>
                  <a:txBody>
                    <a:bodyPr/>
                    <a:lstStyle/>
                    <a:p>
                      <a:pPr>
                        <a:lnSpc>
                          <a:spcPct val="107000"/>
                        </a:lnSpc>
                        <a:spcAft>
                          <a:spcPts val="800"/>
                        </a:spcAft>
                      </a:pPr>
                      <a:r>
                        <a:rPr lang="en-IN" sz="1200" kern="0" spc="25">
                          <a:solidFill>
                            <a:srgbClr val="383838"/>
                          </a:solidFill>
                          <a:effectLst/>
                          <a:latin typeface="Arial" panose="020B0604020202020204" pitchFamily="34" charset="0"/>
                          <a:ea typeface="Times New Roman" panose="02020603050405020304" pitchFamily="18" charset="0"/>
                          <a:cs typeface="Times New Roman" panose="02020603050405020304" pitchFamily="18" charset="0"/>
                        </a:rPr>
                        <a:t>Commonly used in fields such as economics, finance, and social sciences</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200" kern="0" spc="25">
                          <a:solidFill>
                            <a:srgbClr val="383838"/>
                          </a:solidFill>
                          <a:effectLst/>
                          <a:latin typeface="Arial" panose="020B0604020202020204" pitchFamily="34" charset="0"/>
                          <a:ea typeface="Times New Roman" panose="02020603050405020304" pitchFamily="18" charset="0"/>
                          <a:cs typeface="Times New Roman" panose="02020603050405020304" pitchFamily="18" charset="0"/>
                        </a:rPr>
                        <a:t>Commonly used in statistics, engineering, and physical sciences</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74491179"/>
                  </a:ext>
                </a:extLst>
              </a:tr>
              <a:tr h="241858">
                <a:tc>
                  <a:txBody>
                    <a:bodyPr/>
                    <a:lstStyle/>
                    <a:p>
                      <a:pPr>
                        <a:lnSpc>
                          <a:spcPct val="107000"/>
                        </a:lnSpc>
                        <a:spcAft>
                          <a:spcPts val="800"/>
                        </a:spcAft>
                      </a:pPr>
                      <a:r>
                        <a:rPr lang="en-IN" sz="1200" kern="0" spc="25">
                          <a:solidFill>
                            <a:srgbClr val="383838"/>
                          </a:solidFill>
                          <a:effectLst/>
                          <a:latin typeface="Arial" panose="020B0604020202020204" pitchFamily="34" charset="0"/>
                          <a:ea typeface="Times New Roman" panose="02020603050405020304" pitchFamily="18" charset="0"/>
                          <a:cs typeface="Times New Roman" panose="02020603050405020304" pitchFamily="18" charset="0"/>
                        </a:rPr>
                        <a:t>Examples: income distribution, stock returns</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IN" sz="1200" kern="0" spc="25" dirty="0">
                          <a:solidFill>
                            <a:srgbClr val="383838"/>
                          </a:solidFill>
                          <a:effectLst/>
                          <a:latin typeface="Arial" panose="020B0604020202020204" pitchFamily="34" charset="0"/>
                          <a:ea typeface="Times New Roman" panose="02020603050405020304" pitchFamily="18" charset="0"/>
                          <a:cs typeface="Times New Roman" panose="02020603050405020304" pitchFamily="18" charset="0"/>
                        </a:rPr>
                        <a:t>Examples: particle physics, image processing</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70221999"/>
                  </a:ext>
                </a:extLst>
              </a:tr>
            </a:tbl>
          </a:graphicData>
        </a:graphic>
      </p:graphicFrame>
    </p:spTree>
    <p:extLst>
      <p:ext uri="{BB962C8B-B14F-4D97-AF65-F5344CB8AC3E}">
        <p14:creationId xmlns:p14="http://schemas.microsoft.com/office/powerpoint/2010/main" val="3784148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7"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32" name="Google Shape;232;p17"/>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dirty="0">
                <a:solidFill>
                  <a:schemeClr val="lt1"/>
                </a:solidFill>
                <a:latin typeface="Calibri"/>
                <a:ea typeface="Calibri"/>
                <a:cs typeface="Calibri"/>
              </a:rPr>
              <a:t>Types of Variables</a:t>
            </a:r>
          </a:p>
        </p:txBody>
      </p:sp>
      <p:pic>
        <p:nvPicPr>
          <p:cNvPr id="234" name="Google Shape;234;p17"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35" name="Google Shape;235;p17"/>
          <p:cNvSpPr txBox="1"/>
          <p:nvPr/>
        </p:nvSpPr>
        <p:spPr>
          <a:xfrm>
            <a:off x="323528" y="2294813"/>
            <a:ext cx="8629972" cy="461624"/>
          </a:xfrm>
          <a:prstGeom prst="rect">
            <a:avLst/>
          </a:prstGeom>
          <a:noFill/>
          <a:ln>
            <a:noFill/>
          </a:ln>
        </p:spPr>
        <p:txBody>
          <a:bodyPr spcFirstLastPara="1" wrap="square" lIns="91425" tIns="45700" rIns="91425" bIns="45700" anchor="t" anchorCtr="0">
            <a:spAutoFit/>
          </a:bodyPr>
          <a:lstStyle/>
          <a:p>
            <a:pPr marL="342900" indent="-342900" algn="just">
              <a:buFont typeface="Arial" panose="020B0604020202020204" pitchFamily="34" charset="0"/>
              <a:buChar char="•"/>
            </a:pPr>
            <a:endParaRPr lang="en-US" sz="2400" dirty="0">
              <a:solidFill>
                <a:srgbClr val="303030"/>
              </a:solidFill>
              <a:latin typeface="Calibri"/>
              <a:ea typeface="Calibri"/>
              <a:cs typeface="Calibri"/>
            </a:endParaRPr>
          </a:p>
        </p:txBody>
      </p:sp>
      <p:pic>
        <p:nvPicPr>
          <p:cNvPr id="3" name="Picture 2">
            <a:extLst>
              <a:ext uri="{FF2B5EF4-FFF2-40B4-BE49-F238E27FC236}">
                <a16:creationId xmlns:a16="http://schemas.microsoft.com/office/drawing/2014/main" id="{0BBB1E35-28C6-F5EE-2D03-D525DB112C4D}"/>
              </a:ext>
            </a:extLst>
          </p:cNvPr>
          <p:cNvPicPr>
            <a:picLocks noChangeAspect="1"/>
          </p:cNvPicPr>
          <p:nvPr/>
        </p:nvPicPr>
        <p:blipFill>
          <a:blip r:embed="rId5"/>
          <a:stretch>
            <a:fillRect/>
          </a:stretch>
        </p:blipFill>
        <p:spPr>
          <a:xfrm>
            <a:off x="967455" y="2405128"/>
            <a:ext cx="7094997" cy="385801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7"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32" name="Google Shape;232;p17"/>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dirty="0">
                <a:solidFill>
                  <a:schemeClr val="lt1"/>
                </a:solidFill>
                <a:latin typeface="Calibri"/>
                <a:ea typeface="Calibri"/>
                <a:cs typeface="Calibri"/>
              </a:rPr>
              <a:t>Levels of Data measurement</a:t>
            </a:r>
          </a:p>
        </p:txBody>
      </p:sp>
      <p:pic>
        <p:nvPicPr>
          <p:cNvPr id="234" name="Google Shape;234;p17"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35" name="Google Shape;235;p17"/>
          <p:cNvSpPr txBox="1"/>
          <p:nvPr/>
        </p:nvSpPr>
        <p:spPr>
          <a:xfrm>
            <a:off x="323528" y="2294813"/>
            <a:ext cx="8629972" cy="4524275"/>
          </a:xfrm>
          <a:prstGeom prst="rect">
            <a:avLst/>
          </a:prstGeom>
          <a:noFill/>
          <a:ln>
            <a:noFill/>
          </a:ln>
        </p:spPr>
        <p:txBody>
          <a:bodyPr spcFirstLastPara="1" wrap="square" lIns="91425" tIns="45700" rIns="91425" bIns="45700" anchor="t" anchorCtr="0">
            <a:spAutoFit/>
          </a:bodyPr>
          <a:lstStyle/>
          <a:p>
            <a:pPr marL="342900" indent="-342900" algn="l">
              <a:buFont typeface="Arial" panose="020B0604020202020204" pitchFamily="34" charset="0"/>
              <a:buChar char="•"/>
            </a:pPr>
            <a:r>
              <a:rPr lang="en-US" sz="2400" dirty="0">
                <a:solidFill>
                  <a:srgbClr val="303030"/>
                </a:solidFill>
                <a:latin typeface="Calibri"/>
                <a:ea typeface="Calibri"/>
                <a:cs typeface="Calibri"/>
              </a:rPr>
              <a:t>We classified as the categorical data and numerical data. There is another way of classification is, classifying into nominal data, ordinal data, interval data and ratio data.</a:t>
            </a:r>
          </a:p>
          <a:p>
            <a:pPr marL="342900" indent="-342900" algn="l">
              <a:buFont typeface="Arial" panose="020B0604020202020204" pitchFamily="34" charset="0"/>
              <a:buChar char="•"/>
            </a:pPr>
            <a:endParaRPr lang="en-US" sz="2400" dirty="0">
              <a:solidFill>
                <a:srgbClr val="303030"/>
              </a:solidFill>
              <a:latin typeface="Calibri"/>
              <a:ea typeface="Calibri"/>
              <a:cs typeface="Calibri"/>
            </a:endParaRPr>
          </a:p>
          <a:p>
            <a:pPr algn="l"/>
            <a:r>
              <a:rPr lang="en-US" sz="2400" b="1" dirty="0">
                <a:solidFill>
                  <a:srgbClr val="303030"/>
                </a:solidFill>
                <a:latin typeface="Calibri"/>
                <a:ea typeface="Calibri"/>
                <a:cs typeface="Calibri"/>
              </a:rPr>
              <a:t>Nominal:</a:t>
            </a:r>
          </a:p>
          <a:p>
            <a:pPr marL="342900" indent="-342900" algn="l">
              <a:buFont typeface="Arial" panose="020B0604020202020204" pitchFamily="34" charset="0"/>
              <a:buChar char="•"/>
            </a:pPr>
            <a:r>
              <a:rPr lang="en-US" sz="2400" dirty="0">
                <a:solidFill>
                  <a:srgbClr val="303030"/>
                </a:solidFill>
                <a:latin typeface="Calibri"/>
                <a:ea typeface="Calibri"/>
                <a:cs typeface="Calibri"/>
              </a:rPr>
              <a:t>A nominal scale classifies data into distinct categories in which no ranking is implied.</a:t>
            </a:r>
          </a:p>
          <a:p>
            <a:pPr marL="342900" indent="-342900" algn="l">
              <a:buFont typeface="Arial" panose="020B0604020202020204" pitchFamily="34" charset="0"/>
              <a:buChar char="•"/>
            </a:pPr>
            <a:r>
              <a:rPr lang="en-US" sz="2400" dirty="0">
                <a:solidFill>
                  <a:srgbClr val="303030"/>
                </a:solidFill>
                <a:latin typeface="Calibri"/>
                <a:ea typeface="Calibri"/>
                <a:cs typeface="Calibri"/>
              </a:rPr>
              <a:t>Example: Gender, Marital Status</a:t>
            </a:r>
          </a:p>
          <a:p>
            <a:pPr marL="342900" indent="-342900" algn="l">
              <a:buFont typeface="Arial" panose="020B0604020202020204" pitchFamily="34" charset="0"/>
              <a:buChar char="•"/>
            </a:pPr>
            <a:r>
              <a:rPr lang="en-US" sz="2400" dirty="0">
                <a:solidFill>
                  <a:srgbClr val="303030"/>
                </a:solidFill>
                <a:latin typeface="Calibri"/>
                <a:ea typeface="Calibri"/>
                <a:cs typeface="Calibri"/>
              </a:rPr>
              <a:t>gender suppose you are conducting a questionnaire. Suppose you captured the gender male 0, female 1. This 0 1 represents just the gender. You cannot do any arithmetic operations with the help of the 0 &amp; 1.</a:t>
            </a:r>
          </a:p>
        </p:txBody>
      </p:sp>
    </p:spTree>
    <p:extLst>
      <p:ext uri="{BB962C8B-B14F-4D97-AF65-F5344CB8AC3E}">
        <p14:creationId xmlns:p14="http://schemas.microsoft.com/office/powerpoint/2010/main" val="141150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7"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32" name="Google Shape;232;p17"/>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a:buClr>
                <a:schemeClr val="lt1"/>
              </a:buClr>
              <a:buSzPts val="3600"/>
            </a:pPr>
            <a:r>
              <a:rPr lang="en-US" sz="3600" dirty="0">
                <a:solidFill>
                  <a:schemeClr val="lt1"/>
                </a:solidFill>
                <a:latin typeface="Calibri"/>
                <a:ea typeface="Calibri"/>
                <a:cs typeface="Calibri"/>
              </a:rPr>
              <a:t>Contd.</a:t>
            </a:r>
            <a:endParaRPr sz="3600" dirty="0">
              <a:solidFill>
                <a:schemeClr val="lt1"/>
              </a:solidFill>
              <a:latin typeface="Calibri"/>
              <a:ea typeface="Calibri"/>
              <a:cs typeface="Calibri"/>
            </a:endParaRPr>
          </a:p>
        </p:txBody>
      </p:sp>
      <p:pic>
        <p:nvPicPr>
          <p:cNvPr id="234" name="Google Shape;234;p17"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35" name="Google Shape;235;p17"/>
          <p:cNvSpPr txBox="1"/>
          <p:nvPr/>
        </p:nvSpPr>
        <p:spPr>
          <a:xfrm>
            <a:off x="323528" y="2294813"/>
            <a:ext cx="8629972" cy="4154943"/>
          </a:xfrm>
          <a:prstGeom prst="rect">
            <a:avLst/>
          </a:prstGeom>
          <a:noFill/>
          <a:ln>
            <a:noFill/>
          </a:ln>
        </p:spPr>
        <p:txBody>
          <a:bodyPr spcFirstLastPara="1" wrap="square" lIns="91425" tIns="45700" rIns="91425" bIns="45700" anchor="t" anchorCtr="0">
            <a:spAutoFit/>
          </a:bodyPr>
          <a:lstStyle/>
          <a:p>
            <a:pPr algn="just"/>
            <a:r>
              <a:rPr lang="en-US" sz="2400" b="1" dirty="0">
                <a:solidFill>
                  <a:srgbClr val="303030"/>
                </a:solidFill>
                <a:latin typeface="Calibri"/>
                <a:ea typeface="Calibri"/>
                <a:cs typeface="Calibri"/>
              </a:rPr>
              <a:t>Ordinal</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An ordinal scale classifies data into distinct categories in which ranking is implied.</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Example : Product satisfaction: Satisfied, Neutral, Unsatisfied</a:t>
            </a:r>
          </a:p>
          <a:p>
            <a:pPr algn="just"/>
            <a:r>
              <a:rPr lang="en-US" sz="2400" dirty="0">
                <a:solidFill>
                  <a:srgbClr val="303030"/>
                </a:solidFill>
                <a:latin typeface="Calibri"/>
                <a:ea typeface="Calibri"/>
                <a:cs typeface="Calibri"/>
              </a:rPr>
              <a:t>                        Faculty rank: Professor, Associate Prof, Assistant Prof</a:t>
            </a:r>
          </a:p>
          <a:p>
            <a:pPr algn="just"/>
            <a:endParaRPr lang="en-US" sz="2400" dirty="0">
              <a:solidFill>
                <a:srgbClr val="303030"/>
              </a:solidFill>
              <a:latin typeface="Calibri"/>
              <a:ea typeface="Calibri"/>
              <a:cs typeface="Calibri"/>
            </a:endParaRPr>
          </a:p>
          <a:p>
            <a:pPr algn="just"/>
            <a:r>
              <a:rPr lang="en-US" sz="2400" b="1" dirty="0">
                <a:solidFill>
                  <a:srgbClr val="303030"/>
                </a:solidFill>
                <a:latin typeface="Calibri"/>
                <a:ea typeface="Calibri"/>
                <a:cs typeface="Calibri"/>
              </a:rPr>
              <a:t>Interval</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An interval scale is an ordered scale in which the difference between measurements is meaningful quantity but the measurements do not have a true zero point</a:t>
            </a:r>
          </a:p>
          <a:p>
            <a:pPr lvl="4" algn="just"/>
            <a:endParaRPr lang="en-US" sz="2400" dirty="0">
              <a:solidFill>
                <a:srgbClr val="303030"/>
              </a:solidFill>
              <a:latin typeface="Calibri"/>
              <a:ea typeface="Calibri"/>
              <a:cs typeface="Calibri"/>
            </a:endParaRPr>
          </a:p>
        </p:txBody>
      </p:sp>
    </p:spTree>
    <p:extLst>
      <p:ext uri="{BB962C8B-B14F-4D97-AF65-F5344CB8AC3E}">
        <p14:creationId xmlns:p14="http://schemas.microsoft.com/office/powerpoint/2010/main" val="3087150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21"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68" name="Google Shape;268;p21"/>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dirty="0">
                <a:solidFill>
                  <a:schemeClr val="lt1"/>
                </a:solidFill>
                <a:latin typeface="Calibri"/>
                <a:ea typeface="Calibri"/>
                <a:cs typeface="Calibri"/>
              </a:rPr>
              <a:t>Contd.</a:t>
            </a:r>
            <a:endParaRPr sz="3600" dirty="0">
              <a:solidFill>
                <a:schemeClr val="lt1"/>
              </a:solidFill>
              <a:latin typeface="Calibri"/>
              <a:ea typeface="Calibri"/>
              <a:cs typeface="Calibri"/>
            </a:endParaRPr>
          </a:p>
        </p:txBody>
      </p:sp>
      <p:sp>
        <p:nvSpPr>
          <p:cNvPr id="269" name="Google Shape;269;p21"/>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270" name="Google Shape;270;p21"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71" name="Google Shape;271;p21"/>
          <p:cNvSpPr txBox="1"/>
          <p:nvPr/>
        </p:nvSpPr>
        <p:spPr>
          <a:xfrm>
            <a:off x="323528" y="2294813"/>
            <a:ext cx="8629972" cy="2677616"/>
          </a:xfrm>
          <a:prstGeom prst="rect">
            <a:avLst/>
          </a:prstGeom>
          <a:noFill/>
          <a:ln>
            <a:noFill/>
          </a:ln>
        </p:spPr>
        <p:txBody>
          <a:bodyPr spcFirstLastPara="1" wrap="square" lIns="91425" tIns="45700" rIns="91425" bIns="45700" anchor="t" anchorCtr="0">
            <a:spAutoFit/>
          </a:bodyPr>
          <a:lstStyle/>
          <a:p>
            <a:pPr marL="342900" indent="-342900" algn="just">
              <a:buFont typeface="Arial" panose="020B0604020202020204" pitchFamily="34" charset="0"/>
              <a:buChar char="•"/>
            </a:pPr>
            <a:r>
              <a:rPr lang="en-US" sz="2400" dirty="0">
                <a:solidFill>
                  <a:srgbClr val="303030"/>
                </a:solidFill>
                <a:latin typeface="Calibri"/>
                <a:ea typeface="Calibri"/>
                <a:cs typeface="Calibri"/>
              </a:rPr>
              <a:t>For example, in the case of temperature, a reading of 0°C or 0°F doesn't mean there is no temperature; it simply represents an arbitrary point chosen as the freezing point of water. This lack of a true zero point prohibits operations like multiplication or division based on the scale. You can't say that 20°C is "twice as hot" as 10°C because the zero point is arbitrary and doesn't represent the complete absence of temperature.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21"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68" name="Google Shape;268;p21"/>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dirty="0">
                <a:solidFill>
                  <a:schemeClr val="lt1"/>
                </a:solidFill>
                <a:latin typeface="Calibri"/>
                <a:ea typeface="Calibri"/>
                <a:cs typeface="Calibri"/>
              </a:rPr>
              <a:t>Contd.</a:t>
            </a:r>
            <a:endParaRPr sz="3600" dirty="0">
              <a:solidFill>
                <a:schemeClr val="lt1"/>
              </a:solidFill>
              <a:latin typeface="Calibri"/>
              <a:ea typeface="Calibri"/>
              <a:cs typeface="Calibri"/>
            </a:endParaRPr>
          </a:p>
        </p:txBody>
      </p:sp>
      <p:sp>
        <p:nvSpPr>
          <p:cNvPr id="269" name="Google Shape;269;p21"/>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270" name="Google Shape;270;p21"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71" name="Google Shape;271;p21"/>
          <p:cNvSpPr txBox="1"/>
          <p:nvPr/>
        </p:nvSpPr>
        <p:spPr>
          <a:xfrm>
            <a:off x="323528" y="2294813"/>
            <a:ext cx="8629972" cy="2677616"/>
          </a:xfrm>
          <a:prstGeom prst="rect">
            <a:avLst/>
          </a:prstGeom>
          <a:noFill/>
          <a:ln>
            <a:noFill/>
          </a:ln>
        </p:spPr>
        <p:txBody>
          <a:bodyPr spcFirstLastPara="1" wrap="square" lIns="91425" tIns="45700" rIns="91425" bIns="45700" anchor="t" anchorCtr="0">
            <a:spAutoFit/>
          </a:bodyPr>
          <a:lstStyle/>
          <a:p>
            <a:pPr algn="just"/>
            <a:r>
              <a:rPr lang="en-US" sz="2400" b="1" dirty="0">
                <a:solidFill>
                  <a:srgbClr val="303030"/>
                </a:solidFill>
                <a:latin typeface="Calibri"/>
                <a:ea typeface="Calibri"/>
                <a:cs typeface="Calibri"/>
              </a:rPr>
              <a:t>Ratio</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The ratio scale is the ordered scale in which the difference between the measurements is a meaningful quantity and the measurements have the true zero point.</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Weight, age, salary and the Kelvin temperature comes under ratio scale. Because 0 Kelvin that means the absence </a:t>
            </a:r>
            <a:r>
              <a:rPr lang="en-US" sz="2400" dirty="0" err="1">
                <a:solidFill>
                  <a:srgbClr val="303030"/>
                </a:solidFill>
                <a:latin typeface="Calibri"/>
                <a:ea typeface="Calibri"/>
                <a:cs typeface="Calibri"/>
              </a:rPr>
              <a:t>ofthe</a:t>
            </a:r>
            <a:r>
              <a:rPr lang="en-US" sz="2400" dirty="0">
                <a:solidFill>
                  <a:srgbClr val="303030"/>
                </a:solidFill>
                <a:latin typeface="Calibri"/>
                <a:ea typeface="Calibri"/>
                <a:cs typeface="Calibri"/>
              </a:rPr>
              <a:t> heat.</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So in the ratio scale, he can do all kinds of arithmetic operation. </a:t>
            </a:r>
            <a:endParaRPr lang="en-US" sz="2400" b="1" dirty="0">
              <a:solidFill>
                <a:srgbClr val="303030"/>
              </a:solidFill>
              <a:latin typeface="Calibri"/>
              <a:ea typeface="Calibri"/>
              <a:cs typeface="Calibri"/>
            </a:endParaRPr>
          </a:p>
        </p:txBody>
      </p:sp>
    </p:spTree>
    <p:extLst>
      <p:ext uri="{BB962C8B-B14F-4D97-AF65-F5344CB8AC3E}">
        <p14:creationId xmlns:p14="http://schemas.microsoft.com/office/powerpoint/2010/main" val="213728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24" name="Google Shape;124;p5"/>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dirty="0">
                <a:solidFill>
                  <a:schemeClr val="lt1"/>
                </a:solidFill>
                <a:latin typeface="Calibri"/>
                <a:ea typeface="Calibri"/>
                <a:cs typeface="Calibri"/>
                <a:sym typeface="Calibri"/>
              </a:rPr>
              <a:t>Importance of Python</a:t>
            </a:r>
            <a:endParaRPr dirty="0"/>
          </a:p>
        </p:txBody>
      </p:sp>
      <p:sp>
        <p:nvSpPr>
          <p:cNvPr id="125" name="Google Shape;125;p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6" name="Google Shape;118;p4">
            <a:extLst>
              <a:ext uri="{FF2B5EF4-FFF2-40B4-BE49-F238E27FC236}">
                <a16:creationId xmlns:a16="http://schemas.microsoft.com/office/drawing/2014/main" id="{7BF28CE6-3C10-202D-9639-38D3592F8C14}"/>
              </a:ext>
            </a:extLst>
          </p:cNvPr>
          <p:cNvSpPr txBox="1"/>
          <p:nvPr/>
        </p:nvSpPr>
        <p:spPr>
          <a:xfrm>
            <a:off x="107618" y="2230720"/>
            <a:ext cx="8763000" cy="4382448"/>
          </a:xfrm>
          <a:prstGeom prst="rect">
            <a:avLst/>
          </a:prstGeom>
          <a:noFill/>
          <a:ln>
            <a:noFill/>
          </a:ln>
        </p:spPr>
        <p:txBody>
          <a:bodyPr spcFirstLastPara="1" wrap="square" lIns="91425" tIns="45700" rIns="91425" bIns="45700" anchor="t" anchorCtr="0">
            <a:noAutofit/>
          </a:bodyPr>
          <a:lstStyle/>
          <a:p>
            <a:pPr marR="0" lvl="0" algn="just" rtl="0">
              <a:lnSpc>
                <a:spcPct val="100000"/>
              </a:lnSpc>
              <a:spcBef>
                <a:spcPts val="0"/>
              </a:spcBef>
              <a:spcAft>
                <a:spcPts val="0"/>
              </a:spcAft>
              <a:buClr>
                <a:schemeClr val="dk1"/>
              </a:buClr>
              <a:buSzPts val="2400"/>
            </a:pPr>
            <a:endParaRPr lang="en-US" sz="2400" dirty="0">
              <a:solidFill>
                <a:schemeClr val="dk1"/>
              </a:solidFill>
              <a:latin typeface="Calibri"/>
              <a:ea typeface="Calibri"/>
              <a:cs typeface="Calibri"/>
            </a:endParaRPr>
          </a:p>
          <a:p>
            <a:pPr marL="342900" marR="0" lvl="0" indent="-342900" algn="just" rtl="0">
              <a:lnSpc>
                <a:spcPct val="100000"/>
              </a:lnSpc>
              <a:spcBef>
                <a:spcPts val="0"/>
              </a:spcBef>
              <a:spcAft>
                <a:spcPts val="0"/>
              </a:spcAft>
              <a:buClr>
                <a:schemeClr val="dk1"/>
              </a:buClr>
              <a:buSzPts val="2400"/>
              <a:buFont typeface="Arial" panose="020B0604020202020204" pitchFamily="34" charset="0"/>
              <a:buChar char="•"/>
            </a:pPr>
            <a:r>
              <a:rPr lang="en-US" sz="2400" dirty="0">
                <a:solidFill>
                  <a:schemeClr val="dk1"/>
                </a:solidFill>
                <a:latin typeface="Calibri"/>
                <a:ea typeface="Calibri"/>
                <a:cs typeface="Calibri"/>
              </a:rPr>
              <a:t>Rich Ecosystem of Libraries: Python boasts powerful libraries such as Matplotlib, Seaborn, </a:t>
            </a:r>
            <a:r>
              <a:rPr lang="en-US" sz="2400" dirty="0" err="1">
                <a:solidFill>
                  <a:schemeClr val="dk1"/>
                </a:solidFill>
                <a:latin typeface="Calibri"/>
                <a:ea typeface="Calibri"/>
                <a:cs typeface="Calibri"/>
              </a:rPr>
              <a:t>Plotly</a:t>
            </a:r>
            <a:r>
              <a:rPr lang="en-US" sz="2400" dirty="0">
                <a:solidFill>
                  <a:schemeClr val="dk1"/>
                </a:solidFill>
                <a:latin typeface="Calibri"/>
                <a:ea typeface="Calibri"/>
                <a:cs typeface="Calibri"/>
              </a:rPr>
              <a:t>, and Bokeh, which offer extensive functionality for creating various types of visualizations. These libraries provide high-quality plots with customizable features.</a:t>
            </a:r>
          </a:p>
          <a:p>
            <a:pPr marR="0" lvl="0" algn="just" rtl="0">
              <a:lnSpc>
                <a:spcPct val="100000"/>
              </a:lnSpc>
              <a:spcBef>
                <a:spcPts val="0"/>
              </a:spcBef>
              <a:spcAft>
                <a:spcPts val="0"/>
              </a:spcAft>
              <a:buClr>
                <a:schemeClr val="dk1"/>
              </a:buClr>
              <a:buSzPts val="2400"/>
            </a:pPr>
            <a:endParaRPr lang="en-US" sz="2400" dirty="0">
              <a:solidFill>
                <a:schemeClr val="dk1"/>
              </a:solidFill>
              <a:latin typeface="Calibri"/>
              <a:ea typeface="Calibri"/>
              <a:cs typeface="Calibri"/>
            </a:endParaRPr>
          </a:p>
          <a:p>
            <a:pPr marL="342900" marR="0" lvl="0" indent="-342900" algn="just" rtl="0">
              <a:lnSpc>
                <a:spcPct val="100000"/>
              </a:lnSpc>
              <a:spcBef>
                <a:spcPts val="0"/>
              </a:spcBef>
              <a:spcAft>
                <a:spcPts val="0"/>
              </a:spcAft>
              <a:buClr>
                <a:schemeClr val="dk1"/>
              </a:buClr>
              <a:buSzPts val="2400"/>
              <a:buFont typeface="Arial" panose="020B0604020202020204" pitchFamily="34" charset="0"/>
              <a:buChar char="•"/>
            </a:pPr>
            <a:r>
              <a:rPr lang="en-US" sz="2400" dirty="0">
                <a:solidFill>
                  <a:schemeClr val="dk1"/>
                </a:solidFill>
                <a:latin typeface="Calibri"/>
                <a:ea typeface="Calibri"/>
                <a:cs typeface="Calibri"/>
              </a:rPr>
              <a:t>Ease of Use: Python's syntax is clean and easy to understand, making it accessible for beginners and experts alike. With straightforward code, users can quickly generate complex visualizations without extensive programming knowledge.</a:t>
            </a:r>
          </a:p>
          <a:p>
            <a:pPr marR="0" lvl="0" algn="just" rtl="0">
              <a:lnSpc>
                <a:spcPct val="100000"/>
              </a:lnSpc>
              <a:spcBef>
                <a:spcPts val="0"/>
              </a:spcBef>
              <a:spcAft>
                <a:spcPts val="0"/>
              </a:spcAft>
              <a:buClr>
                <a:schemeClr val="dk1"/>
              </a:buClr>
              <a:buSzPts val="2400"/>
            </a:pPr>
            <a:endParaRPr lang="en-US" sz="2400" dirty="0">
              <a:solidFill>
                <a:schemeClr val="dk1"/>
              </a:solidFill>
              <a:latin typeface="Calibri"/>
              <a:ea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20"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59" name="Google Shape;259;p20"/>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a:buClr>
                <a:schemeClr val="lt1"/>
              </a:buClr>
              <a:buSzPts val="3600"/>
            </a:pPr>
            <a:r>
              <a:rPr lang="en-US" sz="3600" dirty="0">
                <a:solidFill>
                  <a:schemeClr val="lt1"/>
                </a:solidFill>
                <a:latin typeface="Calibri"/>
                <a:ea typeface="Calibri"/>
                <a:cs typeface="Calibri"/>
              </a:rPr>
              <a:t>Sampling and Sampling Distributions</a:t>
            </a:r>
          </a:p>
        </p:txBody>
      </p:sp>
      <p:sp>
        <p:nvSpPr>
          <p:cNvPr id="260" name="Google Shape;260;p2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261" name="Google Shape;261;p20"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5" name="Google Shape;271;p21">
            <a:extLst>
              <a:ext uri="{FF2B5EF4-FFF2-40B4-BE49-F238E27FC236}">
                <a16:creationId xmlns:a16="http://schemas.microsoft.com/office/drawing/2014/main" id="{AB82135D-E17B-EBE7-578A-3784D193BB80}"/>
              </a:ext>
            </a:extLst>
          </p:cNvPr>
          <p:cNvSpPr txBox="1"/>
          <p:nvPr/>
        </p:nvSpPr>
        <p:spPr>
          <a:xfrm>
            <a:off x="323528" y="2294813"/>
            <a:ext cx="8629972" cy="1938952"/>
          </a:xfrm>
          <a:prstGeom prst="rect">
            <a:avLst/>
          </a:prstGeom>
          <a:noFill/>
          <a:ln>
            <a:noFill/>
          </a:ln>
        </p:spPr>
        <p:txBody>
          <a:bodyPr spcFirstLastPara="1" wrap="square" lIns="91425" tIns="45700" rIns="91425" bIns="45700" anchor="t" anchorCtr="0">
            <a:spAutoFit/>
          </a:bodyPr>
          <a:lstStyle/>
          <a:p>
            <a:pPr algn="just"/>
            <a:r>
              <a:rPr lang="en-US" sz="2400" b="1" dirty="0">
                <a:solidFill>
                  <a:srgbClr val="303030"/>
                </a:solidFill>
                <a:latin typeface="Calibri"/>
                <a:ea typeface="Calibri"/>
                <a:cs typeface="Calibri"/>
              </a:rPr>
              <a:t>Population</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A population refers to the entire group of individuals, items, or events about which you want to draw conclusions or make inferences.</a:t>
            </a:r>
          </a:p>
          <a:p>
            <a:pPr algn="just"/>
            <a:endParaRPr lang="en-US" sz="2400" dirty="0">
              <a:solidFill>
                <a:srgbClr val="303030"/>
              </a:solidFill>
              <a:latin typeface="Calibri"/>
              <a:ea typeface="Calibri"/>
              <a:cs typeface="Calibri"/>
            </a:endParaRPr>
          </a:p>
        </p:txBody>
      </p:sp>
      <p:pic>
        <p:nvPicPr>
          <p:cNvPr id="2" name="Picture 1">
            <a:extLst>
              <a:ext uri="{FF2B5EF4-FFF2-40B4-BE49-F238E27FC236}">
                <a16:creationId xmlns:a16="http://schemas.microsoft.com/office/drawing/2014/main" id="{77B58CD4-7EC2-24A2-8AE0-B35E630C9A6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34509" y="3833514"/>
            <a:ext cx="5430838" cy="267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976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20"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59" name="Google Shape;259;p20"/>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a:buClr>
                <a:schemeClr val="lt1"/>
              </a:buClr>
              <a:buSzPts val="3600"/>
            </a:pPr>
            <a:r>
              <a:rPr lang="en-US" sz="3600" dirty="0">
                <a:solidFill>
                  <a:schemeClr val="lt1"/>
                </a:solidFill>
                <a:latin typeface="Calibri"/>
                <a:ea typeface="Calibri"/>
                <a:cs typeface="Calibri"/>
              </a:rPr>
              <a:t>Sampling and Sampling Distributions</a:t>
            </a:r>
          </a:p>
        </p:txBody>
      </p:sp>
      <p:sp>
        <p:nvSpPr>
          <p:cNvPr id="260" name="Google Shape;260;p2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261" name="Google Shape;261;p20"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5" name="Google Shape;271;p21">
            <a:extLst>
              <a:ext uri="{FF2B5EF4-FFF2-40B4-BE49-F238E27FC236}">
                <a16:creationId xmlns:a16="http://schemas.microsoft.com/office/drawing/2014/main" id="{AB82135D-E17B-EBE7-578A-3784D193BB80}"/>
              </a:ext>
            </a:extLst>
          </p:cNvPr>
          <p:cNvSpPr txBox="1"/>
          <p:nvPr/>
        </p:nvSpPr>
        <p:spPr>
          <a:xfrm>
            <a:off x="323528" y="2294813"/>
            <a:ext cx="8629972" cy="1938952"/>
          </a:xfrm>
          <a:prstGeom prst="rect">
            <a:avLst/>
          </a:prstGeom>
          <a:noFill/>
          <a:ln>
            <a:noFill/>
          </a:ln>
        </p:spPr>
        <p:txBody>
          <a:bodyPr spcFirstLastPara="1" wrap="square" lIns="91425" tIns="45700" rIns="91425" bIns="45700" anchor="t" anchorCtr="0">
            <a:spAutoFit/>
          </a:bodyPr>
          <a:lstStyle/>
          <a:p>
            <a:pPr algn="just"/>
            <a:r>
              <a:rPr lang="en-US" sz="2400" b="1" dirty="0">
                <a:solidFill>
                  <a:srgbClr val="303030"/>
                </a:solidFill>
                <a:latin typeface="Calibri"/>
                <a:ea typeface="Calibri"/>
                <a:cs typeface="Calibri"/>
              </a:rPr>
              <a:t>Sample</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A sample is a subset of the population selected for observation or data collection.</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It represents a smaller, manageable portion of the population from which data can be collected and analyzed.</a:t>
            </a:r>
          </a:p>
        </p:txBody>
      </p:sp>
      <p:pic>
        <p:nvPicPr>
          <p:cNvPr id="2" name="Picture 1">
            <a:extLst>
              <a:ext uri="{FF2B5EF4-FFF2-40B4-BE49-F238E27FC236}">
                <a16:creationId xmlns:a16="http://schemas.microsoft.com/office/drawing/2014/main" id="{D8CC08B2-EA71-DA69-CDB7-CB7EE9D08AA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97210" y="4287028"/>
            <a:ext cx="5430838" cy="2341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20"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59" name="Google Shape;259;p20"/>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a:buClr>
                <a:schemeClr val="lt1"/>
              </a:buClr>
              <a:buSzPts val="3600"/>
            </a:pPr>
            <a:r>
              <a:rPr lang="en-US" sz="3600" dirty="0">
                <a:solidFill>
                  <a:schemeClr val="lt1"/>
                </a:solidFill>
                <a:latin typeface="Calibri"/>
                <a:ea typeface="Calibri"/>
                <a:cs typeface="Calibri"/>
              </a:rPr>
              <a:t>Contd.</a:t>
            </a:r>
          </a:p>
        </p:txBody>
      </p:sp>
      <p:sp>
        <p:nvSpPr>
          <p:cNvPr id="260" name="Google Shape;260;p2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261" name="Google Shape;261;p20"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5" name="Google Shape;271;p21">
            <a:extLst>
              <a:ext uri="{FF2B5EF4-FFF2-40B4-BE49-F238E27FC236}">
                <a16:creationId xmlns:a16="http://schemas.microsoft.com/office/drawing/2014/main" id="{AB82135D-E17B-EBE7-578A-3784D193BB80}"/>
              </a:ext>
            </a:extLst>
          </p:cNvPr>
          <p:cNvSpPr txBox="1"/>
          <p:nvPr/>
        </p:nvSpPr>
        <p:spPr>
          <a:xfrm>
            <a:off x="323528" y="2294813"/>
            <a:ext cx="8629972" cy="2677616"/>
          </a:xfrm>
          <a:prstGeom prst="rect">
            <a:avLst/>
          </a:prstGeom>
          <a:noFill/>
          <a:ln>
            <a:noFill/>
          </a:ln>
        </p:spPr>
        <p:txBody>
          <a:bodyPr spcFirstLastPara="1" wrap="square" lIns="91425" tIns="45700" rIns="91425" bIns="45700" anchor="t" anchorCtr="0">
            <a:spAutoFit/>
          </a:bodyPr>
          <a:lstStyle/>
          <a:p>
            <a:pPr algn="just"/>
            <a:endParaRPr lang="en-US" sz="2400" dirty="0">
              <a:solidFill>
                <a:srgbClr val="303030"/>
              </a:solidFill>
              <a:latin typeface="Calibri"/>
              <a:ea typeface="Calibri"/>
              <a:cs typeface="Calibri"/>
            </a:endParaRPr>
          </a:p>
          <a:p>
            <a:pPr algn="just"/>
            <a:r>
              <a:rPr lang="en-US" sz="2400" dirty="0">
                <a:solidFill>
                  <a:srgbClr val="303030"/>
                </a:solidFill>
                <a:latin typeface="Calibri"/>
                <a:ea typeface="Calibri"/>
                <a:cs typeface="Calibri"/>
              </a:rPr>
              <a:t>A sample should generally :</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Satisfy all different variations present in the population as well as a well-defined selection criterion.</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Be utterly unbiased on the properties of the objects being selected.</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Be random to choose the objects of study fairly.</a:t>
            </a:r>
          </a:p>
        </p:txBody>
      </p:sp>
    </p:spTree>
    <p:extLst>
      <p:ext uri="{BB962C8B-B14F-4D97-AF65-F5344CB8AC3E}">
        <p14:creationId xmlns:p14="http://schemas.microsoft.com/office/powerpoint/2010/main" val="3495649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20"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59" name="Google Shape;259;p20"/>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a:buClr>
                <a:schemeClr val="lt1"/>
              </a:buClr>
              <a:buSzPts val="3600"/>
            </a:pPr>
            <a:r>
              <a:rPr lang="en-IN" sz="3600" dirty="0">
                <a:solidFill>
                  <a:schemeClr val="lt1"/>
                </a:solidFill>
                <a:latin typeface="Calibri"/>
                <a:ea typeface="Calibri"/>
                <a:cs typeface="Calibri"/>
              </a:rPr>
              <a:t>Contd.</a:t>
            </a:r>
            <a:endParaRPr sz="3600" dirty="0">
              <a:solidFill>
                <a:schemeClr val="lt1"/>
              </a:solidFill>
              <a:latin typeface="Calibri"/>
              <a:ea typeface="Calibri"/>
              <a:cs typeface="Calibri"/>
            </a:endParaRPr>
          </a:p>
        </p:txBody>
      </p:sp>
      <p:sp>
        <p:nvSpPr>
          <p:cNvPr id="260" name="Google Shape;260;p2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261" name="Google Shape;261;p20"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pic>
        <p:nvPicPr>
          <p:cNvPr id="4" name="Picture 3">
            <a:extLst>
              <a:ext uri="{FF2B5EF4-FFF2-40B4-BE49-F238E27FC236}">
                <a16:creationId xmlns:a16="http://schemas.microsoft.com/office/drawing/2014/main" id="{7C6FDAD3-F751-8B1B-8E66-2AE9B99A7F03}"/>
              </a:ext>
            </a:extLst>
          </p:cNvPr>
          <p:cNvPicPr>
            <a:picLocks noChangeAspect="1"/>
          </p:cNvPicPr>
          <p:nvPr/>
        </p:nvPicPr>
        <p:blipFill rotWithShape="1">
          <a:blip r:embed="rId5"/>
          <a:srcRect t="6449" b="13348"/>
          <a:stretch/>
        </p:blipFill>
        <p:spPr>
          <a:xfrm>
            <a:off x="1216357" y="2371615"/>
            <a:ext cx="6711286" cy="3718560"/>
          </a:xfrm>
          <a:prstGeom prst="rect">
            <a:avLst/>
          </a:prstGeom>
        </p:spPr>
      </p:pic>
    </p:spTree>
    <p:extLst>
      <p:ext uri="{BB962C8B-B14F-4D97-AF65-F5344CB8AC3E}">
        <p14:creationId xmlns:p14="http://schemas.microsoft.com/office/powerpoint/2010/main" val="2343892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7"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32" name="Google Shape;232;p17"/>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a:buClr>
                <a:schemeClr val="lt1"/>
              </a:buClr>
              <a:buSzPts val="3600"/>
            </a:pPr>
            <a:r>
              <a:rPr lang="en-IN" sz="3600" dirty="0">
                <a:solidFill>
                  <a:schemeClr val="lt1"/>
                </a:solidFill>
                <a:latin typeface="Calibri"/>
                <a:ea typeface="Calibri"/>
                <a:cs typeface="Calibri"/>
              </a:rPr>
              <a:t>Contd.</a:t>
            </a:r>
            <a:endParaRPr sz="3600" dirty="0">
              <a:solidFill>
                <a:schemeClr val="lt1"/>
              </a:solidFill>
              <a:latin typeface="Calibri"/>
              <a:ea typeface="Calibri"/>
              <a:cs typeface="Calibri"/>
            </a:endParaRPr>
          </a:p>
        </p:txBody>
      </p:sp>
      <p:pic>
        <p:nvPicPr>
          <p:cNvPr id="234" name="Google Shape;234;p17"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11" name="AutoShape 2">
            <a:extLst>
              <a:ext uri="{FF2B5EF4-FFF2-40B4-BE49-F238E27FC236}">
                <a16:creationId xmlns:a16="http://schemas.microsoft.com/office/drawing/2014/main" id="{19A4D278-51BB-8772-7865-95AB28FED8C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Google Shape;235;p17">
            <a:extLst>
              <a:ext uri="{FF2B5EF4-FFF2-40B4-BE49-F238E27FC236}">
                <a16:creationId xmlns:a16="http://schemas.microsoft.com/office/drawing/2014/main" id="{7BF9ABD2-FC1E-60FF-9D52-D15A8EAAD22C}"/>
              </a:ext>
            </a:extLst>
          </p:cNvPr>
          <p:cNvSpPr txBox="1"/>
          <p:nvPr/>
        </p:nvSpPr>
        <p:spPr>
          <a:xfrm>
            <a:off x="104614" y="2239432"/>
            <a:ext cx="8629972" cy="4893607"/>
          </a:xfrm>
          <a:prstGeom prst="rect">
            <a:avLst/>
          </a:prstGeom>
          <a:noFill/>
          <a:ln>
            <a:noFill/>
          </a:ln>
        </p:spPr>
        <p:txBody>
          <a:bodyPr spcFirstLastPara="1" wrap="square" lIns="91425" tIns="45700" rIns="91425" bIns="45700" anchor="t" anchorCtr="0">
            <a:spAutoFit/>
          </a:bodyPr>
          <a:lstStyle/>
          <a:p>
            <a:pPr algn="l"/>
            <a:r>
              <a:rPr lang="en-US" sz="2400" b="1" dirty="0">
                <a:solidFill>
                  <a:srgbClr val="303030"/>
                </a:solidFill>
                <a:latin typeface="Calibri"/>
                <a:ea typeface="Calibri"/>
                <a:cs typeface="Calibri"/>
              </a:rPr>
              <a:t>Sampling</a:t>
            </a:r>
          </a:p>
          <a:p>
            <a:pPr marL="342900" indent="-342900" algn="l">
              <a:buFont typeface="Arial" panose="020B0604020202020204" pitchFamily="34" charset="0"/>
              <a:buChar char="•"/>
            </a:pPr>
            <a:r>
              <a:rPr lang="en-US" sz="2400" dirty="0">
                <a:solidFill>
                  <a:srgbClr val="303030"/>
                </a:solidFill>
                <a:latin typeface="Calibri"/>
                <a:ea typeface="Calibri"/>
                <a:cs typeface="Calibri"/>
              </a:rPr>
              <a:t>In statistics, sampling is the selection of a subset or a statistical sample (termed sample for short) of individuals from within a statistical population to estimate characteristics of the whole population. </a:t>
            </a:r>
          </a:p>
          <a:p>
            <a:pPr marL="342900" indent="-342900" algn="l">
              <a:buFont typeface="Arial" panose="020B0604020202020204" pitchFamily="34" charset="0"/>
              <a:buChar char="•"/>
            </a:pPr>
            <a:r>
              <a:rPr lang="en-US" sz="2400" dirty="0">
                <a:solidFill>
                  <a:srgbClr val="303030"/>
                </a:solidFill>
                <a:latin typeface="Calibri"/>
                <a:ea typeface="Calibri"/>
                <a:cs typeface="Calibri"/>
              </a:rPr>
              <a:t>The subset is meant to reflect the whole population and statisticians attempt to collect samples that are representative of the population. </a:t>
            </a:r>
          </a:p>
          <a:p>
            <a:pPr marL="342900" indent="-342900" algn="l">
              <a:buFont typeface="Arial" panose="020B0604020202020204" pitchFamily="34" charset="0"/>
              <a:buChar char="•"/>
            </a:pPr>
            <a:r>
              <a:rPr lang="en-US" sz="2400" dirty="0">
                <a:solidFill>
                  <a:srgbClr val="303030"/>
                </a:solidFill>
                <a:latin typeface="Calibri"/>
                <a:ea typeface="Calibri"/>
                <a:cs typeface="Calibri"/>
              </a:rPr>
              <a:t>Sampling has lower costs and faster data collection compared to recording data from the entire population, and thus, it can provide insights in cases where it is infeasible to measure an entire population.</a:t>
            </a:r>
          </a:p>
          <a:p>
            <a:pPr marL="342900" indent="-342900" algn="l">
              <a:buFont typeface="Arial" panose="020B0604020202020204" pitchFamily="34" charset="0"/>
              <a:buChar char="•"/>
            </a:pPr>
            <a:endParaRPr lang="en-US" sz="2400" dirty="0">
              <a:solidFill>
                <a:srgbClr val="303030"/>
              </a:solidFill>
              <a:latin typeface="Calibri"/>
              <a:ea typeface="Calibri"/>
              <a:cs typeface="Calibri"/>
            </a:endParaRPr>
          </a:p>
        </p:txBody>
      </p:sp>
    </p:spTree>
    <p:extLst>
      <p:ext uri="{BB962C8B-B14F-4D97-AF65-F5344CB8AC3E}">
        <p14:creationId xmlns:p14="http://schemas.microsoft.com/office/powerpoint/2010/main" val="7318707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7"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32" name="Google Shape;232;p17"/>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a:buClr>
                <a:schemeClr val="lt1"/>
              </a:buClr>
              <a:buSzPts val="3600"/>
            </a:pPr>
            <a:r>
              <a:rPr lang="en-IN" sz="3600" dirty="0">
                <a:solidFill>
                  <a:schemeClr val="lt1"/>
                </a:solidFill>
                <a:latin typeface="Calibri"/>
                <a:ea typeface="Calibri"/>
                <a:cs typeface="Calibri"/>
              </a:rPr>
              <a:t>Contd.</a:t>
            </a:r>
            <a:endParaRPr sz="3600" dirty="0">
              <a:solidFill>
                <a:schemeClr val="lt1"/>
              </a:solidFill>
              <a:latin typeface="Calibri"/>
              <a:ea typeface="Calibri"/>
              <a:cs typeface="Calibri"/>
            </a:endParaRPr>
          </a:p>
        </p:txBody>
      </p:sp>
      <p:pic>
        <p:nvPicPr>
          <p:cNvPr id="234" name="Google Shape;234;p17"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11" name="AutoShape 2">
            <a:extLst>
              <a:ext uri="{FF2B5EF4-FFF2-40B4-BE49-F238E27FC236}">
                <a16:creationId xmlns:a16="http://schemas.microsoft.com/office/drawing/2014/main" id="{19A4D278-51BB-8772-7865-95AB28FED8C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a:extLst>
              <a:ext uri="{FF2B5EF4-FFF2-40B4-BE49-F238E27FC236}">
                <a16:creationId xmlns:a16="http://schemas.microsoft.com/office/drawing/2014/main" id="{EEC18BAF-0EE5-AC97-C1D2-579DE4042F83}"/>
              </a:ext>
            </a:extLst>
          </p:cNvPr>
          <p:cNvPicPr>
            <a:picLocks noChangeAspect="1"/>
          </p:cNvPicPr>
          <p:nvPr/>
        </p:nvPicPr>
        <p:blipFill>
          <a:blip r:embed="rId5"/>
          <a:stretch>
            <a:fillRect/>
          </a:stretch>
        </p:blipFill>
        <p:spPr>
          <a:xfrm>
            <a:off x="955040" y="2422869"/>
            <a:ext cx="7315200" cy="3730916"/>
          </a:xfrm>
          <a:prstGeom prst="rect">
            <a:avLst/>
          </a:prstGeom>
        </p:spPr>
      </p:pic>
      <p:sp>
        <p:nvSpPr>
          <p:cNvPr id="13" name="Google Shape;235;p17">
            <a:extLst>
              <a:ext uri="{FF2B5EF4-FFF2-40B4-BE49-F238E27FC236}">
                <a16:creationId xmlns:a16="http://schemas.microsoft.com/office/drawing/2014/main" id="{7BF9ABD2-FC1E-60FF-9D52-D15A8EAAD22C}"/>
              </a:ext>
            </a:extLst>
          </p:cNvPr>
          <p:cNvSpPr txBox="1"/>
          <p:nvPr/>
        </p:nvSpPr>
        <p:spPr>
          <a:xfrm>
            <a:off x="323528" y="2294813"/>
            <a:ext cx="8629972" cy="461624"/>
          </a:xfrm>
          <a:prstGeom prst="rect">
            <a:avLst/>
          </a:prstGeom>
          <a:noFill/>
          <a:ln>
            <a:noFill/>
          </a:ln>
        </p:spPr>
        <p:txBody>
          <a:bodyPr spcFirstLastPara="1" wrap="square" lIns="91425" tIns="45700" rIns="91425" bIns="45700" anchor="t" anchorCtr="0">
            <a:spAutoFit/>
          </a:bodyPr>
          <a:lstStyle/>
          <a:p>
            <a:pPr algn="l"/>
            <a:r>
              <a:rPr lang="en-US" sz="2400" b="1" dirty="0">
                <a:solidFill>
                  <a:srgbClr val="303030"/>
                </a:solidFill>
                <a:latin typeface="Calibri"/>
                <a:ea typeface="Calibri"/>
                <a:cs typeface="Calibri"/>
              </a:rPr>
              <a:t>Types of Sampling</a:t>
            </a:r>
            <a:endParaRPr lang="en-US" sz="2400" dirty="0">
              <a:solidFill>
                <a:srgbClr val="303030"/>
              </a:solidFill>
              <a:latin typeface="Calibri"/>
              <a:ea typeface="Calibri"/>
              <a:cs typeface="Calibri"/>
            </a:endParaRPr>
          </a:p>
        </p:txBody>
      </p:sp>
    </p:spTree>
    <p:extLst>
      <p:ext uri="{BB962C8B-B14F-4D97-AF65-F5344CB8AC3E}">
        <p14:creationId xmlns:p14="http://schemas.microsoft.com/office/powerpoint/2010/main" val="3844893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7"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32" name="Google Shape;232;p17"/>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a:buClr>
                <a:schemeClr val="lt1"/>
              </a:buClr>
              <a:buSzPts val="3600"/>
            </a:pPr>
            <a:r>
              <a:rPr lang="en-IN" sz="3600" dirty="0">
                <a:solidFill>
                  <a:schemeClr val="lt1"/>
                </a:solidFill>
                <a:latin typeface="Calibri"/>
                <a:ea typeface="Calibri"/>
                <a:cs typeface="Calibri"/>
              </a:rPr>
              <a:t>Contd.</a:t>
            </a:r>
            <a:endParaRPr sz="3600" dirty="0">
              <a:solidFill>
                <a:schemeClr val="lt1"/>
              </a:solidFill>
              <a:latin typeface="Calibri"/>
              <a:ea typeface="Calibri"/>
              <a:cs typeface="Calibri"/>
            </a:endParaRPr>
          </a:p>
        </p:txBody>
      </p:sp>
      <p:pic>
        <p:nvPicPr>
          <p:cNvPr id="234" name="Google Shape;234;p17"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35" name="Google Shape;235;p17"/>
          <p:cNvSpPr txBox="1"/>
          <p:nvPr/>
        </p:nvSpPr>
        <p:spPr>
          <a:xfrm>
            <a:off x="323528" y="2294813"/>
            <a:ext cx="8629972" cy="4524275"/>
          </a:xfrm>
          <a:prstGeom prst="rect">
            <a:avLst/>
          </a:prstGeom>
          <a:noFill/>
          <a:ln>
            <a:noFill/>
          </a:ln>
        </p:spPr>
        <p:txBody>
          <a:bodyPr spcFirstLastPara="1" wrap="square" lIns="91425" tIns="45700" rIns="91425" bIns="45700" anchor="t" anchorCtr="0">
            <a:spAutoFit/>
          </a:bodyPr>
          <a:lstStyle/>
          <a:p>
            <a:pPr algn="l"/>
            <a:r>
              <a:rPr lang="en-US" sz="2400" b="1" dirty="0">
                <a:solidFill>
                  <a:srgbClr val="303030"/>
                </a:solidFill>
                <a:latin typeface="Calibri"/>
                <a:ea typeface="Calibri"/>
                <a:cs typeface="Calibri"/>
              </a:rPr>
              <a:t>Probability Sampling</a:t>
            </a:r>
          </a:p>
          <a:p>
            <a:pPr marL="342900" indent="-342900" algn="l">
              <a:buFont typeface="Arial" panose="020B0604020202020204" pitchFamily="34" charset="0"/>
              <a:buChar char="•"/>
            </a:pPr>
            <a:r>
              <a:rPr lang="en-US" sz="2400" dirty="0">
                <a:solidFill>
                  <a:srgbClr val="303030"/>
                </a:solidFill>
                <a:latin typeface="Calibri"/>
                <a:ea typeface="Calibri"/>
                <a:cs typeface="Calibri"/>
              </a:rPr>
              <a:t>In probability sampling, every member of the population has a known and non-zero chance of being selected.</a:t>
            </a:r>
          </a:p>
          <a:p>
            <a:pPr marL="342900" indent="-342900" algn="l">
              <a:buFont typeface="Arial" panose="020B0604020202020204" pitchFamily="34" charset="0"/>
              <a:buChar char="•"/>
            </a:pPr>
            <a:r>
              <a:rPr lang="en-US" sz="2400" b="1" dirty="0">
                <a:solidFill>
                  <a:srgbClr val="303030"/>
                </a:solidFill>
                <a:latin typeface="Calibri"/>
                <a:ea typeface="Calibri"/>
                <a:cs typeface="Calibri"/>
              </a:rPr>
              <a:t>Simple Random Sampling: </a:t>
            </a:r>
            <a:r>
              <a:rPr lang="en-US" sz="2400" dirty="0">
                <a:solidFill>
                  <a:srgbClr val="303030"/>
                </a:solidFill>
                <a:latin typeface="Calibri"/>
                <a:ea typeface="Calibri"/>
                <a:cs typeface="Calibri"/>
              </a:rPr>
              <a:t>Each member of the population has an equal chance of being selected, and selections are made entirely by chance.</a:t>
            </a:r>
          </a:p>
          <a:p>
            <a:pPr marL="342900" indent="-342900" algn="l">
              <a:buFont typeface="Arial" panose="020B0604020202020204" pitchFamily="34" charset="0"/>
              <a:buChar char="•"/>
            </a:pPr>
            <a:r>
              <a:rPr lang="en-US" sz="2400" b="1" dirty="0">
                <a:solidFill>
                  <a:srgbClr val="303030"/>
                </a:solidFill>
                <a:latin typeface="Calibri"/>
                <a:ea typeface="Calibri"/>
                <a:cs typeface="Calibri"/>
              </a:rPr>
              <a:t>Stratified Random Sampling: </a:t>
            </a:r>
            <a:r>
              <a:rPr lang="en-US" sz="2400" dirty="0">
                <a:solidFill>
                  <a:srgbClr val="303030"/>
                </a:solidFill>
                <a:latin typeface="Calibri"/>
                <a:ea typeface="Calibri"/>
                <a:cs typeface="Calibri"/>
              </a:rPr>
              <a:t>The population is divided into homogeneous subgroups (strata), and then simple random samples are taken from each stratum.</a:t>
            </a:r>
          </a:p>
          <a:p>
            <a:pPr marL="342900" indent="-342900" algn="l">
              <a:buFont typeface="Arial" panose="020B0604020202020204" pitchFamily="34" charset="0"/>
              <a:buChar char="•"/>
            </a:pPr>
            <a:r>
              <a:rPr lang="en-US" sz="2400" b="1" dirty="0">
                <a:solidFill>
                  <a:srgbClr val="303030"/>
                </a:solidFill>
                <a:latin typeface="Calibri"/>
                <a:ea typeface="Calibri"/>
                <a:cs typeface="Calibri"/>
              </a:rPr>
              <a:t>Systematic Sampling: </a:t>
            </a:r>
            <a:r>
              <a:rPr lang="en-US" sz="2400" dirty="0">
                <a:solidFill>
                  <a:srgbClr val="303030"/>
                </a:solidFill>
                <a:latin typeface="Calibri"/>
                <a:ea typeface="Calibri"/>
                <a:cs typeface="Calibri"/>
              </a:rPr>
              <a:t>A sample is drawn by selecting every nth member from a list of the population, where n is calculated based on the population size and desired sample size.</a:t>
            </a:r>
          </a:p>
        </p:txBody>
      </p:sp>
    </p:spTree>
    <p:extLst>
      <p:ext uri="{BB962C8B-B14F-4D97-AF65-F5344CB8AC3E}">
        <p14:creationId xmlns:p14="http://schemas.microsoft.com/office/powerpoint/2010/main" val="9334464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7"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32" name="Google Shape;232;p17"/>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a:buClr>
                <a:schemeClr val="lt1"/>
              </a:buClr>
              <a:buSzPts val="3600"/>
            </a:pPr>
            <a:r>
              <a:rPr lang="en-IN" sz="3600" dirty="0">
                <a:solidFill>
                  <a:schemeClr val="lt1"/>
                </a:solidFill>
                <a:latin typeface="Calibri"/>
                <a:ea typeface="Calibri"/>
                <a:cs typeface="Calibri"/>
              </a:rPr>
              <a:t>Contd.</a:t>
            </a:r>
            <a:endParaRPr sz="3600" dirty="0">
              <a:solidFill>
                <a:schemeClr val="lt1"/>
              </a:solidFill>
              <a:latin typeface="Calibri"/>
              <a:ea typeface="Calibri"/>
              <a:cs typeface="Calibri"/>
            </a:endParaRPr>
          </a:p>
        </p:txBody>
      </p:sp>
      <p:pic>
        <p:nvPicPr>
          <p:cNvPr id="234" name="Google Shape;234;p17"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35" name="Google Shape;235;p17"/>
          <p:cNvSpPr txBox="1"/>
          <p:nvPr/>
        </p:nvSpPr>
        <p:spPr>
          <a:xfrm>
            <a:off x="323528" y="2294813"/>
            <a:ext cx="8629972" cy="4893607"/>
          </a:xfrm>
          <a:prstGeom prst="rect">
            <a:avLst/>
          </a:prstGeom>
          <a:noFill/>
          <a:ln>
            <a:noFill/>
          </a:ln>
        </p:spPr>
        <p:txBody>
          <a:bodyPr spcFirstLastPara="1" wrap="square" lIns="91425" tIns="45700" rIns="91425" bIns="45700" anchor="t" anchorCtr="0">
            <a:spAutoFit/>
          </a:bodyPr>
          <a:lstStyle/>
          <a:p>
            <a:pPr marL="342900" indent="-342900" algn="just">
              <a:buFont typeface="Arial" panose="020B0604020202020204" pitchFamily="34" charset="0"/>
              <a:buChar char="•"/>
            </a:pPr>
            <a:r>
              <a:rPr lang="en-US" sz="2400" b="1" dirty="0">
                <a:solidFill>
                  <a:srgbClr val="303030"/>
                </a:solidFill>
                <a:latin typeface="Calibri"/>
                <a:ea typeface="Calibri"/>
                <a:cs typeface="Calibri"/>
              </a:rPr>
              <a:t>Cluster Sampling: </a:t>
            </a:r>
            <a:r>
              <a:rPr lang="en-US" sz="2400" dirty="0">
                <a:solidFill>
                  <a:srgbClr val="303030"/>
                </a:solidFill>
                <a:latin typeface="Calibri"/>
                <a:ea typeface="Calibri"/>
                <a:cs typeface="Calibri"/>
              </a:rPr>
              <a:t>The population is divided into clusters, and then a random sample of clusters is selected. All members within the chosen clusters are included in the sample.</a:t>
            </a:r>
          </a:p>
          <a:p>
            <a:pPr algn="just"/>
            <a:endParaRPr lang="en-US" sz="2400" dirty="0">
              <a:solidFill>
                <a:srgbClr val="303030"/>
              </a:solidFill>
              <a:latin typeface="Calibri"/>
              <a:ea typeface="Calibri"/>
              <a:cs typeface="Calibri"/>
            </a:endParaRPr>
          </a:p>
          <a:p>
            <a:pPr algn="just"/>
            <a:r>
              <a:rPr lang="en-US" sz="2400" b="1" dirty="0">
                <a:solidFill>
                  <a:srgbClr val="303030"/>
                </a:solidFill>
                <a:latin typeface="Calibri"/>
                <a:ea typeface="Calibri"/>
                <a:cs typeface="Calibri"/>
              </a:rPr>
              <a:t>Non-probability Sampling</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In non-probability sampling, the probability of any particular member being selected is unknown or cannot be calculated.</a:t>
            </a:r>
          </a:p>
          <a:p>
            <a:pPr marL="342900" indent="-342900" algn="just">
              <a:buFont typeface="Arial" panose="020B0604020202020204" pitchFamily="34" charset="0"/>
              <a:buChar char="•"/>
            </a:pPr>
            <a:r>
              <a:rPr lang="en-US" sz="2400" b="1" dirty="0">
                <a:solidFill>
                  <a:srgbClr val="303030"/>
                </a:solidFill>
                <a:latin typeface="Calibri"/>
                <a:ea typeface="Calibri"/>
                <a:cs typeface="Calibri"/>
              </a:rPr>
              <a:t>Convenience Sampling: </a:t>
            </a:r>
            <a:r>
              <a:rPr lang="en-US" sz="2400" dirty="0">
                <a:solidFill>
                  <a:srgbClr val="303030"/>
                </a:solidFill>
                <a:latin typeface="Calibri"/>
                <a:ea typeface="Calibri"/>
                <a:cs typeface="Calibri"/>
              </a:rPr>
              <a:t>Samples are selected based on their convenience or accessibility to the researcher.</a:t>
            </a:r>
          </a:p>
          <a:p>
            <a:pPr marL="342900" indent="-342900" algn="just">
              <a:buFont typeface="Arial" panose="020B0604020202020204" pitchFamily="34" charset="0"/>
              <a:buChar char="•"/>
            </a:pPr>
            <a:r>
              <a:rPr lang="en-US" sz="2400" b="1" dirty="0">
                <a:solidFill>
                  <a:srgbClr val="303030"/>
                </a:solidFill>
                <a:latin typeface="Calibri"/>
                <a:ea typeface="Calibri"/>
                <a:cs typeface="Calibri"/>
              </a:rPr>
              <a:t>Purposive Sampling: </a:t>
            </a:r>
            <a:r>
              <a:rPr lang="en-US" sz="2400" dirty="0">
                <a:solidFill>
                  <a:srgbClr val="303030"/>
                </a:solidFill>
                <a:latin typeface="Calibri"/>
                <a:ea typeface="Calibri"/>
                <a:cs typeface="Calibri"/>
              </a:rPr>
              <a:t>Samples are selected based on the researcher's judgment or specific criteria, often chosen to fulfill a particular objective or purpose.</a:t>
            </a:r>
          </a:p>
          <a:p>
            <a:pPr algn="just"/>
            <a:endParaRPr lang="en-US" sz="2400" b="1" dirty="0">
              <a:solidFill>
                <a:srgbClr val="303030"/>
              </a:solidFill>
              <a:latin typeface="Calibri"/>
              <a:ea typeface="Calibri"/>
              <a:cs typeface="Calibri"/>
            </a:endParaRPr>
          </a:p>
        </p:txBody>
      </p:sp>
    </p:spTree>
    <p:extLst>
      <p:ext uri="{BB962C8B-B14F-4D97-AF65-F5344CB8AC3E}">
        <p14:creationId xmlns:p14="http://schemas.microsoft.com/office/powerpoint/2010/main" val="19993336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7"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32" name="Google Shape;232;p17"/>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a:buClr>
                <a:schemeClr val="lt1"/>
              </a:buClr>
              <a:buSzPts val="3600"/>
            </a:pPr>
            <a:r>
              <a:rPr lang="en-IN" sz="3600" dirty="0">
                <a:solidFill>
                  <a:schemeClr val="lt1"/>
                </a:solidFill>
                <a:latin typeface="Calibri"/>
                <a:ea typeface="Calibri"/>
                <a:cs typeface="Calibri"/>
              </a:rPr>
              <a:t>Contd.</a:t>
            </a:r>
            <a:endParaRPr sz="3600" dirty="0">
              <a:solidFill>
                <a:schemeClr val="lt1"/>
              </a:solidFill>
              <a:latin typeface="Calibri"/>
              <a:ea typeface="Calibri"/>
              <a:cs typeface="Calibri"/>
            </a:endParaRPr>
          </a:p>
        </p:txBody>
      </p:sp>
      <p:pic>
        <p:nvPicPr>
          <p:cNvPr id="234" name="Google Shape;234;p17"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35" name="Google Shape;235;p17"/>
          <p:cNvSpPr txBox="1"/>
          <p:nvPr/>
        </p:nvSpPr>
        <p:spPr>
          <a:xfrm>
            <a:off x="323528" y="2294813"/>
            <a:ext cx="8629972" cy="2123618"/>
          </a:xfrm>
          <a:prstGeom prst="rect">
            <a:avLst/>
          </a:prstGeom>
          <a:noFill/>
          <a:ln>
            <a:noFill/>
          </a:ln>
        </p:spPr>
        <p:txBody>
          <a:bodyPr spcFirstLastPara="1" wrap="square" lIns="91425" tIns="45700" rIns="91425" bIns="45700" anchor="t" anchorCtr="0">
            <a:spAutoFit/>
          </a:bodyPr>
          <a:lstStyle/>
          <a:p>
            <a:pPr marL="342900" indent="-342900" algn="just">
              <a:buFont typeface="Arial" panose="020B0604020202020204" pitchFamily="34" charset="0"/>
              <a:buChar char="•"/>
            </a:pPr>
            <a:r>
              <a:rPr lang="en-US" sz="2200" b="1" dirty="0">
                <a:solidFill>
                  <a:srgbClr val="303030"/>
                </a:solidFill>
                <a:latin typeface="Calibri"/>
                <a:ea typeface="Calibri"/>
                <a:cs typeface="Calibri"/>
              </a:rPr>
              <a:t>Quota Sampling: </a:t>
            </a:r>
            <a:r>
              <a:rPr lang="en-US" sz="2200" dirty="0">
                <a:solidFill>
                  <a:srgbClr val="303030"/>
                </a:solidFill>
                <a:latin typeface="Calibri"/>
                <a:ea typeface="Calibri"/>
                <a:cs typeface="Calibri"/>
              </a:rPr>
              <a:t>The population is divided into subgroups, and a specific number of individuals are sampled from each subgroup based on predetermined quotas.</a:t>
            </a:r>
          </a:p>
          <a:p>
            <a:pPr marL="342900" indent="-342900" algn="just">
              <a:buFont typeface="Arial" panose="020B0604020202020204" pitchFamily="34" charset="0"/>
              <a:buChar char="•"/>
            </a:pPr>
            <a:r>
              <a:rPr lang="en-US" sz="2200" b="1" dirty="0">
                <a:solidFill>
                  <a:srgbClr val="303030"/>
                </a:solidFill>
                <a:latin typeface="Calibri"/>
                <a:ea typeface="Calibri"/>
                <a:cs typeface="Calibri"/>
              </a:rPr>
              <a:t>Snowball Sampling: </a:t>
            </a:r>
            <a:r>
              <a:rPr lang="en-US" sz="2200" dirty="0">
                <a:solidFill>
                  <a:srgbClr val="303030"/>
                </a:solidFill>
                <a:latin typeface="Calibri"/>
                <a:ea typeface="Calibri"/>
                <a:cs typeface="Calibri"/>
              </a:rPr>
              <a:t>Initial participants are selected, and then additional participants are recruited based on referrals from those initial participants.</a:t>
            </a:r>
          </a:p>
        </p:txBody>
      </p:sp>
    </p:spTree>
    <p:extLst>
      <p:ext uri="{BB962C8B-B14F-4D97-AF65-F5344CB8AC3E}">
        <p14:creationId xmlns:p14="http://schemas.microsoft.com/office/powerpoint/2010/main" val="36532988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7"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32" name="Google Shape;232;p17"/>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a:buClr>
                <a:schemeClr val="lt1"/>
              </a:buClr>
              <a:buSzPts val="3600"/>
            </a:pPr>
            <a:r>
              <a:rPr lang="en-US" sz="3600" dirty="0">
                <a:solidFill>
                  <a:schemeClr val="lt1"/>
                </a:solidFill>
                <a:latin typeface="Calibri"/>
                <a:ea typeface="Calibri"/>
                <a:cs typeface="Calibri"/>
              </a:rPr>
              <a:t>Contd.</a:t>
            </a:r>
            <a:endParaRPr sz="3600" dirty="0">
              <a:solidFill>
                <a:schemeClr val="lt1"/>
              </a:solidFill>
              <a:latin typeface="Calibri"/>
              <a:ea typeface="Calibri"/>
              <a:cs typeface="Calibri"/>
            </a:endParaRPr>
          </a:p>
        </p:txBody>
      </p:sp>
      <p:pic>
        <p:nvPicPr>
          <p:cNvPr id="234" name="Google Shape;234;p17"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35" name="Google Shape;235;p17"/>
          <p:cNvSpPr txBox="1"/>
          <p:nvPr/>
        </p:nvSpPr>
        <p:spPr>
          <a:xfrm>
            <a:off x="323528" y="2294813"/>
            <a:ext cx="8629972" cy="3046948"/>
          </a:xfrm>
          <a:prstGeom prst="rect">
            <a:avLst/>
          </a:prstGeom>
          <a:noFill/>
          <a:ln>
            <a:noFill/>
          </a:ln>
        </p:spPr>
        <p:txBody>
          <a:bodyPr spcFirstLastPara="1" wrap="square" lIns="91425" tIns="45700" rIns="91425" bIns="45700" anchor="t" anchorCtr="0">
            <a:spAutoFit/>
          </a:bodyPr>
          <a:lstStyle/>
          <a:p>
            <a:pPr algn="just"/>
            <a:r>
              <a:rPr lang="en-US" sz="2400" b="1" dirty="0">
                <a:solidFill>
                  <a:srgbClr val="303030"/>
                </a:solidFill>
                <a:latin typeface="Calibri"/>
                <a:ea typeface="Calibri"/>
                <a:cs typeface="Calibri"/>
              </a:rPr>
              <a:t>Sampling Distribution</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sampling distribution is a distribution of all of the possible values of your statistic for a given size sample selected from the population.</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The sampling distribution depends on multiple factors – the statistic, sample size, sampling process, and the overall population. It is used to help calculate statistics such as means, ranges, variances, and standard deviations for the given sample.</a:t>
            </a:r>
          </a:p>
        </p:txBody>
      </p:sp>
    </p:spTree>
    <p:extLst>
      <p:ext uri="{BB962C8B-B14F-4D97-AF65-F5344CB8AC3E}">
        <p14:creationId xmlns:p14="http://schemas.microsoft.com/office/powerpoint/2010/main" val="350952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6"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33" name="Google Shape;133;p6"/>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dirty="0">
                <a:solidFill>
                  <a:schemeClr val="lt1"/>
                </a:solidFill>
                <a:latin typeface="Calibri"/>
                <a:ea typeface="Calibri"/>
                <a:cs typeface="Calibri"/>
                <a:sym typeface="Calibri"/>
              </a:rPr>
              <a:t>Contd.</a:t>
            </a:r>
            <a:endParaRPr sz="3600" b="0" i="0" u="none" strike="noStrike" cap="none" dirty="0">
              <a:solidFill>
                <a:schemeClr val="lt1"/>
              </a:solidFill>
              <a:latin typeface="Calibri"/>
              <a:ea typeface="Calibri"/>
              <a:cs typeface="Calibri"/>
              <a:sym typeface="Calibri"/>
            </a:endParaRPr>
          </a:p>
        </p:txBody>
      </p:sp>
      <p:sp>
        <p:nvSpPr>
          <p:cNvPr id="134" name="Google Shape;134;p6"/>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135" name="Google Shape;135;p6"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136" name="Google Shape;136;p6"/>
          <p:cNvSpPr txBox="1"/>
          <p:nvPr/>
        </p:nvSpPr>
        <p:spPr>
          <a:xfrm>
            <a:off x="323528" y="2294813"/>
            <a:ext cx="8629972" cy="4154943"/>
          </a:xfrm>
          <a:prstGeom prst="rect">
            <a:avLst/>
          </a:prstGeom>
          <a:noFill/>
          <a:ln>
            <a:noFill/>
          </a:ln>
        </p:spPr>
        <p:txBody>
          <a:bodyPr spcFirstLastPara="1" wrap="square" lIns="91425" tIns="45700" rIns="91425" bIns="45700" anchor="t" anchorCtr="0">
            <a:spAutoFit/>
          </a:bodyPr>
          <a:lstStyle/>
          <a:p>
            <a:pPr marL="342900" indent="-342900" algn="just">
              <a:buFont typeface="Arial" panose="020B0604020202020204" pitchFamily="34" charset="0"/>
              <a:buChar char="•"/>
            </a:pPr>
            <a:r>
              <a:rPr lang="en-US" sz="2400" dirty="0">
                <a:solidFill>
                  <a:schemeClr val="dk1"/>
                </a:solidFill>
                <a:latin typeface="Calibri"/>
                <a:ea typeface="Calibri"/>
                <a:cs typeface="Calibri"/>
              </a:rPr>
              <a:t>Interactivity: Python libraries like </a:t>
            </a:r>
            <a:r>
              <a:rPr lang="en-US" sz="2400" dirty="0" err="1">
                <a:solidFill>
                  <a:schemeClr val="dk1"/>
                </a:solidFill>
                <a:latin typeface="Calibri"/>
                <a:ea typeface="Calibri"/>
                <a:cs typeface="Calibri"/>
              </a:rPr>
              <a:t>Plotly</a:t>
            </a:r>
            <a:r>
              <a:rPr lang="en-US" sz="2400" dirty="0">
                <a:solidFill>
                  <a:schemeClr val="dk1"/>
                </a:solidFill>
                <a:latin typeface="Calibri"/>
                <a:ea typeface="Calibri"/>
                <a:cs typeface="Calibri"/>
              </a:rPr>
              <a:t> and Bokeh allow for interactive visualizations, enabling users to explore data dynamically. Interactivity enhances the viewer's engagement and facilitates deeper insights into the data.</a:t>
            </a:r>
          </a:p>
          <a:p>
            <a:pPr marL="342900" indent="-342900" algn="just">
              <a:buFont typeface="Arial" panose="020B0604020202020204" pitchFamily="34" charset="0"/>
              <a:buChar char="•"/>
            </a:pPr>
            <a:endParaRPr lang="en-US" sz="2400" dirty="0">
              <a:solidFill>
                <a:schemeClr val="dk1"/>
              </a:solidFill>
              <a:latin typeface="Calibri"/>
              <a:ea typeface="Calibri"/>
              <a:cs typeface="Calibri"/>
            </a:endParaRPr>
          </a:p>
          <a:p>
            <a:pPr marL="342900" indent="-342900" algn="just">
              <a:buFont typeface="Arial" panose="020B0604020202020204" pitchFamily="34" charset="0"/>
              <a:buChar char="•"/>
            </a:pPr>
            <a:r>
              <a:rPr lang="en-US" sz="2400" dirty="0">
                <a:solidFill>
                  <a:schemeClr val="dk1"/>
                </a:solidFill>
                <a:latin typeface="Calibri"/>
                <a:ea typeface="Calibri"/>
                <a:cs typeface="Calibri"/>
              </a:rPr>
              <a:t>Integration with Data Analysis Tools: Python seamlessly integrates with popular data analysis libraries such as Pandas and NumPy. This integration streamlines the process of data manipulation, analysis, and visualization, creating a cohesive workflow.</a:t>
            </a:r>
          </a:p>
          <a:p>
            <a:pPr algn="just"/>
            <a:endParaRPr lang="en-US" sz="2400" dirty="0">
              <a:solidFill>
                <a:schemeClr val="dk1"/>
              </a:solidFill>
              <a:latin typeface="Calibri"/>
              <a:ea typeface="Calibri"/>
              <a:cs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7"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32" name="Google Shape;232;p17"/>
          <p:cNvSpPr/>
          <p:nvPr/>
        </p:nvSpPr>
        <p:spPr>
          <a:xfrm>
            <a:off x="0" y="1557448"/>
            <a:ext cx="9144000" cy="970827"/>
          </a:xfrm>
          <a:prstGeom prst="rect">
            <a:avLst/>
          </a:prstGeom>
          <a:solidFill>
            <a:srgbClr val="1F497D"/>
          </a:solidFill>
          <a:ln>
            <a:noFill/>
          </a:ln>
        </p:spPr>
        <p:txBody>
          <a:bodyPr spcFirstLastPara="1" wrap="square" lIns="91425" tIns="45700" rIns="91425" bIns="45700" anchor="ctr" anchorCtr="0">
            <a:noAutofit/>
          </a:bodyPr>
          <a:lstStyle/>
          <a:p>
            <a:pPr algn="l"/>
            <a:r>
              <a:rPr lang="en-IN" sz="3600" dirty="0">
                <a:solidFill>
                  <a:schemeClr val="lt1"/>
                </a:solidFill>
                <a:latin typeface="Calibri"/>
                <a:ea typeface="Calibri"/>
                <a:cs typeface="Calibri"/>
              </a:rPr>
              <a:t>Distribution of Sample Mean, Population and Variance</a:t>
            </a:r>
          </a:p>
        </p:txBody>
      </p:sp>
      <p:pic>
        <p:nvPicPr>
          <p:cNvPr id="234" name="Google Shape;234;p17"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35" name="Google Shape;235;p17"/>
          <p:cNvSpPr txBox="1"/>
          <p:nvPr/>
        </p:nvSpPr>
        <p:spPr>
          <a:xfrm>
            <a:off x="257014" y="2484254"/>
            <a:ext cx="8629972" cy="830956"/>
          </a:xfrm>
          <a:prstGeom prst="rect">
            <a:avLst/>
          </a:prstGeom>
          <a:noFill/>
          <a:ln>
            <a:noFill/>
          </a:ln>
        </p:spPr>
        <p:txBody>
          <a:bodyPr spcFirstLastPara="1" wrap="square" lIns="91425" tIns="45700" rIns="91425" bIns="45700" anchor="t" anchorCtr="0">
            <a:spAutoFit/>
          </a:bodyPr>
          <a:lstStyle/>
          <a:p>
            <a:pPr algn="l"/>
            <a:r>
              <a:rPr lang="en-IN" sz="2400" b="1" dirty="0">
                <a:solidFill>
                  <a:schemeClr val="tx1"/>
                </a:solidFill>
                <a:latin typeface="Calibri"/>
                <a:ea typeface="Calibri"/>
                <a:cs typeface="Calibri"/>
              </a:rPr>
              <a:t>Types of Sampling Distributions</a:t>
            </a:r>
          </a:p>
          <a:p>
            <a:pPr algn="l"/>
            <a:r>
              <a:rPr lang="en-IN" sz="2400" b="1" dirty="0">
                <a:solidFill>
                  <a:schemeClr val="lt1"/>
                </a:solidFill>
                <a:latin typeface="Calibri"/>
                <a:ea typeface="Calibri"/>
                <a:cs typeface="Calibri"/>
              </a:rPr>
              <a:t> of Sampling Distribution</a:t>
            </a:r>
          </a:p>
        </p:txBody>
      </p:sp>
      <p:pic>
        <p:nvPicPr>
          <p:cNvPr id="4" name="Picture 3">
            <a:extLst>
              <a:ext uri="{FF2B5EF4-FFF2-40B4-BE49-F238E27FC236}">
                <a16:creationId xmlns:a16="http://schemas.microsoft.com/office/drawing/2014/main" id="{75447503-5994-F524-B030-92A7CB3683DD}"/>
              </a:ext>
            </a:extLst>
          </p:cNvPr>
          <p:cNvPicPr>
            <a:picLocks noChangeAspect="1"/>
          </p:cNvPicPr>
          <p:nvPr/>
        </p:nvPicPr>
        <p:blipFill rotWithShape="1">
          <a:blip r:embed="rId5"/>
          <a:srcRect l="6673" t="8314" r="5840" b="10463"/>
          <a:stretch/>
        </p:blipFill>
        <p:spPr>
          <a:xfrm>
            <a:off x="1120877" y="3009900"/>
            <a:ext cx="6862917" cy="3587547"/>
          </a:xfrm>
          <a:prstGeom prst="rect">
            <a:avLst/>
          </a:prstGeom>
        </p:spPr>
      </p:pic>
    </p:spTree>
    <p:extLst>
      <p:ext uri="{BB962C8B-B14F-4D97-AF65-F5344CB8AC3E}">
        <p14:creationId xmlns:p14="http://schemas.microsoft.com/office/powerpoint/2010/main" val="8775897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7"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32" name="Google Shape;232;p17"/>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600" dirty="0">
                <a:solidFill>
                  <a:schemeClr val="lt1"/>
                </a:solidFill>
                <a:latin typeface="Calibri"/>
                <a:ea typeface="Calibri"/>
                <a:cs typeface="Calibri"/>
              </a:rPr>
              <a:t>Contd.</a:t>
            </a:r>
          </a:p>
        </p:txBody>
      </p:sp>
      <p:pic>
        <p:nvPicPr>
          <p:cNvPr id="234" name="Google Shape;234;p17"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35" name="Google Shape;235;p17"/>
          <p:cNvSpPr txBox="1"/>
          <p:nvPr/>
        </p:nvSpPr>
        <p:spPr>
          <a:xfrm>
            <a:off x="323528" y="2294813"/>
            <a:ext cx="8629972" cy="4154943"/>
          </a:xfrm>
          <a:prstGeom prst="rect">
            <a:avLst/>
          </a:prstGeom>
          <a:noFill/>
          <a:ln>
            <a:noFill/>
          </a:ln>
        </p:spPr>
        <p:txBody>
          <a:bodyPr spcFirstLastPara="1" wrap="square" lIns="91425" tIns="45700" rIns="91425" bIns="45700" anchor="t" anchorCtr="0">
            <a:spAutoFit/>
          </a:bodyPr>
          <a:lstStyle/>
          <a:p>
            <a:pPr algn="just"/>
            <a:r>
              <a:rPr lang="en-US" sz="2400" b="1" dirty="0">
                <a:solidFill>
                  <a:srgbClr val="303030"/>
                </a:solidFill>
                <a:latin typeface="Calibri"/>
                <a:ea typeface="Calibri"/>
                <a:cs typeface="Calibri"/>
              </a:rPr>
              <a:t>1. Sampling distribution of sample mean</a:t>
            </a:r>
          </a:p>
          <a:p>
            <a:pPr algn="just"/>
            <a:endParaRPr lang="en-US" sz="2400" dirty="0">
              <a:solidFill>
                <a:srgbClr val="303030"/>
              </a:solidFill>
              <a:latin typeface="Calibri"/>
              <a:ea typeface="Calibri"/>
              <a:cs typeface="Calibri"/>
            </a:endParaRPr>
          </a:p>
          <a:p>
            <a:pPr marL="342900" indent="-342900" algn="just">
              <a:buFont typeface="Arial" panose="020B0604020202020204" pitchFamily="34" charset="0"/>
              <a:buChar char="•"/>
            </a:pPr>
            <a:r>
              <a:rPr lang="en-US" sz="2400" dirty="0">
                <a:solidFill>
                  <a:srgbClr val="303030"/>
                </a:solidFill>
                <a:latin typeface="Calibri"/>
                <a:ea typeface="Calibri"/>
                <a:cs typeface="Calibri"/>
              </a:rPr>
              <a:t>This distribution represents the distribution of sample means obtained from all possible samples of a particular size taken from a population.</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It is often approximately normal, especially for large sample sizes, due to the Central Limit Theorem.</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The mean of the sampling distribution of sample means is equal to the population mean, and the standard deviation (or standard error) is equal to the population standard deviation divided by the square root of the sample size.</a:t>
            </a:r>
          </a:p>
        </p:txBody>
      </p:sp>
    </p:spTree>
    <p:extLst>
      <p:ext uri="{BB962C8B-B14F-4D97-AF65-F5344CB8AC3E}">
        <p14:creationId xmlns:p14="http://schemas.microsoft.com/office/powerpoint/2010/main" val="16903609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7"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32" name="Google Shape;232;p17"/>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600" dirty="0">
                <a:solidFill>
                  <a:schemeClr val="lt1"/>
                </a:solidFill>
                <a:latin typeface="Calibri"/>
                <a:ea typeface="Calibri"/>
                <a:cs typeface="Calibri"/>
              </a:rPr>
              <a:t>Contd.</a:t>
            </a:r>
          </a:p>
        </p:txBody>
      </p:sp>
      <p:pic>
        <p:nvPicPr>
          <p:cNvPr id="234" name="Google Shape;234;p17"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35" name="Google Shape;235;p17"/>
          <p:cNvSpPr txBox="1"/>
          <p:nvPr/>
        </p:nvSpPr>
        <p:spPr>
          <a:xfrm>
            <a:off x="323528" y="2294813"/>
            <a:ext cx="8629972" cy="3785611"/>
          </a:xfrm>
          <a:prstGeom prst="rect">
            <a:avLst/>
          </a:prstGeom>
          <a:noFill/>
          <a:ln>
            <a:noFill/>
          </a:ln>
        </p:spPr>
        <p:txBody>
          <a:bodyPr spcFirstLastPara="1" wrap="square" lIns="91425" tIns="45700" rIns="91425" bIns="45700" anchor="t" anchorCtr="0">
            <a:spAutoFit/>
          </a:bodyPr>
          <a:lstStyle/>
          <a:p>
            <a:pPr algn="just"/>
            <a:r>
              <a:rPr lang="en-US" sz="2400" b="1" dirty="0">
                <a:solidFill>
                  <a:srgbClr val="303030"/>
                </a:solidFill>
                <a:latin typeface="Calibri"/>
                <a:ea typeface="Calibri"/>
                <a:cs typeface="Calibri"/>
              </a:rPr>
              <a:t>2. Sampling distribution of proportion</a:t>
            </a:r>
            <a:endParaRPr lang="en-US" sz="2400" dirty="0">
              <a:solidFill>
                <a:srgbClr val="303030"/>
              </a:solidFill>
              <a:latin typeface="Calibri"/>
              <a:ea typeface="Calibri"/>
              <a:cs typeface="Calibri"/>
            </a:endParaRPr>
          </a:p>
          <a:p>
            <a:pPr marL="342900" indent="-342900" algn="just">
              <a:buFont typeface="Arial" panose="020B0604020202020204" pitchFamily="34" charset="0"/>
              <a:buChar char="•"/>
            </a:pPr>
            <a:r>
              <a:rPr lang="en-US" sz="2400" dirty="0">
                <a:solidFill>
                  <a:srgbClr val="303030"/>
                </a:solidFill>
                <a:latin typeface="Calibri"/>
                <a:ea typeface="Calibri"/>
                <a:cs typeface="Calibri"/>
              </a:rPr>
              <a:t>This distribution represents the distribution of sample proportions (e.g., the proportion of successes in a sample) obtained from all possible samples of a particular size taken from a population.</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It is approximately normal for large sample sizes, following the Central Limit Theorem, and is bounded between 0 and 1.</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The mean of the sampling distribution of sample proportions is equal to the population proportion, and the standard deviation is calculated using the population proportion and the sample size.</a:t>
            </a:r>
          </a:p>
        </p:txBody>
      </p:sp>
    </p:spTree>
    <p:extLst>
      <p:ext uri="{BB962C8B-B14F-4D97-AF65-F5344CB8AC3E}">
        <p14:creationId xmlns:p14="http://schemas.microsoft.com/office/powerpoint/2010/main" val="12765407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7"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32" name="Google Shape;232;p17"/>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600" dirty="0">
                <a:solidFill>
                  <a:schemeClr val="lt1"/>
                </a:solidFill>
                <a:latin typeface="Calibri"/>
                <a:ea typeface="Calibri"/>
                <a:cs typeface="Calibri"/>
              </a:rPr>
              <a:t>Contd.</a:t>
            </a:r>
          </a:p>
        </p:txBody>
      </p:sp>
      <p:pic>
        <p:nvPicPr>
          <p:cNvPr id="234" name="Google Shape;234;p17"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35" name="Google Shape;235;p17"/>
          <p:cNvSpPr txBox="1"/>
          <p:nvPr/>
        </p:nvSpPr>
        <p:spPr>
          <a:xfrm>
            <a:off x="323528" y="2294813"/>
            <a:ext cx="8629972" cy="3785611"/>
          </a:xfrm>
          <a:prstGeom prst="rect">
            <a:avLst/>
          </a:prstGeom>
          <a:noFill/>
          <a:ln>
            <a:noFill/>
          </a:ln>
        </p:spPr>
        <p:txBody>
          <a:bodyPr spcFirstLastPara="1" wrap="square" lIns="91425" tIns="45700" rIns="91425" bIns="45700" anchor="t" anchorCtr="0">
            <a:spAutoFit/>
          </a:bodyPr>
          <a:lstStyle/>
          <a:p>
            <a:pPr algn="just"/>
            <a:r>
              <a:rPr lang="en-US" sz="2400" b="1" dirty="0">
                <a:solidFill>
                  <a:srgbClr val="303030"/>
                </a:solidFill>
                <a:latin typeface="Calibri"/>
                <a:ea typeface="Calibri"/>
                <a:cs typeface="Calibri"/>
              </a:rPr>
              <a:t>3. Sampling distribution of sample variance</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This distribution represents the distribution of sample variances obtained from all possible samples of a particular size taken from a population.</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It tends to follow a chi-square distribution, especially for large sample sizes.</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The mean of the sampling distribution of sample variances is equal to the population variance, and the variance of the sampling distribution is related to the population variance and the sample size.</a:t>
            </a:r>
          </a:p>
        </p:txBody>
      </p:sp>
    </p:spTree>
    <p:extLst>
      <p:ext uri="{BB962C8B-B14F-4D97-AF65-F5344CB8AC3E}">
        <p14:creationId xmlns:p14="http://schemas.microsoft.com/office/powerpoint/2010/main" val="16877317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7"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32" name="Google Shape;232;p17"/>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600" dirty="0">
                <a:solidFill>
                  <a:schemeClr val="lt1"/>
                </a:solidFill>
                <a:latin typeface="Calibri"/>
                <a:ea typeface="Calibri"/>
                <a:cs typeface="Calibri"/>
              </a:rPr>
              <a:t>Confidence Interval Estimation</a:t>
            </a:r>
          </a:p>
        </p:txBody>
      </p:sp>
      <p:pic>
        <p:nvPicPr>
          <p:cNvPr id="234" name="Google Shape;234;p17"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35" name="Google Shape;235;p17"/>
          <p:cNvSpPr txBox="1"/>
          <p:nvPr/>
        </p:nvSpPr>
        <p:spPr>
          <a:xfrm>
            <a:off x="323528" y="2294813"/>
            <a:ext cx="8629972" cy="3416279"/>
          </a:xfrm>
          <a:prstGeom prst="rect">
            <a:avLst/>
          </a:prstGeom>
          <a:noFill/>
          <a:ln>
            <a:noFill/>
          </a:ln>
        </p:spPr>
        <p:txBody>
          <a:bodyPr spcFirstLastPara="1" wrap="square" lIns="91425" tIns="45700" rIns="91425" bIns="45700" anchor="t" anchorCtr="0">
            <a:spAutoFit/>
          </a:bodyPr>
          <a:lstStyle/>
          <a:p>
            <a:pPr algn="just"/>
            <a:r>
              <a:rPr lang="en-US" sz="2400" b="1" dirty="0">
                <a:solidFill>
                  <a:srgbClr val="303030"/>
                </a:solidFill>
                <a:latin typeface="Calibri"/>
                <a:ea typeface="Calibri"/>
                <a:cs typeface="Calibri"/>
              </a:rPr>
              <a:t>Confidence Interval</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A confidence interval is a range of values, calculated from sample data, that is likely to contain the true value of a population parameter with a certain level of confidence.</a:t>
            </a:r>
          </a:p>
          <a:p>
            <a:pPr marL="342900" indent="-342900" algn="just">
              <a:buFont typeface="Arial" panose="020B0604020202020204" pitchFamily="34" charset="0"/>
              <a:buChar char="•"/>
            </a:pPr>
            <a:endParaRPr lang="en-US" sz="2400" dirty="0">
              <a:solidFill>
                <a:srgbClr val="303030"/>
              </a:solidFill>
              <a:latin typeface="Calibri"/>
              <a:ea typeface="Calibri"/>
              <a:cs typeface="Calibri"/>
            </a:endParaRPr>
          </a:p>
          <a:p>
            <a:pPr algn="just"/>
            <a:r>
              <a:rPr lang="en-US" sz="2400" b="1" dirty="0">
                <a:solidFill>
                  <a:srgbClr val="303030"/>
                </a:solidFill>
                <a:latin typeface="Calibri"/>
                <a:ea typeface="Calibri"/>
                <a:cs typeface="Calibri"/>
              </a:rPr>
              <a:t>Confidence Interval Estimation</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Confidence interval estimation involves calculating a range of values within which a population parameter, such as a mean, is likely to lie.</a:t>
            </a:r>
          </a:p>
        </p:txBody>
      </p:sp>
    </p:spTree>
    <p:extLst>
      <p:ext uri="{BB962C8B-B14F-4D97-AF65-F5344CB8AC3E}">
        <p14:creationId xmlns:p14="http://schemas.microsoft.com/office/powerpoint/2010/main" val="9983582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7"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32" name="Google Shape;232;p17"/>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600" dirty="0">
                <a:solidFill>
                  <a:schemeClr val="lt1"/>
                </a:solidFill>
                <a:latin typeface="Calibri"/>
                <a:ea typeface="Calibri"/>
                <a:cs typeface="Calibri"/>
              </a:rPr>
              <a:t>Contd.</a:t>
            </a:r>
          </a:p>
        </p:txBody>
      </p:sp>
      <p:pic>
        <p:nvPicPr>
          <p:cNvPr id="234" name="Google Shape;234;p17"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35" name="Google Shape;235;p17"/>
          <p:cNvSpPr txBox="1"/>
          <p:nvPr/>
        </p:nvSpPr>
        <p:spPr>
          <a:xfrm>
            <a:off x="323528" y="2294813"/>
            <a:ext cx="8629972" cy="4154943"/>
          </a:xfrm>
          <a:prstGeom prst="rect">
            <a:avLst/>
          </a:prstGeom>
          <a:noFill/>
          <a:ln>
            <a:noFill/>
          </a:ln>
        </p:spPr>
        <p:txBody>
          <a:bodyPr spcFirstLastPara="1" wrap="square" lIns="91425" tIns="45700" rIns="91425" bIns="45700" anchor="t" anchorCtr="0">
            <a:spAutoFit/>
          </a:bodyPr>
          <a:lstStyle/>
          <a:p>
            <a:pPr marL="342900" indent="-342900" algn="just">
              <a:buFont typeface="Arial" panose="020B0604020202020204" pitchFamily="34" charset="0"/>
              <a:buChar char="•"/>
            </a:pPr>
            <a:r>
              <a:rPr lang="en-US" sz="2400" dirty="0">
                <a:solidFill>
                  <a:srgbClr val="303030"/>
                </a:solidFill>
                <a:latin typeface="Calibri"/>
                <a:ea typeface="Calibri"/>
                <a:cs typeface="Calibri"/>
              </a:rPr>
              <a:t>A confidence interval is the mean of your estimate plus and minus the variation in that estimate. This is the range of values you expect your estimate to fall between if you redo your test, within a certain level of confidence.</a:t>
            </a:r>
          </a:p>
          <a:p>
            <a:pPr algn="just"/>
            <a:endParaRPr lang="en-US" sz="2400" dirty="0">
              <a:solidFill>
                <a:srgbClr val="303030"/>
              </a:solidFill>
              <a:latin typeface="Calibri"/>
              <a:ea typeface="Calibri"/>
              <a:cs typeface="Calibri"/>
            </a:endParaRPr>
          </a:p>
          <a:p>
            <a:pPr marL="342900" indent="-342900" algn="just">
              <a:buFont typeface="Arial" panose="020B0604020202020204" pitchFamily="34" charset="0"/>
              <a:buChar char="•"/>
            </a:pPr>
            <a:r>
              <a:rPr lang="en-US" sz="2400" dirty="0">
                <a:solidFill>
                  <a:srgbClr val="303030"/>
                </a:solidFill>
                <a:latin typeface="Calibri"/>
                <a:ea typeface="Calibri"/>
                <a:cs typeface="Calibri"/>
              </a:rPr>
              <a:t>Confidence, in statistics, is another way to describe probability. For example, if you construct a confidence interval with a 95% confidence level, you are confident that 95 out of 100 times the estimate will fall between the upper and lower values specified by the confidence interval.</a:t>
            </a:r>
          </a:p>
          <a:p>
            <a:pPr algn="just"/>
            <a:endParaRPr lang="en-US" sz="2400" dirty="0">
              <a:solidFill>
                <a:srgbClr val="303030"/>
              </a:solidFill>
              <a:latin typeface="Calibri"/>
              <a:ea typeface="Calibri"/>
              <a:cs typeface="Calibri"/>
            </a:endParaRPr>
          </a:p>
        </p:txBody>
      </p:sp>
    </p:spTree>
    <p:extLst>
      <p:ext uri="{BB962C8B-B14F-4D97-AF65-F5344CB8AC3E}">
        <p14:creationId xmlns:p14="http://schemas.microsoft.com/office/powerpoint/2010/main" val="26092714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7"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32" name="Google Shape;232;p17"/>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600" dirty="0">
                <a:solidFill>
                  <a:schemeClr val="lt1"/>
                </a:solidFill>
                <a:latin typeface="Calibri"/>
                <a:ea typeface="Calibri"/>
                <a:cs typeface="Calibri"/>
              </a:rPr>
              <a:t>Contd.</a:t>
            </a:r>
          </a:p>
        </p:txBody>
      </p:sp>
      <p:pic>
        <p:nvPicPr>
          <p:cNvPr id="234" name="Google Shape;234;p17"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35" name="Google Shape;235;p17"/>
          <p:cNvSpPr txBox="1"/>
          <p:nvPr/>
        </p:nvSpPr>
        <p:spPr>
          <a:xfrm>
            <a:off x="323528" y="2294813"/>
            <a:ext cx="8629972" cy="2677616"/>
          </a:xfrm>
          <a:prstGeom prst="rect">
            <a:avLst/>
          </a:prstGeom>
          <a:noFill/>
          <a:ln>
            <a:noFill/>
          </a:ln>
        </p:spPr>
        <p:txBody>
          <a:bodyPr spcFirstLastPara="1" wrap="square" lIns="91425" tIns="45700" rIns="91425" bIns="45700" anchor="t" anchorCtr="0">
            <a:spAutoFit/>
          </a:bodyPr>
          <a:lstStyle/>
          <a:p>
            <a:pPr marL="342900" indent="-342900" algn="just">
              <a:buFont typeface="Arial" panose="020B0604020202020204" pitchFamily="34" charset="0"/>
              <a:buChar char="•"/>
            </a:pPr>
            <a:r>
              <a:rPr lang="en-US" sz="2400" dirty="0">
                <a:solidFill>
                  <a:srgbClr val="303030"/>
                </a:solidFill>
                <a:latin typeface="Calibri"/>
                <a:ea typeface="Calibri"/>
                <a:cs typeface="Calibri"/>
              </a:rPr>
              <a:t>Your desired confidence level is usually one minus the alpha (α) value you used in your statistical test:</a:t>
            </a:r>
          </a:p>
          <a:p>
            <a:pPr marL="342900" indent="-342900" algn="just">
              <a:buFont typeface="Arial" panose="020B0604020202020204" pitchFamily="34" charset="0"/>
              <a:buChar char="•"/>
            </a:pPr>
            <a:endParaRPr lang="en-US" sz="2400" dirty="0">
              <a:solidFill>
                <a:srgbClr val="303030"/>
              </a:solidFill>
              <a:latin typeface="Calibri"/>
              <a:ea typeface="Calibri"/>
              <a:cs typeface="Calibri"/>
            </a:endParaRPr>
          </a:p>
          <a:p>
            <a:pPr marL="342900" indent="-342900" algn="just">
              <a:buFont typeface="Arial" panose="020B0604020202020204" pitchFamily="34" charset="0"/>
              <a:buChar char="•"/>
            </a:pPr>
            <a:r>
              <a:rPr lang="en-US" sz="2400" dirty="0">
                <a:solidFill>
                  <a:srgbClr val="303030"/>
                </a:solidFill>
                <a:latin typeface="Calibri"/>
                <a:ea typeface="Calibri"/>
                <a:cs typeface="Calibri"/>
              </a:rPr>
              <a:t>Confidence level = 1 − a</a:t>
            </a:r>
          </a:p>
          <a:p>
            <a:pPr marL="342900" indent="-342900" algn="just">
              <a:buFont typeface="Arial" panose="020B0604020202020204" pitchFamily="34" charset="0"/>
              <a:buChar char="•"/>
            </a:pPr>
            <a:endParaRPr lang="en-US" sz="2400" dirty="0">
              <a:solidFill>
                <a:srgbClr val="303030"/>
              </a:solidFill>
              <a:latin typeface="Calibri"/>
              <a:ea typeface="Calibri"/>
              <a:cs typeface="Calibri"/>
            </a:endParaRPr>
          </a:p>
          <a:p>
            <a:pPr marL="342900" indent="-342900" algn="just">
              <a:buFont typeface="Arial" panose="020B0604020202020204" pitchFamily="34" charset="0"/>
              <a:buChar char="•"/>
            </a:pPr>
            <a:r>
              <a:rPr lang="en-US" sz="2400" dirty="0">
                <a:solidFill>
                  <a:srgbClr val="303030"/>
                </a:solidFill>
                <a:latin typeface="Calibri"/>
                <a:ea typeface="Calibri"/>
                <a:cs typeface="Calibri"/>
              </a:rPr>
              <a:t>So if you use an alpha value of  0.05 for statistical significance, then your confidence level would be 1 − 0.05 = 0.95, or 95%.</a:t>
            </a:r>
          </a:p>
        </p:txBody>
      </p:sp>
    </p:spTree>
    <p:extLst>
      <p:ext uri="{BB962C8B-B14F-4D97-AF65-F5344CB8AC3E}">
        <p14:creationId xmlns:p14="http://schemas.microsoft.com/office/powerpoint/2010/main" val="25380051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7"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32" name="Google Shape;232;p17"/>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600" dirty="0">
                <a:solidFill>
                  <a:schemeClr val="lt1"/>
                </a:solidFill>
                <a:latin typeface="Calibri"/>
                <a:ea typeface="Calibri"/>
                <a:cs typeface="Calibri"/>
              </a:rPr>
              <a:t>Contd.</a:t>
            </a:r>
          </a:p>
        </p:txBody>
      </p:sp>
      <p:pic>
        <p:nvPicPr>
          <p:cNvPr id="234" name="Google Shape;234;p17"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35" name="Google Shape;235;p17"/>
          <p:cNvSpPr txBox="1"/>
          <p:nvPr/>
        </p:nvSpPr>
        <p:spPr>
          <a:xfrm>
            <a:off x="323528" y="2294813"/>
            <a:ext cx="8629972" cy="4154943"/>
          </a:xfrm>
          <a:prstGeom prst="rect">
            <a:avLst/>
          </a:prstGeom>
          <a:noFill/>
          <a:ln>
            <a:noFill/>
          </a:ln>
        </p:spPr>
        <p:txBody>
          <a:bodyPr spcFirstLastPara="1" wrap="square" lIns="91425" tIns="45700" rIns="91425" bIns="45700" anchor="t" anchorCtr="0">
            <a:spAutoFit/>
          </a:bodyPr>
          <a:lstStyle/>
          <a:p>
            <a:pPr algn="just"/>
            <a:r>
              <a:rPr lang="en-US" sz="2400" b="1" dirty="0">
                <a:solidFill>
                  <a:srgbClr val="303030"/>
                </a:solidFill>
                <a:latin typeface="Calibri"/>
                <a:ea typeface="Calibri"/>
                <a:cs typeface="Calibri"/>
              </a:rPr>
              <a:t>Pont Estimator and confidence interval</a:t>
            </a:r>
          </a:p>
          <a:p>
            <a:pPr algn="just"/>
            <a:endParaRPr lang="en-US" sz="2400" b="1" dirty="0">
              <a:solidFill>
                <a:srgbClr val="303030"/>
              </a:solidFill>
              <a:latin typeface="Calibri"/>
              <a:ea typeface="Calibri"/>
              <a:cs typeface="Calibri"/>
            </a:endParaRPr>
          </a:p>
          <a:p>
            <a:pPr marL="342900" indent="-342900" algn="just">
              <a:buFont typeface="Arial" panose="020B0604020202020204" pitchFamily="34" charset="0"/>
              <a:buChar char="•"/>
            </a:pPr>
            <a:r>
              <a:rPr lang="en-US" sz="2400" dirty="0">
                <a:solidFill>
                  <a:srgbClr val="303030"/>
                </a:solidFill>
                <a:latin typeface="Calibri"/>
                <a:ea typeface="Calibri"/>
                <a:cs typeface="Calibri"/>
              </a:rPr>
              <a:t>A point estimator is a statistic used to estimate an unknown parameter in a statistical model. It's called a "point" estimator because it provides a single, specific value as an estimate for the parameter of interest. For example, if you're interested in estimating the mean of a population, you might use the sample mean as a point estimator.</a:t>
            </a:r>
          </a:p>
          <a:p>
            <a:pPr algn="just"/>
            <a:endParaRPr lang="en-US" sz="2400" b="1" dirty="0">
              <a:solidFill>
                <a:srgbClr val="303030"/>
              </a:solidFill>
              <a:latin typeface="Calibri"/>
              <a:ea typeface="Calibri"/>
              <a:cs typeface="Calibri"/>
            </a:endParaRPr>
          </a:p>
          <a:p>
            <a:pPr marL="342900" indent="-342900" algn="just">
              <a:buFont typeface="Arial" panose="020B0604020202020204" pitchFamily="34" charset="0"/>
              <a:buChar char="•"/>
            </a:pPr>
            <a:r>
              <a:rPr lang="en-US" sz="2400" dirty="0">
                <a:solidFill>
                  <a:srgbClr val="303030"/>
                </a:solidFill>
                <a:latin typeface="Calibri"/>
                <a:ea typeface="Calibri"/>
                <a:cs typeface="Calibri"/>
              </a:rPr>
              <a:t>A point estimator cannot be expected to provide the</a:t>
            </a:r>
          </a:p>
          <a:p>
            <a:pPr algn="just"/>
            <a:r>
              <a:rPr lang="en-US" sz="2400" dirty="0">
                <a:solidFill>
                  <a:srgbClr val="303030"/>
                </a:solidFill>
                <a:latin typeface="Calibri"/>
                <a:ea typeface="Calibri"/>
                <a:cs typeface="Calibri"/>
              </a:rPr>
              <a:t>exact value of the population parameter.</a:t>
            </a:r>
          </a:p>
        </p:txBody>
      </p:sp>
    </p:spTree>
    <p:extLst>
      <p:ext uri="{BB962C8B-B14F-4D97-AF65-F5344CB8AC3E}">
        <p14:creationId xmlns:p14="http://schemas.microsoft.com/office/powerpoint/2010/main" val="23382673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7"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32" name="Google Shape;232;p17"/>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600" dirty="0">
                <a:solidFill>
                  <a:schemeClr val="lt1"/>
                </a:solidFill>
                <a:latin typeface="Calibri"/>
                <a:ea typeface="Calibri"/>
                <a:cs typeface="Calibri"/>
              </a:rPr>
              <a:t>Contd.</a:t>
            </a:r>
          </a:p>
        </p:txBody>
      </p:sp>
      <p:pic>
        <p:nvPicPr>
          <p:cNvPr id="234" name="Google Shape;234;p17"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235" name="Google Shape;235;p17"/>
          <p:cNvSpPr txBox="1"/>
          <p:nvPr/>
        </p:nvSpPr>
        <p:spPr>
          <a:xfrm>
            <a:off x="323528" y="2294813"/>
            <a:ext cx="8629972" cy="3416279"/>
          </a:xfrm>
          <a:prstGeom prst="rect">
            <a:avLst/>
          </a:prstGeom>
          <a:noFill/>
          <a:ln>
            <a:noFill/>
          </a:ln>
        </p:spPr>
        <p:txBody>
          <a:bodyPr spcFirstLastPara="1" wrap="square" lIns="91425" tIns="45700" rIns="91425" bIns="45700" anchor="t" anchorCtr="0">
            <a:spAutoFit/>
          </a:bodyPr>
          <a:lstStyle/>
          <a:p>
            <a:pPr marL="342900" indent="-342900" algn="just">
              <a:buFont typeface="Arial" panose="020B0604020202020204" pitchFamily="34" charset="0"/>
              <a:buChar char="•"/>
            </a:pPr>
            <a:r>
              <a:rPr lang="en-US" sz="2400" dirty="0">
                <a:solidFill>
                  <a:srgbClr val="303030"/>
                </a:solidFill>
                <a:latin typeface="Calibri"/>
                <a:ea typeface="Calibri"/>
                <a:cs typeface="Calibri"/>
              </a:rPr>
              <a:t>An interval estimate can be computed by adding and subtracting a margin of error to the point estimate.</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Point Estimate +/ Margin of Error</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The purpose of an interval estimate is to provide information about how close the point estimate is to the value of the parameter.</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The general form of an interval estimate of a population mean is</a:t>
            </a:r>
          </a:p>
          <a:p>
            <a:pPr marL="342900" indent="-342900" algn="just">
              <a:buFont typeface="Arial" panose="020B0604020202020204" pitchFamily="34" charset="0"/>
              <a:buChar char="•"/>
            </a:pPr>
            <a:endParaRPr lang="en-US" sz="2400" dirty="0">
              <a:solidFill>
                <a:srgbClr val="303030"/>
              </a:solidFill>
              <a:latin typeface="Calibri"/>
              <a:ea typeface="Calibri"/>
              <a:cs typeface="Calibri"/>
            </a:endParaRPr>
          </a:p>
          <a:p>
            <a:pPr marL="342900" indent="-342900" algn="just">
              <a:buFont typeface="Arial" panose="020B0604020202020204" pitchFamily="34" charset="0"/>
              <a:buChar char="•"/>
            </a:pPr>
            <a:endParaRPr lang="en-US" sz="2400" dirty="0">
              <a:solidFill>
                <a:srgbClr val="303030"/>
              </a:solidFill>
              <a:latin typeface="Calibri"/>
              <a:ea typeface="Calibri"/>
              <a:cs typeface="Calibri"/>
            </a:endParaRPr>
          </a:p>
        </p:txBody>
      </p:sp>
      <p:pic>
        <p:nvPicPr>
          <p:cNvPr id="4" name="Picture 3">
            <a:extLst>
              <a:ext uri="{FF2B5EF4-FFF2-40B4-BE49-F238E27FC236}">
                <a16:creationId xmlns:a16="http://schemas.microsoft.com/office/drawing/2014/main" id="{3BE8CC7D-ADDC-0D20-C0EA-110C832F6A8C}"/>
              </a:ext>
            </a:extLst>
          </p:cNvPr>
          <p:cNvPicPr>
            <a:picLocks noChangeAspect="1"/>
          </p:cNvPicPr>
          <p:nvPr/>
        </p:nvPicPr>
        <p:blipFill rotWithShape="1">
          <a:blip r:embed="rId5"/>
          <a:srcRect l="42474" t="35902" r="26128" b="56260"/>
          <a:stretch/>
        </p:blipFill>
        <p:spPr>
          <a:xfrm>
            <a:off x="2802193" y="5255196"/>
            <a:ext cx="3637936" cy="929293"/>
          </a:xfrm>
          <a:prstGeom prst="rect">
            <a:avLst/>
          </a:prstGeom>
        </p:spPr>
      </p:pic>
    </p:spTree>
    <p:extLst>
      <p:ext uri="{BB962C8B-B14F-4D97-AF65-F5344CB8AC3E}">
        <p14:creationId xmlns:p14="http://schemas.microsoft.com/office/powerpoint/2010/main" val="33172005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115"/>
          <p:cNvSpPr/>
          <p:nvPr/>
        </p:nvSpPr>
        <p:spPr>
          <a:xfrm>
            <a:off x="0" y="3214688"/>
            <a:ext cx="9144000" cy="36432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pic>
        <p:nvPicPr>
          <p:cNvPr id="1129" name="Google Shape;1129;p115" descr="C:\Users\parul\Desktop\1.png"/>
          <p:cNvPicPr preferRelativeResize="0"/>
          <p:nvPr/>
        </p:nvPicPr>
        <p:blipFill rotWithShape="1">
          <a:blip r:embed="rId3">
            <a:alphaModFix/>
          </a:blip>
          <a:srcRect/>
          <a:stretch/>
        </p:blipFill>
        <p:spPr>
          <a:xfrm>
            <a:off x="1219200" y="361950"/>
            <a:ext cx="6705600" cy="2857500"/>
          </a:xfrm>
          <a:prstGeom prst="rect">
            <a:avLst/>
          </a:prstGeom>
          <a:noFill/>
          <a:ln>
            <a:noFill/>
          </a:ln>
        </p:spPr>
      </p:pic>
      <p:pic>
        <p:nvPicPr>
          <p:cNvPr id="1130" name="Google Shape;1130;p115" descr="C:\Users\parul\Desktop\2.png"/>
          <p:cNvPicPr preferRelativeResize="0"/>
          <p:nvPr/>
        </p:nvPicPr>
        <p:blipFill rotWithShape="1">
          <a:blip r:embed="rId4">
            <a:alphaModFix/>
          </a:blip>
          <a:srcRect/>
          <a:stretch/>
        </p:blipFill>
        <p:spPr>
          <a:xfrm>
            <a:off x="2433638" y="4000500"/>
            <a:ext cx="4276725" cy="571500"/>
          </a:xfrm>
          <a:prstGeom prst="rect">
            <a:avLst/>
          </a:prstGeom>
          <a:noFill/>
          <a:ln>
            <a:noFill/>
          </a:ln>
        </p:spPr>
      </p:pic>
      <p:pic>
        <p:nvPicPr>
          <p:cNvPr id="1131" name="Google Shape;1131;p115" descr="C:\Users\parul\Desktop\Cover Page with yellow patch - Version 18.png"/>
          <p:cNvPicPr preferRelativeResize="0"/>
          <p:nvPr/>
        </p:nvPicPr>
        <p:blipFill rotWithShape="1">
          <a:blip r:embed="rId5">
            <a:alphaModFix/>
          </a:blip>
          <a:srcRect/>
          <a:stretch/>
        </p:blipFill>
        <p:spPr>
          <a:xfrm>
            <a:off x="3038475" y="4946650"/>
            <a:ext cx="3067050" cy="260350"/>
          </a:xfrm>
          <a:prstGeom prst="rect">
            <a:avLst/>
          </a:prstGeom>
          <a:noFill/>
          <a:ln>
            <a:noFill/>
          </a:ln>
        </p:spPr>
      </p:pic>
      <p:sp>
        <p:nvSpPr>
          <p:cNvPr id="1132" name="Google Shape;1132;p115"/>
          <p:cNvSpPr/>
          <p:nvPr/>
        </p:nvSpPr>
        <p:spPr>
          <a:xfrm>
            <a:off x="0" y="6003925"/>
            <a:ext cx="9144000" cy="3571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1133" name="Google Shape;1133;p115"/>
          <p:cNvSpPr/>
          <p:nvPr/>
        </p:nvSpPr>
        <p:spPr>
          <a:xfrm>
            <a:off x="3249613" y="5997575"/>
            <a:ext cx="2644775" cy="36988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1800"/>
              <a:buFont typeface="Arial"/>
              <a:buNone/>
            </a:pPr>
            <a:r>
              <a:rPr lang="en-US" sz="1800" b="0" i="0" u="none">
                <a:solidFill>
                  <a:schemeClr val="dk2"/>
                </a:solidFill>
                <a:latin typeface="Calibri"/>
                <a:ea typeface="Calibri"/>
                <a:cs typeface="Calibri"/>
                <a:sym typeface="Calibri"/>
              </a:rPr>
              <a:t>www.paruluniversity.ac.in</a:t>
            </a:r>
            <a:endParaRPr sz="1800" b="0" i="0" u="none">
              <a:solidFill>
                <a:schemeClr val="dk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7"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42" name="Google Shape;142;p7"/>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a:buClr>
                <a:schemeClr val="lt1"/>
              </a:buClr>
              <a:buSzPts val="3600"/>
            </a:pPr>
            <a:r>
              <a:rPr lang="en-IN" sz="3600" dirty="0">
                <a:solidFill>
                  <a:schemeClr val="lt1"/>
                </a:solidFill>
                <a:latin typeface="Calibri"/>
                <a:ea typeface="Calibri"/>
                <a:cs typeface="Calibri"/>
              </a:rPr>
              <a:t>Contd.</a:t>
            </a:r>
            <a:endParaRPr sz="3600" dirty="0">
              <a:solidFill>
                <a:schemeClr val="lt1"/>
              </a:solidFill>
              <a:latin typeface="Calibri"/>
              <a:ea typeface="Calibri"/>
              <a:cs typeface="Calibri"/>
              <a:sym typeface="Calibri"/>
            </a:endParaRPr>
          </a:p>
        </p:txBody>
      </p:sp>
      <p:sp>
        <p:nvSpPr>
          <p:cNvPr id="143" name="Google Shape;143;p7"/>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144" name="Google Shape;144;p7"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145" name="Google Shape;145;p7"/>
          <p:cNvSpPr txBox="1"/>
          <p:nvPr/>
        </p:nvSpPr>
        <p:spPr>
          <a:xfrm>
            <a:off x="323528" y="2294813"/>
            <a:ext cx="8629972" cy="452427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400"/>
              <a:buFont typeface="Arial" panose="020B0604020202020204" pitchFamily="34" charset="0"/>
              <a:buChar char="•"/>
            </a:pPr>
            <a:r>
              <a:rPr lang="en-US" sz="2400" dirty="0">
                <a:solidFill>
                  <a:schemeClr val="dk1"/>
                </a:solidFill>
                <a:latin typeface="Calibri"/>
                <a:ea typeface="Calibri"/>
                <a:cs typeface="Calibri"/>
              </a:rPr>
              <a:t>Customization: Python visualization libraries offer extensive customization options, allowing users to tailor visualizations to specific requirements. From adjusting colors and styles to incorporating annotations and labels, Python empowers users to create visually appealing and informative plots.</a:t>
            </a:r>
          </a:p>
          <a:p>
            <a:pPr marL="342900" marR="0" lvl="0" indent="-342900" algn="just" rtl="0">
              <a:lnSpc>
                <a:spcPct val="100000"/>
              </a:lnSpc>
              <a:spcBef>
                <a:spcPts val="0"/>
              </a:spcBef>
              <a:spcAft>
                <a:spcPts val="0"/>
              </a:spcAft>
              <a:buClr>
                <a:schemeClr val="dk1"/>
              </a:buClr>
              <a:buSzPts val="2400"/>
              <a:buFont typeface="Arial" panose="020B0604020202020204" pitchFamily="34" charset="0"/>
              <a:buChar char="•"/>
            </a:pPr>
            <a:endParaRPr lang="en-US" sz="2400" dirty="0">
              <a:solidFill>
                <a:schemeClr val="dk1"/>
              </a:solidFill>
              <a:latin typeface="Calibri"/>
              <a:ea typeface="Calibri"/>
              <a:cs typeface="Calibri"/>
            </a:endParaRPr>
          </a:p>
          <a:p>
            <a:pPr marL="342900" marR="0" lvl="0" indent="-342900" algn="just" rtl="0">
              <a:lnSpc>
                <a:spcPct val="100000"/>
              </a:lnSpc>
              <a:spcBef>
                <a:spcPts val="0"/>
              </a:spcBef>
              <a:spcAft>
                <a:spcPts val="0"/>
              </a:spcAft>
              <a:buClr>
                <a:schemeClr val="dk1"/>
              </a:buClr>
              <a:buSzPts val="2400"/>
              <a:buFont typeface="Arial" panose="020B0604020202020204" pitchFamily="34" charset="0"/>
              <a:buChar char="•"/>
            </a:pPr>
            <a:r>
              <a:rPr lang="en-US" sz="2400" dirty="0">
                <a:solidFill>
                  <a:schemeClr val="dk1"/>
                </a:solidFill>
                <a:latin typeface="Calibri"/>
                <a:ea typeface="Calibri"/>
                <a:cs typeface="Calibri"/>
              </a:rPr>
              <a:t>Support for Large Datasets: Python's efficient memory management and scalability make it suitable for handling large datasets. Whether dealing with millions of data points or complex multidimensional arrays, Python can efficiently process and visualize vast amounts of data.</a:t>
            </a:r>
          </a:p>
          <a:p>
            <a:pPr marL="342900" marR="0" lvl="0" indent="-342900" algn="just" rtl="0">
              <a:lnSpc>
                <a:spcPct val="100000"/>
              </a:lnSpc>
              <a:spcBef>
                <a:spcPts val="0"/>
              </a:spcBef>
              <a:spcAft>
                <a:spcPts val="0"/>
              </a:spcAft>
              <a:buClr>
                <a:schemeClr val="dk1"/>
              </a:buClr>
              <a:buSzPts val="2400"/>
              <a:buFont typeface="Arial" panose="020B0604020202020204" pitchFamily="34" charset="0"/>
              <a:buChar char="•"/>
            </a:pPr>
            <a:endParaRPr lang="en-US" sz="2400" dirty="0">
              <a:solidFill>
                <a:schemeClr val="dk1"/>
              </a:solidFill>
              <a:latin typeface="Calibri"/>
              <a:ea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8"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51" name="Google Shape;151;p8"/>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dirty="0">
                <a:solidFill>
                  <a:schemeClr val="lt1"/>
                </a:solidFill>
                <a:latin typeface="Calibri"/>
                <a:ea typeface="Calibri"/>
                <a:cs typeface="Calibri"/>
                <a:sym typeface="Calibri"/>
              </a:rPr>
              <a:t>Contd.</a:t>
            </a:r>
            <a:endParaRPr sz="3600" b="0" i="0" u="none" strike="noStrike" cap="none" dirty="0">
              <a:solidFill>
                <a:schemeClr val="lt1"/>
              </a:solidFill>
              <a:latin typeface="Calibri"/>
              <a:ea typeface="Calibri"/>
              <a:cs typeface="Calibri"/>
              <a:sym typeface="Calibri"/>
            </a:endParaRPr>
          </a:p>
        </p:txBody>
      </p:sp>
      <p:sp>
        <p:nvSpPr>
          <p:cNvPr id="152" name="Google Shape;152;p8"/>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153" name="Google Shape;153;p8"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154" name="Google Shape;154;p8"/>
          <p:cNvSpPr txBox="1"/>
          <p:nvPr/>
        </p:nvSpPr>
        <p:spPr>
          <a:xfrm>
            <a:off x="323528" y="2294813"/>
            <a:ext cx="8629972" cy="415494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400"/>
              <a:buFont typeface="Arial" panose="020B0604020202020204" pitchFamily="34" charset="0"/>
              <a:buChar char="•"/>
            </a:pPr>
            <a:r>
              <a:rPr lang="en-US" sz="2400" dirty="0">
                <a:solidFill>
                  <a:schemeClr val="dk1"/>
                </a:solidFill>
                <a:latin typeface="Calibri"/>
                <a:ea typeface="Calibri"/>
                <a:cs typeface="Calibri"/>
              </a:rPr>
              <a:t>Reproducibility: Python promotes reproducible research by enabling users to document their visualization process through </a:t>
            </a:r>
            <a:r>
              <a:rPr lang="en-US" sz="2400" dirty="0" err="1">
                <a:solidFill>
                  <a:schemeClr val="dk1"/>
                </a:solidFill>
                <a:latin typeface="Calibri"/>
                <a:ea typeface="Calibri"/>
                <a:cs typeface="Calibri"/>
              </a:rPr>
              <a:t>Jupyter</a:t>
            </a:r>
            <a:r>
              <a:rPr lang="en-US" sz="2400" dirty="0">
                <a:solidFill>
                  <a:schemeClr val="dk1"/>
                </a:solidFill>
                <a:latin typeface="Calibri"/>
                <a:ea typeface="Calibri"/>
                <a:cs typeface="Calibri"/>
              </a:rPr>
              <a:t> Notebooks or scripts. This transparency ensures that others can replicate the analysis and verify the results.</a:t>
            </a:r>
          </a:p>
          <a:p>
            <a:pPr marL="342900" marR="0" lvl="0" indent="-342900" algn="just" rtl="0">
              <a:lnSpc>
                <a:spcPct val="100000"/>
              </a:lnSpc>
              <a:spcBef>
                <a:spcPts val="0"/>
              </a:spcBef>
              <a:spcAft>
                <a:spcPts val="0"/>
              </a:spcAft>
              <a:buClr>
                <a:schemeClr val="dk1"/>
              </a:buClr>
              <a:buSzPts val="2400"/>
              <a:buFont typeface="Arial" panose="020B0604020202020204" pitchFamily="34" charset="0"/>
              <a:buChar char="•"/>
            </a:pPr>
            <a:endParaRPr lang="en-US" sz="2400" dirty="0">
              <a:solidFill>
                <a:schemeClr val="dk1"/>
              </a:solidFill>
              <a:latin typeface="Calibri"/>
              <a:ea typeface="Calibri"/>
              <a:cs typeface="Calibri"/>
            </a:endParaRPr>
          </a:p>
          <a:p>
            <a:pPr marL="342900" marR="0" lvl="0" indent="-342900" algn="just" rtl="0">
              <a:lnSpc>
                <a:spcPct val="100000"/>
              </a:lnSpc>
              <a:spcBef>
                <a:spcPts val="0"/>
              </a:spcBef>
              <a:spcAft>
                <a:spcPts val="0"/>
              </a:spcAft>
              <a:buClr>
                <a:schemeClr val="dk1"/>
              </a:buClr>
              <a:buSzPts val="2400"/>
              <a:buFont typeface="Arial" panose="020B0604020202020204" pitchFamily="34" charset="0"/>
              <a:buChar char="•"/>
            </a:pPr>
            <a:r>
              <a:rPr lang="en-US" sz="2400" dirty="0">
                <a:solidFill>
                  <a:schemeClr val="dk1"/>
                </a:solidFill>
                <a:latin typeface="Calibri"/>
                <a:ea typeface="Calibri"/>
                <a:cs typeface="Calibri"/>
              </a:rPr>
              <a:t>Community Support: Python has a vibrant and active community of users and developers who contribute to the development of visualization tools and provide support through forums, tutorials, and documentation. This rich ecosystem fosters collaboration and knowledge sharing.</a:t>
            </a:r>
          </a:p>
          <a:p>
            <a:pPr marR="0" lvl="0" algn="just" rtl="0">
              <a:lnSpc>
                <a:spcPct val="100000"/>
              </a:lnSpc>
              <a:spcBef>
                <a:spcPts val="0"/>
              </a:spcBef>
              <a:spcAft>
                <a:spcPts val="0"/>
              </a:spcAft>
              <a:buClr>
                <a:schemeClr val="dk1"/>
              </a:buClr>
              <a:buSzPts val="2400"/>
            </a:pPr>
            <a:endParaRPr lang="en-US" sz="2400" dirty="0">
              <a:solidFill>
                <a:schemeClr val="dk1"/>
              </a:solidFill>
              <a:latin typeface="Calibri"/>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9"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60" name="Google Shape;160;p9"/>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a:buClr>
                <a:schemeClr val="lt1"/>
              </a:buClr>
              <a:buSzPts val="3600"/>
            </a:pPr>
            <a:r>
              <a:rPr lang="en-US" sz="3600" dirty="0">
                <a:solidFill>
                  <a:schemeClr val="lt1"/>
                </a:solidFill>
                <a:latin typeface="Calibri"/>
                <a:ea typeface="Calibri"/>
                <a:cs typeface="Calibri"/>
              </a:rPr>
              <a:t>Python Libraries For Stats </a:t>
            </a:r>
          </a:p>
        </p:txBody>
      </p:sp>
      <p:sp>
        <p:nvSpPr>
          <p:cNvPr id="161" name="Google Shape;161;p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162" name="Google Shape;162;p9"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163" name="Google Shape;163;p9"/>
          <p:cNvSpPr txBox="1"/>
          <p:nvPr/>
        </p:nvSpPr>
        <p:spPr>
          <a:xfrm>
            <a:off x="240532" y="2330450"/>
            <a:ext cx="8712968" cy="5262939"/>
          </a:xfrm>
          <a:prstGeom prst="rect">
            <a:avLst/>
          </a:prstGeom>
          <a:noFill/>
          <a:ln>
            <a:noFill/>
          </a:ln>
        </p:spPr>
        <p:txBody>
          <a:bodyPr spcFirstLastPara="1" wrap="square" lIns="91425" tIns="45700" rIns="91425" bIns="45700" anchor="t" anchorCtr="0">
            <a:spAutoFit/>
          </a:bodyPr>
          <a:lstStyle/>
          <a:p>
            <a:pPr algn="just"/>
            <a:r>
              <a:rPr lang="en-US" sz="2400" b="1" dirty="0">
                <a:solidFill>
                  <a:schemeClr val="dk1"/>
                </a:solidFill>
                <a:latin typeface="Calibri"/>
                <a:ea typeface="Calibri"/>
                <a:cs typeface="Calibri"/>
              </a:rPr>
              <a:t>Pandas:</a:t>
            </a:r>
          </a:p>
          <a:p>
            <a:pPr marL="342900" indent="-342900" algn="just">
              <a:buFont typeface="Arial" panose="020B0604020202020204" pitchFamily="34" charset="0"/>
              <a:buChar char="•"/>
            </a:pPr>
            <a:r>
              <a:rPr lang="en-US" sz="2400" dirty="0">
                <a:solidFill>
                  <a:schemeClr val="dk1"/>
                </a:solidFill>
                <a:latin typeface="Calibri"/>
                <a:ea typeface="Calibri"/>
                <a:cs typeface="Calibri"/>
              </a:rPr>
              <a:t>Pandas or Python Pandas is a library of Python which is used for data analysis.</a:t>
            </a:r>
          </a:p>
          <a:p>
            <a:pPr marL="342900" indent="-342900" algn="just">
              <a:buFont typeface="Arial" panose="020B0604020202020204" pitchFamily="34" charset="0"/>
              <a:buChar char="•"/>
            </a:pPr>
            <a:r>
              <a:rPr lang="en-US" sz="2400" dirty="0">
                <a:solidFill>
                  <a:schemeClr val="dk1"/>
                </a:solidFill>
                <a:latin typeface="Calibri"/>
                <a:ea typeface="Calibri"/>
                <a:cs typeface="Calibri"/>
              </a:rPr>
              <a:t>The term Pandas is derived from “Panel data system”.</a:t>
            </a:r>
          </a:p>
          <a:p>
            <a:pPr marL="342900" indent="-342900" algn="just">
              <a:buFont typeface="Arial" panose="020B0604020202020204" pitchFamily="34" charset="0"/>
              <a:buChar char="•"/>
            </a:pPr>
            <a:r>
              <a:rPr lang="en-US" sz="2400" dirty="0">
                <a:solidFill>
                  <a:schemeClr val="dk1"/>
                </a:solidFill>
                <a:latin typeface="Calibri"/>
                <a:ea typeface="Calibri"/>
                <a:cs typeface="Calibri"/>
              </a:rPr>
              <a:t>Pandas is an open-source data manipulation and analysis library for Python.</a:t>
            </a:r>
          </a:p>
          <a:p>
            <a:pPr marL="342900" indent="-342900" algn="just">
              <a:buFont typeface="Arial" panose="020B0604020202020204" pitchFamily="34" charset="0"/>
              <a:buChar char="•"/>
            </a:pPr>
            <a:r>
              <a:rPr lang="en-US" sz="2400" dirty="0">
                <a:solidFill>
                  <a:schemeClr val="dk1"/>
                </a:solidFill>
                <a:latin typeface="Calibri"/>
                <a:ea typeface="Calibri"/>
                <a:cs typeface="Calibri"/>
              </a:rPr>
              <a:t>It provides easy-to-use data structures and functions for working with structured data, such as tables and time series.</a:t>
            </a:r>
          </a:p>
          <a:p>
            <a:pPr marL="342900" indent="-342900" algn="just">
              <a:buFont typeface="Arial" panose="020B0604020202020204" pitchFamily="34" charset="0"/>
              <a:buChar char="•"/>
            </a:pPr>
            <a:r>
              <a:rPr lang="en-US" sz="2400" dirty="0">
                <a:solidFill>
                  <a:schemeClr val="dk1"/>
                </a:solidFill>
                <a:latin typeface="Calibri"/>
                <a:ea typeface="Calibri"/>
                <a:cs typeface="Calibri"/>
              </a:rPr>
              <a:t>We can perform different stats function on data by using pandas library inbuilt function (mean, median, mode, variance </a:t>
            </a:r>
            <a:r>
              <a:rPr lang="en-US" sz="2400" dirty="0" err="1">
                <a:solidFill>
                  <a:schemeClr val="dk1"/>
                </a:solidFill>
                <a:latin typeface="Calibri"/>
                <a:ea typeface="Calibri"/>
                <a:cs typeface="Calibri"/>
              </a:rPr>
              <a:t>etc</a:t>
            </a:r>
            <a:r>
              <a:rPr lang="en-US" sz="2400" dirty="0">
                <a:solidFill>
                  <a:schemeClr val="dk1"/>
                </a:solidFill>
                <a:latin typeface="Calibri"/>
                <a:ea typeface="Calibri"/>
                <a:cs typeface="Calibri"/>
              </a:rPr>
              <a:t>)</a:t>
            </a:r>
          </a:p>
          <a:p>
            <a:pPr marL="342900" indent="-342900" algn="just">
              <a:buFont typeface="Arial" panose="020B0604020202020204" pitchFamily="34" charset="0"/>
              <a:buChar char="•"/>
            </a:pPr>
            <a:endParaRPr lang="en-US" sz="2400" b="1" dirty="0">
              <a:solidFill>
                <a:schemeClr val="dk1"/>
              </a:solidFill>
              <a:latin typeface="Calibri"/>
              <a:ea typeface="Calibri"/>
              <a:cs typeface="Calibri"/>
            </a:endParaRPr>
          </a:p>
          <a:p>
            <a:pPr lvl="1" algn="just"/>
            <a:endParaRPr lang="en-US" sz="2400" b="1" dirty="0">
              <a:solidFill>
                <a:schemeClr val="dk1"/>
              </a:solidFill>
              <a:latin typeface="Calibri"/>
              <a:ea typeface="Calibri"/>
              <a:cs typeface="Calibri"/>
            </a:endParaRPr>
          </a:p>
          <a:p>
            <a:pPr algn="just"/>
            <a:endParaRPr lang="en-US" sz="2400" b="1" dirty="0">
              <a:solidFill>
                <a:schemeClr val="dk1"/>
              </a:solidFill>
              <a:latin typeface="Calibri"/>
              <a:ea typeface="Calibri"/>
              <a:cs typeface="Calibri"/>
            </a:endParaRPr>
          </a:p>
          <a:p>
            <a:pPr algn="just"/>
            <a:endParaRPr lang="en-US" sz="2400" dirty="0">
              <a:solidFill>
                <a:schemeClr val="dk1"/>
              </a:solidFill>
              <a:latin typeface="Calibri"/>
              <a:ea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12"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87" name="Google Shape;187;p12"/>
          <p:cNvSpPr/>
          <p:nvPr/>
        </p:nvSpPr>
        <p:spPr>
          <a:xfrm>
            <a:off x="0" y="1557448"/>
            <a:ext cx="9144000" cy="642937"/>
          </a:xfrm>
          <a:prstGeom prst="rect">
            <a:avLst/>
          </a:prstGeom>
          <a:solidFill>
            <a:srgbClr val="1F497D"/>
          </a:solidFill>
          <a:ln>
            <a:noFill/>
          </a:ln>
        </p:spPr>
        <p:txBody>
          <a:bodyPr spcFirstLastPara="1" wrap="square" lIns="91425" tIns="45700" rIns="91425" bIns="45700" anchor="ctr" anchorCtr="0">
            <a:noAutofit/>
          </a:bodyPr>
          <a:lstStyle/>
          <a:p>
            <a:pPr>
              <a:buClr>
                <a:schemeClr val="lt1"/>
              </a:buClr>
              <a:buSzPts val="3600"/>
            </a:pPr>
            <a:r>
              <a:rPr lang="en-US" sz="3600" dirty="0">
                <a:solidFill>
                  <a:schemeClr val="lt1"/>
                </a:solidFill>
                <a:latin typeface="Calibri"/>
                <a:ea typeface="Calibri"/>
                <a:cs typeface="Calibri"/>
              </a:rPr>
              <a:t>Contd.</a:t>
            </a:r>
          </a:p>
        </p:txBody>
      </p:sp>
      <p:sp>
        <p:nvSpPr>
          <p:cNvPr id="188" name="Google Shape;188;p1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strike="noStrike" cap="none">
              <a:solidFill>
                <a:schemeClr val="lt1"/>
              </a:solidFill>
              <a:latin typeface="Calibri"/>
              <a:ea typeface="Calibri"/>
              <a:cs typeface="Calibri"/>
              <a:sym typeface="Calibri"/>
            </a:endParaRPr>
          </a:p>
        </p:txBody>
      </p:sp>
      <p:pic>
        <p:nvPicPr>
          <p:cNvPr id="189" name="Google Shape;189;p12" descr="C:\Users\parul\Desktop\Untitled-1.png"/>
          <p:cNvPicPr preferRelativeResize="0"/>
          <p:nvPr/>
        </p:nvPicPr>
        <p:blipFill rotWithShape="1">
          <a:blip r:embed="rId4">
            <a:alphaModFix/>
          </a:blip>
          <a:srcRect/>
          <a:stretch/>
        </p:blipFill>
        <p:spPr>
          <a:xfrm>
            <a:off x="2123728" y="3009900"/>
            <a:ext cx="5430838" cy="2803525"/>
          </a:xfrm>
          <a:prstGeom prst="rect">
            <a:avLst/>
          </a:prstGeom>
          <a:noFill/>
          <a:ln>
            <a:noFill/>
          </a:ln>
        </p:spPr>
      </p:pic>
      <p:sp>
        <p:nvSpPr>
          <p:cNvPr id="190" name="Google Shape;190;p12"/>
          <p:cNvSpPr txBox="1"/>
          <p:nvPr/>
        </p:nvSpPr>
        <p:spPr>
          <a:xfrm>
            <a:off x="323528" y="2294813"/>
            <a:ext cx="8629972" cy="4524275"/>
          </a:xfrm>
          <a:prstGeom prst="rect">
            <a:avLst/>
          </a:prstGeom>
          <a:noFill/>
          <a:ln>
            <a:noFill/>
          </a:ln>
        </p:spPr>
        <p:txBody>
          <a:bodyPr spcFirstLastPara="1" wrap="square" lIns="91425" tIns="45700" rIns="91425" bIns="45700" anchor="t" anchorCtr="0">
            <a:spAutoFit/>
          </a:bodyPr>
          <a:lstStyle/>
          <a:p>
            <a:pPr marL="342900" indent="-342900" algn="just">
              <a:buFont typeface="Arial" panose="020B0604020202020204" pitchFamily="34" charset="0"/>
              <a:buChar char="•"/>
            </a:pPr>
            <a:r>
              <a:rPr lang="en-US" sz="2400" dirty="0">
                <a:solidFill>
                  <a:srgbClr val="303030"/>
                </a:solidFill>
                <a:latin typeface="Calibri"/>
                <a:ea typeface="Calibri"/>
                <a:cs typeface="Calibri"/>
              </a:rPr>
              <a:t>It is built on top of the </a:t>
            </a:r>
            <a:r>
              <a:rPr lang="en-US" sz="2400" dirty="0" err="1">
                <a:solidFill>
                  <a:srgbClr val="303030"/>
                </a:solidFill>
                <a:latin typeface="Calibri"/>
                <a:ea typeface="Calibri"/>
                <a:cs typeface="Calibri"/>
              </a:rPr>
              <a:t>numpy</a:t>
            </a:r>
            <a:r>
              <a:rPr lang="en-US" sz="2400" dirty="0">
                <a:solidFill>
                  <a:srgbClr val="303030"/>
                </a:solidFill>
                <a:latin typeface="Calibri"/>
                <a:ea typeface="Calibri"/>
                <a:cs typeface="Calibri"/>
              </a:rPr>
              <a:t> library which means that a lot of the structures of </a:t>
            </a:r>
            <a:r>
              <a:rPr lang="en-US" sz="2400" dirty="0" err="1">
                <a:solidFill>
                  <a:srgbClr val="303030"/>
                </a:solidFill>
                <a:latin typeface="Calibri"/>
                <a:ea typeface="Calibri"/>
                <a:cs typeface="Calibri"/>
              </a:rPr>
              <a:t>numpy</a:t>
            </a:r>
            <a:r>
              <a:rPr lang="en-US" sz="2400" dirty="0">
                <a:solidFill>
                  <a:srgbClr val="303030"/>
                </a:solidFill>
                <a:latin typeface="Calibri"/>
                <a:ea typeface="Calibri"/>
                <a:cs typeface="Calibri"/>
              </a:rPr>
              <a:t> are used or replicated in Pandas.</a:t>
            </a:r>
          </a:p>
          <a:p>
            <a:pPr marL="342900" indent="-342900" algn="just">
              <a:buFont typeface="Arial" panose="020B0604020202020204" pitchFamily="34" charset="0"/>
              <a:buChar char="•"/>
            </a:pPr>
            <a:r>
              <a:rPr lang="en-US" sz="2400" dirty="0">
                <a:solidFill>
                  <a:srgbClr val="303030"/>
                </a:solidFill>
                <a:latin typeface="Calibri"/>
                <a:ea typeface="Calibri"/>
                <a:cs typeface="Calibri"/>
              </a:rPr>
              <a:t>Pandas generally provide two data structures for manipulating data. They are series and data frames.</a:t>
            </a:r>
          </a:p>
          <a:p>
            <a:pPr algn="just"/>
            <a:endParaRPr lang="en-US" sz="2400" dirty="0">
              <a:solidFill>
                <a:srgbClr val="303030"/>
              </a:solidFill>
              <a:latin typeface="Calibri"/>
              <a:ea typeface="Calibri"/>
              <a:cs typeface="Calibri"/>
            </a:endParaRPr>
          </a:p>
          <a:p>
            <a:pPr algn="just"/>
            <a:r>
              <a:rPr lang="en-US" sz="2400" b="1" dirty="0">
                <a:solidFill>
                  <a:srgbClr val="303030"/>
                </a:solidFill>
                <a:latin typeface="Calibri"/>
                <a:ea typeface="Calibri"/>
                <a:cs typeface="Calibri"/>
              </a:rPr>
              <a:t>Pandas Series</a:t>
            </a:r>
          </a:p>
          <a:p>
            <a:pPr algn="just"/>
            <a:endParaRPr lang="en-US" sz="2400" dirty="0">
              <a:solidFill>
                <a:srgbClr val="303030"/>
              </a:solidFill>
              <a:latin typeface="Calibri"/>
              <a:ea typeface="Calibri"/>
              <a:cs typeface="Calibri"/>
            </a:endParaRPr>
          </a:p>
          <a:p>
            <a:pPr marL="342900" indent="-342900" algn="just">
              <a:buFont typeface="Arial" panose="020B0604020202020204" pitchFamily="34" charset="0"/>
              <a:buChar char="•"/>
            </a:pPr>
            <a:r>
              <a:rPr lang="en-US" sz="2400" dirty="0">
                <a:solidFill>
                  <a:srgbClr val="303030"/>
                </a:solidFill>
                <a:latin typeface="Calibri"/>
                <a:ea typeface="Calibri"/>
                <a:cs typeface="Calibri"/>
              </a:rPr>
              <a:t>A Pandas Series is a one-dimensional labeled array capable of holding data of any type (integer, string, float, Python objects, etc.). The axis labels are collectively called indexes.</a:t>
            </a:r>
          </a:p>
          <a:p>
            <a:pPr marL="342900" indent="-342900" algn="just">
              <a:buFont typeface="Arial" panose="020B0604020202020204" pitchFamily="34" charset="0"/>
              <a:buChar char="•"/>
            </a:pPr>
            <a:endParaRPr lang="en-US" sz="2400" dirty="0">
              <a:solidFill>
                <a:srgbClr val="303030"/>
              </a:solidFill>
              <a:latin typeface="Calibri"/>
              <a:ea typeface="Calibri"/>
              <a:cs typeface="Calibri"/>
            </a:endParaRPr>
          </a:p>
          <a:p>
            <a:pPr algn="just"/>
            <a:endParaRPr lang="en-US" sz="2400" dirty="0">
              <a:solidFill>
                <a:srgbClr val="303030"/>
              </a:solidFill>
              <a:latin typeface="Calibri"/>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9323</TotalTime>
  <Words>3533</Words>
  <Application>Microsoft Office PowerPoint</Application>
  <PresentationFormat>On-screen Show (4:3)</PresentationFormat>
  <Paragraphs>335</Paragraphs>
  <Slides>59</Slides>
  <Notes>59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Aptos</vt:lpstr>
      <vt:lpstr>Arial</vt:lpstr>
      <vt:lpstr>Calibri</vt:lpstr>
      <vt:lpstr>Courier New</vt:lpstr>
      <vt:lpstr>inherit</vt:lpstr>
      <vt:lpstr>Open Sans</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parul</dc:creator>
  <cp:lastModifiedBy>Arunima chauhan</cp:lastModifiedBy>
  <cp:revision>34</cp:revision>
  <dcterms:created xsi:type="dcterms:W3CDTF">2020-05-18T10:32:00Z</dcterms:created>
  <dcterms:modified xsi:type="dcterms:W3CDTF">2024-07-10T05:04:53Z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1033-10.2.0.7477</vt:lpwstr>
  </property>
</Properties>
</file>