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100" d="100"/>
          <a:sy n="100" d="100"/>
        </p:scale>
        <p:origin x="-432" y="14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2A75F2-D424-43C9-B0CA-D05F0638594F}"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E3498-E801-465B-877F-C41B685D1D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A75F2-D424-43C9-B0CA-D05F0638594F}"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E3498-E801-465B-877F-C41B685D1D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A75F2-D424-43C9-B0CA-D05F0638594F}"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E3498-E801-465B-877F-C41B685D1D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A75F2-D424-43C9-B0CA-D05F0638594F}"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E3498-E801-465B-877F-C41B685D1D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A75F2-D424-43C9-B0CA-D05F0638594F}"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E3498-E801-465B-877F-C41B685D1D9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2A75F2-D424-43C9-B0CA-D05F0638594F}"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E3498-E801-465B-877F-C41B685D1D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2A75F2-D424-43C9-B0CA-D05F0638594F}"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E3498-E801-465B-877F-C41B685D1D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2A75F2-D424-43C9-B0CA-D05F0638594F}" type="datetimeFigureOut">
              <a:rPr lang="en-US" smtClean="0"/>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E3498-E801-465B-877F-C41B685D1D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A75F2-D424-43C9-B0CA-D05F0638594F}" type="datetimeFigureOut">
              <a:rPr lang="en-US" smtClean="0"/>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E3498-E801-465B-877F-C41B685D1D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A75F2-D424-43C9-B0CA-D05F0638594F}"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E3498-E801-465B-877F-C41B685D1D9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A75F2-D424-43C9-B0CA-D05F0638594F}"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E3498-E801-465B-877F-C41B685D1D9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A75F2-D424-43C9-B0CA-D05F0638594F}" type="datetimeFigureOut">
              <a:rPr lang="en-US" smtClean="0"/>
              <a:t>1/12/2018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E3498-E801-465B-877F-C41B685D1D9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Management" TargetMode="External"/><Relationship Id="rId2" Type="http://schemas.openxmlformats.org/officeDocument/2006/relationships/hyperlink" Target="https://en.wikipedia.org/wiki/Business_schools" TargetMode="External"/><Relationship Id="rId1" Type="http://schemas.openxmlformats.org/officeDocument/2006/relationships/slideLayout" Target="../slideLayouts/slideLayout1.xml"/><Relationship Id="rId6" Type="http://schemas.openxmlformats.org/officeDocument/2006/relationships/hyperlink" Target="https://en.wikipedia.org/wiki/Master_of_Finance" TargetMode="External"/><Relationship Id="rId5" Type="http://schemas.openxmlformats.org/officeDocument/2006/relationships/hyperlink" Target="https://en.wikipedia.org/wiki/Master_of_Accountancy" TargetMode="External"/><Relationship Id="rId4" Type="http://schemas.openxmlformats.org/officeDocument/2006/relationships/hyperlink" Target="https://en.wikipedia.org/wiki/MB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mzn.to/2n7YwVv" TargetMode="External"/><Relationship Id="rId2" Type="http://schemas.openxmlformats.org/officeDocument/2006/relationships/hyperlink" Target="http://amzn.to/2mtwCpU" TargetMode="External"/><Relationship Id="rId1" Type="http://schemas.openxmlformats.org/officeDocument/2006/relationships/slideLayout" Target="../slideLayouts/slideLayout2.xml"/><Relationship Id="rId6" Type="http://schemas.openxmlformats.org/officeDocument/2006/relationships/hyperlink" Target="http://amzn.to/2nJSJZE" TargetMode="External"/><Relationship Id="rId5" Type="http://schemas.openxmlformats.org/officeDocument/2006/relationships/hyperlink" Target="http://amzn.to/2nK1Ol7" TargetMode="External"/><Relationship Id="rId4" Type="http://schemas.openxmlformats.org/officeDocument/2006/relationships/hyperlink" Target="http://amzn.to/2ndPp7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752600"/>
          </a:xfrm>
        </p:spPr>
        <p:txBody>
          <a:bodyPr/>
          <a:lstStyle/>
          <a:p>
            <a:r>
              <a:rPr lang="en-US" dirty="0" smtClean="0"/>
              <a:t>GMAT EXAMINATION OVERVIEW</a:t>
            </a:r>
            <a:endParaRPr lang="en-US" dirty="0"/>
          </a:p>
        </p:txBody>
      </p:sp>
      <p:sp>
        <p:nvSpPr>
          <p:cNvPr id="3" name="Subtitle 2"/>
          <p:cNvSpPr>
            <a:spLocks noGrp="1"/>
          </p:cNvSpPr>
          <p:nvPr>
            <p:ph type="subTitle" idx="1"/>
          </p:nvPr>
        </p:nvSpPr>
        <p:spPr>
          <a:xfrm>
            <a:off x="609600" y="762000"/>
            <a:ext cx="8001000" cy="5105400"/>
          </a:xfrm>
        </p:spPr>
        <p:txBody>
          <a:bodyPr/>
          <a:lstStyle/>
          <a:p>
            <a:pPr algn="l"/>
            <a:endParaRPr lang="en-US" sz="4000" b="1" dirty="0" smtClean="0">
              <a:solidFill>
                <a:srgbClr val="FF0000"/>
              </a:solidFill>
            </a:endParaRPr>
          </a:p>
          <a:p>
            <a:pPr algn="l"/>
            <a:r>
              <a:rPr lang="en-US" dirty="0">
                <a:solidFill>
                  <a:srgbClr val="FF0000"/>
                </a:solidFill>
              </a:rPr>
              <a:t> </a:t>
            </a:r>
            <a:r>
              <a:rPr lang="en-US" dirty="0" smtClean="0">
                <a:solidFill>
                  <a:srgbClr val="FF0000"/>
                </a:solidFill>
              </a:rPr>
              <a:t>(GRADUATE MANAGEMENT ADMISSION TEST)</a:t>
            </a:r>
          </a:p>
          <a:p>
            <a:pPr algn="l">
              <a:spcBef>
                <a:spcPts val="0"/>
              </a:spcBef>
              <a:buClr>
                <a:schemeClr val="tx1"/>
              </a:buClr>
              <a:buFont typeface="Arial" pitchFamily="34" charset="0"/>
              <a:buChar char="•"/>
            </a:pPr>
            <a:r>
              <a:rPr lang="en-US" sz="2000" dirty="0" smtClean="0">
                <a:solidFill>
                  <a:srgbClr val="FF0000"/>
                </a:solidFill>
              </a:rPr>
              <a:t> </a:t>
            </a:r>
            <a:r>
              <a:rPr lang="en-US" sz="1800" dirty="0" smtClean="0">
                <a:solidFill>
                  <a:schemeClr val="tx1"/>
                </a:solidFill>
                <a:latin typeface="Times New Roman" pitchFamily="18" charset="0"/>
                <a:cs typeface="Times New Roman" pitchFamily="18" charset="0"/>
              </a:rPr>
              <a:t>The Graduate Management Admission Test is a computer adaptive test intended to assess certain analytical, writing, quantitative, verbal and reading skills in written English for use in admissions to graduate management program, such as an MBA.</a:t>
            </a:r>
            <a:r>
              <a:rPr lang="en-US" sz="2000" dirty="0">
                <a:solidFill>
                  <a:schemeClr val="tx1"/>
                </a:solidFill>
                <a:latin typeface="Times New Roman" pitchFamily="18" charset="0"/>
                <a:cs typeface="Times New Roman" pitchFamily="18" charset="0"/>
              </a:rPr>
              <a:t/>
            </a:r>
            <a:br>
              <a:rPr lang="en-US" sz="2000" dirty="0">
                <a:solidFill>
                  <a:schemeClr val="tx1"/>
                </a:solidFill>
                <a:latin typeface="Times New Roman" pitchFamily="18" charset="0"/>
                <a:cs typeface="Times New Roman" pitchFamily="18" charset="0"/>
              </a:rPr>
            </a:br>
            <a:r>
              <a:rPr lang="en-US" sz="2000" dirty="0" smtClean="0">
                <a:solidFill>
                  <a:schemeClr val="tx1"/>
                </a:solidFill>
                <a:latin typeface="Times New Roman" pitchFamily="18" charset="0"/>
                <a:cs typeface="Times New Roman" pitchFamily="18" charset="0"/>
              </a:rPr>
              <a:t>  </a:t>
            </a:r>
          </a:p>
          <a:p>
            <a:pPr algn="l">
              <a:spcBef>
                <a:spcPts val="0"/>
              </a:spcBef>
              <a:buClr>
                <a:schemeClr val="tx1"/>
              </a:buClr>
              <a:buFont typeface="Arial" pitchFamily="34" charset="0"/>
              <a:buChar char="•"/>
            </a:pPr>
            <a:r>
              <a:rPr lang="en-US" sz="2000" dirty="0" smtClean="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The GMAT exam is administered in standardized test </a:t>
            </a:r>
            <a:r>
              <a:rPr lang="en-US" sz="1800" dirty="0" err="1" smtClean="0">
                <a:solidFill>
                  <a:schemeClr val="tx1"/>
                </a:solidFill>
                <a:latin typeface="Times New Roman" pitchFamily="18" charset="0"/>
                <a:cs typeface="Times New Roman" pitchFamily="18" charset="0"/>
              </a:rPr>
              <a:t>centres</a:t>
            </a:r>
            <a:r>
              <a:rPr lang="en-US" sz="1800" dirty="0" smtClean="0">
                <a:solidFill>
                  <a:schemeClr val="tx1"/>
                </a:solidFill>
                <a:latin typeface="Times New Roman" pitchFamily="18" charset="0"/>
                <a:cs typeface="Times New Roman" pitchFamily="18" charset="0"/>
              </a:rPr>
              <a:t>  in 112 countries around the world.</a:t>
            </a:r>
            <a:r>
              <a:rPr lang="en-US" sz="1800" dirty="0"/>
              <a:t> </a:t>
            </a:r>
            <a:r>
              <a:rPr lang="en-US" sz="1800" dirty="0">
                <a:solidFill>
                  <a:schemeClr val="tx1"/>
                </a:solidFill>
                <a:latin typeface="Times New Roman" pitchFamily="18" charset="0"/>
                <a:cs typeface="Times New Roman" pitchFamily="18" charset="0"/>
              </a:rPr>
              <a:t>More than 5,900 programs offered by more than 2,100 universities and institutions use the GMAT exam as part of the selection criteria for their </a:t>
            </a:r>
            <a:r>
              <a:rPr lang="en-US" sz="1800" dirty="0" smtClean="0">
                <a:solidFill>
                  <a:schemeClr val="tx1"/>
                </a:solidFill>
                <a:latin typeface="Times New Roman" pitchFamily="18" charset="0"/>
                <a:cs typeface="Times New Roman" pitchFamily="18" charset="0"/>
              </a:rPr>
              <a:t>programs.</a:t>
            </a:r>
          </a:p>
          <a:p>
            <a:pPr algn="l">
              <a:spcBef>
                <a:spcPts val="0"/>
              </a:spcBef>
              <a:buClr>
                <a:schemeClr val="tx1"/>
              </a:buClr>
            </a:pPr>
            <a:r>
              <a:rPr lang="en-US" sz="1800" dirty="0" smtClean="0">
                <a:solidFill>
                  <a:schemeClr val="tx1"/>
                </a:solidFill>
                <a:latin typeface="Times New Roman" pitchFamily="18" charset="0"/>
                <a:cs typeface="Times New Roman" pitchFamily="18" charset="0"/>
              </a:rPr>
              <a:t>  </a:t>
            </a:r>
          </a:p>
          <a:p>
            <a:pPr algn="l">
              <a:spcBef>
                <a:spcPts val="0"/>
              </a:spcBef>
              <a:buClr>
                <a:schemeClr val="tx1"/>
              </a:buClr>
              <a:buFont typeface="Arial" pitchFamily="34" charset="0"/>
              <a:buChar char="•"/>
            </a:pPr>
            <a:r>
              <a:rPr lang="en-US" sz="1800" dirty="0">
                <a:solidFill>
                  <a:schemeClr val="tx1"/>
                </a:solidFill>
                <a:latin typeface="Times New Roman" pitchFamily="18" charset="0"/>
                <a:cs typeface="Times New Roman" pitchFamily="18" charset="0"/>
              </a:rPr>
              <a:t> </a:t>
            </a:r>
            <a:r>
              <a:rPr lang="en-US" sz="1800" u="sng" dirty="0">
                <a:solidFill>
                  <a:schemeClr val="tx1"/>
                </a:solidFill>
                <a:latin typeface="Times New Roman" pitchFamily="18" charset="0"/>
                <a:cs typeface="Times New Roman" pitchFamily="18" charset="0"/>
                <a:hlinkClick r:id="rId2" tooltip="Business schools"/>
              </a:rPr>
              <a:t>Business schools</a:t>
            </a:r>
            <a:r>
              <a:rPr lang="en-US" sz="1800" dirty="0">
                <a:solidFill>
                  <a:schemeClr val="tx1"/>
                </a:solidFill>
                <a:latin typeface="Times New Roman" pitchFamily="18" charset="0"/>
                <a:cs typeface="Times New Roman" pitchFamily="18" charset="0"/>
              </a:rPr>
              <a:t> use the test as a criterion for admission into a wide range of graduate </a:t>
            </a:r>
            <a:r>
              <a:rPr lang="en-US" sz="1800" dirty="0" smtClean="0">
                <a:solidFill>
                  <a:schemeClr val="tx1"/>
                </a:solidFill>
                <a:latin typeface="Times New Roman" pitchFamily="18" charset="0"/>
                <a:cs typeface="Times New Roman" pitchFamily="18" charset="0"/>
                <a:hlinkClick r:id="rId3" tooltip="Management"/>
              </a:rPr>
              <a:t>management</a:t>
            </a:r>
            <a:r>
              <a:rPr lang="en-US" sz="1800" dirty="0" smtClean="0">
                <a:solidFill>
                  <a:schemeClr val="tx1"/>
                </a:solidFill>
                <a:latin typeface="Times New Roman" pitchFamily="18" charset="0"/>
                <a:cs typeface="Times New Roman" pitchFamily="18" charset="0"/>
              </a:rPr>
              <a:t> programs</a:t>
            </a:r>
            <a:r>
              <a:rPr lang="en-US" sz="1800" dirty="0">
                <a:solidFill>
                  <a:schemeClr val="tx1"/>
                </a:solidFill>
                <a:latin typeface="Times New Roman" pitchFamily="18" charset="0"/>
                <a:cs typeface="Times New Roman" pitchFamily="18" charset="0"/>
              </a:rPr>
              <a:t>, including </a:t>
            </a:r>
            <a:r>
              <a:rPr lang="en-US" sz="1800" dirty="0">
                <a:solidFill>
                  <a:schemeClr val="tx1"/>
                </a:solidFill>
                <a:latin typeface="Times New Roman" pitchFamily="18" charset="0"/>
                <a:cs typeface="Times New Roman" pitchFamily="18" charset="0"/>
                <a:hlinkClick r:id="rId4" tooltip="MBA"/>
              </a:rPr>
              <a:t>MBA</a:t>
            </a:r>
            <a:r>
              <a:rPr lang="en-US" sz="1800"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hlinkClick r:id="rId5" tooltip="Master of Accountancy"/>
              </a:rPr>
              <a:t>Master of Accountancy</a:t>
            </a:r>
            <a:r>
              <a:rPr lang="en-US" sz="1800" dirty="0">
                <a:solidFill>
                  <a:schemeClr val="tx1"/>
                </a:solidFill>
                <a:latin typeface="Times New Roman" pitchFamily="18" charset="0"/>
                <a:cs typeface="Times New Roman" pitchFamily="18" charset="0"/>
              </a:rPr>
              <a:t>, and </a:t>
            </a:r>
            <a:r>
              <a:rPr lang="en-US" sz="1800" dirty="0">
                <a:solidFill>
                  <a:schemeClr val="tx1"/>
                </a:solidFill>
                <a:latin typeface="Times New Roman" pitchFamily="18" charset="0"/>
                <a:cs typeface="Times New Roman" pitchFamily="18" charset="0"/>
                <a:hlinkClick r:id="rId6" tooltip="Master of Finance"/>
              </a:rPr>
              <a:t>Master of Finance</a:t>
            </a:r>
            <a:r>
              <a:rPr lang="en-US" sz="1800" dirty="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programs</a:t>
            </a:r>
            <a:r>
              <a:rPr lang="en-US" sz="1800" dirty="0" smtClean="0"/>
              <a:t>. </a:t>
            </a:r>
          </a:p>
          <a:p>
            <a:pPr algn="l">
              <a:spcBef>
                <a:spcPts val="0"/>
              </a:spcBef>
              <a:buClr>
                <a:schemeClr val="tx1"/>
              </a:buClr>
            </a:pPr>
            <a:endParaRPr lang="en-US" sz="1800" dirty="0" smtClean="0"/>
          </a:p>
          <a:p>
            <a:pPr algn="l">
              <a:spcBef>
                <a:spcPts val="0"/>
              </a:spcBef>
              <a:buClr>
                <a:schemeClr val="tx1"/>
              </a:buClr>
            </a:pPr>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ELIGIBILITY CRITERIA  </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1800" dirty="0"/>
              <a:t>You must be at least 18 years old. Those of you who are between 13 and 17 years must get </a:t>
            </a:r>
            <a:r>
              <a:rPr lang="en-US" sz="1800" dirty="0" smtClean="0"/>
              <a:t>a </a:t>
            </a:r>
            <a:r>
              <a:rPr lang="en-US" sz="1800" dirty="0"/>
              <a:t>written proof of </a:t>
            </a:r>
            <a:r>
              <a:rPr lang="en-US" sz="1800" dirty="0" smtClean="0"/>
              <a:t>permission.</a:t>
            </a:r>
          </a:p>
          <a:p>
            <a:pPr>
              <a:buNone/>
            </a:pPr>
            <a:endParaRPr lang="en-US" sz="1800" dirty="0" smtClean="0"/>
          </a:p>
          <a:p>
            <a:r>
              <a:rPr lang="en-US" sz="1800" dirty="0"/>
              <a:t>You must have an Undergraduate degree in any discipline from a recognized board or university. </a:t>
            </a:r>
            <a:endParaRPr lang="en-US" sz="1800" dirty="0" smtClean="0"/>
          </a:p>
          <a:p>
            <a:pPr>
              <a:buNone/>
            </a:pPr>
            <a:endParaRPr lang="en-US" sz="1800" dirty="0"/>
          </a:p>
          <a:p>
            <a:r>
              <a:rPr lang="en-US" sz="1800" dirty="0"/>
              <a:t>You can take the GMAT exam as many times as you want. However, you can take the test once every 16 days and no more than five times in 12 months. If you have previously achieved a total GMAT score of 800, you must wait at least five years, before reappearing for the GMAT test again.</a:t>
            </a:r>
            <a:endParaRPr 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rmAutofit/>
          </a:bodyPr>
          <a:lstStyle/>
          <a:p>
            <a:r>
              <a:rPr lang="en-US" dirty="0" smtClean="0">
                <a:solidFill>
                  <a:srgbClr val="FF0000"/>
                </a:solidFill>
                <a:latin typeface="Times New Roman" pitchFamily="18" charset="0"/>
                <a:cs typeface="Times New Roman" pitchFamily="18" charset="0"/>
              </a:rPr>
              <a:t>EXAM PATTERN</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000" dirty="0"/>
              <a:t>The Exam </a:t>
            </a:r>
            <a:r>
              <a:rPr lang="en-US" sz="2000" dirty="0" smtClean="0"/>
              <a:t> </a:t>
            </a:r>
            <a:r>
              <a:rPr lang="en-US" sz="2000" dirty="0"/>
              <a:t>lasts for 3.5 </a:t>
            </a:r>
            <a:r>
              <a:rPr lang="en-US" sz="2000" dirty="0" smtClean="0"/>
              <a:t>hours and  </a:t>
            </a:r>
            <a:r>
              <a:rPr lang="en-US" sz="2000" dirty="0"/>
              <a:t>consists of 90 objective type questions plus one writing question</a:t>
            </a:r>
            <a:r>
              <a:rPr lang="en-US" sz="2000" dirty="0" smtClean="0"/>
              <a:t>.</a:t>
            </a:r>
          </a:p>
          <a:p>
            <a:r>
              <a:rPr lang="en-US" sz="2000" dirty="0" smtClean="0"/>
              <a:t> </a:t>
            </a:r>
            <a:r>
              <a:rPr lang="en-US" sz="2000" dirty="0"/>
              <a:t>Total the exam consists of 4 sections that are divided as </a:t>
            </a:r>
            <a:r>
              <a:rPr lang="en-US" sz="2000" dirty="0" smtClean="0"/>
              <a:t>under:</a:t>
            </a:r>
          </a:p>
          <a:p>
            <a:pPr>
              <a:buNone/>
            </a:pPr>
            <a:r>
              <a:rPr lang="en-US" sz="2000" b="1" dirty="0" smtClean="0">
                <a:solidFill>
                  <a:srgbClr val="FF0000"/>
                </a:solidFill>
              </a:rPr>
              <a:t>                                       Writing </a:t>
            </a:r>
            <a:r>
              <a:rPr lang="en-US" sz="2000" b="1" dirty="0" err="1" smtClean="0">
                <a:solidFill>
                  <a:srgbClr val="FF0000"/>
                </a:solidFill>
              </a:rPr>
              <a:t>Assesment</a:t>
            </a:r>
            <a:r>
              <a:rPr lang="en-US" sz="2000" b="1" dirty="0" smtClean="0">
                <a:solidFill>
                  <a:srgbClr val="FF0000"/>
                </a:solidFill>
              </a:rPr>
              <a:t> - 1 Topic</a:t>
            </a:r>
          </a:p>
          <a:p>
            <a:pPr>
              <a:buNone/>
            </a:pPr>
            <a:r>
              <a:rPr lang="en-US" sz="2000" b="1" dirty="0" smtClean="0">
                <a:solidFill>
                  <a:srgbClr val="FF0000"/>
                </a:solidFill>
              </a:rPr>
              <a:t>                                       Integrated </a:t>
            </a:r>
            <a:r>
              <a:rPr lang="en-US" sz="2000" b="1" dirty="0">
                <a:solidFill>
                  <a:srgbClr val="FF0000"/>
                </a:solidFill>
              </a:rPr>
              <a:t>Reasoning - 12 Questions</a:t>
            </a:r>
          </a:p>
          <a:p>
            <a:pPr>
              <a:buNone/>
            </a:pPr>
            <a:r>
              <a:rPr lang="en-US" sz="2000" b="1" dirty="0" smtClean="0">
                <a:solidFill>
                  <a:srgbClr val="FF0000"/>
                </a:solidFill>
              </a:rPr>
              <a:t>                                       Verbal </a:t>
            </a:r>
            <a:r>
              <a:rPr lang="en-US" sz="2000" b="1" dirty="0">
                <a:solidFill>
                  <a:srgbClr val="FF0000"/>
                </a:solidFill>
              </a:rPr>
              <a:t>Section - 41 Questions</a:t>
            </a:r>
          </a:p>
          <a:p>
            <a:pPr>
              <a:buNone/>
            </a:pPr>
            <a:r>
              <a:rPr lang="en-US" sz="2000" b="1" dirty="0" smtClean="0">
                <a:solidFill>
                  <a:srgbClr val="FF0000"/>
                </a:solidFill>
              </a:rPr>
              <a:t>                                       Quantitative </a:t>
            </a:r>
            <a:r>
              <a:rPr lang="en-US" sz="2000" b="1" dirty="0">
                <a:solidFill>
                  <a:srgbClr val="FF0000"/>
                </a:solidFill>
              </a:rPr>
              <a:t>Section 37 Question</a:t>
            </a:r>
          </a:p>
          <a:p>
            <a:r>
              <a:rPr lang="en-US" sz="2000" dirty="0"/>
              <a:t>The test takers are given </a:t>
            </a:r>
            <a:r>
              <a:rPr lang="en-US" sz="2000" dirty="0">
                <a:solidFill>
                  <a:srgbClr val="FF0000"/>
                </a:solidFill>
              </a:rPr>
              <a:t>30 minutes </a:t>
            </a:r>
            <a:r>
              <a:rPr lang="en-US" sz="2000" dirty="0"/>
              <a:t>to answer the question based on </a:t>
            </a:r>
            <a:r>
              <a:rPr lang="en-US" sz="2000" dirty="0">
                <a:solidFill>
                  <a:srgbClr val="FF0000"/>
                </a:solidFill>
              </a:rPr>
              <a:t>written ability</a:t>
            </a:r>
            <a:r>
              <a:rPr lang="en-US" sz="2000" dirty="0" smtClean="0">
                <a:solidFill>
                  <a:srgbClr val="FF0000"/>
                </a:solidFill>
              </a:rPr>
              <a:t>.</a:t>
            </a:r>
          </a:p>
          <a:p>
            <a:r>
              <a:rPr lang="en-US" sz="2000" dirty="0" smtClean="0"/>
              <a:t> </a:t>
            </a:r>
            <a:r>
              <a:rPr lang="en-US" sz="2000" dirty="0"/>
              <a:t>Another </a:t>
            </a:r>
            <a:r>
              <a:rPr lang="en-US" sz="2000" dirty="0">
                <a:solidFill>
                  <a:srgbClr val="FF0000"/>
                </a:solidFill>
              </a:rPr>
              <a:t>30 minutes </a:t>
            </a:r>
            <a:r>
              <a:rPr lang="en-US" sz="2000" dirty="0"/>
              <a:t>are provided to answer the questions based on the </a:t>
            </a:r>
            <a:r>
              <a:rPr lang="en-US" sz="2000" dirty="0">
                <a:solidFill>
                  <a:srgbClr val="FF0000"/>
                </a:solidFill>
              </a:rPr>
              <a:t>integrated reasoning</a:t>
            </a:r>
            <a:r>
              <a:rPr lang="en-US" sz="2000" dirty="0"/>
              <a:t>. </a:t>
            </a:r>
            <a:endParaRPr lang="en-US" sz="2000" dirty="0" smtClean="0"/>
          </a:p>
          <a:p>
            <a:r>
              <a:rPr lang="en-US" sz="2000" dirty="0" smtClean="0"/>
              <a:t>After </a:t>
            </a:r>
            <a:r>
              <a:rPr lang="en-US" sz="2000" dirty="0"/>
              <a:t>this </a:t>
            </a:r>
            <a:r>
              <a:rPr lang="en-US" sz="2000" dirty="0">
                <a:solidFill>
                  <a:srgbClr val="FF0000"/>
                </a:solidFill>
              </a:rPr>
              <a:t>75 minutes </a:t>
            </a:r>
            <a:r>
              <a:rPr lang="en-US" sz="2000" dirty="0"/>
              <a:t>are provided to answer the questions on </a:t>
            </a:r>
            <a:r>
              <a:rPr lang="en-US" sz="2000" dirty="0">
                <a:solidFill>
                  <a:srgbClr val="FF0000"/>
                </a:solidFill>
              </a:rPr>
              <a:t>quantitative section </a:t>
            </a:r>
            <a:r>
              <a:rPr lang="en-US" sz="2000" dirty="0"/>
              <a:t>followed by another 75 minutes to answer the verbal section</a:t>
            </a:r>
            <a:r>
              <a:rPr lang="en-US" sz="2000" dirty="0" smtClean="0"/>
              <a:t>. </a:t>
            </a:r>
            <a:endParaRPr lang="en-US" sz="2000" dirty="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PREPARATION TIPS</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fontAlgn="base">
              <a:buNone/>
            </a:pPr>
            <a:r>
              <a:rPr lang="en-US" sz="2200" dirty="0" smtClean="0">
                <a:latin typeface="Times New Roman" pitchFamily="18" charset="0"/>
                <a:cs typeface="Times New Roman" pitchFamily="18" charset="0"/>
              </a:rPr>
              <a:t>         1</a:t>
            </a:r>
            <a:r>
              <a:rPr lang="en-US" sz="2200" dirty="0">
                <a:latin typeface="Times New Roman" pitchFamily="18" charset="0"/>
                <a:cs typeface="Times New Roman" pitchFamily="18" charset="0"/>
              </a:rPr>
              <a:t>. You don’t need to join a GMAT coaching </a:t>
            </a:r>
            <a:r>
              <a:rPr lang="en-US" sz="2200" dirty="0" smtClean="0">
                <a:latin typeface="Times New Roman" pitchFamily="18" charset="0"/>
                <a:cs typeface="Times New Roman" pitchFamily="18" charset="0"/>
              </a:rPr>
              <a:t>class.</a:t>
            </a:r>
          </a:p>
          <a:p>
            <a:pPr fontAlgn="base">
              <a:buNone/>
            </a:pPr>
            <a:r>
              <a:rPr lang="en-US" sz="2200" dirty="0" smtClean="0">
                <a:latin typeface="Times New Roman" pitchFamily="18" charset="0"/>
                <a:cs typeface="Times New Roman" pitchFamily="18" charset="0"/>
              </a:rPr>
              <a:t>         2</a:t>
            </a:r>
            <a:r>
              <a:rPr lang="en-US" sz="2200" dirty="0">
                <a:latin typeface="Times New Roman" pitchFamily="18" charset="0"/>
                <a:cs typeface="Times New Roman" pitchFamily="18" charset="0"/>
              </a:rPr>
              <a:t>. Feel free to ignore the earlier </a:t>
            </a:r>
            <a:r>
              <a:rPr lang="en-US" sz="2200" dirty="0" smtClean="0">
                <a:latin typeface="Times New Roman" pitchFamily="18" charset="0"/>
                <a:cs typeface="Times New Roman" pitchFamily="18" charset="0"/>
              </a:rPr>
              <a:t>tip</a:t>
            </a:r>
          </a:p>
          <a:p>
            <a:pPr fontAlgn="base">
              <a:buNone/>
            </a:pPr>
            <a:r>
              <a:rPr lang="en-US" sz="2200" dirty="0" smtClean="0">
                <a:latin typeface="Times New Roman" pitchFamily="18" charset="0"/>
                <a:cs typeface="Times New Roman" pitchFamily="18" charset="0"/>
              </a:rPr>
              <a:t>         3</a:t>
            </a:r>
            <a:r>
              <a:rPr lang="en-US" sz="2200" dirty="0">
                <a:latin typeface="Times New Roman" pitchFamily="18" charset="0"/>
                <a:cs typeface="Times New Roman" pitchFamily="18" charset="0"/>
              </a:rPr>
              <a:t>. Start with the GMAT Quantitative </a:t>
            </a:r>
            <a:r>
              <a:rPr lang="en-US" sz="2200" dirty="0" smtClean="0">
                <a:latin typeface="Times New Roman" pitchFamily="18" charset="0"/>
                <a:cs typeface="Times New Roman" pitchFamily="18" charset="0"/>
              </a:rPr>
              <a:t>Section.</a:t>
            </a:r>
          </a:p>
          <a:p>
            <a:pPr fontAlgn="base">
              <a:buNone/>
            </a:pPr>
            <a:r>
              <a:rPr lang="en-US" sz="2200" dirty="0" smtClean="0">
                <a:latin typeface="Times New Roman" pitchFamily="18" charset="0"/>
                <a:cs typeface="Times New Roman" pitchFamily="18" charset="0"/>
              </a:rPr>
              <a:t>         4</a:t>
            </a:r>
            <a:r>
              <a:rPr lang="en-US" sz="2200" dirty="0">
                <a:latin typeface="Times New Roman" pitchFamily="18" charset="0"/>
                <a:cs typeface="Times New Roman" pitchFamily="18" charset="0"/>
              </a:rPr>
              <a:t>. Take up GMAT Verbal  </a:t>
            </a:r>
            <a:r>
              <a:rPr lang="en-US" sz="2200" dirty="0" smtClean="0">
                <a:latin typeface="Times New Roman" pitchFamily="18" charset="0"/>
                <a:cs typeface="Times New Roman" pitchFamily="18" charset="0"/>
              </a:rPr>
              <a:t>section.</a:t>
            </a:r>
          </a:p>
          <a:p>
            <a:pPr fontAlgn="base">
              <a:buNone/>
            </a:pPr>
            <a:r>
              <a:rPr lang="en-US" sz="2200" dirty="0" smtClean="0">
                <a:latin typeface="Times New Roman" pitchFamily="18" charset="0"/>
                <a:cs typeface="Times New Roman" pitchFamily="18" charset="0"/>
              </a:rPr>
              <a:t>         5</a:t>
            </a:r>
            <a:r>
              <a:rPr lang="en-US" sz="2200" dirty="0">
                <a:latin typeface="Times New Roman" pitchFamily="18" charset="0"/>
                <a:cs typeface="Times New Roman" pitchFamily="18" charset="0"/>
              </a:rPr>
              <a:t>. Focus on Critical Reasoning (CR) and Reading Comprehension (RC)</a:t>
            </a:r>
          </a:p>
          <a:p>
            <a:pPr fontAlgn="base">
              <a:buNone/>
            </a:pPr>
            <a:r>
              <a:rPr lang="en-US" sz="2200" dirty="0" smtClean="0">
                <a:latin typeface="Times New Roman" pitchFamily="18" charset="0"/>
                <a:cs typeface="Times New Roman" pitchFamily="18" charset="0"/>
              </a:rPr>
              <a:t>         6</a:t>
            </a:r>
            <a:r>
              <a:rPr lang="en-US" sz="2200" dirty="0">
                <a:latin typeface="Times New Roman" pitchFamily="18" charset="0"/>
                <a:cs typeface="Times New Roman" pitchFamily="18" charset="0"/>
              </a:rPr>
              <a:t>. Take Mock Tests</a:t>
            </a:r>
          </a:p>
          <a:p>
            <a:pPr fontAlgn="base">
              <a:buNone/>
            </a:pPr>
            <a:r>
              <a:rPr lang="en-US" sz="2200" dirty="0" smtClean="0">
                <a:latin typeface="Times New Roman" pitchFamily="18" charset="0"/>
                <a:cs typeface="Times New Roman" pitchFamily="18" charset="0"/>
              </a:rPr>
              <a:t>         7. </a:t>
            </a:r>
            <a:r>
              <a:rPr lang="en-US" sz="2200" dirty="0">
                <a:latin typeface="Times New Roman" pitchFamily="18" charset="0"/>
                <a:cs typeface="Times New Roman" pitchFamily="18" charset="0"/>
              </a:rPr>
              <a:t>The day before the </a:t>
            </a:r>
            <a:r>
              <a:rPr lang="en-US" sz="2200" dirty="0" smtClean="0">
                <a:latin typeface="Times New Roman" pitchFamily="18" charset="0"/>
                <a:cs typeface="Times New Roman" pitchFamily="18" charset="0"/>
              </a:rPr>
              <a:t>exam be calm </a:t>
            </a:r>
          </a:p>
          <a:p>
            <a:pPr fontAlgn="base">
              <a:buNone/>
            </a:pPr>
            <a:r>
              <a:rPr lang="en-US" sz="2200" dirty="0" smtClean="0">
                <a:latin typeface="Times New Roman" pitchFamily="18" charset="0"/>
                <a:cs typeface="Times New Roman" pitchFamily="18" charset="0"/>
              </a:rPr>
              <a:t>         8. </a:t>
            </a:r>
            <a:r>
              <a:rPr lang="en-US" sz="2200" dirty="0" err="1">
                <a:latin typeface="Times New Roman" pitchFamily="18" charset="0"/>
                <a:cs typeface="Times New Roman" pitchFamily="18" charset="0"/>
              </a:rPr>
              <a:t>Realise</a:t>
            </a:r>
            <a:r>
              <a:rPr lang="en-US" sz="2200" dirty="0">
                <a:latin typeface="Times New Roman" pitchFamily="18" charset="0"/>
                <a:cs typeface="Times New Roman" pitchFamily="18" charset="0"/>
              </a:rPr>
              <a:t> that you can’t control it </a:t>
            </a:r>
            <a:r>
              <a:rPr lang="en-US" sz="2200" dirty="0" smtClean="0">
                <a:latin typeface="Times New Roman" pitchFamily="18" charset="0"/>
                <a:cs typeface="Times New Roman" pitchFamily="18" charset="0"/>
              </a:rPr>
              <a:t>all during your test.</a:t>
            </a:r>
            <a:endParaRPr lang="en-US" sz="2200" dirty="0">
              <a:latin typeface="Times New Roman" pitchFamily="18" charset="0"/>
              <a:cs typeface="Times New Roman" pitchFamily="18" charset="0"/>
            </a:endParaRPr>
          </a:p>
          <a:p>
            <a:pPr fontAlgn="base">
              <a:buNone/>
            </a:pPr>
            <a:endParaRPr lang="en-US" sz="2200" b="1" dirty="0"/>
          </a:p>
          <a:p>
            <a:pPr fontAlgn="base">
              <a:buNone/>
            </a:pPr>
            <a:endParaRPr lang="en-US" sz="1600" b="1" dirty="0"/>
          </a:p>
          <a:p>
            <a:pPr fontAlgn="base">
              <a:buNone/>
            </a:pPr>
            <a:endParaRPr lang="en-US" sz="1600" dirty="0"/>
          </a:p>
          <a:p>
            <a:pPr fontAlgn="base">
              <a:buNone/>
            </a:pPr>
            <a:endParaRPr lang="en-US" sz="1600" dirty="0" smtClean="0"/>
          </a:p>
          <a:p>
            <a:pPr fontAlgn="base"/>
            <a:endParaRPr lang="en-US" sz="1600" dirty="0" smtClean="0"/>
          </a:p>
          <a:p>
            <a:pPr fontAlgn="base"/>
            <a:endParaRPr lang="en-US" sz="1600" dirty="0"/>
          </a:p>
          <a:p>
            <a:pPr>
              <a:buNone/>
            </a:pP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REFERENCE BOOKS </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GMAT </a:t>
            </a:r>
            <a:r>
              <a:rPr lang="en-US" sz="1800" dirty="0">
                <a:latin typeface="Times New Roman" pitchFamily="18" charset="0"/>
                <a:cs typeface="Times New Roman" pitchFamily="18" charset="0"/>
              </a:rPr>
              <a:t>Advanced Quant: 250+ Practice Problems &amp; Bonus Online </a:t>
            </a:r>
            <a:r>
              <a:rPr lang="en-US" sz="1800" dirty="0" smtClean="0">
                <a:latin typeface="Times New Roman" pitchFamily="18" charset="0"/>
                <a:cs typeface="Times New Roman" pitchFamily="18" charset="0"/>
              </a:rPr>
              <a:t>Resources</a:t>
            </a:r>
          </a:p>
          <a:p>
            <a:r>
              <a:rPr lang="en-US" sz="1800" dirty="0">
                <a:hlinkClick r:id="rId2"/>
              </a:rPr>
              <a:t>GMAT Geometry (Manhattan Prep GMAT Strategy Guides) </a:t>
            </a:r>
            <a:r>
              <a:rPr lang="en-US" sz="1800" dirty="0"/>
              <a:t>(For Geometry preparation)</a:t>
            </a:r>
          </a:p>
          <a:p>
            <a:r>
              <a:rPr lang="en-US" sz="1800" dirty="0" smtClean="0">
                <a:latin typeface="Times New Roman" pitchFamily="18" charset="0"/>
                <a:cs typeface="Times New Roman" pitchFamily="18" charset="0"/>
              </a:rPr>
              <a:t> </a:t>
            </a:r>
            <a:r>
              <a:rPr lang="en-US" sz="1800" dirty="0">
                <a:hlinkClick r:id="rId3"/>
              </a:rPr>
              <a:t>GMAT Algebra Strategy Guide (Manhattan Prep GMAT Strategy Guides)</a:t>
            </a:r>
            <a:r>
              <a:rPr lang="en-US" sz="1800" dirty="0"/>
              <a:t>(Covers all topics of </a:t>
            </a:r>
            <a:r>
              <a:rPr lang="en-US" sz="1800" dirty="0" smtClean="0"/>
              <a:t>algebra ) </a:t>
            </a:r>
          </a:p>
          <a:p>
            <a:r>
              <a:rPr lang="en-US" sz="1800" dirty="0">
                <a:hlinkClick r:id="rId4"/>
              </a:rPr>
              <a:t>GRE Analytical </a:t>
            </a:r>
            <a:r>
              <a:rPr lang="en-US" sz="1800" dirty="0" smtClean="0">
                <a:hlinkClick r:id="rId4"/>
              </a:rPr>
              <a:t>Writing : </a:t>
            </a:r>
            <a:r>
              <a:rPr lang="en-US" sz="1800" dirty="0">
                <a:hlinkClick r:id="rId4"/>
              </a:rPr>
              <a:t>Solutions to the Real Essay Topics (Test Prep Series)</a:t>
            </a:r>
            <a:r>
              <a:rPr lang="en-US" sz="1800" dirty="0"/>
              <a:t>(One more effective </a:t>
            </a:r>
            <a:r>
              <a:rPr lang="en-US" sz="1800" dirty="0" smtClean="0"/>
              <a:t>book)</a:t>
            </a:r>
          </a:p>
          <a:p>
            <a:r>
              <a:rPr lang="en-US" sz="1800" dirty="0">
                <a:hlinkClick r:id="rId5"/>
              </a:rPr>
              <a:t>GMAT Critical Reasoning (Manhattan Prep GMAT Strategy Guides)</a:t>
            </a:r>
            <a:endParaRPr lang="en-US" sz="1800" dirty="0"/>
          </a:p>
          <a:p>
            <a:r>
              <a:rPr lang="en-US" sz="1800" dirty="0" smtClean="0">
                <a:latin typeface="Times New Roman" pitchFamily="18" charset="0"/>
                <a:cs typeface="Times New Roman" pitchFamily="18" charset="0"/>
              </a:rPr>
              <a:t> </a:t>
            </a:r>
            <a:r>
              <a:rPr lang="en-US" sz="1800" dirty="0" smtClean="0">
                <a:hlinkClick r:id="rId6"/>
              </a:rPr>
              <a:t>A </a:t>
            </a:r>
            <a:r>
              <a:rPr lang="en-US" sz="1800" dirty="0">
                <a:hlinkClick r:id="rId6"/>
              </a:rPr>
              <a:t>Modern Approach to Non-Verbal Reasoning</a:t>
            </a:r>
            <a:endParaRPr lang="en-US" sz="1800" dirty="0"/>
          </a:p>
          <a:p>
            <a:pPr>
              <a:buNone/>
            </a:pPr>
            <a:endParaRPr lang="en-US" sz="1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323</Words>
  <Application>Microsoft Office PowerPoint</Application>
  <PresentationFormat>On-screen Show (4:3)</PresentationFormat>
  <Paragraphs>46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GMAT EXAMINATION OVERVIEW</vt:lpstr>
      <vt:lpstr>ELIGIBILITY CRITERIA  </vt:lpstr>
      <vt:lpstr>EXAM PATTERN</vt:lpstr>
      <vt:lpstr>PREPARATION TIPS</vt:lpstr>
      <vt:lpstr>REFERENCE BOOKS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GMAT EXAMINATION OVERVIEW</dc:title>
  <dc:creator>Trainer</dc:creator>
  <cp:lastModifiedBy>Trainer</cp:lastModifiedBy>
  <cp:revision>11</cp:revision>
  <dcterms:created xsi:type="dcterms:W3CDTF">2018-01-12T09:29:14Z</dcterms:created>
  <dcterms:modified xsi:type="dcterms:W3CDTF">2018-01-12T11:17:10Z</dcterms:modified>
</cp:coreProperties>
</file>