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5" r:id="rId10"/>
    <p:sldId id="266" r:id="rId11"/>
    <p:sldId id="263" r:id="rId12"/>
    <p:sldId id="264" r:id="rId13"/>
    <p:sldId id="267" r:id="rId14"/>
    <p:sldId id="268" r:id="rId15"/>
    <p:sldId id="269" r:id="rId16"/>
    <p:sldId id="272" r:id="rId17"/>
    <p:sldId id="273" r:id="rId18"/>
    <p:sldId id="271" r:id="rId19"/>
    <p:sldId id="270" r:id="rId20"/>
    <p:sldId id="276" r:id="rId21"/>
    <p:sldId id="275" r:id="rId22"/>
    <p:sldId id="274" r:id="rId23"/>
    <p:sldId id="278" r:id="rId24"/>
    <p:sldId id="277" r:id="rId25"/>
    <p:sldId id="279" r:id="rId26"/>
    <p:sldId id="280" r:id="rId27"/>
    <p:sldId id="283" r:id="rId28"/>
    <p:sldId id="284" r:id="rId29"/>
    <p:sldId id="282" r:id="rId30"/>
    <p:sldId id="281" r:id="rId31"/>
    <p:sldId id="285" r:id="rId32"/>
    <p:sldId id="286" r:id="rId33"/>
    <p:sldId id="288" r:id="rId34"/>
    <p:sldId id="287" r:id="rId35"/>
    <p:sldId id="289" r:id="rId36"/>
    <p:sldId id="290" r:id="rId37"/>
    <p:sldId id="292" r:id="rId38"/>
    <p:sldId id="291"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0CB9015-D487-4530-9672-C3E7C607AF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0CB9015-D487-4530-9672-C3E7C607AF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0CB9015-D487-4530-9672-C3E7C607AF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0CB9015-D487-4530-9672-C3E7C607AF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0CB9015-D487-4530-9672-C3E7C607AF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0CB9015-D487-4530-9672-C3E7C607AF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0CB9015-D487-4530-9672-C3E7C607AF7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0CB9015-D487-4530-9672-C3E7C607AF7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B9015-D487-4530-9672-C3E7C607AF7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B9015-D487-4530-9672-C3E7C607AF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B9015-D487-4530-9672-C3E7C607AF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9FFBC-13A2-4F68-9EBB-5D2E7DAD157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B9015-D487-4530-9672-C3E7C607AF7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9FFBC-13A2-4F68-9EBB-5D2E7DAD157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Google Shape;97;p14"/>
          <p:cNvPicPr preferRelativeResize="0"/>
          <p:nvPr/>
        </p:nvPicPr>
        <p:blipFill rotWithShape="1">
          <a:blip r:embed="rId1"/>
          <a:srcRect/>
          <a:stretch>
            <a:fillRect/>
          </a:stretch>
        </p:blipFill>
        <p:spPr>
          <a:xfrm>
            <a:off x="25422" y="0"/>
            <a:ext cx="12192000" cy="6844145"/>
          </a:xfrm>
          <a:prstGeom prst="rect">
            <a:avLst/>
          </a:prstGeom>
          <a:noFill/>
          <a:ln>
            <a:noFill/>
          </a:ln>
        </p:spPr>
      </p:pic>
      <p:pic>
        <p:nvPicPr>
          <p:cNvPr id="5" name="Google Shape;101;p14"/>
          <p:cNvPicPr preferRelativeResize="0"/>
          <p:nvPr/>
        </p:nvPicPr>
        <p:blipFill rotWithShape="1">
          <a:blip r:embed="rId2"/>
          <a:srcRect/>
          <a:stretch>
            <a:fillRect/>
          </a:stretch>
        </p:blipFill>
        <p:spPr>
          <a:xfrm>
            <a:off x="4821866" y="938097"/>
            <a:ext cx="2382012" cy="609600"/>
          </a:xfrm>
          <a:prstGeom prst="rect">
            <a:avLst/>
          </a:prstGeom>
          <a:noFill/>
          <a:ln>
            <a:noFill/>
          </a:ln>
        </p:spPr>
      </p:pic>
      <p:sp>
        <p:nvSpPr>
          <p:cNvPr id="7" name="TextBox 6"/>
          <p:cNvSpPr txBox="1"/>
          <p:nvPr/>
        </p:nvSpPr>
        <p:spPr>
          <a:xfrm>
            <a:off x="3981796" y="2699481"/>
            <a:ext cx="4064924" cy="923330"/>
          </a:xfrm>
          <a:prstGeom prst="rect">
            <a:avLst/>
          </a:prstGeom>
          <a:noFill/>
        </p:spPr>
        <p:txBody>
          <a:bodyPr wrap="square" rtlCol="0">
            <a:spAutoFit/>
          </a:bodyPr>
          <a:lstStyle/>
          <a:p>
            <a:pPr algn="ctr"/>
            <a:r>
              <a:rPr lang="en-IN" sz="1800" b="1" dirty="0"/>
              <a:t>Binisa R.,</a:t>
            </a:r>
            <a:endParaRPr lang="en-IN" sz="1800" b="1" dirty="0"/>
          </a:p>
          <a:p>
            <a:r>
              <a:rPr lang="en-IN" sz="1800" dirty="0"/>
              <a:t> Computer Science and Engineering</a:t>
            </a:r>
            <a:endParaRPr lang="en-IN" sz="1800" dirty="0"/>
          </a:p>
          <a:p>
            <a:endParaRPr lang="en-IN" dirty="0"/>
          </a:p>
        </p:txBody>
      </p:sp>
      <p:sp>
        <p:nvSpPr>
          <p:cNvPr id="9" name="TextBox 8"/>
          <p:cNvSpPr txBox="1"/>
          <p:nvPr/>
        </p:nvSpPr>
        <p:spPr>
          <a:xfrm>
            <a:off x="4821866" y="2180525"/>
            <a:ext cx="6163886" cy="369332"/>
          </a:xfrm>
          <a:prstGeom prst="rect">
            <a:avLst/>
          </a:prstGeom>
          <a:noFill/>
        </p:spPr>
        <p:txBody>
          <a:bodyPr wrap="square">
            <a:spAutoFit/>
          </a:bodyPr>
          <a:lstStyle/>
          <a:p>
            <a:r>
              <a:rPr lang="en-IN" sz="1800" b="1" dirty="0"/>
              <a:t>Software Engineering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617217" y="2406567"/>
            <a:ext cx="11134208" cy="3970318"/>
          </a:xfrm>
          <a:prstGeom prst="rect">
            <a:avLst/>
          </a:prstGeom>
          <a:noFill/>
        </p:spPr>
        <p:txBody>
          <a:bodyPr wrap="square">
            <a:spAutoFit/>
          </a:bodyPr>
          <a:lstStyle/>
          <a:p>
            <a:pPr marL="285750" indent="-285750">
              <a:buFont typeface="Wingdings" panose="05000000000000000000" pitchFamily="2" charset="2"/>
              <a:buChar char="Ø"/>
            </a:pPr>
            <a:r>
              <a:rPr lang="en-US" dirty="0"/>
              <a:t>Team management is crucial in software engineering for several reasons:</a:t>
            </a:r>
            <a:endParaRPr lang="en-US" dirty="0"/>
          </a:p>
          <a:p>
            <a:endParaRPr lang="en-US" dirty="0"/>
          </a:p>
          <a:p>
            <a:pPr>
              <a:buFont typeface="Arial" panose="020B0604020202020204" pitchFamily="34" charset="0"/>
              <a:buChar char="•"/>
            </a:pPr>
            <a:r>
              <a:rPr lang="en-US" b="1" dirty="0"/>
              <a:t>Boosts Productivity and Efficiency:</a:t>
            </a:r>
            <a:r>
              <a:rPr lang="en-US" dirty="0"/>
              <a:t> A well-managed team fosters collaboration and communication, which helps developers avoid duplication of efforts and ensures everyone is on the same page. This leads to a smoother development process and faster completion of projects.</a:t>
            </a:r>
            <a:endParaRPr lang="en-US" dirty="0"/>
          </a:p>
          <a:p>
            <a:endParaRPr lang="en-US" dirty="0"/>
          </a:p>
          <a:p>
            <a:pPr>
              <a:buFont typeface="Arial" panose="020B0604020202020204" pitchFamily="34" charset="0"/>
              <a:buChar char="•"/>
            </a:pPr>
            <a:r>
              <a:rPr lang="en-US" b="1" dirty="0"/>
              <a:t>Enhances Quality:</a:t>
            </a:r>
            <a:r>
              <a:rPr lang="en-US" dirty="0"/>
              <a:t> Through code reviews, knowledge sharing, and collective problem-solving, teams can identify and fix bugs more effectively. This leads to higher quality software with fewer errors.</a:t>
            </a:r>
            <a:endParaRPr lang="en-US" dirty="0"/>
          </a:p>
          <a:p>
            <a:endParaRPr lang="en-US" dirty="0"/>
          </a:p>
          <a:p>
            <a:pPr>
              <a:buFont typeface="Arial" panose="020B0604020202020204" pitchFamily="34" charset="0"/>
              <a:buChar char="•"/>
            </a:pPr>
            <a:r>
              <a:rPr lang="en-US" b="1" dirty="0"/>
              <a:t>Promotes Innovation:</a:t>
            </a:r>
            <a:r>
              <a:rPr lang="en-US" dirty="0"/>
              <a:t> Diverse perspectives and skillsets within a team can spark creativity and lead to innovative solutions. Effective team management encourages these contributions from individual members.</a:t>
            </a: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5" name="Rectangle 4"/>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Importance of Team Management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550718" y="2628477"/>
            <a:ext cx="10931236" cy="2862322"/>
          </a:xfrm>
          <a:prstGeom prst="rect">
            <a:avLst/>
          </a:prstGeom>
          <a:noFill/>
        </p:spPr>
        <p:txBody>
          <a:bodyPr wrap="square">
            <a:spAutoFit/>
          </a:bodyPr>
          <a:lstStyle/>
          <a:p>
            <a:pPr>
              <a:buFont typeface="Arial" panose="020B0604020202020204" pitchFamily="34" charset="0"/>
              <a:buChar char="•"/>
            </a:pPr>
            <a:r>
              <a:rPr lang="en-US" b="1" dirty="0"/>
              <a:t>Increases Morale:</a:t>
            </a:r>
            <a:r>
              <a:rPr lang="en-US" dirty="0"/>
              <a:t> A supportive and positive team environment keeps developers motivated and engaged. Team managers who address conflicts effectively and recognize achievements contribute to a happier and more productive workforce.</a:t>
            </a:r>
            <a:endParaRPr lang="en-US" dirty="0"/>
          </a:p>
          <a:p>
            <a:endParaRPr lang="en-US" dirty="0"/>
          </a:p>
          <a:p>
            <a:endParaRPr lang="en-US" dirty="0"/>
          </a:p>
          <a:p>
            <a:pPr>
              <a:buFont typeface="Arial" panose="020B0604020202020204" pitchFamily="34" charset="0"/>
              <a:buChar char="•"/>
            </a:pPr>
            <a:r>
              <a:rPr lang="en-US" b="1" dirty="0"/>
              <a:t>Reduces Turnover:</a:t>
            </a:r>
            <a:r>
              <a:rPr lang="en-US" dirty="0"/>
              <a:t> When developers feel valued, supported, and challenged, they are more likely to stay with the company. Good team management practices can help retain talent and reduce the costs associated with recruiting and onboarding new developers.</a:t>
            </a:r>
            <a:endParaRPr lang="en-US" dirty="0"/>
          </a:p>
          <a:p>
            <a:r>
              <a:rPr lang="en-US" dirty="0"/>
              <a:t>In short, effective team management is essential for getting the most out of your software engineering team. It leads to a more productive, efficient, and innovative team that produces high-quality software.</a:t>
            </a:r>
            <a:endParaRPr lang="en-US" dirty="0"/>
          </a:p>
        </p:txBody>
      </p:sp>
      <p:sp>
        <p:nvSpPr>
          <p:cNvPr id="5" name="Rectangle 4"/>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Importance of Team Management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pPr algn="ctr"/>
            <a:r>
              <a:rPr lang="en-US" sz="3600" b="0" i="0" dirty="0">
                <a:solidFill>
                  <a:srgbClr val="610B4B"/>
                </a:solidFill>
                <a:effectLst/>
                <a:highlight>
                  <a:srgbClr val="FFFFFF"/>
                </a:highlight>
                <a:latin typeface="erdana"/>
              </a:rPr>
              <a:t>Project Planning</a:t>
            </a:r>
            <a:endParaRPr lang="en-US" sz="3600" b="0" i="0" dirty="0">
              <a:solidFill>
                <a:srgbClr val="610B4B"/>
              </a:solidFill>
              <a:effectLst/>
              <a:highlight>
                <a:srgbClr val="FFFFFF"/>
              </a:highlight>
              <a:latin typeface="erdana"/>
            </a:endParaRPr>
          </a:p>
          <a:p>
            <a:endParaRPr lang="en-IN"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638" y="2552700"/>
            <a:ext cx="4617720" cy="3215640"/>
          </a:xfrm>
          <a:prstGeom prst="rect">
            <a:avLst/>
          </a:prstGeom>
        </p:spPr>
      </p:pic>
      <p:sp>
        <p:nvSpPr>
          <p:cNvPr id="5" name="Rectangle 4"/>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Project Planning</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583967" y="2324853"/>
            <a:ext cx="10787843" cy="3416320"/>
          </a:xfrm>
          <a:prstGeom prst="rect">
            <a:avLst/>
          </a:prstGeom>
          <a:noFill/>
        </p:spPr>
        <p:txBody>
          <a:bodyPr wrap="square">
            <a:spAutoFit/>
          </a:bodyPr>
          <a:lstStyle/>
          <a:p>
            <a:endParaRPr lang="en-US" dirty="0"/>
          </a:p>
          <a:p>
            <a:r>
              <a:rPr lang="en-US" dirty="0"/>
              <a:t>In software engineering, scope and feasibility are two intertwined concepts that determine the success of a project. </a:t>
            </a:r>
            <a:endParaRPr lang="en-US" dirty="0"/>
          </a:p>
          <a:p>
            <a:endParaRPr lang="en-US" dirty="0"/>
          </a:p>
          <a:p>
            <a:pPr marL="285750" indent="-285750">
              <a:buFont typeface="Wingdings" panose="05000000000000000000" pitchFamily="2" charset="2"/>
              <a:buChar char="Ø"/>
            </a:pPr>
            <a:r>
              <a:rPr lang="en-US" b="1" dirty="0"/>
              <a:t>Scope:</a:t>
            </a:r>
            <a:endParaRPr lang="en-US" b="1" dirty="0"/>
          </a:p>
          <a:p>
            <a:endParaRPr lang="en-US" dirty="0"/>
          </a:p>
          <a:p>
            <a:pPr>
              <a:buFont typeface="Arial" panose="020B0604020202020204" pitchFamily="34" charset="0"/>
              <a:buChar char="•"/>
            </a:pPr>
            <a:r>
              <a:rPr lang="en-US" dirty="0"/>
              <a:t>Refers to all the features and functionalities that will be included in the final software product.</a:t>
            </a:r>
            <a:endParaRPr lang="en-US" dirty="0"/>
          </a:p>
          <a:p>
            <a:endParaRPr lang="en-US" dirty="0"/>
          </a:p>
          <a:p>
            <a:pPr>
              <a:buFont typeface="Arial" panose="020B0604020202020204" pitchFamily="34" charset="0"/>
              <a:buChar char="•"/>
            </a:pPr>
            <a:r>
              <a:rPr lang="en-US" dirty="0"/>
              <a:t>It defines the boundaries of the project, what it will do, and what it won't do.</a:t>
            </a:r>
            <a:endParaRPr lang="en-US" dirty="0"/>
          </a:p>
          <a:p>
            <a:endParaRPr lang="en-US" dirty="0"/>
          </a:p>
          <a:p>
            <a:pPr>
              <a:buFont typeface="Arial" panose="020B0604020202020204" pitchFamily="34" charset="0"/>
              <a:buChar char="•"/>
            </a:pPr>
            <a:r>
              <a:rPr lang="en-US" dirty="0"/>
              <a:t>A well-defined scope ensures everyone involved (developers, clients, stakeholders) is on the same page about the project's deliverables.</a:t>
            </a:r>
            <a:endParaRPr lang="en-US" dirty="0"/>
          </a:p>
        </p:txBody>
      </p:sp>
      <p:sp>
        <p:nvSpPr>
          <p:cNvPr id="5" name="Rectangle 4"/>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Project Planning</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US" sz="3600" b="1" i="0" dirty="0">
              <a:solidFill>
                <a:srgbClr val="273239"/>
              </a:solidFill>
              <a:effectLst/>
              <a:highlight>
                <a:srgbClr val="FFFFFF"/>
              </a:highlight>
              <a:latin typeface="Source Sans 3"/>
            </a:endParaRPr>
          </a:p>
          <a:p>
            <a:endParaRPr lang="en-US" sz="3600" b="1" dirty="0">
              <a:solidFill>
                <a:srgbClr val="273239"/>
              </a:solidFill>
              <a:highlight>
                <a:srgbClr val="FFFFFF"/>
              </a:highlight>
              <a:latin typeface="Source Sans 3"/>
            </a:endParaRPr>
          </a:p>
          <a:p>
            <a:pPr marL="342900" indent="-342900">
              <a:buFont typeface="Wingdings" panose="05000000000000000000" pitchFamily="2" charset="2"/>
              <a:buChar char="Ø"/>
            </a:pPr>
            <a:endParaRPr lang="en-US" sz="2400" b="1" i="0" dirty="0">
              <a:solidFill>
                <a:srgbClr val="273239"/>
              </a:solidFill>
              <a:effectLst/>
              <a:highlight>
                <a:srgbClr val="FFFFFF"/>
              </a:highlight>
              <a:latin typeface="Source Sans 3"/>
            </a:endParaRPr>
          </a:p>
          <a:p>
            <a:pPr marL="342900" indent="-342900">
              <a:buFont typeface="Wingdings" panose="05000000000000000000" pitchFamily="2" charset="2"/>
              <a:buChar char="Ø"/>
            </a:pPr>
            <a:endParaRPr lang="en-US" sz="2400" b="1" dirty="0">
              <a:solidFill>
                <a:srgbClr val="273239"/>
              </a:solidFill>
              <a:highlight>
                <a:srgbClr val="FFFFFF"/>
              </a:highlight>
              <a:latin typeface="Source Sans 3"/>
            </a:endParaRPr>
          </a:p>
          <a:p>
            <a:pPr marL="342900" indent="-342900">
              <a:buFont typeface="Wingdings" panose="05000000000000000000" pitchFamily="2" charset="2"/>
              <a:buChar char="Ø"/>
            </a:pPr>
            <a:endParaRPr lang="en-US" sz="2400" b="1" i="0" dirty="0">
              <a:solidFill>
                <a:srgbClr val="273239"/>
              </a:solidFill>
              <a:effectLst/>
              <a:highlight>
                <a:srgbClr val="FFFFFF"/>
              </a:highlight>
              <a:latin typeface="Source Sans 3"/>
            </a:endParaRPr>
          </a:p>
          <a:p>
            <a:pPr marL="342900" indent="-342900">
              <a:buFont typeface="Wingdings" panose="05000000000000000000" pitchFamily="2" charset="2"/>
              <a:buChar char="Ø"/>
            </a:pPr>
            <a:endParaRPr lang="en-US" sz="2400" b="1" dirty="0">
              <a:solidFill>
                <a:srgbClr val="273239"/>
              </a:solidFill>
              <a:highlight>
                <a:srgbClr val="FFFFFF"/>
              </a:highlight>
              <a:latin typeface="Source Sans 3"/>
            </a:endParaRPr>
          </a:p>
          <a:p>
            <a:pPr marL="342900" indent="-342900">
              <a:buFont typeface="Wingdings" panose="05000000000000000000" pitchFamily="2" charset="2"/>
              <a:buChar char="Ø"/>
            </a:pPr>
            <a:endParaRPr lang="en-US" sz="2400" b="1" i="0" dirty="0">
              <a:solidFill>
                <a:srgbClr val="273239"/>
              </a:solidFill>
              <a:effectLst/>
              <a:highlight>
                <a:srgbClr val="FFFFFF"/>
              </a:highlight>
              <a:latin typeface="Source Sans 3"/>
            </a:endParaRPr>
          </a:p>
          <a:p>
            <a:pPr marL="342900" indent="-342900">
              <a:buFont typeface="Wingdings" panose="05000000000000000000" pitchFamily="2" charset="2"/>
              <a:buChar char="Ø"/>
            </a:pPr>
            <a:endParaRPr lang="en-US" sz="2400" b="1" dirty="0">
              <a:solidFill>
                <a:srgbClr val="273239"/>
              </a:solidFill>
              <a:highlight>
                <a:srgbClr val="FFFFFF"/>
              </a:highlight>
              <a:latin typeface="Source Sans 3"/>
            </a:endParaRPr>
          </a:p>
          <a:p>
            <a:pPr marL="342900" indent="-342900">
              <a:buFont typeface="Wingdings" panose="05000000000000000000" pitchFamily="2" charset="2"/>
              <a:buChar char="Ø"/>
            </a:pPr>
            <a:endParaRPr lang="en-US" sz="2400" b="1" i="0" dirty="0">
              <a:solidFill>
                <a:srgbClr val="273239"/>
              </a:solidFill>
              <a:effectLst/>
              <a:highlight>
                <a:srgbClr val="FFFFFF"/>
              </a:highlight>
              <a:latin typeface="Source Sans 3"/>
            </a:endParaRPr>
          </a:p>
          <a:p>
            <a:endParaRPr lang="en-US" sz="2400" b="1" i="0" dirty="0">
              <a:solidFill>
                <a:srgbClr val="273239"/>
              </a:solidFill>
              <a:effectLst/>
              <a:highlight>
                <a:srgbClr val="FFFFFF"/>
              </a:highlight>
              <a:latin typeface="Source Sans 3"/>
            </a:endParaRPr>
          </a:p>
          <a:p>
            <a:pPr marL="342900" indent="-342900">
              <a:buFont typeface="Wingdings" panose="05000000000000000000" pitchFamily="2" charset="2"/>
              <a:buChar char="Ø"/>
            </a:pPr>
            <a:endParaRPr lang="en-US" sz="2400" b="1" i="0" dirty="0">
              <a:solidFill>
                <a:srgbClr val="273239"/>
              </a:solidFill>
              <a:effectLst/>
              <a:highlight>
                <a:srgbClr val="FFFFFF"/>
              </a:highlight>
              <a:latin typeface="Source Sans 3"/>
            </a:endParaRPr>
          </a:p>
          <a:p>
            <a:pPr marL="342900" indent="-342900">
              <a:buFont typeface="Wingdings" panose="05000000000000000000" pitchFamily="2" charset="2"/>
              <a:buChar char="Ø"/>
            </a:pPr>
            <a:endParaRPr lang="en-US" sz="2400" b="1" dirty="0">
              <a:solidFill>
                <a:srgbClr val="273239"/>
              </a:solidFill>
              <a:highlight>
                <a:srgbClr val="FFFFFF"/>
              </a:highlight>
              <a:latin typeface="Source Sans 3"/>
            </a:endParaRPr>
          </a:p>
          <a:p>
            <a:pPr marL="342900" indent="-342900">
              <a:buFont typeface="Wingdings" panose="05000000000000000000" pitchFamily="2" charset="2"/>
              <a:buChar char="Ø"/>
            </a:pPr>
            <a:endParaRPr lang="en-US" sz="2000" b="1" i="0" dirty="0">
              <a:solidFill>
                <a:srgbClr val="273239"/>
              </a:solidFill>
              <a:effectLst/>
              <a:highlight>
                <a:srgbClr val="FFFFFF"/>
              </a:highlight>
              <a:latin typeface="+mj-lt"/>
            </a:endParaRPr>
          </a:p>
          <a:p>
            <a:endParaRPr lang="en-US" sz="2000" b="1" dirty="0">
              <a:solidFill>
                <a:srgbClr val="273239"/>
              </a:solidFill>
              <a:highlight>
                <a:srgbClr val="FFFFFF"/>
              </a:highlight>
              <a:latin typeface="+mj-lt"/>
            </a:endParaRPr>
          </a:p>
          <a:p>
            <a:pPr marL="342900" indent="-342900">
              <a:buFont typeface="Wingdings" panose="05000000000000000000" pitchFamily="2" charset="2"/>
              <a:buChar char="Ø"/>
            </a:pPr>
            <a:endParaRPr lang="en-US" sz="2000" b="1" i="0" dirty="0">
              <a:solidFill>
                <a:srgbClr val="273239"/>
              </a:solidFill>
              <a:effectLst/>
              <a:highlight>
                <a:srgbClr val="FFFFFF"/>
              </a:highlight>
              <a:latin typeface="+mj-lt"/>
            </a:endParaRPr>
          </a:p>
          <a:p>
            <a:pPr marL="342900" indent="-342900">
              <a:buFont typeface="Wingdings" panose="05000000000000000000" pitchFamily="2" charset="2"/>
              <a:buChar char="Ø"/>
            </a:pPr>
            <a:r>
              <a:rPr lang="en-US" sz="2000" i="0" dirty="0">
                <a:solidFill>
                  <a:schemeClr val="accent1">
                    <a:lumMod val="75000"/>
                  </a:schemeClr>
                </a:solidFill>
                <a:effectLst/>
                <a:highlight>
                  <a:srgbClr val="FFFFFF"/>
                </a:highlight>
              </a:rPr>
              <a:t>What is Scope in Project Management?</a:t>
            </a:r>
            <a:endParaRPr lang="en-US" sz="2000" dirty="0">
              <a:solidFill>
                <a:schemeClr val="accent1">
                  <a:lumMod val="75000"/>
                </a:schemeClr>
              </a:solidFill>
              <a:highlight>
                <a:srgbClr val="FFFFFF"/>
              </a:highlight>
            </a:endParaRPr>
          </a:p>
          <a:p>
            <a:r>
              <a:rPr lang="en-US" sz="2000" i="0" dirty="0">
                <a:solidFill>
                  <a:srgbClr val="273239"/>
                </a:solidFill>
                <a:effectLst/>
                <a:highlight>
                  <a:srgbClr val="FFFFFF"/>
                </a:highlight>
              </a:rPr>
              <a:t>    </a:t>
            </a:r>
            <a:r>
              <a:rPr lang="en-US" i="0" dirty="0">
                <a:solidFill>
                  <a:srgbClr val="273239"/>
                </a:solidFill>
                <a:effectLst/>
                <a:highlight>
                  <a:srgbClr val="FFFFFF"/>
                </a:highlight>
              </a:rPr>
              <a:t>During the time of eliciting and framing the requirements of a Project, it is important to understand </a:t>
            </a:r>
            <a:endParaRPr lang="en-US" i="0" dirty="0">
              <a:solidFill>
                <a:srgbClr val="273239"/>
              </a:solidFill>
              <a:effectLst/>
              <a:highlight>
                <a:srgbClr val="FFFFFF"/>
              </a:highlight>
            </a:endParaRPr>
          </a:p>
          <a:p>
            <a:r>
              <a:rPr lang="en-US" i="0" dirty="0">
                <a:solidFill>
                  <a:srgbClr val="273239"/>
                </a:solidFill>
                <a:effectLst/>
                <a:highlight>
                  <a:srgbClr val="FFFFFF"/>
                </a:highlight>
              </a:rPr>
              <a:t> the key domains that our project would influence. This is important, not only for the evaluation of the  project but also, for assuring that the project adheres to the requirements and industry standards. </a:t>
            </a:r>
            <a:endParaRPr lang="en-US" i="0" dirty="0">
              <a:solidFill>
                <a:srgbClr val="273239"/>
              </a:solidFill>
              <a:effectLst/>
              <a:highlight>
                <a:srgbClr val="FFFFFF"/>
              </a:highlight>
            </a:endParaRPr>
          </a:p>
          <a:p>
            <a:r>
              <a:rPr lang="en-US" i="0" dirty="0">
                <a:solidFill>
                  <a:srgbClr val="273239"/>
                </a:solidFill>
                <a:effectLst/>
                <a:highlight>
                  <a:srgbClr val="FFFFFF"/>
                </a:highlight>
              </a:rPr>
              <a:t>The Scope of a Project encapsulates all this information in a structured way so all the stakeholders</a:t>
            </a:r>
            <a:endParaRPr lang="en-US" i="0" dirty="0">
              <a:solidFill>
                <a:srgbClr val="273239"/>
              </a:solidFill>
              <a:effectLst/>
              <a:highlight>
                <a:srgbClr val="FFFFFF"/>
              </a:highlight>
            </a:endParaRPr>
          </a:p>
          <a:p>
            <a:r>
              <a:rPr lang="en-US" i="0" dirty="0">
                <a:solidFill>
                  <a:srgbClr val="273239"/>
                </a:solidFill>
                <a:effectLst/>
                <a:highlight>
                  <a:srgbClr val="FFFFFF"/>
                </a:highlight>
              </a:rPr>
              <a:t> can understand what is the Project and how it will create an impact on the various dimensions.</a:t>
            </a:r>
            <a:endParaRPr lang="en-US" i="0" dirty="0">
              <a:solidFill>
                <a:srgbClr val="273239"/>
              </a:solidFill>
              <a:effectLst/>
              <a:highlight>
                <a:srgbClr val="FFFFFF"/>
              </a:highlight>
            </a:endParaRPr>
          </a:p>
          <a:p>
            <a:endParaRPr lang="en-US" dirty="0">
              <a:solidFill>
                <a:srgbClr val="273239"/>
              </a:solidFill>
              <a:highlight>
                <a:srgbClr val="FFFFFF"/>
              </a:highlight>
            </a:endParaRPr>
          </a:p>
          <a:p>
            <a:endParaRPr lang="en-US" i="0" dirty="0">
              <a:solidFill>
                <a:srgbClr val="273239"/>
              </a:solidFill>
              <a:effectLst/>
              <a:highlight>
                <a:srgbClr val="FFFFFF"/>
              </a:highlight>
            </a:endParaRPr>
          </a:p>
          <a:p>
            <a:pPr marL="285750" indent="-285750">
              <a:buFont typeface="Wingdings" panose="05000000000000000000" pitchFamily="2" charset="2"/>
              <a:buChar char="Ø"/>
            </a:pPr>
            <a:r>
              <a:rPr lang="en-US" sz="2000" dirty="0">
                <a:solidFill>
                  <a:schemeClr val="accent1">
                    <a:lumMod val="75000"/>
                  </a:schemeClr>
                </a:solidFill>
                <a:highlight>
                  <a:srgbClr val="FFFFFF"/>
                </a:highlight>
              </a:rPr>
              <a:t>What is the Project Scope?</a:t>
            </a:r>
            <a:endParaRPr lang="en-US" sz="2000" dirty="0">
              <a:solidFill>
                <a:schemeClr val="accent1">
                  <a:lumMod val="75000"/>
                </a:schemeClr>
              </a:solidFill>
              <a:highlight>
                <a:srgbClr val="FFFFFF"/>
              </a:highlight>
            </a:endParaRPr>
          </a:p>
          <a:p>
            <a:r>
              <a:rPr lang="en-US" sz="2000" dirty="0">
                <a:solidFill>
                  <a:srgbClr val="273239"/>
                </a:solidFill>
                <a:highlight>
                  <a:srgbClr val="FFFFFF"/>
                </a:highlight>
              </a:rPr>
              <a:t>  </a:t>
            </a:r>
            <a:r>
              <a:rPr lang="en-US" dirty="0">
                <a:solidFill>
                  <a:srgbClr val="273239"/>
                </a:solidFill>
                <a:highlight>
                  <a:srgbClr val="FFFFFF"/>
                </a:highlight>
              </a:rPr>
              <a:t>The Scope is the part of the Project Management that is responsible for the boundaries, objectives, and deliverables</a:t>
            </a:r>
            <a:endParaRPr lang="en-US" dirty="0">
              <a:solidFill>
                <a:srgbClr val="273239"/>
              </a:solidFill>
              <a:highlight>
                <a:srgbClr val="FFFFFF"/>
              </a:highlight>
            </a:endParaRPr>
          </a:p>
          <a:p>
            <a:r>
              <a:rPr lang="en-US" dirty="0">
                <a:solidFill>
                  <a:srgbClr val="273239"/>
                </a:solidFill>
                <a:highlight>
                  <a:srgbClr val="FFFFFF"/>
                </a:highlight>
              </a:rPr>
              <a:t>   of the Project. In other words, it is the total amount of activities or tasks that need to be done under the Project  Execution.</a:t>
            </a:r>
            <a:endParaRPr lang="en-US" dirty="0">
              <a:solidFill>
                <a:srgbClr val="273239"/>
              </a:solidFill>
              <a:highlight>
                <a:srgbClr val="FFFFFF"/>
              </a:highlight>
            </a:endParaRPr>
          </a:p>
          <a:p>
            <a:pPr marL="285750" indent="-285750">
              <a:buFont typeface="Arial" panose="020B0604020202020204" pitchFamily="34" charset="0"/>
              <a:buChar char="•"/>
            </a:pPr>
            <a:r>
              <a:rPr lang="en-US" dirty="0">
                <a:solidFill>
                  <a:srgbClr val="273239"/>
                </a:solidFill>
                <a:highlight>
                  <a:srgbClr val="FFFFFF"/>
                </a:highlight>
              </a:rPr>
              <a:t>It includes all the information about the breakdown of the project tasks and deliverables so that they can be easily managed.</a:t>
            </a:r>
            <a:endParaRPr lang="en-US" dirty="0">
              <a:solidFill>
                <a:srgbClr val="273239"/>
              </a:solidFill>
              <a:highlight>
                <a:srgbClr val="FFFFFF"/>
              </a:highlight>
            </a:endParaRPr>
          </a:p>
          <a:p>
            <a:pPr marL="285750" indent="-285750">
              <a:buFont typeface="Arial" panose="020B0604020202020204" pitchFamily="34" charset="0"/>
              <a:buChar char="•"/>
            </a:pPr>
            <a:r>
              <a:rPr lang="en-US" dirty="0">
                <a:solidFill>
                  <a:srgbClr val="273239"/>
                </a:solidFill>
                <a:highlight>
                  <a:srgbClr val="FFFFFF"/>
                </a:highlight>
              </a:rPr>
              <a:t>Defining the Project’s scope is an integral part of the project definition and execution phase.</a:t>
            </a:r>
            <a:endParaRPr lang="en-US" dirty="0">
              <a:solidFill>
                <a:srgbClr val="273239"/>
              </a:solidFill>
              <a:highlight>
                <a:srgbClr val="FFFFFF"/>
              </a:highlight>
            </a:endParaRPr>
          </a:p>
          <a:p>
            <a:pPr marL="285750" indent="-285750">
              <a:buFont typeface="Arial" panose="020B0604020202020204" pitchFamily="34" charset="0"/>
              <a:buChar char="•"/>
            </a:pPr>
            <a:r>
              <a:rPr lang="en-US" dirty="0">
                <a:solidFill>
                  <a:srgbClr val="273239"/>
                </a:solidFill>
                <a:highlight>
                  <a:srgbClr val="FFFFFF"/>
                </a:highlight>
              </a:rPr>
              <a:t>Thus, it plays a crucial role in highlighting the precise objectives of the Project</a:t>
            </a:r>
            <a:endParaRPr lang="en-US" dirty="0">
              <a:solidFill>
                <a:srgbClr val="273239"/>
              </a:solidFill>
              <a:highlight>
                <a:srgbClr val="FFFFFF"/>
              </a:highlight>
            </a:endParaRPr>
          </a:p>
          <a:p>
            <a:endParaRPr lang="en-US" sz="2400" b="1" i="0" dirty="0">
              <a:solidFill>
                <a:srgbClr val="273239"/>
              </a:solidFill>
              <a:effectLst/>
              <a:highlight>
                <a:srgbClr val="FFFFFF"/>
              </a:highlight>
              <a:latin typeface="Source Sans 3"/>
            </a:endParaRPr>
          </a:p>
          <a:p>
            <a:endParaRPr lang="en-US" sz="2400" b="1" i="0" dirty="0">
              <a:solidFill>
                <a:srgbClr val="273239"/>
              </a:solidFill>
              <a:effectLst/>
              <a:highlight>
                <a:srgbClr val="FFFFFF"/>
              </a:highlight>
              <a:latin typeface="Source Sans 3"/>
            </a:endParaRPr>
          </a:p>
          <a:p>
            <a:endParaRPr lang="en-US" sz="2000" b="0" i="0" dirty="0">
              <a:solidFill>
                <a:srgbClr val="273239"/>
              </a:solidFill>
              <a:effectLst/>
              <a:highlight>
                <a:srgbClr val="FFFFFF"/>
              </a:highlight>
              <a:latin typeface="Nunito" pitchFamily="2" charset="0"/>
            </a:endParaRPr>
          </a:p>
        </p:txBody>
      </p:sp>
      <p:sp>
        <p:nvSpPr>
          <p:cNvPr id="3" name="Rectangle 2"/>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Scope</a:t>
            </a:r>
            <a:endParaRPr lang="en-IN" sz="3600" dirty="0"/>
          </a:p>
          <a:p>
            <a:endParaRPr lang="en-IN" sz="36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4" name="Rectangle 2"/>
          <p:cNvSpPr>
            <a:spLocks noChangeArrowheads="1"/>
          </p:cNvSpPr>
          <p:nvPr/>
        </p:nvSpPr>
        <p:spPr bwMode="auto">
          <a:xfrm>
            <a:off x="91440" y="-4213229"/>
            <a:ext cx="11592561" cy="1089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IN" b="1" u="sng" dirty="0"/>
              <a:t>Project Scope Management Steps :</a:t>
            </a:r>
            <a:endParaRPr lang="en-US" altLang="en-US" b="1" u="sng"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1. Plan Scope Management:</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This initial step involves creating a roadmap for how you'll manage scope throughout the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This plan outlines the tools, techniques, and roles involved in scope definition, verification, and control.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2. Collect Requirements:</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This involves gathering information from stakeholders (clients, users) about their needs and expectations for the software.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Techniques like workshops, interviews, and user story gathering help capture these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3. Define Scope:</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Based on the collected requirements, this step translates them into a detailed description of the project's functionalities and deliverables.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scope statement becomes a key document outlining what the project will and will not include.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Scope Management</a:t>
            </a:r>
            <a:endParaRPr lang="en-IN" sz="3600" dirty="0"/>
          </a:p>
          <a:p>
            <a:endParaRPr lang="en-IN" sz="3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1"/>
          <p:cNvSpPr>
            <a:spLocks noChangeArrowheads="1"/>
          </p:cNvSpPr>
          <p:nvPr/>
        </p:nvSpPr>
        <p:spPr bwMode="auto">
          <a:xfrm>
            <a:off x="440575" y="-6694125"/>
            <a:ext cx="11310850" cy="1338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b="1" dirty="0">
                <a:solidFill>
                  <a:schemeClr val="accent1">
                    <a:lumMod val="75000"/>
                  </a:schemeClr>
                </a:solidFill>
                <a:latin typeface="Arial" panose="020B0604020202020204" pitchFamily="34" charset="0"/>
              </a:rPr>
              <a:t>4. </a:t>
            </a: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Create WBS (Work Breakdown Structure):</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WBS breaks down the project scope into smaller, more manageable tasks.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Imagine a hierarchical structure where the project goal sits at the top, and each level below further decomposes the work into smaller and more specific deliverables.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5. Verify Scope:</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This step involves formalizing the agreement on the defined scope.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Stakeholders typically review the scope statement and WBS to ensure it aligns with their expectations.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Once approved, a baseline is established to serve as a reference point for future comparisons.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6. Control Scope:</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Throughout the project, this step ensures that the project stays within the defined scope.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It involves monitoring progress, identifying any potential scope creep requests, and managing changes.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 change control process is typically defined to evaluate and approve or reject any proposed scope changes, considering their impact on time, budget, and resources.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Scope Management</a:t>
            </a:r>
            <a:endParaRPr lang="en-IN" sz="3600" dirty="0"/>
          </a:p>
          <a:p>
            <a:endParaRPr lang="en-IN" sz="3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723206" y="2171992"/>
            <a:ext cx="8030096" cy="2861310"/>
          </a:xfrm>
          <a:prstGeom prst="rect">
            <a:avLst/>
          </a:prstGeom>
          <a:noFill/>
        </p:spPr>
        <p:txBody>
          <a:bodyPr wrap="square">
            <a:spAutoFit/>
          </a:bodyPr>
          <a:lstStyle/>
          <a:p>
            <a:pPr marL="285750" indent="-285750" algn="l" fontAlgn="base">
              <a:buFont typeface="Wingdings" panose="05000000000000000000" pitchFamily="2" charset="2"/>
              <a:buChar char="Ø"/>
            </a:pPr>
            <a:endParaRPr lang="en-US" b="1" i="0" dirty="0">
              <a:solidFill>
                <a:schemeClr val="accent1">
                  <a:lumMod val="75000"/>
                </a:schemeClr>
              </a:solidFill>
              <a:effectLst/>
              <a:highlight>
                <a:srgbClr val="FFFFFF"/>
              </a:highlight>
              <a:latin typeface="Nunito" pitchFamily="2" charset="0"/>
            </a:endParaRPr>
          </a:p>
          <a:p>
            <a:pPr marL="285750" indent="-285750" algn="l" fontAlgn="base">
              <a:lnSpc>
                <a:spcPct val="150000"/>
              </a:lnSpc>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Why is Project Scope Management important?</a:t>
            </a:r>
            <a:endParaRPr lang="en-US" b="1" i="0" dirty="0">
              <a:solidFill>
                <a:schemeClr val="accent1">
                  <a:lumMod val="75000"/>
                </a:schemeClr>
              </a:solidFill>
              <a:effectLst/>
              <a:highlight>
                <a:srgbClr val="FFFFFF"/>
              </a:highlight>
              <a:latin typeface="+mj-ea"/>
              <a:cs typeface="+mj-ea"/>
            </a:endParaRPr>
          </a:p>
          <a:p>
            <a:pPr marL="285750" indent="-285750" fontAlgn="base">
              <a:lnSpc>
                <a:spcPct val="150000"/>
              </a:lnSpc>
              <a:buFont typeface="Arial" panose="020B0604020202020204" pitchFamily="34" charset="0"/>
              <a:buChar char="•"/>
            </a:pPr>
            <a:r>
              <a:rPr lang="en-IN" b="1" i="0" dirty="0">
                <a:solidFill>
                  <a:srgbClr val="273239"/>
                </a:solidFill>
                <a:effectLst/>
                <a:highlight>
                  <a:srgbClr val="FFFFFF"/>
                </a:highlight>
                <a:latin typeface="+mj-ea"/>
                <a:cs typeface="+mj-ea"/>
              </a:rPr>
              <a:t>Defines Project Boundaries</a:t>
            </a:r>
            <a:endParaRPr lang="en-US" b="1" dirty="0">
              <a:solidFill>
                <a:schemeClr val="accent1">
                  <a:lumMod val="75000"/>
                </a:schemeClr>
              </a:solidFill>
              <a:highlight>
                <a:srgbClr val="FFFFFF"/>
              </a:highlight>
              <a:latin typeface="+mj-ea"/>
              <a:cs typeface="+mj-ea"/>
            </a:endParaRPr>
          </a:p>
          <a:p>
            <a:pPr marL="285750" indent="-285750" fontAlgn="base">
              <a:lnSpc>
                <a:spcPct val="150000"/>
              </a:lnSpc>
              <a:buFont typeface="Arial" panose="020B0604020202020204" pitchFamily="34" charset="0"/>
              <a:buChar char="•"/>
            </a:pPr>
            <a:r>
              <a:rPr lang="en-IN" b="1" i="0" dirty="0">
                <a:solidFill>
                  <a:srgbClr val="273239"/>
                </a:solidFill>
                <a:effectLst/>
                <a:highlight>
                  <a:srgbClr val="FFFFFF"/>
                </a:highlight>
                <a:latin typeface="+mj-ea"/>
                <a:cs typeface="+mj-ea"/>
              </a:rPr>
              <a:t>Sets Clear Objectives</a:t>
            </a:r>
            <a:endParaRPr lang="en-US" b="1" i="0" dirty="0">
              <a:solidFill>
                <a:schemeClr val="accent1">
                  <a:lumMod val="75000"/>
                </a:schemeClr>
              </a:solidFill>
              <a:effectLst/>
              <a:highlight>
                <a:srgbClr val="FFFFFF"/>
              </a:highlight>
              <a:latin typeface="+mj-ea"/>
              <a:cs typeface="+mj-ea"/>
            </a:endParaRPr>
          </a:p>
          <a:p>
            <a:pPr marL="285750" indent="-285750" fontAlgn="base">
              <a:lnSpc>
                <a:spcPct val="150000"/>
              </a:lnSpc>
              <a:buFont typeface="Arial" panose="020B0604020202020204" pitchFamily="34" charset="0"/>
              <a:buChar char="•"/>
            </a:pPr>
            <a:r>
              <a:rPr lang="en-IN" b="1" i="0" dirty="0">
                <a:solidFill>
                  <a:srgbClr val="273239"/>
                </a:solidFill>
                <a:effectLst/>
                <a:highlight>
                  <a:srgbClr val="FFFFFF"/>
                </a:highlight>
                <a:latin typeface="+mj-ea"/>
                <a:cs typeface="+mj-ea"/>
              </a:rPr>
              <a:t>Guided Decision Making</a:t>
            </a:r>
            <a:endParaRPr lang="en-US" b="1" dirty="0">
              <a:solidFill>
                <a:schemeClr val="accent1">
                  <a:lumMod val="75000"/>
                </a:schemeClr>
              </a:solidFill>
              <a:highlight>
                <a:srgbClr val="FFFFFF"/>
              </a:highlight>
              <a:latin typeface="+mj-ea"/>
              <a:cs typeface="+mj-ea"/>
            </a:endParaRPr>
          </a:p>
          <a:p>
            <a:pPr marL="285750" indent="-285750" fontAlgn="base">
              <a:lnSpc>
                <a:spcPct val="150000"/>
              </a:lnSpc>
              <a:buFont typeface="Arial" panose="020B0604020202020204" pitchFamily="34" charset="0"/>
              <a:buChar char="•"/>
            </a:pPr>
            <a:r>
              <a:rPr lang="en-IN" b="1" i="0" dirty="0">
                <a:solidFill>
                  <a:srgbClr val="273239"/>
                </a:solidFill>
                <a:effectLst/>
                <a:highlight>
                  <a:srgbClr val="FFFFFF"/>
                </a:highlight>
                <a:latin typeface="+mj-ea"/>
                <a:cs typeface="+mj-ea"/>
              </a:rPr>
              <a:t>Facilitates Planning</a:t>
            </a:r>
            <a:endParaRPr lang="en-US" b="1" i="0" dirty="0">
              <a:solidFill>
                <a:schemeClr val="accent1">
                  <a:lumMod val="75000"/>
                </a:schemeClr>
              </a:solidFill>
              <a:effectLst/>
              <a:highlight>
                <a:srgbClr val="FFFFFF"/>
              </a:highlight>
              <a:latin typeface="+mj-ea"/>
              <a:cs typeface="+mj-ea"/>
            </a:endParaRPr>
          </a:p>
          <a:p>
            <a:pPr marL="285750" indent="-285750" fontAlgn="base">
              <a:lnSpc>
                <a:spcPct val="150000"/>
              </a:lnSpc>
              <a:buFont typeface="Arial" panose="020B0604020202020204" pitchFamily="34" charset="0"/>
              <a:buChar char="•"/>
            </a:pPr>
            <a:r>
              <a:rPr lang="en-IN" b="1" i="0" dirty="0">
                <a:solidFill>
                  <a:srgbClr val="273239"/>
                </a:solidFill>
                <a:effectLst/>
                <a:highlight>
                  <a:srgbClr val="FFFFFF"/>
                </a:highlight>
                <a:latin typeface="+mj-ea"/>
                <a:cs typeface="+mj-ea"/>
              </a:rPr>
              <a:t>Manages Stakeholder Expectations</a:t>
            </a:r>
            <a:endParaRPr lang="en-US" b="1" i="0" dirty="0">
              <a:solidFill>
                <a:schemeClr val="accent1">
                  <a:lumMod val="75000"/>
                </a:schemeClr>
              </a:solidFill>
              <a:effectLst/>
              <a:highlight>
                <a:srgbClr val="FFFFFF"/>
              </a:highlight>
              <a:latin typeface="+mj-ea"/>
              <a:cs typeface="+mj-ea"/>
            </a:endParaRPr>
          </a:p>
        </p:txBody>
      </p:sp>
      <p:sp>
        <p:nvSpPr>
          <p:cNvPr id="5" name="Rectangle 4"/>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Scope Management</a:t>
            </a:r>
            <a:endParaRPr lang="en-IN" sz="3600" dirty="0"/>
          </a:p>
          <a:p>
            <a:endParaRPr lang="en-IN" sz="36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r>
              <a:rPr lang="en-US" sz="3600" dirty="0"/>
              <a:t>Feasibility</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440575" y="2338758"/>
            <a:ext cx="10931236" cy="3693319"/>
          </a:xfrm>
          <a:prstGeom prst="rect">
            <a:avLst/>
          </a:prstGeom>
          <a:noFill/>
        </p:spPr>
        <p:txBody>
          <a:bodyPr wrap="square">
            <a:spAutoFit/>
          </a:bodyPr>
          <a:lstStyle/>
          <a:p>
            <a:pPr marL="285750" indent="-285750">
              <a:buFont typeface="Wingdings" panose="05000000000000000000" pitchFamily="2" charset="2"/>
              <a:buChar char="Ø"/>
            </a:pPr>
            <a:r>
              <a:rPr lang="en-US" dirty="0"/>
              <a:t>In software engineering project management, feasibility refers to the process of assessing whether a proposed software project is </a:t>
            </a:r>
            <a:r>
              <a:rPr lang="en-US" b="1" dirty="0"/>
              <a:t>realistic and achievable</a:t>
            </a:r>
            <a:r>
              <a:rPr lang="en-US" dirty="0"/>
              <a:t> within the given constraints. It's like evaluating the viability of a project before diving headfirst into development.</a:t>
            </a:r>
            <a:endParaRPr lang="en-US" dirty="0"/>
          </a:p>
          <a:p>
            <a:endParaRPr lang="en-US" dirty="0"/>
          </a:p>
          <a:p>
            <a:pPr marL="285750" indent="-285750">
              <a:buFont typeface="Wingdings" panose="05000000000000000000" pitchFamily="2" charset="2"/>
              <a:buChar char="Ø"/>
            </a:pPr>
            <a:r>
              <a:rPr lang="en-US" dirty="0"/>
              <a:t>There are five main types of feasibility studies considered during this assessment:</a:t>
            </a:r>
            <a:endParaRPr lang="en-US" dirty="0"/>
          </a:p>
          <a:p>
            <a:endParaRPr lang="en-US" dirty="0"/>
          </a:p>
          <a:p>
            <a:pPr>
              <a:buFont typeface="+mj-lt"/>
              <a:buAutoNum type="arabicPeriod"/>
            </a:pPr>
            <a:r>
              <a:rPr lang="en-US" b="1" dirty="0">
                <a:solidFill>
                  <a:schemeClr val="accent1">
                    <a:lumMod val="75000"/>
                  </a:schemeClr>
                </a:solidFill>
              </a:rPr>
              <a:t>Technical Feasibility:</a:t>
            </a:r>
            <a:endParaRPr lang="en-US" b="1" dirty="0">
              <a:solidFill>
                <a:schemeClr val="accent1">
                  <a:lumMod val="75000"/>
                </a:schemeClr>
              </a:solidFill>
            </a:endParaRPr>
          </a:p>
          <a:p>
            <a:endParaRPr lang="en-US" dirty="0">
              <a:solidFill>
                <a:schemeClr val="accent1">
                  <a:lumMod val="75000"/>
                </a:schemeClr>
              </a:solidFill>
            </a:endParaRPr>
          </a:p>
          <a:p>
            <a:pPr>
              <a:buFont typeface="Arial" panose="020B0604020202020204" pitchFamily="34" charset="0"/>
              <a:buChar char="•"/>
            </a:pPr>
            <a:r>
              <a:rPr lang="en-US" dirty="0"/>
              <a:t>This examines whether the project can be built with the current technology and resources available.</a:t>
            </a:r>
            <a:endParaRPr lang="en-US" dirty="0"/>
          </a:p>
          <a:p>
            <a:pPr>
              <a:buFont typeface="Arial" panose="020B0604020202020204" pitchFamily="34" charset="0"/>
              <a:buChar char="•"/>
            </a:pPr>
            <a:r>
              <a:rPr lang="en-US" dirty="0"/>
              <a:t>It considers factors like:</a:t>
            </a:r>
            <a:endParaRPr lang="en-US" dirty="0"/>
          </a:p>
          <a:p>
            <a:pPr marL="742950" lvl="1" indent="-285750">
              <a:buFont typeface="Arial" panose="020B0604020202020204" pitchFamily="34" charset="0"/>
              <a:buChar char="•"/>
            </a:pPr>
            <a:r>
              <a:rPr lang="en-US" dirty="0"/>
              <a:t>Existing hardware and software capabilities</a:t>
            </a:r>
            <a:endParaRPr lang="en-US" dirty="0"/>
          </a:p>
          <a:p>
            <a:pPr marL="742950" lvl="1" indent="-285750">
              <a:buFont typeface="Arial" panose="020B0604020202020204" pitchFamily="34" charset="0"/>
              <a:buChar char="•"/>
            </a:pPr>
            <a:r>
              <a:rPr lang="en-US" dirty="0"/>
              <a:t>Team's technical expertise</a:t>
            </a:r>
            <a:endParaRPr lang="en-US" dirty="0"/>
          </a:p>
          <a:p>
            <a:pPr marL="742950" lvl="1" indent="-285750">
              <a:buFont typeface="Arial" panose="020B0604020202020204" pitchFamily="34" charset="0"/>
              <a:buChar char="•"/>
            </a:pPr>
            <a:r>
              <a:rPr lang="en-US" dirty="0"/>
              <a:t>Availability of necessary tools and technologies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Feasibility</a:t>
            </a:r>
            <a:endParaRPr lang="en-IN" sz="3600" b="1" dirty="0"/>
          </a:p>
        </p:txBody>
      </p:sp>
      <p:sp>
        <p:nvSpPr>
          <p:cNvPr id="4" name="TextBox 3"/>
          <p:cNvSpPr txBox="1"/>
          <p:nvPr/>
        </p:nvSpPr>
        <p:spPr>
          <a:xfrm>
            <a:off x="440575" y="-971656"/>
            <a:ext cx="11438311" cy="7294305"/>
          </a:xfrm>
          <a:prstGeom prst="rect">
            <a:avLst/>
          </a:prstGeom>
          <a:noFill/>
        </p:spPr>
        <p:txBody>
          <a:bodyPr wrap="square">
            <a:spAutoFit/>
          </a:bodyPr>
          <a:lstStyle/>
          <a:p>
            <a:pPr>
              <a:buFont typeface="+mj-lt"/>
              <a:buAutoNum type="arabicPeriod" startAt="2"/>
            </a:pPr>
            <a:endParaRPr lang="en-US" b="1" dirty="0"/>
          </a:p>
          <a:p>
            <a:pPr>
              <a:buFont typeface="+mj-lt"/>
              <a:buAutoNum type="arabicPeriod" startAt="2"/>
            </a:pPr>
            <a:endParaRPr lang="en-US" b="1" dirty="0"/>
          </a:p>
          <a:p>
            <a:pPr>
              <a:buFont typeface="+mj-lt"/>
              <a:buAutoNum type="arabicPeriod" startAt="2"/>
            </a:pPr>
            <a:endParaRPr lang="en-US" b="1" dirty="0"/>
          </a:p>
          <a:p>
            <a:pPr>
              <a:buFont typeface="+mj-lt"/>
              <a:buAutoNum type="arabicPeriod" startAt="2"/>
            </a:pPr>
            <a:endParaRPr lang="en-US" b="1" dirty="0"/>
          </a:p>
          <a:p>
            <a:pPr>
              <a:buFont typeface="+mj-lt"/>
              <a:buAutoNum type="arabicPeriod" startAt="2"/>
            </a:pPr>
            <a:endParaRPr lang="en-US" b="1" dirty="0"/>
          </a:p>
          <a:p>
            <a:pPr>
              <a:buFont typeface="+mj-lt"/>
              <a:buAutoNum type="arabicPeriod" startAt="2"/>
            </a:pPr>
            <a:endParaRPr lang="en-US" b="1" dirty="0"/>
          </a:p>
          <a:p>
            <a:pPr>
              <a:buFont typeface="+mj-lt"/>
              <a:buAutoNum type="arabicPeriod" startAt="2"/>
            </a:pPr>
            <a:endParaRPr lang="en-US" b="1" dirty="0"/>
          </a:p>
          <a:p>
            <a:pPr>
              <a:buFont typeface="+mj-lt"/>
              <a:buAutoNum type="arabicPeriod" startAt="2"/>
            </a:pPr>
            <a:endParaRPr lang="en-US" b="1" dirty="0"/>
          </a:p>
          <a:p>
            <a:pPr>
              <a:buFont typeface="+mj-lt"/>
              <a:buAutoNum type="arabicPeriod" startAt="2"/>
            </a:pPr>
            <a:endParaRPr lang="en-US" b="1" dirty="0"/>
          </a:p>
          <a:p>
            <a:pPr>
              <a:buFont typeface="+mj-lt"/>
              <a:buAutoNum type="arabicPeriod" startAt="2"/>
            </a:pPr>
            <a:endParaRPr lang="en-US" b="1" dirty="0"/>
          </a:p>
          <a:p>
            <a:endParaRPr lang="en-US" b="1" dirty="0"/>
          </a:p>
          <a:p>
            <a:endParaRPr lang="en-US" b="1" dirty="0"/>
          </a:p>
          <a:p>
            <a:pPr>
              <a:buFont typeface="+mj-lt"/>
              <a:buAutoNum type="arabicPeriod" startAt="2"/>
            </a:pPr>
            <a:r>
              <a:rPr lang="en-US" b="1" dirty="0">
                <a:solidFill>
                  <a:schemeClr val="accent1">
                    <a:lumMod val="75000"/>
                  </a:schemeClr>
                </a:solidFill>
              </a:rPr>
              <a:t>Economic Feasibility:</a:t>
            </a:r>
            <a:endParaRPr lang="en-US" dirty="0">
              <a:solidFill>
                <a:schemeClr val="accent1">
                  <a:lumMod val="75000"/>
                </a:schemeClr>
              </a:solidFill>
            </a:endParaRPr>
          </a:p>
          <a:p>
            <a:pPr>
              <a:buFont typeface="Arial" panose="020B0604020202020204" pitchFamily="34" charset="0"/>
              <a:buChar char="•"/>
            </a:pPr>
            <a:r>
              <a:rPr lang="en-US" dirty="0"/>
              <a:t>This focuses on the financial viability of the project.</a:t>
            </a:r>
            <a:endParaRPr lang="en-US" dirty="0"/>
          </a:p>
          <a:p>
            <a:pPr>
              <a:buFont typeface="Arial" panose="020B0604020202020204" pitchFamily="34" charset="0"/>
              <a:buChar char="•"/>
            </a:pPr>
            <a:r>
              <a:rPr lang="en-US" dirty="0"/>
              <a:t>It involves a cost-benefit analysis, considering:</a:t>
            </a:r>
            <a:endParaRPr lang="en-US" dirty="0"/>
          </a:p>
          <a:p>
            <a:pPr marL="742950" lvl="1" indent="-285750">
              <a:buFont typeface="Arial" panose="020B0604020202020204" pitchFamily="34" charset="0"/>
              <a:buChar char="•"/>
            </a:pPr>
            <a:r>
              <a:rPr lang="en-US" dirty="0"/>
              <a:t>Development costs (salaries, tools, infrastructure)</a:t>
            </a:r>
            <a:endParaRPr lang="en-US" dirty="0"/>
          </a:p>
          <a:p>
            <a:pPr marL="742950" lvl="1" indent="-285750">
              <a:buFont typeface="Arial" panose="020B0604020202020204" pitchFamily="34" charset="0"/>
              <a:buChar char="•"/>
            </a:pPr>
            <a:r>
              <a:rPr lang="en-US" dirty="0"/>
              <a:t>Maintenance costs</a:t>
            </a:r>
            <a:endParaRPr lang="en-US" dirty="0"/>
          </a:p>
          <a:p>
            <a:pPr marL="742950" lvl="1" indent="-285750">
              <a:buFont typeface="Arial" panose="020B0604020202020204" pitchFamily="34" charset="0"/>
              <a:buChar char="•"/>
            </a:pPr>
            <a:r>
              <a:rPr lang="en-US" dirty="0"/>
              <a:t>Projected return on investment (ROI)</a:t>
            </a:r>
            <a:endParaRPr lang="en-US" dirty="0"/>
          </a:p>
          <a:p>
            <a:pPr>
              <a:buFont typeface="Arial" panose="020B0604020202020204" pitchFamily="34" charset="0"/>
              <a:buChar char="•"/>
            </a:pPr>
            <a:r>
              <a:rPr lang="en-US" dirty="0"/>
              <a:t>The goal is to determine if the project is financially sound and aligns with the organization's budget.</a:t>
            </a:r>
            <a:endParaRPr lang="en-US" dirty="0"/>
          </a:p>
          <a:p>
            <a:endParaRPr lang="en-US" dirty="0"/>
          </a:p>
          <a:p>
            <a:pPr>
              <a:buFont typeface="+mj-lt"/>
              <a:buAutoNum type="arabicPeriod" startAt="3"/>
            </a:pPr>
            <a:r>
              <a:rPr lang="en-US" b="1" dirty="0">
                <a:solidFill>
                  <a:schemeClr val="accent1">
                    <a:lumMod val="75000"/>
                  </a:schemeClr>
                </a:solidFill>
              </a:rPr>
              <a:t>Operational Feasibility:</a:t>
            </a:r>
            <a:endParaRPr lang="en-US" dirty="0">
              <a:solidFill>
                <a:schemeClr val="accent1">
                  <a:lumMod val="75000"/>
                </a:schemeClr>
              </a:solidFill>
            </a:endParaRPr>
          </a:p>
          <a:p>
            <a:pPr>
              <a:buFont typeface="Arial" panose="020B0604020202020204" pitchFamily="34" charset="0"/>
              <a:buChar char="•"/>
            </a:pPr>
            <a:r>
              <a:rPr lang="en-US" dirty="0"/>
              <a:t>This evaluates how well the software will integrate with existing workflows and infrastructure.</a:t>
            </a:r>
            <a:endParaRPr lang="en-US" dirty="0"/>
          </a:p>
          <a:p>
            <a:pPr>
              <a:buFont typeface="Arial" panose="020B0604020202020204" pitchFamily="34" charset="0"/>
              <a:buChar char="•"/>
            </a:pPr>
            <a:r>
              <a:rPr lang="en-US" dirty="0"/>
              <a:t>It considers:</a:t>
            </a:r>
            <a:endParaRPr lang="en-US" dirty="0"/>
          </a:p>
          <a:p>
            <a:pPr marL="742950" lvl="1" indent="-285750">
              <a:buFont typeface="Arial" panose="020B0604020202020204" pitchFamily="34" charset="0"/>
              <a:buChar char="•"/>
            </a:pPr>
            <a:r>
              <a:rPr lang="en-US" dirty="0"/>
              <a:t>The impact on current operations and how users will adapt to the new system</a:t>
            </a:r>
            <a:endParaRPr lang="en-US" dirty="0"/>
          </a:p>
          <a:p>
            <a:pPr marL="742950" lvl="1" indent="-285750">
              <a:buFont typeface="Arial" panose="020B0604020202020204" pitchFamily="34" charset="0"/>
              <a:buChar char="•"/>
            </a:pPr>
            <a:r>
              <a:rPr lang="en-US" dirty="0"/>
              <a:t>The maintainability and scalability of the software after deployment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object 2"/>
          <p:cNvPicPr/>
          <p:nvPr/>
        </p:nvPicPr>
        <p:blipFill>
          <a:blip r:embed="rId1" cstate="print"/>
          <a:stretch>
            <a:fillRect/>
          </a:stretch>
        </p:blipFill>
        <p:spPr>
          <a:xfrm>
            <a:off x="374071" y="58189"/>
            <a:ext cx="11646131" cy="6799811"/>
          </a:xfrm>
          <a:prstGeom prst="rect">
            <a:avLst/>
          </a:prstGeom>
        </p:spPr>
      </p:pic>
      <p:sp>
        <p:nvSpPr>
          <p:cNvPr id="5" name="Rectangle 4"/>
          <p:cNvSpPr/>
          <p:nvPr/>
        </p:nvSpPr>
        <p:spPr>
          <a:xfrm>
            <a:off x="374071" y="3757353"/>
            <a:ext cx="11646131" cy="767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Software Project Management</a:t>
            </a:r>
            <a:endParaRPr lang="en-US" sz="3600" b="0" i="0" dirty="0">
              <a:solidFill>
                <a:srgbClr val="610B4B"/>
              </a:solidFill>
              <a:effectLst/>
              <a:highlight>
                <a:srgbClr val="FFFFFF"/>
              </a:highlight>
              <a:latin typeface="erdana"/>
            </a:endParaRPr>
          </a:p>
          <a:p>
            <a:endParaRPr lang="en-IN" sz="3600" b="1" dirty="0"/>
          </a:p>
        </p:txBody>
      </p:sp>
      <p:sp>
        <p:nvSpPr>
          <p:cNvPr id="6" name="Rectangle 5"/>
          <p:cNvSpPr/>
          <p:nvPr/>
        </p:nvSpPr>
        <p:spPr>
          <a:xfrm>
            <a:off x="374071" y="4862945"/>
            <a:ext cx="11646131" cy="767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Planning a Software Project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pPr algn="ctr"/>
            <a:r>
              <a:rPr lang="en-US" sz="3600" b="0" i="0" dirty="0">
                <a:solidFill>
                  <a:srgbClr val="610B4B"/>
                </a:solidFill>
                <a:effectLst/>
                <a:highlight>
                  <a:srgbClr val="FFFFFF"/>
                </a:highlight>
                <a:latin typeface="erdana"/>
              </a:rPr>
              <a:t>Feasibility</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440575" y="4200744"/>
            <a:ext cx="6105698" cy="2031325"/>
          </a:xfrm>
          <a:prstGeom prst="rect">
            <a:avLst/>
          </a:prstGeom>
          <a:noFill/>
        </p:spPr>
        <p:txBody>
          <a:bodyPr wrap="square">
            <a:spAutoFit/>
          </a:bodyPr>
          <a:lstStyle/>
          <a:p>
            <a:pPr>
              <a:buFont typeface="+mj-lt"/>
              <a:buAutoNum type="arabicPeriod" startAt="5"/>
            </a:pPr>
            <a:r>
              <a:rPr lang="en-US" b="1" dirty="0">
                <a:solidFill>
                  <a:schemeClr val="accent1">
                    <a:lumMod val="75000"/>
                  </a:schemeClr>
                </a:solidFill>
              </a:rPr>
              <a:t>Schedule Feasibility:</a:t>
            </a:r>
            <a:endParaRPr lang="en-US" dirty="0">
              <a:solidFill>
                <a:schemeClr val="accent1">
                  <a:lumMod val="75000"/>
                </a:schemeClr>
              </a:solidFill>
            </a:endParaRPr>
          </a:p>
          <a:p>
            <a:pPr>
              <a:buFont typeface="Arial" panose="020B0604020202020204" pitchFamily="34" charset="0"/>
              <a:buChar char="•"/>
            </a:pPr>
            <a:r>
              <a:rPr lang="en-US" dirty="0"/>
              <a:t>This assesses whether the project can be completed within the planned timeframe.</a:t>
            </a:r>
            <a:endParaRPr lang="en-US" dirty="0"/>
          </a:p>
          <a:p>
            <a:pPr>
              <a:buFont typeface="Arial" panose="020B0604020202020204" pitchFamily="34" charset="0"/>
              <a:buChar char="•"/>
            </a:pPr>
            <a:r>
              <a:rPr lang="en-US" dirty="0"/>
              <a:t>It considers:</a:t>
            </a:r>
            <a:endParaRPr lang="en-US" dirty="0"/>
          </a:p>
          <a:p>
            <a:pPr marL="742950" lvl="1" indent="-285750">
              <a:buFont typeface="Arial" panose="020B0604020202020204" pitchFamily="34" charset="0"/>
              <a:buChar char="•"/>
            </a:pPr>
            <a:r>
              <a:rPr lang="en-US" dirty="0"/>
              <a:t>Project complexity</a:t>
            </a:r>
            <a:endParaRPr lang="en-US" dirty="0"/>
          </a:p>
          <a:p>
            <a:pPr marL="742950" lvl="1" indent="-285750">
              <a:buFont typeface="Arial" panose="020B0604020202020204" pitchFamily="34" charset="0"/>
              <a:buChar char="•"/>
            </a:pPr>
            <a:r>
              <a:rPr lang="en-US" dirty="0"/>
              <a:t>Team size and workload</a:t>
            </a:r>
            <a:endParaRPr lang="en-US" dirty="0"/>
          </a:p>
          <a:p>
            <a:pPr marL="742950" lvl="1" indent="-285750">
              <a:buFont typeface="Arial" panose="020B0604020202020204" pitchFamily="34" charset="0"/>
              <a:buChar char="•"/>
            </a:pPr>
            <a:r>
              <a:rPr lang="en-US" dirty="0"/>
              <a:t>Resource availability</a:t>
            </a:r>
            <a:endParaRPr lang="en-US" dirty="0"/>
          </a:p>
        </p:txBody>
      </p:sp>
      <p:sp>
        <p:nvSpPr>
          <p:cNvPr id="7" name="TextBox 6"/>
          <p:cNvSpPr txBox="1"/>
          <p:nvPr/>
        </p:nvSpPr>
        <p:spPr>
          <a:xfrm>
            <a:off x="440575" y="2335877"/>
            <a:ext cx="7911638" cy="1754326"/>
          </a:xfrm>
          <a:prstGeom prst="rect">
            <a:avLst/>
          </a:prstGeom>
          <a:noFill/>
        </p:spPr>
        <p:txBody>
          <a:bodyPr wrap="square">
            <a:spAutoFit/>
          </a:bodyPr>
          <a:lstStyle/>
          <a:p>
            <a:pPr>
              <a:buFont typeface="+mj-lt"/>
              <a:buAutoNum type="arabicPeriod" startAt="4"/>
            </a:pPr>
            <a:r>
              <a:rPr lang="en-US" b="1" dirty="0">
                <a:solidFill>
                  <a:schemeClr val="accent1">
                    <a:lumMod val="75000"/>
                  </a:schemeClr>
                </a:solidFill>
              </a:rPr>
              <a:t>Legal Feasibility:</a:t>
            </a:r>
            <a:endParaRPr lang="en-US" dirty="0">
              <a:solidFill>
                <a:schemeClr val="accent1">
                  <a:lumMod val="75000"/>
                </a:schemeClr>
              </a:solidFill>
            </a:endParaRPr>
          </a:p>
          <a:p>
            <a:pPr>
              <a:buFont typeface="Arial" panose="020B0604020202020204" pitchFamily="34" charset="0"/>
              <a:buChar char="•"/>
            </a:pPr>
            <a:r>
              <a:rPr lang="en-US" dirty="0"/>
              <a:t>This ensures the project complies with all relevant laws and regulations.</a:t>
            </a:r>
            <a:endParaRPr lang="en-US" dirty="0"/>
          </a:p>
          <a:p>
            <a:pPr>
              <a:buFont typeface="Arial" panose="020B0604020202020204" pitchFamily="34" charset="0"/>
              <a:buChar char="•"/>
            </a:pPr>
            <a:r>
              <a:rPr lang="en-US" dirty="0"/>
              <a:t>It considers:</a:t>
            </a:r>
            <a:endParaRPr lang="en-US" dirty="0"/>
          </a:p>
          <a:p>
            <a:pPr marL="742950" lvl="1" indent="-285750">
              <a:buFont typeface="Arial" panose="020B0604020202020204" pitchFamily="34" charset="0"/>
              <a:buChar char="•"/>
            </a:pPr>
            <a:r>
              <a:rPr lang="en-US" dirty="0"/>
              <a:t>Data privacy regulations</a:t>
            </a:r>
            <a:endParaRPr lang="en-US" dirty="0"/>
          </a:p>
          <a:p>
            <a:pPr marL="742950" lvl="1" indent="-285750">
              <a:buFont typeface="Arial" panose="020B0604020202020204" pitchFamily="34" charset="0"/>
              <a:buChar char="•"/>
            </a:pPr>
            <a:r>
              <a:rPr lang="en-US" dirty="0"/>
              <a:t>Intellectual property rights</a:t>
            </a:r>
            <a:endParaRPr lang="en-US" dirty="0"/>
          </a:p>
          <a:p>
            <a:pPr marL="742950" lvl="1" indent="-285750">
              <a:buFont typeface="Arial" panose="020B0604020202020204" pitchFamily="34" charset="0"/>
              <a:buChar char="•"/>
            </a:pPr>
            <a:r>
              <a:rPr lang="en-US" dirty="0"/>
              <a:t>Licensing requirements</a:t>
            </a:r>
            <a:endParaRPr lang="en-US" dirty="0"/>
          </a:p>
        </p:txBody>
      </p:sp>
      <p:sp>
        <p:nvSpPr>
          <p:cNvPr id="8" name="Rectangle 7"/>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r>
              <a:rPr lang="en-US" sz="3600" dirty="0"/>
              <a:t>Feasibility</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r>
              <a:rPr lang="en-US" sz="3600" dirty="0"/>
              <a:t>Feasibility</a:t>
            </a:r>
            <a:endParaRPr lang="en-US" sz="3600" b="0" i="0" dirty="0">
              <a:solidFill>
                <a:srgbClr val="610B4B"/>
              </a:solidFill>
              <a:effectLst/>
              <a:highlight>
                <a:srgbClr val="FFFFFF"/>
              </a:highlight>
              <a:latin typeface="erdana"/>
            </a:endParaRPr>
          </a:p>
          <a:p>
            <a:endParaRPr lang="en-IN" sz="3600" b="1" dirty="0"/>
          </a:p>
        </p:txBody>
      </p:sp>
      <p:sp>
        <p:nvSpPr>
          <p:cNvPr id="5" name="TextBox 4"/>
          <p:cNvSpPr txBox="1"/>
          <p:nvPr/>
        </p:nvSpPr>
        <p:spPr>
          <a:xfrm>
            <a:off x="498764" y="2683566"/>
            <a:ext cx="10997738" cy="2523768"/>
          </a:xfrm>
          <a:prstGeom prst="rect">
            <a:avLst/>
          </a:prstGeom>
          <a:noFill/>
        </p:spPr>
        <p:txBody>
          <a:bodyPr wrap="square">
            <a:spAutoFit/>
          </a:bodyPr>
          <a:lstStyle/>
          <a:p>
            <a:endParaRPr lang="en-US" dirty="0"/>
          </a:p>
          <a:p>
            <a:r>
              <a:rPr lang="en-US" sz="2000" dirty="0">
                <a:solidFill>
                  <a:schemeClr val="accent1">
                    <a:lumMod val="75000"/>
                  </a:schemeClr>
                </a:solidFill>
              </a:rPr>
              <a:t>Here's an example: </a:t>
            </a:r>
            <a:endParaRPr lang="en-US" sz="2000" dirty="0">
              <a:solidFill>
                <a:schemeClr val="accent1">
                  <a:lumMod val="75000"/>
                </a:schemeClr>
              </a:solidFill>
            </a:endParaRPr>
          </a:p>
          <a:p>
            <a:endParaRPr lang="en-US" sz="2000" dirty="0">
              <a:solidFill>
                <a:schemeClr val="accent1">
                  <a:lumMod val="75000"/>
                </a:schemeClr>
              </a:solidFill>
            </a:endParaRPr>
          </a:p>
          <a:p>
            <a:pPr algn="ctr"/>
            <a:r>
              <a:rPr lang="en-US" sz="2000" dirty="0"/>
              <a:t>Imagine a company wants to develop a mobile app with cutting-edge features using a brand new programming language. A feasibility study might reveal that the technical expertise for this language is scarce and expensive (technical feasibility). Additionally, the development costs might outweigh the projected user base (economic feasibility). Based on this, the company might choose to scale back on the features or explore alternative technologies that better suit their resources and budget.</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r>
              <a:rPr lang="en-IN" sz="3600" dirty="0"/>
              <a:t>Effort Estimation</a:t>
            </a:r>
            <a:endParaRPr lang="en-US" sz="3600" b="0" i="0" dirty="0">
              <a:solidFill>
                <a:srgbClr val="610B4B"/>
              </a:solidFill>
              <a:effectLst/>
              <a:highlight>
                <a:srgbClr val="FFFFFF"/>
              </a:highlight>
              <a:latin typeface="erdana"/>
            </a:endParaRPr>
          </a:p>
          <a:p>
            <a:endParaRPr lang="en-IN" sz="3600" b="1" dirty="0"/>
          </a:p>
        </p:txBody>
      </p:sp>
      <p:sp>
        <p:nvSpPr>
          <p:cNvPr id="5" name="TextBox 4"/>
          <p:cNvSpPr txBox="1"/>
          <p:nvPr/>
        </p:nvSpPr>
        <p:spPr>
          <a:xfrm>
            <a:off x="121919" y="2166634"/>
            <a:ext cx="11629506" cy="4801314"/>
          </a:xfrm>
          <a:prstGeom prst="rect">
            <a:avLst/>
          </a:prstGeom>
          <a:noFill/>
        </p:spPr>
        <p:txBody>
          <a:bodyPr wrap="square">
            <a:spAutoFit/>
          </a:bodyPr>
          <a:lstStyle/>
          <a:p>
            <a:pPr marL="285750" indent="-285750">
              <a:buFont typeface="Wingdings" panose="05000000000000000000" pitchFamily="2" charset="2"/>
              <a:buChar char="Ø"/>
            </a:pPr>
            <a:r>
              <a:rPr lang="en-US" dirty="0"/>
              <a:t>In software project management, effort estimation is the practice of predicting the amount of time and resources required to complete a software development project. It's essentially trying to forecast the workload involved in bringing your project to life. </a:t>
            </a:r>
            <a:endParaRPr lang="en-US" dirty="0"/>
          </a:p>
          <a:p>
            <a:endParaRPr lang="en-US" dirty="0"/>
          </a:p>
          <a:p>
            <a:pPr marL="285750" indent="-285750">
              <a:buFont typeface="Wingdings" panose="05000000000000000000" pitchFamily="2" charset="2"/>
              <a:buChar char="Ø"/>
            </a:pPr>
            <a:r>
              <a:rPr lang="en-US" dirty="0">
                <a:solidFill>
                  <a:schemeClr val="accent1">
                    <a:lumMod val="75000"/>
                  </a:schemeClr>
                </a:solidFill>
              </a:rPr>
              <a:t>Why Effort Estimation is Important:</a:t>
            </a:r>
            <a:endParaRPr lang="en-US" dirty="0">
              <a:solidFill>
                <a:schemeClr val="accent1">
                  <a:lumMod val="75000"/>
                </a:schemeClr>
              </a:solidFill>
            </a:endParaRPr>
          </a:p>
          <a:p>
            <a:pPr>
              <a:buFont typeface="Arial" panose="020B0604020202020204" pitchFamily="34" charset="0"/>
              <a:buChar char="•"/>
            </a:pPr>
            <a:r>
              <a:rPr lang="en-US" dirty="0"/>
              <a:t>Realistic Planning: Accurate effort estimates help create achievable project timelines and resource allocation plans. This prevents underestimating the workload and potential delays.</a:t>
            </a:r>
            <a:endParaRPr lang="en-US" dirty="0"/>
          </a:p>
          <a:p>
            <a:endParaRPr lang="en-US" dirty="0"/>
          </a:p>
          <a:p>
            <a:pPr>
              <a:buFont typeface="Arial" panose="020B0604020202020204" pitchFamily="34" charset="0"/>
              <a:buChar char="•"/>
            </a:pPr>
            <a:r>
              <a:rPr lang="en-US" dirty="0"/>
              <a:t>Improved Budgeting: By knowing the estimated effort (often translated to person-hours), project managers can create more realistic budget forecasts.</a:t>
            </a:r>
            <a:endParaRPr lang="en-US" dirty="0"/>
          </a:p>
          <a:p>
            <a:endParaRPr lang="en-US" dirty="0"/>
          </a:p>
          <a:p>
            <a:pPr>
              <a:buFont typeface="Arial" panose="020B0604020202020204" pitchFamily="34" charset="0"/>
              <a:buChar char="•"/>
            </a:pPr>
            <a:r>
              <a:rPr lang="en-US" dirty="0"/>
              <a:t>Client Communication: Having effort estimates allows for transparent communication with clients about project costs and timelines.</a:t>
            </a:r>
            <a:endParaRPr lang="en-US" dirty="0"/>
          </a:p>
          <a:p>
            <a:endParaRPr lang="en-US" dirty="0"/>
          </a:p>
          <a:p>
            <a:pPr>
              <a:buFont typeface="Arial" panose="020B0604020202020204" pitchFamily="34" charset="0"/>
              <a:buChar char="•"/>
            </a:pPr>
            <a:r>
              <a:rPr lang="en-US" dirty="0"/>
              <a:t>Risk Management: The estimation process can uncover potential bottlenecks or under-resourced areas, allowing for proactive risk mitigation strategies.</a:t>
            </a:r>
            <a:endParaRPr lang="en-US"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Effort Estimation</a:t>
            </a:r>
            <a:endParaRPr lang="en-US" sz="3600" b="0" i="0" dirty="0">
              <a:solidFill>
                <a:srgbClr val="610B4B"/>
              </a:solidFill>
              <a:effectLst/>
              <a:highlight>
                <a:srgbClr val="FFFFFF"/>
              </a:highlight>
              <a:latin typeface="erdana"/>
            </a:endParaRPr>
          </a:p>
          <a:p>
            <a:endParaRPr lang="en-IN" sz="3600" b="1" dirty="0"/>
          </a:p>
        </p:txBody>
      </p:sp>
      <p:sp>
        <p:nvSpPr>
          <p:cNvPr id="5" name="TextBox 4"/>
          <p:cNvSpPr txBox="1"/>
          <p:nvPr/>
        </p:nvSpPr>
        <p:spPr>
          <a:xfrm>
            <a:off x="149629" y="2156333"/>
            <a:ext cx="11513127" cy="4524315"/>
          </a:xfrm>
          <a:prstGeom prst="rect">
            <a:avLst/>
          </a:prstGeom>
          <a:noFill/>
        </p:spPr>
        <p:txBody>
          <a:bodyPr wrap="square">
            <a:spAutoFit/>
          </a:bodyPr>
          <a:lstStyle/>
          <a:p>
            <a:pPr marL="285750" indent="-285750">
              <a:buFont typeface="Wingdings" panose="05000000000000000000" pitchFamily="2" charset="2"/>
              <a:buChar char="Ø"/>
            </a:pPr>
            <a:r>
              <a:rPr lang="en-US" b="1" u="sng" dirty="0">
                <a:solidFill>
                  <a:schemeClr val="accent1">
                    <a:lumMod val="75000"/>
                  </a:schemeClr>
                </a:solidFill>
              </a:rPr>
              <a:t>Types of Effort Estimation Techniques:</a:t>
            </a:r>
            <a:endParaRPr lang="en-US" u="sng" dirty="0">
              <a:solidFill>
                <a:schemeClr val="accent1">
                  <a:lumMod val="75000"/>
                </a:schemeClr>
              </a:solidFill>
            </a:endParaRPr>
          </a:p>
          <a:p>
            <a:r>
              <a:rPr lang="en-US" dirty="0"/>
              <a:t>There are various techniques used for effort estimation, each with its own strengths and weaknesses. Here are some common approaches:</a:t>
            </a:r>
            <a:endParaRPr lang="en-US" dirty="0"/>
          </a:p>
          <a:p>
            <a:pPr>
              <a:buFont typeface="Arial" panose="020B0604020202020204" pitchFamily="34" charset="0"/>
              <a:buChar char="•"/>
            </a:pPr>
            <a:r>
              <a:rPr lang="en-US" b="1" dirty="0">
                <a:solidFill>
                  <a:schemeClr val="accent1">
                    <a:lumMod val="75000"/>
                  </a:schemeClr>
                </a:solidFill>
              </a:rPr>
              <a:t>Expert Judgment</a:t>
            </a:r>
            <a:r>
              <a:rPr lang="en-US" b="1" dirty="0"/>
              <a:t>:</a:t>
            </a:r>
            <a:r>
              <a:rPr lang="en-US" dirty="0"/>
              <a:t> Leveraging the experience of senior developers or project managers to provide estimates based on past projects or similar functionalities.</a:t>
            </a:r>
            <a:endParaRPr lang="en-US" dirty="0"/>
          </a:p>
          <a:p>
            <a:endParaRPr lang="en-US" dirty="0"/>
          </a:p>
          <a:p>
            <a:pPr>
              <a:buFont typeface="Arial" panose="020B0604020202020204" pitchFamily="34" charset="0"/>
              <a:buChar char="•"/>
            </a:pPr>
            <a:r>
              <a:rPr lang="en-US" b="1" dirty="0">
                <a:solidFill>
                  <a:schemeClr val="accent1">
                    <a:lumMod val="75000"/>
                  </a:schemeClr>
                </a:solidFill>
              </a:rPr>
              <a:t>Delphi Technique</a:t>
            </a:r>
            <a:r>
              <a:rPr lang="en-US" b="1" dirty="0"/>
              <a:t>:</a:t>
            </a:r>
            <a:r>
              <a:rPr lang="en-US" dirty="0"/>
              <a:t> An iterative process where a group of experts anonymously provide estimates, receive feedback on the aggregate results, and then revise their estimates until a consensus is reached.</a:t>
            </a:r>
            <a:endParaRPr lang="en-US" dirty="0"/>
          </a:p>
          <a:p>
            <a:endParaRPr lang="en-US" dirty="0"/>
          </a:p>
          <a:p>
            <a:pPr>
              <a:buFont typeface="Arial" panose="020B0604020202020204" pitchFamily="34" charset="0"/>
              <a:buChar char="•"/>
            </a:pPr>
            <a:r>
              <a:rPr lang="en-US" b="1" dirty="0">
                <a:solidFill>
                  <a:schemeClr val="accent1">
                    <a:lumMod val="75000"/>
                  </a:schemeClr>
                </a:solidFill>
              </a:rPr>
              <a:t>Analogy-Based Estimation</a:t>
            </a:r>
            <a:r>
              <a:rPr lang="en-US" b="1" dirty="0"/>
              <a:t>:</a:t>
            </a:r>
            <a:r>
              <a:rPr lang="en-US" dirty="0"/>
              <a:t> Estimating effort based on historical data from similar projects. This requires a good understanding of past projects and the ability to identify relevant similarities.</a:t>
            </a:r>
            <a:endParaRPr lang="en-US" dirty="0"/>
          </a:p>
          <a:p>
            <a:endParaRPr lang="en-US" dirty="0"/>
          </a:p>
          <a:p>
            <a:pPr>
              <a:buFont typeface="Arial" panose="020B0604020202020204" pitchFamily="34" charset="0"/>
              <a:buChar char="•"/>
            </a:pPr>
            <a:r>
              <a:rPr lang="en-US" b="1" dirty="0">
                <a:solidFill>
                  <a:schemeClr val="accent1">
                    <a:lumMod val="75000"/>
                  </a:schemeClr>
                </a:solidFill>
              </a:rPr>
              <a:t>Bottom-Up Estimation</a:t>
            </a:r>
            <a:r>
              <a:rPr lang="en-US" b="1" dirty="0"/>
              <a:t>:</a:t>
            </a:r>
            <a:r>
              <a:rPr lang="en-US" dirty="0"/>
              <a:t> This involves breaking down the project into smaller tasks, estimating the effort for each individual task, and then summing them up to get the overall project effort.</a:t>
            </a:r>
            <a:endParaRPr lang="en-US" dirty="0"/>
          </a:p>
          <a:p>
            <a:pPr>
              <a:buFont typeface="Arial" panose="020B0604020202020204" pitchFamily="34" charset="0"/>
              <a:buChar char="•"/>
            </a:pPr>
            <a:r>
              <a:rPr lang="en-US" b="1" dirty="0">
                <a:solidFill>
                  <a:schemeClr val="accent1">
                    <a:lumMod val="75000"/>
                  </a:schemeClr>
                </a:solidFill>
              </a:rPr>
              <a:t>Top-Down Estimation</a:t>
            </a:r>
            <a:r>
              <a:rPr lang="en-US" b="1" dirty="0"/>
              <a:t>:</a:t>
            </a:r>
            <a:r>
              <a:rPr lang="en-US" dirty="0"/>
              <a:t> This starts with a high-level estimate for the entire project and then allocates effort to different functionalities or features.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Schedule and staffing</a:t>
            </a:r>
            <a:endParaRPr lang="en-US" sz="3600" b="0" i="0" dirty="0">
              <a:solidFill>
                <a:srgbClr val="610B4B"/>
              </a:solidFill>
              <a:effectLst/>
              <a:highlight>
                <a:srgbClr val="FFFFFF"/>
              </a:highlight>
              <a:latin typeface="erdana"/>
            </a:endParaRPr>
          </a:p>
          <a:p>
            <a:endParaRPr lang="en-IN" sz="3600" b="1" dirty="0"/>
          </a:p>
        </p:txBody>
      </p:sp>
      <p:sp>
        <p:nvSpPr>
          <p:cNvPr id="5" name="TextBox 4"/>
          <p:cNvSpPr txBox="1"/>
          <p:nvPr/>
        </p:nvSpPr>
        <p:spPr>
          <a:xfrm>
            <a:off x="101138" y="2136338"/>
            <a:ext cx="11610109" cy="2584450"/>
          </a:xfrm>
          <a:prstGeom prst="rect">
            <a:avLst/>
          </a:prstGeom>
          <a:noFill/>
        </p:spPr>
        <p:txBody>
          <a:bodyPr wrap="square">
            <a:spAutoFit/>
          </a:bodyPr>
          <a:lstStyle/>
          <a:p>
            <a:pPr marL="285750" indent="-285750" algn="l" fontAlgn="base">
              <a:buFont typeface="Wingdings" panose="05000000000000000000" pitchFamily="2" charset="2"/>
              <a:buChar char="Ø"/>
            </a:pPr>
            <a:r>
              <a:rPr lang="en-IN" sz="1600" b="1" i="0" dirty="0">
                <a:solidFill>
                  <a:schemeClr val="accent1">
                    <a:lumMod val="75000"/>
                  </a:schemeClr>
                </a:solidFill>
                <a:effectLst/>
                <a:highlight>
                  <a:srgbClr val="FFFFFF"/>
                </a:highlight>
                <a:latin typeface="+mj-ea"/>
                <a:cs typeface="+mj-ea"/>
              </a:rPr>
              <a:t>Project Scheduling</a:t>
            </a:r>
            <a:endParaRPr lang="en-IN" sz="1600" b="1" i="0" dirty="0">
              <a:solidFill>
                <a:schemeClr val="accent1">
                  <a:lumMod val="75000"/>
                </a:schemeClr>
              </a:solidFill>
              <a:effectLst/>
              <a:highlight>
                <a:srgbClr val="FFFFFF"/>
              </a:highlight>
              <a:latin typeface="+mj-ea"/>
              <a:cs typeface="+mj-ea"/>
            </a:endParaRPr>
          </a:p>
          <a:p>
            <a:pPr algn="l" fontAlgn="base"/>
            <a:r>
              <a:rPr lang="en-US" sz="1600" b="0" i="0" dirty="0">
                <a:solidFill>
                  <a:srgbClr val="273239"/>
                </a:solidFill>
                <a:effectLst/>
                <a:highlight>
                  <a:srgbClr val="FFFFFF"/>
                </a:highlight>
                <a:latin typeface="+mj-ea"/>
                <a:cs typeface="+mj-ea"/>
              </a:rPr>
              <a:t>A schedule in your project’s time table actually consists of sequenced activities and milestones that are needed to be delivered under a given period of time.</a:t>
            </a:r>
            <a:endParaRPr lang="en-US" sz="1600" b="0" i="0" dirty="0">
              <a:solidFill>
                <a:srgbClr val="273239"/>
              </a:solidFill>
              <a:effectLst/>
              <a:highlight>
                <a:srgbClr val="FFFFFF"/>
              </a:highlight>
              <a:latin typeface="+mj-ea"/>
              <a:cs typeface="+mj-ea"/>
            </a:endParaRPr>
          </a:p>
          <a:p>
            <a:pPr marL="285750" indent="-285750" algn="l" fontAlgn="base">
              <a:buFont typeface="Wingdings" panose="05000000000000000000" pitchFamily="2" charset="2"/>
              <a:buChar char="Ø"/>
            </a:pPr>
            <a:r>
              <a:rPr lang="en-US" sz="1600" b="1" i="0" dirty="0">
                <a:solidFill>
                  <a:schemeClr val="accent1">
                    <a:lumMod val="75000"/>
                  </a:schemeClr>
                </a:solidFill>
                <a:effectLst/>
                <a:highlight>
                  <a:srgbClr val="FFFFFF"/>
                </a:highlight>
                <a:latin typeface="+mj-ea"/>
                <a:cs typeface="+mj-ea"/>
              </a:rPr>
              <a:t>Project schedule</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simply means a mechanism that is used to communicate and know about that tasks are needed and has to be done or performed and which organizational resources will be given or allocated to these tasks and in what time duration or time frame work is needed to be performed. Effective project scheduling leads to success of project, reduced cost, and increased customer satisfaction. Scheduling in project management means to list out activities, deliverables, and milestones within a project that are delivered. It contains more notes than your average weekly planner notes. The most common and important form of project schedule is Gantt chart.</a:t>
            </a:r>
            <a:endParaRPr lang="en-US" sz="1600" b="0" i="0" dirty="0">
              <a:solidFill>
                <a:srgbClr val="273239"/>
              </a:solidFill>
              <a:effectLst/>
              <a:highlight>
                <a:srgbClr val="FFFFFF"/>
              </a:highlight>
              <a:latin typeface="+mj-ea"/>
              <a:cs typeface="+mj-ea"/>
            </a:endParaRPr>
          </a:p>
          <a:p>
            <a:pPr algn="l" fontAlgn="base"/>
            <a:endParaRPr lang="en-IN" b="1" i="0" dirty="0">
              <a:solidFill>
                <a:srgbClr val="273239"/>
              </a:solidFill>
              <a:effectLst/>
              <a:highlight>
                <a:srgbClr val="FFFFFF"/>
              </a:highlight>
              <a:latin typeface="+mj-ea"/>
              <a:cs typeface="+mj-ea"/>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33" y="4442460"/>
            <a:ext cx="10748356" cy="24155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Project Scheduling  </a:t>
            </a:r>
            <a:endParaRPr lang="en-US" sz="3600" b="0" i="0" dirty="0">
              <a:solidFill>
                <a:srgbClr val="610B4B"/>
              </a:solidFill>
              <a:effectLst/>
              <a:highlight>
                <a:srgbClr val="FFFFFF"/>
              </a:highlight>
              <a:latin typeface="erdana"/>
            </a:endParaRPr>
          </a:p>
          <a:p>
            <a:r>
              <a:rPr lang="en-IN" sz="2400" b="1" u="sng" dirty="0">
                <a:solidFill>
                  <a:schemeClr val="accent1">
                    <a:lumMod val="75000"/>
                  </a:schemeClr>
                </a:solidFill>
              </a:rPr>
              <a:t>Project Scheduling Process</a:t>
            </a:r>
            <a:endParaRPr lang="en-IN" sz="2400" b="1" u="sng" dirty="0">
              <a:solidFill>
                <a:schemeClr val="accent1">
                  <a:lumMod val="75000"/>
                </a:schemeClr>
              </a:solidFill>
            </a:endParaRPr>
          </a:p>
        </p:txBody>
      </p:sp>
      <p:sp>
        <p:nvSpPr>
          <p:cNvPr id="4" name="Rectangle 1"/>
          <p:cNvSpPr>
            <a:spLocks noChangeArrowheads="1"/>
          </p:cNvSpPr>
          <p:nvPr/>
        </p:nvSpPr>
        <p:spPr bwMode="auto">
          <a:xfrm>
            <a:off x="271087" y="2618239"/>
            <a:ext cx="116498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Estimate Resources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Assess the resources required for each activity, such as personnel with specific skillsets, software, and hardware.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Assign People to Activities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Allocate the identified resources (people) to the tasks they're best suited for.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Identify Dependencies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Determine the relationships between tasks. Some tasks can't commence until others are completed (e.g., you can't test a feature until it's developed).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Identify Activities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This involves listing all the essential tasks required to complete the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Create Network and Bar Charts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Visualize the project schedule using tools like network diagrams and bar charts. These charts depict the task dependencies and timelines.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Staffing Process</a:t>
            </a:r>
            <a:endParaRPr lang="en-US" sz="3600" b="0" i="0" dirty="0">
              <a:solidFill>
                <a:srgbClr val="610B4B"/>
              </a:solidFill>
              <a:effectLst/>
              <a:highlight>
                <a:srgbClr val="FFFFFF"/>
              </a:highlight>
              <a:latin typeface="erdana"/>
            </a:endParaRPr>
          </a:p>
          <a:p>
            <a:endParaRPr lang="en-IN" sz="3600" b="1" dirty="0"/>
          </a:p>
        </p:txBody>
      </p:sp>
      <p:sp>
        <p:nvSpPr>
          <p:cNvPr id="4" name="Rectangle 1"/>
          <p:cNvSpPr>
            <a:spLocks noChangeArrowheads="1"/>
          </p:cNvSpPr>
          <p:nvPr/>
        </p:nvSpPr>
        <p:spPr bwMode="auto">
          <a:xfrm>
            <a:off x="74814" y="2221901"/>
            <a:ext cx="1175419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staffing process </a:t>
            </a:r>
            <a:r>
              <a:rPr kumimoji="0" lang="en-US" altLang="en-US" sz="1800" b="0" i="0" u="none" strike="noStrike" cap="none" normalizeH="0" baseline="0" dirty="0">
                <a:ln>
                  <a:noFill/>
                </a:ln>
                <a:solidFill>
                  <a:schemeClr val="tx1"/>
                </a:solidFill>
                <a:effectLst/>
                <a:latin typeface="Arial" panose="020B0604020202020204" pitchFamily="34" charset="0"/>
              </a:rPr>
              <a:t>in software engineering is all about finding the </a:t>
            </a:r>
            <a:r>
              <a:rPr kumimoji="0" lang="en-US" altLang="en-US" sz="1800" b="1" i="0" u="none" strike="noStrike" cap="none" normalizeH="0" baseline="0" dirty="0">
                <a:ln>
                  <a:noFill/>
                </a:ln>
                <a:solidFill>
                  <a:schemeClr val="tx1"/>
                </a:solidFill>
                <a:effectLst/>
                <a:latin typeface="Arial" panose="020B0604020202020204" pitchFamily="34" charset="0"/>
              </a:rPr>
              <a:t>right people with the right skills</a:t>
            </a:r>
            <a:r>
              <a:rPr kumimoji="0" lang="en-US" altLang="en-US" sz="1800" b="0" i="0" u="none" strike="noStrike" cap="none" normalizeH="0" baseline="0" dirty="0">
                <a:ln>
                  <a:noFill/>
                </a:ln>
                <a:solidFill>
                  <a:schemeClr val="tx1"/>
                </a:solidFill>
                <a:effectLst/>
                <a:latin typeface="Arial" panose="020B0604020202020204" pitchFamily="34" charset="0"/>
              </a:rPr>
              <a:t> to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fill the specific roles required for a successful project. It's like assembling a team with complementary strengths to ensure</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all aspects of the development process are covered efficiently.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60219" y="2700339"/>
            <a:ext cx="1146879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Project Planning and Needs Assessment:</a:t>
            </a: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This initial phase involves defining the project scope and functionalities. Based on these requirements,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team identifies the necessary skills and experience needed to complete the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2. Recruitment:</a:t>
            </a: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Once the required skillsets are identified, the recruitment process begins. This might involve: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Posting job descriptions on internal or external job boards.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Utilizing staffing agencies to source candidates.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Leveraging employee referrals within the company.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Effort Estimation</a:t>
            </a:r>
            <a:endParaRPr lang="en-US" sz="3600" b="0" i="0" dirty="0">
              <a:solidFill>
                <a:srgbClr val="610B4B"/>
              </a:solidFill>
              <a:effectLst/>
              <a:highlight>
                <a:srgbClr val="FFFFFF"/>
              </a:highlight>
              <a:latin typeface="erdana"/>
            </a:endParaRPr>
          </a:p>
          <a:p>
            <a:endParaRPr lang="en-IN" sz="3600" b="1" dirty="0"/>
          </a:p>
        </p:txBody>
      </p:sp>
      <p:sp>
        <p:nvSpPr>
          <p:cNvPr id="5" name="TextBox 4"/>
          <p:cNvSpPr txBox="1"/>
          <p:nvPr/>
        </p:nvSpPr>
        <p:spPr>
          <a:xfrm>
            <a:off x="440575" y="2277931"/>
            <a:ext cx="1131085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3. Selection:</a:t>
            </a: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Qualified candidates are interviewed by technical leads or hiring managers to assess their technical skills, experience with relevant technologies, and cultural fit within the team.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4. Evaluation and Offer:</a:t>
            </a: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Based on interviews and potentially technical assessments, the top candidates are evaluated, and offers are made. This might involve salary negotiations and discussions about the project details.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5. Onboarding:</a:t>
            </a: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Once a candidate accepts the offer, the onboarding process begins. This involves introducing the new team member to the company culture, project details, tools, and technologies used.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Quality Planning</a:t>
            </a:r>
            <a:endParaRPr lang="en-US" sz="3600" b="0" i="0" dirty="0">
              <a:solidFill>
                <a:srgbClr val="610B4B"/>
              </a:solidFill>
              <a:effectLst/>
              <a:highlight>
                <a:srgbClr val="FFFFFF"/>
              </a:highlight>
              <a:latin typeface="erdana"/>
            </a:endParaRPr>
          </a:p>
          <a:p>
            <a:endParaRPr lang="en-IN" sz="3600" b="1" dirty="0"/>
          </a:p>
        </p:txBody>
      </p:sp>
      <p:sp>
        <p:nvSpPr>
          <p:cNvPr id="5" name="TextBox 4"/>
          <p:cNvSpPr txBox="1"/>
          <p:nvPr/>
        </p:nvSpPr>
        <p:spPr>
          <a:xfrm>
            <a:off x="278475" y="2199926"/>
            <a:ext cx="11392593" cy="2585323"/>
          </a:xfrm>
          <a:prstGeom prst="rect">
            <a:avLst/>
          </a:prstGeom>
          <a:noFill/>
        </p:spPr>
        <p:txBody>
          <a:bodyPr wrap="square">
            <a:spAutoFit/>
          </a:bodyPr>
          <a:lstStyle/>
          <a:p>
            <a:pPr marL="285750" indent="-285750">
              <a:buFont typeface="Wingdings" panose="05000000000000000000" pitchFamily="2" charset="2"/>
              <a:buChar char="Ø"/>
            </a:pPr>
            <a:r>
              <a:rPr lang="en-US" dirty="0"/>
              <a:t>In software engineering, </a:t>
            </a:r>
            <a:r>
              <a:rPr lang="en-US" dirty="0">
                <a:solidFill>
                  <a:schemeClr val="accent1">
                    <a:lumMod val="75000"/>
                  </a:schemeClr>
                </a:solidFill>
              </a:rPr>
              <a:t>quality planning </a:t>
            </a:r>
            <a:r>
              <a:rPr lang="en-US" dirty="0"/>
              <a:t>is like making a roadmap to ensure the final product is awesome! It's all about thinking ahead and planning how to make sure the software works well, is easy to use, and doesn't have any bugs.</a:t>
            </a:r>
            <a:endParaRPr lang="en-US" dirty="0"/>
          </a:p>
          <a:p>
            <a:r>
              <a:rPr lang="en-US" dirty="0"/>
              <a:t>Here's the gist of it:</a:t>
            </a:r>
            <a:endParaRPr lang="en-US" dirty="0"/>
          </a:p>
          <a:p>
            <a:endParaRPr lang="en-US" dirty="0"/>
          </a:p>
          <a:p>
            <a:pPr>
              <a:buFont typeface="+mj-lt"/>
              <a:buAutoNum type="arabicPeriod"/>
            </a:pPr>
            <a:r>
              <a:rPr lang="en-US" b="1" dirty="0">
                <a:solidFill>
                  <a:schemeClr val="accent1">
                    <a:lumMod val="75000"/>
                  </a:schemeClr>
                </a:solidFill>
              </a:rPr>
              <a:t> Imagine the perfect software</a:t>
            </a:r>
            <a:r>
              <a:rPr lang="en-US" b="1" dirty="0"/>
              <a:t>:</a:t>
            </a:r>
            <a:r>
              <a:rPr lang="en-US" dirty="0"/>
              <a:t> Think about what features it should have and how users will interact with it.</a:t>
            </a:r>
            <a:endParaRPr lang="en-US" dirty="0"/>
          </a:p>
          <a:p>
            <a:endParaRPr lang="en-US" dirty="0"/>
          </a:p>
          <a:p>
            <a:r>
              <a:rPr lang="en-US" b="1" dirty="0">
                <a:solidFill>
                  <a:schemeClr val="accent1">
                    <a:lumMod val="75000"/>
                  </a:schemeClr>
                </a:solidFill>
              </a:rPr>
              <a:t>2. Set the standards</a:t>
            </a:r>
            <a:r>
              <a:rPr lang="en-US" b="1" dirty="0"/>
              <a:t>:</a:t>
            </a:r>
            <a:r>
              <a:rPr lang="en-US" dirty="0"/>
              <a:t> Decide what "quality" means for this specific project. Is it speed? User-friendliness? Reliability?</a:t>
            </a:r>
            <a:endParaRPr lang="en-US" dirty="0"/>
          </a:p>
          <a:p>
            <a:pPr>
              <a:buFont typeface="+mj-lt"/>
              <a:buAutoNum type="arabicPeriod"/>
            </a:pPr>
            <a:endParaRPr lang="en-US" dirty="0"/>
          </a:p>
        </p:txBody>
      </p:sp>
      <p:sp>
        <p:nvSpPr>
          <p:cNvPr id="7" name="Rectangle 1"/>
          <p:cNvSpPr>
            <a:spLocks noChangeArrowheads="1"/>
          </p:cNvSpPr>
          <p:nvPr/>
        </p:nvSpPr>
        <p:spPr bwMode="auto">
          <a:xfrm>
            <a:off x="209896" y="4215861"/>
            <a:ext cx="1139259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3. Plan how to check the quality:</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Figure out how you'll test the software throughout development to catch any issues early 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4. Think about what could go wrong:</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Identify potential problems and brainstorm ways to prevent them.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5. Keep improving:</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Quality planning isn't a one-time thing. As the project progresses, you might need to adjust your plans to ensure the software keeps getting better.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Risk management</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117148" y="2314633"/>
            <a:ext cx="11670232" cy="1568450"/>
          </a:xfrm>
          <a:prstGeom prst="rect">
            <a:avLst/>
          </a:prstGeom>
          <a:noFill/>
        </p:spPr>
        <p:txBody>
          <a:bodyPr wrap="square" rtlCol="0">
            <a:spAutoFit/>
          </a:bodyPr>
          <a:lstStyle/>
          <a:p>
            <a:pPr marL="285750" indent="-285750" algn="l"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What is Risk Management?</a:t>
            </a:r>
            <a:endParaRPr lang="en-US" b="1" i="0" dirty="0">
              <a:solidFill>
                <a:schemeClr val="accent1">
                  <a:lumMod val="75000"/>
                </a:schemeClr>
              </a:solidFill>
              <a:effectLst/>
              <a:highlight>
                <a:srgbClr val="FFFFFF"/>
              </a:highlight>
              <a:latin typeface="+mj-ea"/>
              <a:cs typeface="+mj-ea"/>
            </a:endParaRPr>
          </a:p>
          <a:p>
            <a:pPr algn="l" rtl="0" fontAlgn="base"/>
            <a:r>
              <a:rPr lang="en-US" sz="1400" b="0" i="0" dirty="0">
                <a:solidFill>
                  <a:srgbClr val="273239"/>
                </a:solidFill>
                <a:effectLst/>
                <a:highlight>
                  <a:srgbClr val="FFFFFF"/>
                </a:highlight>
                <a:latin typeface="+mj-ea"/>
                <a:cs typeface="+mj-ea"/>
              </a:rPr>
              <a:t>Risk Management is a systematic process of recognizing, evaluating, and handling threats or risks that have an effect on the finances, capital, and overall operations of an organization. These risks can come from different areas, such as financial instability, legal issues, errors in strategic planning, accidents, and natural disasters.</a:t>
            </a:r>
            <a:endParaRPr lang="en-US" sz="1400" b="0" i="0" dirty="0">
              <a:solidFill>
                <a:srgbClr val="273239"/>
              </a:solidFill>
              <a:effectLst/>
              <a:highlight>
                <a:srgbClr val="FFFFFF"/>
              </a:highlight>
              <a:latin typeface="+mj-ea"/>
              <a:cs typeface="+mj-ea"/>
            </a:endParaRPr>
          </a:p>
          <a:p>
            <a:pPr algn="l" rtl="0" fontAlgn="base"/>
            <a:endParaRPr lang="en-US" b="0" i="0" dirty="0">
              <a:solidFill>
                <a:srgbClr val="273239"/>
              </a:solidFill>
              <a:effectLst/>
              <a:highlight>
                <a:srgbClr val="FFFFFF"/>
              </a:highlight>
              <a:latin typeface="+mj-ea"/>
              <a:cs typeface="+mj-ea"/>
            </a:endParaRPr>
          </a:p>
          <a:p>
            <a:endParaRPr lang="en-IN" dirty="0">
              <a:latin typeface="+mj-ea"/>
              <a:cs typeface="+mj-ea"/>
            </a:endParaRPr>
          </a:p>
        </p:txBody>
      </p:sp>
      <p:sp>
        <p:nvSpPr>
          <p:cNvPr id="7" name="TextBox 6"/>
          <p:cNvSpPr txBox="1"/>
          <p:nvPr/>
        </p:nvSpPr>
        <p:spPr>
          <a:xfrm>
            <a:off x="117148" y="3382005"/>
            <a:ext cx="11720944" cy="2738120"/>
          </a:xfrm>
          <a:prstGeom prst="rect">
            <a:avLst/>
          </a:prstGeom>
          <a:noFill/>
        </p:spPr>
        <p:txBody>
          <a:bodyPr wrap="square">
            <a:spAutoFit/>
          </a:bodyPr>
          <a:lstStyle/>
          <a:p>
            <a:pPr marL="285750" indent="-285750" algn="l"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Why is risk management important?</a:t>
            </a:r>
            <a:endParaRPr lang="en-US" b="1" i="0" dirty="0">
              <a:solidFill>
                <a:schemeClr val="accent1">
                  <a:lumMod val="75000"/>
                </a:schemeClr>
              </a:solidFill>
              <a:effectLst/>
              <a:highlight>
                <a:srgbClr val="FFFFFF"/>
              </a:highlight>
              <a:latin typeface="+mj-ea"/>
              <a:cs typeface="+mj-ea"/>
            </a:endParaRPr>
          </a:p>
          <a:p>
            <a:pPr marL="285750" indent="-285750" algn="l" rtl="0" fontAlgn="base">
              <a:buFont typeface="Arial" panose="020B0604020202020204" pitchFamily="34" charset="0"/>
              <a:buChar char="•"/>
            </a:pPr>
            <a:r>
              <a:rPr lang="en-US" sz="1400" b="0" i="0" dirty="0">
                <a:solidFill>
                  <a:srgbClr val="273239"/>
                </a:solidFill>
                <a:effectLst/>
                <a:highlight>
                  <a:srgbClr val="FFFFFF"/>
                </a:highlight>
                <a:latin typeface="+mj-ea"/>
                <a:cs typeface="+mj-ea"/>
              </a:rPr>
              <a:t>Risk management is important because it helps organizations to prepare for unexpected circumstances that can vary from small issues to major crises. By actively understanding, evaluating, and planning for potential risks, organizations can protect their financial health, continued operation, and overall survival.</a:t>
            </a:r>
            <a:endParaRPr lang="en-US" sz="1400" b="0" i="0" dirty="0">
              <a:solidFill>
                <a:srgbClr val="273239"/>
              </a:solidFill>
              <a:effectLst/>
              <a:highlight>
                <a:srgbClr val="FFFFFF"/>
              </a:highlight>
              <a:latin typeface="+mj-ea"/>
              <a:cs typeface="+mj-ea"/>
            </a:endParaRPr>
          </a:p>
          <a:p>
            <a:pPr marL="285750" indent="-285750" algn="l" rtl="0" fontAlgn="base">
              <a:buFont typeface="Arial" panose="020B0604020202020204" pitchFamily="34" charset="0"/>
              <a:buChar char="•"/>
            </a:pPr>
            <a:r>
              <a:rPr lang="en-US" sz="1400" b="0" i="0" dirty="0">
                <a:solidFill>
                  <a:srgbClr val="273239"/>
                </a:solidFill>
                <a:effectLst/>
                <a:highlight>
                  <a:srgbClr val="FFFFFF"/>
                </a:highlight>
                <a:latin typeface="+mj-ea"/>
                <a:cs typeface="+mj-ea"/>
              </a:rPr>
              <a:t>Let’s Understand why risk management important with an example.</a:t>
            </a:r>
            <a:endParaRPr lang="en-US" sz="1400" b="0" i="0" dirty="0">
              <a:solidFill>
                <a:srgbClr val="273239"/>
              </a:solidFill>
              <a:effectLst/>
              <a:highlight>
                <a:srgbClr val="FFFFFF"/>
              </a:highlight>
              <a:latin typeface="+mj-ea"/>
              <a:cs typeface="+mj-ea"/>
            </a:endParaRPr>
          </a:p>
          <a:p>
            <a:pPr algn="l" rtl="0" fontAlgn="base"/>
            <a:r>
              <a:rPr lang="en-US" sz="1400" b="0" i="0" dirty="0">
                <a:solidFill>
                  <a:srgbClr val="273239"/>
                </a:solidFill>
                <a:effectLst/>
                <a:highlight>
                  <a:srgbClr val="FFFFFF"/>
                </a:highlight>
                <a:latin typeface="+mj-ea"/>
                <a:cs typeface="+mj-ea"/>
              </a:rPr>
              <a:t>Suppose In a software development project, one of the key developers unexpectedly falls ill and is unable to contribute to the product for an extended period.</a:t>
            </a:r>
            <a:endParaRPr lang="en-US" sz="1400" b="0" i="0" dirty="0">
              <a:solidFill>
                <a:srgbClr val="273239"/>
              </a:solidFill>
              <a:effectLst/>
              <a:highlight>
                <a:srgbClr val="FFFFFF"/>
              </a:highlight>
              <a:latin typeface="+mj-ea"/>
              <a:cs typeface="+mj-ea"/>
            </a:endParaRPr>
          </a:p>
          <a:p>
            <a:pPr algn="l" rtl="0" fontAlgn="base"/>
            <a:r>
              <a:rPr lang="en-US" sz="1400" b="0" i="0" dirty="0">
                <a:solidFill>
                  <a:srgbClr val="273239"/>
                </a:solidFill>
                <a:effectLst/>
                <a:highlight>
                  <a:srgbClr val="FFFFFF"/>
                </a:highlight>
                <a:latin typeface="+mj-ea"/>
                <a:cs typeface="+mj-ea"/>
              </a:rPr>
              <a:t>One of the solution that organization may have , The team uses collaborative tools and procedures, such as shared work boards or project management software, to make sure that each member of the team is aware of all tasks and responsibilities, including those of their teammates.</a:t>
            </a:r>
            <a:endParaRPr lang="en-US" sz="1400" b="0" i="0" dirty="0">
              <a:solidFill>
                <a:srgbClr val="273239"/>
              </a:solidFill>
              <a:effectLst/>
              <a:highlight>
                <a:srgbClr val="FFFFFF"/>
              </a:highlight>
              <a:latin typeface="+mj-ea"/>
              <a:cs typeface="+mj-ea"/>
            </a:endParaRPr>
          </a:p>
          <a:p>
            <a:pPr algn="l" rtl="0" fontAlgn="base"/>
            <a:r>
              <a:rPr lang="en-US" sz="1400" b="0" i="0" dirty="0">
                <a:solidFill>
                  <a:srgbClr val="273239"/>
                </a:solidFill>
                <a:effectLst/>
                <a:highlight>
                  <a:srgbClr val="FFFFFF"/>
                </a:highlight>
                <a:latin typeface="+mj-ea"/>
                <a:cs typeface="+mj-ea"/>
              </a:rPr>
              <a:t>An organization must focus on providing resources to minimize the negative effects of possible events and maximize positive results in order to reduce risk effectively. Organizations can more effectively identify, assess, and mitigate major risks by implementing a consistent, systematic, and integrated approach to risk management.</a:t>
            </a:r>
            <a:endParaRPr lang="en-US" sz="1400" b="0" i="0" dirty="0">
              <a:solidFill>
                <a:srgbClr val="273239"/>
              </a:solidFill>
              <a:effectLst/>
              <a:highlight>
                <a:srgbClr val="FFFFFF"/>
              </a:highlight>
              <a:latin typeface="+mj-ea"/>
              <a:cs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2"/>
          <p:cNvPicPr/>
          <p:nvPr/>
        </p:nvPicPr>
        <p:blipFill>
          <a:blip r:embed="rId1" cstate="print"/>
          <a:stretch>
            <a:fillRect/>
          </a:stretch>
        </p:blipFill>
        <p:spPr>
          <a:xfrm>
            <a:off x="257695" y="1"/>
            <a:ext cx="11629505" cy="6858000"/>
          </a:xfrm>
          <a:prstGeom prst="rect">
            <a:avLst/>
          </a:prstGeom>
        </p:spPr>
      </p:pic>
      <p:sp>
        <p:nvSpPr>
          <p:cNvPr id="8" name="Rectangle 7"/>
          <p:cNvSpPr/>
          <p:nvPr/>
        </p:nvSpPr>
        <p:spPr>
          <a:xfrm>
            <a:off x="257694" y="1562794"/>
            <a:ext cx="11629506" cy="7065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Software Project Management</a:t>
            </a:r>
            <a:endParaRPr lang="en-US" sz="3600" b="0" i="0" dirty="0">
              <a:solidFill>
                <a:srgbClr val="610B4B"/>
              </a:solidFill>
              <a:effectLst/>
              <a:highlight>
                <a:srgbClr val="FFFFFF"/>
              </a:highlight>
              <a:latin typeface="erdana"/>
            </a:endParaRPr>
          </a:p>
          <a:p>
            <a:endParaRPr lang="en-IN" sz="3600" b="1" dirty="0"/>
          </a:p>
        </p:txBody>
      </p:sp>
      <p:sp>
        <p:nvSpPr>
          <p:cNvPr id="9" name="Rectangle 8"/>
          <p:cNvSpPr/>
          <p:nvPr/>
        </p:nvSpPr>
        <p:spPr>
          <a:xfrm>
            <a:off x="257694" y="2967643"/>
            <a:ext cx="11629505" cy="767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Planning a Software Project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Risk management</a:t>
            </a:r>
            <a:endParaRPr lang="en-US" sz="3600" b="0" i="0" dirty="0">
              <a:solidFill>
                <a:srgbClr val="610B4B"/>
              </a:solidFill>
              <a:effectLst/>
              <a:highlight>
                <a:srgbClr val="FFFFFF"/>
              </a:highlight>
              <a:latin typeface="erdana"/>
            </a:endParaRPr>
          </a:p>
          <a:p>
            <a:endParaRPr lang="en-IN" sz="3600" b="1" dirty="0"/>
          </a:p>
        </p:txBody>
      </p:sp>
      <p:sp>
        <p:nvSpPr>
          <p:cNvPr id="5" name="TextBox 4"/>
          <p:cNvSpPr txBox="1"/>
          <p:nvPr/>
        </p:nvSpPr>
        <p:spPr>
          <a:xfrm>
            <a:off x="203661" y="2157052"/>
            <a:ext cx="11547763" cy="2030095"/>
          </a:xfrm>
          <a:prstGeom prst="rect">
            <a:avLst/>
          </a:prstGeom>
          <a:noFill/>
        </p:spPr>
        <p:txBody>
          <a:bodyPr wrap="square">
            <a:spAutoFit/>
          </a:bodyPr>
          <a:lstStyle/>
          <a:p>
            <a:pPr algn="l" fontAlgn="base"/>
            <a:r>
              <a:rPr lang="en-US" b="1" i="0" dirty="0">
                <a:solidFill>
                  <a:schemeClr val="accent1">
                    <a:lumMod val="75000"/>
                  </a:schemeClr>
                </a:solidFill>
                <a:effectLst/>
                <a:highlight>
                  <a:srgbClr val="FFFFFF"/>
                </a:highlight>
                <a:latin typeface="+mj-lt"/>
                <a:cs typeface="+mj-lt"/>
              </a:rPr>
              <a:t>The risk management process</a:t>
            </a:r>
            <a:endParaRPr lang="en-US" b="1" i="0" dirty="0">
              <a:solidFill>
                <a:schemeClr val="accent1">
                  <a:lumMod val="75000"/>
                </a:schemeClr>
              </a:solidFill>
              <a:effectLst/>
              <a:highlight>
                <a:srgbClr val="FFFFFF"/>
              </a:highlight>
              <a:latin typeface="+mj-lt"/>
              <a:cs typeface="+mj-lt"/>
            </a:endParaRPr>
          </a:p>
          <a:p>
            <a:pPr algn="l" rtl="0" fontAlgn="base"/>
            <a:r>
              <a:rPr lang="en-US" b="0" i="0" dirty="0">
                <a:solidFill>
                  <a:srgbClr val="273239"/>
                </a:solidFill>
                <a:effectLst/>
                <a:highlight>
                  <a:srgbClr val="FFFFFF"/>
                </a:highlight>
                <a:latin typeface="+mj-lt"/>
                <a:cs typeface="+mj-lt"/>
              </a:rPr>
              <a:t>Risk management is a sequence of steps that help a software team to understand, analyze, and manage uncertainty. Risk management process consists of :</a:t>
            </a:r>
            <a:endParaRPr lang="en-US" b="0" i="0" dirty="0">
              <a:solidFill>
                <a:srgbClr val="273239"/>
              </a:solidFill>
              <a:effectLst/>
              <a:highlight>
                <a:srgbClr val="FFFFFF"/>
              </a:highlight>
              <a:latin typeface="+mj-lt"/>
              <a:cs typeface="+mj-lt"/>
            </a:endParaRPr>
          </a:p>
          <a:p>
            <a:pPr algn="l" fontAlgn="base">
              <a:buFont typeface="Arial" panose="020B0604020202020204" pitchFamily="34" charset="0"/>
              <a:buChar char="•"/>
            </a:pPr>
            <a:r>
              <a:rPr lang="en-US" b="0" i="0" dirty="0">
                <a:solidFill>
                  <a:srgbClr val="273239"/>
                </a:solidFill>
                <a:effectLst/>
                <a:highlight>
                  <a:srgbClr val="FFFFFF"/>
                </a:highlight>
                <a:latin typeface="+mj-lt"/>
                <a:cs typeface="+mj-lt"/>
              </a:rPr>
              <a:t>Risks Identification.</a:t>
            </a:r>
            <a:endParaRPr lang="en-US" b="0" i="0" dirty="0">
              <a:solidFill>
                <a:srgbClr val="273239"/>
              </a:solidFill>
              <a:effectLst/>
              <a:highlight>
                <a:srgbClr val="FFFFFF"/>
              </a:highlight>
              <a:latin typeface="+mj-lt"/>
              <a:cs typeface="+mj-lt"/>
            </a:endParaRPr>
          </a:p>
          <a:p>
            <a:pPr algn="l" fontAlgn="base">
              <a:buFont typeface="Arial" panose="020B0604020202020204" pitchFamily="34" charset="0"/>
              <a:buChar char="•"/>
            </a:pPr>
            <a:r>
              <a:rPr lang="en-US" b="0" i="0" dirty="0">
                <a:solidFill>
                  <a:srgbClr val="273239"/>
                </a:solidFill>
                <a:effectLst/>
                <a:highlight>
                  <a:srgbClr val="FFFFFF"/>
                </a:highlight>
                <a:latin typeface="+mj-lt"/>
                <a:cs typeface="+mj-lt"/>
              </a:rPr>
              <a:t>Risk Assessment.</a:t>
            </a:r>
            <a:endParaRPr lang="en-US" b="0" i="0" dirty="0">
              <a:solidFill>
                <a:srgbClr val="273239"/>
              </a:solidFill>
              <a:effectLst/>
              <a:highlight>
                <a:srgbClr val="FFFFFF"/>
              </a:highlight>
              <a:latin typeface="+mj-lt"/>
              <a:cs typeface="+mj-lt"/>
            </a:endParaRPr>
          </a:p>
          <a:p>
            <a:pPr algn="l" fontAlgn="base">
              <a:buFont typeface="Arial" panose="020B0604020202020204" pitchFamily="34" charset="0"/>
              <a:buChar char="•"/>
            </a:pPr>
            <a:r>
              <a:rPr lang="en-US" b="0" i="0" dirty="0">
                <a:solidFill>
                  <a:srgbClr val="273239"/>
                </a:solidFill>
                <a:effectLst/>
                <a:highlight>
                  <a:srgbClr val="FFFFFF"/>
                </a:highlight>
                <a:latin typeface="+mj-lt"/>
                <a:cs typeface="+mj-lt"/>
              </a:rPr>
              <a:t>Risks Planning.</a:t>
            </a:r>
            <a:endParaRPr lang="en-US" b="0" i="0" dirty="0">
              <a:solidFill>
                <a:srgbClr val="273239"/>
              </a:solidFill>
              <a:effectLst/>
              <a:highlight>
                <a:srgbClr val="FFFFFF"/>
              </a:highlight>
              <a:latin typeface="+mj-lt"/>
              <a:cs typeface="+mj-lt"/>
            </a:endParaRPr>
          </a:p>
          <a:p>
            <a:pPr algn="l" fontAlgn="base">
              <a:buFont typeface="Arial" panose="020B0604020202020204" pitchFamily="34" charset="0"/>
              <a:buChar char="•"/>
            </a:pPr>
            <a:r>
              <a:rPr lang="en-US" b="0" i="0" dirty="0">
                <a:solidFill>
                  <a:srgbClr val="273239"/>
                </a:solidFill>
                <a:effectLst/>
                <a:highlight>
                  <a:srgbClr val="FFFFFF"/>
                </a:highlight>
                <a:latin typeface="+mj-lt"/>
                <a:cs typeface="+mj-lt"/>
              </a:rPr>
              <a:t>Risk Monitoring</a:t>
            </a:r>
            <a:endParaRPr lang="en-US" b="0" i="0" dirty="0">
              <a:solidFill>
                <a:srgbClr val="273239"/>
              </a:solidFill>
              <a:effectLst/>
              <a:highlight>
                <a:srgbClr val="FFFFFF"/>
              </a:highlight>
              <a:latin typeface="+mj-lt"/>
              <a:cs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608" y="2967644"/>
            <a:ext cx="3899324" cy="369085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t>Risk management</a:t>
            </a:r>
            <a:endParaRPr lang="en-IN" sz="3600" b="1" dirty="0"/>
          </a:p>
        </p:txBody>
      </p:sp>
      <p:sp>
        <p:nvSpPr>
          <p:cNvPr id="10" name="TextBox 9"/>
          <p:cNvSpPr txBox="1"/>
          <p:nvPr/>
        </p:nvSpPr>
        <p:spPr>
          <a:xfrm>
            <a:off x="440574" y="2300052"/>
            <a:ext cx="11238807" cy="4524315"/>
          </a:xfrm>
          <a:prstGeom prst="rect">
            <a:avLst/>
          </a:prstGeom>
          <a:noFill/>
        </p:spPr>
        <p:txBody>
          <a:bodyPr wrap="square">
            <a:spAutoFit/>
          </a:bodyPr>
          <a:lstStyle/>
          <a:p>
            <a:r>
              <a:rPr lang="en-US" b="1" dirty="0">
                <a:solidFill>
                  <a:schemeClr val="accent1">
                    <a:lumMod val="75000"/>
                  </a:schemeClr>
                </a:solidFill>
              </a:rPr>
              <a:t>1.Risk Identification:</a:t>
            </a:r>
            <a:endParaRPr lang="en-US" dirty="0">
              <a:solidFill>
                <a:schemeClr val="accent1">
                  <a:lumMod val="75000"/>
                </a:schemeClr>
              </a:solidFill>
            </a:endParaRPr>
          </a:p>
          <a:p>
            <a:pPr>
              <a:buFont typeface="Arial" panose="020B0604020202020204" pitchFamily="34" charset="0"/>
              <a:buChar char="•"/>
            </a:pPr>
            <a:r>
              <a:rPr lang="en-US" dirty="0"/>
              <a:t>This initial stage involves brainstorming and actively searching for potential threats that could negatively impact your project. The goal is to come up with a comprehensive list of risks across various categories like project scope, technical challenges, resource limitations, or external factors.</a:t>
            </a:r>
            <a:endParaRPr lang="en-US" dirty="0"/>
          </a:p>
          <a:p>
            <a:endParaRPr lang="en-US" dirty="0"/>
          </a:p>
          <a:p>
            <a:r>
              <a:rPr lang="en-US" b="1" dirty="0">
                <a:solidFill>
                  <a:schemeClr val="accent1">
                    <a:lumMod val="75000"/>
                  </a:schemeClr>
                </a:solidFill>
              </a:rPr>
              <a:t>2. Risk Assessment:</a:t>
            </a:r>
            <a:endParaRPr lang="en-US" dirty="0">
              <a:solidFill>
                <a:schemeClr val="accent1">
                  <a:lumMod val="75000"/>
                </a:schemeClr>
              </a:solidFill>
            </a:endParaRPr>
          </a:p>
          <a:p>
            <a:pPr>
              <a:buFont typeface="Arial" panose="020B0604020202020204" pitchFamily="34" charset="0"/>
              <a:buChar char="•"/>
            </a:pPr>
            <a:r>
              <a:rPr lang="en-US" dirty="0"/>
              <a:t>Once risks are identified, you need to evaluate their likelihood (how probable it is to occur) and impact (how severe the consequences would be if it does occur). A common approach assigns a rating (e.g., High, Medium, Low) for both likelihood and impact. By multiplying these ratings, you get a </a:t>
            </a:r>
            <a:r>
              <a:rPr lang="en-US" b="1" dirty="0"/>
              <a:t>risk score</a:t>
            </a:r>
            <a:r>
              <a:rPr lang="en-US" dirty="0"/>
              <a:t> that helps prioritize risks. Focus on addressing risks with the highest scores first.</a:t>
            </a:r>
            <a:endParaRPr lang="en-US" dirty="0"/>
          </a:p>
          <a:p>
            <a:endParaRPr lang="en-US" dirty="0"/>
          </a:p>
          <a:p>
            <a:r>
              <a:rPr lang="en-US" b="1" dirty="0">
                <a:solidFill>
                  <a:schemeClr val="accent1">
                    <a:lumMod val="75000"/>
                  </a:schemeClr>
                </a:solidFill>
              </a:rPr>
              <a:t>3. Risk Planning:</a:t>
            </a:r>
            <a:endParaRPr lang="en-US" dirty="0">
              <a:solidFill>
                <a:schemeClr val="accent1">
                  <a:lumMod val="75000"/>
                </a:schemeClr>
              </a:solidFill>
            </a:endParaRPr>
          </a:p>
          <a:p>
            <a:pPr>
              <a:buFont typeface="Arial" panose="020B0604020202020204" pitchFamily="34" charset="0"/>
              <a:buChar char="•"/>
            </a:pPr>
            <a:r>
              <a:rPr lang="en-US" dirty="0"/>
              <a:t>After assessing risks, it's crucial to develop a plan to manage them. There are four main approaches:</a:t>
            </a:r>
            <a:endParaRPr lang="en-US" dirty="0"/>
          </a:p>
          <a:p>
            <a:endParaRPr lang="en-US" dirty="0"/>
          </a:p>
          <a:p>
            <a:pPr marL="742950" lvl="1" indent="-285750">
              <a:buFont typeface="Arial" panose="020B0604020202020204" pitchFamily="34" charset="0"/>
              <a:buChar char="•"/>
            </a:pPr>
            <a:r>
              <a:rPr lang="en-US" b="1" dirty="0"/>
              <a:t>Avoid:</a:t>
            </a:r>
            <a:r>
              <a:rPr lang="en-US" dirty="0"/>
              <a:t> If possible, eliminate the risk altogether by changing the project approach or requirements.</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Risk management</a:t>
            </a:r>
            <a:endParaRPr lang="en-US" sz="3600" b="0" i="0" dirty="0">
              <a:solidFill>
                <a:srgbClr val="610B4B"/>
              </a:solidFill>
              <a:effectLst/>
              <a:highlight>
                <a:srgbClr val="FFFFFF"/>
              </a:highlight>
              <a:latin typeface="erdana"/>
            </a:endParaRPr>
          </a:p>
          <a:p>
            <a:endParaRPr lang="en-IN" sz="3600" b="1" dirty="0"/>
          </a:p>
        </p:txBody>
      </p:sp>
      <p:sp>
        <p:nvSpPr>
          <p:cNvPr id="5" name="TextBox 4"/>
          <p:cNvSpPr txBox="1"/>
          <p:nvPr/>
        </p:nvSpPr>
        <p:spPr>
          <a:xfrm>
            <a:off x="295794" y="2072752"/>
            <a:ext cx="11600412" cy="4524315"/>
          </a:xfrm>
          <a:prstGeom prst="rect">
            <a:avLst/>
          </a:prstGeom>
          <a:noFill/>
        </p:spPr>
        <p:txBody>
          <a:bodyPr wrap="square">
            <a:spAutoFit/>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Mitigate:</a:t>
            </a:r>
            <a:r>
              <a:rPr lang="en-US" dirty="0"/>
              <a:t> Reduce the likelihood or impact of the risk. This might involve implementing additional testing procedures or having a backup plan in case a team member leaves.</a:t>
            </a:r>
            <a:endParaRPr lang="en-US" dirty="0"/>
          </a:p>
          <a:p>
            <a:pPr lvl="1"/>
            <a:endParaRPr lang="en-US" dirty="0"/>
          </a:p>
          <a:p>
            <a:pPr marL="742950" lvl="1" indent="-285750">
              <a:buFont typeface="Arial" panose="020B0604020202020204" pitchFamily="34" charset="0"/>
              <a:buChar char="•"/>
            </a:pPr>
            <a:r>
              <a:rPr lang="en-US" b="1" dirty="0"/>
              <a:t>Transfer:</a:t>
            </a:r>
            <a:r>
              <a:rPr lang="en-US" dirty="0"/>
              <a:t> Shift the risk to a different party (e.g., using an insurance policy for hardware failure).</a:t>
            </a:r>
            <a:endParaRPr lang="en-US" dirty="0"/>
          </a:p>
          <a:p>
            <a:pPr lvl="1"/>
            <a:endParaRPr lang="en-US" dirty="0"/>
          </a:p>
          <a:p>
            <a:pPr marL="742950" lvl="1" indent="-285750">
              <a:buFont typeface="Arial" panose="020B0604020202020204" pitchFamily="34" charset="0"/>
              <a:buChar char="•"/>
            </a:pPr>
            <a:r>
              <a:rPr lang="en-US" b="1" dirty="0"/>
              <a:t>Accept:</a:t>
            </a:r>
            <a:r>
              <a:rPr lang="en-US" dirty="0"/>
              <a:t> Acknowledge the risk and have a contingency plan in place to deal with it if it occurs.</a:t>
            </a:r>
            <a:endParaRPr lang="en-US" dirty="0"/>
          </a:p>
          <a:p>
            <a:pPr lvl="1"/>
            <a:endParaRPr lang="en-US" dirty="0"/>
          </a:p>
          <a:p>
            <a:r>
              <a:rPr lang="en-US" b="1" dirty="0">
                <a:solidFill>
                  <a:schemeClr val="accent1">
                    <a:lumMod val="75000"/>
                  </a:schemeClr>
                </a:solidFill>
              </a:rPr>
              <a:t>4. Risk Monitoring:</a:t>
            </a:r>
            <a:endParaRPr lang="en-US" b="1" dirty="0">
              <a:solidFill>
                <a:schemeClr val="accent1">
                  <a:lumMod val="75000"/>
                </a:schemeClr>
              </a:solidFill>
            </a:endParaRPr>
          </a:p>
          <a:p>
            <a:endParaRPr lang="en-US" dirty="0"/>
          </a:p>
          <a:p>
            <a:pPr>
              <a:buFont typeface="Arial" panose="020B0604020202020204" pitchFamily="34" charset="0"/>
              <a:buChar char="•"/>
            </a:pPr>
            <a:r>
              <a:rPr lang="en-US" dirty="0"/>
              <a:t>Risk management is not a one-time activity. Throughout the project lifecycle, continuously monitor identified risks. Reassess their likelihood and impact as project conditions change, and be prepared to adjust your mitigation plans as needed.</a:t>
            </a:r>
            <a:endParaRPr lang="en-US" dirty="0"/>
          </a:p>
          <a:p>
            <a:endParaRPr lang="en-US" dirty="0"/>
          </a:p>
          <a:p>
            <a:pPr marL="285750" indent="-285750">
              <a:buFont typeface="Wingdings" panose="05000000000000000000" pitchFamily="2" charset="2"/>
              <a:buChar char="Ø"/>
            </a:pPr>
            <a:r>
              <a:rPr lang="en-US" dirty="0"/>
              <a:t>By following these steps, software engineering teams can proactively identify and address potential issues, improve project outcomes, and deliver successful software products.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Control</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182880" y="2223655"/>
            <a:ext cx="11568545" cy="4861560"/>
          </a:xfrm>
          <a:prstGeom prst="rect">
            <a:avLst/>
          </a:prstGeom>
          <a:noFill/>
        </p:spPr>
        <p:txBody>
          <a:bodyPr wrap="square" rtlCol="0">
            <a:spAutoFit/>
          </a:bodyPr>
          <a:lstStyle/>
          <a:p>
            <a:pPr marL="285750" indent="-285750">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What is Control Phase in Project Management?</a:t>
            </a:r>
            <a:endParaRPr lang="en-US" b="1" i="0" dirty="0">
              <a:solidFill>
                <a:schemeClr val="accent1">
                  <a:lumMod val="75000"/>
                </a:schemeClr>
              </a:solidFill>
              <a:effectLst/>
              <a:highlight>
                <a:srgbClr val="FFFFFF"/>
              </a:highlight>
              <a:latin typeface="+mj-ea"/>
              <a:cs typeface="+mj-ea"/>
            </a:endParaRPr>
          </a:p>
          <a:p>
            <a:pPr algn="l" rtl="0" fontAlgn="base"/>
            <a:r>
              <a:rPr lang="en-US" sz="1600" b="0" i="0" dirty="0">
                <a:solidFill>
                  <a:srgbClr val="273239"/>
                </a:solidFill>
                <a:effectLst/>
                <a:highlight>
                  <a:srgbClr val="FFFFFF"/>
                </a:highlight>
                <a:latin typeface="+mj-ea"/>
                <a:cs typeface="+mj-ea"/>
              </a:rPr>
              <a:t>In project management, the control stage refers to taking corrective measures using data collected during monitoring. It seeks to keep the project on track and in line with its purpose by resolving issues, minimizing risks, and adopting appropriate modifications into plan documents for projects.</a:t>
            </a:r>
            <a:endParaRPr lang="en-US" sz="1600" b="0" i="0" dirty="0">
              <a:solidFill>
                <a:srgbClr val="273239"/>
              </a:solidFill>
              <a:effectLst/>
              <a:highlight>
                <a:srgbClr val="FFFFFF"/>
              </a:highlight>
              <a:latin typeface="+mj-ea"/>
              <a:cs typeface="+mj-ea"/>
            </a:endParaRPr>
          </a:p>
          <a:p>
            <a:pPr algn="l" rtl="0" fontAlgn="base"/>
            <a:endParaRPr lang="en-US" sz="1600" b="0" i="0" dirty="0">
              <a:solidFill>
                <a:srgbClr val="273239"/>
              </a:solidFill>
              <a:effectLst/>
              <a:highlight>
                <a:srgbClr val="FFFFFF"/>
              </a:highlight>
              <a:latin typeface="+mj-ea"/>
              <a:cs typeface="+mj-ea"/>
            </a:endParaRPr>
          </a:p>
          <a:p>
            <a:pPr marL="285750" indent="-285750" algn="l" fontAlgn="base">
              <a:buFont typeface="Wingdings" panose="05000000000000000000" pitchFamily="2" charset="2"/>
              <a:buChar char="Ø"/>
            </a:pPr>
            <a:r>
              <a:rPr lang="en-US" sz="1600" b="1" i="0" u="sng" dirty="0">
                <a:solidFill>
                  <a:schemeClr val="accent1">
                    <a:lumMod val="75000"/>
                  </a:schemeClr>
                </a:solidFill>
                <a:effectLst/>
                <a:highlight>
                  <a:srgbClr val="FFFFFF"/>
                </a:highlight>
                <a:latin typeface="+mj-ea"/>
                <a:cs typeface="+mj-ea"/>
              </a:rPr>
              <a:t>Purpose</a:t>
            </a:r>
            <a:endParaRPr lang="en-US" sz="1600" b="1" i="0" u="sng" dirty="0">
              <a:solidFill>
                <a:schemeClr val="accent1">
                  <a:lumMod val="75000"/>
                </a:schemeClr>
              </a:solidFill>
              <a:effectLst/>
              <a:highlight>
                <a:srgbClr val="FFFFFF"/>
              </a:highlight>
              <a:latin typeface="+mj-ea"/>
              <a:cs typeface="+mj-ea"/>
            </a:endParaRPr>
          </a:p>
          <a:p>
            <a:pPr algn="l" fontAlgn="base"/>
            <a:endParaRPr lang="en-US" sz="1600" b="1" i="0" dirty="0">
              <a:solidFill>
                <a:schemeClr val="accent1">
                  <a:lumMod val="75000"/>
                </a:schemeClr>
              </a:solidFill>
              <a:effectLst/>
              <a:highlight>
                <a:srgbClr val="FFFFFF"/>
              </a:highlight>
              <a:latin typeface="+mj-ea"/>
              <a:cs typeface="+mj-ea"/>
            </a:endParaRPr>
          </a:p>
          <a:p>
            <a:pPr algn="l" fontAlgn="base">
              <a:buFont typeface="+mj-lt"/>
              <a:buAutoNum type="arabicPeriod"/>
            </a:pPr>
            <a:r>
              <a:rPr lang="en-US" sz="1600" b="1" i="0" dirty="0">
                <a:solidFill>
                  <a:schemeClr val="accent1">
                    <a:lumMod val="75000"/>
                  </a:schemeClr>
                </a:solidFill>
                <a:effectLst/>
                <a:highlight>
                  <a:srgbClr val="FFFFFF"/>
                </a:highlight>
                <a:latin typeface="+mj-ea"/>
                <a:cs typeface="+mj-ea"/>
              </a:rPr>
              <a:t>Implement Corrective Actions: </a:t>
            </a:r>
            <a:r>
              <a:rPr lang="en-US" sz="1600" b="0" i="0" dirty="0">
                <a:solidFill>
                  <a:srgbClr val="273239"/>
                </a:solidFill>
                <a:effectLst/>
                <a:highlight>
                  <a:srgbClr val="FFFFFF"/>
                </a:highlight>
                <a:latin typeface="+mj-ea"/>
                <a:cs typeface="+mj-ea"/>
              </a:rPr>
              <a:t>Using the issues, risks, or deviations from the project plan as a pretext to implement corrective actions and put back on course.</a:t>
            </a:r>
            <a:endParaRPr lang="en-US" sz="1600" b="0" i="0" dirty="0">
              <a:solidFill>
                <a:srgbClr val="273239"/>
              </a:solidFill>
              <a:effectLst/>
              <a:highlight>
                <a:srgbClr val="FFFFFF"/>
              </a:highlight>
              <a:latin typeface="+mj-ea"/>
              <a:cs typeface="+mj-ea"/>
            </a:endParaRPr>
          </a:p>
          <a:p>
            <a:pPr algn="l" fontAlgn="base">
              <a:buFont typeface="+mj-lt"/>
              <a:buAutoNum type="arabicPeriod" startAt="2"/>
            </a:pPr>
            <a:r>
              <a:rPr lang="en-US" sz="1600" b="1" i="0" dirty="0">
                <a:solidFill>
                  <a:schemeClr val="accent1">
                    <a:lumMod val="75000"/>
                  </a:schemeClr>
                </a:solidFill>
                <a:effectLst/>
                <a:highlight>
                  <a:srgbClr val="FFFFFF"/>
                </a:highlight>
                <a:latin typeface="+mj-ea"/>
                <a:cs typeface="+mj-ea"/>
              </a:rPr>
              <a:t>Adapt to Changes: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Accommodate changes in requirements, external parameters or unknown circumstances by altering project plans resources and strategies.</a:t>
            </a:r>
            <a:endParaRPr lang="en-US" sz="1600" b="0" i="0" dirty="0">
              <a:solidFill>
                <a:srgbClr val="273239"/>
              </a:solidFill>
              <a:effectLst/>
              <a:highlight>
                <a:srgbClr val="FFFFFF"/>
              </a:highlight>
              <a:latin typeface="+mj-ea"/>
              <a:cs typeface="+mj-ea"/>
            </a:endParaRPr>
          </a:p>
          <a:p>
            <a:pPr algn="l" fontAlgn="base">
              <a:buFont typeface="+mj-lt"/>
              <a:buAutoNum type="arabicPeriod" startAt="3"/>
            </a:pPr>
            <a:r>
              <a:rPr lang="en-US" sz="1600" b="1" i="0" dirty="0">
                <a:solidFill>
                  <a:schemeClr val="accent1">
                    <a:lumMod val="75000"/>
                  </a:schemeClr>
                </a:solidFill>
                <a:effectLst/>
                <a:highlight>
                  <a:srgbClr val="FFFFFF"/>
                </a:highlight>
                <a:latin typeface="+mj-ea"/>
                <a:cs typeface="+mj-ea"/>
              </a:rPr>
              <a:t>Optimize Resource Utilization: </a:t>
            </a:r>
            <a:r>
              <a:rPr lang="en-US" sz="1600" b="0" i="0" dirty="0">
                <a:solidFill>
                  <a:srgbClr val="273239"/>
                </a:solidFill>
                <a:effectLst/>
                <a:highlight>
                  <a:srgbClr val="FFFFFF"/>
                </a:highlight>
                <a:latin typeface="+mj-ea"/>
                <a:cs typeface="+mj-ea"/>
              </a:rPr>
              <a:t>Do not allow the overruns of resources or lack thereof that directly affect project performance.</a:t>
            </a:r>
            <a:endParaRPr lang="en-US" sz="1600" b="0" i="0" dirty="0">
              <a:solidFill>
                <a:srgbClr val="273239"/>
              </a:solidFill>
              <a:effectLst/>
              <a:highlight>
                <a:srgbClr val="FFFFFF"/>
              </a:highlight>
              <a:latin typeface="+mj-ea"/>
              <a:cs typeface="+mj-ea"/>
            </a:endParaRPr>
          </a:p>
          <a:p>
            <a:pPr algn="l" fontAlgn="base">
              <a:buFont typeface="+mj-lt"/>
              <a:buAutoNum type="arabicPeriod" startAt="4"/>
            </a:pPr>
            <a:r>
              <a:rPr lang="en-US" sz="1600" b="1" i="0" dirty="0">
                <a:solidFill>
                  <a:schemeClr val="accent1">
                    <a:lumMod val="75000"/>
                  </a:schemeClr>
                </a:solidFill>
                <a:effectLst/>
                <a:highlight>
                  <a:srgbClr val="FFFFFF"/>
                </a:highlight>
                <a:latin typeface="+mj-ea"/>
                <a:cs typeface="+mj-ea"/>
              </a:rPr>
              <a:t>Ensure Quality and Compliance: </a:t>
            </a:r>
            <a:r>
              <a:rPr lang="en-US" sz="1600" b="0" i="0" dirty="0">
                <a:solidFill>
                  <a:srgbClr val="273239"/>
                </a:solidFill>
                <a:effectLst/>
                <a:highlight>
                  <a:srgbClr val="FFFFFF"/>
                </a:highlight>
                <a:latin typeface="+mj-ea"/>
                <a:cs typeface="+mj-ea"/>
              </a:rPr>
              <a:t>Comply with quality standards, regulatory mandates and project policies to achieve the best results possible.</a:t>
            </a:r>
            <a:endParaRPr lang="en-US" sz="1600" b="0" i="0" dirty="0">
              <a:solidFill>
                <a:srgbClr val="273239"/>
              </a:solidFill>
              <a:effectLst/>
              <a:highlight>
                <a:srgbClr val="FFFFFF"/>
              </a:highlight>
              <a:latin typeface="+mj-ea"/>
              <a:cs typeface="+mj-ea"/>
            </a:endParaRPr>
          </a:p>
          <a:p>
            <a:pPr algn="l" fontAlgn="base">
              <a:buFont typeface="+mj-lt"/>
              <a:buAutoNum type="arabicPeriod" startAt="5"/>
            </a:pPr>
            <a:r>
              <a:rPr lang="en-US" sz="1600" b="1" i="0" dirty="0">
                <a:solidFill>
                  <a:schemeClr val="accent1">
                    <a:lumMod val="75000"/>
                  </a:schemeClr>
                </a:solidFill>
                <a:effectLst/>
                <a:highlight>
                  <a:srgbClr val="FFFFFF"/>
                </a:highlight>
                <a:latin typeface="+mj-ea"/>
                <a:cs typeface="+mj-ea"/>
              </a:rPr>
              <a:t>Facilitate Communication:</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Communicate changes, updates and resolutions to the stakeholders in order to preserve transparency and cooperation through project.</a:t>
            </a:r>
            <a:endParaRPr lang="en-US" sz="1600" b="0" i="0" dirty="0">
              <a:solidFill>
                <a:srgbClr val="273239"/>
              </a:solidFill>
              <a:effectLst/>
              <a:highlight>
                <a:srgbClr val="FFFFFF"/>
              </a:highlight>
              <a:latin typeface="+mj-ea"/>
              <a:cs typeface="+mj-ea"/>
            </a:endParaRPr>
          </a:p>
          <a:p>
            <a:endParaRPr lang="en-US" b="1" i="0" dirty="0">
              <a:solidFill>
                <a:srgbClr val="273239"/>
              </a:solidFill>
              <a:effectLst/>
              <a:highlight>
                <a:srgbClr val="FFFFFF"/>
              </a:highlight>
              <a:latin typeface="Nunito" pitchFamily="2" charset="0"/>
            </a:endParaRP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Control</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182880" y="2223655"/>
            <a:ext cx="11568545" cy="4861560"/>
          </a:xfrm>
          <a:prstGeom prst="rect">
            <a:avLst/>
          </a:prstGeom>
          <a:noFill/>
        </p:spPr>
        <p:txBody>
          <a:bodyPr wrap="square" rtlCol="0">
            <a:spAutoFit/>
          </a:bodyPr>
          <a:lstStyle/>
          <a:p>
            <a:pPr marL="285750" indent="-285750" algn="l"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Tools and Technologies for Control</a:t>
            </a:r>
            <a:endParaRPr lang="en-US" b="1" i="0" dirty="0">
              <a:solidFill>
                <a:schemeClr val="accent1">
                  <a:lumMod val="75000"/>
                </a:schemeClr>
              </a:solidFill>
              <a:effectLst/>
              <a:highlight>
                <a:srgbClr val="FFFFFF"/>
              </a:highlight>
              <a:latin typeface="+mj-ea"/>
              <a:cs typeface="+mj-ea"/>
            </a:endParaRPr>
          </a:p>
          <a:p>
            <a:pPr algn="l" fontAlgn="base">
              <a:buFont typeface="+mj-lt"/>
              <a:buAutoNum type="arabicPeriod"/>
            </a:pPr>
            <a:r>
              <a:rPr lang="en-US" sz="1600" b="1" i="0" dirty="0">
                <a:solidFill>
                  <a:schemeClr val="accent1">
                    <a:lumMod val="75000"/>
                  </a:schemeClr>
                </a:solidFill>
                <a:effectLst/>
                <a:highlight>
                  <a:srgbClr val="FFFFFF"/>
                </a:highlight>
                <a:latin typeface="+mj-ea"/>
                <a:cs typeface="+mj-ea"/>
              </a:rPr>
              <a:t>Project Management Software</a:t>
            </a:r>
            <a:r>
              <a:rPr lang="en-US" sz="1600" b="1" i="0" dirty="0">
                <a:solidFill>
                  <a:srgbClr val="273239"/>
                </a:solidFill>
                <a:effectLst/>
                <a:highlight>
                  <a:srgbClr val="FFFFFF"/>
                </a:highlight>
                <a:latin typeface="+mj-ea"/>
                <a:cs typeface="+mj-ea"/>
              </a:rPr>
              <a:t>:</a:t>
            </a:r>
            <a:r>
              <a:rPr lang="en-US" sz="1600" b="0" i="0" dirty="0">
                <a:solidFill>
                  <a:srgbClr val="273239"/>
                </a:solidFill>
                <a:effectLst/>
                <a:highlight>
                  <a:srgbClr val="FFFFFF"/>
                </a:highlight>
                <a:latin typeface="+mj-ea"/>
                <a:cs typeface="+mj-ea"/>
              </a:rPr>
              <a:t> It is possible to adjust project plans, schedules and tasks using Microsoft Project Jira or Trello depending on changes identified in the control phase.</a:t>
            </a:r>
            <a:endParaRPr lang="en-US" sz="1600" b="0" i="0" dirty="0">
              <a:solidFill>
                <a:srgbClr val="273239"/>
              </a:solidFill>
              <a:effectLst/>
              <a:highlight>
                <a:srgbClr val="FFFFFF"/>
              </a:highlight>
              <a:latin typeface="+mj-ea"/>
              <a:cs typeface="+mj-ea"/>
            </a:endParaRPr>
          </a:p>
          <a:p>
            <a:pPr algn="l" fontAlgn="base">
              <a:buFont typeface="+mj-lt"/>
              <a:buAutoNum type="arabicPeriod" startAt="2"/>
            </a:pPr>
            <a:r>
              <a:rPr lang="en-US" sz="1600" b="1" i="0" dirty="0">
                <a:solidFill>
                  <a:schemeClr val="accent1">
                    <a:lumMod val="75000"/>
                  </a:schemeClr>
                </a:solidFill>
                <a:effectLst/>
                <a:highlight>
                  <a:srgbClr val="FFFFFF"/>
                </a:highlight>
                <a:latin typeface="+mj-ea"/>
                <a:cs typeface="+mj-ea"/>
              </a:rPr>
              <a:t>Change Control Tools:</a:t>
            </a:r>
            <a:r>
              <a:rPr lang="en-US" sz="1600" b="0" i="0" dirty="0">
                <a:solidFill>
                  <a:schemeClr val="accent1">
                    <a:lumMod val="75000"/>
                  </a:schemeClr>
                </a:solidFill>
                <a:effectLst/>
                <a:highlight>
                  <a:srgbClr val="FFFFFF"/>
                </a:highlight>
                <a:latin typeface="+mj-ea"/>
                <a:cs typeface="+mj-ea"/>
              </a:rPr>
              <a:t> </a:t>
            </a:r>
            <a:r>
              <a:rPr lang="en-US" sz="1600" b="0" i="0" dirty="0" err="1">
                <a:solidFill>
                  <a:srgbClr val="273239"/>
                </a:solidFill>
                <a:effectLst/>
                <a:highlight>
                  <a:srgbClr val="FFFFFF"/>
                </a:highlight>
                <a:latin typeface="+mj-ea"/>
                <a:cs typeface="+mj-ea"/>
              </a:rPr>
              <a:t>ChangeScout</a:t>
            </a:r>
            <a:r>
              <a:rPr lang="en-US" sz="1600" b="0" i="0" dirty="0">
                <a:solidFill>
                  <a:srgbClr val="273239"/>
                </a:solidFill>
                <a:effectLst/>
                <a:highlight>
                  <a:srgbClr val="FFFFFF"/>
                </a:highlight>
                <a:latin typeface="+mj-ea"/>
                <a:cs typeface="+mj-ea"/>
              </a:rPr>
              <a:t>, </a:t>
            </a:r>
            <a:r>
              <a:rPr lang="en-US" sz="1600" b="0" i="0" dirty="0" err="1">
                <a:solidFill>
                  <a:srgbClr val="273239"/>
                </a:solidFill>
                <a:effectLst/>
                <a:highlight>
                  <a:srgbClr val="FFFFFF"/>
                </a:highlight>
                <a:latin typeface="+mj-ea"/>
                <a:cs typeface="+mj-ea"/>
              </a:rPr>
              <a:t>Prosci</a:t>
            </a:r>
            <a:r>
              <a:rPr lang="en-US" sz="1600" b="0" i="0" dirty="0">
                <a:solidFill>
                  <a:srgbClr val="273239"/>
                </a:solidFill>
                <a:effectLst/>
                <a:highlight>
                  <a:srgbClr val="FFFFFF"/>
                </a:highlight>
                <a:latin typeface="+mj-ea"/>
                <a:cs typeface="+mj-ea"/>
              </a:rPr>
              <a:t> or integrated change management modules within project management software allow for systematic changes.</a:t>
            </a:r>
            <a:endParaRPr lang="en-US" sz="1600" b="0" i="0" dirty="0">
              <a:solidFill>
                <a:srgbClr val="273239"/>
              </a:solidFill>
              <a:effectLst/>
              <a:highlight>
                <a:srgbClr val="FFFFFF"/>
              </a:highlight>
              <a:latin typeface="+mj-ea"/>
              <a:cs typeface="+mj-ea"/>
            </a:endParaRPr>
          </a:p>
          <a:p>
            <a:pPr algn="l" fontAlgn="base">
              <a:buFont typeface="+mj-lt"/>
              <a:buAutoNum type="arabicPeriod" startAt="3"/>
            </a:pPr>
            <a:r>
              <a:rPr lang="en-US" sz="1600" b="1" i="0" dirty="0">
                <a:solidFill>
                  <a:schemeClr val="accent1">
                    <a:lumMod val="75000"/>
                  </a:schemeClr>
                </a:solidFill>
                <a:effectLst/>
                <a:highlight>
                  <a:srgbClr val="FFFFFF"/>
                </a:highlight>
                <a:latin typeface="+mj-ea"/>
                <a:cs typeface="+mj-ea"/>
              </a:rPr>
              <a:t>Collaboration Platforms: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Instruments such as Microsoft Teams, Slack or Asana enhance interaction and cooperation; the platforms allow real-time information sharing between team members.</a:t>
            </a:r>
            <a:endParaRPr lang="en-US" sz="1600" b="0" i="0" dirty="0">
              <a:solidFill>
                <a:srgbClr val="273239"/>
              </a:solidFill>
              <a:effectLst/>
              <a:highlight>
                <a:srgbClr val="FFFFFF"/>
              </a:highlight>
              <a:latin typeface="+mj-ea"/>
              <a:cs typeface="+mj-ea"/>
            </a:endParaRPr>
          </a:p>
          <a:p>
            <a:pPr algn="l" fontAlgn="base">
              <a:buFont typeface="+mj-lt"/>
              <a:buAutoNum type="arabicPeriod" startAt="4"/>
            </a:pPr>
            <a:r>
              <a:rPr lang="en-US" sz="1600" b="1" i="0" dirty="0">
                <a:solidFill>
                  <a:schemeClr val="accent1">
                    <a:lumMod val="75000"/>
                  </a:schemeClr>
                </a:solidFill>
                <a:effectLst/>
                <a:highlight>
                  <a:srgbClr val="FFFFFF"/>
                </a:highlight>
                <a:latin typeface="+mj-ea"/>
                <a:cs typeface="+mj-ea"/>
              </a:rPr>
              <a:t>Version Control Systems: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To control changes to project documentation and maintain versioning, Git or Subversion tools are necessary.</a:t>
            </a:r>
            <a:endParaRPr lang="en-US" sz="1600" b="0" i="0" dirty="0">
              <a:solidFill>
                <a:srgbClr val="273239"/>
              </a:solidFill>
              <a:effectLst/>
              <a:highlight>
                <a:srgbClr val="FFFFFF"/>
              </a:highlight>
              <a:latin typeface="+mj-ea"/>
              <a:cs typeface="+mj-ea"/>
            </a:endParaRPr>
          </a:p>
          <a:p>
            <a:pPr algn="l" fontAlgn="base">
              <a:buFont typeface="+mj-lt"/>
              <a:buAutoNum type="arabicPeriod" startAt="5"/>
            </a:pPr>
            <a:r>
              <a:rPr lang="en-US" sz="1600" b="1" i="0" dirty="0">
                <a:solidFill>
                  <a:schemeClr val="accent1">
                    <a:lumMod val="75000"/>
                  </a:schemeClr>
                </a:solidFill>
                <a:effectLst/>
                <a:highlight>
                  <a:srgbClr val="FFFFFF"/>
                </a:highlight>
                <a:latin typeface="+mj-ea"/>
                <a:cs typeface="+mj-ea"/>
              </a:rPr>
              <a:t>Quality Management Tools: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Quality control activities are facilitated by tools such as TestRail, Jira and Quality Center to make sure the project deliverables meet predetermined quality standards.</a:t>
            </a:r>
            <a:endParaRPr lang="en-US" sz="1600" b="0" i="0" dirty="0">
              <a:solidFill>
                <a:srgbClr val="273239"/>
              </a:solidFill>
              <a:effectLst/>
              <a:highlight>
                <a:srgbClr val="FFFFFF"/>
              </a:highlight>
              <a:latin typeface="+mj-ea"/>
              <a:cs typeface="+mj-ea"/>
            </a:endParaRPr>
          </a:p>
          <a:p>
            <a:pPr algn="l" fontAlgn="base">
              <a:buFont typeface="+mj-lt"/>
              <a:buAutoNum type="arabicPeriod" startAt="6"/>
            </a:pPr>
            <a:r>
              <a:rPr lang="en-US" sz="1600" b="1" i="0" dirty="0">
                <a:solidFill>
                  <a:schemeClr val="accent1">
                    <a:lumMod val="75000"/>
                  </a:schemeClr>
                </a:solidFill>
                <a:effectLst/>
                <a:highlight>
                  <a:srgbClr val="FFFFFF"/>
                </a:highlight>
                <a:latin typeface="+mj-ea"/>
                <a:cs typeface="+mj-ea"/>
              </a:rPr>
              <a:t>Risk Management Software:</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Tools like </a:t>
            </a:r>
            <a:r>
              <a:rPr lang="en-US" sz="1600" b="0" i="0" dirty="0" err="1">
                <a:solidFill>
                  <a:srgbClr val="273239"/>
                </a:solidFill>
                <a:effectLst/>
                <a:highlight>
                  <a:srgbClr val="FFFFFF"/>
                </a:highlight>
                <a:latin typeface="+mj-ea"/>
                <a:cs typeface="+mj-ea"/>
              </a:rPr>
              <a:t>RiskWatch</a:t>
            </a:r>
            <a:r>
              <a:rPr lang="en-US" sz="1600" b="0" i="0" dirty="0">
                <a:solidFill>
                  <a:srgbClr val="273239"/>
                </a:solidFill>
                <a:effectLst/>
                <a:highlight>
                  <a:srgbClr val="FFFFFF"/>
                </a:highlight>
                <a:latin typeface="+mj-ea"/>
                <a:cs typeface="+mj-ea"/>
              </a:rPr>
              <a:t>, </a:t>
            </a:r>
            <a:r>
              <a:rPr lang="en-US" sz="1600" b="0" i="0" dirty="0" err="1">
                <a:solidFill>
                  <a:srgbClr val="273239"/>
                </a:solidFill>
                <a:effectLst/>
                <a:highlight>
                  <a:srgbClr val="FFFFFF"/>
                </a:highlight>
                <a:latin typeface="+mj-ea"/>
                <a:cs typeface="+mj-ea"/>
              </a:rPr>
              <a:t>RiskTrak</a:t>
            </a:r>
            <a:r>
              <a:rPr lang="en-US" sz="1600" b="0" i="0" dirty="0">
                <a:solidFill>
                  <a:srgbClr val="273239"/>
                </a:solidFill>
                <a:effectLst/>
                <a:highlight>
                  <a:srgbClr val="FFFFFF"/>
                </a:highlight>
                <a:latin typeface="+mj-ea"/>
                <a:cs typeface="+mj-ea"/>
              </a:rPr>
              <a:t> or ARM (Active risk Management) help in monitoring and controlling risks helping to implement the mitigation strategies on risks.</a:t>
            </a:r>
            <a:endParaRPr lang="en-US" sz="1600" b="0" i="0" dirty="0">
              <a:solidFill>
                <a:srgbClr val="273239"/>
              </a:solidFill>
              <a:effectLst/>
              <a:highlight>
                <a:srgbClr val="FFFFFF"/>
              </a:highlight>
              <a:latin typeface="+mj-ea"/>
              <a:cs typeface="+mj-ea"/>
            </a:endParaRPr>
          </a:p>
          <a:p>
            <a:pPr algn="l" fontAlgn="base">
              <a:buFont typeface="+mj-lt"/>
              <a:buAutoNum type="arabicPeriod" startAt="7"/>
            </a:pPr>
            <a:r>
              <a:rPr lang="en-US" sz="1600" b="1" i="0" dirty="0">
                <a:solidFill>
                  <a:schemeClr val="accent1">
                    <a:lumMod val="75000"/>
                  </a:schemeClr>
                </a:solidFill>
                <a:effectLst/>
                <a:highlight>
                  <a:srgbClr val="FFFFFF"/>
                </a:highlight>
                <a:latin typeface="+mj-ea"/>
                <a:cs typeface="+mj-ea"/>
              </a:rPr>
              <a:t>Resource Management Tools: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There are tools such as </a:t>
            </a:r>
            <a:r>
              <a:rPr lang="en-US" sz="1600" b="0" i="0" dirty="0" err="1">
                <a:solidFill>
                  <a:srgbClr val="273239"/>
                </a:solidFill>
                <a:effectLst/>
                <a:highlight>
                  <a:srgbClr val="FFFFFF"/>
                </a:highlight>
                <a:latin typeface="+mj-ea"/>
                <a:cs typeface="+mj-ea"/>
              </a:rPr>
              <a:t>ResourceGuru</a:t>
            </a:r>
            <a:r>
              <a:rPr lang="en-US" sz="1600" b="0" i="0" dirty="0">
                <a:solidFill>
                  <a:srgbClr val="273239"/>
                </a:solidFill>
                <a:effectLst/>
                <a:highlight>
                  <a:srgbClr val="FFFFFF"/>
                </a:highlight>
                <a:latin typeface="+mj-ea"/>
                <a:cs typeface="+mj-ea"/>
              </a:rPr>
              <a:t>, </a:t>
            </a:r>
            <a:r>
              <a:rPr lang="en-US" sz="1600" b="0" i="0" dirty="0" err="1">
                <a:solidFill>
                  <a:srgbClr val="273239"/>
                </a:solidFill>
                <a:effectLst/>
                <a:highlight>
                  <a:srgbClr val="FFFFFF"/>
                </a:highlight>
                <a:latin typeface="+mj-ea"/>
                <a:cs typeface="+mj-ea"/>
              </a:rPr>
              <a:t>LiquidPlanner</a:t>
            </a:r>
            <a:r>
              <a:rPr lang="en-US" sz="1600" b="0" i="0" dirty="0">
                <a:solidFill>
                  <a:srgbClr val="273239"/>
                </a:solidFill>
                <a:effectLst/>
                <a:highlight>
                  <a:srgbClr val="FFFFFF"/>
                </a:highlight>
                <a:latin typeface="+mj-ea"/>
                <a:cs typeface="+mj-ea"/>
              </a:rPr>
              <a:t> or Smartsheet that contribute to optimizing resource allocation and easing adjustments in the control phase.</a:t>
            </a:r>
            <a:endParaRPr lang="en-US" sz="1600" b="0" i="0" dirty="0">
              <a:solidFill>
                <a:srgbClr val="273239"/>
              </a:solidFill>
              <a:effectLst/>
              <a:highlight>
                <a:srgbClr val="FFFFFF"/>
              </a:highlight>
              <a:latin typeface="+mj-ea"/>
              <a:cs typeface="+mj-ea"/>
            </a:endParaRPr>
          </a:p>
          <a:p>
            <a:pPr algn="l" fontAlgn="base">
              <a:buFont typeface="+mj-lt"/>
              <a:buAutoNum type="arabicPeriod" startAt="8"/>
            </a:pPr>
            <a:r>
              <a:rPr lang="en-US" sz="1600" b="1" i="0" dirty="0">
                <a:solidFill>
                  <a:schemeClr val="accent1">
                    <a:lumMod val="75000"/>
                  </a:schemeClr>
                </a:solidFill>
                <a:effectLst/>
                <a:highlight>
                  <a:srgbClr val="FFFFFF"/>
                </a:highlight>
                <a:latin typeface="+mj-ea"/>
                <a:cs typeface="+mj-ea"/>
              </a:rPr>
              <a:t>Communication Platforms: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Communication tools like Zoom, Microsoft Teams or Slack make it possible to inform the stakeholders of changes, updates and resolutions in a timely manner.</a:t>
            </a:r>
            <a:endParaRPr lang="en-US" sz="1600" b="0" i="0" dirty="0">
              <a:solidFill>
                <a:srgbClr val="273239"/>
              </a:solidFill>
              <a:effectLst/>
              <a:highlight>
                <a:srgbClr val="FFFFFF"/>
              </a:highlight>
              <a:latin typeface="+mj-ea"/>
              <a:cs typeface="+mj-ea"/>
            </a:endParaRPr>
          </a:p>
          <a:p>
            <a:endParaRPr lang="en-US" b="1" i="0" dirty="0">
              <a:solidFill>
                <a:srgbClr val="273239"/>
              </a:solidFill>
              <a:effectLst/>
              <a:highlight>
                <a:srgbClr val="FFFFFF"/>
              </a:highlight>
              <a:latin typeface="Nunito" pitchFamily="2" charset="0"/>
            </a:endParaRP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Monitoring</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182880" y="2223655"/>
            <a:ext cx="11568545" cy="4892675"/>
          </a:xfrm>
          <a:prstGeom prst="rect">
            <a:avLst/>
          </a:prstGeom>
          <a:noFill/>
        </p:spPr>
        <p:txBody>
          <a:bodyPr wrap="square" rtlCol="0">
            <a:spAutoFit/>
          </a:bodyPr>
          <a:lstStyle/>
          <a:p>
            <a:pPr marL="285750" indent="-285750" algn="l"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What is Monitoring phase in project management?</a:t>
            </a:r>
            <a:endParaRPr lang="en-US" b="1" i="0" dirty="0">
              <a:solidFill>
                <a:schemeClr val="accent1">
                  <a:lumMod val="75000"/>
                </a:schemeClr>
              </a:solidFill>
              <a:effectLst/>
              <a:highlight>
                <a:srgbClr val="FFFFFF"/>
              </a:highlight>
              <a:latin typeface="+mj-ea"/>
              <a:cs typeface="+mj-ea"/>
            </a:endParaRPr>
          </a:p>
          <a:p>
            <a:pPr algn="l" rtl="0" fontAlgn="base"/>
            <a:r>
              <a:rPr lang="en-US" sz="1600" b="0" i="0" dirty="0">
                <a:solidFill>
                  <a:srgbClr val="273239"/>
                </a:solidFill>
                <a:effectLst/>
                <a:highlight>
                  <a:srgbClr val="FFFFFF"/>
                </a:highlight>
                <a:latin typeface="+mj-ea"/>
                <a:cs typeface="+mj-ea"/>
              </a:rPr>
              <a:t>Monitoring in project management is the systematic process of observing, measuring, and evaluating activities, resources, and progress to verify that a given asset has been developed according to the terms set out. It is intended to deliver instant insights, detect deviations from the plan, and allow quick decision-making.</a:t>
            </a:r>
            <a:endParaRPr lang="en-US" sz="1600" b="0" i="0" dirty="0">
              <a:solidFill>
                <a:srgbClr val="273239"/>
              </a:solidFill>
              <a:effectLst/>
              <a:highlight>
                <a:srgbClr val="FFFFFF"/>
              </a:highlight>
              <a:latin typeface="+mj-ea"/>
              <a:cs typeface="+mj-ea"/>
            </a:endParaRPr>
          </a:p>
          <a:p>
            <a:pPr algn="l" rtl="0" fontAlgn="base"/>
            <a:endParaRPr lang="en-US" sz="1600" b="0" i="0" dirty="0">
              <a:solidFill>
                <a:srgbClr val="273239"/>
              </a:solidFill>
              <a:effectLst/>
              <a:highlight>
                <a:srgbClr val="FFFFFF"/>
              </a:highlight>
              <a:latin typeface="+mj-ea"/>
              <a:cs typeface="+mj-ea"/>
            </a:endParaRPr>
          </a:p>
          <a:p>
            <a:pPr marL="285750" indent="-285750" algn="l" fontAlgn="base">
              <a:buFont typeface="Wingdings" panose="05000000000000000000" pitchFamily="2" charset="2"/>
              <a:buChar char="Ø"/>
            </a:pPr>
            <a:r>
              <a:rPr lang="en-US" sz="1600" b="1" i="0" dirty="0">
                <a:solidFill>
                  <a:schemeClr val="accent1">
                    <a:lumMod val="75000"/>
                  </a:schemeClr>
                </a:solidFill>
                <a:effectLst/>
                <a:highlight>
                  <a:srgbClr val="FFFFFF"/>
                </a:highlight>
                <a:latin typeface="+mj-ea"/>
                <a:cs typeface="+mj-ea"/>
              </a:rPr>
              <a:t>Purpose</a:t>
            </a:r>
            <a:endParaRPr lang="en-US" sz="1600" b="1" i="0" dirty="0">
              <a:solidFill>
                <a:schemeClr val="accent1">
                  <a:lumMod val="75000"/>
                </a:schemeClr>
              </a:solidFill>
              <a:effectLst/>
              <a:highlight>
                <a:srgbClr val="FFFFFF"/>
              </a:highlight>
              <a:latin typeface="+mj-ea"/>
              <a:cs typeface="+mj-ea"/>
            </a:endParaRPr>
          </a:p>
          <a:p>
            <a:pPr algn="l" fontAlgn="base"/>
            <a:endParaRPr lang="en-US" sz="1600" b="1" i="0" dirty="0">
              <a:solidFill>
                <a:schemeClr val="accent1">
                  <a:lumMod val="75000"/>
                </a:schemeClr>
              </a:solidFill>
              <a:effectLst/>
              <a:highlight>
                <a:srgbClr val="FFFFFF"/>
              </a:highlight>
              <a:latin typeface="+mj-ea"/>
              <a:cs typeface="+mj-ea"/>
            </a:endParaRPr>
          </a:p>
          <a:p>
            <a:pPr algn="l" fontAlgn="base">
              <a:buFont typeface="+mj-lt"/>
              <a:buAutoNum type="arabicPeriod"/>
            </a:pPr>
            <a:r>
              <a:rPr lang="en-US" sz="1600" b="1" i="0" dirty="0">
                <a:solidFill>
                  <a:schemeClr val="accent1">
                    <a:lumMod val="75000"/>
                  </a:schemeClr>
                </a:solidFill>
                <a:effectLst/>
                <a:highlight>
                  <a:srgbClr val="FFFFFF"/>
                </a:highlight>
                <a:latin typeface="+mj-ea"/>
                <a:cs typeface="+mj-ea"/>
              </a:rPr>
              <a:t>Track Progress: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Monitor the actual implementation of the project along with indicators such as designs, timelines budgets, and standards.</a:t>
            </a:r>
            <a:endParaRPr lang="en-US" sz="1600" b="0" i="0" dirty="0">
              <a:solidFill>
                <a:srgbClr val="273239"/>
              </a:solidFill>
              <a:effectLst/>
              <a:highlight>
                <a:srgbClr val="FFFFFF"/>
              </a:highlight>
              <a:latin typeface="+mj-ea"/>
              <a:cs typeface="+mj-ea"/>
            </a:endParaRPr>
          </a:p>
          <a:p>
            <a:pPr algn="l" fontAlgn="base">
              <a:buFont typeface="+mj-lt"/>
              <a:buAutoNum type="arabicPeriod" startAt="2"/>
            </a:pPr>
            <a:r>
              <a:rPr lang="en-US" sz="1600" b="1" i="0" dirty="0">
                <a:solidFill>
                  <a:schemeClr val="accent1">
                    <a:lumMod val="75000"/>
                  </a:schemeClr>
                </a:solidFill>
                <a:effectLst/>
                <a:highlight>
                  <a:srgbClr val="FFFFFF"/>
                </a:highlight>
                <a:latin typeface="+mj-ea"/>
                <a:cs typeface="+mj-ea"/>
              </a:rPr>
              <a:t>Identify Risks and Issues: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Identify other risks and possible issues in the early stage to create immediate intervention measures as well as resolutions.</a:t>
            </a:r>
            <a:endParaRPr lang="en-US" sz="1600" b="0" i="0" dirty="0">
              <a:solidFill>
                <a:srgbClr val="273239"/>
              </a:solidFill>
              <a:effectLst/>
              <a:highlight>
                <a:srgbClr val="FFFFFF"/>
              </a:highlight>
              <a:latin typeface="+mj-ea"/>
              <a:cs typeface="+mj-ea"/>
            </a:endParaRPr>
          </a:p>
          <a:p>
            <a:pPr algn="l" fontAlgn="base">
              <a:buFont typeface="+mj-lt"/>
              <a:buAutoNum type="arabicPeriod" startAt="3"/>
            </a:pPr>
            <a:r>
              <a:rPr lang="en-US" sz="1600" b="1" i="0" dirty="0">
                <a:solidFill>
                  <a:schemeClr val="accent1">
                    <a:lumMod val="75000"/>
                  </a:schemeClr>
                </a:solidFill>
                <a:effectLst/>
                <a:highlight>
                  <a:srgbClr val="FFFFFF"/>
                </a:highlight>
                <a:latin typeface="+mj-ea"/>
                <a:cs typeface="+mj-ea"/>
              </a:rPr>
              <a:t>Ensure Resource Efficiency:</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Monitor how resources are being distributed and used to improve efficiency while avoiding resource shortages.</a:t>
            </a:r>
            <a:endParaRPr lang="en-US" sz="1600" b="0" i="0" dirty="0">
              <a:solidFill>
                <a:srgbClr val="273239"/>
              </a:solidFill>
              <a:effectLst/>
              <a:highlight>
                <a:srgbClr val="FFFFFF"/>
              </a:highlight>
              <a:latin typeface="+mj-ea"/>
              <a:cs typeface="+mj-ea"/>
            </a:endParaRPr>
          </a:p>
          <a:p>
            <a:pPr algn="l" fontAlgn="base">
              <a:buFont typeface="+mj-lt"/>
              <a:buAutoNum type="arabicPeriod" startAt="4"/>
            </a:pPr>
            <a:r>
              <a:rPr lang="en-US" sz="1600" b="1" i="0" dirty="0">
                <a:solidFill>
                  <a:schemeClr val="accent1">
                    <a:lumMod val="75000"/>
                  </a:schemeClr>
                </a:solidFill>
                <a:effectLst/>
                <a:highlight>
                  <a:srgbClr val="FFFFFF"/>
                </a:highlight>
                <a:latin typeface="+mj-ea"/>
                <a:cs typeface="+mj-ea"/>
              </a:rPr>
              <a:t>Facilitate Decision-Making: </a:t>
            </a:r>
            <a:r>
              <a:rPr lang="en-US" sz="1600" b="0" i="0" dirty="0">
                <a:solidFill>
                  <a:srgbClr val="273239"/>
                </a:solidFill>
                <a:effectLst/>
                <a:highlight>
                  <a:srgbClr val="FFFFFF"/>
                </a:highlight>
                <a:latin typeface="+mj-ea"/>
                <a:cs typeface="+mj-ea"/>
              </a:rPr>
              <a:t>Supply project managers and stakeholders with reliable and timely information for informed</a:t>
            </a:r>
            <a:endParaRPr lang="en-US" sz="1600" b="0" i="0" dirty="0">
              <a:solidFill>
                <a:srgbClr val="273239"/>
              </a:solidFill>
              <a:effectLst/>
              <a:highlight>
                <a:srgbClr val="FFFFFF"/>
              </a:highlight>
              <a:latin typeface="+mj-ea"/>
              <a:cs typeface="+mj-ea"/>
            </a:endParaRPr>
          </a:p>
          <a:p>
            <a:pPr algn="l" fontAlgn="base">
              <a:buFont typeface="+mj-lt"/>
              <a:buAutoNum type="arabicPeriod" startAt="5"/>
            </a:pPr>
            <a:r>
              <a:rPr lang="en-US" sz="1600" b="1" i="0" dirty="0">
                <a:solidFill>
                  <a:schemeClr val="accent1">
                    <a:lumMod val="75000"/>
                  </a:schemeClr>
                </a:solidFill>
                <a:effectLst/>
                <a:highlight>
                  <a:srgbClr val="FFFFFF"/>
                </a:highlight>
                <a:latin typeface="+mj-ea"/>
                <a:cs typeface="+mj-ea"/>
              </a:rPr>
              <a:t>Enhance Communication:</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Encourage honest team communication and stakeholder engagement related to project status, challenges</a:t>
            </a:r>
            <a:endParaRPr lang="en-US" sz="1600" b="0" i="0" dirty="0">
              <a:solidFill>
                <a:srgbClr val="273239"/>
              </a:solidFill>
              <a:effectLst/>
              <a:highlight>
                <a:srgbClr val="FFFFFF"/>
              </a:highlight>
              <a:latin typeface="+mj-ea"/>
              <a:cs typeface="+mj-ea"/>
            </a:endParaRPr>
          </a:p>
          <a:p>
            <a:pPr algn="l" rtl="0" fontAlgn="base"/>
            <a:endParaRPr lang="en-US" b="0" i="0" dirty="0">
              <a:solidFill>
                <a:srgbClr val="273239"/>
              </a:solidFill>
              <a:effectLst/>
              <a:highlight>
                <a:srgbClr val="FFFFFF"/>
              </a:highlight>
              <a:latin typeface="Nunito" pitchFamily="2" charset="0"/>
            </a:endParaRPr>
          </a:p>
          <a:p>
            <a:endParaRPr lang="en-US" b="1" i="0" dirty="0">
              <a:solidFill>
                <a:srgbClr val="273239"/>
              </a:solidFill>
              <a:effectLst/>
              <a:highlight>
                <a:srgbClr val="FFFFFF"/>
              </a:highlight>
              <a:latin typeface="Nunito" pitchFamily="2" charset="0"/>
            </a:endParaRP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Monitoring</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182880" y="2223655"/>
            <a:ext cx="11568545" cy="4646295"/>
          </a:xfrm>
          <a:prstGeom prst="rect">
            <a:avLst/>
          </a:prstGeom>
          <a:noFill/>
        </p:spPr>
        <p:txBody>
          <a:bodyPr wrap="square" rtlCol="0">
            <a:spAutoFit/>
          </a:bodyPr>
          <a:lstStyle/>
          <a:p>
            <a:pPr marL="285750" indent="-285750" algn="l"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Tools and Technologies for Monitoring</a:t>
            </a:r>
            <a:endParaRPr lang="en-US" b="1" i="0" dirty="0">
              <a:solidFill>
                <a:schemeClr val="accent1">
                  <a:lumMod val="75000"/>
                </a:schemeClr>
              </a:solidFill>
              <a:effectLst/>
              <a:highlight>
                <a:srgbClr val="FFFFFF"/>
              </a:highlight>
              <a:latin typeface="+mj-ea"/>
              <a:cs typeface="+mj-ea"/>
            </a:endParaRPr>
          </a:p>
          <a:p>
            <a:pPr algn="l" fontAlgn="base"/>
            <a:endParaRPr lang="en-US" b="1" i="0" dirty="0">
              <a:solidFill>
                <a:schemeClr val="accent1">
                  <a:lumMod val="75000"/>
                </a:schemeClr>
              </a:solidFill>
              <a:effectLst/>
              <a:highlight>
                <a:srgbClr val="FFFFFF"/>
              </a:highlight>
              <a:latin typeface="+mj-ea"/>
              <a:cs typeface="+mj-ea"/>
            </a:endParaRPr>
          </a:p>
          <a:p>
            <a:pPr algn="l" fontAlgn="base">
              <a:buFont typeface="+mj-lt"/>
              <a:buAutoNum type="arabicPeriod"/>
            </a:pPr>
            <a:r>
              <a:rPr lang="en-US" sz="1600" b="1" i="0" dirty="0">
                <a:solidFill>
                  <a:schemeClr val="accent1">
                    <a:lumMod val="75000"/>
                  </a:schemeClr>
                </a:solidFill>
                <a:effectLst/>
                <a:highlight>
                  <a:srgbClr val="FFFFFF"/>
                </a:highlight>
                <a:latin typeface="+mj-ea"/>
                <a:cs typeface="+mj-ea"/>
              </a:rPr>
              <a:t>Project Management Software:</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Tools such as Microsoft Project, Jira, and Trello offer features in terms of scheduling monitoring resources for task execution.</a:t>
            </a:r>
            <a:endParaRPr lang="en-US" sz="1600" b="0" i="0" dirty="0">
              <a:solidFill>
                <a:srgbClr val="273239"/>
              </a:solidFill>
              <a:effectLst/>
              <a:highlight>
                <a:srgbClr val="FFFFFF"/>
              </a:highlight>
              <a:latin typeface="+mj-ea"/>
              <a:cs typeface="+mj-ea"/>
            </a:endParaRPr>
          </a:p>
          <a:p>
            <a:pPr algn="l" fontAlgn="base">
              <a:buFont typeface="+mj-lt"/>
              <a:buAutoNum type="arabicPeriod" startAt="2"/>
            </a:pPr>
            <a:r>
              <a:rPr lang="en-US" sz="1600" b="1" i="0" dirty="0">
                <a:solidFill>
                  <a:schemeClr val="accent1">
                    <a:lumMod val="75000"/>
                  </a:schemeClr>
                </a:solidFill>
                <a:effectLst/>
                <a:highlight>
                  <a:srgbClr val="FFFFFF"/>
                </a:highlight>
                <a:latin typeface="+mj-ea"/>
                <a:cs typeface="+mj-ea"/>
              </a:rPr>
              <a:t>Performance Monitoring Tools: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The solutions that New Relic, AppDynamics and Dynatrace provide cater to monitoring of application performances as well as infrastructure performance besides user experience.</a:t>
            </a:r>
            <a:endParaRPr lang="en-US" sz="1600" b="0" i="0" dirty="0">
              <a:solidFill>
                <a:srgbClr val="273239"/>
              </a:solidFill>
              <a:effectLst/>
              <a:highlight>
                <a:srgbClr val="FFFFFF"/>
              </a:highlight>
              <a:latin typeface="+mj-ea"/>
              <a:cs typeface="+mj-ea"/>
            </a:endParaRPr>
          </a:p>
          <a:p>
            <a:pPr algn="l" fontAlgn="base">
              <a:buFont typeface="+mj-lt"/>
              <a:buAutoNum type="arabicPeriod" startAt="3"/>
            </a:pPr>
            <a:r>
              <a:rPr lang="en-US" sz="1600" b="1" i="0" dirty="0">
                <a:solidFill>
                  <a:schemeClr val="accent1">
                    <a:lumMod val="75000"/>
                  </a:schemeClr>
                </a:solidFill>
                <a:effectLst/>
                <a:highlight>
                  <a:srgbClr val="FFFFFF"/>
                </a:highlight>
                <a:latin typeface="+mj-ea"/>
                <a:cs typeface="+mj-ea"/>
              </a:rPr>
              <a:t>Network Monitoring Tools: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The three tools namely SolarWinds Network Performance Monitor, Wireshark and PRTG Network monitor help in monitoring and analyzing the network performance.</a:t>
            </a:r>
            <a:endParaRPr lang="en-US" sz="1600" b="0" i="0" dirty="0">
              <a:solidFill>
                <a:srgbClr val="273239"/>
              </a:solidFill>
              <a:effectLst/>
              <a:highlight>
                <a:srgbClr val="FFFFFF"/>
              </a:highlight>
              <a:latin typeface="+mj-ea"/>
              <a:cs typeface="+mj-ea"/>
            </a:endParaRPr>
          </a:p>
          <a:p>
            <a:pPr algn="l" fontAlgn="base">
              <a:buFont typeface="+mj-lt"/>
              <a:buAutoNum type="arabicPeriod" startAt="4"/>
            </a:pPr>
            <a:r>
              <a:rPr lang="en-US" sz="1600" b="1" i="0" dirty="0">
                <a:solidFill>
                  <a:schemeClr val="accent1">
                    <a:lumMod val="75000"/>
                  </a:schemeClr>
                </a:solidFill>
                <a:effectLst/>
                <a:highlight>
                  <a:srgbClr val="FFFFFF"/>
                </a:highlight>
                <a:latin typeface="+mj-ea"/>
                <a:cs typeface="+mj-ea"/>
              </a:rPr>
              <a:t>Server and Infrastructure Monitoring Tools: </a:t>
            </a:r>
            <a:r>
              <a:rPr lang="en-US" sz="1600" b="0" i="0" dirty="0">
                <a:solidFill>
                  <a:srgbClr val="273239"/>
                </a:solidFill>
                <a:effectLst/>
                <a:highlight>
                  <a:srgbClr val="FFFFFF"/>
                </a:highlight>
                <a:latin typeface="+mj-ea"/>
                <a:cs typeface="+mj-ea"/>
              </a:rPr>
              <a:t>The mentioned monitoring tools, namely Nagios </a:t>
            </a:r>
            <a:r>
              <a:rPr lang="en-US" sz="1600" b="0" i="0" dirty="0" err="1">
                <a:solidFill>
                  <a:srgbClr val="273239"/>
                </a:solidFill>
                <a:effectLst/>
                <a:highlight>
                  <a:srgbClr val="FFFFFF"/>
                </a:highlight>
                <a:latin typeface="+mj-ea"/>
                <a:cs typeface="+mj-ea"/>
              </a:rPr>
              <a:t>prometheus</a:t>
            </a:r>
            <a:r>
              <a:rPr lang="en-US" sz="1600" b="0" i="0" dirty="0">
                <a:solidFill>
                  <a:srgbClr val="273239"/>
                </a:solidFill>
                <a:effectLst/>
                <a:highlight>
                  <a:srgbClr val="FFFFFF"/>
                </a:highlight>
                <a:latin typeface="+mj-ea"/>
                <a:cs typeface="+mj-ea"/>
              </a:rPr>
              <a:t> and Zabbix monitor servers systems and IT infrastructure for performance availability.</a:t>
            </a:r>
            <a:endParaRPr lang="en-US" sz="1600" b="0" i="0" dirty="0">
              <a:solidFill>
                <a:srgbClr val="273239"/>
              </a:solidFill>
              <a:effectLst/>
              <a:highlight>
                <a:srgbClr val="FFFFFF"/>
              </a:highlight>
              <a:latin typeface="+mj-ea"/>
              <a:cs typeface="+mj-ea"/>
            </a:endParaRPr>
          </a:p>
          <a:p>
            <a:pPr algn="l" fontAlgn="base">
              <a:buFont typeface="+mj-lt"/>
              <a:buAutoNum type="arabicPeriod" startAt="5"/>
            </a:pPr>
            <a:r>
              <a:rPr lang="en-US" sz="1600" b="1" i="0" dirty="0">
                <a:solidFill>
                  <a:schemeClr val="accent1">
                    <a:lumMod val="75000"/>
                  </a:schemeClr>
                </a:solidFill>
                <a:effectLst/>
                <a:highlight>
                  <a:srgbClr val="FFFFFF"/>
                </a:highlight>
                <a:latin typeface="+mj-ea"/>
                <a:cs typeface="+mj-ea"/>
              </a:rPr>
              <a:t>Log Management Tools: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Log analysis and visualization are performed using ELK Stack (Elasticsearch, Logstash, Kibana), Splunk, and </a:t>
            </a:r>
            <a:r>
              <a:rPr lang="en-US" sz="1600" b="0" i="0" dirty="0" err="1">
                <a:solidFill>
                  <a:srgbClr val="273239"/>
                </a:solidFill>
                <a:effectLst/>
                <a:highlight>
                  <a:srgbClr val="FFFFFF"/>
                </a:highlight>
                <a:latin typeface="+mj-ea"/>
                <a:cs typeface="+mj-ea"/>
              </a:rPr>
              <a:t>Graylog</a:t>
            </a:r>
            <a:r>
              <a:rPr lang="en-US" sz="1600" b="0" i="0" dirty="0">
                <a:solidFill>
                  <a:srgbClr val="273239"/>
                </a:solidFill>
                <a:effectLst/>
                <a:highlight>
                  <a:srgbClr val="FFFFFF"/>
                </a:highlight>
                <a:latin typeface="+mj-ea"/>
                <a:cs typeface="+mj-ea"/>
              </a:rPr>
              <a:t>.</a:t>
            </a:r>
            <a:endParaRPr lang="en-US" sz="1600" b="0" i="0" dirty="0">
              <a:solidFill>
                <a:srgbClr val="273239"/>
              </a:solidFill>
              <a:effectLst/>
              <a:highlight>
                <a:srgbClr val="FFFFFF"/>
              </a:highlight>
              <a:latin typeface="+mj-ea"/>
              <a:cs typeface="+mj-ea"/>
            </a:endParaRPr>
          </a:p>
          <a:p>
            <a:pPr algn="l" fontAlgn="base">
              <a:buFont typeface="+mj-lt"/>
              <a:buAutoNum type="arabicPeriod" startAt="6"/>
            </a:pPr>
            <a:r>
              <a:rPr lang="en-US" sz="1600" b="1" i="0" dirty="0">
                <a:solidFill>
                  <a:schemeClr val="accent1">
                    <a:lumMod val="75000"/>
                  </a:schemeClr>
                </a:solidFill>
                <a:effectLst/>
                <a:highlight>
                  <a:srgbClr val="FFFFFF"/>
                </a:highlight>
                <a:latin typeface="+mj-ea"/>
                <a:cs typeface="+mj-ea"/>
              </a:rPr>
              <a:t>Cloud Monitoring Tools:</a:t>
            </a:r>
            <a:r>
              <a:rPr lang="en-US" sz="1600" b="0" i="0" dirty="0">
                <a:solidFill>
                  <a:schemeClr val="accent1">
                    <a:lumMod val="75000"/>
                  </a:schemeClr>
                </a:solidFill>
                <a:effectLst/>
                <a:highlight>
                  <a:srgbClr val="FFFFFF"/>
                </a:highlight>
                <a:latin typeface="+mj-ea"/>
                <a:cs typeface="+mj-ea"/>
              </a:rPr>
              <a:t> </a:t>
            </a:r>
            <a:r>
              <a:rPr lang="en-US" sz="1600" b="0" i="0" dirty="0">
                <a:solidFill>
                  <a:srgbClr val="273239"/>
                </a:solidFill>
                <a:effectLst/>
                <a:highlight>
                  <a:srgbClr val="FFFFFF"/>
                </a:highlight>
                <a:latin typeface="+mj-ea"/>
                <a:cs typeface="+mj-ea"/>
              </a:rPr>
              <a:t>Amazon CloudWatch, Google Cloud Operations Suite, and Azure Monitor provide monitoring solutions for cloud-based services and resources.</a:t>
            </a:r>
            <a:endParaRPr lang="en-US" sz="1600" b="0" i="0" dirty="0">
              <a:solidFill>
                <a:srgbClr val="273239"/>
              </a:solidFill>
              <a:effectLst/>
              <a:highlight>
                <a:srgbClr val="FFFFFF"/>
              </a:highlight>
              <a:latin typeface="+mj-ea"/>
              <a:cs typeface="+mj-ea"/>
            </a:endParaRPr>
          </a:p>
          <a:p>
            <a:pPr algn="l" fontAlgn="base">
              <a:buFont typeface="+mj-lt"/>
              <a:buAutoNum type="arabicPeriod" startAt="7"/>
            </a:pPr>
            <a:r>
              <a:rPr lang="en-US" sz="1600" b="1" i="0" dirty="0">
                <a:solidFill>
                  <a:schemeClr val="accent1">
                    <a:lumMod val="75000"/>
                  </a:schemeClr>
                </a:solidFill>
                <a:effectLst/>
                <a:highlight>
                  <a:srgbClr val="FFFFFF"/>
                </a:highlight>
                <a:latin typeface="+mj-ea"/>
                <a:cs typeface="+mj-ea"/>
              </a:rPr>
              <a:t>Security Monitoring Tools</a:t>
            </a:r>
            <a:r>
              <a:rPr lang="en-US" sz="1600" b="1" i="0" dirty="0">
                <a:solidFill>
                  <a:srgbClr val="273239"/>
                </a:solidFill>
                <a:effectLst/>
                <a:highlight>
                  <a:srgbClr val="FFFFFF"/>
                </a:highlight>
                <a:latin typeface="+mj-ea"/>
                <a:cs typeface="+mj-ea"/>
              </a:rPr>
              <a:t>:</a:t>
            </a:r>
            <a:r>
              <a:rPr lang="en-US" sz="1600" b="0" i="0" dirty="0">
                <a:solidFill>
                  <a:srgbClr val="273239"/>
                </a:solidFill>
                <a:effectLst/>
                <a:highlight>
                  <a:srgbClr val="FFFFFF"/>
                </a:highlight>
                <a:latin typeface="+mj-ea"/>
                <a:cs typeface="+mj-ea"/>
              </a:rPr>
              <a:t> Security Information and Event Management tools like Splunk, IBM </a:t>
            </a:r>
            <a:r>
              <a:rPr lang="en-US" sz="1600" b="0" i="0" dirty="0" err="1">
                <a:solidFill>
                  <a:srgbClr val="273239"/>
                </a:solidFill>
                <a:effectLst/>
                <a:highlight>
                  <a:srgbClr val="FFFFFF"/>
                </a:highlight>
                <a:latin typeface="+mj-ea"/>
                <a:cs typeface="+mj-ea"/>
              </a:rPr>
              <a:t>QRadar</a:t>
            </a:r>
            <a:r>
              <a:rPr lang="en-US" sz="1600" b="0" i="0" dirty="0">
                <a:solidFill>
                  <a:srgbClr val="273239"/>
                </a:solidFill>
                <a:effectLst/>
                <a:highlight>
                  <a:srgbClr val="FFFFFF"/>
                </a:highlight>
                <a:latin typeface="+mj-ea"/>
                <a:cs typeface="+mj-ea"/>
              </a:rPr>
              <a:t> or ArcSight provide support to the process of monitoring security events and incidents.</a:t>
            </a:r>
            <a:endParaRPr lang="en-US" sz="1600" b="0" i="0" dirty="0">
              <a:solidFill>
                <a:srgbClr val="273239"/>
              </a:solidFill>
              <a:effectLst/>
              <a:highlight>
                <a:srgbClr val="FFFFFF"/>
              </a:highlight>
              <a:latin typeface="+mj-ea"/>
              <a:cs typeface="+mj-ea"/>
            </a:endParaRPr>
          </a:p>
          <a:p>
            <a:endParaRPr lang="en-US" b="1" i="0" dirty="0">
              <a:solidFill>
                <a:srgbClr val="273239"/>
              </a:solidFill>
              <a:effectLst/>
              <a:highlight>
                <a:srgbClr val="FFFFFF"/>
              </a:highlight>
              <a:latin typeface="+mj-ea"/>
              <a:cs typeface="+mj-ea"/>
            </a:endParaRPr>
          </a:p>
          <a:p>
            <a:endParaRPr lang="en-IN" dirty="0">
              <a:latin typeface="+mj-ea"/>
              <a:cs typeface="+mj-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Detailed Scheduling</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182880" y="2072752"/>
            <a:ext cx="11568545"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lumMod val="75000"/>
                  </a:schemeClr>
                </a:solidFill>
              </a:rPr>
              <a:t>Detailed scheduling </a:t>
            </a:r>
            <a:r>
              <a:rPr lang="en-US" dirty="0"/>
              <a:t>in software engineering dives deeper than high-level project timelines. It focuses on meticulously planning and managing the sequence and duration of </a:t>
            </a:r>
            <a:r>
              <a:rPr lang="en-US" b="1" dirty="0"/>
              <a:t>individual tasks</a:t>
            </a:r>
            <a:r>
              <a:rPr lang="en-US" dirty="0"/>
              <a:t> within a project. Here's a quick breakdown:</a:t>
            </a:r>
            <a:endParaRPr lang="en-US" dirty="0"/>
          </a:p>
          <a:p>
            <a:endParaRPr lang="en-US" dirty="0"/>
          </a:p>
          <a:p>
            <a:pPr>
              <a:buFont typeface="Arial" panose="020B0604020202020204" pitchFamily="34" charset="0"/>
              <a:buChar char="•"/>
            </a:pPr>
            <a:r>
              <a:rPr lang="en-US" b="1" dirty="0">
                <a:solidFill>
                  <a:schemeClr val="accent1">
                    <a:lumMod val="75000"/>
                  </a:schemeClr>
                </a:solidFill>
              </a:rPr>
              <a:t>Think microscopic, not macroscopic:</a:t>
            </a:r>
            <a:r>
              <a:rPr lang="en-US" dirty="0">
                <a:solidFill>
                  <a:schemeClr val="accent1">
                    <a:lumMod val="75000"/>
                  </a:schemeClr>
                </a:solidFill>
              </a:rPr>
              <a:t> </a:t>
            </a:r>
            <a:r>
              <a:rPr lang="en-US" dirty="0"/>
              <a:t>While project scheduling sets the overall project timeline, detailed scheduling breaks down that timeline into smaller, more manageable chunks.</a:t>
            </a:r>
            <a:endParaRPr lang="en-US" dirty="0"/>
          </a:p>
          <a:p>
            <a:endParaRPr lang="en-US" dirty="0"/>
          </a:p>
          <a:p>
            <a:pPr>
              <a:buFont typeface="Arial" panose="020B0604020202020204" pitchFamily="34" charset="0"/>
              <a:buChar char="•"/>
            </a:pPr>
            <a:r>
              <a:rPr lang="en-US" b="1" dirty="0">
                <a:solidFill>
                  <a:schemeClr val="accent1">
                    <a:lumMod val="75000"/>
                  </a:schemeClr>
                </a:solidFill>
              </a:rPr>
              <a:t>Focus on task dependencies</a:t>
            </a:r>
            <a:r>
              <a:rPr lang="en-US" b="1" dirty="0"/>
              <a:t>:</a:t>
            </a:r>
            <a:r>
              <a:rPr lang="en-US" dirty="0"/>
              <a:t> It identifies the relationships between tasks. Some tasks can't start until others are finished (e.g., testing can't happen before development).</a:t>
            </a:r>
            <a:endParaRPr lang="en-US" dirty="0"/>
          </a:p>
          <a:p>
            <a:endParaRPr lang="en-US" dirty="0"/>
          </a:p>
          <a:p>
            <a:pPr>
              <a:buFont typeface="Arial" panose="020B0604020202020204" pitchFamily="34" charset="0"/>
              <a:buChar char="•"/>
            </a:pPr>
            <a:r>
              <a:rPr lang="en-US" b="1" dirty="0">
                <a:solidFill>
                  <a:schemeClr val="accent1">
                    <a:lumMod val="75000"/>
                  </a:schemeClr>
                </a:solidFill>
              </a:rPr>
              <a:t>Accurate effort estimation:</a:t>
            </a:r>
            <a:r>
              <a:rPr lang="en-US" dirty="0">
                <a:solidFill>
                  <a:schemeClr val="accent1">
                    <a:lumMod val="75000"/>
                  </a:schemeClr>
                </a:solidFill>
              </a:rPr>
              <a:t> </a:t>
            </a:r>
            <a:r>
              <a:rPr lang="en-US" dirty="0"/>
              <a:t>Detailed scheduling involves precisely estimating the time and resources required for each specific task.</a:t>
            </a:r>
            <a:endParaRPr lang="en-US" dirty="0"/>
          </a:p>
          <a:p>
            <a:endParaRPr lang="en-US" dirty="0"/>
          </a:p>
          <a:p>
            <a:pPr>
              <a:buFont typeface="Arial" panose="020B0604020202020204" pitchFamily="34" charset="0"/>
              <a:buChar char="•"/>
            </a:pPr>
            <a:r>
              <a:rPr lang="en-US" b="1" dirty="0">
                <a:solidFill>
                  <a:schemeClr val="accent1">
                    <a:lumMod val="75000"/>
                  </a:schemeClr>
                </a:solidFill>
              </a:rPr>
              <a:t>Resource allocation:</a:t>
            </a:r>
            <a:r>
              <a:rPr lang="en-US" dirty="0">
                <a:solidFill>
                  <a:schemeClr val="accent1">
                    <a:lumMod val="75000"/>
                  </a:schemeClr>
                </a:solidFill>
              </a:rPr>
              <a:t> </a:t>
            </a:r>
            <a:r>
              <a:rPr lang="en-US" dirty="0"/>
              <a:t>Matches specific resources (developers, testers) with tasks based on their skills and the schedule requirements.</a:t>
            </a:r>
            <a:endParaRPr lang="en-US" dirty="0"/>
          </a:p>
          <a:p>
            <a:endParaRPr lang="en-US" dirty="0"/>
          </a:p>
          <a:p>
            <a:pPr>
              <a:buFont typeface="Arial" panose="020B0604020202020204" pitchFamily="34" charset="0"/>
              <a:buChar char="•"/>
            </a:pPr>
            <a:r>
              <a:rPr lang="en-US" b="1" dirty="0">
                <a:solidFill>
                  <a:schemeClr val="accent1">
                    <a:lumMod val="75000"/>
                  </a:schemeClr>
                </a:solidFill>
              </a:rPr>
              <a:t>Enhanced project control:</a:t>
            </a:r>
            <a:r>
              <a:rPr lang="en-US" dirty="0">
                <a:solidFill>
                  <a:schemeClr val="accent1">
                    <a:lumMod val="75000"/>
                  </a:schemeClr>
                </a:solidFill>
              </a:rPr>
              <a:t> </a:t>
            </a:r>
            <a:r>
              <a:rPr lang="en-US" dirty="0"/>
              <a:t>Allows for closer monitoring of progress, proactive identification of potential delays, and real-time adjustments to the schedule.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Rectangle 2"/>
          <p:cNvSpPr/>
          <p:nvPr/>
        </p:nvSpPr>
        <p:spPr>
          <a:xfrm>
            <a:off x="11084"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Detailed scheduling</a:t>
            </a: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182880" y="2223655"/>
            <a:ext cx="11568545" cy="646331"/>
          </a:xfrm>
          <a:prstGeom prst="rect">
            <a:avLst/>
          </a:prstGeom>
          <a:noFill/>
        </p:spPr>
        <p:txBody>
          <a:bodyPr wrap="square" rtlCol="0">
            <a:spAutoFit/>
          </a:bodyPr>
          <a:lstStyle/>
          <a:p>
            <a:endParaRPr lang="en-US" b="1" i="0" dirty="0">
              <a:solidFill>
                <a:srgbClr val="273239"/>
              </a:solidFill>
              <a:effectLst/>
              <a:highlight>
                <a:srgbClr val="FFFFFF"/>
              </a:highlight>
              <a:latin typeface="Nunito" pitchFamily="2" charset="0"/>
            </a:endParaRPr>
          </a:p>
          <a:p>
            <a:endParaRPr lang="en-IN" dirty="0"/>
          </a:p>
        </p:txBody>
      </p:sp>
      <p:sp>
        <p:nvSpPr>
          <p:cNvPr id="5" name="TextBox 4"/>
          <p:cNvSpPr txBox="1"/>
          <p:nvPr/>
        </p:nvSpPr>
        <p:spPr>
          <a:xfrm>
            <a:off x="440575" y="2527069"/>
            <a:ext cx="10158152" cy="1477328"/>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accent1">
                    <a:lumMod val="75000"/>
                  </a:schemeClr>
                </a:solidFill>
              </a:rPr>
              <a:t>Example:</a:t>
            </a:r>
            <a:endParaRPr lang="en-IN" b="1" dirty="0">
              <a:solidFill>
                <a:schemeClr val="accent1">
                  <a:lumMod val="75000"/>
                </a:schemeClr>
              </a:solidFill>
            </a:endParaRPr>
          </a:p>
          <a:p>
            <a:endParaRPr lang="en-IN" b="1" dirty="0">
              <a:solidFill>
                <a:schemeClr val="accent1">
                  <a:lumMod val="75000"/>
                </a:schemeClr>
              </a:solidFill>
            </a:endParaRPr>
          </a:p>
          <a:p>
            <a:r>
              <a:rPr lang="en-US" dirty="0"/>
              <a:t>Imagine building a house. Project scheduling might define the overall timeframe for completion. Detailed scheduling would involve outlining all the individual steps, like laying the foundation, framing the walls, and installing electrical wiring, with specific timelines and resource allocation for each task.</a:t>
            </a:r>
            <a:endParaRPr lang="en-IN" b="1" dirty="0">
              <a:solidFill>
                <a:schemeClr val="accent1">
                  <a:lumMod val="7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object 2"/>
          <p:cNvPicPr/>
          <p:nvPr/>
        </p:nvPicPr>
        <p:blipFill>
          <a:blip r:embed="rId1" cstate="print"/>
          <a:stretch>
            <a:fillRect/>
          </a:stretch>
        </p:blipFill>
        <p:spPr>
          <a:xfrm>
            <a:off x="0" y="83127"/>
            <a:ext cx="12192000" cy="6604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3" name="TextBox 2"/>
          <p:cNvSpPr txBox="1"/>
          <p:nvPr/>
        </p:nvSpPr>
        <p:spPr>
          <a:xfrm>
            <a:off x="515388" y="2413337"/>
            <a:ext cx="10665229" cy="2030095"/>
          </a:xfrm>
          <a:prstGeom prst="rect">
            <a:avLst/>
          </a:prstGeom>
          <a:noFill/>
        </p:spPr>
        <p:txBody>
          <a:bodyPr wrap="square">
            <a:spAutoFit/>
          </a:bodyPr>
          <a:lstStyle/>
          <a:p>
            <a:pPr algn="just" fontAlgn="base"/>
            <a:r>
              <a:rPr lang="en-US" b="0" i="0" dirty="0">
                <a:solidFill>
                  <a:srgbClr val="273239"/>
                </a:solidFill>
                <a:effectLst/>
                <a:highlight>
                  <a:srgbClr val="FFFFFF"/>
                </a:highlight>
                <a:latin typeface="+mj-lt"/>
                <a:cs typeface="+mj-lt"/>
              </a:rPr>
              <a:t>For properly building a product, there’s a very important concept that we all should know in software project planning while developing a product. There are 4 critical components in software project planning which are known as the </a:t>
            </a:r>
            <a:r>
              <a:rPr lang="en-US" b="1" i="0" dirty="0">
                <a:solidFill>
                  <a:srgbClr val="273239"/>
                </a:solidFill>
                <a:effectLst/>
                <a:highlight>
                  <a:srgbClr val="FFFFFF"/>
                </a:highlight>
                <a:latin typeface="+mj-lt"/>
                <a:cs typeface="+mj-lt"/>
              </a:rPr>
              <a:t>4P’s</a:t>
            </a:r>
            <a:r>
              <a:rPr lang="en-US" b="0" i="0" dirty="0">
                <a:solidFill>
                  <a:srgbClr val="273239"/>
                </a:solidFill>
                <a:effectLst/>
                <a:highlight>
                  <a:srgbClr val="FFFFFF"/>
                </a:highlight>
                <a:latin typeface="+mj-lt"/>
                <a:cs typeface="+mj-lt"/>
              </a:rPr>
              <a:t> namely:</a:t>
            </a:r>
            <a:endParaRPr lang="en-US" b="0" i="0" dirty="0">
              <a:solidFill>
                <a:srgbClr val="273239"/>
              </a:solidFill>
              <a:effectLst/>
              <a:highlight>
                <a:srgbClr val="FFFFFF"/>
              </a:highlight>
              <a:latin typeface="+mj-lt"/>
              <a:cs typeface="+mj-lt"/>
            </a:endParaRPr>
          </a:p>
          <a:p>
            <a:pPr algn="just" fontAlgn="base">
              <a:buFont typeface="Arial" panose="020B0604020202020204" pitchFamily="34" charset="0"/>
              <a:buChar char="•"/>
            </a:pPr>
            <a:r>
              <a:rPr lang="en-US" b="0" i="0" dirty="0">
                <a:solidFill>
                  <a:srgbClr val="273239"/>
                </a:solidFill>
                <a:effectLst/>
                <a:highlight>
                  <a:srgbClr val="FFFFFF"/>
                </a:highlight>
                <a:latin typeface="+mj-lt"/>
                <a:cs typeface="+mj-lt"/>
              </a:rPr>
              <a:t>Product</a:t>
            </a:r>
            <a:endParaRPr lang="en-US" b="0" i="0" dirty="0">
              <a:solidFill>
                <a:srgbClr val="273239"/>
              </a:solidFill>
              <a:effectLst/>
              <a:highlight>
                <a:srgbClr val="FFFFFF"/>
              </a:highlight>
              <a:latin typeface="+mj-lt"/>
              <a:cs typeface="+mj-lt"/>
            </a:endParaRPr>
          </a:p>
          <a:p>
            <a:pPr algn="just" fontAlgn="base">
              <a:buFont typeface="Arial" panose="020B0604020202020204" pitchFamily="34" charset="0"/>
              <a:buChar char="•"/>
            </a:pPr>
            <a:r>
              <a:rPr lang="en-US" b="0" i="0" dirty="0">
                <a:solidFill>
                  <a:srgbClr val="273239"/>
                </a:solidFill>
                <a:effectLst/>
                <a:highlight>
                  <a:srgbClr val="FFFFFF"/>
                </a:highlight>
                <a:latin typeface="+mj-lt"/>
                <a:cs typeface="+mj-lt"/>
              </a:rPr>
              <a:t>Process</a:t>
            </a:r>
            <a:endParaRPr lang="en-US" b="0" i="0" dirty="0">
              <a:solidFill>
                <a:srgbClr val="273239"/>
              </a:solidFill>
              <a:effectLst/>
              <a:highlight>
                <a:srgbClr val="FFFFFF"/>
              </a:highlight>
              <a:latin typeface="+mj-lt"/>
              <a:cs typeface="+mj-lt"/>
            </a:endParaRPr>
          </a:p>
          <a:p>
            <a:pPr algn="just" fontAlgn="base">
              <a:buFont typeface="Arial" panose="020B0604020202020204" pitchFamily="34" charset="0"/>
              <a:buChar char="•"/>
            </a:pPr>
            <a:r>
              <a:rPr lang="en-US" b="0" i="0" dirty="0">
                <a:solidFill>
                  <a:srgbClr val="273239"/>
                </a:solidFill>
                <a:effectLst/>
                <a:highlight>
                  <a:srgbClr val="FFFFFF"/>
                </a:highlight>
                <a:latin typeface="+mj-lt"/>
                <a:cs typeface="+mj-lt"/>
              </a:rPr>
              <a:t>People</a:t>
            </a:r>
            <a:endParaRPr lang="en-US" b="0" i="0" dirty="0">
              <a:solidFill>
                <a:srgbClr val="273239"/>
              </a:solidFill>
              <a:effectLst/>
              <a:highlight>
                <a:srgbClr val="FFFFFF"/>
              </a:highlight>
              <a:latin typeface="+mj-lt"/>
              <a:cs typeface="+mj-lt"/>
            </a:endParaRPr>
          </a:p>
          <a:p>
            <a:pPr algn="just" fontAlgn="base">
              <a:buFont typeface="Arial" panose="020B0604020202020204" pitchFamily="34" charset="0"/>
              <a:buChar char="•"/>
            </a:pPr>
            <a:r>
              <a:rPr lang="en-US" b="0" i="0" dirty="0">
                <a:solidFill>
                  <a:srgbClr val="273239"/>
                </a:solidFill>
                <a:effectLst/>
                <a:highlight>
                  <a:srgbClr val="FFFFFF"/>
                </a:highlight>
                <a:latin typeface="+mj-lt"/>
                <a:cs typeface="+mj-lt"/>
              </a:rPr>
              <a:t>Project</a:t>
            </a:r>
            <a:endParaRPr lang="en-US" b="0" i="0" dirty="0">
              <a:solidFill>
                <a:srgbClr val="273239"/>
              </a:solidFill>
              <a:effectLst/>
              <a:highlight>
                <a:srgbClr val="FFFFFF"/>
              </a:highlight>
              <a:latin typeface="+mj-lt"/>
              <a:cs typeface="+mj-lt"/>
            </a:endParaRPr>
          </a:p>
        </p:txBody>
      </p:sp>
      <p:sp>
        <p:nvSpPr>
          <p:cNvPr id="7" name="Rectangle 6"/>
          <p:cNvSpPr/>
          <p:nvPr/>
        </p:nvSpPr>
        <p:spPr>
          <a:xfrm>
            <a:off x="0" y="1487977"/>
            <a:ext cx="12192000" cy="584775"/>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highlight>
                <a:srgbClr val="FFFFFF"/>
              </a:highlight>
              <a:latin typeface="erdana"/>
            </a:endParaRPr>
          </a:p>
          <a:p>
            <a:pPr algn="ctr"/>
            <a:endParaRPr lang="en-US" sz="3600" dirty="0">
              <a:solidFill>
                <a:schemeClr val="tx1"/>
              </a:solidFill>
              <a:highlight>
                <a:srgbClr val="FFFFFF"/>
              </a:highlight>
              <a:latin typeface="erdana"/>
            </a:endParaRPr>
          </a:p>
          <a:p>
            <a:pPr algn="ctr"/>
            <a:r>
              <a:rPr lang="en-US" sz="3600" dirty="0">
                <a:solidFill>
                  <a:schemeClr val="tx1"/>
                </a:solidFill>
                <a:highlight>
                  <a:srgbClr val="FFFFFF"/>
                </a:highlight>
                <a:latin typeface="erdana"/>
              </a:rPr>
              <a:t>Software Project Management</a:t>
            </a:r>
            <a:endParaRPr lang="en-US" sz="3600" b="0" i="0" dirty="0">
              <a:solidFill>
                <a:schemeClr val="tx1"/>
              </a:solidFill>
              <a:effectLst/>
              <a:highlight>
                <a:srgbClr val="FFFFFF"/>
              </a:highlight>
              <a:latin typeface="erdana"/>
            </a:endParaRPr>
          </a:p>
          <a:p>
            <a:pPr algn="ctr"/>
            <a:endParaRPr lang="en-US" sz="3600" b="0" i="0" dirty="0">
              <a:solidFill>
                <a:srgbClr val="610B4B"/>
              </a:solidFill>
              <a:effectLst/>
              <a:highlight>
                <a:srgbClr val="FFFFFF"/>
              </a:highlight>
              <a:latin typeface="erdana"/>
            </a:endParaRPr>
          </a:p>
          <a:p>
            <a:endParaRPr lang="en-IN" sz="36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542" y="3516518"/>
            <a:ext cx="3299460" cy="2987040"/>
          </a:xfrm>
          <a:prstGeom prst="rect">
            <a:avLst/>
          </a:prstGeom>
        </p:spPr>
      </p:pic>
      <p:sp>
        <p:nvSpPr>
          <p:cNvPr id="13" name="Rectangle 12"/>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Management Spectrums</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324196" y="2508147"/>
            <a:ext cx="11427229" cy="3692525"/>
          </a:xfrm>
          <a:prstGeom prst="rect">
            <a:avLst/>
          </a:prstGeom>
          <a:noFill/>
        </p:spPr>
        <p:txBody>
          <a:bodyPr wrap="square">
            <a:spAutoFit/>
          </a:bodyPr>
          <a:lstStyle/>
          <a:p>
            <a:pPr marL="285750" indent="-285750"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People </a:t>
            </a:r>
            <a:br>
              <a:rPr lang="en-US" b="0" i="0" dirty="0">
                <a:solidFill>
                  <a:srgbClr val="273239"/>
                </a:solidFill>
                <a:effectLst/>
                <a:highlight>
                  <a:srgbClr val="FFFFFF"/>
                </a:highlight>
                <a:latin typeface="+mj-ea"/>
                <a:cs typeface="+mj-ea"/>
              </a:rPr>
            </a:br>
            <a:r>
              <a:rPr lang="en-US" b="0" i="0" dirty="0">
                <a:solidFill>
                  <a:srgbClr val="273239"/>
                </a:solidFill>
                <a:effectLst/>
                <a:highlight>
                  <a:srgbClr val="FFFFFF"/>
                </a:highlight>
                <a:latin typeface="+mj-ea"/>
                <a:cs typeface="+mj-ea"/>
              </a:rPr>
              <a:t>The most important component of a product and its successful implementation is human resources. In building a proper product, a well-managed team with clear-cut roles defined for each person/team will lead to the success of the product. We need to have a good team in order to save our time, cost, and effort. Some assigned roles in software project planning are </a:t>
            </a:r>
            <a:r>
              <a:rPr lang="en-US" b="1" i="0" dirty="0">
                <a:solidFill>
                  <a:srgbClr val="273239"/>
                </a:solidFill>
                <a:effectLst/>
                <a:highlight>
                  <a:srgbClr val="FFFFFF"/>
                </a:highlight>
                <a:latin typeface="+mj-ea"/>
                <a:cs typeface="+mj-ea"/>
              </a:rPr>
              <a:t>project manager, team leaders, stakeholders, analysts, </a:t>
            </a:r>
            <a:r>
              <a:rPr lang="en-US" b="0" i="0" dirty="0">
                <a:solidFill>
                  <a:srgbClr val="273239"/>
                </a:solidFill>
                <a:effectLst/>
                <a:highlight>
                  <a:srgbClr val="FFFFFF"/>
                </a:highlight>
                <a:latin typeface="+mj-ea"/>
                <a:cs typeface="+mj-ea"/>
              </a:rPr>
              <a:t>and other </a:t>
            </a:r>
            <a:r>
              <a:rPr lang="en-US" b="1" i="0" dirty="0">
                <a:solidFill>
                  <a:srgbClr val="273239"/>
                </a:solidFill>
                <a:effectLst/>
                <a:highlight>
                  <a:srgbClr val="FFFFFF"/>
                </a:highlight>
                <a:latin typeface="+mj-ea"/>
                <a:cs typeface="+mj-ea"/>
              </a:rPr>
              <a:t>IT professionals</a:t>
            </a:r>
            <a:r>
              <a:rPr lang="en-US" b="0" i="0" dirty="0">
                <a:solidFill>
                  <a:srgbClr val="273239"/>
                </a:solidFill>
                <a:effectLst/>
                <a:highlight>
                  <a:srgbClr val="FFFFFF"/>
                </a:highlight>
                <a:latin typeface="+mj-ea"/>
                <a:cs typeface="+mj-ea"/>
              </a:rPr>
              <a:t>. Managing people successfully is a tricky process which a good project manager can do.</a:t>
            </a:r>
            <a:r>
              <a:rPr lang="en-US" b="1" i="0" dirty="0">
                <a:solidFill>
                  <a:srgbClr val="273239"/>
                </a:solidFill>
                <a:effectLst/>
                <a:highlight>
                  <a:srgbClr val="FFFFFF"/>
                </a:highlight>
                <a:latin typeface="+mj-ea"/>
                <a:cs typeface="+mj-ea"/>
              </a:rPr>
              <a:t> </a:t>
            </a:r>
            <a:endParaRPr lang="en-US" b="1" i="0" dirty="0">
              <a:solidFill>
                <a:srgbClr val="273239"/>
              </a:solidFill>
              <a:effectLst/>
              <a:highlight>
                <a:srgbClr val="FFFFFF"/>
              </a:highlight>
              <a:latin typeface="+mj-ea"/>
              <a:cs typeface="+mj-ea"/>
            </a:endParaRPr>
          </a:p>
          <a:p>
            <a:pPr fontAlgn="base"/>
            <a:endParaRPr lang="en-US" dirty="0">
              <a:solidFill>
                <a:srgbClr val="273239"/>
              </a:solidFill>
              <a:highlight>
                <a:srgbClr val="FFFFFF"/>
              </a:highlight>
              <a:latin typeface="+mj-ea"/>
              <a:cs typeface="+mj-ea"/>
            </a:endParaRPr>
          </a:p>
          <a:p>
            <a:pPr marL="285750" indent="-285750"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Product </a:t>
            </a:r>
            <a:br>
              <a:rPr lang="en-US" b="0" i="0" dirty="0">
                <a:solidFill>
                  <a:srgbClr val="273239"/>
                </a:solidFill>
                <a:effectLst/>
                <a:highlight>
                  <a:srgbClr val="FFFFFF"/>
                </a:highlight>
                <a:latin typeface="+mj-ea"/>
                <a:cs typeface="+mj-ea"/>
              </a:rPr>
            </a:br>
            <a:r>
              <a:rPr lang="en-US" b="0" i="0" dirty="0">
                <a:solidFill>
                  <a:srgbClr val="273239"/>
                </a:solidFill>
                <a:effectLst/>
                <a:highlight>
                  <a:srgbClr val="FFFFFF"/>
                </a:highlight>
                <a:latin typeface="+mj-ea"/>
                <a:cs typeface="+mj-ea"/>
              </a:rPr>
              <a:t>As the name inferred, this is the deliverable or the result of the project. The project manager should clearly define the product scope to ensure a successful result, control the team members, as well technical hurdles that he or she may encounter during the building of a product. The product can consist of both tangible or intangible such as shifting the company to a new place or getting a new software in a company.</a:t>
            </a:r>
            <a:endParaRPr lang="en-US" b="0" i="0" dirty="0">
              <a:solidFill>
                <a:srgbClr val="273239"/>
              </a:solidFill>
              <a:effectLst/>
              <a:highlight>
                <a:srgbClr val="FFFFFF"/>
              </a:highlight>
              <a:latin typeface="+mj-ea"/>
              <a:cs typeface="+mj-ea"/>
            </a:endParaRPr>
          </a:p>
        </p:txBody>
      </p:sp>
      <p:sp>
        <p:nvSpPr>
          <p:cNvPr id="5" name="Rectangle 4"/>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People-Product-Process-Project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4" name="TextBox 3"/>
          <p:cNvSpPr txBox="1"/>
          <p:nvPr/>
        </p:nvSpPr>
        <p:spPr>
          <a:xfrm>
            <a:off x="440575" y="2203218"/>
            <a:ext cx="11247120" cy="3969385"/>
          </a:xfrm>
          <a:prstGeom prst="rect">
            <a:avLst/>
          </a:prstGeom>
          <a:noFill/>
        </p:spPr>
        <p:txBody>
          <a:bodyPr wrap="square">
            <a:spAutoFit/>
          </a:bodyPr>
          <a:lstStyle/>
          <a:p>
            <a:pPr marL="285750" indent="-285750" fontAlgn="base">
              <a:buFont typeface="Wingdings" panose="05000000000000000000" pitchFamily="2" charset="2"/>
              <a:buChar char="Ø"/>
            </a:pPr>
            <a:endParaRPr lang="en-US" b="1" i="0" dirty="0">
              <a:solidFill>
                <a:schemeClr val="accent1">
                  <a:lumMod val="75000"/>
                </a:schemeClr>
              </a:solidFill>
              <a:effectLst/>
              <a:highlight>
                <a:srgbClr val="FFFFFF"/>
              </a:highlight>
              <a:latin typeface="Nunito" pitchFamily="2" charset="0"/>
            </a:endParaRPr>
          </a:p>
          <a:p>
            <a:pPr marL="285750" indent="-285750" fontAlgn="base">
              <a:buFont typeface="Wingdings" panose="05000000000000000000" pitchFamily="2" charset="2"/>
              <a:buChar char="Ø"/>
            </a:pPr>
            <a:endParaRPr lang="en-US" b="1" dirty="0">
              <a:solidFill>
                <a:schemeClr val="accent1">
                  <a:lumMod val="75000"/>
                </a:schemeClr>
              </a:solidFill>
              <a:highlight>
                <a:srgbClr val="FFFFFF"/>
              </a:highlight>
              <a:latin typeface="Nunito" pitchFamily="2" charset="0"/>
            </a:endParaRPr>
          </a:p>
          <a:p>
            <a:pPr marL="285750" indent="-285750"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Process </a:t>
            </a:r>
            <a:br>
              <a:rPr lang="en-US" b="0" i="0" dirty="0">
                <a:solidFill>
                  <a:srgbClr val="273239"/>
                </a:solidFill>
                <a:effectLst/>
                <a:highlight>
                  <a:srgbClr val="FFFFFF"/>
                </a:highlight>
                <a:latin typeface="+mj-ea"/>
                <a:cs typeface="+mj-ea"/>
              </a:rPr>
            </a:br>
            <a:r>
              <a:rPr lang="en-US" b="0" i="0" dirty="0">
                <a:solidFill>
                  <a:srgbClr val="273239"/>
                </a:solidFill>
                <a:effectLst/>
                <a:highlight>
                  <a:srgbClr val="FFFFFF"/>
                </a:highlight>
                <a:latin typeface="+mj-ea"/>
                <a:cs typeface="+mj-ea"/>
              </a:rPr>
              <a:t>In every planning,</a:t>
            </a:r>
            <a:r>
              <a:rPr lang="en-US" b="1" i="0" dirty="0">
                <a:solidFill>
                  <a:srgbClr val="273239"/>
                </a:solidFill>
                <a:effectLst/>
                <a:highlight>
                  <a:srgbClr val="FFFFFF"/>
                </a:highlight>
                <a:latin typeface="+mj-ea"/>
                <a:cs typeface="+mj-ea"/>
              </a:rPr>
              <a:t> </a:t>
            </a:r>
            <a:r>
              <a:rPr lang="en-US" b="0" i="0" dirty="0">
                <a:solidFill>
                  <a:srgbClr val="273239"/>
                </a:solidFill>
                <a:effectLst/>
                <a:highlight>
                  <a:srgbClr val="FFFFFF"/>
                </a:highlight>
                <a:latin typeface="+mj-ea"/>
                <a:cs typeface="+mj-ea"/>
              </a:rPr>
              <a:t>a clearly defined process is the key to the success of any product. It regulates how the team will go about its development in the respective time period. The Process has several steps involved like, documentation phase, implementation phase, deployment phase, and interaction phase.</a:t>
            </a:r>
            <a:endParaRPr lang="en-US" b="0" i="0" dirty="0">
              <a:solidFill>
                <a:srgbClr val="273239"/>
              </a:solidFill>
              <a:effectLst/>
              <a:highlight>
                <a:srgbClr val="FFFFFF"/>
              </a:highlight>
              <a:latin typeface="+mj-ea"/>
              <a:cs typeface="+mj-ea"/>
            </a:endParaRPr>
          </a:p>
          <a:p>
            <a:pPr fontAlgn="base"/>
            <a:endParaRPr lang="en-US" b="0" i="0" dirty="0">
              <a:solidFill>
                <a:srgbClr val="273239"/>
              </a:solidFill>
              <a:effectLst/>
              <a:highlight>
                <a:srgbClr val="FFFFFF"/>
              </a:highlight>
              <a:latin typeface="+mj-ea"/>
              <a:cs typeface="+mj-ea"/>
            </a:endParaRPr>
          </a:p>
          <a:p>
            <a:pPr fontAlgn="base"/>
            <a:endParaRPr lang="en-US" dirty="0">
              <a:solidFill>
                <a:srgbClr val="273239"/>
              </a:solidFill>
              <a:highlight>
                <a:srgbClr val="FFFFFF"/>
              </a:highlight>
              <a:latin typeface="+mj-ea"/>
              <a:cs typeface="+mj-ea"/>
            </a:endParaRPr>
          </a:p>
          <a:p>
            <a:pPr fontAlgn="base"/>
            <a:endParaRPr lang="en-US" b="0" i="0" dirty="0">
              <a:solidFill>
                <a:srgbClr val="273239"/>
              </a:solidFill>
              <a:effectLst/>
              <a:highlight>
                <a:srgbClr val="FFFFFF"/>
              </a:highlight>
              <a:latin typeface="+mj-ea"/>
              <a:cs typeface="+mj-ea"/>
            </a:endParaRPr>
          </a:p>
          <a:p>
            <a:pPr marL="285750" indent="-285750" fontAlgn="base">
              <a:buFont typeface="Wingdings" panose="05000000000000000000" pitchFamily="2" charset="2"/>
              <a:buChar char="Ø"/>
            </a:pPr>
            <a:r>
              <a:rPr lang="en-US" b="1" i="0" dirty="0">
                <a:solidFill>
                  <a:schemeClr val="accent1">
                    <a:lumMod val="75000"/>
                  </a:schemeClr>
                </a:solidFill>
                <a:effectLst/>
                <a:highlight>
                  <a:srgbClr val="FFFFFF"/>
                </a:highlight>
                <a:latin typeface="+mj-ea"/>
                <a:cs typeface="+mj-ea"/>
              </a:rPr>
              <a:t>Project </a:t>
            </a:r>
            <a:br>
              <a:rPr lang="en-US" b="0" i="0" dirty="0">
                <a:solidFill>
                  <a:srgbClr val="273239"/>
                </a:solidFill>
                <a:effectLst/>
                <a:highlight>
                  <a:srgbClr val="FFFFFF"/>
                </a:highlight>
                <a:latin typeface="+mj-ea"/>
                <a:cs typeface="+mj-ea"/>
              </a:rPr>
            </a:br>
            <a:r>
              <a:rPr lang="en-US" b="0" i="0" dirty="0">
                <a:solidFill>
                  <a:srgbClr val="273239"/>
                </a:solidFill>
                <a:effectLst/>
                <a:highlight>
                  <a:srgbClr val="FFFFFF"/>
                </a:highlight>
                <a:latin typeface="+mj-ea"/>
                <a:cs typeface="+mj-ea"/>
              </a:rPr>
              <a:t>The last and final P in software project planning is Project. It can also be considered as a blueprint of process. In this phase, the project manager plays a critical role. They are responsible to guide the team members to achieve the project’s target and objectives, helping &amp; assisting them with issues, checking on cost and budget, and making sure that the project stays on track with the  deadlines.</a:t>
            </a:r>
            <a:endParaRPr lang="en-US" b="0" i="0" dirty="0">
              <a:solidFill>
                <a:srgbClr val="273239"/>
              </a:solidFill>
              <a:effectLst/>
              <a:highlight>
                <a:srgbClr val="FFFFFF"/>
              </a:highlight>
              <a:latin typeface="+mj-ea"/>
              <a:cs typeface="+mj-ea"/>
            </a:endParaRPr>
          </a:p>
        </p:txBody>
      </p:sp>
      <p:sp>
        <p:nvSpPr>
          <p:cNvPr id="5" name="Rectangle 4"/>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People-Product-Process-Project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2"/>
          <p:cNvPicPr/>
          <p:nvPr/>
        </p:nvPicPr>
        <p:blipFill>
          <a:blip r:embed="rId1" cstate="print"/>
          <a:stretch>
            <a:fillRect/>
          </a:stretch>
        </p:blipFill>
        <p:spPr>
          <a:xfrm>
            <a:off x="374074" y="-1"/>
            <a:ext cx="11188930" cy="6749935"/>
          </a:xfrm>
          <a:prstGeom prst="rect">
            <a:avLst/>
          </a:prstGeom>
        </p:spPr>
      </p:pic>
      <p:sp>
        <p:nvSpPr>
          <p:cNvPr id="4" name="Rectangle 3"/>
          <p:cNvSpPr/>
          <p:nvPr/>
        </p:nvSpPr>
        <p:spPr>
          <a:xfrm>
            <a:off x="0" y="1487978"/>
            <a:ext cx="12192000" cy="80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W5HH of Project Management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p:nvPr/>
        </p:nvPicPr>
        <p:blipFill>
          <a:blip r:embed="rId1" cstate="print"/>
          <a:stretch>
            <a:fillRect/>
          </a:stretch>
        </p:blipFill>
        <p:spPr>
          <a:xfrm>
            <a:off x="523702" y="0"/>
            <a:ext cx="10914611" cy="6858000"/>
          </a:xfrm>
          <a:prstGeom prst="rect">
            <a:avLst/>
          </a:prstGeom>
        </p:spPr>
      </p:pic>
      <p:sp>
        <p:nvSpPr>
          <p:cNvPr id="5" name="Rectangle 4"/>
          <p:cNvSpPr/>
          <p:nvPr/>
        </p:nvSpPr>
        <p:spPr>
          <a:xfrm>
            <a:off x="0" y="1487978"/>
            <a:ext cx="12192000" cy="80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W5HH of Project Management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40575" y="0"/>
            <a:ext cx="10931236" cy="6858000"/>
          </a:xfrm>
          <a:prstGeom prst="rect">
            <a:avLst/>
          </a:prstGeom>
        </p:spPr>
      </p:pic>
      <p:sp>
        <p:nvSpPr>
          <p:cNvPr id="2" name="Rectangle 1"/>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pPr algn="ctr"/>
            <a:r>
              <a:rPr lang="en-US" sz="3600" b="0" i="0" dirty="0">
                <a:solidFill>
                  <a:srgbClr val="610B4B"/>
                </a:solidFill>
                <a:effectLst/>
                <a:highlight>
                  <a:srgbClr val="FFFFFF"/>
                </a:highlight>
                <a:latin typeface="erdana"/>
              </a:rPr>
              <a:t>Importance of Team Management</a:t>
            </a:r>
            <a:endParaRPr lang="en-US" sz="3600" b="0" i="0" dirty="0">
              <a:solidFill>
                <a:srgbClr val="610B4B"/>
              </a:solidFill>
              <a:effectLst/>
              <a:highlight>
                <a:srgbClr val="FFFFFF"/>
              </a:highlight>
              <a:latin typeface="erdana"/>
            </a:endParaRPr>
          </a:p>
          <a:p>
            <a:endParaRPr lang="en-IN"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320" y="2444981"/>
            <a:ext cx="7101840" cy="3863340"/>
          </a:xfrm>
          <a:prstGeom prst="rect">
            <a:avLst/>
          </a:prstGeom>
        </p:spPr>
      </p:pic>
      <p:sp>
        <p:nvSpPr>
          <p:cNvPr id="7" name="Rectangle 6"/>
          <p:cNvSpPr/>
          <p:nvPr/>
        </p:nvSpPr>
        <p:spPr>
          <a:xfrm>
            <a:off x="0" y="1487976"/>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a:p>
            <a:r>
              <a:rPr lang="en-IN" sz="3600" dirty="0"/>
              <a:t>                                    Importance of Team Management</a:t>
            </a:r>
            <a:endParaRPr lang="en-US" sz="3600" b="0" i="0" dirty="0">
              <a:solidFill>
                <a:srgbClr val="610B4B"/>
              </a:solidFill>
              <a:effectLst/>
              <a:highlight>
                <a:srgbClr val="FFFFFF"/>
              </a:highlight>
              <a:latin typeface="erdana"/>
            </a:endParaRPr>
          </a:p>
          <a:p>
            <a:endParaRPr lang="en-IN" sz="3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26548</Words>
  <Application>WPS Presentation</Application>
  <PresentationFormat>Widescreen</PresentationFormat>
  <Paragraphs>604</Paragraphs>
  <Slides>39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SimSun</vt:lpstr>
      <vt:lpstr>Wingdings</vt:lpstr>
      <vt:lpstr>erdana</vt:lpstr>
      <vt:lpstr>Segoe Print</vt:lpstr>
      <vt:lpstr>Nunito</vt:lpstr>
      <vt:lpstr>Calibri Light</vt:lpstr>
      <vt:lpstr>Calibri</vt:lpstr>
      <vt:lpstr>Microsoft YaHei</vt:lpstr>
      <vt:lpstr>Arial Unicode MS</vt:lpstr>
      <vt:lpstr>Source Sans 3</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BINISA MAKWANA</dc:creator>
  <cp:lastModifiedBy>lenovo</cp:lastModifiedBy>
  <cp:revision>4</cp:revision>
  <dcterms:created xsi:type="dcterms:W3CDTF">2024-05-27T07:52:00Z</dcterms:created>
  <dcterms:modified xsi:type="dcterms:W3CDTF">2024-06-03T14:49:12Z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D2FBF1E207604A12BEB55242197D655D_12</vt:lpwstr>
  </property>
  <property fmtid="{D5CDD505-2E9C-101B-9397-08002B2CF9AE}" pid="3" name="KSOProductBuildVer">
    <vt:lpwstr>1033-12.2.0.16909</vt:lpwstr>
  </property>
</Properties>
</file>