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Bold" panose="020B0806030504020204" pitchFamily="34" charset="0"/>
      <p:regular r:id="rId19"/>
      <p:bold r:id="rId20"/>
    </p:embeddedFont>
    <p:embeddedFont>
      <p:font typeface="Telegraf" pitchFamily="2" charset="0"/>
      <p:regular r:id="rId21"/>
    </p:embeddedFont>
    <p:embeddedFont>
      <p:font typeface="Telegraf Bold" pitchFamily="2" charset="0"/>
      <p:regular r:id="rId22"/>
      <p:bold r:id="rId23"/>
    </p:embeddedFont>
    <p:embeddedFont>
      <p:font typeface="Telegraf Bold Bold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9" autoAdjust="0"/>
  </p:normalViewPr>
  <p:slideViewPr>
    <p:cSldViewPr>
      <p:cViewPr varScale="1">
        <p:scale>
          <a:sx n="68" d="100"/>
          <a:sy n="68" d="100"/>
        </p:scale>
        <p:origin x="100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50735" y="-774700"/>
            <a:ext cx="15051428" cy="14746763"/>
            <a:chOff x="0" y="0"/>
            <a:chExt cx="20068571" cy="19662351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10038" cy="18629418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alphaModFix amt="14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658533" y="1032933"/>
              <a:ext cx="17410038" cy="18629418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0" y="7881397"/>
            <a:ext cx="18288000" cy="3133725"/>
            <a:chOff x="0" y="0"/>
            <a:chExt cx="2507534" cy="3963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07534" cy="396348"/>
            </a:xfrm>
            <a:custGeom>
              <a:avLst/>
              <a:gdLst/>
              <a:ahLst/>
              <a:cxnLst/>
              <a:rect l="l" t="t" r="r" b="b"/>
              <a:pathLst>
                <a:path w="2507534" h="396348">
                  <a:moveTo>
                    <a:pt x="0" y="0"/>
                  </a:moveTo>
                  <a:lnTo>
                    <a:pt x="2507534" y="0"/>
                  </a:lnTo>
                  <a:lnTo>
                    <a:pt x="2507534" y="396348"/>
                  </a:lnTo>
                  <a:lnTo>
                    <a:pt x="0" y="396348"/>
                  </a:lnTo>
                  <a:close/>
                </a:path>
              </a:pathLst>
            </a:custGeom>
            <a:solidFill>
              <a:srgbClr val="011C5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1028700"/>
            <a:ext cx="10794554" cy="3806826"/>
            <a:chOff x="0" y="0"/>
            <a:chExt cx="14392738" cy="5075768"/>
          </a:xfrm>
        </p:grpSpPr>
        <p:sp>
          <p:nvSpPr>
            <p:cNvPr id="8" name="TextBox 8"/>
            <p:cNvSpPr txBox="1"/>
            <p:nvPr/>
          </p:nvSpPr>
          <p:spPr>
            <a:xfrm>
              <a:off x="0" y="-114300"/>
              <a:ext cx="14392738" cy="417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000"/>
                </a:lnSpc>
              </a:pPr>
              <a:r>
                <a:rPr lang="en-US" sz="10000">
                  <a:solidFill>
                    <a:srgbClr val="FFFFFF"/>
                  </a:solidFill>
                  <a:latin typeface="Telegraf Bold"/>
                </a:rPr>
                <a:t>Wealth Management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911600"/>
              <a:ext cx="14392738" cy="1164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999"/>
                </a:lnSpc>
              </a:pPr>
              <a:r>
                <a:rPr lang="en-US" sz="4999">
                  <a:solidFill>
                    <a:srgbClr val="FFFFFF"/>
                  </a:solidFill>
                  <a:latin typeface="Telegraf"/>
                </a:rPr>
                <a:t>Report for Analytical insights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8171797"/>
            <a:ext cx="13747750" cy="1610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3"/>
              </a:lnSpc>
            </a:pPr>
            <a:r>
              <a:rPr lang="en-US" sz="3388">
                <a:solidFill>
                  <a:srgbClr val="C9E3FF"/>
                </a:solidFill>
                <a:latin typeface="Telegraf Bold"/>
              </a:rPr>
              <a:t>TEAM 15</a:t>
            </a:r>
          </a:p>
          <a:p>
            <a:pPr>
              <a:lnSpc>
                <a:spcPts val="3203"/>
              </a:lnSpc>
            </a:pPr>
            <a:r>
              <a:rPr lang="en-US" sz="2288">
                <a:solidFill>
                  <a:srgbClr val="C9E3FF"/>
                </a:solidFill>
                <a:latin typeface="Telegraf Bold"/>
              </a:rPr>
              <a:t>  </a:t>
            </a:r>
          </a:p>
          <a:p>
            <a:pPr>
              <a:lnSpc>
                <a:spcPts val="4603"/>
              </a:lnSpc>
            </a:pPr>
            <a:r>
              <a:rPr lang="en-US" sz="3288">
                <a:solidFill>
                  <a:srgbClr val="C9E3FF"/>
                </a:solidFill>
                <a:latin typeface="Telegraf"/>
              </a:rPr>
              <a:t>Alexandra George     Piyush Kumar     Ruoyan Chen     Takashi Konishi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807541" y="-5548657"/>
            <a:ext cx="26931615" cy="25616209"/>
            <a:chOff x="0" y="0"/>
            <a:chExt cx="35908819" cy="3415494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2405687">
              <a:off x="8114681" y="4480707"/>
              <a:ext cx="22704601" cy="24089762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2405687">
              <a:off x="5089537" y="5584476"/>
              <a:ext cx="22704601" cy="24089762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7695711" y="4248609"/>
            <a:ext cx="6057900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11C50"/>
                </a:solidFill>
                <a:latin typeface="Telegraf Bold"/>
              </a:rPr>
              <a:t>2</a:t>
            </a:r>
            <a:r>
              <a:rPr lang="en-US" sz="3600" u="none">
                <a:solidFill>
                  <a:srgbClr val="011C50"/>
                </a:solidFill>
                <a:latin typeface="Telegraf Bold"/>
              </a:rPr>
              <a:t> Rate of Return and Risk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95711" y="5326839"/>
            <a:ext cx="6057900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11C50"/>
                </a:solidFill>
                <a:latin typeface="Telegraf Bold"/>
              </a:rPr>
              <a:t>3 </a:t>
            </a:r>
            <a:r>
              <a:rPr lang="en-US" sz="3600" u="none">
                <a:solidFill>
                  <a:srgbClr val="011C50"/>
                </a:solidFill>
                <a:latin typeface="Telegraf Bold"/>
              </a:rPr>
              <a:t>Correlation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95711" y="1262707"/>
            <a:ext cx="517502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011C50"/>
                </a:solidFill>
                <a:latin typeface="Telegraf Bold"/>
              </a:rPr>
              <a:t>Agenda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95711" y="6405069"/>
            <a:ext cx="6057900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11C50"/>
                </a:solidFill>
                <a:latin typeface="Telegraf Bold"/>
              </a:rPr>
              <a:t>4</a:t>
            </a:r>
            <a:r>
              <a:rPr lang="en-US" sz="3600" u="none">
                <a:solidFill>
                  <a:srgbClr val="011C50"/>
                </a:solidFill>
                <a:latin typeface="Telegraf Bold"/>
              </a:rPr>
              <a:t> Financial Advice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95711" y="7483299"/>
            <a:ext cx="6057900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11C50"/>
                </a:solidFill>
                <a:latin typeface="Telegraf Bold"/>
              </a:rPr>
              <a:t>5 Rebalancing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95711" y="3166394"/>
            <a:ext cx="6057900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80"/>
              </a:lnSpc>
              <a:spcBef>
                <a:spcPct val="0"/>
              </a:spcBef>
            </a:pPr>
            <a:r>
              <a:rPr lang="en-US" sz="3600" u="none">
                <a:solidFill>
                  <a:srgbClr val="011C50"/>
                </a:solidFill>
                <a:latin typeface="Telegraf Bold"/>
              </a:rPr>
              <a:t>1 Our clients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9516" y="0"/>
            <a:ext cx="18307516" cy="2486025"/>
          </a:xfrm>
          <a:prstGeom prst="rect">
            <a:avLst/>
          </a:prstGeom>
          <a:solidFill>
            <a:srgbClr val="004A98"/>
          </a:solidFill>
        </p:spPr>
      </p:sp>
      <p:grpSp>
        <p:nvGrpSpPr>
          <p:cNvPr id="3" name="Group 3"/>
          <p:cNvGrpSpPr/>
          <p:nvPr/>
        </p:nvGrpSpPr>
        <p:grpSpPr>
          <a:xfrm>
            <a:off x="748171" y="3864583"/>
            <a:ext cx="7566242" cy="1757575"/>
            <a:chOff x="0" y="0"/>
            <a:chExt cx="10088322" cy="2343433"/>
          </a:xfrm>
        </p:grpSpPr>
        <p:sp>
          <p:nvSpPr>
            <p:cNvPr id="4" name="TextBox 4"/>
            <p:cNvSpPr txBox="1"/>
            <p:nvPr/>
          </p:nvSpPr>
          <p:spPr>
            <a:xfrm>
              <a:off x="0" y="-38100"/>
              <a:ext cx="10088322" cy="839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174"/>
                </a:lnSpc>
              </a:pPr>
              <a:r>
                <a:rPr lang="en-US" sz="3980" u="none">
                  <a:solidFill>
                    <a:srgbClr val="011C50"/>
                  </a:solidFill>
                  <a:latin typeface="Open Sans Bold"/>
                </a:rPr>
                <a:t>Edson Antonio da Silva Filho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94587"/>
              <a:ext cx="10088322" cy="13488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75"/>
                </a:lnSpc>
              </a:pPr>
              <a:r>
                <a:rPr lang="en-US" sz="2783">
                  <a:solidFill>
                    <a:srgbClr val="011C50"/>
                  </a:solidFill>
                  <a:latin typeface="Open Sans"/>
                </a:rPr>
                <a:t>3 accounts</a:t>
              </a:r>
            </a:p>
            <a:p>
              <a:pPr algn="just">
                <a:lnSpc>
                  <a:spcPts val="4175"/>
                </a:lnSpc>
              </a:pPr>
              <a:r>
                <a:rPr lang="en-US" sz="2783">
                  <a:solidFill>
                    <a:srgbClr val="011C50"/>
                  </a:solidFill>
                  <a:latin typeface="Open Sans"/>
                </a:rPr>
                <a:t>Six years experience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858016" y="3864583"/>
            <a:ext cx="7401284" cy="1736205"/>
            <a:chOff x="0" y="0"/>
            <a:chExt cx="9868378" cy="23149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9868378" cy="829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136"/>
                </a:lnSpc>
                <a:spcBef>
                  <a:spcPct val="0"/>
                </a:spcBef>
              </a:pPr>
              <a:r>
                <a:rPr lang="en-US" sz="3951">
                  <a:solidFill>
                    <a:srgbClr val="011C50"/>
                  </a:solidFill>
                  <a:latin typeface="Open Sans Bold"/>
                </a:rPr>
                <a:t>Kengo Sugaya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82138"/>
              <a:ext cx="9868378" cy="1332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22"/>
                </a:lnSpc>
              </a:pPr>
              <a:r>
                <a:rPr lang="en-US" sz="2748">
                  <a:solidFill>
                    <a:srgbClr val="011C50"/>
                  </a:solidFill>
                  <a:latin typeface="Open Sans"/>
                </a:rPr>
                <a:t>2 accounts</a:t>
              </a:r>
            </a:p>
            <a:p>
              <a:pPr algn="just">
                <a:lnSpc>
                  <a:spcPts val="4122"/>
                </a:lnSpc>
              </a:pPr>
              <a:r>
                <a:rPr lang="en-US" sz="2748">
                  <a:solidFill>
                    <a:srgbClr val="011C50"/>
                  </a:solidFill>
                  <a:latin typeface="Open Sans"/>
                </a:rPr>
                <a:t> Two years experience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58016" y="6762634"/>
            <a:ext cx="7401284" cy="1802517"/>
            <a:chOff x="0" y="0"/>
            <a:chExt cx="9868378" cy="240335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9868378" cy="896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5539"/>
                </a:lnSpc>
                <a:spcBef>
                  <a:spcPct val="0"/>
                </a:spcBef>
              </a:pPr>
              <a:r>
                <a:rPr lang="en-US" sz="4260">
                  <a:solidFill>
                    <a:srgbClr val="011C50"/>
                  </a:solidFill>
                  <a:latin typeface="Open Sans Bold"/>
                </a:rPr>
                <a:t>Lucas Ezequiel de Ortuzar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70554"/>
              <a:ext cx="9868378" cy="1332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22"/>
                </a:lnSpc>
              </a:pPr>
              <a:r>
                <a:rPr lang="en-US" sz="2748">
                  <a:solidFill>
                    <a:srgbClr val="011C50"/>
                  </a:solidFill>
                  <a:latin typeface="Open Sans"/>
                </a:rPr>
                <a:t>2 accounts</a:t>
              </a:r>
            </a:p>
            <a:p>
              <a:pPr algn="just">
                <a:lnSpc>
                  <a:spcPts val="4122"/>
                </a:lnSpc>
              </a:pPr>
              <a:r>
                <a:rPr lang="en-US" sz="2748">
                  <a:solidFill>
                    <a:srgbClr val="011C50"/>
                  </a:solidFill>
                  <a:latin typeface="Open Sans"/>
                </a:rPr>
                <a:t>One year experience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48171" y="1028700"/>
            <a:ext cx="12164576" cy="1457325"/>
            <a:chOff x="0" y="0"/>
            <a:chExt cx="16219435" cy="194310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16219435" cy="1371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FFFFFF"/>
                  </a:solidFill>
                  <a:latin typeface="Telegraf Bold"/>
                </a:rPr>
                <a:t>Our Clients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295400"/>
              <a:ext cx="16219435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48171" y="6762634"/>
            <a:ext cx="7566242" cy="1838744"/>
            <a:chOff x="0" y="0"/>
            <a:chExt cx="10088322" cy="2451659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47625"/>
              <a:ext cx="10088322" cy="931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84"/>
                </a:lnSpc>
                <a:spcBef>
                  <a:spcPct val="0"/>
                </a:spcBef>
              </a:pPr>
              <a:r>
                <a:rPr lang="en-US" sz="4372">
                  <a:solidFill>
                    <a:srgbClr val="011C50"/>
                  </a:solidFill>
                  <a:latin typeface="Open Sans Bold"/>
                </a:rPr>
                <a:t>Heba Faddah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102813"/>
              <a:ext cx="10088322" cy="13488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75"/>
                </a:lnSpc>
              </a:pPr>
              <a:r>
                <a:rPr lang="en-US" sz="2783">
                  <a:solidFill>
                    <a:srgbClr val="011C50"/>
                  </a:solidFill>
                  <a:latin typeface="Open Sans"/>
                </a:rPr>
                <a:t>3 accounts </a:t>
              </a:r>
            </a:p>
            <a:p>
              <a:pPr algn="just">
                <a:lnSpc>
                  <a:spcPts val="4175"/>
                </a:lnSpc>
              </a:pPr>
              <a:r>
                <a:rPr lang="en-US" sz="2783">
                  <a:solidFill>
                    <a:srgbClr val="011C50"/>
                  </a:solidFill>
                  <a:latin typeface="Open Sans"/>
                </a:rPr>
                <a:t>Seven years experience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205"/>
          <a:stretch>
            <a:fillRect/>
          </a:stretch>
        </p:blipFill>
        <p:spPr>
          <a:xfrm>
            <a:off x="16842704" y="-4902010"/>
            <a:ext cx="7857064" cy="7705144"/>
          </a:xfrm>
          <a:prstGeom prst="rect">
            <a:avLst/>
          </a:prstGeom>
        </p:spPr>
      </p:pic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92358"/>
              </p:ext>
            </p:extLst>
          </p:nvPr>
        </p:nvGraphicFramePr>
        <p:xfrm>
          <a:off x="1512119" y="2588071"/>
          <a:ext cx="15263762" cy="6670227"/>
        </p:xfrm>
        <a:graphic>
          <a:graphicData uri="http://schemas.openxmlformats.org/drawingml/2006/table">
            <a:tbl>
              <a:tblPr/>
              <a:tblGrid>
                <a:gridCol w="221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7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0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6818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+mj-lt"/>
                        </a:rPr>
                        <a:t>Name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return_12m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return_18M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return_24M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sigma_12m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risk_adjusted_return_12m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8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Edson Antonio da</a:t>
                      </a:r>
                    </a:p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  Silva Filho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0.0087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0.0106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0.0123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0.323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0.024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818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+mj-lt"/>
                        </a:rPr>
                        <a:t>Kengo Sugaya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0.0039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0.0048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0.0055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0.344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0.016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818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+mj-lt"/>
                        </a:rPr>
                        <a:t>Heba Faddah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0.0088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0.0108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0.0125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0.307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0.022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Lucas Ezequiel de</a:t>
                      </a:r>
                    </a:p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 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Ortuzar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0.0051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0.0062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0.0071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lt"/>
                        </a:rPr>
                        <a:t>0.237</a:t>
                      </a:r>
                      <a:endParaRPr lang="en-US" sz="2000" b="1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+mj-lt"/>
                        </a:rPr>
                        <a:t>0.019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578942" y="952500"/>
            <a:ext cx="1216457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FFFFFF"/>
                </a:solidFill>
                <a:latin typeface="Telegraf Bold"/>
              </a:rPr>
              <a:t>Rate of return and Risk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03039" y="-907384"/>
            <a:ext cx="6687178" cy="12683720"/>
          </a:xfrm>
          <a:prstGeom prst="rect">
            <a:avLst/>
          </a:prstGeom>
          <a:solidFill>
            <a:srgbClr val="004A98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413" r="1509" b="413"/>
          <a:stretch>
            <a:fillRect/>
          </a:stretch>
        </p:blipFill>
        <p:spPr>
          <a:xfrm>
            <a:off x="7143831" y="2744422"/>
            <a:ext cx="10686249" cy="538010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02137" y="952500"/>
            <a:ext cx="5913215" cy="1201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96"/>
              </a:lnSpc>
            </a:pPr>
            <a:r>
              <a:rPr lang="en-US" sz="7413">
                <a:solidFill>
                  <a:srgbClr val="FFFFFF"/>
                </a:solidFill>
                <a:latin typeface="Telegraf Bold"/>
              </a:rPr>
              <a:t>Correlations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44709" y="1906483"/>
            <a:ext cx="5284492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11C50"/>
                </a:solidFill>
                <a:latin typeface="Open Sans Bold"/>
              </a:rPr>
              <a:t>Kengo Sugaya's case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8249" y="4028338"/>
            <a:ext cx="6000991" cy="281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6"/>
              </a:lnSpc>
            </a:pPr>
            <a:r>
              <a:rPr lang="en-US" sz="3747">
                <a:solidFill>
                  <a:srgbClr val="FFFFFF"/>
                </a:solidFill>
                <a:latin typeface="Open Sans Bold"/>
              </a:rPr>
              <a:t>Positive?</a:t>
            </a:r>
          </a:p>
          <a:p>
            <a:pPr algn="ctr">
              <a:lnSpc>
                <a:spcPts val="4496"/>
              </a:lnSpc>
            </a:pPr>
            <a:endParaRPr lang="en-US" sz="3747">
              <a:solidFill>
                <a:srgbClr val="FFFFFF"/>
              </a:solidFill>
              <a:latin typeface="Open Sans Bold"/>
            </a:endParaRPr>
          </a:p>
          <a:p>
            <a:pPr algn="ctr">
              <a:lnSpc>
                <a:spcPts val="4496"/>
              </a:lnSpc>
            </a:pPr>
            <a:r>
              <a:rPr lang="en-US" sz="3747">
                <a:solidFill>
                  <a:srgbClr val="FFFFFF"/>
                </a:solidFill>
                <a:latin typeface="Open Sans Bold"/>
              </a:rPr>
              <a:t>Negative?</a:t>
            </a:r>
          </a:p>
          <a:p>
            <a:pPr algn="ctr">
              <a:lnSpc>
                <a:spcPts val="4496"/>
              </a:lnSpc>
            </a:pPr>
            <a:endParaRPr lang="en-US" sz="3747">
              <a:solidFill>
                <a:srgbClr val="FFFFFF"/>
              </a:solidFill>
              <a:latin typeface="Open Sans Bold"/>
            </a:endParaRPr>
          </a:p>
          <a:p>
            <a:pPr algn="ctr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Open Sans Bold"/>
              </a:rPr>
              <a:t>Non-correlated?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0801" y="-412750"/>
            <a:ext cx="9194801" cy="11112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80606" y="3792183"/>
            <a:ext cx="7720890" cy="546611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641898" y="412763"/>
            <a:ext cx="8761701" cy="1852564"/>
            <a:chOff x="0" y="0"/>
            <a:chExt cx="11682268" cy="2470086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1682268" cy="1371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004A98"/>
                  </a:solidFill>
                  <a:latin typeface="Telegraf Bold Bold"/>
                </a:rPr>
                <a:t>Current </a:t>
              </a:r>
              <a:r>
                <a:rPr lang="en-US" sz="6400">
                  <a:solidFill>
                    <a:srgbClr val="FFFFFF"/>
                  </a:solidFill>
                  <a:latin typeface="Telegraf Bold Bold"/>
                </a:rPr>
                <a:t> Porfolio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822386"/>
              <a:ext cx="11682268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724859" y="1957629"/>
            <a:ext cx="3735032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200">
                <a:solidFill>
                  <a:srgbClr val="FFFFFF"/>
                </a:solidFill>
                <a:latin typeface="Open Sans Bold"/>
              </a:rPr>
              <a:t>Edoson's Portfolio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6904" y="3792183"/>
            <a:ext cx="7679392" cy="546611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567348" y="2022440"/>
            <a:ext cx="345035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Bold"/>
              </a:rPr>
              <a:t>Kengo's Portfolio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268521">
            <a:off x="9104935" y="-2997200"/>
            <a:ext cx="15051428" cy="14746763"/>
            <a:chOff x="0" y="0"/>
            <a:chExt cx="20068571" cy="19662351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10038" cy="18629418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alphaModFix amt="14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658533" y="1032933"/>
              <a:ext cx="17410038" cy="18629418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 rot="-5400000">
            <a:off x="-3267778" y="4371763"/>
            <a:ext cx="10287000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FFFFFF"/>
                </a:solidFill>
                <a:latin typeface="Telegraf Bold"/>
              </a:rPr>
              <a:t>Recommendation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t="2106" b="2106"/>
          <a:stretch>
            <a:fillRect/>
          </a:stretch>
        </p:blipFill>
        <p:spPr>
          <a:xfrm>
            <a:off x="4225466" y="542962"/>
            <a:ext cx="9837069" cy="91149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0801" y="-412750"/>
            <a:ext cx="9194801" cy="11112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08172" y="533337"/>
            <a:ext cx="6476854" cy="461016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298" b="298"/>
          <a:stretch>
            <a:fillRect/>
          </a:stretch>
        </p:blipFill>
        <p:spPr>
          <a:xfrm>
            <a:off x="1308172" y="5357880"/>
            <a:ext cx="6807828" cy="481970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32042" y="709612"/>
            <a:ext cx="7921231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FFFFFF"/>
                </a:solidFill>
                <a:latin typeface="Telegraf Bold"/>
              </a:rPr>
              <a:t>Rebalancing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32042" y="3752983"/>
            <a:ext cx="6785130" cy="3124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1"/>
              </a:lnSpc>
            </a:pPr>
            <a:r>
              <a:rPr lang="en-US" sz="3047">
                <a:solidFill>
                  <a:srgbClr val="FFFFFF"/>
                </a:solidFill>
                <a:latin typeface="Open Sans Bold"/>
              </a:rPr>
              <a:t>Risk Adjusted Return Before </a:t>
            </a:r>
          </a:p>
          <a:p>
            <a:pPr marL="852329" lvl="1" indent="-426165">
              <a:lnSpc>
                <a:spcPts val="5921"/>
              </a:lnSpc>
              <a:buFont typeface="Arial"/>
              <a:buChar char="•"/>
            </a:pPr>
            <a:r>
              <a:rPr lang="en-US" sz="3947">
                <a:solidFill>
                  <a:srgbClr val="FFFFFF"/>
                </a:solidFill>
                <a:latin typeface="Open Sans Bold"/>
              </a:rPr>
              <a:t>1.6%</a:t>
            </a:r>
          </a:p>
          <a:p>
            <a:pPr>
              <a:lnSpc>
                <a:spcPts val="4271"/>
              </a:lnSpc>
            </a:pPr>
            <a:endParaRPr lang="en-US" sz="3947">
              <a:solidFill>
                <a:srgbClr val="FFFFFF"/>
              </a:solidFill>
              <a:latin typeface="Open Sans Bold"/>
            </a:endParaRPr>
          </a:p>
          <a:p>
            <a:pPr>
              <a:lnSpc>
                <a:spcPts val="4571"/>
              </a:lnSpc>
            </a:pPr>
            <a:r>
              <a:rPr lang="en-US" sz="3047">
                <a:solidFill>
                  <a:srgbClr val="FFFFFF"/>
                </a:solidFill>
                <a:latin typeface="Open Sans Bold"/>
              </a:rPr>
              <a:t>Risk Adjusted Return After </a:t>
            </a:r>
          </a:p>
          <a:p>
            <a:pPr marL="852806" lvl="1" indent="-426403">
              <a:lnSpc>
                <a:spcPts val="5925"/>
              </a:lnSpc>
              <a:buFont typeface="Arial"/>
              <a:buChar char="•"/>
            </a:pPr>
            <a:r>
              <a:rPr lang="en-US" sz="3950">
                <a:solidFill>
                  <a:srgbClr val="FFFFFF"/>
                </a:solidFill>
                <a:latin typeface="Open Sans Bold"/>
              </a:rPr>
              <a:t>2.3%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08172" y="297754"/>
            <a:ext cx="6807828" cy="48457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76202" y="-1924301"/>
            <a:ext cx="15051428" cy="14746763"/>
            <a:chOff x="0" y="0"/>
            <a:chExt cx="20068571" cy="19662351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10038" cy="18629418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658533" y="1032933"/>
              <a:ext cx="17410038" cy="18629418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4323327" y="3123342"/>
            <a:ext cx="9641347" cy="232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188"/>
              </a:lnSpc>
            </a:pPr>
            <a:r>
              <a:rPr lang="en-US" sz="14323">
                <a:solidFill>
                  <a:srgbClr val="011C50"/>
                </a:solidFill>
                <a:latin typeface="Telegraf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</Words>
  <Application>Microsoft Macintosh PowerPoint</Application>
  <PresentationFormat>自定义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Telegraf</vt:lpstr>
      <vt:lpstr>Telegraf Bold Bold</vt:lpstr>
      <vt:lpstr>Calibri</vt:lpstr>
      <vt:lpstr>Open Sans</vt:lpstr>
      <vt:lpstr>Telegraf Bold</vt:lpstr>
      <vt:lpstr>Arial</vt:lpstr>
      <vt:lpstr>Open Sans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Simple Human Illustrative Investing Finance Tips Finance Presentation</dc:title>
  <cp:lastModifiedBy>Ruoyan Chen</cp:lastModifiedBy>
  <cp:revision>2</cp:revision>
  <dcterms:created xsi:type="dcterms:W3CDTF">2006-08-16T00:00:00Z</dcterms:created>
  <dcterms:modified xsi:type="dcterms:W3CDTF">2022-12-16T05:14:24Z</dcterms:modified>
  <dc:identifier>DAFUl4Tli8M</dc:identifier>
</cp:coreProperties>
</file>