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Roboto Thin"/>
      <p:regular r:id="rId29"/>
      <p:bold r:id="rId30"/>
      <p:italic r:id="rId31"/>
      <p:boldItalic r:id="rId32"/>
    </p:embeddedFont>
    <p:embeddedFont>
      <p:font typeface="Roboto Medium"/>
      <p:regular r:id="rId33"/>
      <p:bold r:id="rId34"/>
      <p:italic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Thi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Thin-italic.fntdata"/><Relationship Id="rId30" Type="http://schemas.openxmlformats.org/officeDocument/2006/relationships/font" Target="fonts/RobotoThin-bold.fntdata"/><Relationship Id="rId11" Type="http://schemas.openxmlformats.org/officeDocument/2006/relationships/slide" Target="slides/slide6.xml"/><Relationship Id="rId33" Type="http://schemas.openxmlformats.org/officeDocument/2006/relationships/font" Target="fonts/RobotoMedium-regular.fntdata"/><Relationship Id="rId10" Type="http://schemas.openxmlformats.org/officeDocument/2006/relationships/slide" Target="slides/slide5.xml"/><Relationship Id="rId32" Type="http://schemas.openxmlformats.org/officeDocument/2006/relationships/font" Target="fonts/RobotoThin-boldItalic.fntdata"/><Relationship Id="rId13" Type="http://schemas.openxmlformats.org/officeDocument/2006/relationships/slide" Target="slides/slide8.xml"/><Relationship Id="rId35" Type="http://schemas.openxmlformats.org/officeDocument/2006/relationships/font" Target="fonts/RobotoMedium-italic.fntdata"/><Relationship Id="rId12" Type="http://schemas.openxmlformats.org/officeDocument/2006/relationships/slide" Target="slides/slide7.xml"/><Relationship Id="rId34" Type="http://schemas.openxmlformats.org/officeDocument/2006/relationships/font" Target="fonts/RobotoMedium-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obotoMedium-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6c215a1f2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6c215a1f2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6c215a1f2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76c215a1f2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6c215a1f2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76c215a1f2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6c215a1f2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76c215a1f2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6c215a1f2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76c215a1f2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6c215a1f2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76c215a1f2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6c215a1f2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6c215a1f2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6c215a1f2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6c215a1f2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6c215a1f2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6c215a1f2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922750" y="844250"/>
            <a:ext cx="7617000" cy="23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Sales Analysis With </a:t>
            </a:r>
            <a:r>
              <a:rPr lang="en">
                <a:solidFill>
                  <a:srgbClr val="FFFF00"/>
                </a:solidFill>
              </a:rPr>
              <a:t>PowerBI  </a:t>
            </a:r>
            <a:endParaRPr>
              <a:solidFill>
                <a:srgbClr val="FFFF00"/>
              </a:solidFill>
            </a:endParaRPr>
          </a:p>
        </p:txBody>
      </p:sp>
      <p:sp>
        <p:nvSpPr>
          <p:cNvPr id="73" name="Google Shape;73;p13"/>
          <p:cNvSpPr txBox="1"/>
          <p:nvPr>
            <p:ph idx="1" type="subTitle"/>
          </p:nvPr>
        </p:nvSpPr>
        <p:spPr>
          <a:xfrm>
            <a:off x="2390275" y="3786400"/>
            <a:ext cx="3536700" cy="69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By Piyush Kadam</a:t>
            </a:r>
            <a:endParaRPr b="1" sz="2400"/>
          </a:p>
        </p:txBody>
      </p:sp>
      <p:pic>
        <p:nvPicPr>
          <p:cNvPr id="74" name="Google Shape;74;p13"/>
          <p:cNvPicPr preferRelativeResize="0"/>
          <p:nvPr/>
        </p:nvPicPr>
        <p:blipFill>
          <a:blip r:embed="rId3">
            <a:alphaModFix/>
          </a:blip>
          <a:stretch>
            <a:fillRect/>
          </a:stretch>
        </p:blipFill>
        <p:spPr>
          <a:xfrm>
            <a:off x="851400" y="150500"/>
            <a:ext cx="1450475" cy="693750"/>
          </a:xfrm>
          <a:prstGeom prst="rect">
            <a:avLst/>
          </a:prstGeom>
          <a:noFill/>
          <a:ln>
            <a:noFill/>
          </a:ln>
        </p:spPr>
      </p:pic>
      <p:pic>
        <p:nvPicPr>
          <p:cNvPr id="75" name="Google Shape;75;p13"/>
          <p:cNvPicPr preferRelativeResize="0"/>
          <p:nvPr/>
        </p:nvPicPr>
        <p:blipFill>
          <a:blip r:embed="rId4">
            <a:alphaModFix/>
          </a:blip>
          <a:stretch>
            <a:fillRect/>
          </a:stretch>
        </p:blipFill>
        <p:spPr>
          <a:xfrm>
            <a:off x="4893425" y="1772125"/>
            <a:ext cx="1389174" cy="577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1617925" y="55825"/>
            <a:ext cx="54714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rPr>
              <a:t>3</a:t>
            </a:r>
            <a:r>
              <a:rPr lang="en" sz="2400">
                <a:solidFill>
                  <a:schemeClr val="dk2"/>
                </a:solidFill>
              </a:rPr>
              <a:t>.4 Customer Segmentation</a:t>
            </a:r>
            <a:endParaRPr sz="2400">
              <a:solidFill>
                <a:schemeClr val="dk2"/>
              </a:solidFill>
            </a:endParaRPr>
          </a:p>
        </p:txBody>
      </p:sp>
      <p:sp>
        <p:nvSpPr>
          <p:cNvPr id="188" name="Google Shape;188;p22"/>
          <p:cNvSpPr txBox="1"/>
          <p:nvPr/>
        </p:nvSpPr>
        <p:spPr>
          <a:xfrm>
            <a:off x="0" y="3710400"/>
            <a:ext cx="9144000" cy="1125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Font typeface="Lato"/>
              <a:buChar char="●"/>
            </a:pPr>
            <a:r>
              <a:rPr b="1" lang="en" sz="1100">
                <a:solidFill>
                  <a:schemeClr val="dk2"/>
                </a:solidFill>
                <a:latin typeface="Lato"/>
                <a:ea typeface="Lato"/>
                <a:cs typeface="Lato"/>
                <a:sym typeface="Lato"/>
              </a:rPr>
              <a:t>The majority of orders come from the 'Medium' customer segment, accounting for 115K orders.</a:t>
            </a:r>
            <a:endParaRPr b="1" sz="1100">
              <a:solidFill>
                <a:schemeClr val="dk2"/>
              </a:solidFill>
              <a:latin typeface="Lato"/>
              <a:ea typeface="Lato"/>
              <a:cs typeface="Lato"/>
              <a:sym typeface="Lato"/>
            </a:endParaRPr>
          </a:p>
          <a:p>
            <a:pPr indent="-292100" lvl="0" marL="457200" rtl="0" algn="l">
              <a:spcBef>
                <a:spcPts val="0"/>
              </a:spcBef>
              <a:spcAft>
                <a:spcPts val="0"/>
              </a:spcAft>
              <a:buClr>
                <a:schemeClr val="dk2"/>
              </a:buClr>
              <a:buSzPts val="1000"/>
              <a:buFont typeface="Lato"/>
              <a:buChar char="●"/>
            </a:pPr>
            <a:r>
              <a:rPr b="1" lang="en" sz="1100">
                <a:solidFill>
                  <a:schemeClr val="dk2"/>
                </a:solidFill>
                <a:latin typeface="Lato"/>
                <a:ea typeface="Lato"/>
                <a:cs typeface="Lato"/>
                <a:sym typeface="Lato"/>
              </a:rPr>
              <a:t>The 'High' and 'Low' customer segments contribute significantly less, with 'High' at 13K and 'Low' at 0K.</a:t>
            </a:r>
            <a:endParaRPr b="1" sz="1100">
              <a:solidFill>
                <a:schemeClr val="dk2"/>
              </a:solidFill>
              <a:latin typeface="Lato"/>
              <a:ea typeface="Lato"/>
              <a:cs typeface="Lato"/>
              <a:sym typeface="Lato"/>
            </a:endParaRPr>
          </a:p>
          <a:p>
            <a:pPr indent="-292100" lvl="0" marL="457200" rtl="0" algn="l">
              <a:spcBef>
                <a:spcPts val="0"/>
              </a:spcBef>
              <a:spcAft>
                <a:spcPts val="0"/>
              </a:spcAft>
              <a:buClr>
                <a:schemeClr val="dk2"/>
              </a:buClr>
              <a:buSzPts val="1000"/>
              <a:buFont typeface="Lato"/>
              <a:buChar char="●"/>
            </a:pPr>
            <a:r>
              <a:rPr b="1" lang="en" sz="1100">
                <a:solidFill>
                  <a:schemeClr val="dk2"/>
                </a:solidFill>
                <a:latin typeface="Lato"/>
                <a:ea typeface="Lato"/>
                <a:cs typeface="Lato"/>
                <a:sym typeface="Lato"/>
              </a:rPr>
              <a:t>Maharashtra has the highest total orders (22.2K) and total sales.</a:t>
            </a:r>
            <a:endParaRPr b="1" sz="1100">
              <a:solidFill>
                <a:schemeClr val="dk2"/>
              </a:solidFill>
              <a:latin typeface="Lato"/>
              <a:ea typeface="Lato"/>
              <a:cs typeface="Lato"/>
              <a:sym typeface="Lato"/>
            </a:endParaRPr>
          </a:p>
          <a:p>
            <a:pPr indent="-279400" lvl="0" marL="457200" rtl="0" algn="l">
              <a:lnSpc>
                <a:spcPct val="115000"/>
              </a:lnSpc>
              <a:spcBef>
                <a:spcPts val="0"/>
              </a:spcBef>
              <a:spcAft>
                <a:spcPts val="0"/>
              </a:spcAft>
              <a:buClr>
                <a:schemeClr val="dk2"/>
              </a:buClr>
              <a:buSzPts val="800"/>
              <a:buChar char="●"/>
            </a:pPr>
            <a:r>
              <a:rPr b="1" lang="en" sz="1100">
                <a:solidFill>
                  <a:schemeClr val="dk2"/>
                </a:solidFill>
                <a:latin typeface="Lato"/>
                <a:ea typeface="Lato"/>
                <a:cs typeface="Lato"/>
                <a:sym typeface="Lato"/>
              </a:rPr>
              <a:t>Karnataka follows with 17.3K total orders.</a:t>
            </a:r>
            <a:endParaRPr b="1" sz="1100">
              <a:solidFill>
                <a:schemeClr val="dk2"/>
              </a:solidFill>
              <a:latin typeface="Lato"/>
              <a:ea typeface="Lato"/>
              <a:cs typeface="Lato"/>
              <a:sym typeface="Lato"/>
            </a:endParaRPr>
          </a:p>
          <a:p>
            <a:pPr indent="-279400" lvl="0" marL="457200" rtl="0" algn="l">
              <a:lnSpc>
                <a:spcPct val="115000"/>
              </a:lnSpc>
              <a:spcBef>
                <a:spcPts val="0"/>
              </a:spcBef>
              <a:spcAft>
                <a:spcPts val="0"/>
              </a:spcAft>
              <a:buClr>
                <a:schemeClr val="dk2"/>
              </a:buClr>
              <a:buSzPts val="800"/>
              <a:buChar char="●"/>
            </a:pPr>
            <a:r>
              <a:rPr b="1" lang="en" sz="1100">
                <a:solidFill>
                  <a:schemeClr val="dk2"/>
                </a:solidFill>
                <a:latin typeface="Lato"/>
                <a:ea typeface="Lato"/>
                <a:cs typeface="Lato"/>
                <a:sym typeface="Lato"/>
              </a:rPr>
              <a:t>Telangana, Uttar Pradesh, and Tamil Nadu have similar order volumes, each ranging between 10K and 12K orders.</a:t>
            </a:r>
            <a:endParaRPr b="1" sz="1100">
              <a:solidFill>
                <a:schemeClr val="dk2"/>
              </a:solidFill>
              <a:latin typeface="Lato"/>
              <a:ea typeface="Lato"/>
              <a:cs typeface="Lato"/>
              <a:sym typeface="Lato"/>
            </a:endParaRPr>
          </a:p>
        </p:txBody>
      </p:sp>
      <p:pic>
        <p:nvPicPr>
          <p:cNvPr id="189" name="Google Shape;189;p22"/>
          <p:cNvPicPr preferRelativeResize="0"/>
          <p:nvPr/>
        </p:nvPicPr>
        <p:blipFill>
          <a:blip r:embed="rId3">
            <a:alphaModFix/>
          </a:blip>
          <a:stretch>
            <a:fillRect/>
          </a:stretch>
        </p:blipFill>
        <p:spPr>
          <a:xfrm>
            <a:off x="236275" y="-7250"/>
            <a:ext cx="1285875" cy="488250"/>
          </a:xfrm>
          <a:prstGeom prst="rect">
            <a:avLst/>
          </a:prstGeom>
          <a:noFill/>
          <a:ln>
            <a:noFill/>
          </a:ln>
        </p:spPr>
      </p:pic>
      <p:pic>
        <p:nvPicPr>
          <p:cNvPr id="190" name="Google Shape;190;p22"/>
          <p:cNvPicPr preferRelativeResize="0"/>
          <p:nvPr/>
        </p:nvPicPr>
        <p:blipFill>
          <a:blip r:embed="rId4">
            <a:alphaModFix/>
          </a:blip>
          <a:stretch>
            <a:fillRect/>
          </a:stretch>
        </p:blipFill>
        <p:spPr>
          <a:xfrm>
            <a:off x="357625" y="481000"/>
            <a:ext cx="4269775" cy="3229400"/>
          </a:xfrm>
          <a:prstGeom prst="rect">
            <a:avLst/>
          </a:prstGeom>
          <a:noFill/>
          <a:ln>
            <a:noFill/>
          </a:ln>
        </p:spPr>
      </p:pic>
      <p:pic>
        <p:nvPicPr>
          <p:cNvPr id="191" name="Google Shape;191;p22"/>
          <p:cNvPicPr preferRelativeResize="0"/>
          <p:nvPr/>
        </p:nvPicPr>
        <p:blipFill>
          <a:blip r:embed="rId5">
            <a:alphaModFix/>
          </a:blip>
          <a:stretch>
            <a:fillRect/>
          </a:stretch>
        </p:blipFill>
        <p:spPr>
          <a:xfrm>
            <a:off x="4723175" y="481000"/>
            <a:ext cx="4269776" cy="322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741025" y="55825"/>
            <a:ext cx="53484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rPr>
              <a:t>3.5 Geographical Analysis</a:t>
            </a:r>
            <a:endParaRPr sz="2400">
              <a:solidFill>
                <a:schemeClr val="dk2"/>
              </a:solidFill>
            </a:endParaRPr>
          </a:p>
        </p:txBody>
      </p:sp>
      <p:sp>
        <p:nvSpPr>
          <p:cNvPr id="197" name="Google Shape;197;p23"/>
          <p:cNvSpPr txBox="1"/>
          <p:nvPr/>
        </p:nvSpPr>
        <p:spPr>
          <a:xfrm>
            <a:off x="0" y="4289150"/>
            <a:ext cx="9144000" cy="54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b="1" sz="1100">
              <a:solidFill>
                <a:schemeClr val="dk2"/>
              </a:solidFill>
              <a:latin typeface="Lato"/>
              <a:ea typeface="Lato"/>
              <a:cs typeface="Lato"/>
              <a:sym typeface="Lato"/>
            </a:endParaRPr>
          </a:p>
        </p:txBody>
      </p:sp>
      <p:pic>
        <p:nvPicPr>
          <p:cNvPr id="198" name="Google Shape;198;p23"/>
          <p:cNvPicPr preferRelativeResize="0"/>
          <p:nvPr/>
        </p:nvPicPr>
        <p:blipFill>
          <a:blip r:embed="rId3">
            <a:alphaModFix/>
          </a:blip>
          <a:stretch>
            <a:fillRect/>
          </a:stretch>
        </p:blipFill>
        <p:spPr>
          <a:xfrm>
            <a:off x="236275" y="-7250"/>
            <a:ext cx="1285875" cy="488250"/>
          </a:xfrm>
          <a:prstGeom prst="rect">
            <a:avLst/>
          </a:prstGeom>
          <a:noFill/>
          <a:ln>
            <a:noFill/>
          </a:ln>
        </p:spPr>
      </p:pic>
      <p:pic>
        <p:nvPicPr>
          <p:cNvPr id="199" name="Google Shape;199;p23"/>
          <p:cNvPicPr preferRelativeResize="0"/>
          <p:nvPr/>
        </p:nvPicPr>
        <p:blipFill>
          <a:blip r:embed="rId4">
            <a:alphaModFix/>
          </a:blip>
          <a:stretch>
            <a:fillRect/>
          </a:stretch>
        </p:blipFill>
        <p:spPr>
          <a:xfrm>
            <a:off x="236275" y="510988"/>
            <a:ext cx="6593549" cy="2678575"/>
          </a:xfrm>
          <a:prstGeom prst="rect">
            <a:avLst/>
          </a:prstGeom>
          <a:noFill/>
          <a:ln>
            <a:noFill/>
          </a:ln>
        </p:spPr>
      </p:pic>
      <p:pic>
        <p:nvPicPr>
          <p:cNvPr id="200" name="Google Shape;200;p23"/>
          <p:cNvPicPr preferRelativeResize="0"/>
          <p:nvPr/>
        </p:nvPicPr>
        <p:blipFill>
          <a:blip r:embed="rId5">
            <a:alphaModFix/>
          </a:blip>
          <a:stretch>
            <a:fillRect/>
          </a:stretch>
        </p:blipFill>
        <p:spPr>
          <a:xfrm>
            <a:off x="236275" y="3219550"/>
            <a:ext cx="8798276" cy="1849325"/>
          </a:xfrm>
          <a:prstGeom prst="rect">
            <a:avLst/>
          </a:prstGeom>
          <a:noFill/>
          <a:ln>
            <a:noFill/>
          </a:ln>
        </p:spPr>
      </p:pic>
      <p:sp>
        <p:nvSpPr>
          <p:cNvPr id="201" name="Google Shape;201;p23"/>
          <p:cNvSpPr txBox="1"/>
          <p:nvPr/>
        </p:nvSpPr>
        <p:spPr>
          <a:xfrm>
            <a:off x="6829825" y="540975"/>
            <a:ext cx="2204700" cy="2352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Font typeface="Lato"/>
              <a:buChar char="●"/>
            </a:pPr>
            <a:r>
              <a:rPr b="1" lang="en" sz="1100">
                <a:solidFill>
                  <a:schemeClr val="dk2"/>
                </a:solidFill>
                <a:latin typeface="Lato"/>
                <a:ea typeface="Lato"/>
                <a:cs typeface="Lato"/>
                <a:sym typeface="Lato"/>
              </a:rPr>
              <a:t>Bengaluru leads with the highest total sales, followed by Hyderabad and Mumbai.</a:t>
            </a:r>
            <a:endParaRPr b="1" sz="1100">
              <a:solidFill>
                <a:schemeClr val="dk2"/>
              </a:solidFill>
              <a:latin typeface="Lato"/>
              <a:ea typeface="Lato"/>
              <a:cs typeface="Lato"/>
              <a:sym typeface="Lato"/>
            </a:endParaRPr>
          </a:p>
          <a:p>
            <a:pPr indent="-298450" lvl="0" marL="457200" rtl="0" algn="l">
              <a:spcBef>
                <a:spcPts val="0"/>
              </a:spcBef>
              <a:spcAft>
                <a:spcPts val="0"/>
              </a:spcAft>
              <a:buClr>
                <a:schemeClr val="dk2"/>
              </a:buClr>
              <a:buSzPts val="1100"/>
              <a:buFont typeface="Lato"/>
              <a:buChar char="●"/>
            </a:pPr>
            <a:r>
              <a:rPr b="1" lang="en" sz="1100">
                <a:solidFill>
                  <a:schemeClr val="dk2"/>
                </a:solidFill>
                <a:latin typeface="Lato"/>
                <a:ea typeface="Lato"/>
                <a:cs typeface="Lato"/>
                <a:sym typeface="Lato"/>
              </a:rPr>
              <a:t>New Delhi, Chennai, Pune, and Kolkata show significant sales volumes.</a:t>
            </a:r>
            <a:endParaRPr b="1" sz="1100">
              <a:solidFill>
                <a:schemeClr val="dk2"/>
              </a:solidFill>
              <a:latin typeface="Lato"/>
              <a:ea typeface="Lato"/>
              <a:cs typeface="Lato"/>
              <a:sym typeface="Lato"/>
            </a:endParaRPr>
          </a:p>
          <a:p>
            <a:pPr indent="-298450" lvl="0" marL="457200" rtl="0" algn="l">
              <a:spcBef>
                <a:spcPts val="0"/>
              </a:spcBef>
              <a:spcAft>
                <a:spcPts val="0"/>
              </a:spcAft>
              <a:buClr>
                <a:schemeClr val="dk2"/>
              </a:buClr>
              <a:buSzPts val="1100"/>
              <a:buFont typeface="Lato"/>
              <a:buChar char="●"/>
            </a:pPr>
            <a:r>
              <a:rPr b="1" lang="en" sz="1100">
                <a:solidFill>
                  <a:schemeClr val="dk2"/>
                </a:solidFill>
                <a:latin typeface="Lato"/>
                <a:ea typeface="Lato"/>
                <a:cs typeface="Lato"/>
                <a:sym typeface="Lato"/>
              </a:rPr>
              <a:t>Gurugram, Thane, and Lucknow round out the top 10, with relatively lower sales compared to the top cities.</a:t>
            </a:r>
            <a:endParaRPr b="1" sz="1100">
              <a:solidFill>
                <a:schemeClr val="dk2"/>
              </a:solidFill>
              <a:latin typeface="Lato"/>
              <a:ea typeface="Lato"/>
              <a:cs typeface="Lato"/>
              <a:sym typeface="Lato"/>
            </a:endParaRPr>
          </a:p>
          <a:p>
            <a:pPr indent="0" lvl="0" marL="0" rtl="0" algn="l">
              <a:spcBef>
                <a:spcPts val="0"/>
              </a:spcBef>
              <a:spcAft>
                <a:spcPts val="0"/>
              </a:spcAft>
              <a:buNone/>
            </a:pPr>
            <a:r>
              <a:t/>
            </a:r>
            <a:endParaRPr b="1" sz="11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24"/>
          <p:cNvSpPr/>
          <p:nvPr/>
        </p:nvSpPr>
        <p:spPr>
          <a:xfrm>
            <a:off x="4299100" y="708400"/>
            <a:ext cx="4692000" cy="300300"/>
          </a:xfrm>
          <a:prstGeom prst="rect">
            <a:avLst/>
          </a:prstGeom>
          <a:solidFill>
            <a:srgbClr val="0C57D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latin typeface="Roboto"/>
                <a:ea typeface="Roboto"/>
                <a:cs typeface="Roboto"/>
                <a:sym typeface="Roboto"/>
              </a:rPr>
              <a:t>Recommendations</a:t>
            </a:r>
            <a:r>
              <a:rPr b="1" lang="en" sz="1200">
                <a:solidFill>
                  <a:schemeClr val="dk1"/>
                </a:solidFill>
                <a:latin typeface="Roboto"/>
                <a:ea typeface="Roboto"/>
                <a:cs typeface="Roboto"/>
                <a:sym typeface="Roboto"/>
              </a:rPr>
              <a:t>   </a:t>
            </a:r>
            <a:endParaRPr b="1" sz="1200">
              <a:solidFill>
                <a:schemeClr val="dk1"/>
              </a:solidFill>
              <a:latin typeface="Roboto"/>
              <a:ea typeface="Roboto"/>
              <a:cs typeface="Roboto"/>
              <a:sym typeface="Roboto"/>
            </a:endParaRPr>
          </a:p>
        </p:txBody>
      </p:sp>
      <p:sp>
        <p:nvSpPr>
          <p:cNvPr id="207" name="Google Shape;207;p24"/>
          <p:cNvSpPr/>
          <p:nvPr/>
        </p:nvSpPr>
        <p:spPr>
          <a:xfrm>
            <a:off x="187350" y="708400"/>
            <a:ext cx="3975000" cy="300300"/>
          </a:xfrm>
          <a:prstGeom prst="rect">
            <a:avLst/>
          </a:prstGeom>
          <a:solidFill>
            <a:srgbClr val="0C57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FF00"/>
                </a:solidFill>
              </a:rPr>
              <a:t>Trends &amp; Insights</a:t>
            </a:r>
            <a:endParaRPr b="1">
              <a:solidFill>
                <a:srgbClr val="00FF00"/>
              </a:solidFill>
            </a:endParaRPr>
          </a:p>
        </p:txBody>
      </p:sp>
      <p:pic>
        <p:nvPicPr>
          <p:cNvPr id="208" name="Google Shape;208;p24"/>
          <p:cNvPicPr preferRelativeResize="0"/>
          <p:nvPr/>
        </p:nvPicPr>
        <p:blipFill>
          <a:blip r:embed="rId3">
            <a:alphaModFix/>
          </a:blip>
          <a:stretch>
            <a:fillRect/>
          </a:stretch>
        </p:blipFill>
        <p:spPr>
          <a:xfrm>
            <a:off x="187350" y="96350"/>
            <a:ext cx="1220225" cy="281050"/>
          </a:xfrm>
          <a:prstGeom prst="rect">
            <a:avLst/>
          </a:prstGeom>
          <a:noFill/>
          <a:ln>
            <a:noFill/>
          </a:ln>
        </p:spPr>
      </p:pic>
      <p:sp>
        <p:nvSpPr>
          <p:cNvPr id="209" name="Google Shape;209;p24"/>
          <p:cNvSpPr txBox="1"/>
          <p:nvPr>
            <p:ph idx="4294967295" type="title"/>
          </p:nvPr>
        </p:nvSpPr>
        <p:spPr>
          <a:xfrm>
            <a:off x="1754700" y="55825"/>
            <a:ext cx="53349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4.</a:t>
            </a:r>
            <a:r>
              <a:rPr lang="en" sz="2400">
                <a:solidFill>
                  <a:schemeClr val="dk2"/>
                </a:solidFill>
              </a:rPr>
              <a:t> </a:t>
            </a:r>
            <a:r>
              <a:rPr lang="en" sz="2400"/>
              <a:t>Recommendations-1</a:t>
            </a:r>
            <a:endParaRPr sz="2400">
              <a:solidFill>
                <a:schemeClr val="dk2"/>
              </a:solidFill>
            </a:endParaRPr>
          </a:p>
        </p:txBody>
      </p:sp>
      <p:grpSp>
        <p:nvGrpSpPr>
          <p:cNvPr id="210" name="Google Shape;210;p24"/>
          <p:cNvGrpSpPr/>
          <p:nvPr/>
        </p:nvGrpSpPr>
        <p:grpSpPr>
          <a:xfrm>
            <a:off x="187308" y="993450"/>
            <a:ext cx="8812444" cy="700512"/>
            <a:chOff x="943715" y="3072400"/>
            <a:chExt cx="7619926" cy="700512"/>
          </a:xfrm>
        </p:grpSpPr>
        <p:sp>
          <p:nvSpPr>
            <p:cNvPr id="211" name="Google Shape;211;p24"/>
            <p:cNvSpPr/>
            <p:nvPr/>
          </p:nvSpPr>
          <p:spPr>
            <a:xfrm>
              <a:off x="4506441" y="3098500"/>
              <a:ext cx="4057200" cy="674400"/>
            </a:xfrm>
            <a:prstGeom prst="rect">
              <a:avLst/>
            </a:prstGeom>
            <a:solidFill>
              <a:srgbClr val="0C57D3"/>
            </a:solidFill>
            <a:ln>
              <a:noFill/>
            </a:ln>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rgbClr val="FFFF00"/>
                </a:buClr>
                <a:buSzPts val="1000"/>
                <a:buFont typeface="Roboto"/>
                <a:buChar char="●"/>
              </a:pPr>
              <a:r>
                <a:rPr b="1" lang="en" sz="1000">
                  <a:solidFill>
                    <a:srgbClr val="FFFF00"/>
                  </a:solidFill>
                  <a:latin typeface="Roboto"/>
                  <a:ea typeface="Roboto"/>
                  <a:cs typeface="Roboto"/>
                  <a:sym typeface="Roboto"/>
                </a:rPr>
                <a:t>Investigate the factors contributing to the sales peak in April and May and consider replicating successful strategies in other months.</a:t>
              </a:r>
              <a:endParaRPr b="1" sz="1000">
                <a:solidFill>
                  <a:srgbClr val="FFFF00"/>
                </a:solidFill>
                <a:latin typeface="Roboto"/>
                <a:ea typeface="Roboto"/>
                <a:cs typeface="Roboto"/>
                <a:sym typeface="Roboto"/>
              </a:endParaRPr>
            </a:p>
          </p:txBody>
        </p:sp>
        <p:sp>
          <p:nvSpPr>
            <p:cNvPr id="212" name="Google Shape;212;p24"/>
            <p:cNvSpPr/>
            <p:nvPr/>
          </p:nvSpPr>
          <p:spPr>
            <a:xfrm>
              <a:off x="943715" y="3098500"/>
              <a:ext cx="3438900" cy="6744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1632122" y="3098513"/>
              <a:ext cx="674400" cy="674400"/>
            </a:xfrm>
            <a:prstGeom prst="rtTriangle">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943723" y="3098513"/>
              <a:ext cx="687600" cy="674400"/>
            </a:xfrm>
            <a:prstGeom prst="rtTriangl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1</a:t>
              </a:r>
              <a:endParaRPr sz="1600">
                <a:solidFill>
                  <a:srgbClr val="FFFFFF"/>
                </a:solidFill>
                <a:latin typeface="Roboto"/>
                <a:ea typeface="Roboto"/>
                <a:cs typeface="Roboto"/>
                <a:sym typeface="Roboto"/>
              </a:endParaRPr>
            </a:p>
          </p:txBody>
        </p:sp>
        <p:sp>
          <p:nvSpPr>
            <p:cNvPr id="216" name="Google Shape;216;p24"/>
            <p:cNvSpPr/>
            <p:nvPr/>
          </p:nvSpPr>
          <p:spPr>
            <a:xfrm>
              <a:off x="1704732" y="3072400"/>
              <a:ext cx="26289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April reaching ₹20M There is a significant peak in sales during the months of April and May, likely due to seasonal factors or promotional campaigns.</a:t>
              </a:r>
              <a:endParaRPr sz="1000">
                <a:solidFill>
                  <a:srgbClr val="FFFFFF"/>
                </a:solidFill>
                <a:latin typeface="Roboto"/>
                <a:ea typeface="Roboto"/>
                <a:cs typeface="Roboto"/>
                <a:sym typeface="Roboto"/>
              </a:endParaRPr>
            </a:p>
          </p:txBody>
        </p:sp>
      </p:grpSp>
      <p:grpSp>
        <p:nvGrpSpPr>
          <p:cNvPr id="217" name="Google Shape;217;p24"/>
          <p:cNvGrpSpPr/>
          <p:nvPr/>
        </p:nvGrpSpPr>
        <p:grpSpPr>
          <a:xfrm>
            <a:off x="187296" y="1725162"/>
            <a:ext cx="8808257" cy="674438"/>
            <a:chOff x="943715" y="3098500"/>
            <a:chExt cx="7616305" cy="674438"/>
          </a:xfrm>
        </p:grpSpPr>
        <p:sp>
          <p:nvSpPr>
            <p:cNvPr id="218" name="Google Shape;218;p24"/>
            <p:cNvSpPr/>
            <p:nvPr/>
          </p:nvSpPr>
          <p:spPr>
            <a:xfrm>
              <a:off x="4502820" y="3125938"/>
              <a:ext cx="4057200" cy="619500"/>
            </a:xfrm>
            <a:prstGeom prst="rect">
              <a:avLst/>
            </a:prstGeom>
            <a:solidFill>
              <a:srgbClr val="0C57D3"/>
            </a:solidFill>
            <a:ln>
              <a:noFill/>
            </a:ln>
          </p:spPr>
          <p:txBody>
            <a:bodyPr anchorCtr="0" anchor="ctr" bIns="91425" lIns="91425" spcFirstLastPara="1" rIns="91425" wrap="square" tIns="91425">
              <a:noAutofit/>
            </a:bodyPr>
            <a:lstStyle/>
            <a:p>
              <a:pPr indent="-285750" lvl="0" marL="457200" marR="0" rtl="0" algn="l">
                <a:lnSpc>
                  <a:spcPct val="100000"/>
                </a:lnSpc>
                <a:spcBef>
                  <a:spcPts val="0"/>
                </a:spcBef>
                <a:spcAft>
                  <a:spcPts val="0"/>
                </a:spcAft>
                <a:buClr>
                  <a:srgbClr val="FFFF00"/>
                </a:buClr>
                <a:buSzPts val="900"/>
                <a:buFont typeface="Roboto"/>
                <a:buChar char="●"/>
              </a:pPr>
              <a:r>
                <a:rPr b="1" lang="en" sz="900">
                  <a:solidFill>
                    <a:srgbClr val="FFFF00"/>
                  </a:solidFill>
                  <a:latin typeface="Roboto"/>
                  <a:ea typeface="Roboto"/>
                  <a:cs typeface="Roboto"/>
                  <a:sym typeface="Roboto"/>
                </a:rPr>
                <a:t>Focus inventory and marketing efforts on top-selling categories like T-shirts and shirts.</a:t>
              </a:r>
              <a:endParaRPr b="1" sz="900">
                <a:solidFill>
                  <a:srgbClr val="FFFF00"/>
                </a:solidFill>
                <a:latin typeface="Roboto"/>
                <a:ea typeface="Roboto"/>
                <a:cs typeface="Roboto"/>
                <a:sym typeface="Roboto"/>
              </a:endParaRPr>
            </a:p>
            <a:p>
              <a:pPr indent="-285750" lvl="0" marL="457200" marR="0" rtl="0" algn="l">
                <a:lnSpc>
                  <a:spcPct val="100000"/>
                </a:lnSpc>
                <a:spcBef>
                  <a:spcPts val="0"/>
                </a:spcBef>
                <a:spcAft>
                  <a:spcPts val="0"/>
                </a:spcAft>
                <a:buClr>
                  <a:srgbClr val="FFFF00"/>
                </a:buClr>
                <a:buSzPts val="900"/>
                <a:buFont typeface="Roboto"/>
                <a:buChar char="●"/>
              </a:pPr>
              <a:r>
                <a:rPr b="1" lang="en" sz="900">
                  <a:solidFill>
                    <a:srgbClr val="FFFF00"/>
                  </a:solidFill>
                  <a:latin typeface="Roboto"/>
                  <a:ea typeface="Roboto"/>
                  <a:cs typeface="Roboto"/>
                  <a:sym typeface="Roboto"/>
                </a:rPr>
                <a:t>Explore opportunities to boost sales in lower-performing categories through targeted promotions or product enhancements.</a:t>
              </a:r>
              <a:endParaRPr sz="600">
                <a:solidFill>
                  <a:srgbClr val="FFFFFF"/>
                </a:solidFill>
                <a:latin typeface="Roboto"/>
                <a:ea typeface="Roboto"/>
                <a:cs typeface="Roboto"/>
                <a:sym typeface="Roboto"/>
              </a:endParaRPr>
            </a:p>
          </p:txBody>
        </p:sp>
        <p:sp>
          <p:nvSpPr>
            <p:cNvPr id="219" name="Google Shape;219;p24"/>
            <p:cNvSpPr/>
            <p:nvPr/>
          </p:nvSpPr>
          <p:spPr>
            <a:xfrm>
              <a:off x="943715" y="3098500"/>
              <a:ext cx="3438900" cy="674400"/>
            </a:xfrm>
            <a:prstGeom prst="rect">
              <a:avLst/>
            </a:prstGeom>
            <a:solidFill>
              <a:srgbClr val="0C57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1632122" y="3098513"/>
              <a:ext cx="674400" cy="674400"/>
            </a:xfrm>
            <a:prstGeom prst="rtTriangle">
              <a:avLst/>
            </a:prstGeom>
            <a:solidFill>
              <a:srgbClr val="0C57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943723" y="3098513"/>
              <a:ext cx="687600" cy="674400"/>
            </a:xfrm>
            <a:prstGeom prst="rtTriangle">
              <a:avLst/>
            </a:prstGeom>
            <a:solidFill>
              <a:srgbClr val="0C57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1210848" y="3098557"/>
              <a:ext cx="425700" cy="409200"/>
            </a:xfrm>
            <a:prstGeom prst="rect">
              <a:avLst/>
            </a:prstGeom>
            <a:solidFill>
              <a:srgbClr val="0C57D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2</a:t>
              </a:r>
              <a:endParaRPr sz="1600">
                <a:solidFill>
                  <a:srgbClr val="FFFFFF"/>
                </a:solidFill>
                <a:latin typeface="Roboto"/>
                <a:ea typeface="Roboto"/>
                <a:cs typeface="Roboto"/>
                <a:sym typeface="Roboto"/>
              </a:endParaRPr>
            </a:p>
          </p:txBody>
        </p:sp>
        <p:sp>
          <p:nvSpPr>
            <p:cNvPr id="223" name="Google Shape;223;p24"/>
            <p:cNvSpPr/>
            <p:nvPr/>
          </p:nvSpPr>
          <p:spPr>
            <a:xfrm>
              <a:off x="1704719" y="3098538"/>
              <a:ext cx="2676000" cy="674400"/>
            </a:xfrm>
            <a:prstGeom prst="rect">
              <a:avLst/>
            </a:prstGeom>
            <a:solidFill>
              <a:srgbClr val="0C57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Apparel categories, particularly T-shirts and shirts, dominate the sales, indicating strong consumer demand in this segment.</a:t>
              </a:r>
              <a:endParaRPr sz="1000">
                <a:solidFill>
                  <a:srgbClr val="FFFFFF"/>
                </a:solidFill>
                <a:latin typeface="Roboto"/>
                <a:ea typeface="Roboto"/>
                <a:cs typeface="Roboto"/>
                <a:sym typeface="Roboto"/>
              </a:endParaRPr>
            </a:p>
          </p:txBody>
        </p:sp>
      </p:grpSp>
      <p:grpSp>
        <p:nvGrpSpPr>
          <p:cNvPr id="224" name="Google Shape;224;p24"/>
          <p:cNvGrpSpPr/>
          <p:nvPr/>
        </p:nvGrpSpPr>
        <p:grpSpPr>
          <a:xfrm>
            <a:off x="187308" y="2430750"/>
            <a:ext cx="8812444" cy="674450"/>
            <a:chOff x="943715" y="3098500"/>
            <a:chExt cx="7619925" cy="674450"/>
          </a:xfrm>
        </p:grpSpPr>
        <p:sp>
          <p:nvSpPr>
            <p:cNvPr id="225" name="Google Shape;225;p24"/>
            <p:cNvSpPr/>
            <p:nvPr/>
          </p:nvSpPr>
          <p:spPr>
            <a:xfrm>
              <a:off x="4506440" y="3098500"/>
              <a:ext cx="4057200" cy="630300"/>
            </a:xfrm>
            <a:prstGeom prst="rect">
              <a:avLst/>
            </a:prstGeom>
            <a:solidFill>
              <a:srgbClr val="0C57D3"/>
            </a:solidFill>
            <a:ln>
              <a:noFill/>
            </a:ln>
          </p:spPr>
          <p:txBody>
            <a:bodyPr anchorCtr="0" anchor="ctr" bIns="91425" lIns="91425" spcFirstLastPara="1" rIns="91425" wrap="square" tIns="91425">
              <a:noAutofit/>
            </a:bodyPr>
            <a:lstStyle/>
            <a:p>
              <a:pPr indent="-292100" lvl="0" marL="457200" rtl="0" algn="l">
                <a:lnSpc>
                  <a:spcPct val="100000"/>
                </a:lnSpc>
                <a:spcBef>
                  <a:spcPts val="0"/>
                </a:spcBef>
                <a:spcAft>
                  <a:spcPts val="0"/>
                </a:spcAft>
                <a:buClr>
                  <a:srgbClr val="FFFF00"/>
                </a:buClr>
                <a:buSzPts val="1000"/>
                <a:buFont typeface="Roboto"/>
                <a:buChar char="●"/>
              </a:pPr>
              <a:r>
                <a:rPr b="1" lang="en" sz="1000">
                  <a:solidFill>
                    <a:srgbClr val="FFFF00"/>
                  </a:solidFill>
                  <a:latin typeface="Roboto"/>
                  <a:ea typeface="Roboto"/>
                  <a:cs typeface="Roboto"/>
                  <a:sym typeface="Roboto"/>
                </a:rPr>
                <a:t>Size preferences are relatively balanced, with a slight preference for medium and large sizes.</a:t>
              </a:r>
              <a:endParaRPr sz="900">
                <a:solidFill>
                  <a:srgbClr val="FFFFFF"/>
                </a:solidFill>
                <a:latin typeface="Roboto"/>
                <a:ea typeface="Roboto"/>
                <a:cs typeface="Roboto"/>
                <a:sym typeface="Roboto"/>
              </a:endParaRPr>
            </a:p>
          </p:txBody>
        </p:sp>
        <p:sp>
          <p:nvSpPr>
            <p:cNvPr id="226" name="Google Shape;226;p24"/>
            <p:cNvSpPr/>
            <p:nvPr/>
          </p:nvSpPr>
          <p:spPr>
            <a:xfrm>
              <a:off x="943715" y="3098500"/>
              <a:ext cx="3438900" cy="6744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1632122" y="3098513"/>
              <a:ext cx="674400" cy="674400"/>
            </a:xfrm>
            <a:prstGeom prst="rtTriangle">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943723" y="3098513"/>
              <a:ext cx="687600" cy="674400"/>
            </a:xfrm>
            <a:prstGeom prst="rtTriangl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3</a:t>
              </a:r>
              <a:endParaRPr sz="1600">
                <a:solidFill>
                  <a:srgbClr val="FFFFFF"/>
                </a:solidFill>
                <a:latin typeface="Roboto"/>
                <a:ea typeface="Roboto"/>
                <a:cs typeface="Roboto"/>
                <a:sym typeface="Roboto"/>
              </a:endParaRPr>
            </a:p>
          </p:txBody>
        </p:sp>
        <p:sp>
          <p:nvSpPr>
            <p:cNvPr id="230" name="Google Shape;230;p24"/>
            <p:cNvSpPr/>
            <p:nvPr/>
          </p:nvSpPr>
          <p:spPr>
            <a:xfrm>
              <a:off x="1704738" y="3098550"/>
              <a:ext cx="25695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Sizes M, L, XL, and XXL show consistent order quantities, with a slight preference for sizes M and L.</a:t>
              </a:r>
              <a:endParaRPr sz="1000">
                <a:solidFill>
                  <a:srgbClr val="FFFFFF"/>
                </a:solidFill>
                <a:latin typeface="Roboto"/>
                <a:ea typeface="Roboto"/>
                <a:cs typeface="Roboto"/>
                <a:sym typeface="Roboto"/>
              </a:endParaRPr>
            </a:p>
          </p:txBody>
        </p:sp>
      </p:grpSp>
      <p:grpSp>
        <p:nvGrpSpPr>
          <p:cNvPr id="231" name="Google Shape;231;p24"/>
          <p:cNvGrpSpPr/>
          <p:nvPr/>
        </p:nvGrpSpPr>
        <p:grpSpPr>
          <a:xfrm>
            <a:off x="187300" y="3136469"/>
            <a:ext cx="8812427" cy="700530"/>
            <a:chOff x="943718" y="3098500"/>
            <a:chExt cx="7619911" cy="785700"/>
          </a:xfrm>
        </p:grpSpPr>
        <p:sp>
          <p:nvSpPr>
            <p:cNvPr id="232" name="Google Shape;232;p24"/>
            <p:cNvSpPr/>
            <p:nvPr/>
          </p:nvSpPr>
          <p:spPr>
            <a:xfrm>
              <a:off x="4506429" y="3098500"/>
              <a:ext cx="4057200" cy="785700"/>
            </a:xfrm>
            <a:prstGeom prst="rect">
              <a:avLst/>
            </a:prstGeom>
            <a:solidFill>
              <a:srgbClr val="0C57D3"/>
            </a:solid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FFFF00"/>
                </a:buClr>
                <a:buSzPts val="1000"/>
                <a:buFont typeface="Roboto"/>
                <a:buChar char="●"/>
              </a:pPr>
              <a:r>
                <a:rPr b="1" lang="en" sz="1000">
                  <a:solidFill>
                    <a:srgbClr val="FFFF00"/>
                  </a:solidFill>
                  <a:latin typeface="Roboto"/>
                  <a:ea typeface="Roboto"/>
                  <a:cs typeface="Roboto"/>
                  <a:sym typeface="Roboto"/>
                </a:rPr>
                <a:t>Amazon's fulfillment centers handle a majority of the orders, indicating a preference or efficiency</a:t>
              </a:r>
              <a:r>
                <a:rPr lang="en" sz="800">
                  <a:solidFill>
                    <a:srgbClr val="FFFFFF"/>
                  </a:solidFill>
                  <a:latin typeface="Roboto"/>
                  <a:ea typeface="Roboto"/>
                  <a:cs typeface="Roboto"/>
                  <a:sym typeface="Roboto"/>
                </a:rPr>
                <a:t> </a:t>
              </a:r>
              <a:r>
                <a:rPr b="1" lang="en" sz="1000">
                  <a:solidFill>
                    <a:srgbClr val="FFFF00"/>
                  </a:solidFill>
                  <a:latin typeface="Roboto"/>
                  <a:ea typeface="Roboto"/>
                  <a:cs typeface="Roboto"/>
                  <a:sym typeface="Roboto"/>
                </a:rPr>
                <a:t>advantage</a:t>
              </a:r>
              <a:r>
                <a:rPr lang="en" sz="800">
                  <a:solidFill>
                    <a:srgbClr val="FFFFFF"/>
                  </a:solidFill>
                  <a:latin typeface="Roboto"/>
                  <a:ea typeface="Roboto"/>
                  <a:cs typeface="Roboto"/>
                  <a:sym typeface="Roboto"/>
                </a:rPr>
                <a:t>.</a:t>
              </a:r>
              <a:endParaRPr sz="800">
                <a:solidFill>
                  <a:srgbClr val="FFFFFF"/>
                </a:solidFill>
                <a:latin typeface="Roboto"/>
                <a:ea typeface="Roboto"/>
                <a:cs typeface="Roboto"/>
                <a:sym typeface="Roboto"/>
              </a:endParaRPr>
            </a:p>
          </p:txBody>
        </p:sp>
        <p:sp>
          <p:nvSpPr>
            <p:cNvPr id="233" name="Google Shape;233;p24"/>
            <p:cNvSpPr/>
            <p:nvPr/>
          </p:nvSpPr>
          <p:spPr>
            <a:xfrm>
              <a:off x="943718" y="3098500"/>
              <a:ext cx="3438900" cy="7857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a:off x="1632122" y="3098513"/>
              <a:ext cx="674400" cy="674400"/>
            </a:xfrm>
            <a:prstGeom prst="rtTriangle">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a:off x="943723" y="3098513"/>
              <a:ext cx="687600" cy="674400"/>
            </a:xfrm>
            <a:prstGeom prst="rtTriangl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4</a:t>
              </a:r>
              <a:endParaRPr sz="1600">
                <a:solidFill>
                  <a:srgbClr val="FFFFFF"/>
                </a:solidFill>
                <a:latin typeface="Roboto"/>
                <a:ea typeface="Roboto"/>
                <a:cs typeface="Roboto"/>
                <a:sym typeface="Roboto"/>
              </a:endParaRPr>
            </a:p>
          </p:txBody>
        </p:sp>
        <p:sp>
          <p:nvSpPr>
            <p:cNvPr id="237" name="Google Shape;237;p24"/>
            <p:cNvSpPr/>
            <p:nvPr/>
          </p:nvSpPr>
          <p:spPr>
            <a:xfrm>
              <a:off x="1704719" y="3098550"/>
              <a:ext cx="25578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Amazon fulfilled 90K orders, while merchants fulfilled 39K orders.</a:t>
              </a:r>
              <a:endParaRPr sz="1000">
                <a:solidFill>
                  <a:srgbClr val="FFFFFF"/>
                </a:solidFill>
                <a:latin typeface="Roboto"/>
                <a:ea typeface="Roboto"/>
                <a:cs typeface="Roboto"/>
                <a:sym typeface="Roboto"/>
              </a:endParaRPr>
            </a:p>
            <a:p>
              <a:pPr indent="0" lvl="0" marL="0" rtl="0" algn="l">
                <a:spcBef>
                  <a:spcPts val="0"/>
                </a:spcBef>
                <a:spcAft>
                  <a:spcPts val="0"/>
                </a:spcAft>
                <a:buNone/>
              </a:pPr>
              <a:r>
                <a:t/>
              </a:r>
              <a:endParaRPr sz="1000">
                <a:solidFill>
                  <a:srgbClr val="FFFFFF"/>
                </a:solidFill>
                <a:latin typeface="Roboto"/>
                <a:ea typeface="Roboto"/>
                <a:cs typeface="Roboto"/>
                <a:sym typeface="Roboto"/>
              </a:endParaRPr>
            </a:p>
          </p:txBody>
        </p:sp>
      </p:grpSp>
      <p:grpSp>
        <p:nvGrpSpPr>
          <p:cNvPr id="238" name="Google Shape;238;p24"/>
          <p:cNvGrpSpPr/>
          <p:nvPr/>
        </p:nvGrpSpPr>
        <p:grpSpPr>
          <a:xfrm>
            <a:off x="189425" y="3868104"/>
            <a:ext cx="8808227" cy="857489"/>
            <a:chOff x="943718" y="3098500"/>
            <a:chExt cx="7616279" cy="785750"/>
          </a:xfrm>
        </p:grpSpPr>
        <p:sp>
          <p:nvSpPr>
            <p:cNvPr id="239" name="Google Shape;239;p24"/>
            <p:cNvSpPr/>
            <p:nvPr/>
          </p:nvSpPr>
          <p:spPr>
            <a:xfrm>
              <a:off x="4502798" y="3098550"/>
              <a:ext cx="4057200" cy="785700"/>
            </a:xfrm>
            <a:prstGeom prst="rect">
              <a:avLst/>
            </a:prstGeom>
            <a:solidFill>
              <a:srgbClr val="0C57D3"/>
            </a:solidFill>
            <a:ln>
              <a:noFill/>
            </a:ln>
          </p:spPr>
          <p:txBody>
            <a:bodyPr anchorCtr="0" anchor="ctr" bIns="91425" lIns="91425" spcFirstLastPara="1" rIns="91425" wrap="square" tIns="91425">
              <a:noAutofit/>
            </a:bodyPr>
            <a:lstStyle/>
            <a:p>
              <a:pPr indent="-292100" lvl="0" marL="457200" marR="0" rtl="0" algn="l">
                <a:lnSpc>
                  <a:spcPct val="100000"/>
                </a:lnSpc>
                <a:spcBef>
                  <a:spcPts val="0"/>
                </a:spcBef>
                <a:spcAft>
                  <a:spcPts val="0"/>
                </a:spcAft>
                <a:buClr>
                  <a:srgbClr val="FFFF00"/>
                </a:buClr>
                <a:buSzPts val="1000"/>
                <a:buFont typeface="Roboto"/>
                <a:buChar char="●"/>
              </a:pPr>
              <a:r>
                <a:rPr b="1" lang="en" sz="1000">
                  <a:solidFill>
                    <a:srgbClr val="FFFF00"/>
                  </a:solidFill>
                  <a:latin typeface="Roboto"/>
                  <a:ea typeface="Roboto"/>
                  <a:cs typeface="Roboto"/>
                  <a:sym typeface="Roboto"/>
                </a:rPr>
                <a:t>The 'Low’' customer segment is the primary driver of orders, suggesting a strong mid-tier customer base.</a:t>
              </a:r>
              <a:endParaRPr b="1" sz="1000">
                <a:solidFill>
                  <a:srgbClr val="FFFF00"/>
                </a:solidFill>
                <a:latin typeface="Roboto"/>
                <a:ea typeface="Roboto"/>
                <a:cs typeface="Roboto"/>
                <a:sym typeface="Roboto"/>
              </a:endParaRPr>
            </a:p>
          </p:txBody>
        </p:sp>
        <p:sp>
          <p:nvSpPr>
            <p:cNvPr id="240" name="Google Shape;240;p24"/>
            <p:cNvSpPr/>
            <p:nvPr/>
          </p:nvSpPr>
          <p:spPr>
            <a:xfrm>
              <a:off x="943718" y="3098500"/>
              <a:ext cx="3438900" cy="7857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1632122" y="3098513"/>
              <a:ext cx="674400" cy="674400"/>
            </a:xfrm>
            <a:prstGeom prst="rtTriangle">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943723" y="3098513"/>
              <a:ext cx="687600" cy="674400"/>
            </a:xfrm>
            <a:prstGeom prst="rtTriangl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5</a:t>
              </a:r>
              <a:endParaRPr sz="1600">
                <a:solidFill>
                  <a:srgbClr val="FFFFFF"/>
                </a:solidFill>
                <a:latin typeface="Roboto"/>
                <a:ea typeface="Roboto"/>
                <a:cs typeface="Roboto"/>
                <a:sym typeface="Roboto"/>
              </a:endParaRPr>
            </a:p>
          </p:txBody>
        </p:sp>
        <p:sp>
          <p:nvSpPr>
            <p:cNvPr id="244" name="Google Shape;244;p24"/>
            <p:cNvSpPr/>
            <p:nvPr/>
          </p:nvSpPr>
          <p:spPr>
            <a:xfrm>
              <a:off x="1636542" y="3098542"/>
              <a:ext cx="26949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The majority of orders come from the 'Low’' customer segment, accounting for 115K orders.</a:t>
              </a:r>
              <a:endParaRPr sz="1000">
                <a:solidFill>
                  <a:srgbClr val="FFFFFF"/>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8" name="Shape 248"/>
        <p:cNvGrpSpPr/>
        <p:nvPr/>
      </p:nvGrpSpPr>
      <p:grpSpPr>
        <a:xfrm>
          <a:off x="0" y="0"/>
          <a:ext cx="0" cy="0"/>
          <a:chOff x="0" y="0"/>
          <a:chExt cx="0" cy="0"/>
        </a:xfrm>
      </p:grpSpPr>
      <p:sp>
        <p:nvSpPr>
          <p:cNvPr id="249" name="Google Shape;249;p25"/>
          <p:cNvSpPr/>
          <p:nvPr/>
        </p:nvSpPr>
        <p:spPr>
          <a:xfrm>
            <a:off x="4299100" y="708400"/>
            <a:ext cx="4692000" cy="300300"/>
          </a:xfrm>
          <a:prstGeom prst="rect">
            <a:avLst/>
          </a:prstGeom>
          <a:solidFill>
            <a:srgbClr val="0C57D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solidFill>
                  <a:schemeClr val="dk1"/>
                </a:solidFill>
                <a:latin typeface="Roboto"/>
                <a:ea typeface="Roboto"/>
                <a:cs typeface="Roboto"/>
                <a:sym typeface="Roboto"/>
              </a:rPr>
              <a:t>Recommendations   </a:t>
            </a:r>
            <a:endParaRPr b="1" sz="1200">
              <a:solidFill>
                <a:schemeClr val="dk1"/>
              </a:solidFill>
              <a:latin typeface="Roboto"/>
              <a:ea typeface="Roboto"/>
              <a:cs typeface="Roboto"/>
              <a:sym typeface="Roboto"/>
            </a:endParaRPr>
          </a:p>
        </p:txBody>
      </p:sp>
      <p:sp>
        <p:nvSpPr>
          <p:cNvPr id="250" name="Google Shape;250;p25"/>
          <p:cNvSpPr/>
          <p:nvPr/>
        </p:nvSpPr>
        <p:spPr>
          <a:xfrm>
            <a:off x="187350" y="708400"/>
            <a:ext cx="3975000" cy="300300"/>
          </a:xfrm>
          <a:prstGeom prst="rect">
            <a:avLst/>
          </a:prstGeom>
          <a:solidFill>
            <a:srgbClr val="0C57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00FF00"/>
                </a:solidFill>
              </a:rPr>
              <a:t>Trends &amp; Insights</a:t>
            </a:r>
            <a:endParaRPr b="1">
              <a:solidFill>
                <a:srgbClr val="00FF00"/>
              </a:solidFill>
            </a:endParaRPr>
          </a:p>
        </p:txBody>
      </p:sp>
      <p:pic>
        <p:nvPicPr>
          <p:cNvPr id="251" name="Google Shape;251;p25"/>
          <p:cNvPicPr preferRelativeResize="0"/>
          <p:nvPr/>
        </p:nvPicPr>
        <p:blipFill>
          <a:blip r:embed="rId3">
            <a:alphaModFix/>
          </a:blip>
          <a:stretch>
            <a:fillRect/>
          </a:stretch>
        </p:blipFill>
        <p:spPr>
          <a:xfrm>
            <a:off x="187350" y="96350"/>
            <a:ext cx="1220225" cy="281050"/>
          </a:xfrm>
          <a:prstGeom prst="rect">
            <a:avLst/>
          </a:prstGeom>
          <a:noFill/>
          <a:ln>
            <a:noFill/>
          </a:ln>
        </p:spPr>
      </p:pic>
      <p:sp>
        <p:nvSpPr>
          <p:cNvPr id="252" name="Google Shape;252;p25"/>
          <p:cNvSpPr txBox="1"/>
          <p:nvPr>
            <p:ph idx="4294967295" type="title"/>
          </p:nvPr>
        </p:nvSpPr>
        <p:spPr>
          <a:xfrm>
            <a:off x="1590550" y="55825"/>
            <a:ext cx="54990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4.</a:t>
            </a:r>
            <a:r>
              <a:rPr lang="en" sz="2400">
                <a:solidFill>
                  <a:schemeClr val="dk2"/>
                </a:solidFill>
              </a:rPr>
              <a:t> </a:t>
            </a:r>
            <a:r>
              <a:rPr lang="en" sz="2400"/>
              <a:t>Recommendations-2</a:t>
            </a:r>
            <a:endParaRPr sz="2400">
              <a:solidFill>
                <a:schemeClr val="dk2"/>
              </a:solidFill>
            </a:endParaRPr>
          </a:p>
        </p:txBody>
      </p:sp>
      <p:grpSp>
        <p:nvGrpSpPr>
          <p:cNvPr id="253" name="Google Shape;253;p25"/>
          <p:cNvGrpSpPr/>
          <p:nvPr/>
        </p:nvGrpSpPr>
        <p:grpSpPr>
          <a:xfrm>
            <a:off x="187299" y="1008690"/>
            <a:ext cx="8812444" cy="1189190"/>
            <a:chOff x="943715" y="3072400"/>
            <a:chExt cx="7619926" cy="700512"/>
          </a:xfrm>
        </p:grpSpPr>
        <p:sp>
          <p:nvSpPr>
            <p:cNvPr id="254" name="Google Shape;254;p25"/>
            <p:cNvSpPr/>
            <p:nvPr/>
          </p:nvSpPr>
          <p:spPr>
            <a:xfrm>
              <a:off x="4506441" y="3098500"/>
              <a:ext cx="4057200" cy="674400"/>
            </a:xfrm>
            <a:prstGeom prst="rect">
              <a:avLst/>
            </a:prstGeom>
            <a:solidFill>
              <a:srgbClr val="0C57D3"/>
            </a:solid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FFFF00"/>
                </a:buClr>
                <a:buSzPts val="1100"/>
                <a:buFont typeface="Roboto"/>
                <a:buChar char="●"/>
              </a:pPr>
              <a:r>
                <a:rPr b="1" lang="en" sz="1100">
                  <a:solidFill>
                    <a:srgbClr val="FFFF00"/>
                  </a:solidFill>
                  <a:latin typeface="Roboto"/>
                  <a:ea typeface="Roboto"/>
                  <a:cs typeface="Roboto"/>
                  <a:sym typeface="Roboto"/>
                </a:rPr>
                <a:t>Focus marketing and promotional efforts in top-performing states and cities to further boost sales.</a:t>
              </a:r>
              <a:endParaRPr b="1" sz="1100">
                <a:solidFill>
                  <a:srgbClr val="FFFF00"/>
                </a:solidFill>
                <a:latin typeface="Roboto"/>
                <a:ea typeface="Roboto"/>
                <a:cs typeface="Roboto"/>
                <a:sym typeface="Roboto"/>
              </a:endParaRPr>
            </a:p>
            <a:p>
              <a:pPr indent="-298450" lvl="0" marL="457200" rtl="0" algn="l">
                <a:spcBef>
                  <a:spcPts val="0"/>
                </a:spcBef>
                <a:spcAft>
                  <a:spcPts val="0"/>
                </a:spcAft>
                <a:buClr>
                  <a:srgbClr val="FFFF00"/>
                </a:buClr>
                <a:buSzPts val="1100"/>
                <a:buFont typeface="Roboto"/>
                <a:buChar char="●"/>
              </a:pPr>
              <a:r>
                <a:rPr b="1" lang="en" sz="1100">
                  <a:solidFill>
                    <a:srgbClr val="FFFF00"/>
                  </a:solidFill>
                  <a:latin typeface="Roboto"/>
                  <a:ea typeface="Roboto"/>
                  <a:cs typeface="Roboto"/>
                  <a:sym typeface="Roboto"/>
                </a:rPr>
                <a:t>Consider targeted campaigns in states like Telangana, Uttar Pradesh, and Tamil Nadu to increase order volumes and sales.</a:t>
              </a:r>
              <a:endParaRPr b="1" sz="1100">
                <a:solidFill>
                  <a:srgbClr val="FFFF00"/>
                </a:solidFill>
                <a:latin typeface="Roboto"/>
                <a:ea typeface="Roboto"/>
                <a:cs typeface="Roboto"/>
                <a:sym typeface="Roboto"/>
              </a:endParaRPr>
            </a:p>
          </p:txBody>
        </p:sp>
        <p:sp>
          <p:nvSpPr>
            <p:cNvPr id="255" name="Google Shape;255;p25"/>
            <p:cNvSpPr/>
            <p:nvPr/>
          </p:nvSpPr>
          <p:spPr>
            <a:xfrm>
              <a:off x="943715" y="3098500"/>
              <a:ext cx="3438900" cy="6744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1632122" y="3098513"/>
              <a:ext cx="674400" cy="674400"/>
            </a:xfrm>
            <a:prstGeom prst="rtTriangle">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943723" y="3098513"/>
              <a:ext cx="687600" cy="674400"/>
            </a:xfrm>
            <a:prstGeom prst="rtTriangl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6</a:t>
              </a:r>
              <a:endParaRPr sz="1600">
                <a:solidFill>
                  <a:srgbClr val="FFFFFF"/>
                </a:solidFill>
                <a:latin typeface="Roboto"/>
                <a:ea typeface="Roboto"/>
                <a:cs typeface="Roboto"/>
                <a:sym typeface="Roboto"/>
              </a:endParaRPr>
            </a:p>
          </p:txBody>
        </p:sp>
        <p:sp>
          <p:nvSpPr>
            <p:cNvPr id="259" name="Google Shape;259;p25"/>
            <p:cNvSpPr/>
            <p:nvPr/>
          </p:nvSpPr>
          <p:spPr>
            <a:xfrm>
              <a:off x="1704732" y="3072400"/>
              <a:ext cx="2628900" cy="674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Maharashtra has the highest total orders (22.2K) and total sales.</a:t>
              </a:r>
              <a:endParaRPr b="1" sz="1000">
                <a:solidFill>
                  <a:srgbClr val="FFFFFF"/>
                </a:solidFill>
                <a:latin typeface="Roboto"/>
                <a:ea typeface="Roboto"/>
                <a:cs typeface="Roboto"/>
                <a:sym typeface="Roboto"/>
              </a:endParaRPr>
            </a:p>
            <a:p>
              <a:pPr indent="-292100" lvl="0" marL="457200" rtl="0" algn="l">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Karnataka follows with 17.3K total orders.</a:t>
              </a:r>
              <a:endParaRPr b="1" sz="1000">
                <a:solidFill>
                  <a:srgbClr val="FFFFFF"/>
                </a:solidFill>
                <a:latin typeface="Roboto"/>
                <a:ea typeface="Roboto"/>
                <a:cs typeface="Roboto"/>
                <a:sym typeface="Roboto"/>
              </a:endParaRPr>
            </a:p>
            <a:p>
              <a:pPr indent="-292100" lvl="0" marL="457200" rtl="0" algn="l">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Telangana, Uttar Pradesh, and Tamil Nadu have similar order volumes, each ranging between 10K and 12K orders.</a:t>
              </a:r>
              <a:endParaRPr b="1" sz="1000">
                <a:solidFill>
                  <a:srgbClr val="FFFFFF"/>
                </a:solidFill>
                <a:latin typeface="Roboto"/>
                <a:ea typeface="Roboto"/>
                <a:cs typeface="Roboto"/>
                <a:sym typeface="Roboto"/>
              </a:endParaRPr>
            </a:p>
          </p:txBody>
        </p:sp>
      </p:grpSp>
      <p:grpSp>
        <p:nvGrpSpPr>
          <p:cNvPr id="260" name="Google Shape;260;p25"/>
          <p:cNvGrpSpPr/>
          <p:nvPr/>
        </p:nvGrpSpPr>
        <p:grpSpPr>
          <a:xfrm>
            <a:off x="187299" y="2374176"/>
            <a:ext cx="8812444" cy="1400884"/>
            <a:chOff x="943715" y="3072400"/>
            <a:chExt cx="7619926" cy="700512"/>
          </a:xfrm>
        </p:grpSpPr>
        <p:sp>
          <p:nvSpPr>
            <p:cNvPr id="261" name="Google Shape;261;p25"/>
            <p:cNvSpPr/>
            <p:nvPr/>
          </p:nvSpPr>
          <p:spPr>
            <a:xfrm>
              <a:off x="4506441" y="3098500"/>
              <a:ext cx="4057200" cy="674400"/>
            </a:xfrm>
            <a:prstGeom prst="rect">
              <a:avLst/>
            </a:prstGeom>
            <a:solidFill>
              <a:srgbClr val="0C57D3"/>
            </a:solid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FFFF00"/>
                </a:buClr>
                <a:buSzPts val="1200"/>
                <a:buFont typeface="Roboto"/>
                <a:buChar char="●"/>
              </a:pPr>
              <a:r>
                <a:rPr b="1" lang="en" sz="1200">
                  <a:solidFill>
                    <a:srgbClr val="FFFF00"/>
                  </a:solidFill>
                  <a:latin typeface="Roboto"/>
                  <a:ea typeface="Roboto"/>
                  <a:cs typeface="Roboto"/>
                  <a:sym typeface="Roboto"/>
                </a:rPr>
                <a:t>Analyze consumer behavior and preferences in top cities to tailor product offerings and improve customer satisfaction.</a:t>
              </a:r>
              <a:endParaRPr b="1" sz="1200">
                <a:solidFill>
                  <a:srgbClr val="FFFF00"/>
                </a:solidFill>
                <a:latin typeface="Roboto"/>
                <a:ea typeface="Roboto"/>
                <a:cs typeface="Roboto"/>
                <a:sym typeface="Roboto"/>
              </a:endParaRPr>
            </a:p>
          </p:txBody>
        </p:sp>
        <p:sp>
          <p:nvSpPr>
            <p:cNvPr id="262" name="Google Shape;262;p25"/>
            <p:cNvSpPr/>
            <p:nvPr/>
          </p:nvSpPr>
          <p:spPr>
            <a:xfrm>
              <a:off x="943715" y="3098500"/>
              <a:ext cx="3438900" cy="674400"/>
            </a:xfrm>
            <a:prstGeom prst="rect">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1632122" y="3098513"/>
              <a:ext cx="674400" cy="674400"/>
            </a:xfrm>
            <a:prstGeom prst="rtTriangle">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a:off x="943723" y="3098513"/>
              <a:ext cx="687600" cy="674400"/>
            </a:xfrm>
            <a:prstGeom prst="rtTriangle">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7</a:t>
              </a:r>
              <a:endParaRPr sz="1600">
                <a:solidFill>
                  <a:srgbClr val="FFFFFF"/>
                </a:solidFill>
                <a:latin typeface="Roboto"/>
                <a:ea typeface="Roboto"/>
                <a:cs typeface="Roboto"/>
                <a:sym typeface="Roboto"/>
              </a:endParaRPr>
            </a:p>
          </p:txBody>
        </p:sp>
        <p:sp>
          <p:nvSpPr>
            <p:cNvPr id="266" name="Google Shape;266;p25"/>
            <p:cNvSpPr/>
            <p:nvPr/>
          </p:nvSpPr>
          <p:spPr>
            <a:xfrm>
              <a:off x="1704732" y="3072400"/>
              <a:ext cx="2628900" cy="6744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00000"/>
                </a:lnSpc>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Bengaluru leads with the highest total sales, followed by Hyderabad and Mumbai.</a:t>
              </a:r>
              <a:endParaRPr b="1" sz="1000">
                <a:solidFill>
                  <a:srgbClr val="FFFFFF"/>
                </a:solidFill>
                <a:latin typeface="Roboto"/>
                <a:ea typeface="Roboto"/>
                <a:cs typeface="Roboto"/>
                <a:sym typeface="Roboto"/>
              </a:endParaRPr>
            </a:p>
            <a:p>
              <a:pPr indent="-292100" lvl="0" marL="457200" marR="0" rtl="0" algn="l">
                <a:lnSpc>
                  <a:spcPct val="100000"/>
                </a:lnSpc>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New Delhi, Chennai, Pune, and Kolkata show significant sales volumes.</a:t>
              </a:r>
              <a:endParaRPr b="1" sz="1000">
                <a:solidFill>
                  <a:srgbClr val="FFFFFF"/>
                </a:solidFill>
                <a:latin typeface="Roboto"/>
                <a:ea typeface="Roboto"/>
                <a:cs typeface="Roboto"/>
                <a:sym typeface="Roboto"/>
              </a:endParaRPr>
            </a:p>
            <a:p>
              <a:pPr indent="-292100" lvl="0" marL="457200" marR="0" rtl="0" algn="l">
                <a:lnSpc>
                  <a:spcPct val="100000"/>
                </a:lnSpc>
                <a:spcBef>
                  <a:spcPts val="0"/>
                </a:spcBef>
                <a:spcAft>
                  <a:spcPts val="0"/>
                </a:spcAft>
                <a:buClr>
                  <a:srgbClr val="FFFFFF"/>
                </a:buClr>
                <a:buSzPts val="1000"/>
                <a:buFont typeface="Roboto"/>
                <a:buChar char="●"/>
              </a:pPr>
              <a:r>
                <a:rPr b="1" lang="en" sz="1000">
                  <a:solidFill>
                    <a:srgbClr val="FFFFFF"/>
                  </a:solidFill>
                  <a:latin typeface="Roboto"/>
                  <a:ea typeface="Roboto"/>
                  <a:cs typeface="Roboto"/>
                  <a:sym typeface="Roboto"/>
                </a:rPr>
                <a:t>Gurugram, Thane, and Lucknow round out the top 10, with relatively lower sales compared to the top cities.</a:t>
              </a:r>
              <a:endParaRPr b="1" sz="1000">
                <a:solidFill>
                  <a:srgbClr val="FFFFFF"/>
                </a:solidFill>
                <a:latin typeface="Roboto"/>
                <a:ea typeface="Roboto"/>
                <a:cs typeface="Roboto"/>
                <a:sym typeface="Roboto"/>
              </a:endParaRPr>
            </a:p>
            <a:p>
              <a:pPr indent="0" lvl="0" marL="0" rtl="0" algn="l">
                <a:spcBef>
                  <a:spcPts val="0"/>
                </a:spcBef>
                <a:spcAft>
                  <a:spcPts val="0"/>
                </a:spcAft>
                <a:buNone/>
              </a:pPr>
              <a:r>
                <a:t/>
              </a:r>
              <a:endParaRPr sz="1000">
                <a:solidFill>
                  <a:srgbClr val="FFFFFF"/>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6"/>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5</a:t>
            </a:r>
            <a:r>
              <a:rPr lang="en">
                <a:solidFill>
                  <a:schemeClr val="accent5"/>
                </a:solidFill>
              </a:rPr>
              <a:t>. Sample </a:t>
            </a:r>
            <a:r>
              <a:rPr lang="en"/>
              <a:t>Dashboards</a:t>
            </a:r>
            <a:endParaRPr/>
          </a:p>
          <a:p>
            <a:pPr indent="0" lvl="0" marL="0" rtl="0" algn="l">
              <a:spcBef>
                <a:spcPts val="1000"/>
              </a:spcBef>
              <a:spcAft>
                <a:spcPts val="1000"/>
              </a:spcAft>
              <a:buNone/>
            </a:pPr>
            <a:r>
              <a:t/>
            </a:r>
            <a:endParaRPr b="0" sz="2400"/>
          </a:p>
        </p:txBody>
      </p:sp>
      <p:pic>
        <p:nvPicPr>
          <p:cNvPr id="272" name="Google Shape;272;p26"/>
          <p:cNvPicPr preferRelativeResize="0"/>
          <p:nvPr/>
        </p:nvPicPr>
        <p:blipFill>
          <a:blip r:embed="rId3">
            <a:alphaModFix/>
          </a:blip>
          <a:stretch>
            <a:fillRect/>
          </a:stretch>
        </p:blipFill>
        <p:spPr>
          <a:xfrm>
            <a:off x="201025" y="123125"/>
            <a:ext cx="1453750" cy="431400"/>
          </a:xfrm>
          <a:prstGeom prst="rect">
            <a:avLst/>
          </a:prstGeom>
          <a:noFill/>
          <a:ln>
            <a:noFill/>
          </a:ln>
        </p:spPr>
      </p:pic>
      <p:sp>
        <p:nvSpPr>
          <p:cNvPr id="273" name="Google Shape;273;p26"/>
          <p:cNvSpPr/>
          <p:nvPr/>
        </p:nvSpPr>
        <p:spPr>
          <a:xfrm>
            <a:off x="7113263" y="1060750"/>
            <a:ext cx="1080600" cy="328200"/>
          </a:xfrm>
          <a:prstGeom prst="rightArrow">
            <a:avLst>
              <a:gd fmla="val 50000" name="adj1"/>
              <a:gd fmla="val 50000" name="adj2"/>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t/>
            </a:r>
            <a:endParaRPr b="1" sz="4800">
              <a:solidFill>
                <a:schemeClr val="lt1"/>
              </a:solidFill>
              <a:latin typeface="Raleway"/>
              <a:ea typeface="Raleway"/>
              <a:cs typeface="Raleway"/>
              <a:sym typeface="Raleway"/>
            </a:endParaRPr>
          </a:p>
        </p:txBody>
      </p:sp>
      <p:pic>
        <p:nvPicPr>
          <p:cNvPr id="274" name="Google Shape;274;p26"/>
          <p:cNvPicPr preferRelativeResize="0"/>
          <p:nvPr/>
        </p:nvPicPr>
        <p:blipFill>
          <a:blip r:embed="rId4">
            <a:alphaModFix/>
          </a:blip>
          <a:stretch>
            <a:fillRect/>
          </a:stretch>
        </p:blipFill>
        <p:spPr>
          <a:xfrm>
            <a:off x="3231925" y="1975050"/>
            <a:ext cx="2680150" cy="168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nvSpPr>
        <p:spPr>
          <a:xfrm>
            <a:off x="54725" y="0"/>
            <a:ext cx="16143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highlight>
                  <a:schemeClr val="lt1"/>
                </a:highlight>
                <a:latin typeface="Lato"/>
                <a:ea typeface="Lato"/>
                <a:cs typeface="Lato"/>
                <a:sym typeface="Lato"/>
              </a:rPr>
              <a:t>Dashboard-1</a:t>
            </a:r>
            <a:endParaRPr b="1" sz="1900">
              <a:solidFill>
                <a:schemeClr val="dk1"/>
              </a:solidFill>
              <a:highlight>
                <a:schemeClr val="lt1"/>
              </a:highlight>
              <a:latin typeface="Lato"/>
              <a:ea typeface="Lato"/>
              <a:cs typeface="Lato"/>
              <a:sym typeface="Lato"/>
            </a:endParaRPr>
          </a:p>
        </p:txBody>
      </p:sp>
      <p:pic>
        <p:nvPicPr>
          <p:cNvPr id="280" name="Google Shape;280;p27"/>
          <p:cNvPicPr preferRelativeResize="0"/>
          <p:nvPr/>
        </p:nvPicPr>
        <p:blipFill>
          <a:blip r:embed="rId3">
            <a:alphaModFix/>
          </a:blip>
          <a:stretch>
            <a:fillRect/>
          </a:stretch>
        </p:blipFill>
        <p:spPr>
          <a:xfrm>
            <a:off x="152400" y="506100"/>
            <a:ext cx="8838773" cy="4535425"/>
          </a:xfrm>
          <a:prstGeom prst="rect">
            <a:avLst/>
          </a:prstGeom>
          <a:noFill/>
          <a:ln cap="flat" cmpd="sng" w="19050">
            <a:solidFill>
              <a:srgbClr val="9E9E9E"/>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nvSpPr>
        <p:spPr>
          <a:xfrm>
            <a:off x="54725" y="0"/>
            <a:ext cx="16143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highlight>
                  <a:schemeClr val="lt1"/>
                </a:highlight>
                <a:latin typeface="Lato"/>
                <a:ea typeface="Lato"/>
                <a:cs typeface="Lato"/>
                <a:sym typeface="Lato"/>
              </a:rPr>
              <a:t>Dashboard-2</a:t>
            </a:r>
            <a:endParaRPr b="1" sz="1900">
              <a:solidFill>
                <a:schemeClr val="dk1"/>
              </a:solidFill>
              <a:highlight>
                <a:schemeClr val="lt1"/>
              </a:highlight>
              <a:latin typeface="Lato"/>
              <a:ea typeface="Lato"/>
              <a:cs typeface="Lato"/>
              <a:sym typeface="Lato"/>
            </a:endParaRPr>
          </a:p>
        </p:txBody>
      </p:sp>
      <p:pic>
        <p:nvPicPr>
          <p:cNvPr id="286" name="Google Shape;286;p28"/>
          <p:cNvPicPr preferRelativeResize="0"/>
          <p:nvPr/>
        </p:nvPicPr>
        <p:blipFill>
          <a:blip r:embed="rId3">
            <a:alphaModFix/>
          </a:blip>
          <a:stretch>
            <a:fillRect/>
          </a:stretch>
        </p:blipFill>
        <p:spPr>
          <a:xfrm>
            <a:off x="152400" y="506100"/>
            <a:ext cx="8838775" cy="4485000"/>
          </a:xfrm>
          <a:prstGeom prst="rect">
            <a:avLst/>
          </a:prstGeom>
          <a:noFill/>
          <a:ln cap="flat" cmpd="sng" w="19050">
            <a:solidFill>
              <a:srgbClr val="9E9E9E"/>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txBox="1"/>
          <p:nvPr/>
        </p:nvSpPr>
        <p:spPr>
          <a:xfrm>
            <a:off x="54725" y="0"/>
            <a:ext cx="16143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highlight>
                  <a:schemeClr val="lt1"/>
                </a:highlight>
                <a:latin typeface="Lato"/>
                <a:ea typeface="Lato"/>
                <a:cs typeface="Lato"/>
                <a:sym typeface="Lato"/>
              </a:rPr>
              <a:t>Dashboard-3</a:t>
            </a:r>
            <a:endParaRPr b="1" sz="1900">
              <a:solidFill>
                <a:schemeClr val="dk1"/>
              </a:solidFill>
              <a:highlight>
                <a:schemeClr val="lt1"/>
              </a:highlight>
              <a:latin typeface="Lato"/>
              <a:ea typeface="Lato"/>
              <a:cs typeface="Lato"/>
              <a:sym typeface="Lato"/>
            </a:endParaRPr>
          </a:p>
        </p:txBody>
      </p:sp>
      <p:pic>
        <p:nvPicPr>
          <p:cNvPr id="292" name="Google Shape;292;p29"/>
          <p:cNvPicPr preferRelativeResize="0"/>
          <p:nvPr/>
        </p:nvPicPr>
        <p:blipFill>
          <a:blip r:embed="rId3">
            <a:alphaModFix/>
          </a:blip>
          <a:stretch>
            <a:fillRect/>
          </a:stretch>
        </p:blipFill>
        <p:spPr>
          <a:xfrm>
            <a:off x="152400" y="506100"/>
            <a:ext cx="8838776" cy="4484999"/>
          </a:xfrm>
          <a:prstGeom prst="rect">
            <a:avLst/>
          </a:prstGeom>
          <a:noFill/>
          <a:ln cap="flat" cmpd="sng" w="19050">
            <a:solidFill>
              <a:srgbClr val="9E9E9E"/>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6" name="Shape 296"/>
        <p:cNvGrpSpPr/>
        <p:nvPr/>
      </p:nvGrpSpPr>
      <p:grpSpPr>
        <a:xfrm>
          <a:off x="0" y="0"/>
          <a:ext cx="0" cy="0"/>
          <a:chOff x="0" y="0"/>
          <a:chExt cx="0" cy="0"/>
        </a:xfrm>
      </p:grpSpPr>
      <p:sp>
        <p:nvSpPr>
          <p:cNvPr id="297" name="Google Shape;297;p30"/>
          <p:cNvSpPr txBox="1"/>
          <p:nvPr/>
        </p:nvSpPr>
        <p:spPr>
          <a:xfrm>
            <a:off x="2643875" y="103225"/>
            <a:ext cx="3644700" cy="519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6. Conclusion</a:t>
            </a:r>
            <a:endParaRPr b="1" sz="3000">
              <a:solidFill>
                <a:schemeClr val="lt2"/>
              </a:solidFill>
              <a:latin typeface="Raleway"/>
              <a:ea typeface="Raleway"/>
              <a:cs typeface="Raleway"/>
              <a:sym typeface="Raleway"/>
            </a:endParaRPr>
          </a:p>
        </p:txBody>
      </p:sp>
      <p:pic>
        <p:nvPicPr>
          <p:cNvPr id="298" name="Google Shape;298;p30"/>
          <p:cNvPicPr preferRelativeResize="0"/>
          <p:nvPr/>
        </p:nvPicPr>
        <p:blipFill>
          <a:blip r:embed="rId3">
            <a:alphaModFix/>
          </a:blip>
          <a:stretch>
            <a:fillRect/>
          </a:stretch>
        </p:blipFill>
        <p:spPr>
          <a:xfrm>
            <a:off x="126825" y="0"/>
            <a:ext cx="1682600" cy="519900"/>
          </a:xfrm>
          <a:prstGeom prst="rect">
            <a:avLst/>
          </a:prstGeom>
          <a:noFill/>
          <a:ln>
            <a:noFill/>
          </a:ln>
        </p:spPr>
      </p:pic>
      <p:sp>
        <p:nvSpPr>
          <p:cNvPr id="299" name="Google Shape;299;p30"/>
          <p:cNvSpPr/>
          <p:nvPr/>
        </p:nvSpPr>
        <p:spPr>
          <a:xfrm>
            <a:off x="961300" y="718800"/>
            <a:ext cx="7168200" cy="3310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1" lang="en">
                <a:solidFill>
                  <a:schemeClr val="lt1"/>
                </a:solidFill>
              </a:rPr>
              <a:t>Trends</a:t>
            </a:r>
            <a:endParaRPr b="1">
              <a:solidFill>
                <a:schemeClr val="lt1"/>
              </a:solidFill>
            </a:endParaRPr>
          </a:p>
          <a:p>
            <a:pPr indent="-317500" lvl="0" marL="457200" rtl="0" algn="l">
              <a:lnSpc>
                <a:spcPct val="115000"/>
              </a:lnSpc>
              <a:spcBef>
                <a:spcPts val="1200"/>
              </a:spcBef>
              <a:spcAft>
                <a:spcPts val="0"/>
              </a:spcAft>
              <a:buClr>
                <a:schemeClr val="lt1"/>
              </a:buClr>
              <a:buSzPts val="1400"/>
              <a:buChar char="●"/>
            </a:pPr>
            <a:r>
              <a:rPr b="1" lang="en">
                <a:solidFill>
                  <a:schemeClr val="lt1"/>
                </a:solidFill>
              </a:rPr>
              <a:t>Seasonal Sales Peaks: Significant sales peaks in April and May suggest a seasonal trend, possibly driven by promotions, holidays, or seasonal demand.</a:t>
            </a:r>
            <a:endParaRPr b="1">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Category Preferences: T-shirts and shirts dominate sales, indicating high demand for these clothing categories.</a:t>
            </a:r>
            <a:endParaRPr b="1">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Geographical Concentration: Sales are heavily concentrated in urban areas, particularly in Bengaluru, Hyderabad, and Mumbai.</a:t>
            </a:r>
            <a:endParaRPr b="1">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Fulfillment Challenges: Higher unshipped and canceled orders for Amazon indicate potential challenges in inventory management or logistics that need addressing.</a:t>
            </a:r>
            <a:endParaRPr b="1">
              <a:solidFill>
                <a:schemeClr val="lt1"/>
              </a:solidFill>
            </a:endParaRPr>
          </a:p>
          <a:p>
            <a:pPr indent="0" lvl="0" marL="0" rtl="0" algn="ctr">
              <a:spcBef>
                <a:spcPts val="1200"/>
              </a:spcBef>
              <a:spcAft>
                <a:spcPts val="0"/>
              </a:spcAft>
              <a:buNone/>
            </a:pPr>
            <a:r>
              <a:t/>
            </a:r>
            <a:endParaRPr b="1" sz="17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3" name="Shape 303"/>
        <p:cNvGrpSpPr/>
        <p:nvPr/>
      </p:nvGrpSpPr>
      <p:grpSpPr>
        <a:xfrm>
          <a:off x="0" y="0"/>
          <a:ext cx="0" cy="0"/>
          <a:chOff x="0" y="0"/>
          <a:chExt cx="0" cy="0"/>
        </a:xfrm>
      </p:grpSpPr>
      <p:pic>
        <p:nvPicPr>
          <p:cNvPr id="304" name="Google Shape;304;p31"/>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305" name="Google Shape;305;p3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Thank YOu </a:t>
            </a:r>
            <a:r>
              <a:rPr b="1" lang="en" sz="3000">
                <a:solidFill>
                  <a:schemeClr val="lt2"/>
                </a:solidFill>
                <a:latin typeface="Raleway"/>
                <a:ea typeface="Raleway"/>
                <a:cs typeface="Raleway"/>
                <a:sym typeface="Raleway"/>
              </a:rPr>
              <a:t>!</a:t>
            </a:r>
            <a:endParaRPr b="1" sz="3000">
              <a:solidFill>
                <a:schemeClr val="lt2"/>
              </a:solidFill>
              <a:latin typeface="Raleway"/>
              <a:ea typeface="Raleway"/>
              <a:cs typeface="Raleway"/>
              <a:sym typeface="Raleway"/>
            </a:endParaRPr>
          </a:p>
        </p:txBody>
      </p:sp>
      <p:sp>
        <p:nvSpPr>
          <p:cNvPr id="306" name="Google Shape;306;p31"/>
          <p:cNvSpPr txBox="1"/>
          <p:nvPr>
            <p:ph idx="4294967295" type="body"/>
          </p:nvPr>
        </p:nvSpPr>
        <p:spPr>
          <a:xfrm>
            <a:off x="2855550" y="1377476"/>
            <a:ext cx="3432900" cy="762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latin typeface="Raleway"/>
                <a:ea typeface="Raleway"/>
                <a:cs typeface="Raleway"/>
                <a:sym typeface="Raleway"/>
              </a:rPr>
              <a:t>For queries regarding project contact here -</a:t>
            </a:r>
            <a:br>
              <a:rPr lang="en" sz="1200">
                <a:latin typeface="Raleway"/>
                <a:ea typeface="Raleway"/>
                <a:cs typeface="Raleway"/>
                <a:sym typeface="Raleway"/>
              </a:rPr>
            </a:br>
            <a:r>
              <a:rPr lang="en" sz="1200">
                <a:latin typeface="Raleway"/>
                <a:ea typeface="Raleway"/>
                <a:cs typeface="Raleway"/>
                <a:sym typeface="Raleway"/>
              </a:rPr>
              <a:t>piyushkadam4484@gmail.com</a:t>
            </a:r>
            <a:endParaRPr sz="1200" u="sng">
              <a:solidFill>
                <a:schemeClr val="dk1"/>
              </a:solidFill>
              <a:latin typeface="Raleway"/>
              <a:ea typeface="Raleway"/>
              <a:cs typeface="Raleway"/>
              <a:sym typeface="Raleway"/>
            </a:endParaRPr>
          </a:p>
        </p:txBody>
      </p:sp>
      <p:sp>
        <p:nvSpPr>
          <p:cNvPr id="307" name="Google Shape;307;p31"/>
          <p:cNvSpPr txBox="1"/>
          <p:nvPr/>
        </p:nvSpPr>
        <p:spPr>
          <a:xfrm>
            <a:off x="2855550" y="3016943"/>
            <a:ext cx="2103000" cy="4239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2"/>
                </a:solidFill>
                <a:highlight>
                  <a:srgbClr val="FFFF00"/>
                </a:highlight>
                <a:latin typeface="Raleway"/>
                <a:ea typeface="Raleway"/>
                <a:cs typeface="Raleway"/>
                <a:sym typeface="Raleway"/>
              </a:rPr>
              <a:t>Special Thanks To —-&gt;</a:t>
            </a:r>
            <a:endParaRPr b="1" sz="1200">
              <a:solidFill>
                <a:schemeClr val="dk2"/>
              </a:solidFill>
              <a:highlight>
                <a:srgbClr val="FFFF00"/>
              </a:highlight>
              <a:latin typeface="Raleway"/>
              <a:ea typeface="Raleway"/>
              <a:cs typeface="Raleway"/>
              <a:sym typeface="Raleway"/>
            </a:endParaRPr>
          </a:p>
        </p:txBody>
      </p:sp>
      <p:pic>
        <p:nvPicPr>
          <p:cNvPr id="308" name="Google Shape;308;p31"/>
          <p:cNvPicPr preferRelativeResize="0"/>
          <p:nvPr/>
        </p:nvPicPr>
        <p:blipFill>
          <a:blip r:embed="rId4">
            <a:alphaModFix/>
          </a:blip>
          <a:stretch>
            <a:fillRect/>
          </a:stretch>
        </p:blipFill>
        <p:spPr>
          <a:xfrm>
            <a:off x="4572000" y="2140075"/>
            <a:ext cx="1905000" cy="1988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140400" y="1389875"/>
            <a:ext cx="4323000" cy="154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Table Of </a:t>
            </a:r>
            <a:endParaRPr/>
          </a:p>
          <a:p>
            <a:pPr indent="0" lvl="0" marL="0" rtl="0" algn="ctr">
              <a:spcBef>
                <a:spcPts val="0"/>
              </a:spcBef>
              <a:spcAft>
                <a:spcPts val="0"/>
              </a:spcAft>
              <a:buNone/>
            </a:pPr>
            <a:r>
              <a:rPr lang="en"/>
              <a:t>Content</a:t>
            </a:r>
            <a:endParaRPr/>
          </a:p>
        </p:txBody>
      </p:sp>
      <p:sp>
        <p:nvSpPr>
          <p:cNvPr id="81" name="Google Shape;81;p14"/>
          <p:cNvSpPr txBox="1"/>
          <p:nvPr>
            <p:ph idx="2" type="body"/>
          </p:nvPr>
        </p:nvSpPr>
        <p:spPr>
          <a:xfrm>
            <a:off x="4750525" y="157925"/>
            <a:ext cx="4045200" cy="42816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AutoNum type="arabicPeriod"/>
            </a:pPr>
            <a:r>
              <a:rPr lang="en" sz="2100"/>
              <a:t>Overview</a:t>
            </a:r>
            <a:endParaRPr sz="2100"/>
          </a:p>
          <a:p>
            <a:pPr indent="-361950" lvl="0" marL="457200" rtl="0" algn="l">
              <a:spcBef>
                <a:spcPts val="0"/>
              </a:spcBef>
              <a:spcAft>
                <a:spcPts val="0"/>
              </a:spcAft>
              <a:buSzPts val="2100"/>
              <a:buAutoNum type="arabicPeriod"/>
            </a:pPr>
            <a:r>
              <a:rPr lang="en" sz="2100"/>
              <a:t>Objectives</a:t>
            </a:r>
            <a:endParaRPr sz="2100"/>
          </a:p>
          <a:p>
            <a:pPr indent="-361950" lvl="0" marL="457200" rtl="0" algn="l">
              <a:spcBef>
                <a:spcPts val="0"/>
              </a:spcBef>
              <a:spcAft>
                <a:spcPts val="0"/>
              </a:spcAft>
              <a:buSzPts val="2100"/>
              <a:buAutoNum type="arabicPeriod"/>
            </a:pPr>
            <a:r>
              <a:rPr lang="en" sz="2100"/>
              <a:t>Drive Through Objectives</a:t>
            </a:r>
            <a:endParaRPr sz="2100"/>
          </a:p>
          <a:p>
            <a:pPr indent="-361950" lvl="0" marL="457200" rtl="0" algn="l">
              <a:spcBef>
                <a:spcPts val="0"/>
              </a:spcBef>
              <a:spcAft>
                <a:spcPts val="0"/>
              </a:spcAft>
              <a:buSzPts val="2100"/>
              <a:buAutoNum type="arabicPeriod"/>
            </a:pPr>
            <a:r>
              <a:rPr lang="en" sz="2100"/>
              <a:t>Recommendations</a:t>
            </a:r>
            <a:endParaRPr sz="2100"/>
          </a:p>
          <a:p>
            <a:pPr indent="-361950" lvl="0" marL="457200" rtl="0" algn="l">
              <a:spcBef>
                <a:spcPts val="0"/>
              </a:spcBef>
              <a:spcAft>
                <a:spcPts val="0"/>
              </a:spcAft>
              <a:buSzPts val="2100"/>
              <a:buAutoNum type="arabicPeriod"/>
            </a:pPr>
            <a:r>
              <a:rPr lang="en" sz="2100"/>
              <a:t>Sample Dashboards</a:t>
            </a:r>
            <a:endParaRPr sz="2100"/>
          </a:p>
          <a:p>
            <a:pPr indent="-361950" lvl="0" marL="457200" rtl="0" algn="l">
              <a:spcBef>
                <a:spcPts val="0"/>
              </a:spcBef>
              <a:spcAft>
                <a:spcPts val="0"/>
              </a:spcAft>
              <a:buSzPts val="2100"/>
              <a:buAutoNum type="arabicPeriod"/>
            </a:pPr>
            <a:r>
              <a:rPr lang="en" sz="2100"/>
              <a:t>Conclusion</a:t>
            </a:r>
            <a:endParaRPr sz="2100"/>
          </a:p>
        </p:txBody>
      </p:sp>
      <p:pic>
        <p:nvPicPr>
          <p:cNvPr id="82" name="Google Shape;82;p14"/>
          <p:cNvPicPr preferRelativeResize="0"/>
          <p:nvPr/>
        </p:nvPicPr>
        <p:blipFill>
          <a:blip r:embed="rId3">
            <a:alphaModFix/>
          </a:blip>
          <a:stretch>
            <a:fillRect/>
          </a:stretch>
        </p:blipFill>
        <p:spPr>
          <a:xfrm>
            <a:off x="140400" y="0"/>
            <a:ext cx="1313350" cy="62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pic>
        <p:nvPicPr>
          <p:cNvPr id="87" name="Google Shape;87;p15"/>
          <p:cNvPicPr preferRelativeResize="0"/>
          <p:nvPr/>
        </p:nvPicPr>
        <p:blipFill>
          <a:blip r:embed="rId3">
            <a:alphaModFix/>
          </a:blip>
          <a:stretch>
            <a:fillRect/>
          </a:stretch>
        </p:blipFill>
        <p:spPr>
          <a:xfrm>
            <a:off x="995475" y="302475"/>
            <a:ext cx="7003901" cy="4818049"/>
          </a:xfrm>
          <a:prstGeom prst="rect">
            <a:avLst/>
          </a:prstGeom>
          <a:noFill/>
          <a:ln>
            <a:noFill/>
          </a:ln>
        </p:spPr>
      </p:pic>
      <p:sp>
        <p:nvSpPr>
          <p:cNvPr id="88" name="Google Shape;88;p15"/>
          <p:cNvSpPr txBox="1"/>
          <p:nvPr/>
        </p:nvSpPr>
        <p:spPr>
          <a:xfrm>
            <a:off x="2818150" y="0"/>
            <a:ext cx="3423300" cy="499800"/>
          </a:xfrm>
          <a:prstGeom prst="rect">
            <a:avLst/>
          </a:prstGeom>
          <a:noFill/>
          <a:ln>
            <a:noFill/>
          </a:ln>
        </p:spPr>
        <p:txBody>
          <a:bodyPr anchorCtr="0" anchor="b" bIns="91425" lIns="91425" spcFirstLastPara="1" rIns="91425" wrap="square" tIns="91425">
            <a:noAutofit/>
          </a:bodyPr>
          <a:lstStyle/>
          <a:p>
            <a:pPr indent="-419100" lvl="0" marL="457200" rtl="0" algn="l">
              <a:spcBef>
                <a:spcPts val="0"/>
              </a:spcBef>
              <a:spcAft>
                <a:spcPts val="0"/>
              </a:spcAft>
              <a:buClr>
                <a:schemeClr val="lt2"/>
              </a:buClr>
              <a:buSzPts val="3000"/>
              <a:buFont typeface="Raleway"/>
              <a:buAutoNum type="arabicPeriod"/>
            </a:pPr>
            <a:r>
              <a:rPr b="1" lang="en" sz="3000">
                <a:solidFill>
                  <a:schemeClr val="lt2"/>
                </a:solidFill>
                <a:latin typeface="Raleway"/>
                <a:ea typeface="Raleway"/>
                <a:cs typeface="Raleway"/>
                <a:sym typeface="Raleway"/>
              </a:rPr>
              <a:t>Overview</a:t>
            </a:r>
            <a:r>
              <a:rPr b="1" lang="en" sz="3000">
                <a:solidFill>
                  <a:schemeClr val="lt2"/>
                </a:solidFill>
                <a:latin typeface="Raleway"/>
                <a:ea typeface="Raleway"/>
                <a:cs typeface="Raleway"/>
                <a:sym typeface="Raleway"/>
              </a:rPr>
              <a:t> </a:t>
            </a:r>
            <a:endParaRPr b="1" sz="3000">
              <a:solidFill>
                <a:schemeClr val="lt2"/>
              </a:solidFill>
              <a:latin typeface="Raleway"/>
              <a:ea typeface="Raleway"/>
              <a:cs typeface="Raleway"/>
              <a:sym typeface="Raleway"/>
            </a:endParaRPr>
          </a:p>
        </p:txBody>
      </p:sp>
      <p:sp>
        <p:nvSpPr>
          <p:cNvPr id="89" name="Google Shape;89;p15"/>
          <p:cNvSpPr txBox="1"/>
          <p:nvPr>
            <p:ph idx="4294967295" type="body"/>
          </p:nvPr>
        </p:nvSpPr>
        <p:spPr>
          <a:xfrm>
            <a:off x="1535825" y="717550"/>
            <a:ext cx="5923200" cy="3987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100">
                <a:latin typeface="Arial"/>
                <a:ea typeface="Arial"/>
                <a:cs typeface="Arial"/>
                <a:sym typeface="Arial"/>
              </a:rPr>
              <a:t>This Amazon sales analysis aims to provide comprehensive insights into the sales performance, category demand, geographical distributio</a:t>
            </a:r>
            <a:r>
              <a:rPr lang="en" sz="1100">
                <a:latin typeface="Arial"/>
                <a:ea typeface="Arial"/>
                <a:cs typeface="Arial"/>
                <a:sym typeface="Arial"/>
              </a:rPr>
              <a:t>n, a</a:t>
            </a:r>
            <a:r>
              <a:rPr lang="en" sz="1100">
                <a:latin typeface="Arial"/>
                <a:ea typeface="Arial"/>
                <a:cs typeface="Arial"/>
                <a:sym typeface="Arial"/>
              </a:rPr>
              <a:t>nd order fulfillment efficiency. By analyzing data from various dimensions, including time, product category, and region, this study seeks to identify key trends and offer actionable recommendations to optimize sales strategies and enhance operational efficiency.</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Data Source and Analysis Period</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Data Source:</a:t>
            </a:r>
            <a:r>
              <a:rPr lang="en" sz="1100">
                <a:latin typeface="Arial"/>
                <a:ea typeface="Arial"/>
                <a:cs typeface="Arial"/>
                <a:sym typeface="Arial"/>
              </a:rPr>
              <a:t> Amazon sales data</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Analysis Period:</a:t>
            </a:r>
            <a:r>
              <a:rPr lang="en" sz="1100">
                <a:latin typeface="Arial"/>
                <a:ea typeface="Arial"/>
                <a:cs typeface="Arial"/>
                <a:sym typeface="Arial"/>
              </a:rPr>
              <a:t> January 2022 to December 2022</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Key Metrics Analyzed</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b="1" lang="en" sz="1100">
                <a:latin typeface="Arial"/>
                <a:ea typeface="Arial"/>
                <a:cs typeface="Arial"/>
                <a:sym typeface="Arial"/>
              </a:rPr>
              <a:t>Total Sales:</a:t>
            </a:r>
            <a:r>
              <a:rPr lang="en" sz="1100">
                <a:latin typeface="Arial"/>
                <a:ea typeface="Arial"/>
                <a:cs typeface="Arial"/>
                <a:sym typeface="Arial"/>
              </a:rPr>
              <a:t> The total revenue generated from sales.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Total Orders:</a:t>
            </a:r>
            <a:r>
              <a:rPr lang="en" sz="1100">
                <a:latin typeface="Arial"/>
                <a:ea typeface="Arial"/>
                <a:cs typeface="Arial"/>
                <a:sym typeface="Arial"/>
              </a:rPr>
              <a:t> The total number of orders placed.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Total Quantity:</a:t>
            </a:r>
            <a:r>
              <a:rPr lang="en" sz="1100">
                <a:latin typeface="Arial"/>
                <a:ea typeface="Arial"/>
                <a:cs typeface="Arial"/>
                <a:sym typeface="Arial"/>
              </a:rPr>
              <a:t> The total quantity of items sold.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Average Sales:</a:t>
            </a:r>
            <a:r>
              <a:rPr lang="en" sz="1100">
                <a:latin typeface="Arial"/>
                <a:ea typeface="Arial"/>
                <a:cs typeface="Arial"/>
                <a:sym typeface="Arial"/>
              </a:rPr>
              <a:t> The average revenue per month.</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Average Order Value:</a:t>
            </a:r>
            <a:r>
              <a:rPr lang="en" sz="1100">
                <a:latin typeface="Arial"/>
                <a:ea typeface="Arial"/>
                <a:cs typeface="Arial"/>
                <a:sym typeface="Arial"/>
              </a:rPr>
              <a:t> The average revenue per order.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Total Canceled Orders:</a:t>
            </a:r>
            <a:r>
              <a:rPr lang="en" sz="1100">
                <a:latin typeface="Arial"/>
                <a:ea typeface="Arial"/>
                <a:cs typeface="Arial"/>
                <a:sym typeface="Arial"/>
              </a:rPr>
              <a:t> The total number of orders that were canceled.</a:t>
            </a:r>
            <a:endParaRPr sz="1100">
              <a:latin typeface="Arial"/>
              <a:ea typeface="Arial"/>
              <a:cs typeface="Arial"/>
              <a:sym typeface="Arial"/>
            </a:endParaRPr>
          </a:p>
          <a:p>
            <a:pPr indent="0" lvl="0" marL="0" rtl="0" algn="l">
              <a:spcBef>
                <a:spcPts val="1200"/>
              </a:spcBef>
              <a:spcAft>
                <a:spcPts val="1000"/>
              </a:spcAft>
              <a:buNone/>
            </a:pPr>
            <a:r>
              <a:t/>
            </a:r>
            <a:endParaRPr b="1" sz="1200">
              <a:latin typeface="Raleway"/>
              <a:ea typeface="Raleway"/>
              <a:cs typeface="Raleway"/>
              <a:sym typeface="Raleway"/>
            </a:endParaRPr>
          </a:p>
        </p:txBody>
      </p:sp>
      <p:pic>
        <p:nvPicPr>
          <p:cNvPr id="90" name="Google Shape;90;p15"/>
          <p:cNvPicPr preferRelativeResize="0"/>
          <p:nvPr/>
        </p:nvPicPr>
        <p:blipFill>
          <a:blip r:embed="rId4">
            <a:alphaModFix/>
          </a:blip>
          <a:stretch>
            <a:fillRect/>
          </a:stretch>
        </p:blipFill>
        <p:spPr>
          <a:xfrm>
            <a:off x="140400" y="0"/>
            <a:ext cx="1313350" cy="62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nvSpPr>
        <p:spPr>
          <a:xfrm>
            <a:off x="2954250" y="0"/>
            <a:ext cx="3574500" cy="49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Raleway"/>
                <a:ea typeface="Raleway"/>
                <a:cs typeface="Raleway"/>
                <a:sym typeface="Raleway"/>
              </a:rPr>
              <a:t>2. </a:t>
            </a:r>
            <a:r>
              <a:rPr b="1" lang="en" sz="3000">
                <a:solidFill>
                  <a:schemeClr val="dk1"/>
                </a:solidFill>
                <a:latin typeface="Raleway"/>
                <a:ea typeface="Raleway"/>
                <a:cs typeface="Raleway"/>
                <a:sym typeface="Raleway"/>
              </a:rPr>
              <a:t>Objectives</a:t>
            </a:r>
            <a:endParaRPr b="1" sz="3000">
              <a:solidFill>
                <a:schemeClr val="dk1"/>
              </a:solidFill>
              <a:latin typeface="Raleway"/>
              <a:ea typeface="Raleway"/>
              <a:cs typeface="Raleway"/>
              <a:sym typeface="Raleway"/>
            </a:endParaRPr>
          </a:p>
        </p:txBody>
      </p:sp>
      <p:pic>
        <p:nvPicPr>
          <p:cNvPr id="96" name="Google Shape;96;p16"/>
          <p:cNvPicPr preferRelativeResize="0"/>
          <p:nvPr/>
        </p:nvPicPr>
        <p:blipFill>
          <a:blip r:embed="rId3">
            <a:alphaModFix/>
          </a:blip>
          <a:stretch>
            <a:fillRect/>
          </a:stretch>
        </p:blipFill>
        <p:spPr>
          <a:xfrm>
            <a:off x="232550" y="123125"/>
            <a:ext cx="1453750" cy="431400"/>
          </a:xfrm>
          <a:prstGeom prst="rect">
            <a:avLst/>
          </a:prstGeom>
          <a:noFill/>
          <a:ln>
            <a:noFill/>
          </a:ln>
        </p:spPr>
      </p:pic>
      <p:grpSp>
        <p:nvGrpSpPr>
          <p:cNvPr id="97" name="Google Shape;97;p16"/>
          <p:cNvGrpSpPr/>
          <p:nvPr/>
        </p:nvGrpSpPr>
        <p:grpSpPr>
          <a:xfrm>
            <a:off x="680250" y="3901094"/>
            <a:ext cx="7783499" cy="698905"/>
            <a:chOff x="1593000" y="2322568"/>
            <a:chExt cx="5957975" cy="643500"/>
          </a:xfrm>
        </p:grpSpPr>
        <p:sp>
          <p:nvSpPr>
            <p:cNvPr id="98" name="Google Shape;98;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Geographical Analysis</a:t>
              </a:r>
              <a:endParaRPr sz="1200">
                <a:solidFill>
                  <a:srgbClr val="FFFFFF"/>
                </a:solidFill>
                <a:latin typeface="Roboto"/>
                <a:ea typeface="Roboto"/>
                <a:cs typeface="Roboto"/>
                <a:sym typeface="Roboto"/>
              </a:endParaRPr>
            </a:p>
          </p:txBody>
        </p:sp>
        <p:sp>
          <p:nvSpPr>
            <p:cNvPr id="102" name="Google Shape;102;p16"/>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3.5</a:t>
              </a:r>
              <a:endParaRPr sz="2600">
                <a:solidFill>
                  <a:srgbClr val="FFFFFF"/>
                </a:solidFill>
                <a:latin typeface="Roboto Thin"/>
                <a:ea typeface="Roboto Thin"/>
                <a:cs typeface="Roboto Thin"/>
                <a:sym typeface="Roboto Thin"/>
              </a:endParaRPr>
            </a:p>
          </p:txBody>
        </p:sp>
        <p:sp>
          <p:nvSpPr>
            <p:cNvPr id="104" name="Google Shape;104;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91E"/>
                </a:buClr>
                <a:buSzPts val="1000"/>
                <a:buFont typeface="Roboto"/>
                <a:buChar char="●"/>
              </a:pPr>
              <a:r>
                <a:rPr lang="en" sz="1000">
                  <a:solidFill>
                    <a:srgbClr val="A7291E"/>
                  </a:solidFill>
                  <a:latin typeface="Roboto"/>
                  <a:ea typeface="Roboto"/>
                  <a:cs typeface="Roboto"/>
                  <a:sym typeface="Roboto"/>
                </a:rPr>
                <a:t>Explore the geographical distribuƟon of sales, focusing on states and ciƟes</a:t>
              </a:r>
              <a:endParaRPr sz="1000">
                <a:solidFill>
                  <a:srgbClr val="A7291E"/>
                </a:solidFill>
                <a:latin typeface="Roboto"/>
                <a:ea typeface="Roboto"/>
                <a:cs typeface="Roboto"/>
                <a:sym typeface="Roboto"/>
              </a:endParaRPr>
            </a:p>
          </p:txBody>
        </p:sp>
      </p:grpSp>
      <p:grpSp>
        <p:nvGrpSpPr>
          <p:cNvPr id="105" name="Google Shape;105;p16"/>
          <p:cNvGrpSpPr/>
          <p:nvPr/>
        </p:nvGrpSpPr>
        <p:grpSpPr>
          <a:xfrm>
            <a:off x="680250" y="3091891"/>
            <a:ext cx="7783499" cy="797811"/>
            <a:chOff x="1593000" y="2322568"/>
            <a:chExt cx="5957975" cy="643500"/>
          </a:xfrm>
        </p:grpSpPr>
        <p:sp>
          <p:nvSpPr>
            <p:cNvPr id="106" name="Google Shape;106;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Customer Segmentation</a:t>
              </a:r>
              <a:endParaRPr sz="1200">
                <a:solidFill>
                  <a:srgbClr val="FFFFFF"/>
                </a:solidFill>
                <a:latin typeface="Roboto"/>
                <a:ea typeface="Roboto"/>
                <a:cs typeface="Roboto"/>
                <a:sym typeface="Roboto"/>
              </a:endParaRPr>
            </a:p>
          </p:txBody>
        </p:sp>
        <p:sp>
          <p:nvSpPr>
            <p:cNvPr id="110" name="Google Shape;110;p16"/>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3.4</a:t>
              </a:r>
              <a:endParaRPr sz="2600">
                <a:solidFill>
                  <a:srgbClr val="FFFFFF"/>
                </a:solidFill>
                <a:latin typeface="Roboto Thin"/>
                <a:ea typeface="Roboto Thin"/>
                <a:cs typeface="Roboto Thin"/>
                <a:sym typeface="Roboto Thin"/>
              </a:endParaRPr>
            </a:p>
          </p:txBody>
        </p:sp>
        <p:sp>
          <p:nvSpPr>
            <p:cNvPr id="112" name="Google Shape;112;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91E"/>
                </a:buClr>
                <a:buSzPts val="1000"/>
                <a:buFont typeface="Roboto"/>
                <a:buChar char="●"/>
              </a:pPr>
              <a:r>
                <a:rPr lang="en" sz="1000">
                  <a:solidFill>
                    <a:srgbClr val="A7291E"/>
                  </a:solidFill>
                  <a:latin typeface="Roboto"/>
                  <a:ea typeface="Roboto"/>
                  <a:cs typeface="Roboto"/>
                  <a:sym typeface="Roboto"/>
                </a:rPr>
                <a:t> Segment customers based on their buying behaviour, location, and other relevant factors. </a:t>
              </a:r>
              <a:endParaRPr sz="1000">
                <a:solidFill>
                  <a:srgbClr val="A7291E"/>
                </a:solidFill>
                <a:latin typeface="Roboto"/>
                <a:ea typeface="Roboto"/>
                <a:cs typeface="Roboto"/>
                <a:sym typeface="Roboto"/>
              </a:endParaRPr>
            </a:p>
            <a:p>
              <a:pPr indent="0" lvl="0" marL="0" rtl="0" algn="l">
                <a:lnSpc>
                  <a:spcPct val="115000"/>
                </a:lnSpc>
                <a:spcBef>
                  <a:spcPts val="0"/>
                </a:spcBef>
                <a:spcAft>
                  <a:spcPts val="0"/>
                </a:spcAft>
                <a:buNone/>
              </a:pPr>
              <a:r>
                <a:t/>
              </a:r>
              <a:endParaRPr sz="1000">
                <a:solidFill>
                  <a:srgbClr val="A7291E"/>
                </a:solidFill>
                <a:latin typeface="Roboto"/>
                <a:ea typeface="Roboto"/>
                <a:cs typeface="Roboto"/>
                <a:sym typeface="Roboto"/>
              </a:endParaRPr>
            </a:p>
          </p:txBody>
        </p:sp>
      </p:grpSp>
      <p:grpSp>
        <p:nvGrpSpPr>
          <p:cNvPr id="113" name="Google Shape;113;p16"/>
          <p:cNvGrpSpPr/>
          <p:nvPr/>
        </p:nvGrpSpPr>
        <p:grpSpPr>
          <a:xfrm>
            <a:off x="701750" y="2392994"/>
            <a:ext cx="7783499" cy="698905"/>
            <a:chOff x="1593000" y="2322568"/>
            <a:chExt cx="5957975" cy="643500"/>
          </a:xfrm>
        </p:grpSpPr>
        <p:sp>
          <p:nvSpPr>
            <p:cNvPr id="114" name="Google Shape;114;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 Fulfillment Analysis</a:t>
              </a:r>
              <a:endParaRPr sz="1200">
                <a:solidFill>
                  <a:srgbClr val="FFFFFF"/>
                </a:solidFill>
                <a:latin typeface="Roboto"/>
                <a:ea typeface="Roboto"/>
                <a:cs typeface="Roboto"/>
                <a:sym typeface="Roboto"/>
              </a:endParaRPr>
            </a:p>
          </p:txBody>
        </p:sp>
        <p:sp>
          <p:nvSpPr>
            <p:cNvPr id="118" name="Google Shape;118;p16"/>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3.3</a:t>
              </a:r>
              <a:endParaRPr sz="2600">
                <a:solidFill>
                  <a:srgbClr val="FFFFFF"/>
                </a:solidFill>
                <a:latin typeface="Roboto Thin"/>
                <a:ea typeface="Roboto Thin"/>
                <a:cs typeface="Roboto Thin"/>
                <a:sym typeface="Roboto Thin"/>
              </a:endParaRPr>
            </a:p>
          </p:txBody>
        </p:sp>
        <p:sp>
          <p:nvSpPr>
            <p:cNvPr id="120" name="Google Shape;120;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91E"/>
                </a:buClr>
                <a:buSzPts val="1000"/>
                <a:buFont typeface="Roboto"/>
                <a:buChar char="●"/>
              </a:pPr>
              <a:r>
                <a:rPr lang="en" sz="1000">
                  <a:solidFill>
                    <a:srgbClr val="A7291E"/>
                  </a:solidFill>
                  <a:latin typeface="Roboto"/>
                  <a:ea typeface="Roboto"/>
                  <a:cs typeface="Roboto"/>
                  <a:sym typeface="Roboto"/>
                </a:rPr>
                <a:t> Investigate the fulfillment methods used and their effectiveness in delivering orders.</a:t>
              </a:r>
              <a:endParaRPr sz="1000">
                <a:solidFill>
                  <a:srgbClr val="A7291E"/>
                </a:solidFill>
                <a:latin typeface="Roboto"/>
                <a:ea typeface="Roboto"/>
                <a:cs typeface="Roboto"/>
                <a:sym typeface="Roboto"/>
              </a:endParaRPr>
            </a:p>
          </p:txBody>
        </p:sp>
      </p:grpSp>
      <p:grpSp>
        <p:nvGrpSpPr>
          <p:cNvPr id="121" name="Google Shape;121;p16"/>
          <p:cNvGrpSpPr/>
          <p:nvPr/>
        </p:nvGrpSpPr>
        <p:grpSpPr>
          <a:xfrm>
            <a:off x="701750" y="1595166"/>
            <a:ext cx="7783499" cy="797811"/>
            <a:chOff x="1593000" y="2322568"/>
            <a:chExt cx="5957975" cy="643500"/>
          </a:xfrm>
        </p:grpSpPr>
        <p:sp>
          <p:nvSpPr>
            <p:cNvPr id="122" name="Google Shape;122;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 Product Analysis</a:t>
              </a:r>
              <a:endParaRPr sz="1200">
                <a:solidFill>
                  <a:srgbClr val="FFFFFF"/>
                </a:solidFill>
                <a:latin typeface="Roboto"/>
                <a:ea typeface="Roboto"/>
                <a:cs typeface="Roboto"/>
                <a:sym typeface="Roboto"/>
              </a:endParaRPr>
            </a:p>
          </p:txBody>
        </p:sp>
        <p:sp>
          <p:nvSpPr>
            <p:cNvPr id="126" name="Google Shape;126;p16"/>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3.2</a:t>
              </a:r>
              <a:endParaRPr sz="2600">
                <a:solidFill>
                  <a:srgbClr val="FFFFFF"/>
                </a:solidFill>
                <a:latin typeface="Roboto Thin"/>
                <a:ea typeface="Roboto Thin"/>
                <a:cs typeface="Roboto Thin"/>
                <a:sym typeface="Roboto Thin"/>
              </a:endParaRPr>
            </a:p>
          </p:txBody>
        </p:sp>
        <p:sp>
          <p:nvSpPr>
            <p:cNvPr id="128" name="Google Shape;128;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91E"/>
                </a:buClr>
                <a:buSzPts val="1000"/>
                <a:buFont typeface="Roboto"/>
                <a:buChar char="●"/>
              </a:pPr>
              <a:r>
                <a:rPr lang="en" sz="1000">
                  <a:solidFill>
                    <a:srgbClr val="A7291E"/>
                  </a:solidFill>
                  <a:latin typeface="Roboto"/>
                  <a:ea typeface="Roboto"/>
                  <a:cs typeface="Roboto"/>
                  <a:sym typeface="Roboto"/>
                </a:rPr>
                <a:t> Analyze the </a:t>
              </a:r>
              <a:r>
                <a:rPr lang="en" sz="1000">
                  <a:solidFill>
                    <a:srgbClr val="A7291E"/>
                  </a:solidFill>
                  <a:latin typeface="Roboto"/>
                  <a:ea typeface="Roboto"/>
                  <a:cs typeface="Roboto"/>
                  <a:sym typeface="Roboto"/>
                </a:rPr>
                <a:t>distribution</a:t>
              </a:r>
              <a:r>
                <a:rPr lang="en" sz="1000">
                  <a:solidFill>
                    <a:srgbClr val="A7291E"/>
                  </a:solidFill>
                  <a:latin typeface="Roboto"/>
                  <a:ea typeface="Roboto"/>
                  <a:cs typeface="Roboto"/>
                  <a:sym typeface="Roboto"/>
                </a:rPr>
                <a:t> of product categories, sizes, and quantities sold to identify popular </a:t>
              </a:r>
              <a:endParaRPr sz="1000">
                <a:solidFill>
                  <a:srgbClr val="A7291E"/>
                </a:solidFill>
                <a:latin typeface="Roboto"/>
                <a:ea typeface="Roboto"/>
                <a:cs typeface="Roboto"/>
                <a:sym typeface="Roboto"/>
              </a:endParaRPr>
            </a:p>
            <a:p>
              <a:pPr indent="0" lvl="0" marL="457200" rtl="0" algn="l">
                <a:lnSpc>
                  <a:spcPct val="115000"/>
                </a:lnSpc>
                <a:spcBef>
                  <a:spcPts val="0"/>
                </a:spcBef>
                <a:spcAft>
                  <a:spcPts val="0"/>
                </a:spcAft>
                <a:buNone/>
              </a:pPr>
              <a:r>
                <a:rPr lang="en" sz="1000">
                  <a:solidFill>
                    <a:srgbClr val="A7291E"/>
                  </a:solidFill>
                  <a:latin typeface="Roboto"/>
                  <a:ea typeface="Roboto"/>
                  <a:cs typeface="Roboto"/>
                  <a:sym typeface="Roboto"/>
                </a:rPr>
                <a:t>products. </a:t>
              </a:r>
              <a:endParaRPr sz="1000">
                <a:solidFill>
                  <a:srgbClr val="A7291E"/>
                </a:solidFill>
                <a:latin typeface="Roboto"/>
                <a:ea typeface="Roboto"/>
                <a:cs typeface="Roboto"/>
                <a:sym typeface="Roboto"/>
              </a:endParaRPr>
            </a:p>
          </p:txBody>
        </p:sp>
      </p:grpSp>
      <p:grpSp>
        <p:nvGrpSpPr>
          <p:cNvPr id="129" name="Google Shape;129;p16"/>
          <p:cNvGrpSpPr/>
          <p:nvPr/>
        </p:nvGrpSpPr>
        <p:grpSpPr>
          <a:xfrm>
            <a:off x="701425" y="785991"/>
            <a:ext cx="7783499" cy="797811"/>
            <a:chOff x="1593000" y="2322568"/>
            <a:chExt cx="5957975" cy="643500"/>
          </a:xfrm>
        </p:grpSpPr>
        <p:sp>
          <p:nvSpPr>
            <p:cNvPr id="130" name="Google Shape;130;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 Sales Overview</a:t>
              </a:r>
              <a:endParaRPr sz="1200">
                <a:solidFill>
                  <a:srgbClr val="FFFFFF"/>
                </a:solidFill>
                <a:latin typeface="Roboto"/>
                <a:ea typeface="Roboto"/>
                <a:cs typeface="Roboto"/>
                <a:sym typeface="Roboto"/>
              </a:endParaRPr>
            </a:p>
          </p:txBody>
        </p:sp>
        <p:sp>
          <p:nvSpPr>
            <p:cNvPr id="134" name="Google Shape;134;p16"/>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3.1</a:t>
              </a:r>
              <a:endParaRPr sz="2600">
                <a:solidFill>
                  <a:srgbClr val="FFFFFF"/>
                </a:solidFill>
                <a:latin typeface="Roboto Thin"/>
                <a:ea typeface="Roboto Thin"/>
                <a:cs typeface="Roboto Thin"/>
                <a:sym typeface="Roboto Thin"/>
              </a:endParaRPr>
            </a:p>
          </p:txBody>
        </p:sp>
        <p:sp>
          <p:nvSpPr>
            <p:cNvPr id="136" name="Google Shape;136;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A7291E"/>
                </a:buClr>
                <a:buSzPts val="1000"/>
                <a:buFont typeface="Roboto"/>
                <a:buChar char="●"/>
              </a:pPr>
              <a:r>
                <a:rPr lang="en" sz="1000">
                  <a:solidFill>
                    <a:srgbClr val="A7291E"/>
                  </a:solidFill>
                  <a:latin typeface="Roboto"/>
                  <a:ea typeface="Roboto"/>
                  <a:cs typeface="Roboto"/>
                  <a:sym typeface="Roboto"/>
                </a:rPr>
                <a:t> Unde</a:t>
              </a:r>
              <a:r>
                <a:rPr lang="en" sz="1000">
                  <a:solidFill>
                    <a:srgbClr val="A7291E"/>
                  </a:solidFill>
                  <a:latin typeface="Roboto"/>
                  <a:ea typeface="Roboto"/>
                  <a:cs typeface="Roboto"/>
                  <a:sym typeface="Roboto"/>
                </a:rPr>
                <a:t>r</a:t>
              </a:r>
              <a:r>
                <a:rPr lang="en" sz="1000">
                  <a:solidFill>
                    <a:srgbClr val="A7291E"/>
                  </a:solidFill>
                  <a:latin typeface="Roboto"/>
                  <a:ea typeface="Roboto"/>
                  <a:cs typeface="Roboto"/>
                  <a:sym typeface="Roboto"/>
                </a:rPr>
                <a:t>stand the overall sales performance, trends, and </a:t>
              </a:r>
              <a:r>
                <a:rPr lang="en" sz="1000">
                  <a:solidFill>
                    <a:srgbClr val="A7291E"/>
                  </a:solidFill>
                  <a:latin typeface="Roboto"/>
                  <a:ea typeface="Roboto"/>
                  <a:cs typeface="Roboto"/>
                  <a:sym typeface="Roboto"/>
                </a:rPr>
                <a:t>patterns</a:t>
              </a:r>
              <a:r>
                <a:rPr lang="en" sz="1000">
                  <a:solidFill>
                    <a:srgbClr val="A7291E"/>
                  </a:solidFill>
                  <a:latin typeface="Roboto"/>
                  <a:ea typeface="Roboto"/>
                  <a:cs typeface="Roboto"/>
                  <a:sym typeface="Roboto"/>
                </a:rPr>
                <a:t> over time.</a:t>
              </a:r>
              <a:endParaRPr sz="1000">
                <a:solidFill>
                  <a:srgbClr val="A7291E"/>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3. Drive Throug</a:t>
            </a:r>
            <a:r>
              <a:rPr lang="en">
                <a:solidFill>
                  <a:schemeClr val="accent5"/>
                </a:solidFill>
              </a:rPr>
              <a:t>h </a:t>
            </a:r>
            <a:r>
              <a:rPr lang="en"/>
              <a:t>Each Objectives </a:t>
            </a:r>
            <a:endParaRPr/>
          </a:p>
          <a:p>
            <a:pPr indent="0" lvl="0" marL="0" rtl="0" algn="l">
              <a:spcBef>
                <a:spcPts val="1000"/>
              </a:spcBef>
              <a:spcAft>
                <a:spcPts val="1000"/>
              </a:spcAft>
              <a:buNone/>
            </a:pPr>
            <a:r>
              <a:t/>
            </a:r>
            <a:endParaRPr b="0" sz="2400"/>
          </a:p>
        </p:txBody>
      </p:sp>
      <p:grpSp>
        <p:nvGrpSpPr>
          <p:cNvPr id="142" name="Google Shape;142;p17"/>
          <p:cNvGrpSpPr/>
          <p:nvPr/>
        </p:nvGrpSpPr>
        <p:grpSpPr>
          <a:xfrm>
            <a:off x="6310081" y="2688630"/>
            <a:ext cx="2686977" cy="2238963"/>
            <a:chOff x="6803275" y="427445"/>
            <a:chExt cx="2212050" cy="2504994"/>
          </a:xfrm>
        </p:grpSpPr>
        <p:pic>
          <p:nvPicPr>
            <p:cNvPr id="143" name="Google Shape;143;p17"/>
            <p:cNvPicPr preferRelativeResize="0"/>
            <p:nvPr/>
          </p:nvPicPr>
          <p:blipFill>
            <a:blip r:embed="rId3">
              <a:alphaModFix/>
            </a:blip>
            <a:stretch>
              <a:fillRect/>
            </a:stretch>
          </p:blipFill>
          <p:spPr>
            <a:xfrm>
              <a:off x="6803275" y="427445"/>
              <a:ext cx="2212050" cy="2504994"/>
            </a:xfrm>
            <a:prstGeom prst="rect">
              <a:avLst/>
            </a:prstGeom>
            <a:noFill/>
            <a:ln>
              <a:noFill/>
            </a:ln>
          </p:spPr>
        </p:pic>
        <p:sp>
          <p:nvSpPr>
            <p:cNvPr id="144" name="Google Shape;144;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grpSp>
      <p:pic>
        <p:nvPicPr>
          <p:cNvPr id="145" name="Google Shape;145;p17"/>
          <p:cNvPicPr preferRelativeResize="0"/>
          <p:nvPr/>
        </p:nvPicPr>
        <p:blipFill>
          <a:blip r:embed="rId4">
            <a:alphaModFix/>
          </a:blip>
          <a:stretch>
            <a:fillRect/>
          </a:stretch>
        </p:blipFill>
        <p:spPr>
          <a:xfrm>
            <a:off x="201025" y="123125"/>
            <a:ext cx="1453750" cy="431400"/>
          </a:xfrm>
          <a:prstGeom prst="rect">
            <a:avLst/>
          </a:prstGeom>
          <a:noFill/>
          <a:ln>
            <a:noFill/>
          </a:ln>
        </p:spPr>
      </p:pic>
      <p:sp>
        <p:nvSpPr>
          <p:cNvPr id="146" name="Google Shape;146;p17"/>
          <p:cNvSpPr/>
          <p:nvPr/>
        </p:nvSpPr>
        <p:spPr>
          <a:xfrm>
            <a:off x="3792950" y="1785775"/>
            <a:ext cx="1080600" cy="328200"/>
          </a:xfrm>
          <a:prstGeom prst="rightArrow">
            <a:avLst>
              <a:gd fmla="val 50000" name="adj1"/>
              <a:gd fmla="val 50000" name="adj2"/>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None/>
            </a:pPr>
            <a:r>
              <a:t/>
            </a:r>
            <a:endParaRPr b="1" sz="4800">
              <a:solidFill>
                <a:schemeClr val="lt1"/>
              </a:solidFill>
              <a:latin typeface="Raleway"/>
              <a:ea typeface="Raleway"/>
              <a:cs typeface="Raleway"/>
              <a:sym typeface="Raleway"/>
            </a:endParaRPr>
          </a:p>
        </p:txBody>
      </p:sp>
      <p:pic>
        <p:nvPicPr>
          <p:cNvPr id="147" name="Google Shape;147;p17"/>
          <p:cNvPicPr preferRelativeResize="0"/>
          <p:nvPr/>
        </p:nvPicPr>
        <p:blipFill>
          <a:blip r:embed="rId5">
            <a:alphaModFix/>
          </a:blip>
          <a:stretch>
            <a:fillRect/>
          </a:stretch>
        </p:blipFill>
        <p:spPr>
          <a:xfrm>
            <a:off x="6511325" y="2989600"/>
            <a:ext cx="2284475" cy="183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1700000" y="55825"/>
            <a:ext cx="5512800" cy="3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rPr>
              <a:t>3.1    Sales Overview</a:t>
            </a:r>
            <a:endParaRPr sz="2400">
              <a:solidFill>
                <a:schemeClr val="dk2"/>
              </a:solidFill>
            </a:endParaRPr>
          </a:p>
        </p:txBody>
      </p:sp>
      <p:pic>
        <p:nvPicPr>
          <p:cNvPr id="153" name="Google Shape;153;p18"/>
          <p:cNvPicPr preferRelativeResize="0"/>
          <p:nvPr/>
        </p:nvPicPr>
        <p:blipFill>
          <a:blip r:embed="rId3">
            <a:alphaModFix/>
          </a:blip>
          <a:stretch>
            <a:fillRect/>
          </a:stretch>
        </p:blipFill>
        <p:spPr>
          <a:xfrm>
            <a:off x="187350" y="96350"/>
            <a:ext cx="1220225" cy="281050"/>
          </a:xfrm>
          <a:prstGeom prst="rect">
            <a:avLst/>
          </a:prstGeom>
          <a:noFill/>
          <a:ln>
            <a:noFill/>
          </a:ln>
        </p:spPr>
      </p:pic>
      <p:pic>
        <p:nvPicPr>
          <p:cNvPr id="154" name="Google Shape;154;p18"/>
          <p:cNvPicPr preferRelativeResize="0"/>
          <p:nvPr/>
        </p:nvPicPr>
        <p:blipFill>
          <a:blip r:embed="rId4">
            <a:alphaModFix/>
          </a:blip>
          <a:stretch>
            <a:fillRect/>
          </a:stretch>
        </p:blipFill>
        <p:spPr>
          <a:xfrm>
            <a:off x="68375" y="488250"/>
            <a:ext cx="7021325" cy="3335800"/>
          </a:xfrm>
          <a:prstGeom prst="rect">
            <a:avLst/>
          </a:prstGeom>
          <a:noFill/>
          <a:ln>
            <a:noFill/>
          </a:ln>
        </p:spPr>
      </p:pic>
      <p:pic>
        <p:nvPicPr>
          <p:cNvPr id="155" name="Google Shape;155;p18"/>
          <p:cNvPicPr preferRelativeResize="0"/>
          <p:nvPr/>
        </p:nvPicPr>
        <p:blipFill>
          <a:blip r:embed="rId5">
            <a:alphaModFix/>
          </a:blip>
          <a:stretch>
            <a:fillRect/>
          </a:stretch>
        </p:blipFill>
        <p:spPr>
          <a:xfrm>
            <a:off x="7212725" y="517013"/>
            <a:ext cx="1749500" cy="4109465"/>
          </a:xfrm>
          <a:prstGeom prst="rect">
            <a:avLst/>
          </a:prstGeom>
          <a:noFill/>
          <a:ln>
            <a:noFill/>
          </a:ln>
        </p:spPr>
      </p:pic>
      <p:sp>
        <p:nvSpPr>
          <p:cNvPr id="156" name="Google Shape;156;p18"/>
          <p:cNvSpPr txBox="1"/>
          <p:nvPr/>
        </p:nvSpPr>
        <p:spPr>
          <a:xfrm>
            <a:off x="68275" y="3892450"/>
            <a:ext cx="7021200" cy="7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300">
                <a:solidFill>
                  <a:schemeClr val="lt1"/>
                </a:solidFill>
                <a:latin typeface="Lato"/>
                <a:ea typeface="Lato"/>
                <a:cs typeface="Lato"/>
                <a:sym typeface="Lato"/>
              </a:rPr>
              <a:t>April and May show a peak in total sales, with April reaching ₹20M and May close to ₹18M.</a:t>
            </a:r>
            <a:endParaRPr b="1" sz="1300">
              <a:solidFill>
                <a:schemeClr val="lt1"/>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300">
                <a:solidFill>
                  <a:schemeClr val="lt1"/>
                </a:solidFill>
                <a:latin typeface="Lato"/>
                <a:ea typeface="Lato"/>
                <a:cs typeface="Lato"/>
                <a:sym typeface="Lato"/>
              </a:rPr>
              <a:t>Sales decline steadily from June onwards, maintaining a lower but consistent level from July to December.</a:t>
            </a:r>
            <a:endParaRPr b="1" sz="1300">
              <a:solidFill>
                <a:schemeClr val="lt1"/>
              </a:solidFill>
              <a:latin typeface="Lato"/>
              <a:ea typeface="Lato"/>
              <a:cs typeface="Lato"/>
              <a:sym typeface="Lato"/>
            </a:endParaRPr>
          </a:p>
          <a:p>
            <a:pPr indent="0" lvl="0" marL="0" rtl="0" algn="l">
              <a:spcBef>
                <a:spcPts val="0"/>
              </a:spcBef>
              <a:spcAft>
                <a:spcPts val="0"/>
              </a:spcAft>
              <a:buNone/>
            </a:pPr>
            <a:r>
              <a:t/>
            </a:r>
            <a:endParaRPr b="1"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1809425" y="55825"/>
            <a:ext cx="52800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rPr>
              <a:t>3</a:t>
            </a:r>
            <a:r>
              <a:rPr lang="en" sz="2400">
                <a:solidFill>
                  <a:schemeClr val="dk2"/>
                </a:solidFill>
              </a:rPr>
              <a:t>.2  Product Analysis-1</a:t>
            </a:r>
            <a:endParaRPr sz="2400">
              <a:solidFill>
                <a:schemeClr val="dk2"/>
              </a:solidFill>
            </a:endParaRPr>
          </a:p>
        </p:txBody>
      </p:sp>
      <p:sp>
        <p:nvSpPr>
          <p:cNvPr id="162" name="Google Shape;162;p19"/>
          <p:cNvSpPr txBox="1"/>
          <p:nvPr/>
        </p:nvSpPr>
        <p:spPr>
          <a:xfrm>
            <a:off x="478675" y="4056600"/>
            <a:ext cx="8142900" cy="766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Font typeface="Lato"/>
              <a:buChar char="●"/>
            </a:pPr>
            <a:r>
              <a:rPr b="1" lang="en" sz="1200">
                <a:solidFill>
                  <a:schemeClr val="dk2"/>
                </a:solidFill>
                <a:latin typeface="Lato"/>
                <a:ea typeface="Lato"/>
                <a:cs typeface="Lato"/>
                <a:sym typeface="Lato"/>
              </a:rPr>
              <a:t>T-shirts are the top-selling category with the highest total sales (₹39.15K) and quantity.</a:t>
            </a:r>
            <a:endParaRPr b="1"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Char char="●"/>
            </a:pPr>
            <a:r>
              <a:rPr b="1" lang="en" sz="1200">
                <a:solidFill>
                  <a:schemeClr val="dk2"/>
                </a:solidFill>
                <a:latin typeface="Lato"/>
                <a:ea typeface="Lato"/>
                <a:cs typeface="Lato"/>
                <a:sym typeface="Lato"/>
              </a:rPr>
              <a:t>Shirts and blazers follow, with shirts showing significant sales (₹21.27K).</a:t>
            </a:r>
            <a:endParaRPr b="1"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Char char="●"/>
            </a:pPr>
            <a:r>
              <a:rPr b="1" lang="en" sz="1200">
                <a:solidFill>
                  <a:schemeClr val="dk2"/>
                </a:solidFill>
                <a:latin typeface="Lato"/>
                <a:ea typeface="Lato"/>
                <a:cs typeface="Lato"/>
                <a:sym typeface="Lato"/>
              </a:rPr>
              <a:t>Categories like trousers, perfumes, wallets, socks, shoes, and watches show lower sales and quantities.</a:t>
            </a:r>
            <a:endParaRPr b="1" sz="1200">
              <a:solidFill>
                <a:schemeClr val="dk2"/>
              </a:solidFill>
              <a:latin typeface="Lato"/>
              <a:ea typeface="Lato"/>
              <a:cs typeface="Lato"/>
              <a:sym typeface="Lato"/>
            </a:endParaRPr>
          </a:p>
          <a:p>
            <a:pPr indent="0" lvl="0" marL="0" rtl="0" algn="l">
              <a:spcBef>
                <a:spcPts val="0"/>
              </a:spcBef>
              <a:spcAft>
                <a:spcPts val="0"/>
              </a:spcAft>
              <a:buNone/>
            </a:pPr>
            <a:r>
              <a:t/>
            </a:r>
            <a:endParaRPr b="1" sz="1300">
              <a:solidFill>
                <a:schemeClr val="dk2"/>
              </a:solidFill>
              <a:latin typeface="Lato"/>
              <a:ea typeface="Lato"/>
              <a:cs typeface="Lato"/>
              <a:sym typeface="Lato"/>
            </a:endParaRPr>
          </a:p>
        </p:txBody>
      </p:sp>
      <p:pic>
        <p:nvPicPr>
          <p:cNvPr id="163" name="Google Shape;163;p19"/>
          <p:cNvPicPr preferRelativeResize="0"/>
          <p:nvPr/>
        </p:nvPicPr>
        <p:blipFill>
          <a:blip r:embed="rId3">
            <a:alphaModFix/>
          </a:blip>
          <a:stretch>
            <a:fillRect/>
          </a:stretch>
        </p:blipFill>
        <p:spPr>
          <a:xfrm>
            <a:off x="236275" y="-7250"/>
            <a:ext cx="1436350" cy="488250"/>
          </a:xfrm>
          <a:prstGeom prst="rect">
            <a:avLst/>
          </a:prstGeom>
          <a:noFill/>
          <a:ln>
            <a:noFill/>
          </a:ln>
        </p:spPr>
      </p:pic>
      <p:pic>
        <p:nvPicPr>
          <p:cNvPr id="164" name="Google Shape;164;p19"/>
          <p:cNvPicPr preferRelativeResize="0"/>
          <p:nvPr/>
        </p:nvPicPr>
        <p:blipFill>
          <a:blip r:embed="rId4">
            <a:alphaModFix/>
          </a:blip>
          <a:stretch>
            <a:fillRect/>
          </a:stretch>
        </p:blipFill>
        <p:spPr>
          <a:xfrm>
            <a:off x="478675" y="481000"/>
            <a:ext cx="8225225" cy="357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1891500" y="55825"/>
            <a:ext cx="51978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rPr>
              <a:t>3</a:t>
            </a:r>
            <a:r>
              <a:rPr lang="en" sz="2400">
                <a:solidFill>
                  <a:schemeClr val="dk2"/>
                </a:solidFill>
              </a:rPr>
              <a:t>.2  Product Analysis-2</a:t>
            </a:r>
            <a:endParaRPr sz="2400">
              <a:solidFill>
                <a:schemeClr val="dk2"/>
              </a:solidFill>
            </a:endParaRPr>
          </a:p>
        </p:txBody>
      </p:sp>
      <p:sp>
        <p:nvSpPr>
          <p:cNvPr id="170" name="Google Shape;170;p20"/>
          <p:cNvSpPr txBox="1"/>
          <p:nvPr/>
        </p:nvSpPr>
        <p:spPr>
          <a:xfrm>
            <a:off x="236275" y="4160775"/>
            <a:ext cx="87552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300">
                <a:solidFill>
                  <a:schemeClr val="dk2"/>
                </a:solidFill>
                <a:latin typeface="Lato"/>
                <a:ea typeface="Lato"/>
                <a:cs typeface="Lato"/>
                <a:sym typeface="Lato"/>
              </a:rPr>
              <a:t>Sizes M, L, XL, and XXL show consistent order quantities, with a slight preference for sizes M and L.</a:t>
            </a:r>
            <a:endParaRPr b="1" sz="13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sz="1300">
                <a:solidFill>
                  <a:schemeClr val="dk2"/>
                </a:solidFill>
                <a:latin typeface="Lato"/>
                <a:ea typeface="Lato"/>
                <a:cs typeface="Lato"/>
                <a:sym typeface="Lato"/>
              </a:rPr>
              <a:t>Categories such as T-shirts and shirts perform well across all sizes, with XXL showing a slight decline.</a:t>
            </a:r>
            <a:endParaRPr b="1" sz="1300">
              <a:solidFill>
                <a:schemeClr val="dk2"/>
              </a:solidFill>
              <a:latin typeface="Lato"/>
              <a:ea typeface="Lato"/>
              <a:cs typeface="Lato"/>
              <a:sym typeface="Lato"/>
            </a:endParaRPr>
          </a:p>
          <a:p>
            <a:pPr indent="0" lvl="0" marL="0" rtl="0" algn="l">
              <a:spcBef>
                <a:spcPts val="0"/>
              </a:spcBef>
              <a:spcAft>
                <a:spcPts val="0"/>
              </a:spcAft>
              <a:buNone/>
            </a:pPr>
            <a:r>
              <a:t/>
            </a:r>
            <a:endParaRPr b="1" sz="1300">
              <a:solidFill>
                <a:schemeClr val="dk2"/>
              </a:solidFill>
              <a:latin typeface="Lato"/>
              <a:ea typeface="Lato"/>
              <a:cs typeface="Lato"/>
              <a:sym typeface="Lato"/>
            </a:endParaRPr>
          </a:p>
        </p:txBody>
      </p:sp>
      <p:pic>
        <p:nvPicPr>
          <p:cNvPr id="171" name="Google Shape;171;p20"/>
          <p:cNvPicPr preferRelativeResize="0"/>
          <p:nvPr/>
        </p:nvPicPr>
        <p:blipFill>
          <a:blip r:embed="rId3">
            <a:alphaModFix/>
          </a:blip>
          <a:stretch>
            <a:fillRect/>
          </a:stretch>
        </p:blipFill>
        <p:spPr>
          <a:xfrm>
            <a:off x="236275" y="-7250"/>
            <a:ext cx="1436350" cy="488250"/>
          </a:xfrm>
          <a:prstGeom prst="rect">
            <a:avLst/>
          </a:prstGeom>
          <a:noFill/>
          <a:ln>
            <a:noFill/>
          </a:ln>
        </p:spPr>
      </p:pic>
      <p:pic>
        <p:nvPicPr>
          <p:cNvPr id="172" name="Google Shape;172;p20"/>
          <p:cNvPicPr preferRelativeResize="0"/>
          <p:nvPr/>
        </p:nvPicPr>
        <p:blipFill>
          <a:blip r:embed="rId4">
            <a:alphaModFix/>
          </a:blip>
          <a:stretch>
            <a:fillRect/>
          </a:stretch>
        </p:blipFill>
        <p:spPr>
          <a:xfrm>
            <a:off x="345725" y="481000"/>
            <a:ext cx="8467624" cy="357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1877825" y="55825"/>
            <a:ext cx="5211600" cy="3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rPr>
              <a:t>3</a:t>
            </a:r>
            <a:r>
              <a:rPr lang="en" sz="2400">
                <a:solidFill>
                  <a:schemeClr val="dk2"/>
                </a:solidFill>
              </a:rPr>
              <a:t>.3 </a:t>
            </a:r>
            <a:r>
              <a:rPr lang="en" sz="2400">
                <a:solidFill>
                  <a:schemeClr val="dk2"/>
                </a:solidFill>
              </a:rPr>
              <a:t>Fulfillment</a:t>
            </a:r>
            <a:r>
              <a:rPr lang="en" sz="2400">
                <a:solidFill>
                  <a:schemeClr val="dk2"/>
                </a:solidFill>
              </a:rPr>
              <a:t> Anaylsis</a:t>
            </a:r>
            <a:endParaRPr sz="2400">
              <a:solidFill>
                <a:schemeClr val="dk2"/>
              </a:solidFill>
            </a:endParaRPr>
          </a:p>
        </p:txBody>
      </p:sp>
      <p:sp>
        <p:nvSpPr>
          <p:cNvPr id="178" name="Google Shape;178;p21"/>
          <p:cNvSpPr txBox="1"/>
          <p:nvPr/>
        </p:nvSpPr>
        <p:spPr>
          <a:xfrm>
            <a:off x="357625" y="3813225"/>
            <a:ext cx="6185100" cy="913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Amazon fulfilled 90K orders, while merchants fulfilled 39K orders.</a:t>
            </a:r>
            <a:endParaRPr b="1" sz="1300">
              <a:solidFill>
                <a:schemeClr val="dk2"/>
              </a:solidFill>
              <a:latin typeface="Lato"/>
              <a:ea typeface="Lato"/>
              <a:cs typeface="Lato"/>
              <a:sym typeface="Lato"/>
            </a:endParaRPr>
          </a:p>
          <a:p>
            <a:pPr indent="-311150" lvl="0" marL="457200" rtl="0" algn="l">
              <a:spcBef>
                <a:spcPts val="0"/>
              </a:spcBef>
              <a:spcAft>
                <a:spcPts val="0"/>
              </a:spcAft>
              <a:buClr>
                <a:schemeClr val="dk2"/>
              </a:buClr>
              <a:buSzPts val="1300"/>
              <a:buFont typeface="Lato"/>
              <a:buChar char="●"/>
            </a:pPr>
            <a:r>
              <a:rPr b="1" lang="en" sz="1300">
                <a:solidFill>
                  <a:schemeClr val="dk2"/>
                </a:solidFill>
                <a:latin typeface="Lato"/>
                <a:ea typeface="Lato"/>
                <a:cs typeface="Lato"/>
                <a:sym typeface="Lato"/>
              </a:rPr>
              <a:t>Amazon also has a higher number of unshipped (6K) and shipped (78K) orders compared to merchants.</a:t>
            </a:r>
            <a:endParaRPr b="1" sz="1300">
              <a:solidFill>
                <a:schemeClr val="dk2"/>
              </a:solidFill>
              <a:latin typeface="Lato"/>
              <a:ea typeface="Lato"/>
              <a:cs typeface="Lato"/>
              <a:sym typeface="Lato"/>
            </a:endParaRPr>
          </a:p>
        </p:txBody>
      </p:sp>
      <p:pic>
        <p:nvPicPr>
          <p:cNvPr id="179" name="Google Shape;179;p21"/>
          <p:cNvPicPr preferRelativeResize="0"/>
          <p:nvPr/>
        </p:nvPicPr>
        <p:blipFill>
          <a:blip r:embed="rId3">
            <a:alphaModFix/>
          </a:blip>
          <a:stretch>
            <a:fillRect/>
          </a:stretch>
        </p:blipFill>
        <p:spPr>
          <a:xfrm>
            <a:off x="236275" y="-7250"/>
            <a:ext cx="1436350" cy="488250"/>
          </a:xfrm>
          <a:prstGeom prst="rect">
            <a:avLst/>
          </a:prstGeom>
          <a:noFill/>
          <a:ln>
            <a:noFill/>
          </a:ln>
        </p:spPr>
      </p:pic>
      <p:pic>
        <p:nvPicPr>
          <p:cNvPr id="180" name="Google Shape;180;p21"/>
          <p:cNvPicPr preferRelativeResize="0"/>
          <p:nvPr/>
        </p:nvPicPr>
        <p:blipFill>
          <a:blip r:embed="rId4">
            <a:alphaModFix/>
          </a:blip>
          <a:stretch>
            <a:fillRect/>
          </a:stretch>
        </p:blipFill>
        <p:spPr>
          <a:xfrm>
            <a:off x="357575" y="481000"/>
            <a:ext cx="6267050" cy="3248025"/>
          </a:xfrm>
          <a:prstGeom prst="rect">
            <a:avLst/>
          </a:prstGeom>
          <a:noFill/>
          <a:ln>
            <a:noFill/>
          </a:ln>
        </p:spPr>
      </p:pic>
      <p:pic>
        <p:nvPicPr>
          <p:cNvPr id="181" name="Google Shape;181;p21"/>
          <p:cNvPicPr preferRelativeResize="0"/>
          <p:nvPr/>
        </p:nvPicPr>
        <p:blipFill>
          <a:blip r:embed="rId5">
            <a:alphaModFix/>
          </a:blip>
          <a:stretch>
            <a:fillRect/>
          </a:stretch>
        </p:blipFill>
        <p:spPr>
          <a:xfrm>
            <a:off x="6694800" y="481000"/>
            <a:ext cx="2296675" cy="3032138"/>
          </a:xfrm>
          <a:prstGeom prst="rect">
            <a:avLst/>
          </a:prstGeom>
          <a:noFill/>
          <a:ln>
            <a:noFill/>
          </a:ln>
        </p:spPr>
      </p:pic>
      <p:pic>
        <p:nvPicPr>
          <p:cNvPr id="182" name="Google Shape;182;p21"/>
          <p:cNvPicPr preferRelativeResize="0"/>
          <p:nvPr/>
        </p:nvPicPr>
        <p:blipFill>
          <a:blip r:embed="rId6">
            <a:alphaModFix/>
          </a:blip>
          <a:stretch>
            <a:fillRect/>
          </a:stretch>
        </p:blipFill>
        <p:spPr>
          <a:xfrm>
            <a:off x="6694801" y="3513150"/>
            <a:ext cx="2296675" cy="100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