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udiowide" panose="020B0604020202020204" charset="0"/>
      <p:regular r:id="rId25"/>
    </p:embeddedFont>
    <p:embeddedFont>
      <p:font typeface="PT Sans" panose="020F0502020204030204" pitchFamily="34" charset="0"/>
      <p:regular r:id="rId26"/>
      <p:bold r:id="rId27"/>
      <p:italic r:id="rId28"/>
      <p:boldItalic r:id="rId29"/>
    </p:embeddedFont>
    <p:embeddedFont>
      <p:font typeface="Varela Round" panose="00000500000000000000" pitchFamily="2" charset="-79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6d68545c6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6d68545c6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6d68545c6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6d68545c6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6d68545c6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6d68545c6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6d68545c6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6d68545c6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6d68545c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6d68545c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6d68545c6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6d68545c6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6d68545c6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6d68545c6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e6d68545c6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e6d68545c6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6d68545c6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6d68545c6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6d68545c6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e6d68545c6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e6d68545c6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e6d68545c6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e6d68545c6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e6d68545c6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00555c1e7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00555c1e7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00555c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00555c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00555c1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00555c1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00555c1e7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00555c1e7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6d68545c6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6d68545c6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6d68545c6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6d68545c6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6d68545c6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6d68545c6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r="34141"/>
          <a:stretch/>
        </p:blipFill>
        <p:spPr>
          <a:xfrm rot="10800000">
            <a:off x="-14799" y="-1"/>
            <a:ext cx="3992525" cy="340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400" y="2001888"/>
            <a:ext cx="3141601" cy="314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025" y="1097950"/>
            <a:ext cx="7192099" cy="4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93000" y="1742675"/>
            <a:ext cx="60471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93000" y="3035125"/>
            <a:ext cx="3726600" cy="36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 amt="54000"/>
          </a:blip>
          <a:srcRect l="30814" b="36804"/>
          <a:stretch/>
        </p:blipFill>
        <p:spPr>
          <a:xfrm>
            <a:off x="0" y="3165800"/>
            <a:ext cx="2173524" cy="19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7575" y="2173917"/>
            <a:ext cx="5292725" cy="2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 rot="10800000" flipH="1">
            <a:off x="6002399" y="-7575"/>
            <a:ext cx="3141600" cy="31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841638"/>
            <a:ext cx="77175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010400" y="2936163"/>
            <a:ext cx="712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3858866" y="-7574"/>
            <a:ext cx="5292725" cy="2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 l="48572" b="24282"/>
          <a:stretch/>
        </p:blipFill>
        <p:spPr>
          <a:xfrm>
            <a:off x="0" y="2764850"/>
            <a:ext cx="1615675" cy="23786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760908" y="1718838"/>
            <a:ext cx="2501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760908" y="2091292"/>
            <a:ext cx="250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/>
          </p:nvPr>
        </p:nvSpPr>
        <p:spPr>
          <a:xfrm>
            <a:off x="5770136" y="1718838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5770136" y="2091292"/>
            <a:ext cx="250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/>
          </p:nvPr>
        </p:nvSpPr>
        <p:spPr>
          <a:xfrm>
            <a:off x="1760908" y="3359713"/>
            <a:ext cx="2501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760908" y="3728336"/>
            <a:ext cx="250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/>
          </p:nvPr>
        </p:nvSpPr>
        <p:spPr>
          <a:xfrm>
            <a:off x="5770136" y="3359713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770136" y="3728336"/>
            <a:ext cx="250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868264" y="1781761"/>
            <a:ext cx="734700" cy="731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868275" y="3420728"/>
            <a:ext cx="731400" cy="731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3509" y="1781761"/>
            <a:ext cx="731400" cy="731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4888039" y="3420728"/>
            <a:ext cx="731400" cy="731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r="60000"/>
          <a:stretch/>
        </p:blipFill>
        <p:spPr>
          <a:xfrm flipH="1">
            <a:off x="0" y="0"/>
            <a:ext cx="3657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382078" y="2"/>
            <a:ext cx="1775476" cy="17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r="60000"/>
          <a:stretch/>
        </p:blipFill>
        <p:spPr>
          <a:xfrm rot="10800000" flipH="1">
            <a:off x="5486400" y="0"/>
            <a:ext cx="3657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002399" y="2034925"/>
            <a:ext cx="3141600" cy="310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135250" y="3062200"/>
            <a:ext cx="4873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969750" y="1549400"/>
            <a:ext cx="72045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r="12533"/>
          <a:stretch/>
        </p:blipFill>
        <p:spPr>
          <a:xfrm rot="-5400000" flipH="1">
            <a:off x="4810458" y="795201"/>
            <a:ext cx="5292725" cy="34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35358"/>
          <a:stretch/>
        </p:blipFill>
        <p:spPr>
          <a:xfrm rot="10800000">
            <a:off x="0" y="-3500"/>
            <a:ext cx="6050875" cy="22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 amt="62000"/>
          </a:blip>
          <a:srcRect t="39514" r="22057"/>
          <a:stretch/>
        </p:blipFill>
        <p:spPr>
          <a:xfrm>
            <a:off x="6704650" y="-22125"/>
            <a:ext cx="2448700" cy="190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flipH="1">
            <a:off x="-34899" y="2162076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r="58769"/>
          <a:stretch/>
        </p:blipFill>
        <p:spPr>
          <a:xfrm flipH="1">
            <a:off x="2" y="1969125"/>
            <a:ext cx="2333698" cy="31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r="57646"/>
          <a:stretch/>
        </p:blipFill>
        <p:spPr>
          <a:xfrm rot="10800000" flipH="1">
            <a:off x="6475277" y="-22124"/>
            <a:ext cx="2677776" cy="35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 flipH="1">
            <a:off x="-11132" y="2169659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009650" y="2972200"/>
            <a:ext cx="7124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1010400" y="3924475"/>
            <a:ext cx="7123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l="2407" r="12537" b="24115"/>
          <a:stretch/>
        </p:blipFill>
        <p:spPr>
          <a:xfrm rot="5400000">
            <a:off x="-1285601" y="1278550"/>
            <a:ext cx="5147002" cy="258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 amt="47000"/>
          </a:blip>
          <a:srcRect l="31342" t="43623"/>
          <a:stretch/>
        </p:blipFill>
        <p:spPr>
          <a:xfrm rot="5400000" flipH="1">
            <a:off x="7187584" y="3179500"/>
            <a:ext cx="2156900" cy="17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2">
            <a:alphaModFix amt="47000"/>
          </a:blip>
          <a:srcRect l="31342" t="43623"/>
          <a:stretch/>
        </p:blipFill>
        <p:spPr>
          <a:xfrm>
            <a:off x="0" y="0"/>
            <a:ext cx="2156900" cy="17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r="40212"/>
          <a:stretch/>
        </p:blipFill>
        <p:spPr>
          <a:xfrm rot="5400000" flipH="1">
            <a:off x="-120577" y="120575"/>
            <a:ext cx="4078200" cy="383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793550" y="3151150"/>
            <a:ext cx="555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1792200" y="3676375"/>
            <a:ext cx="5559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r="40212"/>
          <a:stretch/>
        </p:blipFill>
        <p:spPr>
          <a:xfrm rot="-5400000" flipH="1">
            <a:off x="5186373" y="1185875"/>
            <a:ext cx="4078200" cy="383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130901" y="2154079"/>
            <a:ext cx="3013100" cy="29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r="60000"/>
          <a:stretch/>
        </p:blipFill>
        <p:spPr>
          <a:xfrm rot="-5400000" flipH="1">
            <a:off x="4751062" y="742950"/>
            <a:ext cx="3657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rot="10800000">
            <a:off x="1" y="-6879"/>
            <a:ext cx="3013100" cy="29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r="60000"/>
          <a:stretch/>
        </p:blipFill>
        <p:spPr>
          <a:xfrm rot="5400000" flipH="1">
            <a:off x="742950" y="-711567"/>
            <a:ext cx="3657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001116" y="2740454"/>
            <a:ext cx="306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2"/>
          </p:nvPr>
        </p:nvSpPr>
        <p:spPr>
          <a:xfrm>
            <a:off x="5079584" y="2740454"/>
            <a:ext cx="306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5081834" y="3077951"/>
            <a:ext cx="3058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3"/>
          </p:nvPr>
        </p:nvSpPr>
        <p:spPr>
          <a:xfrm>
            <a:off x="1003366" y="3077951"/>
            <a:ext cx="3058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 amt="50000"/>
          </a:blip>
          <a:srcRect l="29651" t="45569"/>
          <a:stretch/>
        </p:blipFill>
        <p:spPr>
          <a:xfrm rot="10800000">
            <a:off x="6941559" y="3427601"/>
            <a:ext cx="2210026" cy="17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r="47794"/>
          <a:stretch/>
        </p:blipFill>
        <p:spPr>
          <a:xfrm rot="10800000">
            <a:off x="3" y="0"/>
            <a:ext cx="3159125" cy="34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2">
            <a:alphaModFix amt="50000"/>
          </a:blip>
          <a:srcRect l="29651" t="45569"/>
          <a:stretch/>
        </p:blipFill>
        <p:spPr>
          <a:xfrm>
            <a:off x="0" y="0"/>
            <a:ext cx="2210026" cy="170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794950" y="1860550"/>
            <a:ext cx="3749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599650" y="1860550"/>
            <a:ext cx="3749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3"/>
          </p:nvPr>
        </p:nvSpPr>
        <p:spPr>
          <a:xfrm>
            <a:off x="2361000" y="1161300"/>
            <a:ext cx="4422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r="47794"/>
          <a:stretch/>
        </p:blipFill>
        <p:spPr>
          <a:xfrm>
            <a:off x="5984878" y="1739625"/>
            <a:ext cx="3159125" cy="34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14192" y="2744522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712992" y="3082846"/>
            <a:ext cx="2059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2"/>
          </p:nvPr>
        </p:nvSpPr>
        <p:spPr>
          <a:xfrm>
            <a:off x="3543300" y="2744522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3"/>
          </p:nvPr>
        </p:nvSpPr>
        <p:spPr>
          <a:xfrm>
            <a:off x="3543750" y="3082850"/>
            <a:ext cx="20565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 idx="4"/>
          </p:nvPr>
        </p:nvSpPr>
        <p:spPr>
          <a:xfrm>
            <a:off x="6373772" y="2744522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5"/>
          </p:nvPr>
        </p:nvSpPr>
        <p:spPr>
          <a:xfrm>
            <a:off x="6374222" y="3082850"/>
            <a:ext cx="20565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2">
            <a:alphaModFix/>
          </a:blip>
          <a:srcRect r="16036" b="11995"/>
          <a:stretch/>
        </p:blipFill>
        <p:spPr>
          <a:xfrm flipH="1">
            <a:off x="1" y="2347975"/>
            <a:ext cx="4741474" cy="279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2">
            <a:alphaModFix/>
          </a:blip>
          <a:srcRect b="40493"/>
          <a:stretch/>
        </p:blipFill>
        <p:spPr>
          <a:xfrm rot="10800000" flipH="1">
            <a:off x="3501350" y="4151"/>
            <a:ext cx="5647075" cy="189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r="29443" b="29088"/>
          <a:stretch/>
        </p:blipFill>
        <p:spPr>
          <a:xfrm>
            <a:off x="6927450" y="2915800"/>
            <a:ext cx="2216549" cy="22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" y="-12"/>
            <a:ext cx="3141600" cy="31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038200" y="2465719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023300" y="1341671"/>
            <a:ext cx="1097400" cy="1097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542200" y="3436129"/>
            <a:ext cx="4059600" cy="365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" y="-3"/>
            <a:ext cx="9139474" cy="514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r="60000"/>
          <a:stretch/>
        </p:blipFill>
        <p:spPr>
          <a:xfrm>
            <a:off x="5486400" y="0"/>
            <a:ext cx="3657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 rot="10800000" flipH="1">
            <a:off x="6130901" y="-25574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14192" y="1677907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712992" y="3597381"/>
            <a:ext cx="20598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2"/>
          </p:nvPr>
        </p:nvSpPr>
        <p:spPr>
          <a:xfrm>
            <a:off x="3543300" y="1677907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3"/>
          </p:nvPr>
        </p:nvSpPr>
        <p:spPr>
          <a:xfrm>
            <a:off x="3543750" y="3597381"/>
            <a:ext cx="2056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4"/>
          </p:nvPr>
        </p:nvSpPr>
        <p:spPr>
          <a:xfrm>
            <a:off x="6373772" y="1677907"/>
            <a:ext cx="2057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5"/>
          </p:nvPr>
        </p:nvSpPr>
        <p:spPr>
          <a:xfrm>
            <a:off x="6374222" y="3597381"/>
            <a:ext cx="2056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r="24619"/>
          <a:stretch/>
        </p:blipFill>
        <p:spPr>
          <a:xfrm rot="10800000">
            <a:off x="-7584" y="-4067"/>
            <a:ext cx="3841651" cy="28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r="42663"/>
          <a:stretch/>
        </p:blipFill>
        <p:spPr>
          <a:xfrm rot="-5400000">
            <a:off x="6249662" y="31787"/>
            <a:ext cx="2921976" cy="286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313441" y="1544063"/>
            <a:ext cx="208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"/>
          </p:nvPr>
        </p:nvSpPr>
        <p:spPr>
          <a:xfrm>
            <a:off x="1313441" y="1825787"/>
            <a:ext cx="2084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2"/>
          </p:nvPr>
        </p:nvSpPr>
        <p:spPr>
          <a:xfrm>
            <a:off x="5739834" y="1544063"/>
            <a:ext cx="208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3"/>
          </p:nvPr>
        </p:nvSpPr>
        <p:spPr>
          <a:xfrm>
            <a:off x="5739830" y="1825787"/>
            <a:ext cx="2084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4"/>
          </p:nvPr>
        </p:nvSpPr>
        <p:spPr>
          <a:xfrm>
            <a:off x="1313447" y="3449063"/>
            <a:ext cx="208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5"/>
          </p:nvPr>
        </p:nvSpPr>
        <p:spPr>
          <a:xfrm>
            <a:off x="1313447" y="3730788"/>
            <a:ext cx="2084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6"/>
          </p:nvPr>
        </p:nvSpPr>
        <p:spPr>
          <a:xfrm>
            <a:off x="5746159" y="3449063"/>
            <a:ext cx="208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7"/>
          </p:nvPr>
        </p:nvSpPr>
        <p:spPr>
          <a:xfrm>
            <a:off x="5746155" y="3730788"/>
            <a:ext cx="2084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l="10120" r="19152" b="13073"/>
          <a:stretch/>
        </p:blipFill>
        <p:spPr>
          <a:xfrm rot="-5400000">
            <a:off x="4779724" y="788823"/>
            <a:ext cx="5160677" cy="356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l="10120" r="19152" b="13073"/>
          <a:stretch/>
        </p:blipFill>
        <p:spPr>
          <a:xfrm rot="5400000">
            <a:off x="-796401" y="780228"/>
            <a:ext cx="5160677" cy="35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 flipH="1">
            <a:off x="1" y="2162076"/>
            <a:ext cx="3013100" cy="29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l="10120" r="19152" b="18745"/>
          <a:stretch/>
        </p:blipFill>
        <p:spPr>
          <a:xfrm rot="10800000" flipH="1">
            <a:off x="3983322" y="4151"/>
            <a:ext cx="5160677" cy="33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l="10120" r="19152" b="18745"/>
          <a:stretch/>
        </p:blipFill>
        <p:spPr>
          <a:xfrm rot="5400000">
            <a:off x="-912778" y="904189"/>
            <a:ext cx="5160677" cy="333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1941708" y="1370034"/>
            <a:ext cx="2183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1941708" y="1740611"/>
            <a:ext cx="2183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 idx="2"/>
          </p:nvPr>
        </p:nvSpPr>
        <p:spPr>
          <a:xfrm>
            <a:off x="1941708" y="3727177"/>
            <a:ext cx="2183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3"/>
          </p:nvPr>
        </p:nvSpPr>
        <p:spPr>
          <a:xfrm>
            <a:off x="1941708" y="4097754"/>
            <a:ext cx="2183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 idx="4"/>
          </p:nvPr>
        </p:nvSpPr>
        <p:spPr>
          <a:xfrm>
            <a:off x="1941708" y="2513037"/>
            <a:ext cx="2183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5"/>
          </p:nvPr>
        </p:nvSpPr>
        <p:spPr>
          <a:xfrm>
            <a:off x="1941708" y="2883613"/>
            <a:ext cx="2183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title" idx="6"/>
          </p:nvPr>
        </p:nvSpPr>
        <p:spPr>
          <a:xfrm>
            <a:off x="5902701" y="2513037"/>
            <a:ext cx="2183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7"/>
          </p:nvPr>
        </p:nvSpPr>
        <p:spPr>
          <a:xfrm>
            <a:off x="5902701" y="2883613"/>
            <a:ext cx="2183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 idx="8"/>
          </p:nvPr>
        </p:nvSpPr>
        <p:spPr>
          <a:xfrm>
            <a:off x="5902701" y="1370034"/>
            <a:ext cx="2183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9"/>
          </p:nvPr>
        </p:nvSpPr>
        <p:spPr>
          <a:xfrm>
            <a:off x="5902701" y="1740611"/>
            <a:ext cx="2183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title" idx="13"/>
          </p:nvPr>
        </p:nvSpPr>
        <p:spPr>
          <a:xfrm>
            <a:off x="5902701" y="3665192"/>
            <a:ext cx="2183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4"/>
          </p:nvPr>
        </p:nvSpPr>
        <p:spPr>
          <a:xfrm>
            <a:off x="5902701" y="4035769"/>
            <a:ext cx="2183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6130901" y="2162076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>
            <a:spLocks noGrp="1"/>
          </p:cNvSpPr>
          <p:nvPr>
            <p:ph type="title" hasCustomPrompt="1"/>
          </p:nvPr>
        </p:nvSpPr>
        <p:spPr>
          <a:xfrm>
            <a:off x="1850250" y="609522"/>
            <a:ext cx="5443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" name="Google Shape;194;p24"/>
          <p:cNvSpPr txBox="1">
            <a:spLocks noGrp="1"/>
          </p:cNvSpPr>
          <p:nvPr>
            <p:ph type="subTitle" idx="1"/>
          </p:nvPr>
        </p:nvSpPr>
        <p:spPr>
          <a:xfrm>
            <a:off x="1850250" y="1226113"/>
            <a:ext cx="5443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 idx="2" hasCustomPrompt="1"/>
          </p:nvPr>
        </p:nvSpPr>
        <p:spPr>
          <a:xfrm>
            <a:off x="1850250" y="2083259"/>
            <a:ext cx="5443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6" name="Google Shape;196;p24"/>
          <p:cNvSpPr txBox="1">
            <a:spLocks noGrp="1"/>
          </p:cNvSpPr>
          <p:nvPr>
            <p:ph type="subTitle" idx="3"/>
          </p:nvPr>
        </p:nvSpPr>
        <p:spPr>
          <a:xfrm>
            <a:off x="1850250" y="2698386"/>
            <a:ext cx="5443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title" idx="4" hasCustomPrompt="1"/>
          </p:nvPr>
        </p:nvSpPr>
        <p:spPr>
          <a:xfrm>
            <a:off x="1850250" y="3554615"/>
            <a:ext cx="5443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5"/>
          </p:nvPr>
        </p:nvSpPr>
        <p:spPr>
          <a:xfrm>
            <a:off x="1850250" y="4168278"/>
            <a:ext cx="5443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l="-5503" t="54039" r="21349"/>
          <a:stretch/>
        </p:blipFill>
        <p:spPr>
          <a:xfrm rot="-5400000">
            <a:off x="5815613" y="1763989"/>
            <a:ext cx="5092373" cy="15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l="-141" t="54039" r="21352"/>
          <a:stretch/>
        </p:blipFill>
        <p:spPr>
          <a:xfrm rot="5400000">
            <a:off x="-1609287" y="1977388"/>
            <a:ext cx="4767826" cy="15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2">
            <a:alphaModFix amt="47000"/>
          </a:blip>
          <a:srcRect t="42899" r="28581"/>
          <a:stretch/>
        </p:blipFill>
        <p:spPr>
          <a:xfrm>
            <a:off x="6901817" y="-7575"/>
            <a:ext cx="2243700" cy="1793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289505" y="3113900"/>
            <a:ext cx="245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1"/>
          </p:nvPr>
        </p:nvSpPr>
        <p:spPr>
          <a:xfrm>
            <a:off x="1289505" y="3503636"/>
            <a:ext cx="24558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2"/>
          </p:nvPr>
        </p:nvSpPr>
        <p:spPr>
          <a:xfrm>
            <a:off x="5398695" y="3113900"/>
            <a:ext cx="245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3"/>
          </p:nvPr>
        </p:nvSpPr>
        <p:spPr>
          <a:xfrm>
            <a:off x="5398695" y="3503636"/>
            <a:ext cx="24558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4" hasCustomPrompt="1"/>
          </p:nvPr>
        </p:nvSpPr>
        <p:spPr>
          <a:xfrm>
            <a:off x="2056005" y="2201225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 idx="5" hasCustomPrompt="1"/>
          </p:nvPr>
        </p:nvSpPr>
        <p:spPr>
          <a:xfrm>
            <a:off x="6165195" y="2201225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r="47794"/>
          <a:stretch/>
        </p:blipFill>
        <p:spPr>
          <a:xfrm rot="10800000" flipH="1">
            <a:off x="5984878" y="0"/>
            <a:ext cx="3159125" cy="34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r="47794"/>
          <a:stretch/>
        </p:blipFill>
        <p:spPr>
          <a:xfrm rot="10800000">
            <a:off x="3" y="-7583"/>
            <a:ext cx="3159125" cy="34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 rotWithShape="1">
          <a:blip r:embed="rId2">
            <a:alphaModFix/>
          </a:blip>
          <a:srcRect l="4228" r="20122"/>
          <a:stretch/>
        </p:blipFill>
        <p:spPr>
          <a:xfrm rot="-5400000">
            <a:off x="4669349" y="655625"/>
            <a:ext cx="5141376" cy="38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6138489" y="2164051"/>
            <a:ext cx="3013100" cy="29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2062200" y="574431"/>
            <a:ext cx="50196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1"/>
          </p:nvPr>
        </p:nvSpPr>
        <p:spPr>
          <a:xfrm>
            <a:off x="2854650" y="1517489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1824000" y="3459231"/>
            <a:ext cx="5496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,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2">
            <a:alphaModFix/>
          </a:blip>
          <a:srcRect l="6230" r="17793"/>
          <a:stretch/>
        </p:blipFill>
        <p:spPr>
          <a:xfrm rot="5400000">
            <a:off x="-681024" y="651849"/>
            <a:ext cx="5164123" cy="38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6130901" y="2162076"/>
            <a:ext cx="3013100" cy="29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l="6230" r="17793"/>
          <a:stretch/>
        </p:blipFill>
        <p:spPr>
          <a:xfrm rot="5400000">
            <a:off x="-681024" y="651849"/>
            <a:ext cx="5164123" cy="38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l="4228" r="20122"/>
          <a:stretch/>
        </p:blipFill>
        <p:spPr>
          <a:xfrm rot="-5400000">
            <a:off x="4669349" y="655625"/>
            <a:ext cx="5141376" cy="38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 rotWithShape="1">
          <a:blip r:embed="rId2">
            <a:alphaModFix amt="52000"/>
          </a:blip>
          <a:srcRect t="31558" r="20420"/>
          <a:stretch/>
        </p:blipFill>
        <p:spPr>
          <a:xfrm>
            <a:off x="6643975" y="0"/>
            <a:ext cx="2500024" cy="215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 rotWithShape="1">
          <a:blip r:embed="rId2">
            <a:alphaModFix amt="52000"/>
          </a:blip>
          <a:srcRect t="31558" r="20420"/>
          <a:stretch/>
        </p:blipFill>
        <p:spPr>
          <a:xfrm rot="10800000">
            <a:off x="0" y="2993275"/>
            <a:ext cx="2500025" cy="215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l="6230" r="17793"/>
          <a:stretch/>
        </p:blipFill>
        <p:spPr>
          <a:xfrm rot="10800000">
            <a:off x="1" y="-1"/>
            <a:ext cx="5164123" cy="38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l="4228" r="20122"/>
          <a:stretch/>
        </p:blipFill>
        <p:spPr>
          <a:xfrm>
            <a:off x="4002624" y="1320375"/>
            <a:ext cx="5141376" cy="38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 amt="69000"/>
          </a:blip>
          <a:srcRect t="-45164" r="39042" b="31399"/>
          <a:stretch/>
        </p:blipFill>
        <p:spPr>
          <a:xfrm>
            <a:off x="5515100" y="1956000"/>
            <a:ext cx="3628900" cy="318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r="60000" b="8892"/>
          <a:stretch/>
        </p:blipFill>
        <p:spPr>
          <a:xfrm>
            <a:off x="5486400" y="457200"/>
            <a:ext cx="3657600" cy="4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3770425" cy="371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r="70835"/>
          <a:stretch/>
        </p:blipFill>
        <p:spPr>
          <a:xfrm rot="10800000">
            <a:off x="173" y="0"/>
            <a:ext cx="26668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6888" y="1174961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t="41100" r="32009"/>
          <a:stretch/>
        </p:blipFill>
        <p:spPr>
          <a:xfrm>
            <a:off x="7007975" y="-11025"/>
            <a:ext cx="2136024" cy="18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flipH="1">
            <a:off x="1" y="2170776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605654" y="1648688"/>
            <a:ext cx="1769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4018346" y="3391190"/>
            <a:ext cx="252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2221028" y="3732797"/>
            <a:ext cx="4317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2605653" y="1991021"/>
            <a:ext cx="4316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r="24619"/>
          <a:stretch/>
        </p:blipFill>
        <p:spPr>
          <a:xfrm flipH="1">
            <a:off x="-1" y="2285500"/>
            <a:ext cx="3841651" cy="28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r="30901"/>
          <a:stretch/>
        </p:blipFill>
        <p:spPr>
          <a:xfrm rot="-5400000">
            <a:off x="5553107" y="357774"/>
            <a:ext cx="3967277" cy="32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6004049" y="2034925"/>
            <a:ext cx="3141600" cy="310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r="19152" b="13073"/>
          <a:stretch/>
        </p:blipFill>
        <p:spPr>
          <a:xfrm rot="-5400000" flipH="1">
            <a:off x="5800174" y="1807626"/>
            <a:ext cx="4169352" cy="25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l="11789" t="57977" r="36952"/>
          <a:stretch/>
        </p:blipFill>
        <p:spPr>
          <a:xfrm rot="10800000">
            <a:off x="-75474" y="-76200"/>
            <a:ext cx="2643499" cy="12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t="26680" r="21832"/>
          <a:stretch/>
        </p:blipFill>
        <p:spPr>
          <a:xfrm>
            <a:off x="6688200" y="0"/>
            <a:ext cx="2455801" cy="23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18052"/>
          <a:stretch/>
        </p:blipFill>
        <p:spPr>
          <a:xfrm rot="5400000" flipH="1">
            <a:off x="-1623213" y="1616938"/>
            <a:ext cx="6009648" cy="27700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905150" y="1891429"/>
            <a:ext cx="5333700" cy="21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r="60000"/>
          <a:stretch/>
        </p:blipFill>
        <p:spPr>
          <a:xfrm rot="10800000" flipH="1">
            <a:off x="5486400" y="0"/>
            <a:ext cx="3657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r="25517"/>
          <a:stretch/>
        </p:blipFill>
        <p:spPr>
          <a:xfrm>
            <a:off x="6818750" y="2906775"/>
            <a:ext cx="2339950" cy="2244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356300" y="1618350"/>
            <a:ext cx="64314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r="12533"/>
          <a:stretch/>
        </p:blipFill>
        <p:spPr>
          <a:xfrm rot="10800000">
            <a:off x="-3425" y="351"/>
            <a:ext cx="5292725" cy="34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r="12533"/>
          <a:stretch/>
        </p:blipFill>
        <p:spPr>
          <a:xfrm rot="-5400000" flipH="1">
            <a:off x="4810408" y="802784"/>
            <a:ext cx="5292725" cy="34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 rot="10800000">
            <a:off x="1" y="1"/>
            <a:ext cx="3013100" cy="29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556700" y="1582697"/>
            <a:ext cx="60306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557300" y="2407003"/>
            <a:ext cx="6029400" cy="11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 r="29443" b="29088"/>
          <a:stretch/>
        </p:blipFill>
        <p:spPr>
          <a:xfrm>
            <a:off x="6927450" y="2915800"/>
            <a:ext cx="2216549" cy="22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 r="15189" b="11221"/>
          <a:stretch/>
        </p:blipFill>
        <p:spPr>
          <a:xfrm>
            <a:off x="2946800" y="1493675"/>
            <a:ext cx="6197198" cy="364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-12"/>
            <a:ext cx="3141600" cy="310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r="11426" b="11221"/>
          <a:stretch/>
        </p:blipFill>
        <p:spPr>
          <a:xfrm rot="10800000">
            <a:off x="-3425" y="4099"/>
            <a:ext cx="6471950" cy="364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45425" y="539875"/>
            <a:ext cx="4971600" cy="15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502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udiowide"/>
              <a:buNone/>
              <a:defRPr sz="32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○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■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○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■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○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■"/>
              <a:defRPr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ctrTitle"/>
          </p:nvPr>
        </p:nvSpPr>
        <p:spPr>
          <a:xfrm>
            <a:off x="693000" y="1742675"/>
            <a:ext cx="60471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Hotel Reservation Analysis</a:t>
            </a:r>
            <a:r>
              <a:rPr lang="en" sz="3500" b="0">
                <a:solidFill>
                  <a:schemeClr val="lt1"/>
                </a:solidFill>
              </a:rPr>
              <a:t> With SQL	</a:t>
            </a:r>
            <a:endParaRPr sz="3500" b="0">
              <a:solidFill>
                <a:schemeClr val="lt1"/>
              </a:solidFill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5141425" y="4614825"/>
            <a:ext cx="3726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Piyush Kadam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600" y="51300"/>
            <a:ext cx="2399600" cy="23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/>
          <p:nvPr/>
        </p:nvSpPr>
        <p:spPr>
          <a:xfrm>
            <a:off x="256200" y="1585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5. What is the most commonly booked room type?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19" name="Google Shape;319;p38"/>
          <p:cNvSpPr/>
          <p:nvPr/>
        </p:nvSpPr>
        <p:spPr>
          <a:xfrm>
            <a:off x="256200" y="1276925"/>
            <a:ext cx="6009900" cy="18543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room_type_reserved as most_common_room_type ,count(room_type_reserved) as count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from hotel_data 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group by room_type_reserved 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by count(room_type_reserved) desc limit 1;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5480250" y="3596225"/>
            <a:ext cx="3527400" cy="12114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cxnSp>
        <p:nvCxnSpPr>
          <p:cNvPr id="321" name="Google Shape;321;p38"/>
          <p:cNvCxnSpPr>
            <a:stCxn id="319" idx="0"/>
            <a:endCxn id="320" idx="6"/>
          </p:cNvCxnSpPr>
          <p:nvPr/>
        </p:nvCxnSpPr>
        <p:spPr>
          <a:xfrm>
            <a:off x="6266100" y="2204075"/>
            <a:ext cx="978000" cy="13923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22" name="Google Shape;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675" y="3778825"/>
            <a:ext cx="3136900" cy="7803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323" name="Google Shape;3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675" y="158550"/>
            <a:ext cx="2577975" cy="12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/>
          <p:nvPr/>
        </p:nvSpPr>
        <p:spPr>
          <a:xfrm>
            <a:off x="256200" y="1585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6. How many reservations fall on a weekend (no_of_weekend_nights &gt; 0)?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29" name="Google Shape;329;p39"/>
          <p:cNvSpPr/>
          <p:nvPr/>
        </p:nvSpPr>
        <p:spPr>
          <a:xfrm>
            <a:off x="154600" y="1492825"/>
            <a:ext cx="5678100" cy="13923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count(*) as reservations_on_weekend from hotel_data where no_of_weekend_nights&gt;0;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5985175" y="3575625"/>
            <a:ext cx="2159100" cy="9270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383</a:t>
            </a:r>
            <a:endParaRPr sz="15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cxnSp>
        <p:nvCxnSpPr>
          <p:cNvPr id="331" name="Google Shape;331;p39"/>
          <p:cNvCxnSpPr>
            <a:stCxn id="329" idx="0"/>
            <a:endCxn id="330" idx="6"/>
          </p:cNvCxnSpPr>
          <p:nvPr/>
        </p:nvCxnSpPr>
        <p:spPr>
          <a:xfrm>
            <a:off x="5832700" y="2188975"/>
            <a:ext cx="1232100" cy="1386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075" y="158550"/>
            <a:ext cx="2311100" cy="16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256200" y="1585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7. What is the highest and lowest lead time for reservations?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38" name="Google Shape;338;p40"/>
          <p:cNvSpPr/>
          <p:nvPr/>
        </p:nvSpPr>
        <p:spPr>
          <a:xfrm>
            <a:off x="101600" y="1429475"/>
            <a:ext cx="4372200" cy="11937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max(lead_time) as highest_lead_time from hotel_data;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478950" y="3574775"/>
            <a:ext cx="2159100" cy="11310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highest_lead_time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443</a:t>
            </a:r>
            <a:endParaRPr sz="1500" b="1"/>
          </a:p>
        </p:txBody>
      </p:sp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800" y="158550"/>
            <a:ext cx="1955375" cy="113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40"/>
          <p:cNvCxnSpPr>
            <a:endCxn id="339" idx="6"/>
          </p:cNvCxnSpPr>
          <p:nvPr/>
        </p:nvCxnSpPr>
        <p:spPr>
          <a:xfrm>
            <a:off x="1558500" y="2623175"/>
            <a:ext cx="0" cy="951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42" name="Google Shape;342;p40"/>
          <p:cNvSpPr/>
          <p:nvPr/>
        </p:nvSpPr>
        <p:spPr>
          <a:xfrm>
            <a:off x="4572000" y="1429475"/>
            <a:ext cx="4372200" cy="11937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min(lead_time) as lowest_lead_time from hotel_data;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43" name="Google Shape;343;p40"/>
          <p:cNvCxnSpPr/>
          <p:nvPr/>
        </p:nvCxnSpPr>
        <p:spPr>
          <a:xfrm>
            <a:off x="6943300" y="2623175"/>
            <a:ext cx="0" cy="951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44" name="Google Shape;344;p40"/>
          <p:cNvSpPr/>
          <p:nvPr/>
        </p:nvSpPr>
        <p:spPr>
          <a:xfrm>
            <a:off x="6016150" y="3574775"/>
            <a:ext cx="2159100" cy="11310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Lowest_lead_time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0</a:t>
            </a:r>
            <a:endParaRPr sz="15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/>
          <p:nvPr/>
        </p:nvSpPr>
        <p:spPr>
          <a:xfrm>
            <a:off x="256200" y="1585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 8. What is the most common market segment type for reservations?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50" name="Google Shape;350;p41"/>
          <p:cNvSpPr/>
          <p:nvPr/>
        </p:nvSpPr>
        <p:spPr>
          <a:xfrm>
            <a:off x="154600" y="1207850"/>
            <a:ext cx="6440100" cy="18090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market_segment_type as most_common_segment,count(market_segment_type) as count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from hotel_data group by market_segment_type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 order by count(market_segment_type) desc limit 1;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4867575" y="3499425"/>
            <a:ext cx="3276600" cy="13080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cxnSp>
        <p:nvCxnSpPr>
          <p:cNvPr id="352" name="Google Shape;352;p41"/>
          <p:cNvCxnSpPr>
            <a:stCxn id="350" idx="0"/>
          </p:cNvCxnSpPr>
          <p:nvPr/>
        </p:nvCxnSpPr>
        <p:spPr>
          <a:xfrm>
            <a:off x="6594700" y="2112350"/>
            <a:ext cx="825600" cy="13617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775" y="3689875"/>
            <a:ext cx="2870200" cy="9271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354" name="Google Shape;3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500" y="74675"/>
            <a:ext cx="1821850" cy="18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>
            <a:off x="256200" y="1585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9. How many reservations have a booking status of "Confirmed"?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60" name="Google Shape;360;p42"/>
          <p:cNvSpPr/>
          <p:nvPr/>
        </p:nvSpPr>
        <p:spPr>
          <a:xfrm>
            <a:off x="154600" y="1524675"/>
            <a:ext cx="5919600" cy="13617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count(booking_status) as confirmed_bookings from hotel_data where booking_status="confirmed";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1" name="Google Shape;361;p42"/>
          <p:cNvSpPr/>
          <p:nvPr/>
        </p:nvSpPr>
        <p:spPr>
          <a:xfrm>
            <a:off x="5825825" y="3567225"/>
            <a:ext cx="2133600" cy="859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600" b="1" dirty="0"/>
              <a:t>493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</p:txBody>
      </p:sp>
      <p:cxnSp>
        <p:nvCxnSpPr>
          <p:cNvPr id="362" name="Google Shape;362;p42"/>
          <p:cNvCxnSpPr>
            <a:stCxn id="360" idx="0"/>
          </p:cNvCxnSpPr>
          <p:nvPr/>
        </p:nvCxnSpPr>
        <p:spPr>
          <a:xfrm>
            <a:off x="6074200" y="2205525"/>
            <a:ext cx="825600" cy="13617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63" name="Google Shape;3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0" y="74675"/>
            <a:ext cx="1821850" cy="18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/>
          <p:nvPr/>
        </p:nvSpPr>
        <p:spPr>
          <a:xfrm>
            <a:off x="141900" y="1458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10. What is the total number of adults and children across all reservations?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69" name="Google Shape;369;p43"/>
          <p:cNvSpPr/>
          <p:nvPr/>
        </p:nvSpPr>
        <p:spPr>
          <a:xfrm>
            <a:off x="65700" y="1442425"/>
            <a:ext cx="4408200" cy="11172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sum(no_of_adults) as total_adults from hotel_data;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606775" y="3778825"/>
            <a:ext cx="2133600" cy="859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1316</a:t>
            </a:r>
            <a:endParaRPr sz="15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cxnSp>
        <p:nvCxnSpPr>
          <p:cNvPr id="371" name="Google Shape;371;p43"/>
          <p:cNvCxnSpPr/>
          <p:nvPr/>
        </p:nvCxnSpPr>
        <p:spPr>
          <a:xfrm flipH="1">
            <a:off x="1667275" y="2559625"/>
            <a:ext cx="12600" cy="1219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72" name="Google Shape;372;p43"/>
          <p:cNvSpPr/>
          <p:nvPr/>
        </p:nvSpPr>
        <p:spPr>
          <a:xfrm>
            <a:off x="4572000" y="1442425"/>
            <a:ext cx="4506300" cy="11172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sum(no_of_children) as total_childrens from hotel_data;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5864575" y="3778825"/>
            <a:ext cx="2133600" cy="859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69</a:t>
            </a:r>
            <a:endParaRPr sz="1500" b="1"/>
          </a:p>
        </p:txBody>
      </p:sp>
      <p:cxnSp>
        <p:nvCxnSpPr>
          <p:cNvPr id="374" name="Google Shape;374;p43"/>
          <p:cNvCxnSpPr/>
          <p:nvPr/>
        </p:nvCxnSpPr>
        <p:spPr>
          <a:xfrm>
            <a:off x="6927025" y="2565925"/>
            <a:ext cx="8700" cy="120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726" y="2648525"/>
            <a:ext cx="28448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/>
          <p:nvPr/>
        </p:nvSpPr>
        <p:spPr>
          <a:xfrm>
            <a:off x="256200" y="1585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11. What is the average number of weekend nights for reservations involving children?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81" name="Google Shape;381;p44"/>
          <p:cNvSpPr/>
          <p:nvPr/>
        </p:nvSpPr>
        <p:spPr>
          <a:xfrm>
            <a:off x="154600" y="1365825"/>
            <a:ext cx="6021000" cy="15621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avg(no_of_weekend_nights) as avg_weekend_nights from hotel_data where no_of_weekend_nights&gt;0 and no_of_children&gt;0 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2" name="Google Shape;382;p44"/>
          <p:cNvSpPr/>
          <p:nvPr/>
        </p:nvSpPr>
        <p:spPr>
          <a:xfrm>
            <a:off x="5871000" y="3508575"/>
            <a:ext cx="2133600" cy="859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1.60</a:t>
            </a:r>
            <a:endParaRPr sz="1500" b="1"/>
          </a:p>
        </p:txBody>
      </p:sp>
      <p:cxnSp>
        <p:nvCxnSpPr>
          <p:cNvPr id="383" name="Google Shape;383;p44"/>
          <p:cNvCxnSpPr>
            <a:stCxn id="381" idx="0"/>
          </p:cNvCxnSpPr>
          <p:nvPr/>
        </p:nvCxnSpPr>
        <p:spPr>
          <a:xfrm>
            <a:off x="6175600" y="2146875"/>
            <a:ext cx="825600" cy="13617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700" y="0"/>
            <a:ext cx="3272999" cy="12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/>
          <p:nvPr/>
        </p:nvSpPr>
        <p:spPr>
          <a:xfrm>
            <a:off x="103600" y="1331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12. How many reservations were made in each month of the year?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90" name="Google Shape;390;p45"/>
          <p:cNvSpPr/>
          <p:nvPr/>
        </p:nvSpPr>
        <p:spPr>
          <a:xfrm>
            <a:off x="103600" y="1278075"/>
            <a:ext cx="5678400" cy="22848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date_format(str_to_date(arrival_date,"%d-%m-%Y"), "%Y-%m")as year_months,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count(*) as reservation_count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from hotel_data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group by Year_months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by year_months;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5996100" y="156900"/>
            <a:ext cx="3147900" cy="4678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575" y="636875"/>
            <a:ext cx="2340950" cy="386975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cxnSp>
        <p:nvCxnSpPr>
          <p:cNvPr id="393" name="Google Shape;393;p45"/>
          <p:cNvCxnSpPr/>
          <p:nvPr/>
        </p:nvCxnSpPr>
        <p:spPr>
          <a:xfrm>
            <a:off x="2213400" y="3562875"/>
            <a:ext cx="3782700" cy="1083600"/>
          </a:xfrm>
          <a:prstGeom prst="bentConnector3">
            <a:avLst>
              <a:gd name="adj1" fmla="val -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/>
          <p:nvPr/>
        </p:nvSpPr>
        <p:spPr>
          <a:xfrm>
            <a:off x="103600" y="133150"/>
            <a:ext cx="5500500" cy="9279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 13.What is the average number of nights (both weekend and weekday) spent by guests for each room.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-- type?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399" name="Google Shape;399;p46"/>
          <p:cNvSpPr/>
          <p:nvPr/>
        </p:nvSpPr>
        <p:spPr>
          <a:xfrm>
            <a:off x="103600" y="1276925"/>
            <a:ext cx="5767200" cy="19839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room_type_reserved as room_type,avg(no_of_weekend_nights)+avg(no_of_week_nights) as avg_number_nights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from hotel_data group by room_type_reserved order by room_type;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0" name="Google Shape;400;p46"/>
          <p:cNvSpPr/>
          <p:nvPr/>
        </p:nvSpPr>
        <p:spPr>
          <a:xfrm>
            <a:off x="5996100" y="2966025"/>
            <a:ext cx="3147900" cy="18696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cxnSp>
        <p:nvCxnSpPr>
          <p:cNvPr id="401" name="Google Shape;401;p46"/>
          <p:cNvCxnSpPr/>
          <p:nvPr/>
        </p:nvCxnSpPr>
        <p:spPr>
          <a:xfrm>
            <a:off x="2037100" y="3169325"/>
            <a:ext cx="3833700" cy="1066800"/>
          </a:xfrm>
          <a:prstGeom prst="bentConnector3">
            <a:avLst>
              <a:gd name="adj1" fmla="val -4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402" name="Google Shape;4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025" y="3169325"/>
            <a:ext cx="2686050" cy="14729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200" y="1524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/>
        </p:nvSpPr>
        <p:spPr>
          <a:xfrm>
            <a:off x="103600" y="133150"/>
            <a:ext cx="5500500" cy="9279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14. For reservations involving children, what is the most common room type, and what is the average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price for that room type?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-- type?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409" name="Google Shape;409;p47"/>
          <p:cNvSpPr/>
          <p:nvPr/>
        </p:nvSpPr>
        <p:spPr>
          <a:xfrm>
            <a:off x="103600" y="1200725"/>
            <a:ext cx="5830800" cy="24639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room_type_reserved,count(room_type_reserved) as count_room_type,round(avg(avg_price_per_room),2) as avg_room_type</a:t>
            </a:r>
            <a:endParaRPr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from hotel_data </a:t>
            </a:r>
            <a:endParaRPr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where no_of_children&gt;0</a:t>
            </a:r>
            <a:endParaRPr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group by room_type_reserved </a:t>
            </a:r>
            <a:endParaRPr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by count(room_type_reserved) desc</a:t>
            </a:r>
            <a:endParaRPr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limit 1;</a:t>
            </a:r>
            <a:endParaRPr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0" name="Google Shape;410;p47"/>
          <p:cNvSpPr/>
          <p:nvPr/>
        </p:nvSpPr>
        <p:spPr>
          <a:xfrm>
            <a:off x="3662275" y="3804300"/>
            <a:ext cx="4980300" cy="12063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pic>
        <p:nvPicPr>
          <p:cNvPr id="411" name="Google Shape;4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250" y="152400"/>
            <a:ext cx="2796775" cy="18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725" y="3987800"/>
            <a:ext cx="4540550" cy="743525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cxnSp>
        <p:nvCxnSpPr>
          <p:cNvPr id="413" name="Google Shape;413;p47"/>
          <p:cNvCxnSpPr/>
          <p:nvPr/>
        </p:nvCxnSpPr>
        <p:spPr>
          <a:xfrm>
            <a:off x="5934400" y="2442600"/>
            <a:ext cx="825600" cy="13617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5"/>
          </p:nvPr>
        </p:nvSpPr>
        <p:spPr>
          <a:xfrm>
            <a:off x="1760908" y="3728336"/>
            <a:ext cx="2501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 Through The Each Query 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1760899" y="1718849"/>
            <a:ext cx="27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title" idx="2"/>
          </p:nvPr>
        </p:nvSpPr>
        <p:spPr>
          <a:xfrm>
            <a:off x="5770136" y="1718838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subTitle" idx="3"/>
          </p:nvPr>
        </p:nvSpPr>
        <p:spPr>
          <a:xfrm>
            <a:off x="5770136" y="2091292"/>
            <a:ext cx="250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table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title" idx="4"/>
          </p:nvPr>
        </p:nvSpPr>
        <p:spPr>
          <a:xfrm>
            <a:off x="1760908" y="3359713"/>
            <a:ext cx="2501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 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 idx="6"/>
          </p:nvPr>
        </p:nvSpPr>
        <p:spPr>
          <a:xfrm>
            <a:off x="5770124" y="3359724"/>
            <a:ext cx="27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ubTitle" idx="7"/>
          </p:nvPr>
        </p:nvSpPr>
        <p:spPr>
          <a:xfrm>
            <a:off x="5770136" y="3728336"/>
            <a:ext cx="250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8"/>
          </p:nvPr>
        </p:nvSpPr>
        <p:spPr>
          <a:xfrm>
            <a:off x="868264" y="1781761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title" idx="9"/>
          </p:nvPr>
        </p:nvSpPr>
        <p:spPr>
          <a:xfrm>
            <a:off x="868275" y="3420728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 idx="14"/>
          </p:nvPr>
        </p:nvSpPr>
        <p:spPr>
          <a:xfrm>
            <a:off x="4888039" y="3420728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idx="13"/>
          </p:nvPr>
        </p:nvSpPr>
        <p:spPr>
          <a:xfrm>
            <a:off x="4883509" y="1781761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103600" y="133150"/>
            <a:ext cx="5500500" cy="9279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15. Find the market segment type that generates the highest average price per room.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419" name="Google Shape;419;p48"/>
          <p:cNvSpPr/>
          <p:nvPr/>
        </p:nvSpPr>
        <p:spPr>
          <a:xfrm>
            <a:off x="103600" y="1340425"/>
            <a:ext cx="5361000" cy="19683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market_segment_type as market_segment,max(avg_price_per_room) as highest_average 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from hotel_data group by market_segment_type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 order by highest_average desc limit 1;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0" name="Google Shape;420;p48"/>
          <p:cNvSpPr/>
          <p:nvPr/>
        </p:nvSpPr>
        <p:spPr>
          <a:xfrm>
            <a:off x="5085000" y="3690000"/>
            <a:ext cx="3213000" cy="12063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pic>
        <p:nvPicPr>
          <p:cNvPr id="421" name="Google Shape;4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875" y="152400"/>
            <a:ext cx="3043150" cy="19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48"/>
          <p:cNvCxnSpPr/>
          <p:nvPr/>
        </p:nvCxnSpPr>
        <p:spPr>
          <a:xfrm>
            <a:off x="5464600" y="2099700"/>
            <a:ext cx="1005900" cy="16368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423" name="Google Shape;4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600" y="3855025"/>
            <a:ext cx="2796775" cy="8382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 txBox="1">
            <a:spLocks noGrp="1"/>
          </p:cNvSpPr>
          <p:nvPr>
            <p:ph type="title"/>
          </p:nvPr>
        </p:nvSpPr>
        <p:spPr>
          <a:xfrm>
            <a:off x="2006550" y="984825"/>
            <a:ext cx="51309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CONCLUSION</a:t>
            </a:r>
            <a:endParaRPr sz="4700"/>
          </a:p>
        </p:txBody>
      </p:sp>
      <p:sp>
        <p:nvSpPr>
          <p:cNvPr id="429" name="Google Shape;429;p49"/>
          <p:cNvSpPr txBox="1">
            <a:spLocks noGrp="1"/>
          </p:cNvSpPr>
          <p:nvPr>
            <p:ph type="title" idx="2"/>
          </p:nvPr>
        </p:nvSpPr>
        <p:spPr>
          <a:xfrm>
            <a:off x="4143675" y="121225"/>
            <a:ext cx="9771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4</a:t>
            </a:r>
            <a:endParaRPr sz="4100"/>
          </a:p>
        </p:txBody>
      </p:sp>
      <p:sp>
        <p:nvSpPr>
          <p:cNvPr id="430" name="Google Shape;430;p49"/>
          <p:cNvSpPr txBox="1">
            <a:spLocks noGrp="1"/>
          </p:cNvSpPr>
          <p:nvPr>
            <p:ph type="subTitle" idx="1"/>
          </p:nvPr>
        </p:nvSpPr>
        <p:spPr>
          <a:xfrm>
            <a:off x="192750" y="1622825"/>
            <a:ext cx="4208400" cy="3429000"/>
          </a:xfrm>
          <a:prstGeom prst="rect">
            <a:avLst/>
          </a:prstGeom>
          <a:solidFill>
            <a:srgbClr val="212121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Meal Plan 1 Is Most Popular Menu.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144 RS is the Average Price Spend By Guests.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Room Type 1 Most Popular Room Type.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Many Guests Prefer Reservation On Weekend Nights (i.e. 383)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Adults are more in terms of reservation than childrens(i.e.1316 over 69 childs)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9"/>
          <p:cNvSpPr txBox="1"/>
          <p:nvPr/>
        </p:nvSpPr>
        <p:spPr>
          <a:xfrm>
            <a:off x="4572000" y="1622825"/>
            <a:ext cx="4404000" cy="3429000"/>
          </a:xfrm>
          <a:prstGeom prst="rect">
            <a:avLst/>
          </a:prstGeom>
          <a:solidFill>
            <a:srgbClr val="212121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❖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On June Of 2018 the reservation was seem Highest (i.e. 84)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❖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Room Type 4 Had Highest No avg nights spend(i.e. 3.8)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❖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Most Of The Guests Prefer To Reserved Room via Online Segment and Hence It Generates Highest Average Price Too.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>
            <a:spLocks noGrp="1"/>
          </p:cNvSpPr>
          <p:nvPr>
            <p:ph type="subTitle" idx="1"/>
          </p:nvPr>
        </p:nvSpPr>
        <p:spPr>
          <a:xfrm>
            <a:off x="2854650" y="1517489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anyone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piyushkadam4484@gmail.com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0"/>
          <p:cNvSpPr txBox="1">
            <a:spLocks noGrp="1"/>
          </p:cNvSpPr>
          <p:nvPr>
            <p:ph type="title"/>
          </p:nvPr>
        </p:nvSpPr>
        <p:spPr>
          <a:xfrm>
            <a:off x="2062200" y="574431"/>
            <a:ext cx="50196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38" name="Google Shape;438;p50"/>
          <p:cNvSpPr/>
          <p:nvPr/>
        </p:nvSpPr>
        <p:spPr>
          <a:xfrm>
            <a:off x="1222675" y="2610700"/>
            <a:ext cx="6794400" cy="22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Varela Round"/>
                <a:ea typeface="Varela Round"/>
                <a:cs typeface="Varela Round"/>
                <a:sym typeface="Varela Round"/>
              </a:rPr>
              <a:t>Special Thanks To -&gt;</a:t>
            </a:r>
            <a:endParaRPr sz="1600"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39" name="Google Shape;4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3206950"/>
            <a:ext cx="2305050" cy="10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1556700" y="1582697"/>
            <a:ext cx="60306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1"/>
          </p:nvPr>
        </p:nvSpPr>
        <p:spPr>
          <a:xfrm>
            <a:off x="1557300" y="2407003"/>
            <a:ext cx="6029400" cy="11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Going To Analyze Hotel Rerservation Data Through SQL queries to Inhance the Client Asks.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Data About Hotel Reservation Is given for the year 2017 and 2018.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title" idx="4294967295"/>
          </p:nvPr>
        </p:nvSpPr>
        <p:spPr>
          <a:xfrm>
            <a:off x="3934850" y="483896"/>
            <a:ext cx="1097400" cy="10974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1</a:t>
            </a:r>
            <a:endParaRPr sz="4500">
              <a:solidFill>
                <a:schemeClr val="lt1"/>
              </a:solidFill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r="-20510"/>
          <a:stretch/>
        </p:blipFill>
        <p:spPr>
          <a:xfrm>
            <a:off x="0" y="3204200"/>
            <a:ext cx="6811649" cy="19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2006550" y="1099125"/>
            <a:ext cx="51309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2"/>
          </p:nvPr>
        </p:nvSpPr>
        <p:spPr>
          <a:xfrm>
            <a:off x="4023300" y="115825"/>
            <a:ext cx="1097400" cy="8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1"/>
          </p:nvPr>
        </p:nvSpPr>
        <p:spPr>
          <a:xfrm>
            <a:off x="243550" y="1754525"/>
            <a:ext cx="4208400" cy="3297300"/>
          </a:xfrm>
          <a:prstGeom prst="rect">
            <a:avLst/>
          </a:prstGeom>
          <a:solidFill>
            <a:srgbClr val="212121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The dataset includes the following columns:</a:t>
            </a:r>
            <a:r>
              <a:rPr lang="en"/>
              <a:t>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Booking_ID: A unique identifier for each hotel reservation.</a:t>
            </a:r>
            <a:endParaRPr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no_of_adults: The number of adults in the reservation.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no_of_children: The number of children in the reservation.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no_of_weekend_nights: The number of nights in the reservation that fall on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weekends.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segment to which the reservation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belongs.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avg_price_per_room: The average price per room in the reservation.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4572000" y="1754525"/>
            <a:ext cx="4404000" cy="3297300"/>
          </a:xfrm>
          <a:prstGeom prst="rect">
            <a:avLst/>
          </a:prstGeom>
          <a:solidFill>
            <a:srgbClr val="212121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booking_status: The status of the booking. 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no_of_week_nights: The number of nights in the reservation that fall on 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weekdays. 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type_of_meal_plan: The meal plan chosen by the guests. 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room_type_reserved: The type of room reserved by the guests.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lead_time: The number of days between booking and arrival.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arrival_date: The date of arrival. 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arela Round"/>
              <a:buChar char="●"/>
            </a:pPr>
            <a:r>
              <a:rPr lang="en" sz="15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market_segment_type: The market </a:t>
            </a:r>
            <a:endParaRPr sz="15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656825" y="125982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 Through SQL Queries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title" idx="4294967295"/>
          </p:nvPr>
        </p:nvSpPr>
        <p:spPr>
          <a:xfrm>
            <a:off x="3896925" y="104875"/>
            <a:ext cx="1097400" cy="8643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3</a:t>
            </a:r>
            <a:endParaRPr sz="4500">
              <a:solidFill>
                <a:schemeClr val="lt1"/>
              </a:solidFill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25" y="1666875"/>
            <a:ext cx="65055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256200" y="158550"/>
            <a:ext cx="52824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1. What is the total number of reservations in the dataset?</a:t>
            </a:r>
            <a:endParaRPr sz="1700" b="1"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700" y="297525"/>
            <a:ext cx="2178158" cy="1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/>
          <p:nvPr/>
        </p:nvSpPr>
        <p:spPr>
          <a:xfrm>
            <a:off x="256200" y="1409650"/>
            <a:ext cx="3993600" cy="12384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	select count(*) from hotel_data;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5399750" y="3115750"/>
            <a:ext cx="3045600" cy="10110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Varela Round"/>
                <a:ea typeface="Varela Round"/>
                <a:cs typeface="Varela Round"/>
                <a:sym typeface="Varela Round"/>
              </a:rPr>
              <a:t>700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cxnSp>
        <p:nvCxnSpPr>
          <p:cNvPr id="285" name="Google Shape;285;p34"/>
          <p:cNvCxnSpPr>
            <a:stCxn id="283" idx="0"/>
            <a:endCxn id="284" idx="6"/>
          </p:cNvCxnSpPr>
          <p:nvPr/>
        </p:nvCxnSpPr>
        <p:spPr>
          <a:xfrm>
            <a:off x="4249800" y="2028850"/>
            <a:ext cx="2672700" cy="10869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256200" y="158550"/>
            <a:ext cx="52824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2. Which meal plan is the most popular among guests?</a:t>
            </a:r>
            <a:endParaRPr sz="1700" b="1"/>
          </a:p>
        </p:txBody>
      </p:sp>
      <p:sp>
        <p:nvSpPr>
          <p:cNvPr id="291" name="Google Shape;291;p35"/>
          <p:cNvSpPr/>
          <p:nvPr/>
        </p:nvSpPr>
        <p:spPr>
          <a:xfrm>
            <a:off x="256200" y="1157750"/>
            <a:ext cx="6389400" cy="16974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type_of_meal_plan,count(type_of_meal_plan) as count_of_meal_plan from hotel_data group by type_of_meal_plan order by count(type_of_meal_plan) desc limit 1;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5357700" y="3151850"/>
            <a:ext cx="3434100" cy="16974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cxnSp>
        <p:nvCxnSpPr>
          <p:cNvPr id="293" name="Google Shape;293;p35"/>
          <p:cNvCxnSpPr>
            <a:stCxn id="291" idx="0"/>
          </p:cNvCxnSpPr>
          <p:nvPr/>
        </p:nvCxnSpPr>
        <p:spPr>
          <a:xfrm>
            <a:off x="6645600" y="2006450"/>
            <a:ext cx="698400" cy="1145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475" y="3410000"/>
            <a:ext cx="2933700" cy="1181100"/>
          </a:xfrm>
          <a:prstGeom prst="rect">
            <a:avLst/>
          </a:prstGeom>
          <a:solidFill>
            <a:srgbClr val="00FF00"/>
          </a:solidFill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200" y="0"/>
            <a:ext cx="2104700" cy="1291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>
            <a:off x="256200" y="1585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3. What is the average price per room for    reservations involving children?</a:t>
            </a:r>
            <a:endParaRPr sz="1700" b="1"/>
          </a:p>
        </p:txBody>
      </p:sp>
      <p:sp>
        <p:nvSpPr>
          <p:cNvPr id="301" name="Google Shape;301;p36"/>
          <p:cNvSpPr/>
          <p:nvPr/>
        </p:nvSpPr>
        <p:spPr>
          <a:xfrm>
            <a:off x="256200" y="1403925"/>
            <a:ext cx="5729100" cy="13335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round(avg(avg_price_per_room),2) as avg_price_per_room from hotel_data where no_of_children&gt;0;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5731175" y="3575625"/>
            <a:ext cx="2984400" cy="12192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144.57</a:t>
            </a:r>
            <a:endParaRPr sz="1500" b="1"/>
          </a:p>
        </p:txBody>
      </p:sp>
      <p:cxnSp>
        <p:nvCxnSpPr>
          <p:cNvPr id="303" name="Google Shape;303;p36"/>
          <p:cNvCxnSpPr>
            <a:stCxn id="301" idx="0"/>
            <a:endCxn id="302" idx="6"/>
          </p:cNvCxnSpPr>
          <p:nvPr/>
        </p:nvCxnSpPr>
        <p:spPr>
          <a:xfrm>
            <a:off x="5985300" y="2070675"/>
            <a:ext cx="1238100" cy="15051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075" y="0"/>
            <a:ext cx="2298700" cy="19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/>
        </p:nvSpPr>
        <p:spPr>
          <a:xfrm>
            <a:off x="256200" y="158550"/>
            <a:ext cx="5348100" cy="859500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4. How many reservations were made for the year 2017?</a:t>
            </a:r>
            <a:endParaRPr sz="1700" b="1"/>
          </a:p>
        </p:txBody>
      </p:sp>
      <p:sp>
        <p:nvSpPr>
          <p:cNvPr id="310" name="Google Shape;310;p37"/>
          <p:cNvSpPr/>
          <p:nvPr/>
        </p:nvSpPr>
        <p:spPr>
          <a:xfrm>
            <a:off x="256200" y="1340425"/>
            <a:ext cx="5614800" cy="1231200"/>
          </a:xfrm>
          <a:prstGeom prst="bevel">
            <a:avLst>
              <a:gd name="adj" fmla="val 125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count(*)from hotel_data where arrival_date like "%2017";</a:t>
            </a: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5731175" y="3689450"/>
            <a:ext cx="1895700" cy="8595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123</a:t>
            </a:r>
            <a:endParaRPr sz="1500" b="1"/>
          </a:p>
        </p:txBody>
      </p:sp>
      <p:cxnSp>
        <p:nvCxnSpPr>
          <p:cNvPr id="312" name="Google Shape;312;p37"/>
          <p:cNvCxnSpPr>
            <a:stCxn id="310" idx="0"/>
            <a:endCxn id="311" idx="6"/>
          </p:cNvCxnSpPr>
          <p:nvPr/>
        </p:nvCxnSpPr>
        <p:spPr>
          <a:xfrm>
            <a:off x="5871000" y="1956025"/>
            <a:ext cx="807900" cy="1733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00" y="0"/>
            <a:ext cx="1895775" cy="1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Entry Specialist Agency by Slidesgo">
  <a:themeElements>
    <a:clrScheme name="Simple Light">
      <a:dk1>
        <a:srgbClr val="FF5CBF"/>
      </a:dk1>
      <a:lt1>
        <a:srgbClr val="FFFFFF"/>
      </a:lt1>
      <a:dk2>
        <a:srgbClr val="2C0746"/>
      </a:dk2>
      <a:lt2>
        <a:srgbClr val="7159FF"/>
      </a:lt2>
      <a:accent1>
        <a:srgbClr val="AC5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Microsoft Office PowerPoint</Application>
  <PresentationFormat>On-screen Show (16:9)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Varela Round</vt:lpstr>
      <vt:lpstr>Audiowide</vt:lpstr>
      <vt:lpstr>Arial</vt:lpstr>
      <vt:lpstr>Roboto Condensed Light</vt:lpstr>
      <vt:lpstr>Nunito Light</vt:lpstr>
      <vt:lpstr>PT Sans</vt:lpstr>
      <vt:lpstr>Data Entry Specialist Agency by Slidesgo</vt:lpstr>
      <vt:lpstr>Hotel Reservation Analysis With SQL </vt:lpstr>
      <vt:lpstr>TABLE OF CONTENTS</vt:lpstr>
      <vt:lpstr>INTRODUCTION</vt:lpstr>
      <vt:lpstr>OVERVIEW</vt:lpstr>
      <vt:lpstr>Drive Through 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Kadam</cp:lastModifiedBy>
  <cp:revision>1</cp:revision>
  <dcterms:modified xsi:type="dcterms:W3CDTF">2024-06-20T17:20:59Z</dcterms:modified>
</cp:coreProperties>
</file>