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6" r:id="rId3"/>
    <p:sldId id="271" r:id="rId4"/>
    <p:sldId id="272" r:id="rId5"/>
    <p:sldId id="273" r:id="rId6"/>
    <p:sldId id="274" r:id="rId7"/>
    <p:sldId id="276" r:id="rId8"/>
    <p:sldId id="275"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14C7B36-FA6C-4CDE-A97E-8CC1724F2C34}">
          <p14:sldIdLst>
            <p14:sldId id="269"/>
            <p14:sldId id="256"/>
            <p14:sldId id="271"/>
            <p14:sldId id="272"/>
            <p14:sldId id="273"/>
            <p14:sldId id="274"/>
          </p14:sldIdLst>
        </p14:section>
        <p14:section name="Propose System" id="{CE9919FA-6EB3-4546-95E1-634CF8B6DD87}">
          <p14:sldIdLst>
            <p14:sldId id="276"/>
            <p14:sldId id="275"/>
            <p14:sldId id="278"/>
            <p14:sldId id="279"/>
          </p14:sldIdLst>
        </p14:section>
        <p14:section name="Advantages and Disadvanrages" id="{29411D13-8EC1-4F45-9975-5A30E10ED32B}">
          <p14:sldIdLst>
            <p14:sldId id="280"/>
            <p14:sldId id="281"/>
            <p14:sldId id="282"/>
            <p14:sldId id="283"/>
            <p14:sldId id="284"/>
            <p14:sldId id="285"/>
            <p14:sldId id="286"/>
          </p14:sldIdLst>
        </p14:section>
        <p14:section name="Flow" id="{D9248D2B-26C7-4C58-AA06-4BC53852198B}">
          <p14:sldIdLst>
            <p14:sldId id="287"/>
            <p14:sldId id="288"/>
          </p14:sldIdLst>
        </p14:section>
        <p14:section name="Conclusion" id="{46E5438D-2068-4D50-8E22-BC781DAFBAEE}">
          <p14:sldIdLst>
            <p14:sldId id="289"/>
            <p14:sldId id="290"/>
          </p14:sldIdLst>
        </p14:section>
        <p14:section name="Future Enhancement" id="{D544345A-FFCC-4ECF-A173-4971032AFDC6}">
          <p14:sldIdLst>
            <p14:sldId id="291"/>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42FC"/>
    <a:srgbClr val="76C8CA"/>
    <a:srgbClr val="6B88FF"/>
    <a:srgbClr val="8B3FFF"/>
    <a:srgbClr val="8F2C8E"/>
    <a:srgbClr val="C85F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1E3083-7DE8-461D-8802-ACC21AD1BD16}" v="205" dt="2024-10-17T16:13:24.789"/>
    <p1510:client id="{8463571A-35FF-4B73-A7AE-64C4721B4785}" v="2" dt="2024-10-17T16:51:14.1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104" d="100"/>
          <a:sy n="104" d="100"/>
        </p:scale>
        <p:origin x="144"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H CHALL" userId="e8f4e44d4616d790" providerId="LiveId" clId="{8463571A-35FF-4B73-A7AE-64C4721B4785}"/>
    <pc:docChg chg="modSld">
      <pc:chgData name="PIYUSH CHALL" userId="e8f4e44d4616d790" providerId="LiveId" clId="{8463571A-35FF-4B73-A7AE-64C4721B4785}" dt="2024-10-17T16:51:22.143" v="30" actId="207"/>
      <pc:docMkLst>
        <pc:docMk/>
      </pc:docMkLst>
      <pc:sldChg chg="modSp mod">
        <pc:chgData name="PIYUSH CHALL" userId="e8f4e44d4616d790" providerId="LiveId" clId="{8463571A-35FF-4B73-A7AE-64C4721B4785}" dt="2024-10-17T16:50:55.165" v="24" actId="207"/>
        <pc:sldMkLst>
          <pc:docMk/>
          <pc:sldMk cId="1442380638" sldId="284"/>
        </pc:sldMkLst>
        <pc:spChg chg="mod">
          <ac:chgData name="PIYUSH CHALL" userId="e8f4e44d4616d790" providerId="LiveId" clId="{8463571A-35FF-4B73-A7AE-64C4721B4785}" dt="2024-10-17T16:50:55.165" v="24" actId="207"/>
          <ac:spMkLst>
            <pc:docMk/>
            <pc:sldMk cId="1442380638" sldId="284"/>
            <ac:spMk id="5" creationId="{548ABD35-8369-5ED9-49F2-D28BE63475D0}"/>
          </ac:spMkLst>
        </pc:spChg>
      </pc:sldChg>
      <pc:sldChg chg="modSp mod">
        <pc:chgData name="PIYUSH CHALL" userId="e8f4e44d4616d790" providerId="LiveId" clId="{8463571A-35FF-4B73-A7AE-64C4721B4785}" dt="2024-10-17T16:51:05.569" v="26" actId="207"/>
        <pc:sldMkLst>
          <pc:docMk/>
          <pc:sldMk cId="1930224727" sldId="285"/>
        </pc:sldMkLst>
        <pc:spChg chg="mod">
          <ac:chgData name="PIYUSH CHALL" userId="e8f4e44d4616d790" providerId="LiveId" clId="{8463571A-35FF-4B73-A7AE-64C4721B4785}" dt="2024-10-17T16:51:05.569" v="26" actId="207"/>
          <ac:spMkLst>
            <pc:docMk/>
            <pc:sldMk cId="1930224727" sldId="285"/>
            <ac:spMk id="4" creationId="{C9DCA122-9420-05B7-22D6-CCD59087DFFE}"/>
          </ac:spMkLst>
        </pc:spChg>
      </pc:sldChg>
      <pc:sldChg chg="modSp mod setBg">
        <pc:chgData name="PIYUSH CHALL" userId="e8f4e44d4616d790" providerId="LiveId" clId="{8463571A-35FF-4B73-A7AE-64C4721B4785}" dt="2024-10-17T16:51:22.143" v="30" actId="207"/>
        <pc:sldMkLst>
          <pc:docMk/>
          <pc:sldMk cId="2043567106" sldId="286"/>
        </pc:sldMkLst>
        <pc:spChg chg="mod">
          <ac:chgData name="PIYUSH CHALL" userId="e8f4e44d4616d790" providerId="LiveId" clId="{8463571A-35FF-4B73-A7AE-64C4721B4785}" dt="2024-10-17T16:51:22.143" v="30" actId="207"/>
          <ac:spMkLst>
            <pc:docMk/>
            <pc:sldMk cId="2043567106" sldId="286"/>
            <ac:spMk id="4" creationId="{2019B79E-CF40-13ED-AC4C-E4F2CD335B8D}"/>
          </ac:spMkLst>
        </pc:spChg>
      </pc:sldChg>
      <pc:sldChg chg="modSp mod">
        <pc:chgData name="PIYUSH CHALL" userId="e8f4e44d4616d790" providerId="LiveId" clId="{8463571A-35FF-4B73-A7AE-64C4721B4785}" dt="2024-10-17T16:20:46.095" v="11" actId="20577"/>
        <pc:sldMkLst>
          <pc:docMk/>
          <pc:sldMk cId="4045404077" sldId="287"/>
        </pc:sldMkLst>
        <pc:spChg chg="mod">
          <ac:chgData name="PIYUSH CHALL" userId="e8f4e44d4616d790" providerId="LiveId" clId="{8463571A-35FF-4B73-A7AE-64C4721B4785}" dt="2024-10-17T16:20:46.095" v="11" actId="20577"/>
          <ac:spMkLst>
            <pc:docMk/>
            <pc:sldMk cId="4045404077" sldId="287"/>
            <ac:spMk id="2" creationId="{F0B2C98F-7BC4-B560-17DB-0DAB1EF19082}"/>
          </ac:spMkLst>
        </pc:spChg>
      </pc:sldChg>
      <pc:sldChg chg="modSp mod">
        <pc:chgData name="PIYUSH CHALL" userId="e8f4e44d4616d790" providerId="LiveId" clId="{8463571A-35FF-4B73-A7AE-64C4721B4785}" dt="2024-10-17T16:20:54.484" v="23" actId="20577"/>
        <pc:sldMkLst>
          <pc:docMk/>
          <pc:sldMk cId="4260859956" sldId="288"/>
        </pc:sldMkLst>
        <pc:spChg chg="mod">
          <ac:chgData name="PIYUSH CHALL" userId="e8f4e44d4616d790" providerId="LiveId" clId="{8463571A-35FF-4B73-A7AE-64C4721B4785}" dt="2024-10-17T16:20:54.484" v="23" actId="20577"/>
          <ac:spMkLst>
            <pc:docMk/>
            <pc:sldMk cId="4260859956" sldId="288"/>
            <ac:spMk id="2" creationId="{F0B2C98F-7BC4-B560-17DB-0DAB1EF1908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31558-22B3-D2AE-8D2E-50618EB7E7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4D295C-0FE7-3ACB-3732-90638989CB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409016-F7AE-547B-89B5-DC8A3DE68861}"/>
              </a:ext>
            </a:extLst>
          </p:cNvPr>
          <p:cNvSpPr>
            <a:spLocks noGrp="1"/>
          </p:cNvSpPr>
          <p:nvPr>
            <p:ph type="dt" sz="half" idx="10"/>
          </p:nvPr>
        </p:nvSpPr>
        <p:spPr/>
        <p:txBody>
          <a:bodyPr/>
          <a:lstStyle/>
          <a:p>
            <a:fld id="{04E8A350-597D-4300-91BF-DF74CFE7ADCF}" type="datetimeFigureOut">
              <a:rPr lang="en-US" smtClean="0"/>
              <a:t>10/17/2024</a:t>
            </a:fld>
            <a:endParaRPr lang="en-US"/>
          </a:p>
        </p:txBody>
      </p:sp>
      <p:sp>
        <p:nvSpPr>
          <p:cNvPr id="5" name="Footer Placeholder 4">
            <a:extLst>
              <a:ext uri="{FF2B5EF4-FFF2-40B4-BE49-F238E27FC236}">
                <a16:creationId xmlns:a16="http://schemas.microsoft.com/office/drawing/2014/main" id="{0FE89A24-FF56-61C2-537B-59926A578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23E6C-F7AD-625A-2F1A-BE3B58411339}"/>
              </a:ext>
            </a:extLst>
          </p:cNvPr>
          <p:cNvSpPr>
            <a:spLocks noGrp="1"/>
          </p:cNvSpPr>
          <p:nvPr>
            <p:ph type="sldNum" sz="quarter" idx="12"/>
          </p:nvPr>
        </p:nvSpPr>
        <p:spPr/>
        <p:txBody>
          <a:bodyPr/>
          <a:lstStyle/>
          <a:p>
            <a:fld id="{97D1BBC2-0EB8-4CFE-B0FB-648CCD27AE7D}" type="slidenum">
              <a:rPr lang="en-US" smtClean="0"/>
              <a:t>‹#›</a:t>
            </a:fld>
            <a:endParaRPr lang="en-US"/>
          </a:p>
        </p:txBody>
      </p:sp>
    </p:spTree>
    <p:extLst>
      <p:ext uri="{BB962C8B-B14F-4D97-AF65-F5344CB8AC3E}">
        <p14:creationId xmlns:p14="http://schemas.microsoft.com/office/powerpoint/2010/main" val="3331981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3C2D9-666A-576D-7677-02F0F5A817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1FFF11-9D94-5B41-6D8C-B459D32F31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C99463-4032-C2A3-6AC6-42CFF8FBE39A}"/>
              </a:ext>
            </a:extLst>
          </p:cNvPr>
          <p:cNvSpPr>
            <a:spLocks noGrp="1"/>
          </p:cNvSpPr>
          <p:nvPr>
            <p:ph type="dt" sz="half" idx="10"/>
          </p:nvPr>
        </p:nvSpPr>
        <p:spPr/>
        <p:txBody>
          <a:bodyPr/>
          <a:lstStyle/>
          <a:p>
            <a:fld id="{04E8A350-597D-4300-91BF-DF74CFE7ADCF}" type="datetimeFigureOut">
              <a:rPr lang="en-US" smtClean="0"/>
              <a:t>10/17/2024</a:t>
            </a:fld>
            <a:endParaRPr lang="en-US"/>
          </a:p>
        </p:txBody>
      </p:sp>
      <p:sp>
        <p:nvSpPr>
          <p:cNvPr id="5" name="Footer Placeholder 4">
            <a:extLst>
              <a:ext uri="{FF2B5EF4-FFF2-40B4-BE49-F238E27FC236}">
                <a16:creationId xmlns:a16="http://schemas.microsoft.com/office/drawing/2014/main" id="{781EC739-F9E0-2CEB-1150-59EC69DA9A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AB54F-D218-2A25-6302-F0B100CEBD1D}"/>
              </a:ext>
            </a:extLst>
          </p:cNvPr>
          <p:cNvSpPr>
            <a:spLocks noGrp="1"/>
          </p:cNvSpPr>
          <p:nvPr>
            <p:ph type="sldNum" sz="quarter" idx="12"/>
          </p:nvPr>
        </p:nvSpPr>
        <p:spPr/>
        <p:txBody>
          <a:bodyPr/>
          <a:lstStyle/>
          <a:p>
            <a:fld id="{97D1BBC2-0EB8-4CFE-B0FB-648CCD27AE7D}" type="slidenum">
              <a:rPr lang="en-US" smtClean="0"/>
              <a:t>‹#›</a:t>
            </a:fld>
            <a:endParaRPr lang="en-US"/>
          </a:p>
        </p:txBody>
      </p:sp>
    </p:spTree>
    <p:extLst>
      <p:ext uri="{BB962C8B-B14F-4D97-AF65-F5344CB8AC3E}">
        <p14:creationId xmlns:p14="http://schemas.microsoft.com/office/powerpoint/2010/main" val="65281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3BB625-9427-277D-50BE-99A911845F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ABB09D-52E5-8B8C-A0DB-57EE14D8E3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7A28DE-F135-21EF-294E-82E59582E1EC}"/>
              </a:ext>
            </a:extLst>
          </p:cNvPr>
          <p:cNvSpPr>
            <a:spLocks noGrp="1"/>
          </p:cNvSpPr>
          <p:nvPr>
            <p:ph type="dt" sz="half" idx="10"/>
          </p:nvPr>
        </p:nvSpPr>
        <p:spPr/>
        <p:txBody>
          <a:bodyPr/>
          <a:lstStyle/>
          <a:p>
            <a:fld id="{04E8A350-597D-4300-91BF-DF74CFE7ADCF}" type="datetimeFigureOut">
              <a:rPr lang="en-US" smtClean="0"/>
              <a:t>10/17/2024</a:t>
            </a:fld>
            <a:endParaRPr lang="en-US"/>
          </a:p>
        </p:txBody>
      </p:sp>
      <p:sp>
        <p:nvSpPr>
          <p:cNvPr id="5" name="Footer Placeholder 4">
            <a:extLst>
              <a:ext uri="{FF2B5EF4-FFF2-40B4-BE49-F238E27FC236}">
                <a16:creationId xmlns:a16="http://schemas.microsoft.com/office/drawing/2014/main" id="{BBA60AF8-EF7A-383C-7DAD-736D15743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E88C8-1B21-98E6-91CD-2F8106A77B19}"/>
              </a:ext>
            </a:extLst>
          </p:cNvPr>
          <p:cNvSpPr>
            <a:spLocks noGrp="1"/>
          </p:cNvSpPr>
          <p:nvPr>
            <p:ph type="sldNum" sz="quarter" idx="12"/>
          </p:nvPr>
        </p:nvSpPr>
        <p:spPr/>
        <p:txBody>
          <a:bodyPr/>
          <a:lstStyle/>
          <a:p>
            <a:fld id="{97D1BBC2-0EB8-4CFE-B0FB-648CCD27AE7D}" type="slidenum">
              <a:rPr lang="en-US" smtClean="0"/>
              <a:t>‹#›</a:t>
            </a:fld>
            <a:endParaRPr lang="en-US"/>
          </a:p>
        </p:txBody>
      </p:sp>
    </p:spTree>
    <p:extLst>
      <p:ext uri="{BB962C8B-B14F-4D97-AF65-F5344CB8AC3E}">
        <p14:creationId xmlns:p14="http://schemas.microsoft.com/office/powerpoint/2010/main" val="3850773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55031-F87B-8665-3D82-9F5D7C8289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80FBED-DAF6-8875-24F1-8DF17D98D9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AF2565-25F1-3DB1-B972-ACF98D0EBAAE}"/>
              </a:ext>
            </a:extLst>
          </p:cNvPr>
          <p:cNvSpPr>
            <a:spLocks noGrp="1"/>
          </p:cNvSpPr>
          <p:nvPr>
            <p:ph type="dt" sz="half" idx="10"/>
          </p:nvPr>
        </p:nvSpPr>
        <p:spPr/>
        <p:txBody>
          <a:bodyPr/>
          <a:lstStyle/>
          <a:p>
            <a:fld id="{04E8A350-597D-4300-91BF-DF74CFE7ADCF}" type="datetimeFigureOut">
              <a:rPr lang="en-US" smtClean="0"/>
              <a:t>10/17/2024</a:t>
            </a:fld>
            <a:endParaRPr lang="en-US"/>
          </a:p>
        </p:txBody>
      </p:sp>
      <p:sp>
        <p:nvSpPr>
          <p:cNvPr id="5" name="Footer Placeholder 4">
            <a:extLst>
              <a:ext uri="{FF2B5EF4-FFF2-40B4-BE49-F238E27FC236}">
                <a16:creationId xmlns:a16="http://schemas.microsoft.com/office/drawing/2014/main" id="{E62AC0A0-8BE0-3A7C-757C-9EC2A2C907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905511-FEB8-F017-B7AD-588FDCE7C4D7}"/>
              </a:ext>
            </a:extLst>
          </p:cNvPr>
          <p:cNvSpPr>
            <a:spLocks noGrp="1"/>
          </p:cNvSpPr>
          <p:nvPr>
            <p:ph type="sldNum" sz="quarter" idx="12"/>
          </p:nvPr>
        </p:nvSpPr>
        <p:spPr/>
        <p:txBody>
          <a:bodyPr/>
          <a:lstStyle/>
          <a:p>
            <a:fld id="{97D1BBC2-0EB8-4CFE-B0FB-648CCD27AE7D}" type="slidenum">
              <a:rPr lang="en-US" smtClean="0"/>
              <a:t>‹#›</a:t>
            </a:fld>
            <a:endParaRPr lang="en-US"/>
          </a:p>
        </p:txBody>
      </p:sp>
    </p:spTree>
    <p:extLst>
      <p:ext uri="{BB962C8B-B14F-4D97-AF65-F5344CB8AC3E}">
        <p14:creationId xmlns:p14="http://schemas.microsoft.com/office/powerpoint/2010/main" val="439052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74538-1E20-84D3-BD36-9932934418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F830F4-1BFD-1D47-94A9-C223FCD746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6759F7-9441-745A-E729-B1BCF8F6A80A}"/>
              </a:ext>
            </a:extLst>
          </p:cNvPr>
          <p:cNvSpPr>
            <a:spLocks noGrp="1"/>
          </p:cNvSpPr>
          <p:nvPr>
            <p:ph type="dt" sz="half" idx="10"/>
          </p:nvPr>
        </p:nvSpPr>
        <p:spPr/>
        <p:txBody>
          <a:bodyPr/>
          <a:lstStyle/>
          <a:p>
            <a:fld id="{04E8A350-597D-4300-91BF-DF74CFE7ADCF}" type="datetimeFigureOut">
              <a:rPr lang="en-US" smtClean="0"/>
              <a:t>10/17/2024</a:t>
            </a:fld>
            <a:endParaRPr lang="en-US"/>
          </a:p>
        </p:txBody>
      </p:sp>
      <p:sp>
        <p:nvSpPr>
          <p:cNvPr id="5" name="Footer Placeholder 4">
            <a:extLst>
              <a:ext uri="{FF2B5EF4-FFF2-40B4-BE49-F238E27FC236}">
                <a16:creationId xmlns:a16="http://schemas.microsoft.com/office/drawing/2014/main" id="{FF9A1011-FEEF-A637-A885-1E8DA7C59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8E52EB-7CD0-F13D-FD70-7EEBF456F0A4}"/>
              </a:ext>
            </a:extLst>
          </p:cNvPr>
          <p:cNvSpPr>
            <a:spLocks noGrp="1"/>
          </p:cNvSpPr>
          <p:nvPr>
            <p:ph type="sldNum" sz="quarter" idx="12"/>
          </p:nvPr>
        </p:nvSpPr>
        <p:spPr/>
        <p:txBody>
          <a:bodyPr/>
          <a:lstStyle/>
          <a:p>
            <a:fld id="{97D1BBC2-0EB8-4CFE-B0FB-648CCD27AE7D}" type="slidenum">
              <a:rPr lang="en-US" smtClean="0"/>
              <a:t>‹#›</a:t>
            </a:fld>
            <a:endParaRPr lang="en-US"/>
          </a:p>
        </p:txBody>
      </p:sp>
    </p:spTree>
    <p:extLst>
      <p:ext uri="{BB962C8B-B14F-4D97-AF65-F5344CB8AC3E}">
        <p14:creationId xmlns:p14="http://schemas.microsoft.com/office/powerpoint/2010/main" val="648101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50EE5-253B-01F7-1C5A-BE678243A5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3FD89E-E3C1-3793-CA99-37E9C76A06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07AA9B-3F2E-B51D-B782-D3EEFE008E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D1EE2A-9B78-D589-1661-658D1CEF28A3}"/>
              </a:ext>
            </a:extLst>
          </p:cNvPr>
          <p:cNvSpPr>
            <a:spLocks noGrp="1"/>
          </p:cNvSpPr>
          <p:nvPr>
            <p:ph type="dt" sz="half" idx="10"/>
          </p:nvPr>
        </p:nvSpPr>
        <p:spPr/>
        <p:txBody>
          <a:bodyPr/>
          <a:lstStyle/>
          <a:p>
            <a:fld id="{04E8A350-597D-4300-91BF-DF74CFE7ADCF}" type="datetimeFigureOut">
              <a:rPr lang="en-US" smtClean="0"/>
              <a:t>10/17/2024</a:t>
            </a:fld>
            <a:endParaRPr lang="en-US"/>
          </a:p>
        </p:txBody>
      </p:sp>
      <p:sp>
        <p:nvSpPr>
          <p:cNvPr id="6" name="Footer Placeholder 5">
            <a:extLst>
              <a:ext uri="{FF2B5EF4-FFF2-40B4-BE49-F238E27FC236}">
                <a16:creationId xmlns:a16="http://schemas.microsoft.com/office/drawing/2014/main" id="{3082F3F9-21BD-80CB-A262-3CE9252292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6306C6-C9C7-22A7-83B1-AC7E93E1057E}"/>
              </a:ext>
            </a:extLst>
          </p:cNvPr>
          <p:cNvSpPr>
            <a:spLocks noGrp="1"/>
          </p:cNvSpPr>
          <p:nvPr>
            <p:ph type="sldNum" sz="quarter" idx="12"/>
          </p:nvPr>
        </p:nvSpPr>
        <p:spPr/>
        <p:txBody>
          <a:bodyPr/>
          <a:lstStyle/>
          <a:p>
            <a:fld id="{97D1BBC2-0EB8-4CFE-B0FB-648CCD27AE7D}" type="slidenum">
              <a:rPr lang="en-US" smtClean="0"/>
              <a:t>‹#›</a:t>
            </a:fld>
            <a:endParaRPr lang="en-US"/>
          </a:p>
        </p:txBody>
      </p:sp>
    </p:spTree>
    <p:extLst>
      <p:ext uri="{BB962C8B-B14F-4D97-AF65-F5344CB8AC3E}">
        <p14:creationId xmlns:p14="http://schemas.microsoft.com/office/powerpoint/2010/main" val="3459873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A9C16-7FE5-8D87-C1B4-ECA20E5EFD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780B60-0D43-63FC-EC18-2BFF6F5270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B3B7B8-BF2F-E8A5-2E38-8E82995B25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0F6E0F-F5E8-5448-2948-AF8097CFBD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08212F-A3F1-A851-F742-4951EA6AF2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AEF16C-4A57-ADE0-B81A-385EDA9C2B57}"/>
              </a:ext>
            </a:extLst>
          </p:cNvPr>
          <p:cNvSpPr>
            <a:spLocks noGrp="1"/>
          </p:cNvSpPr>
          <p:nvPr>
            <p:ph type="dt" sz="half" idx="10"/>
          </p:nvPr>
        </p:nvSpPr>
        <p:spPr/>
        <p:txBody>
          <a:bodyPr/>
          <a:lstStyle/>
          <a:p>
            <a:fld id="{04E8A350-597D-4300-91BF-DF74CFE7ADCF}" type="datetimeFigureOut">
              <a:rPr lang="en-US" smtClean="0"/>
              <a:t>10/17/2024</a:t>
            </a:fld>
            <a:endParaRPr lang="en-US"/>
          </a:p>
        </p:txBody>
      </p:sp>
      <p:sp>
        <p:nvSpPr>
          <p:cNvPr id="8" name="Footer Placeholder 7">
            <a:extLst>
              <a:ext uri="{FF2B5EF4-FFF2-40B4-BE49-F238E27FC236}">
                <a16:creationId xmlns:a16="http://schemas.microsoft.com/office/drawing/2014/main" id="{8F52ED87-A0DC-7907-F9FD-1DDA5A9B87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7A87C9-9341-5E2A-59AF-1362501255FB}"/>
              </a:ext>
            </a:extLst>
          </p:cNvPr>
          <p:cNvSpPr>
            <a:spLocks noGrp="1"/>
          </p:cNvSpPr>
          <p:nvPr>
            <p:ph type="sldNum" sz="quarter" idx="12"/>
          </p:nvPr>
        </p:nvSpPr>
        <p:spPr/>
        <p:txBody>
          <a:bodyPr/>
          <a:lstStyle/>
          <a:p>
            <a:fld id="{97D1BBC2-0EB8-4CFE-B0FB-648CCD27AE7D}" type="slidenum">
              <a:rPr lang="en-US" smtClean="0"/>
              <a:t>‹#›</a:t>
            </a:fld>
            <a:endParaRPr lang="en-US"/>
          </a:p>
        </p:txBody>
      </p:sp>
    </p:spTree>
    <p:extLst>
      <p:ext uri="{BB962C8B-B14F-4D97-AF65-F5344CB8AC3E}">
        <p14:creationId xmlns:p14="http://schemas.microsoft.com/office/powerpoint/2010/main" val="2316136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54DD1-FACE-C2D6-4D12-14C4F4DD21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9DA576-8DA1-2D6E-3F9E-06ADB178E64B}"/>
              </a:ext>
            </a:extLst>
          </p:cNvPr>
          <p:cNvSpPr>
            <a:spLocks noGrp="1"/>
          </p:cNvSpPr>
          <p:nvPr>
            <p:ph type="dt" sz="half" idx="10"/>
          </p:nvPr>
        </p:nvSpPr>
        <p:spPr/>
        <p:txBody>
          <a:bodyPr/>
          <a:lstStyle/>
          <a:p>
            <a:fld id="{04E8A350-597D-4300-91BF-DF74CFE7ADCF}" type="datetimeFigureOut">
              <a:rPr lang="en-US" smtClean="0"/>
              <a:t>10/17/2024</a:t>
            </a:fld>
            <a:endParaRPr lang="en-US"/>
          </a:p>
        </p:txBody>
      </p:sp>
      <p:sp>
        <p:nvSpPr>
          <p:cNvPr id="4" name="Footer Placeholder 3">
            <a:extLst>
              <a:ext uri="{FF2B5EF4-FFF2-40B4-BE49-F238E27FC236}">
                <a16:creationId xmlns:a16="http://schemas.microsoft.com/office/drawing/2014/main" id="{F174B45B-B7EE-4DE2-F0FA-C1C9A26EC7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99BEA6-ADA4-46E5-3045-6E1BFEAF4F9A}"/>
              </a:ext>
            </a:extLst>
          </p:cNvPr>
          <p:cNvSpPr>
            <a:spLocks noGrp="1"/>
          </p:cNvSpPr>
          <p:nvPr>
            <p:ph type="sldNum" sz="quarter" idx="12"/>
          </p:nvPr>
        </p:nvSpPr>
        <p:spPr/>
        <p:txBody>
          <a:bodyPr/>
          <a:lstStyle/>
          <a:p>
            <a:fld id="{97D1BBC2-0EB8-4CFE-B0FB-648CCD27AE7D}" type="slidenum">
              <a:rPr lang="en-US" smtClean="0"/>
              <a:t>‹#›</a:t>
            </a:fld>
            <a:endParaRPr lang="en-US"/>
          </a:p>
        </p:txBody>
      </p:sp>
    </p:spTree>
    <p:extLst>
      <p:ext uri="{BB962C8B-B14F-4D97-AF65-F5344CB8AC3E}">
        <p14:creationId xmlns:p14="http://schemas.microsoft.com/office/powerpoint/2010/main" val="257224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33AF99-2FB2-4FD1-FA3B-4F05AFF7C5B9}"/>
              </a:ext>
            </a:extLst>
          </p:cNvPr>
          <p:cNvSpPr>
            <a:spLocks noGrp="1"/>
          </p:cNvSpPr>
          <p:nvPr>
            <p:ph type="dt" sz="half" idx="10"/>
          </p:nvPr>
        </p:nvSpPr>
        <p:spPr/>
        <p:txBody>
          <a:bodyPr/>
          <a:lstStyle/>
          <a:p>
            <a:fld id="{04E8A350-597D-4300-91BF-DF74CFE7ADCF}" type="datetimeFigureOut">
              <a:rPr lang="en-US" smtClean="0"/>
              <a:t>10/17/2024</a:t>
            </a:fld>
            <a:endParaRPr lang="en-US"/>
          </a:p>
        </p:txBody>
      </p:sp>
      <p:sp>
        <p:nvSpPr>
          <p:cNvPr id="3" name="Footer Placeholder 2">
            <a:extLst>
              <a:ext uri="{FF2B5EF4-FFF2-40B4-BE49-F238E27FC236}">
                <a16:creationId xmlns:a16="http://schemas.microsoft.com/office/drawing/2014/main" id="{4DE4537C-75BB-A77F-0373-0DBCA662D2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36E2D3-8120-21AD-7111-4E0247635A07}"/>
              </a:ext>
            </a:extLst>
          </p:cNvPr>
          <p:cNvSpPr>
            <a:spLocks noGrp="1"/>
          </p:cNvSpPr>
          <p:nvPr>
            <p:ph type="sldNum" sz="quarter" idx="12"/>
          </p:nvPr>
        </p:nvSpPr>
        <p:spPr/>
        <p:txBody>
          <a:bodyPr/>
          <a:lstStyle/>
          <a:p>
            <a:fld id="{97D1BBC2-0EB8-4CFE-B0FB-648CCD27AE7D}" type="slidenum">
              <a:rPr lang="en-US" smtClean="0"/>
              <a:t>‹#›</a:t>
            </a:fld>
            <a:endParaRPr lang="en-US"/>
          </a:p>
        </p:txBody>
      </p:sp>
    </p:spTree>
    <p:extLst>
      <p:ext uri="{BB962C8B-B14F-4D97-AF65-F5344CB8AC3E}">
        <p14:creationId xmlns:p14="http://schemas.microsoft.com/office/powerpoint/2010/main" val="4138712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E1B2E-919A-5948-10B4-0F735EB781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5EC294-9F19-A640-3E3A-F3CC034D3C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A4B6DB-5A74-7229-ABAB-3857CE84D2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8F1A89-9D97-CE54-CF21-B8F6FD62574A}"/>
              </a:ext>
            </a:extLst>
          </p:cNvPr>
          <p:cNvSpPr>
            <a:spLocks noGrp="1"/>
          </p:cNvSpPr>
          <p:nvPr>
            <p:ph type="dt" sz="half" idx="10"/>
          </p:nvPr>
        </p:nvSpPr>
        <p:spPr/>
        <p:txBody>
          <a:bodyPr/>
          <a:lstStyle/>
          <a:p>
            <a:fld id="{04E8A350-597D-4300-91BF-DF74CFE7ADCF}" type="datetimeFigureOut">
              <a:rPr lang="en-US" smtClean="0"/>
              <a:t>10/17/2024</a:t>
            </a:fld>
            <a:endParaRPr lang="en-US"/>
          </a:p>
        </p:txBody>
      </p:sp>
      <p:sp>
        <p:nvSpPr>
          <p:cNvPr id="6" name="Footer Placeholder 5">
            <a:extLst>
              <a:ext uri="{FF2B5EF4-FFF2-40B4-BE49-F238E27FC236}">
                <a16:creationId xmlns:a16="http://schemas.microsoft.com/office/drawing/2014/main" id="{97AAE2C0-1628-9D8C-01D4-94B88B83D8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DE924-CA94-B49A-2314-AD4ADAAF0832}"/>
              </a:ext>
            </a:extLst>
          </p:cNvPr>
          <p:cNvSpPr>
            <a:spLocks noGrp="1"/>
          </p:cNvSpPr>
          <p:nvPr>
            <p:ph type="sldNum" sz="quarter" idx="12"/>
          </p:nvPr>
        </p:nvSpPr>
        <p:spPr/>
        <p:txBody>
          <a:bodyPr/>
          <a:lstStyle/>
          <a:p>
            <a:fld id="{97D1BBC2-0EB8-4CFE-B0FB-648CCD27AE7D}" type="slidenum">
              <a:rPr lang="en-US" smtClean="0"/>
              <a:t>‹#›</a:t>
            </a:fld>
            <a:endParaRPr lang="en-US"/>
          </a:p>
        </p:txBody>
      </p:sp>
    </p:spTree>
    <p:extLst>
      <p:ext uri="{BB962C8B-B14F-4D97-AF65-F5344CB8AC3E}">
        <p14:creationId xmlns:p14="http://schemas.microsoft.com/office/powerpoint/2010/main" val="1735421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C2770-4219-2318-B8D3-3B6A550DD9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A1BC20-CBEB-7744-EB9F-F685FF9AAA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C54078-FF90-241E-7440-9C38BA3A10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D37FF2-8F6D-F4AA-DCDE-04C2C9A6AC01}"/>
              </a:ext>
            </a:extLst>
          </p:cNvPr>
          <p:cNvSpPr>
            <a:spLocks noGrp="1"/>
          </p:cNvSpPr>
          <p:nvPr>
            <p:ph type="dt" sz="half" idx="10"/>
          </p:nvPr>
        </p:nvSpPr>
        <p:spPr/>
        <p:txBody>
          <a:bodyPr/>
          <a:lstStyle/>
          <a:p>
            <a:fld id="{04E8A350-597D-4300-91BF-DF74CFE7ADCF}" type="datetimeFigureOut">
              <a:rPr lang="en-US" smtClean="0"/>
              <a:t>10/17/2024</a:t>
            </a:fld>
            <a:endParaRPr lang="en-US"/>
          </a:p>
        </p:txBody>
      </p:sp>
      <p:sp>
        <p:nvSpPr>
          <p:cNvPr id="6" name="Footer Placeholder 5">
            <a:extLst>
              <a:ext uri="{FF2B5EF4-FFF2-40B4-BE49-F238E27FC236}">
                <a16:creationId xmlns:a16="http://schemas.microsoft.com/office/drawing/2014/main" id="{9B6747D5-5812-A130-2789-A8ED1BA27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BB3D9F-27CD-8100-CD3D-DA986F8AC11B}"/>
              </a:ext>
            </a:extLst>
          </p:cNvPr>
          <p:cNvSpPr>
            <a:spLocks noGrp="1"/>
          </p:cNvSpPr>
          <p:nvPr>
            <p:ph type="sldNum" sz="quarter" idx="12"/>
          </p:nvPr>
        </p:nvSpPr>
        <p:spPr/>
        <p:txBody>
          <a:bodyPr/>
          <a:lstStyle/>
          <a:p>
            <a:fld id="{97D1BBC2-0EB8-4CFE-B0FB-648CCD27AE7D}" type="slidenum">
              <a:rPr lang="en-US" smtClean="0"/>
              <a:t>‹#›</a:t>
            </a:fld>
            <a:endParaRPr lang="en-US"/>
          </a:p>
        </p:txBody>
      </p:sp>
    </p:spTree>
    <p:extLst>
      <p:ext uri="{BB962C8B-B14F-4D97-AF65-F5344CB8AC3E}">
        <p14:creationId xmlns:p14="http://schemas.microsoft.com/office/powerpoint/2010/main" val="2454846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6C17F7-4563-62E7-62C3-CAEA91BA6C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634BED-A623-F7F3-B37E-26A02C0CF9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F8B8C4-2801-0A8F-CC07-96FB7D5D8E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E8A350-597D-4300-91BF-DF74CFE7ADCF}" type="datetimeFigureOut">
              <a:rPr lang="en-US" smtClean="0"/>
              <a:t>10/17/2024</a:t>
            </a:fld>
            <a:endParaRPr lang="en-US"/>
          </a:p>
        </p:txBody>
      </p:sp>
      <p:sp>
        <p:nvSpPr>
          <p:cNvPr id="5" name="Footer Placeholder 4">
            <a:extLst>
              <a:ext uri="{FF2B5EF4-FFF2-40B4-BE49-F238E27FC236}">
                <a16:creationId xmlns:a16="http://schemas.microsoft.com/office/drawing/2014/main" id="{22FEC6A1-DC92-6BF4-12D4-65CE7B8F63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E78B43-E6A6-8A72-9643-424463B200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1BBC2-0EB8-4CFE-B0FB-648CCD27AE7D}" type="slidenum">
              <a:rPr lang="en-US" smtClean="0"/>
              <a:t>‹#›</a:t>
            </a:fld>
            <a:endParaRPr lang="en-US"/>
          </a:p>
        </p:txBody>
      </p:sp>
    </p:spTree>
    <p:extLst>
      <p:ext uri="{BB962C8B-B14F-4D97-AF65-F5344CB8AC3E}">
        <p14:creationId xmlns:p14="http://schemas.microsoft.com/office/powerpoint/2010/main" val="2228165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17.png"/><Relationship Id="rId7"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12.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8.jpg"/><Relationship Id="rId1" Type="http://schemas.openxmlformats.org/officeDocument/2006/relationships/slideLayout" Target="../slideLayouts/slideLayout7.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1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40.png"/><Relationship Id="rId7" Type="http://schemas.openxmlformats.org/officeDocument/2006/relationships/image" Target="../media/image36.png"/><Relationship Id="rId2" Type="http://schemas.openxmlformats.org/officeDocument/2006/relationships/image" Target="../media/image39.jpg"/><Relationship Id="rId1" Type="http://schemas.openxmlformats.org/officeDocument/2006/relationships/slideLayout" Target="../slideLayouts/slideLayout7.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slides/_rels/slide14.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32.png"/><Relationship Id="rId7" Type="http://schemas.openxmlformats.org/officeDocument/2006/relationships/image" Target="../media/image45.png"/><Relationship Id="rId2" Type="http://schemas.openxmlformats.org/officeDocument/2006/relationships/image" Target="../media/image44.jpg"/><Relationship Id="rId1" Type="http://schemas.openxmlformats.org/officeDocument/2006/relationships/slideLayout" Target="../slideLayouts/slideLayout7.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33.svg"/></Relationships>
</file>

<file path=ppt/slides/_rels/slide15.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jpg"/><Relationship Id="rId1" Type="http://schemas.openxmlformats.org/officeDocument/2006/relationships/slideLayout" Target="../slideLayouts/slideLayout7.xml"/><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slides/_rels/slide16.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55.png"/><Relationship Id="rId7" Type="http://schemas.openxmlformats.org/officeDocument/2006/relationships/image" Target="../media/image52.png"/><Relationship Id="rId2" Type="http://schemas.openxmlformats.org/officeDocument/2006/relationships/image" Target="../media/image54.jpg"/><Relationship Id="rId1" Type="http://schemas.openxmlformats.org/officeDocument/2006/relationships/slideLayout" Target="../slideLayouts/slideLayout7.xml"/><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slides/_rels/slide17.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48.png"/><Relationship Id="rId7" Type="http://schemas.openxmlformats.org/officeDocument/2006/relationships/image" Target="../media/image60.png"/><Relationship Id="rId2" Type="http://schemas.openxmlformats.org/officeDocument/2006/relationships/image" Target="../media/image59.jpg"/><Relationship Id="rId1" Type="http://schemas.openxmlformats.org/officeDocument/2006/relationships/slideLayout" Target="../slideLayouts/slideLayout7.xml"/><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49.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4.png"/><Relationship Id="rId7" Type="http://schemas.openxmlformats.org/officeDocument/2006/relationships/image" Target="../media/image7.png"/><Relationship Id="rId2" Type="http://schemas.openxmlformats.org/officeDocument/2006/relationships/image" Target="../media/image13.jp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4.png"/><Relationship Id="rId7" Type="http://schemas.openxmlformats.org/officeDocument/2006/relationships/image" Target="../media/image11.png"/><Relationship Id="rId2" Type="http://schemas.openxmlformats.org/officeDocument/2006/relationships/image" Target="../media/image16.jp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23.jpg"/><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5.png"/><Relationship Id="rId7" Type="http://schemas.openxmlformats.org/officeDocument/2006/relationships/image" Target="../media/image21.png"/><Relationship Id="rId2" Type="http://schemas.openxmlformats.org/officeDocument/2006/relationships/image" Target="../media/image24.jpg"/><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9F06D4-038C-0479-8AAA-1F00FE80C28E}"/>
              </a:ext>
            </a:extLst>
          </p:cNvPr>
          <p:cNvSpPr txBox="1"/>
          <p:nvPr/>
        </p:nvSpPr>
        <p:spPr>
          <a:xfrm>
            <a:off x="2448106" y="2046952"/>
            <a:ext cx="7295788" cy="1200329"/>
          </a:xfrm>
          <a:prstGeom prst="rect">
            <a:avLst/>
          </a:prstGeom>
          <a:noFill/>
        </p:spPr>
        <p:txBody>
          <a:bodyPr wrap="square" rtlCol="0">
            <a:spAutoFit/>
          </a:bodyPr>
          <a:lstStyle/>
          <a:p>
            <a:pPr algn="ctr"/>
            <a:r>
              <a:rPr lang="en-US" sz="7200" dirty="0">
                <a:solidFill>
                  <a:srgbClr val="FF0000"/>
                </a:solidFill>
                <a:latin typeface="Impact" panose="020B0806030902050204" pitchFamily="34" charset="0"/>
              </a:rPr>
              <a:t>Game Developer AI</a:t>
            </a:r>
          </a:p>
        </p:txBody>
      </p:sp>
      <p:sp>
        <p:nvSpPr>
          <p:cNvPr id="4" name="TextBox 3">
            <a:extLst>
              <a:ext uri="{FF2B5EF4-FFF2-40B4-BE49-F238E27FC236}">
                <a16:creationId xmlns:a16="http://schemas.microsoft.com/office/drawing/2014/main" id="{515546CC-BD08-A4E4-83C2-D41FA37BF9F5}"/>
              </a:ext>
            </a:extLst>
          </p:cNvPr>
          <p:cNvSpPr txBox="1"/>
          <p:nvPr/>
        </p:nvSpPr>
        <p:spPr>
          <a:xfrm>
            <a:off x="1437096" y="6783735"/>
            <a:ext cx="9317808" cy="3539430"/>
          </a:xfrm>
          <a:prstGeom prst="rect">
            <a:avLst/>
          </a:prstGeom>
          <a:noFill/>
        </p:spPr>
        <p:txBody>
          <a:bodyPr wrap="none" rtlCol="0">
            <a:spAutoFit/>
          </a:bodyPr>
          <a:lstStyle/>
          <a:p>
            <a:pPr algn="ctr"/>
            <a:r>
              <a:rPr lang="en-US" sz="3200" dirty="0">
                <a:solidFill>
                  <a:srgbClr val="6B88FF"/>
                </a:solidFill>
              </a:rPr>
              <a:t>Designed and Developed by</a:t>
            </a:r>
          </a:p>
          <a:p>
            <a:pPr algn="ctr"/>
            <a:r>
              <a:rPr lang="en-US" sz="3200" dirty="0">
                <a:solidFill>
                  <a:srgbClr val="FF0000"/>
                </a:solidFill>
              </a:rPr>
              <a:t>Piyush Chall </a:t>
            </a:r>
          </a:p>
          <a:p>
            <a:pPr algn="ctr"/>
            <a:r>
              <a:rPr lang="en-US" sz="3200" dirty="0">
                <a:solidFill>
                  <a:srgbClr val="6B88FF"/>
                </a:solidFill>
              </a:rPr>
              <a:t>Under the Guidance of </a:t>
            </a:r>
          </a:p>
          <a:p>
            <a:pPr algn="ctr"/>
            <a:r>
              <a:rPr lang="en-US" sz="3200" dirty="0">
                <a:solidFill>
                  <a:srgbClr val="FF0000"/>
                </a:solidFill>
              </a:rPr>
              <a:t>ASS. PROF. GANESHKUMAR R. NARAYANKAR</a:t>
            </a:r>
          </a:p>
          <a:p>
            <a:pPr algn="ctr"/>
            <a:r>
              <a:rPr lang="en-US" sz="3200" dirty="0">
                <a:solidFill>
                  <a:srgbClr val="6B88FF"/>
                </a:solidFill>
              </a:rPr>
              <a:t>B.Sc. Computer Science</a:t>
            </a:r>
          </a:p>
          <a:p>
            <a:pPr algn="ctr"/>
            <a:r>
              <a:rPr lang="en-US" sz="3200" dirty="0">
                <a:solidFill>
                  <a:srgbClr val="6B88FF"/>
                </a:solidFill>
              </a:rPr>
              <a:t>Shree Shankar Narayan College of Arts And Commerce </a:t>
            </a:r>
            <a:endParaRPr lang="en-US" sz="3200" dirty="0">
              <a:solidFill>
                <a:srgbClr val="8B3FFF"/>
              </a:solidFill>
            </a:endParaRPr>
          </a:p>
          <a:p>
            <a:pPr algn="ctr"/>
            <a:endParaRPr lang="en-US" sz="3200" dirty="0">
              <a:solidFill>
                <a:srgbClr val="6B88FF"/>
              </a:solidFill>
            </a:endParaRPr>
          </a:p>
        </p:txBody>
      </p:sp>
    </p:spTree>
    <p:extLst>
      <p:ext uri="{BB962C8B-B14F-4D97-AF65-F5344CB8AC3E}">
        <p14:creationId xmlns:p14="http://schemas.microsoft.com/office/powerpoint/2010/main" val="2460019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B2C98F-7BC4-B560-17DB-0DAB1EF19082}"/>
              </a:ext>
            </a:extLst>
          </p:cNvPr>
          <p:cNvSpPr txBox="1"/>
          <p:nvPr/>
        </p:nvSpPr>
        <p:spPr>
          <a:xfrm>
            <a:off x="4651535" y="419100"/>
            <a:ext cx="2888932" cy="584775"/>
          </a:xfrm>
          <a:prstGeom prst="rect">
            <a:avLst/>
          </a:prstGeom>
          <a:noFill/>
        </p:spPr>
        <p:txBody>
          <a:bodyPr wrap="none" rtlCol="0">
            <a:spAutoFit/>
          </a:bodyPr>
          <a:lstStyle/>
          <a:p>
            <a:pPr algn="ctr"/>
            <a:r>
              <a:rPr lang="en-US" sz="3200" dirty="0">
                <a:solidFill>
                  <a:schemeClr val="bg1">
                    <a:lumMod val="65000"/>
                  </a:schemeClr>
                </a:solidFill>
                <a:latin typeface="Impact" panose="020B0806030902050204" pitchFamily="34" charset="0"/>
              </a:rPr>
              <a:t>Propose System</a:t>
            </a:r>
          </a:p>
        </p:txBody>
      </p:sp>
      <p:sp>
        <p:nvSpPr>
          <p:cNvPr id="15" name="TextBox 14">
            <a:extLst>
              <a:ext uri="{FF2B5EF4-FFF2-40B4-BE49-F238E27FC236}">
                <a16:creationId xmlns:a16="http://schemas.microsoft.com/office/drawing/2014/main" id="{56AF699D-6508-0B8D-94CD-88036179DEDA}"/>
              </a:ext>
            </a:extLst>
          </p:cNvPr>
          <p:cNvSpPr txBox="1"/>
          <p:nvPr/>
        </p:nvSpPr>
        <p:spPr>
          <a:xfrm>
            <a:off x="6815055" y="2358779"/>
            <a:ext cx="3819656" cy="523220"/>
          </a:xfrm>
          <a:prstGeom prst="rect">
            <a:avLst/>
          </a:prstGeom>
          <a:noFill/>
        </p:spPr>
        <p:txBody>
          <a:bodyPr wrap="square" rtlCol="0">
            <a:spAutoFit/>
          </a:bodyPr>
          <a:lstStyle/>
          <a:p>
            <a:pPr algn="ctr"/>
            <a:r>
              <a:rPr lang="en-US" sz="2800" b="1" dirty="0">
                <a:solidFill>
                  <a:schemeClr val="bg1">
                    <a:lumMod val="95000"/>
                  </a:schemeClr>
                </a:solidFill>
              </a:rPr>
              <a:t>Crew Collaboration</a:t>
            </a:r>
          </a:p>
        </p:txBody>
      </p:sp>
      <p:sp>
        <p:nvSpPr>
          <p:cNvPr id="16" name="TextBox 15">
            <a:extLst>
              <a:ext uri="{FF2B5EF4-FFF2-40B4-BE49-F238E27FC236}">
                <a16:creationId xmlns:a16="http://schemas.microsoft.com/office/drawing/2014/main" id="{7B7C2507-B191-28DD-9482-F86774C1B1D1}"/>
              </a:ext>
            </a:extLst>
          </p:cNvPr>
          <p:cNvSpPr txBox="1"/>
          <p:nvPr/>
        </p:nvSpPr>
        <p:spPr>
          <a:xfrm>
            <a:off x="7077075" y="2763392"/>
            <a:ext cx="3295616" cy="1631216"/>
          </a:xfrm>
          <a:prstGeom prst="rect">
            <a:avLst/>
          </a:prstGeom>
          <a:noFill/>
        </p:spPr>
        <p:txBody>
          <a:bodyPr wrap="square" rtlCol="0">
            <a:spAutoFit/>
          </a:bodyPr>
          <a:lstStyle/>
          <a:p>
            <a:pPr algn="just"/>
            <a:r>
              <a:rPr lang="en-US" sz="2000" dirty="0">
                <a:solidFill>
                  <a:schemeClr val="bg1">
                    <a:lumMod val="95000"/>
                  </a:schemeClr>
                </a:solidFill>
              </a:rPr>
              <a:t>Here, the system leverages </a:t>
            </a:r>
            <a:r>
              <a:rPr lang="en-US" sz="2000" dirty="0" err="1">
                <a:solidFill>
                  <a:schemeClr val="bg1">
                    <a:lumMod val="95000"/>
                  </a:schemeClr>
                </a:solidFill>
              </a:rPr>
              <a:t>CrewAI's</a:t>
            </a:r>
            <a:r>
              <a:rPr lang="en-US" sz="2000" dirty="0">
                <a:solidFill>
                  <a:schemeClr val="bg1">
                    <a:lumMod val="95000"/>
                  </a:schemeClr>
                </a:solidFill>
              </a:rPr>
              <a:t> built-in capability to integrate all agents and their tasks into a single Python code module. </a:t>
            </a:r>
          </a:p>
        </p:txBody>
      </p:sp>
      <p:sp>
        <p:nvSpPr>
          <p:cNvPr id="10" name="Circle: Hollow 9">
            <a:extLst>
              <a:ext uri="{FF2B5EF4-FFF2-40B4-BE49-F238E27FC236}">
                <a16:creationId xmlns:a16="http://schemas.microsoft.com/office/drawing/2014/main" id="{ACBF2F08-274D-E47F-B021-C7183A615DE3}"/>
              </a:ext>
            </a:extLst>
          </p:cNvPr>
          <p:cNvSpPr/>
          <p:nvPr/>
        </p:nvSpPr>
        <p:spPr>
          <a:xfrm>
            <a:off x="623887" y="1003875"/>
            <a:ext cx="5648325" cy="5591175"/>
          </a:xfrm>
          <a:prstGeom prst="donut">
            <a:avLst>
              <a:gd name="adj" fmla="val 28405"/>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Block Arc 10">
            <a:extLst>
              <a:ext uri="{FF2B5EF4-FFF2-40B4-BE49-F238E27FC236}">
                <a16:creationId xmlns:a16="http://schemas.microsoft.com/office/drawing/2014/main" id="{6EE1D327-3B4E-B787-7DE4-A973467694DA}"/>
              </a:ext>
            </a:extLst>
          </p:cNvPr>
          <p:cNvSpPr/>
          <p:nvPr/>
        </p:nvSpPr>
        <p:spPr>
          <a:xfrm rot="16530678">
            <a:off x="614361" y="967649"/>
            <a:ext cx="5648325" cy="5663625"/>
          </a:xfrm>
          <a:prstGeom prst="blockArc">
            <a:avLst>
              <a:gd name="adj1" fmla="val 14659365"/>
              <a:gd name="adj2" fmla="val 21332290"/>
              <a:gd name="adj3" fmla="val 32728"/>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Oval 12">
            <a:extLst>
              <a:ext uri="{FF2B5EF4-FFF2-40B4-BE49-F238E27FC236}">
                <a16:creationId xmlns:a16="http://schemas.microsoft.com/office/drawing/2014/main" id="{7C966826-AFE0-6FF9-3F53-C84BCD952107}"/>
              </a:ext>
            </a:extLst>
          </p:cNvPr>
          <p:cNvSpPr/>
          <p:nvPr/>
        </p:nvSpPr>
        <p:spPr>
          <a:xfrm>
            <a:off x="2014489" y="2455576"/>
            <a:ext cx="2857504" cy="2760222"/>
          </a:xfrm>
          <a:prstGeom prst="ellipse">
            <a:avLst/>
          </a:prstGeom>
          <a:blipFill dpi="0" rotWithShape="1">
            <a:blip r:embed="rId2"/>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Clipboard with solid fill">
            <a:extLst>
              <a:ext uri="{FF2B5EF4-FFF2-40B4-BE49-F238E27FC236}">
                <a16:creationId xmlns:a16="http://schemas.microsoft.com/office/drawing/2014/main" id="{95909219-A7B0-94EC-E523-DA51FF704CC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90849" y="5396925"/>
            <a:ext cx="914400" cy="914400"/>
          </a:xfrm>
          <a:prstGeom prst="rect">
            <a:avLst/>
          </a:prstGeom>
        </p:spPr>
      </p:pic>
      <p:pic>
        <p:nvPicPr>
          <p:cNvPr id="18" name="Graphic 17" descr="Group brainstorm with solid fill">
            <a:extLst>
              <a:ext uri="{FF2B5EF4-FFF2-40B4-BE49-F238E27FC236}">
                <a16:creationId xmlns:a16="http://schemas.microsoft.com/office/drawing/2014/main" id="{7AA31E50-B23B-80E9-07E0-2C1A7D11498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74176" y="1998376"/>
            <a:ext cx="914400" cy="914400"/>
          </a:xfrm>
          <a:prstGeom prst="rect">
            <a:avLst/>
          </a:prstGeom>
        </p:spPr>
      </p:pic>
      <p:pic>
        <p:nvPicPr>
          <p:cNvPr id="19" name="Graphic 18" descr="Handshake with solid fill">
            <a:extLst>
              <a:ext uri="{FF2B5EF4-FFF2-40B4-BE49-F238E27FC236}">
                <a16:creationId xmlns:a16="http://schemas.microsoft.com/office/drawing/2014/main" id="{13951226-5A18-F57D-3831-DA5ABBC8893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56456" y="2163189"/>
            <a:ext cx="914400" cy="914400"/>
          </a:xfrm>
          <a:prstGeom prst="rect">
            <a:avLst/>
          </a:prstGeom>
        </p:spPr>
      </p:pic>
    </p:spTree>
    <p:extLst>
      <p:ext uri="{BB962C8B-B14F-4D97-AF65-F5344CB8AC3E}">
        <p14:creationId xmlns:p14="http://schemas.microsoft.com/office/powerpoint/2010/main" val="4046834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B2C98F-7BC4-B560-17DB-0DAB1EF19082}"/>
              </a:ext>
            </a:extLst>
          </p:cNvPr>
          <p:cNvSpPr txBox="1"/>
          <p:nvPr/>
        </p:nvSpPr>
        <p:spPr>
          <a:xfrm>
            <a:off x="2394512" y="2428875"/>
            <a:ext cx="7402989" cy="769441"/>
          </a:xfrm>
          <a:prstGeom prst="rect">
            <a:avLst/>
          </a:prstGeom>
          <a:noFill/>
        </p:spPr>
        <p:txBody>
          <a:bodyPr wrap="none" rtlCol="0">
            <a:spAutoFit/>
          </a:bodyPr>
          <a:lstStyle/>
          <a:p>
            <a:pPr algn="ctr"/>
            <a:r>
              <a:rPr lang="en-US" sz="4400" dirty="0">
                <a:solidFill>
                  <a:schemeClr val="bg1">
                    <a:lumMod val="95000"/>
                  </a:schemeClr>
                </a:solidFill>
                <a:latin typeface="Impact" panose="020B0806030902050204" pitchFamily="34" charset="0"/>
              </a:rPr>
              <a:t>Advantages and Disadvantages</a:t>
            </a:r>
          </a:p>
        </p:txBody>
      </p:sp>
      <p:sp>
        <p:nvSpPr>
          <p:cNvPr id="3" name="Circle: Hollow 2">
            <a:extLst>
              <a:ext uri="{FF2B5EF4-FFF2-40B4-BE49-F238E27FC236}">
                <a16:creationId xmlns:a16="http://schemas.microsoft.com/office/drawing/2014/main" id="{774166BC-6052-E2D9-2A7E-ADC89DD3509B}"/>
              </a:ext>
            </a:extLst>
          </p:cNvPr>
          <p:cNvSpPr/>
          <p:nvPr/>
        </p:nvSpPr>
        <p:spPr>
          <a:xfrm>
            <a:off x="595312" y="6976050"/>
            <a:ext cx="5648325" cy="5591175"/>
          </a:xfrm>
          <a:prstGeom prst="donut">
            <a:avLst>
              <a:gd name="adj" fmla="val 28405"/>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Block Arc 4">
            <a:extLst>
              <a:ext uri="{FF2B5EF4-FFF2-40B4-BE49-F238E27FC236}">
                <a16:creationId xmlns:a16="http://schemas.microsoft.com/office/drawing/2014/main" id="{1C307E51-43F7-BAA6-4563-DD54AFCD51B9}"/>
              </a:ext>
            </a:extLst>
          </p:cNvPr>
          <p:cNvSpPr/>
          <p:nvPr/>
        </p:nvSpPr>
        <p:spPr>
          <a:xfrm rot="1556696">
            <a:off x="614361" y="6939824"/>
            <a:ext cx="5648325" cy="5663625"/>
          </a:xfrm>
          <a:prstGeom prst="blockArc">
            <a:avLst>
              <a:gd name="adj1" fmla="val 14659365"/>
              <a:gd name="adj2" fmla="val 21332290"/>
              <a:gd name="adj3" fmla="val 32728"/>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a:extLst>
              <a:ext uri="{FF2B5EF4-FFF2-40B4-BE49-F238E27FC236}">
                <a16:creationId xmlns:a16="http://schemas.microsoft.com/office/drawing/2014/main" id="{3F25834C-E6BD-FA80-F050-41DA71BBC404}"/>
              </a:ext>
            </a:extLst>
          </p:cNvPr>
          <p:cNvSpPr/>
          <p:nvPr/>
        </p:nvSpPr>
        <p:spPr>
          <a:xfrm>
            <a:off x="2014489" y="8427751"/>
            <a:ext cx="2857504" cy="2760222"/>
          </a:xfrm>
          <a:prstGeom prst="ellipse">
            <a:avLst/>
          </a:prstGeom>
          <a:blipFill dpi="0" rotWithShape="1">
            <a:blip r:embed="rId2"/>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239BE40-7D2F-ABF0-94E4-4F5F61AFD630}"/>
              </a:ext>
            </a:extLst>
          </p:cNvPr>
          <p:cNvSpPr txBox="1"/>
          <p:nvPr/>
        </p:nvSpPr>
        <p:spPr>
          <a:xfrm>
            <a:off x="6815055" y="8330954"/>
            <a:ext cx="3819656" cy="523220"/>
          </a:xfrm>
          <a:prstGeom prst="rect">
            <a:avLst/>
          </a:prstGeom>
          <a:noFill/>
        </p:spPr>
        <p:txBody>
          <a:bodyPr wrap="square" rtlCol="0">
            <a:spAutoFit/>
          </a:bodyPr>
          <a:lstStyle/>
          <a:p>
            <a:pPr algn="ctr"/>
            <a:r>
              <a:rPr lang="en-US" sz="2800" b="1" dirty="0">
                <a:solidFill>
                  <a:schemeClr val="bg1">
                    <a:lumMod val="95000"/>
                  </a:schemeClr>
                </a:solidFill>
              </a:rPr>
              <a:t>Efficiency</a:t>
            </a:r>
          </a:p>
        </p:txBody>
      </p:sp>
      <p:sp>
        <p:nvSpPr>
          <p:cNvPr id="12" name="TextBox 11">
            <a:extLst>
              <a:ext uri="{FF2B5EF4-FFF2-40B4-BE49-F238E27FC236}">
                <a16:creationId xmlns:a16="http://schemas.microsoft.com/office/drawing/2014/main" id="{ED9D8E60-A011-4710-5AB3-DA2778CF4286}"/>
              </a:ext>
            </a:extLst>
          </p:cNvPr>
          <p:cNvSpPr txBox="1"/>
          <p:nvPr/>
        </p:nvSpPr>
        <p:spPr>
          <a:xfrm>
            <a:off x="6981825" y="8735567"/>
            <a:ext cx="3486116" cy="1015663"/>
          </a:xfrm>
          <a:prstGeom prst="rect">
            <a:avLst/>
          </a:prstGeom>
          <a:noFill/>
        </p:spPr>
        <p:txBody>
          <a:bodyPr wrap="square" rtlCol="0">
            <a:spAutoFit/>
          </a:bodyPr>
          <a:lstStyle/>
          <a:p>
            <a:pPr algn="just"/>
            <a:r>
              <a:rPr lang="en-US" sz="2000" dirty="0">
                <a:solidFill>
                  <a:schemeClr val="bg1">
                    <a:lumMod val="95000"/>
                  </a:schemeClr>
                </a:solidFill>
              </a:rPr>
              <a:t>Accelerates game development processes, reducing time-to-market.</a:t>
            </a:r>
          </a:p>
        </p:txBody>
      </p:sp>
      <p:pic>
        <p:nvPicPr>
          <p:cNvPr id="14" name="Graphic 13" descr="Money with solid fill">
            <a:extLst>
              <a:ext uri="{FF2B5EF4-FFF2-40B4-BE49-F238E27FC236}">
                <a16:creationId xmlns:a16="http://schemas.microsoft.com/office/drawing/2014/main" id="{EC63482C-8A50-4538-4967-D99F0BBB1D33}"/>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990849" y="11369100"/>
            <a:ext cx="914400" cy="914400"/>
          </a:xfrm>
          <a:prstGeom prst="rect">
            <a:avLst/>
          </a:prstGeom>
        </p:spPr>
      </p:pic>
      <p:pic>
        <p:nvPicPr>
          <p:cNvPr id="15" name="Graphic 14" descr="Bar graph with upward trend with solid fill">
            <a:extLst>
              <a:ext uri="{FF2B5EF4-FFF2-40B4-BE49-F238E27FC236}">
                <a16:creationId xmlns:a16="http://schemas.microsoft.com/office/drawing/2014/main" id="{696B285C-2A26-7AF2-EEC4-5273993CED72}"/>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574176" y="7970551"/>
            <a:ext cx="914400" cy="914400"/>
          </a:xfrm>
          <a:prstGeom prst="rect">
            <a:avLst/>
          </a:prstGeom>
        </p:spPr>
      </p:pic>
      <p:pic>
        <p:nvPicPr>
          <p:cNvPr id="16" name="Graphic 15" descr="Ribbon with solid fill">
            <a:extLst>
              <a:ext uri="{FF2B5EF4-FFF2-40B4-BE49-F238E27FC236}">
                <a16:creationId xmlns:a16="http://schemas.microsoft.com/office/drawing/2014/main" id="{EE758F67-6A2E-7044-3C7E-648884E1C884}"/>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156456" y="8135364"/>
            <a:ext cx="914400" cy="914400"/>
          </a:xfrm>
          <a:prstGeom prst="rect">
            <a:avLst/>
          </a:prstGeom>
        </p:spPr>
      </p:pic>
    </p:spTree>
    <p:extLst>
      <p:ext uri="{BB962C8B-B14F-4D97-AF65-F5344CB8AC3E}">
        <p14:creationId xmlns:p14="http://schemas.microsoft.com/office/powerpoint/2010/main" val="36753944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B2C98F-7BC4-B560-17DB-0DAB1EF19082}"/>
              </a:ext>
            </a:extLst>
          </p:cNvPr>
          <p:cNvSpPr txBox="1"/>
          <p:nvPr/>
        </p:nvSpPr>
        <p:spPr>
          <a:xfrm>
            <a:off x="5017823" y="419100"/>
            <a:ext cx="2156361" cy="584775"/>
          </a:xfrm>
          <a:prstGeom prst="rect">
            <a:avLst/>
          </a:prstGeom>
          <a:noFill/>
        </p:spPr>
        <p:txBody>
          <a:bodyPr wrap="none" rtlCol="0">
            <a:spAutoFit/>
          </a:bodyPr>
          <a:lstStyle/>
          <a:p>
            <a:pPr algn="ctr"/>
            <a:r>
              <a:rPr lang="en-US" sz="3200" dirty="0">
                <a:solidFill>
                  <a:schemeClr val="bg1">
                    <a:lumMod val="65000"/>
                  </a:schemeClr>
                </a:solidFill>
                <a:latin typeface="Impact" panose="020B0806030902050204" pitchFamily="34" charset="0"/>
              </a:rPr>
              <a:t>Advantages</a:t>
            </a:r>
          </a:p>
        </p:txBody>
      </p:sp>
      <p:sp>
        <p:nvSpPr>
          <p:cNvPr id="3" name="Circle: Hollow 2">
            <a:extLst>
              <a:ext uri="{FF2B5EF4-FFF2-40B4-BE49-F238E27FC236}">
                <a16:creationId xmlns:a16="http://schemas.microsoft.com/office/drawing/2014/main" id="{14A7E757-FB2F-1B06-5762-8783A56E79AD}"/>
              </a:ext>
            </a:extLst>
          </p:cNvPr>
          <p:cNvSpPr/>
          <p:nvPr/>
        </p:nvSpPr>
        <p:spPr>
          <a:xfrm>
            <a:off x="595312" y="1003875"/>
            <a:ext cx="5648325" cy="5591175"/>
          </a:xfrm>
          <a:prstGeom prst="donut">
            <a:avLst>
              <a:gd name="adj" fmla="val 28405"/>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Block Arc 4">
            <a:extLst>
              <a:ext uri="{FF2B5EF4-FFF2-40B4-BE49-F238E27FC236}">
                <a16:creationId xmlns:a16="http://schemas.microsoft.com/office/drawing/2014/main" id="{548ABD35-8369-5ED9-49F2-D28BE63475D0}"/>
              </a:ext>
            </a:extLst>
          </p:cNvPr>
          <p:cNvSpPr/>
          <p:nvPr/>
        </p:nvSpPr>
        <p:spPr>
          <a:xfrm rot="1556696">
            <a:off x="614361" y="967649"/>
            <a:ext cx="5648325" cy="5663625"/>
          </a:xfrm>
          <a:prstGeom prst="blockArc">
            <a:avLst>
              <a:gd name="adj1" fmla="val 14659365"/>
              <a:gd name="adj2" fmla="val 21332290"/>
              <a:gd name="adj3" fmla="val 32728"/>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a:extLst>
              <a:ext uri="{FF2B5EF4-FFF2-40B4-BE49-F238E27FC236}">
                <a16:creationId xmlns:a16="http://schemas.microsoft.com/office/drawing/2014/main" id="{D61B6650-0CE4-3A5A-776C-7A03AAE8188C}"/>
              </a:ext>
            </a:extLst>
          </p:cNvPr>
          <p:cNvSpPr/>
          <p:nvPr/>
        </p:nvSpPr>
        <p:spPr>
          <a:xfrm>
            <a:off x="2014489" y="2455576"/>
            <a:ext cx="2857504" cy="2760222"/>
          </a:xfrm>
          <a:prstGeom prst="ellipse">
            <a:avLst/>
          </a:prstGeom>
          <a:blipFill dpi="0" rotWithShape="1">
            <a:blip r:embed="rId2"/>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6AF699D-6508-0B8D-94CD-88036179DEDA}"/>
              </a:ext>
            </a:extLst>
          </p:cNvPr>
          <p:cNvSpPr txBox="1"/>
          <p:nvPr/>
        </p:nvSpPr>
        <p:spPr>
          <a:xfrm>
            <a:off x="6815055" y="2358779"/>
            <a:ext cx="3819656" cy="523220"/>
          </a:xfrm>
          <a:prstGeom prst="rect">
            <a:avLst/>
          </a:prstGeom>
          <a:noFill/>
        </p:spPr>
        <p:txBody>
          <a:bodyPr wrap="square" rtlCol="0">
            <a:spAutoFit/>
          </a:bodyPr>
          <a:lstStyle/>
          <a:p>
            <a:pPr algn="ctr"/>
            <a:r>
              <a:rPr lang="en-US" sz="2800" b="1" dirty="0">
                <a:solidFill>
                  <a:schemeClr val="bg1">
                    <a:lumMod val="95000"/>
                  </a:schemeClr>
                </a:solidFill>
              </a:rPr>
              <a:t>Efficiency</a:t>
            </a:r>
          </a:p>
        </p:txBody>
      </p:sp>
      <p:sp>
        <p:nvSpPr>
          <p:cNvPr id="16" name="TextBox 15">
            <a:extLst>
              <a:ext uri="{FF2B5EF4-FFF2-40B4-BE49-F238E27FC236}">
                <a16:creationId xmlns:a16="http://schemas.microsoft.com/office/drawing/2014/main" id="{7B7C2507-B191-28DD-9482-F86774C1B1D1}"/>
              </a:ext>
            </a:extLst>
          </p:cNvPr>
          <p:cNvSpPr txBox="1"/>
          <p:nvPr/>
        </p:nvSpPr>
        <p:spPr>
          <a:xfrm>
            <a:off x="6981825" y="2763392"/>
            <a:ext cx="3486116" cy="1015663"/>
          </a:xfrm>
          <a:prstGeom prst="rect">
            <a:avLst/>
          </a:prstGeom>
          <a:noFill/>
        </p:spPr>
        <p:txBody>
          <a:bodyPr wrap="square" rtlCol="0">
            <a:spAutoFit/>
          </a:bodyPr>
          <a:lstStyle/>
          <a:p>
            <a:pPr algn="just"/>
            <a:r>
              <a:rPr lang="en-US" sz="2000" dirty="0">
                <a:solidFill>
                  <a:schemeClr val="bg1">
                    <a:lumMod val="95000"/>
                  </a:schemeClr>
                </a:solidFill>
              </a:rPr>
              <a:t>Accelerates game development processes, reducing time-to-market.</a:t>
            </a:r>
          </a:p>
        </p:txBody>
      </p:sp>
      <p:pic>
        <p:nvPicPr>
          <p:cNvPr id="7" name="Graphic 6" descr="Money with solid fill">
            <a:extLst>
              <a:ext uri="{FF2B5EF4-FFF2-40B4-BE49-F238E27FC236}">
                <a16:creationId xmlns:a16="http://schemas.microsoft.com/office/drawing/2014/main" id="{1B6C03D4-0F95-89BC-63B8-7CC93484FAC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990849" y="5396925"/>
            <a:ext cx="914400" cy="914400"/>
          </a:xfrm>
          <a:prstGeom prst="rect">
            <a:avLst/>
          </a:prstGeom>
        </p:spPr>
      </p:pic>
      <p:pic>
        <p:nvPicPr>
          <p:cNvPr id="10" name="Graphic 9" descr="Bar graph with upward trend with solid fill">
            <a:extLst>
              <a:ext uri="{FF2B5EF4-FFF2-40B4-BE49-F238E27FC236}">
                <a16:creationId xmlns:a16="http://schemas.microsoft.com/office/drawing/2014/main" id="{28094FBD-6529-D8C1-0EB7-A46D6AA79B6A}"/>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574176" y="1998376"/>
            <a:ext cx="914400" cy="914400"/>
          </a:xfrm>
          <a:prstGeom prst="rect">
            <a:avLst/>
          </a:prstGeom>
        </p:spPr>
      </p:pic>
      <p:pic>
        <p:nvPicPr>
          <p:cNvPr id="13" name="Graphic 12" descr="Ribbon with solid fill">
            <a:extLst>
              <a:ext uri="{FF2B5EF4-FFF2-40B4-BE49-F238E27FC236}">
                <a16:creationId xmlns:a16="http://schemas.microsoft.com/office/drawing/2014/main" id="{651E7856-65ED-0C62-251B-5124ABEAE712}"/>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156456" y="2163189"/>
            <a:ext cx="914400" cy="914400"/>
          </a:xfrm>
          <a:prstGeom prst="rect">
            <a:avLst/>
          </a:prstGeom>
        </p:spPr>
      </p:pic>
    </p:spTree>
    <p:extLst>
      <p:ext uri="{BB962C8B-B14F-4D97-AF65-F5344CB8AC3E}">
        <p14:creationId xmlns:p14="http://schemas.microsoft.com/office/powerpoint/2010/main" val="2822336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B2C98F-7BC4-B560-17DB-0DAB1EF19082}"/>
              </a:ext>
            </a:extLst>
          </p:cNvPr>
          <p:cNvSpPr txBox="1"/>
          <p:nvPr/>
        </p:nvSpPr>
        <p:spPr>
          <a:xfrm>
            <a:off x="5017821" y="419100"/>
            <a:ext cx="2156360" cy="584775"/>
          </a:xfrm>
          <a:prstGeom prst="rect">
            <a:avLst/>
          </a:prstGeom>
          <a:noFill/>
        </p:spPr>
        <p:txBody>
          <a:bodyPr wrap="none" rtlCol="0">
            <a:spAutoFit/>
          </a:bodyPr>
          <a:lstStyle/>
          <a:p>
            <a:pPr algn="ctr"/>
            <a:r>
              <a:rPr lang="en-US" sz="3200" dirty="0">
                <a:solidFill>
                  <a:schemeClr val="bg1">
                    <a:lumMod val="65000"/>
                  </a:schemeClr>
                </a:solidFill>
                <a:latin typeface="Impact" panose="020B0806030902050204" pitchFamily="34" charset="0"/>
              </a:rPr>
              <a:t>Advantages</a:t>
            </a:r>
          </a:p>
        </p:txBody>
      </p:sp>
      <p:sp>
        <p:nvSpPr>
          <p:cNvPr id="15" name="TextBox 14">
            <a:extLst>
              <a:ext uri="{FF2B5EF4-FFF2-40B4-BE49-F238E27FC236}">
                <a16:creationId xmlns:a16="http://schemas.microsoft.com/office/drawing/2014/main" id="{56AF699D-6508-0B8D-94CD-88036179DEDA}"/>
              </a:ext>
            </a:extLst>
          </p:cNvPr>
          <p:cNvSpPr txBox="1"/>
          <p:nvPr/>
        </p:nvSpPr>
        <p:spPr>
          <a:xfrm>
            <a:off x="6815055" y="2358779"/>
            <a:ext cx="3819656" cy="523220"/>
          </a:xfrm>
          <a:prstGeom prst="rect">
            <a:avLst/>
          </a:prstGeom>
          <a:noFill/>
        </p:spPr>
        <p:txBody>
          <a:bodyPr wrap="square" rtlCol="0">
            <a:spAutoFit/>
          </a:bodyPr>
          <a:lstStyle/>
          <a:p>
            <a:pPr algn="ctr"/>
            <a:r>
              <a:rPr lang="en-US" sz="2800" b="1" dirty="0">
                <a:solidFill>
                  <a:schemeClr val="bg1">
                    <a:lumMod val="95000"/>
                  </a:schemeClr>
                </a:solidFill>
              </a:rPr>
              <a:t>Cost-Effectiveness</a:t>
            </a:r>
          </a:p>
        </p:txBody>
      </p:sp>
      <p:sp>
        <p:nvSpPr>
          <p:cNvPr id="16" name="TextBox 15">
            <a:extLst>
              <a:ext uri="{FF2B5EF4-FFF2-40B4-BE49-F238E27FC236}">
                <a16:creationId xmlns:a16="http://schemas.microsoft.com/office/drawing/2014/main" id="{7B7C2507-B191-28DD-9482-F86774C1B1D1}"/>
              </a:ext>
            </a:extLst>
          </p:cNvPr>
          <p:cNvSpPr txBox="1"/>
          <p:nvPr/>
        </p:nvSpPr>
        <p:spPr>
          <a:xfrm>
            <a:off x="6953250" y="2763392"/>
            <a:ext cx="3543266" cy="1015663"/>
          </a:xfrm>
          <a:prstGeom prst="rect">
            <a:avLst/>
          </a:prstGeom>
          <a:noFill/>
        </p:spPr>
        <p:txBody>
          <a:bodyPr wrap="square" rtlCol="0">
            <a:spAutoFit/>
          </a:bodyPr>
          <a:lstStyle/>
          <a:p>
            <a:pPr algn="just"/>
            <a:r>
              <a:rPr lang="en-US" sz="2000" dirty="0">
                <a:solidFill>
                  <a:schemeClr val="bg1">
                    <a:lumMod val="95000"/>
                  </a:schemeClr>
                </a:solidFill>
              </a:rPr>
              <a:t>Lowers development costs through automation and streamlined processes. </a:t>
            </a:r>
          </a:p>
        </p:txBody>
      </p:sp>
      <p:sp>
        <p:nvSpPr>
          <p:cNvPr id="5" name="Circle: Hollow 4">
            <a:extLst>
              <a:ext uri="{FF2B5EF4-FFF2-40B4-BE49-F238E27FC236}">
                <a16:creationId xmlns:a16="http://schemas.microsoft.com/office/drawing/2014/main" id="{A934F50C-95C1-0A66-8F52-DAA3306805CB}"/>
              </a:ext>
            </a:extLst>
          </p:cNvPr>
          <p:cNvSpPr/>
          <p:nvPr/>
        </p:nvSpPr>
        <p:spPr>
          <a:xfrm>
            <a:off x="595312" y="1003875"/>
            <a:ext cx="5648325" cy="5591175"/>
          </a:xfrm>
          <a:prstGeom prst="donut">
            <a:avLst>
              <a:gd name="adj" fmla="val 28405"/>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Block Arc 5">
            <a:extLst>
              <a:ext uri="{FF2B5EF4-FFF2-40B4-BE49-F238E27FC236}">
                <a16:creationId xmlns:a16="http://schemas.microsoft.com/office/drawing/2014/main" id="{83576C80-727E-9681-9C8E-9EA37CA5F5FF}"/>
              </a:ext>
            </a:extLst>
          </p:cNvPr>
          <p:cNvSpPr/>
          <p:nvPr/>
        </p:nvSpPr>
        <p:spPr>
          <a:xfrm rot="8891440">
            <a:off x="614361" y="967649"/>
            <a:ext cx="5648325" cy="5663625"/>
          </a:xfrm>
          <a:prstGeom prst="blockArc">
            <a:avLst>
              <a:gd name="adj1" fmla="val 14659365"/>
              <a:gd name="adj2" fmla="val 21332290"/>
              <a:gd name="adj3" fmla="val 32728"/>
            </a:avLst>
          </a:prstGeom>
          <a:solidFill>
            <a:srgbClr val="FA42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a:extLst>
              <a:ext uri="{FF2B5EF4-FFF2-40B4-BE49-F238E27FC236}">
                <a16:creationId xmlns:a16="http://schemas.microsoft.com/office/drawing/2014/main" id="{E9A29E32-1698-E3E9-540F-C28D655B661A}"/>
              </a:ext>
            </a:extLst>
          </p:cNvPr>
          <p:cNvSpPr/>
          <p:nvPr/>
        </p:nvSpPr>
        <p:spPr>
          <a:xfrm>
            <a:off x="2014489" y="2455576"/>
            <a:ext cx="2857504" cy="2760222"/>
          </a:xfrm>
          <a:prstGeom prst="ellipse">
            <a:avLst/>
          </a:prstGeom>
          <a:blipFill dpi="0" rotWithShape="1">
            <a:blip r:embed="rId2"/>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Money with solid fill">
            <a:extLst>
              <a:ext uri="{FF2B5EF4-FFF2-40B4-BE49-F238E27FC236}">
                <a16:creationId xmlns:a16="http://schemas.microsoft.com/office/drawing/2014/main" id="{189EE53F-23E9-6E3A-545B-297FB4F7411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990849" y="5396925"/>
            <a:ext cx="914400" cy="914400"/>
          </a:xfrm>
          <a:prstGeom prst="rect">
            <a:avLst/>
          </a:prstGeom>
        </p:spPr>
      </p:pic>
      <p:pic>
        <p:nvPicPr>
          <p:cNvPr id="9" name="Graphic 8" descr="Bar graph with upward trend with solid fill">
            <a:extLst>
              <a:ext uri="{FF2B5EF4-FFF2-40B4-BE49-F238E27FC236}">
                <a16:creationId xmlns:a16="http://schemas.microsoft.com/office/drawing/2014/main" id="{545419EA-EED5-FA84-6909-626E6A18B59B}"/>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574176" y="1998376"/>
            <a:ext cx="914400" cy="914400"/>
          </a:xfrm>
          <a:prstGeom prst="rect">
            <a:avLst/>
          </a:prstGeom>
        </p:spPr>
      </p:pic>
      <p:pic>
        <p:nvPicPr>
          <p:cNvPr id="12" name="Graphic 11" descr="Ribbon with solid fill">
            <a:extLst>
              <a:ext uri="{FF2B5EF4-FFF2-40B4-BE49-F238E27FC236}">
                <a16:creationId xmlns:a16="http://schemas.microsoft.com/office/drawing/2014/main" id="{79D35C35-4196-88EB-4C9D-3B82E03A916C}"/>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156456" y="2163189"/>
            <a:ext cx="914400" cy="914400"/>
          </a:xfrm>
          <a:prstGeom prst="rect">
            <a:avLst/>
          </a:prstGeom>
        </p:spPr>
      </p:pic>
    </p:spTree>
    <p:extLst>
      <p:ext uri="{BB962C8B-B14F-4D97-AF65-F5344CB8AC3E}">
        <p14:creationId xmlns:p14="http://schemas.microsoft.com/office/powerpoint/2010/main" val="2248410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B2C98F-7BC4-B560-17DB-0DAB1EF19082}"/>
              </a:ext>
            </a:extLst>
          </p:cNvPr>
          <p:cNvSpPr txBox="1"/>
          <p:nvPr/>
        </p:nvSpPr>
        <p:spPr>
          <a:xfrm>
            <a:off x="5017821" y="419100"/>
            <a:ext cx="2156360" cy="584775"/>
          </a:xfrm>
          <a:prstGeom prst="rect">
            <a:avLst/>
          </a:prstGeom>
          <a:noFill/>
        </p:spPr>
        <p:txBody>
          <a:bodyPr wrap="none" rtlCol="0">
            <a:spAutoFit/>
          </a:bodyPr>
          <a:lstStyle/>
          <a:p>
            <a:pPr algn="ctr"/>
            <a:r>
              <a:rPr lang="en-US" sz="3200" dirty="0">
                <a:solidFill>
                  <a:schemeClr val="bg1">
                    <a:lumMod val="65000"/>
                  </a:schemeClr>
                </a:solidFill>
                <a:latin typeface="Impact" panose="020B0806030902050204" pitchFamily="34" charset="0"/>
              </a:rPr>
              <a:t>Advantages</a:t>
            </a:r>
          </a:p>
        </p:txBody>
      </p:sp>
      <p:sp>
        <p:nvSpPr>
          <p:cNvPr id="15" name="TextBox 14">
            <a:extLst>
              <a:ext uri="{FF2B5EF4-FFF2-40B4-BE49-F238E27FC236}">
                <a16:creationId xmlns:a16="http://schemas.microsoft.com/office/drawing/2014/main" id="{56AF699D-6508-0B8D-94CD-88036179DEDA}"/>
              </a:ext>
            </a:extLst>
          </p:cNvPr>
          <p:cNvSpPr txBox="1"/>
          <p:nvPr/>
        </p:nvSpPr>
        <p:spPr>
          <a:xfrm>
            <a:off x="6815055" y="2358779"/>
            <a:ext cx="3819656" cy="523220"/>
          </a:xfrm>
          <a:prstGeom prst="rect">
            <a:avLst/>
          </a:prstGeom>
          <a:noFill/>
        </p:spPr>
        <p:txBody>
          <a:bodyPr wrap="square" rtlCol="0">
            <a:spAutoFit/>
          </a:bodyPr>
          <a:lstStyle/>
          <a:p>
            <a:pPr algn="ctr"/>
            <a:r>
              <a:rPr lang="en-US" sz="2800" b="1" dirty="0">
                <a:solidFill>
                  <a:schemeClr val="bg1">
                    <a:lumMod val="95000"/>
                  </a:schemeClr>
                </a:solidFill>
              </a:rPr>
              <a:t>Flexibility</a:t>
            </a:r>
          </a:p>
        </p:txBody>
      </p:sp>
      <p:sp>
        <p:nvSpPr>
          <p:cNvPr id="16" name="TextBox 15">
            <a:extLst>
              <a:ext uri="{FF2B5EF4-FFF2-40B4-BE49-F238E27FC236}">
                <a16:creationId xmlns:a16="http://schemas.microsoft.com/office/drawing/2014/main" id="{7B7C2507-B191-28DD-9482-F86774C1B1D1}"/>
              </a:ext>
            </a:extLst>
          </p:cNvPr>
          <p:cNvSpPr txBox="1"/>
          <p:nvPr/>
        </p:nvSpPr>
        <p:spPr>
          <a:xfrm>
            <a:off x="7077075" y="2763392"/>
            <a:ext cx="3295616" cy="1015663"/>
          </a:xfrm>
          <a:prstGeom prst="rect">
            <a:avLst/>
          </a:prstGeom>
          <a:noFill/>
        </p:spPr>
        <p:txBody>
          <a:bodyPr wrap="square" rtlCol="0">
            <a:spAutoFit/>
          </a:bodyPr>
          <a:lstStyle/>
          <a:p>
            <a:pPr algn="just"/>
            <a:r>
              <a:rPr lang="en-US" sz="2000" dirty="0">
                <a:solidFill>
                  <a:schemeClr val="bg1">
                    <a:lumMod val="95000"/>
                  </a:schemeClr>
                </a:solidFill>
              </a:rPr>
              <a:t>Adapts to changing requirements and integrates new technologies seamlessly.</a:t>
            </a:r>
          </a:p>
        </p:txBody>
      </p:sp>
      <p:sp>
        <p:nvSpPr>
          <p:cNvPr id="3" name="Circle: Hollow 2">
            <a:extLst>
              <a:ext uri="{FF2B5EF4-FFF2-40B4-BE49-F238E27FC236}">
                <a16:creationId xmlns:a16="http://schemas.microsoft.com/office/drawing/2014/main" id="{1C6358BC-BDDB-ABA9-E6E9-C85E54FCE4A2}"/>
              </a:ext>
            </a:extLst>
          </p:cNvPr>
          <p:cNvSpPr/>
          <p:nvPr/>
        </p:nvSpPr>
        <p:spPr>
          <a:xfrm>
            <a:off x="595312" y="1003875"/>
            <a:ext cx="5648325" cy="5591175"/>
          </a:xfrm>
          <a:prstGeom prst="donut">
            <a:avLst>
              <a:gd name="adj" fmla="val 28405"/>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Block Arc 3">
            <a:extLst>
              <a:ext uri="{FF2B5EF4-FFF2-40B4-BE49-F238E27FC236}">
                <a16:creationId xmlns:a16="http://schemas.microsoft.com/office/drawing/2014/main" id="{5D970BC9-325B-1E90-0356-C6D8A6C09E17}"/>
              </a:ext>
            </a:extLst>
          </p:cNvPr>
          <p:cNvSpPr/>
          <p:nvPr/>
        </p:nvSpPr>
        <p:spPr>
          <a:xfrm rot="16450718">
            <a:off x="614361" y="967649"/>
            <a:ext cx="5648325" cy="5663625"/>
          </a:xfrm>
          <a:prstGeom prst="blockArc">
            <a:avLst>
              <a:gd name="adj1" fmla="val 14659365"/>
              <a:gd name="adj2" fmla="val 21332290"/>
              <a:gd name="adj3" fmla="val 32728"/>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a:extLst>
              <a:ext uri="{FF2B5EF4-FFF2-40B4-BE49-F238E27FC236}">
                <a16:creationId xmlns:a16="http://schemas.microsoft.com/office/drawing/2014/main" id="{BECF2B7C-88CA-E622-1C53-B51929A14289}"/>
              </a:ext>
            </a:extLst>
          </p:cNvPr>
          <p:cNvSpPr/>
          <p:nvPr/>
        </p:nvSpPr>
        <p:spPr>
          <a:xfrm>
            <a:off x="2014489" y="2455576"/>
            <a:ext cx="2857504" cy="2760222"/>
          </a:xfrm>
          <a:prstGeom prst="ellipse">
            <a:avLst/>
          </a:prstGeom>
          <a:blipFill dpi="0" rotWithShape="1">
            <a:blip r:embed="rId2"/>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Money with solid fill">
            <a:extLst>
              <a:ext uri="{FF2B5EF4-FFF2-40B4-BE49-F238E27FC236}">
                <a16:creationId xmlns:a16="http://schemas.microsoft.com/office/drawing/2014/main" id="{E7824D2E-B3DF-7E5B-48FD-96D1B6B2377E}"/>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990849" y="5396925"/>
            <a:ext cx="914400" cy="914400"/>
          </a:xfrm>
          <a:prstGeom prst="rect">
            <a:avLst/>
          </a:prstGeom>
        </p:spPr>
      </p:pic>
      <p:pic>
        <p:nvPicPr>
          <p:cNvPr id="7" name="Graphic 6" descr="Bar graph with upward trend with solid fill">
            <a:extLst>
              <a:ext uri="{FF2B5EF4-FFF2-40B4-BE49-F238E27FC236}">
                <a16:creationId xmlns:a16="http://schemas.microsoft.com/office/drawing/2014/main" id="{9A4961EF-084F-24E1-FDAA-7D8B3FB6E8BD}"/>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574176" y="1998376"/>
            <a:ext cx="914400" cy="914400"/>
          </a:xfrm>
          <a:prstGeom prst="rect">
            <a:avLst/>
          </a:prstGeom>
        </p:spPr>
      </p:pic>
      <p:pic>
        <p:nvPicPr>
          <p:cNvPr id="8" name="Graphic 7" descr="Ribbon with solid fill">
            <a:extLst>
              <a:ext uri="{FF2B5EF4-FFF2-40B4-BE49-F238E27FC236}">
                <a16:creationId xmlns:a16="http://schemas.microsoft.com/office/drawing/2014/main" id="{09AF5792-2512-2974-DE4A-F610F5D12710}"/>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156456" y="2163189"/>
            <a:ext cx="914400" cy="914400"/>
          </a:xfrm>
          <a:prstGeom prst="rect">
            <a:avLst/>
          </a:prstGeom>
        </p:spPr>
      </p:pic>
    </p:spTree>
    <p:extLst>
      <p:ext uri="{BB962C8B-B14F-4D97-AF65-F5344CB8AC3E}">
        <p14:creationId xmlns:p14="http://schemas.microsoft.com/office/powerpoint/2010/main" val="2895487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B2C98F-7BC4-B560-17DB-0DAB1EF19082}"/>
              </a:ext>
            </a:extLst>
          </p:cNvPr>
          <p:cNvSpPr txBox="1"/>
          <p:nvPr/>
        </p:nvSpPr>
        <p:spPr>
          <a:xfrm>
            <a:off x="4751725" y="419100"/>
            <a:ext cx="2688558" cy="584775"/>
          </a:xfrm>
          <a:prstGeom prst="rect">
            <a:avLst/>
          </a:prstGeom>
          <a:noFill/>
        </p:spPr>
        <p:txBody>
          <a:bodyPr wrap="none" rtlCol="0">
            <a:spAutoFit/>
          </a:bodyPr>
          <a:lstStyle/>
          <a:p>
            <a:pPr algn="ctr"/>
            <a:r>
              <a:rPr lang="en-US" sz="3200" dirty="0">
                <a:solidFill>
                  <a:schemeClr val="bg1">
                    <a:lumMod val="65000"/>
                  </a:schemeClr>
                </a:solidFill>
                <a:latin typeface="Impact" panose="020B0806030902050204" pitchFamily="34" charset="0"/>
              </a:rPr>
              <a:t>Disadvantages</a:t>
            </a:r>
          </a:p>
        </p:txBody>
      </p:sp>
      <p:sp>
        <p:nvSpPr>
          <p:cNvPr id="3" name="Circle: Hollow 2">
            <a:extLst>
              <a:ext uri="{FF2B5EF4-FFF2-40B4-BE49-F238E27FC236}">
                <a16:creationId xmlns:a16="http://schemas.microsoft.com/office/drawing/2014/main" id="{14A7E757-FB2F-1B06-5762-8783A56E79AD}"/>
              </a:ext>
            </a:extLst>
          </p:cNvPr>
          <p:cNvSpPr/>
          <p:nvPr/>
        </p:nvSpPr>
        <p:spPr>
          <a:xfrm>
            <a:off x="623887" y="1003875"/>
            <a:ext cx="5648325" cy="5591175"/>
          </a:xfrm>
          <a:prstGeom prst="donut">
            <a:avLst>
              <a:gd name="adj" fmla="val 28405"/>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Block Arc 4">
            <a:extLst>
              <a:ext uri="{FF2B5EF4-FFF2-40B4-BE49-F238E27FC236}">
                <a16:creationId xmlns:a16="http://schemas.microsoft.com/office/drawing/2014/main" id="{548ABD35-8369-5ED9-49F2-D28BE63475D0}"/>
              </a:ext>
            </a:extLst>
          </p:cNvPr>
          <p:cNvSpPr/>
          <p:nvPr/>
        </p:nvSpPr>
        <p:spPr>
          <a:xfrm rot="1556696">
            <a:off x="614361" y="967649"/>
            <a:ext cx="5648325" cy="5663625"/>
          </a:xfrm>
          <a:prstGeom prst="blockArc">
            <a:avLst>
              <a:gd name="adj1" fmla="val 14659365"/>
              <a:gd name="adj2" fmla="val 21332290"/>
              <a:gd name="adj3" fmla="val 32728"/>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a:extLst>
              <a:ext uri="{FF2B5EF4-FFF2-40B4-BE49-F238E27FC236}">
                <a16:creationId xmlns:a16="http://schemas.microsoft.com/office/drawing/2014/main" id="{D61B6650-0CE4-3A5A-776C-7A03AAE8188C}"/>
              </a:ext>
            </a:extLst>
          </p:cNvPr>
          <p:cNvSpPr/>
          <p:nvPr/>
        </p:nvSpPr>
        <p:spPr>
          <a:xfrm>
            <a:off x="2014489" y="2455576"/>
            <a:ext cx="2857504" cy="2760222"/>
          </a:xfrm>
          <a:prstGeom prst="ellipse">
            <a:avLst/>
          </a:prstGeom>
          <a:blipFill dpi="0" rotWithShape="1">
            <a:blip r:embed="rId2"/>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6AF699D-6508-0B8D-94CD-88036179DEDA}"/>
              </a:ext>
            </a:extLst>
          </p:cNvPr>
          <p:cNvSpPr txBox="1"/>
          <p:nvPr/>
        </p:nvSpPr>
        <p:spPr>
          <a:xfrm>
            <a:off x="6815055" y="2358779"/>
            <a:ext cx="3819656" cy="523220"/>
          </a:xfrm>
          <a:prstGeom prst="rect">
            <a:avLst/>
          </a:prstGeom>
          <a:noFill/>
        </p:spPr>
        <p:txBody>
          <a:bodyPr wrap="square" rtlCol="0">
            <a:spAutoFit/>
          </a:bodyPr>
          <a:lstStyle/>
          <a:p>
            <a:pPr algn="ctr"/>
            <a:r>
              <a:rPr lang="en-US" sz="2800" b="1" dirty="0">
                <a:solidFill>
                  <a:schemeClr val="bg1">
                    <a:lumMod val="95000"/>
                  </a:schemeClr>
                </a:solidFill>
              </a:rPr>
              <a:t>Limited Creativity</a:t>
            </a:r>
          </a:p>
        </p:txBody>
      </p:sp>
      <p:sp>
        <p:nvSpPr>
          <p:cNvPr id="16" name="TextBox 15">
            <a:extLst>
              <a:ext uri="{FF2B5EF4-FFF2-40B4-BE49-F238E27FC236}">
                <a16:creationId xmlns:a16="http://schemas.microsoft.com/office/drawing/2014/main" id="{7B7C2507-B191-28DD-9482-F86774C1B1D1}"/>
              </a:ext>
            </a:extLst>
          </p:cNvPr>
          <p:cNvSpPr txBox="1"/>
          <p:nvPr/>
        </p:nvSpPr>
        <p:spPr>
          <a:xfrm>
            <a:off x="6981825" y="2763392"/>
            <a:ext cx="3486116" cy="1323439"/>
          </a:xfrm>
          <a:prstGeom prst="rect">
            <a:avLst/>
          </a:prstGeom>
          <a:noFill/>
        </p:spPr>
        <p:txBody>
          <a:bodyPr wrap="square" rtlCol="0">
            <a:spAutoFit/>
          </a:bodyPr>
          <a:lstStyle/>
          <a:p>
            <a:pPr algn="just"/>
            <a:r>
              <a:rPr lang="en-US" sz="2000" dirty="0">
                <a:solidFill>
                  <a:schemeClr val="bg1">
                    <a:lumMod val="95000"/>
                  </a:schemeClr>
                </a:solidFill>
              </a:rPr>
              <a:t>May need help with generating truly innovative or out-of-the-box game ideas compared to human creativity. </a:t>
            </a:r>
          </a:p>
        </p:txBody>
      </p:sp>
      <p:pic>
        <p:nvPicPr>
          <p:cNvPr id="7" name="Graphic 6" descr="Lightbulb and gear with solid fill">
            <a:extLst>
              <a:ext uri="{FF2B5EF4-FFF2-40B4-BE49-F238E27FC236}">
                <a16:creationId xmlns:a16="http://schemas.microsoft.com/office/drawing/2014/main" id="{1B6C03D4-0F95-89BC-63B8-7CC93484FAC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990849" y="5396925"/>
            <a:ext cx="914400" cy="914400"/>
          </a:xfrm>
          <a:prstGeom prst="rect">
            <a:avLst/>
          </a:prstGeom>
        </p:spPr>
      </p:pic>
      <p:pic>
        <p:nvPicPr>
          <p:cNvPr id="10" name="Graphic 9" descr="Brain in head with solid fill">
            <a:extLst>
              <a:ext uri="{FF2B5EF4-FFF2-40B4-BE49-F238E27FC236}">
                <a16:creationId xmlns:a16="http://schemas.microsoft.com/office/drawing/2014/main" id="{28094FBD-6529-D8C1-0EB7-A46D6AA79B6A}"/>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574176" y="1998376"/>
            <a:ext cx="914400" cy="914400"/>
          </a:xfrm>
          <a:prstGeom prst="rect">
            <a:avLst/>
          </a:prstGeom>
        </p:spPr>
      </p:pic>
      <p:pic>
        <p:nvPicPr>
          <p:cNvPr id="13" name="Graphic 12" descr="Close with solid fill">
            <a:extLst>
              <a:ext uri="{FF2B5EF4-FFF2-40B4-BE49-F238E27FC236}">
                <a16:creationId xmlns:a16="http://schemas.microsoft.com/office/drawing/2014/main" id="{651E7856-65ED-0C62-251B-5124ABEAE712}"/>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156456" y="2163189"/>
            <a:ext cx="914400" cy="914400"/>
          </a:xfrm>
          <a:prstGeom prst="rect">
            <a:avLst/>
          </a:prstGeom>
        </p:spPr>
      </p:pic>
    </p:spTree>
    <p:extLst>
      <p:ext uri="{BB962C8B-B14F-4D97-AF65-F5344CB8AC3E}">
        <p14:creationId xmlns:p14="http://schemas.microsoft.com/office/powerpoint/2010/main" val="1442380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B2C98F-7BC4-B560-17DB-0DAB1EF19082}"/>
              </a:ext>
            </a:extLst>
          </p:cNvPr>
          <p:cNvSpPr txBox="1"/>
          <p:nvPr/>
        </p:nvSpPr>
        <p:spPr>
          <a:xfrm>
            <a:off x="4751722" y="419100"/>
            <a:ext cx="2688557" cy="584775"/>
          </a:xfrm>
          <a:prstGeom prst="rect">
            <a:avLst/>
          </a:prstGeom>
          <a:noFill/>
        </p:spPr>
        <p:txBody>
          <a:bodyPr wrap="none" rtlCol="0">
            <a:spAutoFit/>
          </a:bodyPr>
          <a:lstStyle/>
          <a:p>
            <a:pPr algn="ctr"/>
            <a:r>
              <a:rPr lang="en-US" sz="3200" dirty="0">
                <a:solidFill>
                  <a:schemeClr val="bg1">
                    <a:lumMod val="65000"/>
                  </a:schemeClr>
                </a:solidFill>
                <a:latin typeface="Impact" panose="020B0806030902050204" pitchFamily="34" charset="0"/>
              </a:rPr>
              <a:t>Disadvantages</a:t>
            </a:r>
          </a:p>
        </p:txBody>
      </p:sp>
      <p:sp>
        <p:nvSpPr>
          <p:cNvPr id="15" name="TextBox 14">
            <a:extLst>
              <a:ext uri="{FF2B5EF4-FFF2-40B4-BE49-F238E27FC236}">
                <a16:creationId xmlns:a16="http://schemas.microsoft.com/office/drawing/2014/main" id="{56AF699D-6508-0B8D-94CD-88036179DEDA}"/>
              </a:ext>
            </a:extLst>
          </p:cNvPr>
          <p:cNvSpPr txBox="1"/>
          <p:nvPr/>
        </p:nvSpPr>
        <p:spPr>
          <a:xfrm>
            <a:off x="6815055" y="2358779"/>
            <a:ext cx="3819656" cy="523220"/>
          </a:xfrm>
          <a:prstGeom prst="rect">
            <a:avLst/>
          </a:prstGeom>
          <a:noFill/>
        </p:spPr>
        <p:txBody>
          <a:bodyPr wrap="square" rtlCol="0">
            <a:spAutoFit/>
          </a:bodyPr>
          <a:lstStyle/>
          <a:p>
            <a:pPr algn="ctr"/>
            <a:r>
              <a:rPr lang="en-US" sz="2800" b="1" dirty="0">
                <a:solidFill>
                  <a:schemeClr val="bg1">
                    <a:lumMod val="95000"/>
                  </a:schemeClr>
                </a:solidFill>
              </a:rPr>
              <a:t>Performance Limitations</a:t>
            </a:r>
          </a:p>
        </p:txBody>
      </p:sp>
      <p:sp>
        <p:nvSpPr>
          <p:cNvPr id="16" name="TextBox 15">
            <a:extLst>
              <a:ext uri="{FF2B5EF4-FFF2-40B4-BE49-F238E27FC236}">
                <a16:creationId xmlns:a16="http://schemas.microsoft.com/office/drawing/2014/main" id="{7B7C2507-B191-28DD-9482-F86774C1B1D1}"/>
              </a:ext>
            </a:extLst>
          </p:cNvPr>
          <p:cNvSpPr txBox="1"/>
          <p:nvPr/>
        </p:nvSpPr>
        <p:spPr>
          <a:xfrm>
            <a:off x="6953250" y="2763392"/>
            <a:ext cx="3543266" cy="1631216"/>
          </a:xfrm>
          <a:prstGeom prst="rect">
            <a:avLst/>
          </a:prstGeom>
          <a:noFill/>
        </p:spPr>
        <p:txBody>
          <a:bodyPr wrap="square" rtlCol="0">
            <a:spAutoFit/>
          </a:bodyPr>
          <a:lstStyle/>
          <a:p>
            <a:pPr algn="just"/>
            <a:r>
              <a:rPr lang="en-US" sz="2000" dirty="0">
                <a:solidFill>
                  <a:schemeClr val="bg1">
                    <a:lumMod val="95000"/>
                  </a:schemeClr>
                </a:solidFill>
              </a:rPr>
              <a:t>Depending on the AI's capabilities, there may be limitations in handling complex game mechanics or real-time interactions effectively.</a:t>
            </a:r>
          </a:p>
        </p:txBody>
      </p:sp>
      <p:sp>
        <p:nvSpPr>
          <p:cNvPr id="3" name="Circle: Hollow 2">
            <a:extLst>
              <a:ext uri="{FF2B5EF4-FFF2-40B4-BE49-F238E27FC236}">
                <a16:creationId xmlns:a16="http://schemas.microsoft.com/office/drawing/2014/main" id="{3777B0B8-F7B8-0253-8B95-91315B97E38C}"/>
              </a:ext>
            </a:extLst>
          </p:cNvPr>
          <p:cNvSpPr/>
          <p:nvPr/>
        </p:nvSpPr>
        <p:spPr>
          <a:xfrm>
            <a:off x="623887" y="1003875"/>
            <a:ext cx="5648325" cy="5591175"/>
          </a:xfrm>
          <a:prstGeom prst="donut">
            <a:avLst>
              <a:gd name="adj" fmla="val 28405"/>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Block Arc 3">
            <a:extLst>
              <a:ext uri="{FF2B5EF4-FFF2-40B4-BE49-F238E27FC236}">
                <a16:creationId xmlns:a16="http://schemas.microsoft.com/office/drawing/2014/main" id="{C9DCA122-9420-05B7-22D6-CCD59087DFFE}"/>
              </a:ext>
            </a:extLst>
          </p:cNvPr>
          <p:cNvSpPr/>
          <p:nvPr/>
        </p:nvSpPr>
        <p:spPr>
          <a:xfrm rot="8769794">
            <a:off x="614361" y="967649"/>
            <a:ext cx="5648325" cy="5663625"/>
          </a:xfrm>
          <a:prstGeom prst="blockArc">
            <a:avLst>
              <a:gd name="adj1" fmla="val 14659365"/>
              <a:gd name="adj2" fmla="val 21332290"/>
              <a:gd name="adj3" fmla="val 32728"/>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a:extLst>
              <a:ext uri="{FF2B5EF4-FFF2-40B4-BE49-F238E27FC236}">
                <a16:creationId xmlns:a16="http://schemas.microsoft.com/office/drawing/2014/main" id="{E574D397-4C37-E5B2-C813-9C546D912FC3}"/>
              </a:ext>
            </a:extLst>
          </p:cNvPr>
          <p:cNvSpPr/>
          <p:nvPr/>
        </p:nvSpPr>
        <p:spPr>
          <a:xfrm>
            <a:off x="2014489" y="2455576"/>
            <a:ext cx="2857504" cy="2760222"/>
          </a:xfrm>
          <a:prstGeom prst="ellipse">
            <a:avLst/>
          </a:prstGeom>
          <a:blipFill dpi="0" rotWithShape="1">
            <a:blip r:embed="rId2"/>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Lightbulb and gear with solid fill">
            <a:extLst>
              <a:ext uri="{FF2B5EF4-FFF2-40B4-BE49-F238E27FC236}">
                <a16:creationId xmlns:a16="http://schemas.microsoft.com/office/drawing/2014/main" id="{8F70B48E-B404-8735-6CD1-B26AD802DD4E}"/>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990849" y="5396925"/>
            <a:ext cx="914400" cy="914400"/>
          </a:xfrm>
          <a:prstGeom prst="rect">
            <a:avLst/>
          </a:prstGeom>
        </p:spPr>
      </p:pic>
      <p:pic>
        <p:nvPicPr>
          <p:cNvPr id="7" name="Graphic 6" descr="Brain in head with solid fill">
            <a:extLst>
              <a:ext uri="{FF2B5EF4-FFF2-40B4-BE49-F238E27FC236}">
                <a16:creationId xmlns:a16="http://schemas.microsoft.com/office/drawing/2014/main" id="{EB07E55E-0D14-40E7-3CC1-2EC6EB6F96B5}"/>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574176" y="1998376"/>
            <a:ext cx="914400" cy="914400"/>
          </a:xfrm>
          <a:prstGeom prst="rect">
            <a:avLst/>
          </a:prstGeom>
        </p:spPr>
      </p:pic>
      <p:pic>
        <p:nvPicPr>
          <p:cNvPr id="8" name="Graphic 7" descr="Close with solid fill">
            <a:extLst>
              <a:ext uri="{FF2B5EF4-FFF2-40B4-BE49-F238E27FC236}">
                <a16:creationId xmlns:a16="http://schemas.microsoft.com/office/drawing/2014/main" id="{90922137-231A-85F2-BEBD-0B7B817EC154}"/>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156456" y="2163189"/>
            <a:ext cx="914400" cy="914400"/>
          </a:xfrm>
          <a:prstGeom prst="rect">
            <a:avLst/>
          </a:prstGeom>
        </p:spPr>
      </p:pic>
    </p:spTree>
    <p:extLst>
      <p:ext uri="{BB962C8B-B14F-4D97-AF65-F5344CB8AC3E}">
        <p14:creationId xmlns:p14="http://schemas.microsoft.com/office/powerpoint/2010/main" val="1930224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B2C98F-7BC4-B560-17DB-0DAB1EF19082}"/>
              </a:ext>
            </a:extLst>
          </p:cNvPr>
          <p:cNvSpPr txBox="1"/>
          <p:nvPr/>
        </p:nvSpPr>
        <p:spPr>
          <a:xfrm>
            <a:off x="4751722" y="419100"/>
            <a:ext cx="2688557" cy="584775"/>
          </a:xfrm>
          <a:prstGeom prst="rect">
            <a:avLst/>
          </a:prstGeom>
          <a:noFill/>
        </p:spPr>
        <p:txBody>
          <a:bodyPr wrap="none" rtlCol="0">
            <a:spAutoFit/>
          </a:bodyPr>
          <a:lstStyle/>
          <a:p>
            <a:pPr algn="ctr"/>
            <a:r>
              <a:rPr lang="en-US" sz="3200" dirty="0">
                <a:solidFill>
                  <a:schemeClr val="bg1">
                    <a:lumMod val="65000"/>
                  </a:schemeClr>
                </a:solidFill>
                <a:latin typeface="Impact" panose="020B0806030902050204" pitchFamily="34" charset="0"/>
              </a:rPr>
              <a:t>Disadvantages</a:t>
            </a:r>
          </a:p>
        </p:txBody>
      </p:sp>
      <p:sp>
        <p:nvSpPr>
          <p:cNvPr id="15" name="TextBox 14">
            <a:extLst>
              <a:ext uri="{FF2B5EF4-FFF2-40B4-BE49-F238E27FC236}">
                <a16:creationId xmlns:a16="http://schemas.microsoft.com/office/drawing/2014/main" id="{56AF699D-6508-0B8D-94CD-88036179DEDA}"/>
              </a:ext>
            </a:extLst>
          </p:cNvPr>
          <p:cNvSpPr txBox="1"/>
          <p:nvPr/>
        </p:nvSpPr>
        <p:spPr>
          <a:xfrm>
            <a:off x="6515066" y="2358779"/>
            <a:ext cx="4419634" cy="523220"/>
          </a:xfrm>
          <a:prstGeom prst="rect">
            <a:avLst/>
          </a:prstGeom>
          <a:noFill/>
        </p:spPr>
        <p:txBody>
          <a:bodyPr wrap="square" rtlCol="0">
            <a:spAutoFit/>
          </a:bodyPr>
          <a:lstStyle/>
          <a:p>
            <a:pPr algn="ctr"/>
            <a:r>
              <a:rPr lang="en-US" sz="2800" b="1" dirty="0">
                <a:solidFill>
                  <a:schemeClr val="bg1">
                    <a:lumMod val="95000"/>
                  </a:schemeClr>
                </a:solidFill>
              </a:rPr>
              <a:t>Risk of Over-Automation</a:t>
            </a:r>
          </a:p>
        </p:txBody>
      </p:sp>
      <p:sp>
        <p:nvSpPr>
          <p:cNvPr id="16" name="TextBox 15">
            <a:extLst>
              <a:ext uri="{FF2B5EF4-FFF2-40B4-BE49-F238E27FC236}">
                <a16:creationId xmlns:a16="http://schemas.microsoft.com/office/drawing/2014/main" id="{7B7C2507-B191-28DD-9482-F86774C1B1D1}"/>
              </a:ext>
            </a:extLst>
          </p:cNvPr>
          <p:cNvSpPr txBox="1"/>
          <p:nvPr/>
        </p:nvSpPr>
        <p:spPr>
          <a:xfrm>
            <a:off x="7077075" y="2763392"/>
            <a:ext cx="3295616" cy="1323439"/>
          </a:xfrm>
          <a:prstGeom prst="rect">
            <a:avLst/>
          </a:prstGeom>
          <a:noFill/>
        </p:spPr>
        <p:txBody>
          <a:bodyPr wrap="square" rtlCol="0">
            <a:spAutoFit/>
          </a:bodyPr>
          <a:lstStyle/>
          <a:p>
            <a:pPr algn="just"/>
            <a:r>
              <a:rPr lang="en-US" sz="2000" dirty="0">
                <a:solidFill>
                  <a:schemeClr val="bg1">
                    <a:lumMod val="95000"/>
                  </a:schemeClr>
                </a:solidFill>
              </a:rPr>
              <a:t>This could lead to a reduction in human involvement and creativity in game development processes. </a:t>
            </a:r>
          </a:p>
        </p:txBody>
      </p:sp>
      <p:sp>
        <p:nvSpPr>
          <p:cNvPr id="3" name="Circle: Hollow 2">
            <a:extLst>
              <a:ext uri="{FF2B5EF4-FFF2-40B4-BE49-F238E27FC236}">
                <a16:creationId xmlns:a16="http://schemas.microsoft.com/office/drawing/2014/main" id="{A46079FC-3BB7-820C-06C1-D9F5BBA9514A}"/>
              </a:ext>
            </a:extLst>
          </p:cNvPr>
          <p:cNvSpPr/>
          <p:nvPr/>
        </p:nvSpPr>
        <p:spPr>
          <a:xfrm>
            <a:off x="623887" y="1003875"/>
            <a:ext cx="5648325" cy="5591175"/>
          </a:xfrm>
          <a:prstGeom prst="donut">
            <a:avLst>
              <a:gd name="adj" fmla="val 28405"/>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Block Arc 3">
            <a:extLst>
              <a:ext uri="{FF2B5EF4-FFF2-40B4-BE49-F238E27FC236}">
                <a16:creationId xmlns:a16="http://schemas.microsoft.com/office/drawing/2014/main" id="{2019B79E-CF40-13ED-AC4C-E4F2CD335B8D}"/>
              </a:ext>
            </a:extLst>
          </p:cNvPr>
          <p:cNvSpPr/>
          <p:nvPr/>
        </p:nvSpPr>
        <p:spPr>
          <a:xfrm rot="16350678">
            <a:off x="614361" y="967649"/>
            <a:ext cx="5648325" cy="5663625"/>
          </a:xfrm>
          <a:prstGeom prst="blockArc">
            <a:avLst>
              <a:gd name="adj1" fmla="val 14659365"/>
              <a:gd name="adj2" fmla="val 21332290"/>
              <a:gd name="adj3" fmla="val 32728"/>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a:extLst>
              <a:ext uri="{FF2B5EF4-FFF2-40B4-BE49-F238E27FC236}">
                <a16:creationId xmlns:a16="http://schemas.microsoft.com/office/drawing/2014/main" id="{D3FE9319-00FB-EC26-2CB1-C3C2C52AB1C6}"/>
              </a:ext>
            </a:extLst>
          </p:cNvPr>
          <p:cNvSpPr/>
          <p:nvPr/>
        </p:nvSpPr>
        <p:spPr>
          <a:xfrm>
            <a:off x="2014489" y="2455576"/>
            <a:ext cx="2857504" cy="2760222"/>
          </a:xfrm>
          <a:prstGeom prst="ellipse">
            <a:avLst/>
          </a:prstGeom>
          <a:blipFill dpi="0" rotWithShape="1">
            <a:blip r:embed="rId2"/>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Lightbulb and gear with solid fill">
            <a:extLst>
              <a:ext uri="{FF2B5EF4-FFF2-40B4-BE49-F238E27FC236}">
                <a16:creationId xmlns:a16="http://schemas.microsoft.com/office/drawing/2014/main" id="{0669606B-C2D0-09AE-9796-ACA03FEDADE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990849" y="5396925"/>
            <a:ext cx="914400" cy="914400"/>
          </a:xfrm>
          <a:prstGeom prst="rect">
            <a:avLst/>
          </a:prstGeom>
        </p:spPr>
      </p:pic>
      <p:pic>
        <p:nvPicPr>
          <p:cNvPr id="7" name="Graphic 6" descr="Brain in head with solid fill">
            <a:extLst>
              <a:ext uri="{FF2B5EF4-FFF2-40B4-BE49-F238E27FC236}">
                <a16:creationId xmlns:a16="http://schemas.microsoft.com/office/drawing/2014/main" id="{07E30E97-7742-7905-8243-7A174C105DCC}"/>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574176" y="1998376"/>
            <a:ext cx="914400" cy="914400"/>
          </a:xfrm>
          <a:prstGeom prst="rect">
            <a:avLst/>
          </a:prstGeom>
        </p:spPr>
      </p:pic>
      <p:pic>
        <p:nvPicPr>
          <p:cNvPr id="8" name="Graphic 7" descr="Close with solid fill">
            <a:extLst>
              <a:ext uri="{FF2B5EF4-FFF2-40B4-BE49-F238E27FC236}">
                <a16:creationId xmlns:a16="http://schemas.microsoft.com/office/drawing/2014/main" id="{1CD8181C-53CE-4EE0-75AB-EF93E9D91E28}"/>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156456" y="2163189"/>
            <a:ext cx="914400" cy="914400"/>
          </a:xfrm>
          <a:prstGeom prst="rect">
            <a:avLst/>
          </a:prstGeom>
        </p:spPr>
      </p:pic>
    </p:spTree>
    <p:extLst>
      <p:ext uri="{BB962C8B-B14F-4D97-AF65-F5344CB8AC3E}">
        <p14:creationId xmlns:p14="http://schemas.microsoft.com/office/powerpoint/2010/main" val="2043567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B2C98F-7BC4-B560-17DB-0DAB1EF19082}"/>
              </a:ext>
            </a:extLst>
          </p:cNvPr>
          <p:cNvSpPr txBox="1"/>
          <p:nvPr/>
        </p:nvSpPr>
        <p:spPr>
          <a:xfrm>
            <a:off x="4494448" y="2428875"/>
            <a:ext cx="3203121" cy="769441"/>
          </a:xfrm>
          <a:prstGeom prst="rect">
            <a:avLst/>
          </a:prstGeom>
          <a:noFill/>
        </p:spPr>
        <p:txBody>
          <a:bodyPr wrap="none" rtlCol="0">
            <a:spAutoFit/>
          </a:bodyPr>
          <a:lstStyle/>
          <a:p>
            <a:pPr algn="ctr"/>
            <a:r>
              <a:rPr lang="en-US" sz="4400" dirty="0">
                <a:solidFill>
                  <a:schemeClr val="bg1">
                    <a:lumMod val="95000"/>
                  </a:schemeClr>
                </a:solidFill>
                <a:latin typeface="Impact" panose="020B0806030902050204" pitchFamily="34" charset="0"/>
              </a:rPr>
              <a:t>Process Flow</a:t>
            </a:r>
          </a:p>
        </p:txBody>
      </p:sp>
      <p:sp>
        <p:nvSpPr>
          <p:cNvPr id="4" name="Oval 3">
            <a:extLst>
              <a:ext uri="{FF2B5EF4-FFF2-40B4-BE49-F238E27FC236}">
                <a16:creationId xmlns:a16="http://schemas.microsoft.com/office/drawing/2014/main" id="{5E38DFC9-21D5-205B-F311-A72AACDAAA54}"/>
              </a:ext>
            </a:extLst>
          </p:cNvPr>
          <p:cNvSpPr/>
          <p:nvPr/>
        </p:nvSpPr>
        <p:spPr>
          <a:xfrm>
            <a:off x="5623755" y="7934325"/>
            <a:ext cx="1196145" cy="371475"/>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7" name="Parallelogram 6">
            <a:extLst>
              <a:ext uri="{FF2B5EF4-FFF2-40B4-BE49-F238E27FC236}">
                <a16:creationId xmlns:a16="http://schemas.microsoft.com/office/drawing/2014/main" id="{13C5FB54-C699-C06F-12A8-DDAAE4692200}"/>
              </a:ext>
            </a:extLst>
          </p:cNvPr>
          <p:cNvSpPr/>
          <p:nvPr/>
        </p:nvSpPr>
        <p:spPr>
          <a:xfrm>
            <a:off x="3238499" y="7817137"/>
            <a:ext cx="1196145" cy="605850"/>
          </a:xfrm>
          <a:prstGeom prst="parallelogram">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Game</a:t>
            </a:r>
          </a:p>
          <a:p>
            <a:pPr algn="ctr"/>
            <a:r>
              <a:rPr lang="en-US" dirty="0"/>
              <a:t>Name</a:t>
            </a:r>
          </a:p>
        </p:txBody>
      </p:sp>
      <p:sp>
        <p:nvSpPr>
          <p:cNvPr id="9" name="Rectangle 8">
            <a:extLst>
              <a:ext uri="{FF2B5EF4-FFF2-40B4-BE49-F238E27FC236}">
                <a16:creationId xmlns:a16="http://schemas.microsoft.com/office/drawing/2014/main" id="{C3CC6B0F-BFBB-4025-939D-AD541FE3BF6D}"/>
              </a:ext>
            </a:extLst>
          </p:cNvPr>
          <p:cNvSpPr/>
          <p:nvPr/>
        </p:nvSpPr>
        <p:spPr>
          <a:xfrm>
            <a:off x="3200398" y="8905875"/>
            <a:ext cx="1272345" cy="5238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Brainstorm</a:t>
            </a:r>
          </a:p>
        </p:txBody>
      </p:sp>
      <p:sp>
        <p:nvSpPr>
          <p:cNvPr id="10" name="Rectangle 9">
            <a:extLst>
              <a:ext uri="{FF2B5EF4-FFF2-40B4-BE49-F238E27FC236}">
                <a16:creationId xmlns:a16="http://schemas.microsoft.com/office/drawing/2014/main" id="{7085DB72-6B17-0D0B-E47E-38439BA45224}"/>
              </a:ext>
            </a:extLst>
          </p:cNvPr>
          <p:cNvSpPr/>
          <p:nvPr/>
        </p:nvSpPr>
        <p:spPr>
          <a:xfrm>
            <a:off x="5547555" y="8829675"/>
            <a:ext cx="1272345" cy="663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Research</a:t>
            </a:r>
          </a:p>
          <a:p>
            <a:pPr algn="ctr"/>
            <a:r>
              <a:rPr lang="en-US" dirty="0"/>
              <a:t>Mechanics</a:t>
            </a:r>
          </a:p>
        </p:txBody>
      </p:sp>
      <p:sp>
        <p:nvSpPr>
          <p:cNvPr id="11" name="Rectangle 10">
            <a:extLst>
              <a:ext uri="{FF2B5EF4-FFF2-40B4-BE49-F238E27FC236}">
                <a16:creationId xmlns:a16="http://schemas.microsoft.com/office/drawing/2014/main" id="{E8E24A80-9B05-67B1-00CA-314078010C77}"/>
              </a:ext>
            </a:extLst>
          </p:cNvPr>
          <p:cNvSpPr/>
          <p:nvPr/>
        </p:nvSpPr>
        <p:spPr>
          <a:xfrm>
            <a:off x="7791450" y="9906000"/>
            <a:ext cx="1257300" cy="6286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Generate</a:t>
            </a:r>
          </a:p>
          <a:p>
            <a:pPr algn="ctr"/>
            <a:r>
              <a:rPr lang="en-US" dirty="0"/>
              <a:t>Code</a:t>
            </a:r>
          </a:p>
        </p:txBody>
      </p:sp>
      <p:sp>
        <p:nvSpPr>
          <p:cNvPr id="13" name="Rectangle 12">
            <a:extLst>
              <a:ext uri="{FF2B5EF4-FFF2-40B4-BE49-F238E27FC236}">
                <a16:creationId xmlns:a16="http://schemas.microsoft.com/office/drawing/2014/main" id="{C8F22BEA-180A-FCF4-7CAF-AD819E56150A}"/>
              </a:ext>
            </a:extLst>
          </p:cNvPr>
          <p:cNvSpPr/>
          <p:nvPr/>
        </p:nvSpPr>
        <p:spPr>
          <a:xfrm>
            <a:off x="3200400" y="9906000"/>
            <a:ext cx="1272345" cy="6286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Find Bugs</a:t>
            </a:r>
          </a:p>
        </p:txBody>
      </p:sp>
      <p:sp>
        <p:nvSpPr>
          <p:cNvPr id="17" name="Rectangle 16">
            <a:extLst>
              <a:ext uri="{FF2B5EF4-FFF2-40B4-BE49-F238E27FC236}">
                <a16:creationId xmlns:a16="http://schemas.microsoft.com/office/drawing/2014/main" id="{ABEE0562-8E58-9E13-82FD-D3988BE61A93}"/>
              </a:ext>
            </a:extLst>
          </p:cNvPr>
          <p:cNvSpPr/>
          <p:nvPr/>
        </p:nvSpPr>
        <p:spPr>
          <a:xfrm>
            <a:off x="3207920" y="11045250"/>
            <a:ext cx="1257300" cy="6286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Fix Bugs</a:t>
            </a:r>
          </a:p>
        </p:txBody>
      </p:sp>
      <p:sp>
        <p:nvSpPr>
          <p:cNvPr id="18" name="Rectangle 17">
            <a:extLst>
              <a:ext uri="{FF2B5EF4-FFF2-40B4-BE49-F238E27FC236}">
                <a16:creationId xmlns:a16="http://schemas.microsoft.com/office/drawing/2014/main" id="{9EE3B40B-AC00-9E38-D7B8-BF11EC8EF138}"/>
              </a:ext>
            </a:extLst>
          </p:cNvPr>
          <p:cNvSpPr/>
          <p:nvPr/>
        </p:nvSpPr>
        <p:spPr>
          <a:xfrm>
            <a:off x="5547555" y="11010900"/>
            <a:ext cx="1272345" cy="663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Evaluate</a:t>
            </a:r>
          </a:p>
          <a:p>
            <a:pPr algn="ctr"/>
            <a:r>
              <a:rPr lang="en-US" dirty="0"/>
              <a:t>Code</a:t>
            </a:r>
          </a:p>
        </p:txBody>
      </p:sp>
      <p:sp>
        <p:nvSpPr>
          <p:cNvPr id="19" name="Rectangle: Folded Corner 18">
            <a:extLst>
              <a:ext uri="{FF2B5EF4-FFF2-40B4-BE49-F238E27FC236}">
                <a16:creationId xmlns:a16="http://schemas.microsoft.com/office/drawing/2014/main" id="{34E5F975-99E0-0345-33D4-CBD4476B10AC}"/>
              </a:ext>
            </a:extLst>
          </p:cNvPr>
          <p:cNvSpPr/>
          <p:nvPr/>
        </p:nvSpPr>
        <p:spPr>
          <a:xfrm>
            <a:off x="7791450" y="8864025"/>
            <a:ext cx="1272345" cy="628650"/>
          </a:xfrm>
          <a:prstGeom prst="foldedCorner">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Game</a:t>
            </a:r>
          </a:p>
          <a:p>
            <a:pPr algn="ctr"/>
            <a:r>
              <a:rPr lang="en-US" dirty="0"/>
              <a:t>Document</a:t>
            </a:r>
          </a:p>
        </p:txBody>
      </p:sp>
      <p:sp>
        <p:nvSpPr>
          <p:cNvPr id="20" name="Rectangle: Folded Corner 19">
            <a:extLst>
              <a:ext uri="{FF2B5EF4-FFF2-40B4-BE49-F238E27FC236}">
                <a16:creationId xmlns:a16="http://schemas.microsoft.com/office/drawing/2014/main" id="{26CE8DC6-9953-06F6-CCE8-E6793F6CFC91}"/>
              </a:ext>
            </a:extLst>
          </p:cNvPr>
          <p:cNvSpPr/>
          <p:nvPr/>
        </p:nvSpPr>
        <p:spPr>
          <a:xfrm>
            <a:off x="5547554" y="9906000"/>
            <a:ext cx="1272345" cy="628650"/>
          </a:xfrm>
          <a:prstGeom prst="foldedCorner">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Raw Code</a:t>
            </a:r>
          </a:p>
        </p:txBody>
      </p:sp>
      <p:sp>
        <p:nvSpPr>
          <p:cNvPr id="21" name="Rectangle: Folded Corner 20">
            <a:extLst>
              <a:ext uri="{FF2B5EF4-FFF2-40B4-BE49-F238E27FC236}">
                <a16:creationId xmlns:a16="http://schemas.microsoft.com/office/drawing/2014/main" id="{69EE3083-315D-6DE4-F47F-95DFFD4A2944}"/>
              </a:ext>
            </a:extLst>
          </p:cNvPr>
          <p:cNvSpPr/>
          <p:nvPr/>
        </p:nvSpPr>
        <p:spPr>
          <a:xfrm>
            <a:off x="7791450" y="11049000"/>
            <a:ext cx="1272345" cy="628650"/>
          </a:xfrm>
          <a:prstGeom prst="foldedCorner">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Final Game</a:t>
            </a:r>
          </a:p>
          <a:p>
            <a:pPr algn="ctr"/>
            <a:r>
              <a:rPr lang="en-US" dirty="0"/>
              <a:t>Document</a:t>
            </a:r>
          </a:p>
        </p:txBody>
      </p:sp>
      <p:cxnSp>
        <p:nvCxnSpPr>
          <p:cNvPr id="22" name="Straight Arrow Connector 21">
            <a:extLst>
              <a:ext uri="{FF2B5EF4-FFF2-40B4-BE49-F238E27FC236}">
                <a16:creationId xmlns:a16="http://schemas.microsoft.com/office/drawing/2014/main" id="{88122B30-EE55-C9BD-8544-B7871624F224}"/>
              </a:ext>
            </a:extLst>
          </p:cNvPr>
          <p:cNvCxnSpPr>
            <a:stCxn id="4" idx="2"/>
            <a:endCxn id="7" idx="2"/>
          </p:cNvCxnSpPr>
          <p:nvPr/>
        </p:nvCxnSpPr>
        <p:spPr>
          <a:xfrm flipH="1" flipV="1">
            <a:off x="4358913" y="8120062"/>
            <a:ext cx="126484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16151A7-B206-01B5-B979-7319E64D96B5}"/>
              </a:ext>
            </a:extLst>
          </p:cNvPr>
          <p:cNvCxnSpPr>
            <a:stCxn id="7" idx="4"/>
            <a:endCxn id="9" idx="0"/>
          </p:cNvCxnSpPr>
          <p:nvPr/>
        </p:nvCxnSpPr>
        <p:spPr>
          <a:xfrm flipH="1">
            <a:off x="3836571" y="8422987"/>
            <a:ext cx="1" cy="482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5501EBE-9C50-B875-878F-79FE47F3DB66}"/>
              </a:ext>
            </a:extLst>
          </p:cNvPr>
          <p:cNvCxnSpPr>
            <a:stCxn id="9" idx="3"/>
            <a:endCxn id="10" idx="1"/>
          </p:cNvCxnSpPr>
          <p:nvPr/>
        </p:nvCxnSpPr>
        <p:spPr>
          <a:xfrm flipV="1">
            <a:off x="4472743" y="9161175"/>
            <a:ext cx="1074812" cy="6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EDF7092-55F0-305B-6DE5-1FF63101F7EF}"/>
              </a:ext>
            </a:extLst>
          </p:cNvPr>
          <p:cNvCxnSpPr>
            <a:stCxn id="10" idx="3"/>
            <a:endCxn id="19" idx="1"/>
          </p:cNvCxnSpPr>
          <p:nvPr/>
        </p:nvCxnSpPr>
        <p:spPr>
          <a:xfrm>
            <a:off x="6819900" y="9161175"/>
            <a:ext cx="971550" cy="17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D5510A3-181B-3DC4-B2E6-2E7ABA74CFFB}"/>
              </a:ext>
            </a:extLst>
          </p:cNvPr>
          <p:cNvCxnSpPr>
            <a:stCxn id="19" idx="2"/>
            <a:endCxn id="11" idx="0"/>
          </p:cNvCxnSpPr>
          <p:nvPr/>
        </p:nvCxnSpPr>
        <p:spPr>
          <a:xfrm flipH="1">
            <a:off x="8420100" y="9492675"/>
            <a:ext cx="7523" cy="413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EBF24B2-298A-EDA3-4885-D5D673711F6D}"/>
              </a:ext>
            </a:extLst>
          </p:cNvPr>
          <p:cNvCxnSpPr>
            <a:stCxn id="11" idx="1"/>
            <a:endCxn id="20" idx="3"/>
          </p:cNvCxnSpPr>
          <p:nvPr/>
        </p:nvCxnSpPr>
        <p:spPr>
          <a:xfrm flipH="1">
            <a:off x="6819899" y="10220325"/>
            <a:ext cx="9715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BFB9CE4-1BA2-8608-D953-0D49A67EC08E}"/>
              </a:ext>
            </a:extLst>
          </p:cNvPr>
          <p:cNvCxnSpPr>
            <a:stCxn id="20" idx="1"/>
            <a:endCxn id="13" idx="3"/>
          </p:cNvCxnSpPr>
          <p:nvPr/>
        </p:nvCxnSpPr>
        <p:spPr>
          <a:xfrm flipH="1">
            <a:off x="4472745" y="10220325"/>
            <a:ext cx="10748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2662B89-06D3-4F8E-A28B-D0812D862E67}"/>
              </a:ext>
            </a:extLst>
          </p:cNvPr>
          <p:cNvCxnSpPr>
            <a:stCxn id="13" idx="2"/>
            <a:endCxn id="17" idx="0"/>
          </p:cNvCxnSpPr>
          <p:nvPr/>
        </p:nvCxnSpPr>
        <p:spPr>
          <a:xfrm flipH="1">
            <a:off x="3836570" y="10534650"/>
            <a:ext cx="3" cy="510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E45555E-ACD2-2EFF-7B34-C84AEE4ED808}"/>
              </a:ext>
            </a:extLst>
          </p:cNvPr>
          <p:cNvCxnSpPr>
            <a:cxnSpLocks/>
            <a:stCxn id="17" idx="3"/>
            <a:endCxn id="18" idx="1"/>
          </p:cNvCxnSpPr>
          <p:nvPr/>
        </p:nvCxnSpPr>
        <p:spPr>
          <a:xfrm flipV="1">
            <a:off x="4465220" y="11342400"/>
            <a:ext cx="1082335" cy="17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172164D-E245-AEF3-31A1-77C2EB71CD47}"/>
              </a:ext>
            </a:extLst>
          </p:cNvPr>
          <p:cNvCxnSpPr>
            <a:stCxn id="18" idx="3"/>
            <a:endCxn id="21" idx="1"/>
          </p:cNvCxnSpPr>
          <p:nvPr/>
        </p:nvCxnSpPr>
        <p:spPr>
          <a:xfrm>
            <a:off x="6819900" y="11342400"/>
            <a:ext cx="971550" cy="20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404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B2C98F-7BC4-B560-17DB-0DAB1EF19082}"/>
              </a:ext>
            </a:extLst>
          </p:cNvPr>
          <p:cNvSpPr txBox="1"/>
          <p:nvPr/>
        </p:nvSpPr>
        <p:spPr>
          <a:xfrm>
            <a:off x="4768554" y="447675"/>
            <a:ext cx="2654894" cy="646331"/>
          </a:xfrm>
          <a:prstGeom prst="rect">
            <a:avLst/>
          </a:prstGeom>
          <a:noFill/>
        </p:spPr>
        <p:txBody>
          <a:bodyPr wrap="none" rtlCol="0">
            <a:spAutoFit/>
          </a:bodyPr>
          <a:lstStyle/>
          <a:p>
            <a:pPr algn="ctr"/>
            <a:r>
              <a:rPr lang="en-US" sz="3600">
                <a:solidFill>
                  <a:schemeClr val="bg1">
                    <a:lumMod val="75000"/>
                  </a:schemeClr>
                </a:solidFill>
                <a:latin typeface="Impact" panose="020B0806030902050204" pitchFamily="34" charset="0"/>
              </a:rPr>
              <a:t>Process Flow</a:t>
            </a:r>
            <a:endParaRPr lang="en-US" sz="3600" dirty="0">
              <a:solidFill>
                <a:schemeClr val="bg1">
                  <a:lumMod val="75000"/>
                </a:schemeClr>
              </a:solidFill>
              <a:latin typeface="Impact" panose="020B0806030902050204" pitchFamily="34" charset="0"/>
            </a:endParaRPr>
          </a:p>
        </p:txBody>
      </p:sp>
      <p:sp>
        <p:nvSpPr>
          <p:cNvPr id="3" name="Oval 2">
            <a:extLst>
              <a:ext uri="{FF2B5EF4-FFF2-40B4-BE49-F238E27FC236}">
                <a16:creationId xmlns:a16="http://schemas.microsoft.com/office/drawing/2014/main" id="{335FBF42-E3B0-ED4B-B914-B9A4F8D0B3CF}"/>
              </a:ext>
            </a:extLst>
          </p:cNvPr>
          <p:cNvSpPr/>
          <p:nvPr/>
        </p:nvSpPr>
        <p:spPr>
          <a:xfrm>
            <a:off x="5623755" y="1495425"/>
            <a:ext cx="1196145" cy="371475"/>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4" name="Parallelogram 3">
            <a:extLst>
              <a:ext uri="{FF2B5EF4-FFF2-40B4-BE49-F238E27FC236}">
                <a16:creationId xmlns:a16="http://schemas.microsoft.com/office/drawing/2014/main" id="{84FDABB0-BC58-158E-D53A-7213475CFB3B}"/>
              </a:ext>
            </a:extLst>
          </p:cNvPr>
          <p:cNvSpPr/>
          <p:nvPr/>
        </p:nvSpPr>
        <p:spPr>
          <a:xfrm>
            <a:off x="3238499" y="1378237"/>
            <a:ext cx="1196145" cy="605850"/>
          </a:xfrm>
          <a:prstGeom prst="parallelogram">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Game</a:t>
            </a:r>
          </a:p>
          <a:p>
            <a:pPr algn="ctr"/>
            <a:r>
              <a:rPr lang="en-US" dirty="0"/>
              <a:t>Name</a:t>
            </a:r>
          </a:p>
        </p:txBody>
      </p:sp>
      <p:sp>
        <p:nvSpPr>
          <p:cNvPr id="5" name="Rectangle 4">
            <a:extLst>
              <a:ext uri="{FF2B5EF4-FFF2-40B4-BE49-F238E27FC236}">
                <a16:creationId xmlns:a16="http://schemas.microsoft.com/office/drawing/2014/main" id="{175F8193-9820-A9EE-B1A8-B90BC3CC8811}"/>
              </a:ext>
            </a:extLst>
          </p:cNvPr>
          <p:cNvSpPr/>
          <p:nvPr/>
        </p:nvSpPr>
        <p:spPr>
          <a:xfrm>
            <a:off x="3200398" y="2466975"/>
            <a:ext cx="1272345" cy="5238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Brainstorm</a:t>
            </a:r>
          </a:p>
        </p:txBody>
      </p:sp>
      <p:sp>
        <p:nvSpPr>
          <p:cNvPr id="6" name="Rectangle 5">
            <a:extLst>
              <a:ext uri="{FF2B5EF4-FFF2-40B4-BE49-F238E27FC236}">
                <a16:creationId xmlns:a16="http://schemas.microsoft.com/office/drawing/2014/main" id="{79FA8DB4-6947-CB4C-9128-63F72DC40B3D}"/>
              </a:ext>
            </a:extLst>
          </p:cNvPr>
          <p:cNvSpPr/>
          <p:nvPr/>
        </p:nvSpPr>
        <p:spPr>
          <a:xfrm>
            <a:off x="5547555" y="2390775"/>
            <a:ext cx="1272345" cy="663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Research</a:t>
            </a:r>
          </a:p>
          <a:p>
            <a:pPr algn="ctr"/>
            <a:r>
              <a:rPr lang="en-US" dirty="0"/>
              <a:t>Mechanics</a:t>
            </a:r>
          </a:p>
        </p:txBody>
      </p:sp>
      <p:sp>
        <p:nvSpPr>
          <p:cNvPr id="7" name="Rectangle 6">
            <a:extLst>
              <a:ext uri="{FF2B5EF4-FFF2-40B4-BE49-F238E27FC236}">
                <a16:creationId xmlns:a16="http://schemas.microsoft.com/office/drawing/2014/main" id="{8DB99B8F-040B-6435-D6C0-F0982BCC3AFC}"/>
              </a:ext>
            </a:extLst>
          </p:cNvPr>
          <p:cNvSpPr/>
          <p:nvPr/>
        </p:nvSpPr>
        <p:spPr>
          <a:xfrm>
            <a:off x="7791450" y="3467100"/>
            <a:ext cx="1257300" cy="6286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Generate</a:t>
            </a:r>
          </a:p>
          <a:p>
            <a:pPr algn="ctr"/>
            <a:r>
              <a:rPr lang="en-US" dirty="0"/>
              <a:t>Code</a:t>
            </a:r>
          </a:p>
        </p:txBody>
      </p:sp>
      <p:sp>
        <p:nvSpPr>
          <p:cNvPr id="8" name="Rectangle 7">
            <a:extLst>
              <a:ext uri="{FF2B5EF4-FFF2-40B4-BE49-F238E27FC236}">
                <a16:creationId xmlns:a16="http://schemas.microsoft.com/office/drawing/2014/main" id="{B52970B1-2252-3490-6F79-61A8EBAC6CB4}"/>
              </a:ext>
            </a:extLst>
          </p:cNvPr>
          <p:cNvSpPr/>
          <p:nvPr/>
        </p:nvSpPr>
        <p:spPr>
          <a:xfrm>
            <a:off x="3200400" y="3467100"/>
            <a:ext cx="1272345" cy="6286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Find Bugs</a:t>
            </a:r>
          </a:p>
        </p:txBody>
      </p:sp>
      <p:sp>
        <p:nvSpPr>
          <p:cNvPr id="9" name="Rectangle 8">
            <a:extLst>
              <a:ext uri="{FF2B5EF4-FFF2-40B4-BE49-F238E27FC236}">
                <a16:creationId xmlns:a16="http://schemas.microsoft.com/office/drawing/2014/main" id="{998615B7-236A-D4EC-6260-680B88AA3E13}"/>
              </a:ext>
            </a:extLst>
          </p:cNvPr>
          <p:cNvSpPr/>
          <p:nvPr/>
        </p:nvSpPr>
        <p:spPr>
          <a:xfrm>
            <a:off x="3207920" y="4606350"/>
            <a:ext cx="1257300" cy="6286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Fix Bugs</a:t>
            </a:r>
          </a:p>
        </p:txBody>
      </p:sp>
      <p:sp>
        <p:nvSpPr>
          <p:cNvPr id="10" name="Rectangle 9">
            <a:extLst>
              <a:ext uri="{FF2B5EF4-FFF2-40B4-BE49-F238E27FC236}">
                <a16:creationId xmlns:a16="http://schemas.microsoft.com/office/drawing/2014/main" id="{563196D0-2690-1221-30E0-4B4FD2857AA4}"/>
              </a:ext>
            </a:extLst>
          </p:cNvPr>
          <p:cNvSpPr/>
          <p:nvPr/>
        </p:nvSpPr>
        <p:spPr>
          <a:xfrm>
            <a:off x="5547555" y="4572000"/>
            <a:ext cx="1272345" cy="663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Evaluate</a:t>
            </a:r>
          </a:p>
          <a:p>
            <a:pPr algn="ctr"/>
            <a:r>
              <a:rPr lang="en-US" dirty="0"/>
              <a:t>Code</a:t>
            </a:r>
          </a:p>
        </p:txBody>
      </p:sp>
      <p:sp>
        <p:nvSpPr>
          <p:cNvPr id="11" name="Rectangle: Folded Corner 10">
            <a:extLst>
              <a:ext uri="{FF2B5EF4-FFF2-40B4-BE49-F238E27FC236}">
                <a16:creationId xmlns:a16="http://schemas.microsoft.com/office/drawing/2014/main" id="{B1768FC1-DD77-BAE9-AE7C-E979668D5117}"/>
              </a:ext>
            </a:extLst>
          </p:cNvPr>
          <p:cNvSpPr/>
          <p:nvPr/>
        </p:nvSpPr>
        <p:spPr>
          <a:xfrm>
            <a:off x="7791450" y="2425125"/>
            <a:ext cx="1272345" cy="628650"/>
          </a:xfrm>
          <a:prstGeom prst="foldedCorner">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Game</a:t>
            </a:r>
          </a:p>
          <a:p>
            <a:pPr algn="ctr"/>
            <a:r>
              <a:rPr lang="en-US" dirty="0"/>
              <a:t>Document</a:t>
            </a:r>
          </a:p>
        </p:txBody>
      </p:sp>
      <p:sp>
        <p:nvSpPr>
          <p:cNvPr id="12" name="Rectangle: Folded Corner 11">
            <a:extLst>
              <a:ext uri="{FF2B5EF4-FFF2-40B4-BE49-F238E27FC236}">
                <a16:creationId xmlns:a16="http://schemas.microsoft.com/office/drawing/2014/main" id="{4690435C-6C47-B8CF-DEF8-F5E5BB8C43A5}"/>
              </a:ext>
            </a:extLst>
          </p:cNvPr>
          <p:cNvSpPr/>
          <p:nvPr/>
        </p:nvSpPr>
        <p:spPr>
          <a:xfrm>
            <a:off x="5547554" y="3467100"/>
            <a:ext cx="1272345" cy="628650"/>
          </a:xfrm>
          <a:prstGeom prst="foldedCorner">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Raw Code</a:t>
            </a:r>
          </a:p>
        </p:txBody>
      </p:sp>
      <p:sp>
        <p:nvSpPr>
          <p:cNvPr id="13" name="Rectangle: Folded Corner 12">
            <a:extLst>
              <a:ext uri="{FF2B5EF4-FFF2-40B4-BE49-F238E27FC236}">
                <a16:creationId xmlns:a16="http://schemas.microsoft.com/office/drawing/2014/main" id="{4774ECAC-9E9E-129B-043E-DA197D2A5778}"/>
              </a:ext>
            </a:extLst>
          </p:cNvPr>
          <p:cNvSpPr/>
          <p:nvPr/>
        </p:nvSpPr>
        <p:spPr>
          <a:xfrm>
            <a:off x="7791450" y="4610100"/>
            <a:ext cx="1272345" cy="628650"/>
          </a:xfrm>
          <a:prstGeom prst="foldedCorner">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Final Game</a:t>
            </a:r>
          </a:p>
          <a:p>
            <a:pPr algn="ctr"/>
            <a:r>
              <a:rPr lang="en-US" dirty="0"/>
              <a:t>Document</a:t>
            </a:r>
          </a:p>
        </p:txBody>
      </p:sp>
      <p:cxnSp>
        <p:nvCxnSpPr>
          <p:cNvPr id="14" name="Straight Arrow Connector 13">
            <a:extLst>
              <a:ext uri="{FF2B5EF4-FFF2-40B4-BE49-F238E27FC236}">
                <a16:creationId xmlns:a16="http://schemas.microsoft.com/office/drawing/2014/main" id="{F74EAAAF-2D2E-FB3E-114A-54B0B4257112}"/>
              </a:ext>
            </a:extLst>
          </p:cNvPr>
          <p:cNvCxnSpPr>
            <a:stCxn id="3" idx="2"/>
            <a:endCxn id="4" idx="2"/>
          </p:cNvCxnSpPr>
          <p:nvPr/>
        </p:nvCxnSpPr>
        <p:spPr>
          <a:xfrm flipH="1" flipV="1">
            <a:off x="4358913" y="1681162"/>
            <a:ext cx="126484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7C81574-B52A-CF6D-C8DB-5BE6417AEA17}"/>
              </a:ext>
            </a:extLst>
          </p:cNvPr>
          <p:cNvCxnSpPr>
            <a:stCxn id="4" idx="4"/>
            <a:endCxn id="5" idx="0"/>
          </p:cNvCxnSpPr>
          <p:nvPr/>
        </p:nvCxnSpPr>
        <p:spPr>
          <a:xfrm flipH="1">
            <a:off x="3836571" y="1984087"/>
            <a:ext cx="1" cy="482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0E59074-CCFA-0287-0C9F-D2AA5B8A5D69}"/>
              </a:ext>
            </a:extLst>
          </p:cNvPr>
          <p:cNvCxnSpPr>
            <a:stCxn id="5" idx="3"/>
            <a:endCxn id="6" idx="1"/>
          </p:cNvCxnSpPr>
          <p:nvPr/>
        </p:nvCxnSpPr>
        <p:spPr>
          <a:xfrm flipV="1">
            <a:off x="4472743" y="2722275"/>
            <a:ext cx="1074812" cy="6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A589C09-58DA-C7DE-518E-C5EF0FE7ACDA}"/>
              </a:ext>
            </a:extLst>
          </p:cNvPr>
          <p:cNvCxnSpPr>
            <a:stCxn id="6" idx="3"/>
            <a:endCxn id="11" idx="1"/>
          </p:cNvCxnSpPr>
          <p:nvPr/>
        </p:nvCxnSpPr>
        <p:spPr>
          <a:xfrm>
            <a:off x="6819900" y="2722275"/>
            <a:ext cx="971550" cy="17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32AF6FD-A0B2-7178-A30B-57A0D163B2E3}"/>
              </a:ext>
            </a:extLst>
          </p:cNvPr>
          <p:cNvCxnSpPr>
            <a:stCxn id="11" idx="2"/>
            <a:endCxn id="7" idx="0"/>
          </p:cNvCxnSpPr>
          <p:nvPr/>
        </p:nvCxnSpPr>
        <p:spPr>
          <a:xfrm flipH="1">
            <a:off x="8420100" y="3053775"/>
            <a:ext cx="7523" cy="413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A55827E-6D6F-C221-529F-27CDC3E01EC1}"/>
              </a:ext>
            </a:extLst>
          </p:cNvPr>
          <p:cNvCxnSpPr>
            <a:stCxn id="7" idx="1"/>
            <a:endCxn id="12" idx="3"/>
          </p:cNvCxnSpPr>
          <p:nvPr/>
        </p:nvCxnSpPr>
        <p:spPr>
          <a:xfrm flipH="1">
            <a:off x="6819899" y="3781425"/>
            <a:ext cx="9715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107B0E6-E438-8F27-3D64-EC170CA1FFA3}"/>
              </a:ext>
            </a:extLst>
          </p:cNvPr>
          <p:cNvCxnSpPr>
            <a:stCxn id="12" idx="1"/>
            <a:endCxn id="8" idx="3"/>
          </p:cNvCxnSpPr>
          <p:nvPr/>
        </p:nvCxnSpPr>
        <p:spPr>
          <a:xfrm flipH="1">
            <a:off x="4472745" y="3781425"/>
            <a:ext cx="10748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B67B26C-39CA-1EC2-B0E7-36BB899E89C7}"/>
              </a:ext>
            </a:extLst>
          </p:cNvPr>
          <p:cNvCxnSpPr>
            <a:stCxn id="8" idx="2"/>
            <a:endCxn id="9" idx="0"/>
          </p:cNvCxnSpPr>
          <p:nvPr/>
        </p:nvCxnSpPr>
        <p:spPr>
          <a:xfrm flipH="1">
            <a:off x="3836570" y="4095750"/>
            <a:ext cx="3" cy="510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E28FD2F-8371-0113-0520-55AE86C8ED4F}"/>
              </a:ext>
            </a:extLst>
          </p:cNvPr>
          <p:cNvCxnSpPr>
            <a:cxnSpLocks/>
            <a:stCxn id="9" idx="3"/>
            <a:endCxn id="10" idx="1"/>
          </p:cNvCxnSpPr>
          <p:nvPr/>
        </p:nvCxnSpPr>
        <p:spPr>
          <a:xfrm flipV="1">
            <a:off x="4465220" y="4903500"/>
            <a:ext cx="1082335" cy="17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F22472E-5EDD-84DF-24C9-4A7D7A45569A}"/>
              </a:ext>
            </a:extLst>
          </p:cNvPr>
          <p:cNvCxnSpPr>
            <a:stCxn id="10" idx="3"/>
            <a:endCxn id="13" idx="1"/>
          </p:cNvCxnSpPr>
          <p:nvPr/>
        </p:nvCxnSpPr>
        <p:spPr>
          <a:xfrm>
            <a:off x="6819900" y="4903500"/>
            <a:ext cx="971550" cy="20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859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AD2153A-C2CF-563B-9579-F6938B0063A4}"/>
              </a:ext>
            </a:extLst>
          </p:cNvPr>
          <p:cNvSpPr txBox="1"/>
          <p:nvPr/>
        </p:nvSpPr>
        <p:spPr>
          <a:xfrm>
            <a:off x="2448106" y="399127"/>
            <a:ext cx="7295788" cy="923330"/>
          </a:xfrm>
          <a:prstGeom prst="rect">
            <a:avLst/>
          </a:prstGeom>
          <a:noFill/>
        </p:spPr>
        <p:txBody>
          <a:bodyPr wrap="square" rtlCol="0">
            <a:spAutoFit/>
          </a:bodyPr>
          <a:lstStyle/>
          <a:p>
            <a:pPr algn="ctr"/>
            <a:r>
              <a:rPr lang="en-US" sz="5400" dirty="0">
                <a:solidFill>
                  <a:srgbClr val="FF0000"/>
                </a:solidFill>
                <a:latin typeface="Impact" panose="020B0806030902050204" pitchFamily="34" charset="0"/>
              </a:rPr>
              <a:t>Game Developer AI</a:t>
            </a:r>
          </a:p>
        </p:txBody>
      </p:sp>
      <p:sp>
        <p:nvSpPr>
          <p:cNvPr id="3" name="TextBox 2">
            <a:extLst>
              <a:ext uri="{FF2B5EF4-FFF2-40B4-BE49-F238E27FC236}">
                <a16:creationId xmlns:a16="http://schemas.microsoft.com/office/drawing/2014/main" id="{39356315-629F-90CB-6803-654174271550}"/>
              </a:ext>
            </a:extLst>
          </p:cNvPr>
          <p:cNvSpPr txBox="1"/>
          <p:nvPr/>
        </p:nvSpPr>
        <p:spPr>
          <a:xfrm>
            <a:off x="1437096" y="1659285"/>
            <a:ext cx="9317808" cy="3539430"/>
          </a:xfrm>
          <a:prstGeom prst="rect">
            <a:avLst/>
          </a:prstGeom>
          <a:noFill/>
        </p:spPr>
        <p:txBody>
          <a:bodyPr wrap="none" rtlCol="0">
            <a:spAutoFit/>
          </a:bodyPr>
          <a:lstStyle/>
          <a:p>
            <a:pPr algn="ctr"/>
            <a:r>
              <a:rPr lang="en-US" sz="3200" dirty="0">
                <a:solidFill>
                  <a:srgbClr val="6B88FF"/>
                </a:solidFill>
              </a:rPr>
              <a:t>Designed and Developed by</a:t>
            </a:r>
          </a:p>
          <a:p>
            <a:pPr algn="ctr"/>
            <a:r>
              <a:rPr lang="en-US" sz="3200" dirty="0">
                <a:solidFill>
                  <a:srgbClr val="FF0000"/>
                </a:solidFill>
              </a:rPr>
              <a:t>Piyush Chall </a:t>
            </a:r>
          </a:p>
          <a:p>
            <a:pPr algn="ctr"/>
            <a:r>
              <a:rPr lang="en-US" sz="3200" dirty="0">
                <a:solidFill>
                  <a:srgbClr val="6B88FF"/>
                </a:solidFill>
              </a:rPr>
              <a:t>Under the Guidance of </a:t>
            </a:r>
          </a:p>
          <a:p>
            <a:pPr algn="ctr"/>
            <a:r>
              <a:rPr lang="en-US" sz="3200" dirty="0">
                <a:solidFill>
                  <a:srgbClr val="FF0000"/>
                </a:solidFill>
              </a:rPr>
              <a:t>ASS. PROF. GANESHKUMAR R. NARAYANKAR</a:t>
            </a:r>
          </a:p>
          <a:p>
            <a:pPr algn="ctr"/>
            <a:r>
              <a:rPr lang="en-US" sz="3200" dirty="0">
                <a:solidFill>
                  <a:srgbClr val="6B88FF"/>
                </a:solidFill>
              </a:rPr>
              <a:t>B.Sc. Computer Science</a:t>
            </a:r>
          </a:p>
          <a:p>
            <a:pPr algn="ctr"/>
            <a:r>
              <a:rPr lang="en-US" sz="3200" dirty="0">
                <a:solidFill>
                  <a:srgbClr val="6B88FF"/>
                </a:solidFill>
              </a:rPr>
              <a:t>Shree Shankar Narayan College of Arts And Commerce </a:t>
            </a:r>
            <a:endParaRPr lang="en-US" sz="3200" dirty="0">
              <a:solidFill>
                <a:srgbClr val="8B3FFF"/>
              </a:solidFill>
            </a:endParaRPr>
          </a:p>
          <a:p>
            <a:pPr algn="ctr"/>
            <a:endParaRPr lang="en-US" sz="3200" dirty="0">
              <a:solidFill>
                <a:srgbClr val="6B88FF"/>
              </a:solidFill>
            </a:endParaRPr>
          </a:p>
        </p:txBody>
      </p:sp>
    </p:spTree>
    <p:extLst>
      <p:ext uri="{BB962C8B-B14F-4D97-AF65-F5344CB8AC3E}">
        <p14:creationId xmlns:p14="http://schemas.microsoft.com/office/powerpoint/2010/main" val="3581333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B2C98F-7BC4-B560-17DB-0DAB1EF19082}"/>
              </a:ext>
            </a:extLst>
          </p:cNvPr>
          <p:cNvSpPr txBox="1"/>
          <p:nvPr/>
        </p:nvSpPr>
        <p:spPr>
          <a:xfrm>
            <a:off x="4690014" y="2428875"/>
            <a:ext cx="2811988" cy="769441"/>
          </a:xfrm>
          <a:prstGeom prst="rect">
            <a:avLst/>
          </a:prstGeom>
          <a:noFill/>
        </p:spPr>
        <p:txBody>
          <a:bodyPr wrap="none" rtlCol="0">
            <a:spAutoFit/>
          </a:bodyPr>
          <a:lstStyle/>
          <a:p>
            <a:pPr algn="ctr"/>
            <a:r>
              <a:rPr lang="en-US" sz="4400" dirty="0">
                <a:solidFill>
                  <a:schemeClr val="bg1">
                    <a:lumMod val="95000"/>
                  </a:schemeClr>
                </a:solidFill>
                <a:latin typeface="Impact" panose="020B0806030902050204" pitchFamily="34" charset="0"/>
              </a:rPr>
              <a:t>Conclusion</a:t>
            </a:r>
          </a:p>
        </p:txBody>
      </p:sp>
      <p:sp>
        <p:nvSpPr>
          <p:cNvPr id="3" name="TextBox 2">
            <a:extLst>
              <a:ext uri="{FF2B5EF4-FFF2-40B4-BE49-F238E27FC236}">
                <a16:creationId xmlns:a16="http://schemas.microsoft.com/office/drawing/2014/main" id="{B72125A7-D1AF-0A94-96B4-14B94FD95A32}"/>
              </a:ext>
            </a:extLst>
          </p:cNvPr>
          <p:cNvSpPr txBox="1"/>
          <p:nvPr/>
        </p:nvSpPr>
        <p:spPr>
          <a:xfrm>
            <a:off x="1724025" y="7161074"/>
            <a:ext cx="8743950" cy="1477328"/>
          </a:xfrm>
          <a:prstGeom prst="rect">
            <a:avLst/>
          </a:prstGeom>
          <a:noFill/>
        </p:spPr>
        <p:txBody>
          <a:bodyPr wrap="square" rtlCol="0">
            <a:spAutoFit/>
          </a:bodyPr>
          <a:lstStyle/>
          <a:p>
            <a:pPr algn="just"/>
            <a:r>
              <a:rPr lang="en-US" dirty="0">
                <a:solidFill>
                  <a:schemeClr val="bg1"/>
                </a:solidFill>
              </a:rPr>
              <a:t>The implementation of AI agent system in game development brings significance benefits to both game developers and players across the globe. This comprehensive system streamlines various aspects of AI agent system using </a:t>
            </a:r>
            <a:r>
              <a:rPr lang="en-US" dirty="0" err="1">
                <a:solidFill>
                  <a:schemeClr val="bg1"/>
                </a:solidFill>
              </a:rPr>
              <a:t>crewai</a:t>
            </a:r>
            <a:r>
              <a:rPr lang="en-US" dirty="0">
                <a:solidFill>
                  <a:schemeClr val="bg1"/>
                </a:solidFill>
              </a:rPr>
              <a:t> like rapid ideations, debugging and code generation. Thus by developing this AI system we have learned various aspects of the </a:t>
            </a:r>
            <a:r>
              <a:rPr lang="en-US" dirty="0" err="1">
                <a:solidFill>
                  <a:schemeClr val="bg1"/>
                </a:solidFill>
              </a:rPr>
              <a:t>crewai</a:t>
            </a:r>
            <a:r>
              <a:rPr lang="en-US" dirty="0">
                <a:solidFill>
                  <a:schemeClr val="bg1"/>
                </a:solidFill>
              </a:rPr>
              <a:t> framework. </a:t>
            </a:r>
          </a:p>
        </p:txBody>
      </p:sp>
    </p:spTree>
    <p:extLst>
      <p:ext uri="{BB962C8B-B14F-4D97-AF65-F5344CB8AC3E}">
        <p14:creationId xmlns:p14="http://schemas.microsoft.com/office/powerpoint/2010/main" val="3868642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B2C98F-7BC4-B560-17DB-0DAB1EF19082}"/>
              </a:ext>
            </a:extLst>
          </p:cNvPr>
          <p:cNvSpPr txBox="1"/>
          <p:nvPr/>
        </p:nvSpPr>
        <p:spPr>
          <a:xfrm>
            <a:off x="4928854" y="666750"/>
            <a:ext cx="2334292" cy="646331"/>
          </a:xfrm>
          <a:prstGeom prst="rect">
            <a:avLst/>
          </a:prstGeom>
          <a:noFill/>
        </p:spPr>
        <p:txBody>
          <a:bodyPr wrap="none" rtlCol="0">
            <a:spAutoFit/>
          </a:bodyPr>
          <a:lstStyle/>
          <a:p>
            <a:pPr algn="ctr"/>
            <a:r>
              <a:rPr lang="en-US" sz="3600" dirty="0">
                <a:solidFill>
                  <a:schemeClr val="bg1">
                    <a:lumMod val="75000"/>
                  </a:schemeClr>
                </a:solidFill>
                <a:latin typeface="Impact" panose="020B0806030902050204" pitchFamily="34" charset="0"/>
              </a:rPr>
              <a:t>Conclusion</a:t>
            </a:r>
          </a:p>
        </p:txBody>
      </p:sp>
      <p:sp>
        <p:nvSpPr>
          <p:cNvPr id="3" name="TextBox 2">
            <a:extLst>
              <a:ext uri="{FF2B5EF4-FFF2-40B4-BE49-F238E27FC236}">
                <a16:creationId xmlns:a16="http://schemas.microsoft.com/office/drawing/2014/main" id="{2D19E0DC-7B4C-B209-F17A-1E6E436997DB}"/>
              </a:ext>
            </a:extLst>
          </p:cNvPr>
          <p:cNvSpPr txBox="1"/>
          <p:nvPr/>
        </p:nvSpPr>
        <p:spPr>
          <a:xfrm>
            <a:off x="1724025" y="1674674"/>
            <a:ext cx="8743950" cy="1477328"/>
          </a:xfrm>
          <a:prstGeom prst="rect">
            <a:avLst/>
          </a:prstGeom>
          <a:noFill/>
        </p:spPr>
        <p:txBody>
          <a:bodyPr wrap="square" rtlCol="0">
            <a:spAutoFit/>
          </a:bodyPr>
          <a:lstStyle/>
          <a:p>
            <a:pPr algn="just"/>
            <a:r>
              <a:rPr lang="en-US" dirty="0">
                <a:solidFill>
                  <a:schemeClr val="bg1"/>
                </a:solidFill>
              </a:rPr>
              <a:t>The implementation of AI agent system in game development brings significance benefits to both game developers and players across the globe. This comprehensive system streamlines various aspects of AI agent system using </a:t>
            </a:r>
            <a:r>
              <a:rPr lang="en-US" dirty="0" err="1">
                <a:solidFill>
                  <a:schemeClr val="bg1"/>
                </a:solidFill>
              </a:rPr>
              <a:t>crewai</a:t>
            </a:r>
            <a:r>
              <a:rPr lang="en-US" dirty="0">
                <a:solidFill>
                  <a:schemeClr val="bg1"/>
                </a:solidFill>
              </a:rPr>
              <a:t> like rapid ideations, debugging and code generation. Thus by developing this AI system we have learned various aspects of the </a:t>
            </a:r>
            <a:r>
              <a:rPr lang="en-US" dirty="0" err="1">
                <a:solidFill>
                  <a:schemeClr val="bg1"/>
                </a:solidFill>
              </a:rPr>
              <a:t>crewai</a:t>
            </a:r>
            <a:r>
              <a:rPr lang="en-US" dirty="0">
                <a:solidFill>
                  <a:schemeClr val="bg1"/>
                </a:solidFill>
              </a:rPr>
              <a:t> framework. </a:t>
            </a:r>
          </a:p>
        </p:txBody>
      </p:sp>
    </p:spTree>
    <p:extLst>
      <p:ext uri="{BB962C8B-B14F-4D97-AF65-F5344CB8AC3E}">
        <p14:creationId xmlns:p14="http://schemas.microsoft.com/office/powerpoint/2010/main" val="1929947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B2C98F-7BC4-B560-17DB-0DAB1EF19082}"/>
              </a:ext>
            </a:extLst>
          </p:cNvPr>
          <p:cNvSpPr txBox="1"/>
          <p:nvPr/>
        </p:nvSpPr>
        <p:spPr>
          <a:xfrm>
            <a:off x="3636043" y="2428875"/>
            <a:ext cx="4919938" cy="769441"/>
          </a:xfrm>
          <a:prstGeom prst="rect">
            <a:avLst/>
          </a:prstGeom>
          <a:noFill/>
        </p:spPr>
        <p:txBody>
          <a:bodyPr wrap="none" rtlCol="0">
            <a:spAutoFit/>
          </a:bodyPr>
          <a:lstStyle/>
          <a:p>
            <a:pPr algn="ctr"/>
            <a:r>
              <a:rPr lang="en-US" sz="4400" dirty="0">
                <a:solidFill>
                  <a:schemeClr val="bg1">
                    <a:lumMod val="95000"/>
                  </a:schemeClr>
                </a:solidFill>
                <a:latin typeface="Impact" panose="020B0806030902050204" pitchFamily="34" charset="0"/>
              </a:rPr>
              <a:t>Future Enhancement</a:t>
            </a:r>
          </a:p>
        </p:txBody>
      </p:sp>
      <p:sp>
        <p:nvSpPr>
          <p:cNvPr id="4" name="TextBox 3">
            <a:extLst>
              <a:ext uri="{FF2B5EF4-FFF2-40B4-BE49-F238E27FC236}">
                <a16:creationId xmlns:a16="http://schemas.microsoft.com/office/drawing/2014/main" id="{C533F9DA-BD8C-0301-E6E2-C593FE2DCB26}"/>
              </a:ext>
            </a:extLst>
          </p:cNvPr>
          <p:cNvSpPr txBox="1"/>
          <p:nvPr/>
        </p:nvSpPr>
        <p:spPr>
          <a:xfrm>
            <a:off x="1943100" y="8274130"/>
            <a:ext cx="8305800" cy="2308324"/>
          </a:xfrm>
          <a:prstGeom prst="rect">
            <a:avLst/>
          </a:prstGeom>
          <a:noFill/>
        </p:spPr>
        <p:txBody>
          <a:bodyPr wrap="square" rtlCol="0">
            <a:spAutoFit/>
          </a:bodyPr>
          <a:lstStyle/>
          <a:p>
            <a:pPr algn="just"/>
            <a:r>
              <a:rPr lang="en-US" dirty="0">
                <a:solidFill>
                  <a:schemeClr val="bg1"/>
                </a:solidFill>
              </a:rPr>
              <a:t>The future of the Game Developer AI holds exciting possibilities with the integrations of emerging technologies like GPT O1 model. As O1 model is exclusively designed for multimodal AI agent system. </a:t>
            </a:r>
          </a:p>
          <a:p>
            <a:pPr algn="just"/>
            <a:r>
              <a:rPr lang="en-US" dirty="0">
                <a:solidFill>
                  <a:schemeClr val="bg1"/>
                </a:solidFill>
              </a:rPr>
              <a:t>Plans for the Future of Game Developer AI:</a:t>
            </a:r>
          </a:p>
          <a:p>
            <a:pPr marL="285750" indent="-285750" algn="just">
              <a:buFont typeface="Arial" panose="020B0604020202020204" pitchFamily="34" charset="0"/>
              <a:buChar char="•"/>
            </a:pPr>
            <a:r>
              <a:rPr lang="en-US" dirty="0">
                <a:solidFill>
                  <a:schemeClr val="bg1"/>
                </a:solidFill>
              </a:rPr>
              <a:t>Integrating more power full AI models</a:t>
            </a:r>
          </a:p>
          <a:p>
            <a:pPr marL="285750" indent="-285750" algn="just">
              <a:buFont typeface="Arial" panose="020B0604020202020204" pitchFamily="34" charset="0"/>
              <a:buChar char="•"/>
            </a:pPr>
            <a:r>
              <a:rPr lang="en-US" dirty="0">
                <a:solidFill>
                  <a:schemeClr val="bg1"/>
                </a:solidFill>
              </a:rPr>
              <a:t>Integrating variety of programming language</a:t>
            </a:r>
          </a:p>
          <a:p>
            <a:pPr marL="285750" indent="-285750" algn="just">
              <a:buFont typeface="Arial" panose="020B0604020202020204" pitchFamily="34" charset="0"/>
              <a:buChar char="•"/>
            </a:pPr>
            <a:r>
              <a:rPr lang="en-US" dirty="0">
                <a:solidFill>
                  <a:schemeClr val="bg1"/>
                </a:solidFill>
              </a:rPr>
              <a:t>Reenforcing with more advance tools</a:t>
            </a:r>
          </a:p>
          <a:p>
            <a:pPr marL="285750" indent="-285750" algn="just">
              <a:buFont typeface="Arial" panose="020B0604020202020204" pitchFamily="34" charset="0"/>
              <a:buChar char="•"/>
            </a:pPr>
            <a:r>
              <a:rPr lang="en-US" dirty="0">
                <a:solidFill>
                  <a:schemeClr val="bg1"/>
                </a:solidFill>
              </a:rPr>
              <a:t>Adapting to upcoming advance libraries</a:t>
            </a:r>
          </a:p>
        </p:txBody>
      </p:sp>
    </p:spTree>
    <p:extLst>
      <p:ext uri="{BB962C8B-B14F-4D97-AF65-F5344CB8AC3E}">
        <p14:creationId xmlns:p14="http://schemas.microsoft.com/office/powerpoint/2010/main" val="2055536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B2C98F-7BC4-B560-17DB-0DAB1EF19082}"/>
              </a:ext>
            </a:extLst>
          </p:cNvPr>
          <p:cNvSpPr txBox="1"/>
          <p:nvPr/>
        </p:nvSpPr>
        <p:spPr>
          <a:xfrm>
            <a:off x="4064834" y="447675"/>
            <a:ext cx="4062331" cy="646331"/>
          </a:xfrm>
          <a:prstGeom prst="rect">
            <a:avLst/>
          </a:prstGeom>
          <a:noFill/>
        </p:spPr>
        <p:txBody>
          <a:bodyPr wrap="none" rtlCol="0">
            <a:spAutoFit/>
          </a:bodyPr>
          <a:lstStyle/>
          <a:p>
            <a:pPr algn="ctr"/>
            <a:r>
              <a:rPr lang="en-US" sz="3600" dirty="0">
                <a:solidFill>
                  <a:schemeClr val="bg1">
                    <a:lumMod val="75000"/>
                  </a:schemeClr>
                </a:solidFill>
                <a:latin typeface="Impact" panose="020B0806030902050204" pitchFamily="34" charset="0"/>
              </a:rPr>
              <a:t>Future Enhancement</a:t>
            </a:r>
          </a:p>
        </p:txBody>
      </p:sp>
      <p:sp>
        <p:nvSpPr>
          <p:cNvPr id="3" name="TextBox 2">
            <a:extLst>
              <a:ext uri="{FF2B5EF4-FFF2-40B4-BE49-F238E27FC236}">
                <a16:creationId xmlns:a16="http://schemas.microsoft.com/office/drawing/2014/main" id="{B72125A7-D1AF-0A94-96B4-14B94FD95A32}"/>
              </a:ext>
            </a:extLst>
          </p:cNvPr>
          <p:cNvSpPr txBox="1"/>
          <p:nvPr/>
        </p:nvSpPr>
        <p:spPr>
          <a:xfrm>
            <a:off x="1724025" y="7161074"/>
            <a:ext cx="8743950" cy="1477328"/>
          </a:xfrm>
          <a:prstGeom prst="rect">
            <a:avLst/>
          </a:prstGeom>
          <a:noFill/>
        </p:spPr>
        <p:txBody>
          <a:bodyPr wrap="square" rtlCol="0">
            <a:spAutoFit/>
          </a:bodyPr>
          <a:lstStyle/>
          <a:p>
            <a:pPr algn="just"/>
            <a:r>
              <a:rPr lang="en-US" dirty="0">
                <a:solidFill>
                  <a:schemeClr val="bg1"/>
                </a:solidFill>
              </a:rPr>
              <a:t>The implementation of AI agent system in game development brings significance benefits to both game developers and players across the globe. This comprehensive system streamlines various aspects of AI agent system using </a:t>
            </a:r>
            <a:r>
              <a:rPr lang="en-US" dirty="0" err="1">
                <a:solidFill>
                  <a:schemeClr val="bg1"/>
                </a:solidFill>
              </a:rPr>
              <a:t>crewai</a:t>
            </a:r>
            <a:r>
              <a:rPr lang="en-US" dirty="0">
                <a:solidFill>
                  <a:schemeClr val="bg1"/>
                </a:solidFill>
              </a:rPr>
              <a:t> like rapid ideations, debugging and code generation. Thus by developing this AI system we have learned various aspects of the </a:t>
            </a:r>
            <a:r>
              <a:rPr lang="en-US" dirty="0" err="1">
                <a:solidFill>
                  <a:schemeClr val="bg1"/>
                </a:solidFill>
              </a:rPr>
              <a:t>crewai</a:t>
            </a:r>
            <a:r>
              <a:rPr lang="en-US" dirty="0">
                <a:solidFill>
                  <a:schemeClr val="bg1"/>
                </a:solidFill>
              </a:rPr>
              <a:t> framework. </a:t>
            </a:r>
          </a:p>
        </p:txBody>
      </p:sp>
      <p:sp>
        <p:nvSpPr>
          <p:cNvPr id="4" name="TextBox 3">
            <a:extLst>
              <a:ext uri="{FF2B5EF4-FFF2-40B4-BE49-F238E27FC236}">
                <a16:creationId xmlns:a16="http://schemas.microsoft.com/office/drawing/2014/main" id="{9B4ADD5A-ECA5-AAAE-AAA8-B7B78B7C701B}"/>
              </a:ext>
            </a:extLst>
          </p:cNvPr>
          <p:cNvSpPr txBox="1"/>
          <p:nvPr/>
        </p:nvSpPr>
        <p:spPr>
          <a:xfrm>
            <a:off x="1943100" y="1930480"/>
            <a:ext cx="8305800" cy="2308324"/>
          </a:xfrm>
          <a:prstGeom prst="rect">
            <a:avLst/>
          </a:prstGeom>
          <a:noFill/>
        </p:spPr>
        <p:txBody>
          <a:bodyPr wrap="square" rtlCol="0">
            <a:spAutoFit/>
          </a:bodyPr>
          <a:lstStyle/>
          <a:p>
            <a:pPr algn="just"/>
            <a:r>
              <a:rPr lang="en-US" dirty="0">
                <a:solidFill>
                  <a:schemeClr val="bg1"/>
                </a:solidFill>
              </a:rPr>
              <a:t>The future of the Game Developer AI holds exciting possibilities with the integrations of emerging technologies like GPT O1 model. As O1 model is exclusively designed for multimodal AI agent system. </a:t>
            </a:r>
          </a:p>
          <a:p>
            <a:pPr algn="just"/>
            <a:r>
              <a:rPr lang="en-US" dirty="0">
                <a:solidFill>
                  <a:schemeClr val="bg1"/>
                </a:solidFill>
              </a:rPr>
              <a:t>Plans for the Future of Game Developer AI:</a:t>
            </a:r>
          </a:p>
          <a:p>
            <a:pPr marL="285750" indent="-285750" algn="just">
              <a:buFont typeface="Arial" panose="020B0604020202020204" pitchFamily="34" charset="0"/>
              <a:buChar char="•"/>
            </a:pPr>
            <a:r>
              <a:rPr lang="en-US" dirty="0">
                <a:solidFill>
                  <a:schemeClr val="bg1"/>
                </a:solidFill>
              </a:rPr>
              <a:t>Integrating more power full AI models</a:t>
            </a:r>
          </a:p>
          <a:p>
            <a:pPr marL="285750" indent="-285750" algn="just">
              <a:buFont typeface="Arial" panose="020B0604020202020204" pitchFamily="34" charset="0"/>
              <a:buChar char="•"/>
            </a:pPr>
            <a:r>
              <a:rPr lang="en-US" dirty="0">
                <a:solidFill>
                  <a:schemeClr val="bg1"/>
                </a:solidFill>
              </a:rPr>
              <a:t>Integrating variety of programming language</a:t>
            </a:r>
          </a:p>
          <a:p>
            <a:pPr marL="285750" indent="-285750" algn="just">
              <a:buFont typeface="Arial" panose="020B0604020202020204" pitchFamily="34" charset="0"/>
              <a:buChar char="•"/>
            </a:pPr>
            <a:r>
              <a:rPr lang="en-US" dirty="0">
                <a:solidFill>
                  <a:schemeClr val="bg1"/>
                </a:solidFill>
              </a:rPr>
              <a:t>Reenforcing with more advance tools</a:t>
            </a:r>
          </a:p>
          <a:p>
            <a:pPr marL="285750" indent="-285750" algn="just">
              <a:buFont typeface="Arial" panose="020B0604020202020204" pitchFamily="34" charset="0"/>
              <a:buChar char="•"/>
            </a:pPr>
            <a:r>
              <a:rPr lang="en-US" dirty="0">
                <a:solidFill>
                  <a:schemeClr val="bg1"/>
                </a:solidFill>
              </a:rPr>
              <a:t>Adapting to upcoming advance libraries</a:t>
            </a:r>
          </a:p>
        </p:txBody>
      </p:sp>
    </p:spTree>
    <p:extLst>
      <p:ext uri="{BB962C8B-B14F-4D97-AF65-F5344CB8AC3E}">
        <p14:creationId xmlns:p14="http://schemas.microsoft.com/office/powerpoint/2010/main" val="2068673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B2C98F-7BC4-B560-17DB-0DAB1EF19082}"/>
              </a:ext>
            </a:extLst>
          </p:cNvPr>
          <p:cNvSpPr txBox="1"/>
          <p:nvPr/>
        </p:nvSpPr>
        <p:spPr>
          <a:xfrm>
            <a:off x="3276157" y="2419350"/>
            <a:ext cx="5639685" cy="923330"/>
          </a:xfrm>
          <a:prstGeom prst="rect">
            <a:avLst/>
          </a:prstGeom>
          <a:noFill/>
        </p:spPr>
        <p:txBody>
          <a:bodyPr wrap="none" rtlCol="0">
            <a:spAutoFit/>
          </a:bodyPr>
          <a:lstStyle/>
          <a:p>
            <a:pPr algn="ctr"/>
            <a:r>
              <a:rPr lang="en-US" sz="5400" dirty="0">
                <a:solidFill>
                  <a:schemeClr val="bg1">
                    <a:lumMod val="95000"/>
                  </a:schemeClr>
                </a:solidFill>
                <a:latin typeface="Impact" panose="020B0806030902050204" pitchFamily="34" charset="0"/>
              </a:rPr>
              <a:t>Problem Statement</a:t>
            </a:r>
          </a:p>
        </p:txBody>
      </p:sp>
      <p:sp>
        <p:nvSpPr>
          <p:cNvPr id="3" name="Circle: Hollow 2">
            <a:extLst>
              <a:ext uri="{FF2B5EF4-FFF2-40B4-BE49-F238E27FC236}">
                <a16:creationId xmlns:a16="http://schemas.microsoft.com/office/drawing/2014/main" id="{14A7E757-FB2F-1B06-5762-8783A56E79AD}"/>
              </a:ext>
            </a:extLst>
          </p:cNvPr>
          <p:cNvSpPr/>
          <p:nvPr/>
        </p:nvSpPr>
        <p:spPr>
          <a:xfrm>
            <a:off x="614362" y="7166550"/>
            <a:ext cx="5648325" cy="5591175"/>
          </a:xfrm>
          <a:prstGeom prst="donut">
            <a:avLst>
              <a:gd name="adj" fmla="val 28405"/>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Block Arc 4">
            <a:extLst>
              <a:ext uri="{FF2B5EF4-FFF2-40B4-BE49-F238E27FC236}">
                <a16:creationId xmlns:a16="http://schemas.microsoft.com/office/drawing/2014/main" id="{548ABD35-8369-5ED9-49F2-D28BE63475D0}"/>
              </a:ext>
            </a:extLst>
          </p:cNvPr>
          <p:cNvSpPr/>
          <p:nvPr/>
        </p:nvSpPr>
        <p:spPr>
          <a:xfrm rot="3591012">
            <a:off x="614361" y="7130324"/>
            <a:ext cx="5648325" cy="5663625"/>
          </a:xfrm>
          <a:prstGeom prst="blockArc">
            <a:avLst>
              <a:gd name="adj1" fmla="val 14659365"/>
              <a:gd name="adj2" fmla="val 32977"/>
              <a:gd name="adj3" fmla="val 32419"/>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a:extLst>
              <a:ext uri="{FF2B5EF4-FFF2-40B4-BE49-F238E27FC236}">
                <a16:creationId xmlns:a16="http://schemas.microsoft.com/office/drawing/2014/main" id="{D61B6650-0CE4-3A5A-776C-7A03AAE8188C}"/>
              </a:ext>
            </a:extLst>
          </p:cNvPr>
          <p:cNvSpPr/>
          <p:nvPr/>
        </p:nvSpPr>
        <p:spPr>
          <a:xfrm>
            <a:off x="2014489" y="8618251"/>
            <a:ext cx="2857504" cy="2760222"/>
          </a:xfrm>
          <a:prstGeom prst="ellipse">
            <a:avLst/>
          </a:prstGeom>
          <a:blipFill dpi="0" rotWithShape="1">
            <a:blip r:embed="rId2"/>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Gauge with solid fill">
            <a:extLst>
              <a:ext uri="{FF2B5EF4-FFF2-40B4-BE49-F238E27FC236}">
                <a16:creationId xmlns:a16="http://schemas.microsoft.com/office/drawing/2014/main" id="{2432DD39-1E62-0A58-42A9-0AA6AAE04F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33938" y="9284475"/>
            <a:ext cx="914400" cy="914400"/>
          </a:xfrm>
          <a:prstGeom prst="rect">
            <a:avLst/>
          </a:prstGeom>
        </p:spPr>
      </p:pic>
      <p:pic>
        <p:nvPicPr>
          <p:cNvPr id="12" name="Graphic 11" descr="Bullseye with solid fill">
            <a:extLst>
              <a:ext uri="{FF2B5EF4-FFF2-40B4-BE49-F238E27FC236}">
                <a16:creationId xmlns:a16="http://schemas.microsoft.com/office/drawing/2014/main" id="{4902625B-1B4C-3F53-8E79-83940C7D8C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57289" y="7868664"/>
            <a:ext cx="914400" cy="914400"/>
          </a:xfrm>
          <a:prstGeom prst="rect">
            <a:avLst/>
          </a:prstGeom>
        </p:spPr>
      </p:pic>
      <p:pic>
        <p:nvPicPr>
          <p:cNvPr id="14" name="Graphic 13" descr="Robot with solid fill">
            <a:extLst>
              <a:ext uri="{FF2B5EF4-FFF2-40B4-BE49-F238E27FC236}">
                <a16:creationId xmlns:a16="http://schemas.microsoft.com/office/drawing/2014/main" id="{536CE047-939D-119E-F8D1-AE13C6A507A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09762" y="11264661"/>
            <a:ext cx="914400" cy="914400"/>
          </a:xfrm>
          <a:prstGeom prst="rect">
            <a:avLst/>
          </a:prstGeom>
        </p:spPr>
      </p:pic>
      <p:sp>
        <p:nvSpPr>
          <p:cNvPr id="15" name="TextBox 14">
            <a:extLst>
              <a:ext uri="{FF2B5EF4-FFF2-40B4-BE49-F238E27FC236}">
                <a16:creationId xmlns:a16="http://schemas.microsoft.com/office/drawing/2014/main" id="{56AF699D-6508-0B8D-94CD-88036179DEDA}"/>
              </a:ext>
            </a:extLst>
          </p:cNvPr>
          <p:cNvSpPr txBox="1"/>
          <p:nvPr/>
        </p:nvSpPr>
        <p:spPr>
          <a:xfrm>
            <a:off x="7865227" y="8521454"/>
            <a:ext cx="1719311" cy="523220"/>
          </a:xfrm>
          <a:prstGeom prst="rect">
            <a:avLst/>
          </a:prstGeom>
          <a:noFill/>
        </p:spPr>
        <p:txBody>
          <a:bodyPr wrap="square" rtlCol="0">
            <a:spAutoFit/>
          </a:bodyPr>
          <a:lstStyle/>
          <a:p>
            <a:pPr algn="ctr"/>
            <a:r>
              <a:rPr lang="en-US" sz="2800" b="1" dirty="0">
                <a:solidFill>
                  <a:schemeClr val="bg1">
                    <a:lumMod val="95000"/>
                  </a:schemeClr>
                </a:solidFill>
              </a:rPr>
              <a:t>Rapidity</a:t>
            </a:r>
          </a:p>
        </p:txBody>
      </p:sp>
      <p:sp>
        <p:nvSpPr>
          <p:cNvPr id="16" name="TextBox 15">
            <a:extLst>
              <a:ext uri="{FF2B5EF4-FFF2-40B4-BE49-F238E27FC236}">
                <a16:creationId xmlns:a16="http://schemas.microsoft.com/office/drawing/2014/main" id="{7B7C2507-B191-28DD-9482-F86774C1B1D1}"/>
              </a:ext>
            </a:extLst>
          </p:cNvPr>
          <p:cNvSpPr txBox="1"/>
          <p:nvPr/>
        </p:nvSpPr>
        <p:spPr>
          <a:xfrm>
            <a:off x="7410433" y="8926067"/>
            <a:ext cx="2628900" cy="1631216"/>
          </a:xfrm>
          <a:prstGeom prst="rect">
            <a:avLst/>
          </a:prstGeom>
          <a:noFill/>
        </p:spPr>
        <p:txBody>
          <a:bodyPr wrap="square" rtlCol="0">
            <a:spAutoFit/>
          </a:bodyPr>
          <a:lstStyle/>
          <a:p>
            <a:pPr algn="ctr"/>
            <a:r>
              <a:rPr lang="en-US" sz="2000" dirty="0">
                <a:solidFill>
                  <a:schemeClr val="bg1">
                    <a:lumMod val="95000"/>
                  </a:schemeClr>
                </a:solidFill>
              </a:rPr>
              <a:t>In the competitive gaming landscape, rapid game development is paramount.</a:t>
            </a:r>
          </a:p>
        </p:txBody>
      </p:sp>
    </p:spTree>
    <p:extLst>
      <p:ext uri="{BB962C8B-B14F-4D97-AF65-F5344CB8AC3E}">
        <p14:creationId xmlns:p14="http://schemas.microsoft.com/office/powerpoint/2010/main" val="326920121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B2C98F-7BC4-B560-17DB-0DAB1EF19082}"/>
              </a:ext>
            </a:extLst>
          </p:cNvPr>
          <p:cNvSpPr txBox="1"/>
          <p:nvPr/>
        </p:nvSpPr>
        <p:spPr>
          <a:xfrm>
            <a:off x="4387841" y="419100"/>
            <a:ext cx="3416320" cy="584775"/>
          </a:xfrm>
          <a:prstGeom prst="rect">
            <a:avLst/>
          </a:prstGeom>
          <a:noFill/>
        </p:spPr>
        <p:txBody>
          <a:bodyPr wrap="none" rtlCol="0">
            <a:spAutoFit/>
          </a:bodyPr>
          <a:lstStyle/>
          <a:p>
            <a:pPr algn="ctr"/>
            <a:r>
              <a:rPr lang="en-US" sz="3200" dirty="0">
                <a:solidFill>
                  <a:schemeClr val="bg1">
                    <a:lumMod val="75000"/>
                  </a:schemeClr>
                </a:solidFill>
                <a:latin typeface="Impact" panose="020B0806030902050204" pitchFamily="34" charset="0"/>
              </a:rPr>
              <a:t>Problem Statement</a:t>
            </a:r>
          </a:p>
        </p:txBody>
      </p:sp>
      <p:sp>
        <p:nvSpPr>
          <p:cNvPr id="3" name="Circle: Hollow 2">
            <a:extLst>
              <a:ext uri="{FF2B5EF4-FFF2-40B4-BE49-F238E27FC236}">
                <a16:creationId xmlns:a16="http://schemas.microsoft.com/office/drawing/2014/main" id="{14A7E757-FB2F-1B06-5762-8783A56E79AD}"/>
              </a:ext>
            </a:extLst>
          </p:cNvPr>
          <p:cNvSpPr/>
          <p:nvPr/>
        </p:nvSpPr>
        <p:spPr>
          <a:xfrm>
            <a:off x="614362" y="1003875"/>
            <a:ext cx="5648325" cy="5591175"/>
          </a:xfrm>
          <a:prstGeom prst="donut">
            <a:avLst>
              <a:gd name="adj" fmla="val 28405"/>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Block Arc 4">
            <a:extLst>
              <a:ext uri="{FF2B5EF4-FFF2-40B4-BE49-F238E27FC236}">
                <a16:creationId xmlns:a16="http://schemas.microsoft.com/office/drawing/2014/main" id="{548ABD35-8369-5ED9-49F2-D28BE63475D0}"/>
              </a:ext>
            </a:extLst>
          </p:cNvPr>
          <p:cNvSpPr/>
          <p:nvPr/>
        </p:nvSpPr>
        <p:spPr>
          <a:xfrm rot="3591012">
            <a:off x="614361" y="967649"/>
            <a:ext cx="5648325" cy="5663625"/>
          </a:xfrm>
          <a:prstGeom prst="blockArc">
            <a:avLst>
              <a:gd name="adj1" fmla="val 14659365"/>
              <a:gd name="adj2" fmla="val 32977"/>
              <a:gd name="adj3" fmla="val 32419"/>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a:extLst>
              <a:ext uri="{FF2B5EF4-FFF2-40B4-BE49-F238E27FC236}">
                <a16:creationId xmlns:a16="http://schemas.microsoft.com/office/drawing/2014/main" id="{D61B6650-0CE4-3A5A-776C-7A03AAE8188C}"/>
              </a:ext>
            </a:extLst>
          </p:cNvPr>
          <p:cNvSpPr/>
          <p:nvPr/>
        </p:nvSpPr>
        <p:spPr>
          <a:xfrm>
            <a:off x="2014489" y="2455576"/>
            <a:ext cx="2857504" cy="2760222"/>
          </a:xfrm>
          <a:prstGeom prst="ellipse">
            <a:avLst/>
          </a:prstGeom>
          <a:blipFill dpi="0" rotWithShape="1">
            <a:blip r:embed="rId2"/>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Gauge with solid fill">
            <a:extLst>
              <a:ext uri="{FF2B5EF4-FFF2-40B4-BE49-F238E27FC236}">
                <a16:creationId xmlns:a16="http://schemas.microsoft.com/office/drawing/2014/main" id="{2432DD39-1E62-0A58-42A9-0AA6AAE04F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76720" y="3121800"/>
            <a:ext cx="914400" cy="914400"/>
          </a:xfrm>
          <a:prstGeom prst="rect">
            <a:avLst/>
          </a:prstGeom>
        </p:spPr>
      </p:pic>
      <p:pic>
        <p:nvPicPr>
          <p:cNvPr id="12" name="Graphic 11" descr="Bullseye with solid fill">
            <a:extLst>
              <a:ext uri="{FF2B5EF4-FFF2-40B4-BE49-F238E27FC236}">
                <a16:creationId xmlns:a16="http://schemas.microsoft.com/office/drawing/2014/main" id="{4902625B-1B4C-3F53-8E79-83940C7D8C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57289" y="1705989"/>
            <a:ext cx="914400" cy="914400"/>
          </a:xfrm>
          <a:prstGeom prst="rect">
            <a:avLst/>
          </a:prstGeom>
        </p:spPr>
      </p:pic>
      <p:pic>
        <p:nvPicPr>
          <p:cNvPr id="14" name="Graphic 13" descr="Robot with solid fill">
            <a:extLst>
              <a:ext uri="{FF2B5EF4-FFF2-40B4-BE49-F238E27FC236}">
                <a16:creationId xmlns:a16="http://schemas.microsoft.com/office/drawing/2014/main" id="{536CE047-939D-119E-F8D1-AE13C6A507A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09762" y="5101986"/>
            <a:ext cx="914400" cy="914400"/>
          </a:xfrm>
          <a:prstGeom prst="rect">
            <a:avLst/>
          </a:prstGeom>
        </p:spPr>
      </p:pic>
      <p:sp>
        <p:nvSpPr>
          <p:cNvPr id="15" name="TextBox 14">
            <a:extLst>
              <a:ext uri="{FF2B5EF4-FFF2-40B4-BE49-F238E27FC236}">
                <a16:creationId xmlns:a16="http://schemas.microsoft.com/office/drawing/2014/main" id="{56AF699D-6508-0B8D-94CD-88036179DEDA}"/>
              </a:ext>
            </a:extLst>
          </p:cNvPr>
          <p:cNvSpPr txBox="1"/>
          <p:nvPr/>
        </p:nvSpPr>
        <p:spPr>
          <a:xfrm>
            <a:off x="7865227" y="2358779"/>
            <a:ext cx="1719311" cy="523220"/>
          </a:xfrm>
          <a:prstGeom prst="rect">
            <a:avLst/>
          </a:prstGeom>
          <a:noFill/>
        </p:spPr>
        <p:txBody>
          <a:bodyPr wrap="square" rtlCol="0">
            <a:spAutoFit/>
          </a:bodyPr>
          <a:lstStyle/>
          <a:p>
            <a:pPr algn="ctr"/>
            <a:r>
              <a:rPr lang="en-US" sz="2800" b="1" dirty="0">
                <a:solidFill>
                  <a:schemeClr val="bg1">
                    <a:lumMod val="95000"/>
                  </a:schemeClr>
                </a:solidFill>
              </a:rPr>
              <a:t>Rapidity</a:t>
            </a:r>
          </a:p>
        </p:txBody>
      </p:sp>
      <p:sp>
        <p:nvSpPr>
          <p:cNvPr id="16" name="TextBox 15">
            <a:extLst>
              <a:ext uri="{FF2B5EF4-FFF2-40B4-BE49-F238E27FC236}">
                <a16:creationId xmlns:a16="http://schemas.microsoft.com/office/drawing/2014/main" id="{7B7C2507-B191-28DD-9482-F86774C1B1D1}"/>
              </a:ext>
            </a:extLst>
          </p:cNvPr>
          <p:cNvSpPr txBox="1"/>
          <p:nvPr/>
        </p:nvSpPr>
        <p:spPr>
          <a:xfrm>
            <a:off x="7305706" y="2763392"/>
            <a:ext cx="2838354" cy="1323439"/>
          </a:xfrm>
          <a:prstGeom prst="rect">
            <a:avLst/>
          </a:prstGeom>
          <a:noFill/>
        </p:spPr>
        <p:txBody>
          <a:bodyPr wrap="square" rtlCol="0">
            <a:spAutoFit/>
          </a:bodyPr>
          <a:lstStyle/>
          <a:p>
            <a:pPr algn="just"/>
            <a:r>
              <a:rPr lang="en-US" sz="2000" dirty="0">
                <a:solidFill>
                  <a:schemeClr val="bg1">
                    <a:lumMod val="95000"/>
                  </a:schemeClr>
                </a:solidFill>
              </a:rPr>
              <a:t>In the competitive gaming landscape, rapid game development is paramount.</a:t>
            </a:r>
          </a:p>
        </p:txBody>
      </p:sp>
    </p:spTree>
    <p:extLst>
      <p:ext uri="{BB962C8B-B14F-4D97-AF65-F5344CB8AC3E}">
        <p14:creationId xmlns:p14="http://schemas.microsoft.com/office/powerpoint/2010/main" val="689939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B2C98F-7BC4-B560-17DB-0DAB1EF19082}"/>
              </a:ext>
            </a:extLst>
          </p:cNvPr>
          <p:cNvSpPr txBox="1"/>
          <p:nvPr/>
        </p:nvSpPr>
        <p:spPr>
          <a:xfrm>
            <a:off x="4387841" y="419100"/>
            <a:ext cx="3416320" cy="584775"/>
          </a:xfrm>
          <a:prstGeom prst="rect">
            <a:avLst/>
          </a:prstGeom>
          <a:noFill/>
        </p:spPr>
        <p:txBody>
          <a:bodyPr wrap="none" rtlCol="0">
            <a:spAutoFit/>
          </a:bodyPr>
          <a:lstStyle/>
          <a:p>
            <a:pPr algn="ctr"/>
            <a:r>
              <a:rPr lang="en-US" sz="3200" dirty="0">
                <a:solidFill>
                  <a:schemeClr val="bg1">
                    <a:lumMod val="75000"/>
                  </a:schemeClr>
                </a:solidFill>
                <a:latin typeface="Impact" panose="020B0806030902050204" pitchFamily="34" charset="0"/>
              </a:rPr>
              <a:t>Problem Statement</a:t>
            </a:r>
          </a:p>
        </p:txBody>
      </p:sp>
      <p:sp>
        <p:nvSpPr>
          <p:cNvPr id="3" name="Circle: Hollow 2">
            <a:extLst>
              <a:ext uri="{FF2B5EF4-FFF2-40B4-BE49-F238E27FC236}">
                <a16:creationId xmlns:a16="http://schemas.microsoft.com/office/drawing/2014/main" id="{14A7E757-FB2F-1B06-5762-8783A56E79AD}"/>
              </a:ext>
            </a:extLst>
          </p:cNvPr>
          <p:cNvSpPr/>
          <p:nvPr/>
        </p:nvSpPr>
        <p:spPr>
          <a:xfrm>
            <a:off x="614362" y="1003875"/>
            <a:ext cx="5648325" cy="5591175"/>
          </a:xfrm>
          <a:prstGeom prst="donut">
            <a:avLst>
              <a:gd name="adj" fmla="val 28405"/>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Block Arc 4">
            <a:extLst>
              <a:ext uri="{FF2B5EF4-FFF2-40B4-BE49-F238E27FC236}">
                <a16:creationId xmlns:a16="http://schemas.microsoft.com/office/drawing/2014/main" id="{548ABD35-8369-5ED9-49F2-D28BE63475D0}"/>
              </a:ext>
            </a:extLst>
          </p:cNvPr>
          <p:cNvSpPr/>
          <p:nvPr/>
        </p:nvSpPr>
        <p:spPr>
          <a:xfrm rot="10800000">
            <a:off x="614361" y="967649"/>
            <a:ext cx="5648325" cy="5663625"/>
          </a:xfrm>
          <a:prstGeom prst="blockArc">
            <a:avLst>
              <a:gd name="adj1" fmla="val 14659365"/>
              <a:gd name="adj2" fmla="val 32977"/>
              <a:gd name="adj3" fmla="val 32419"/>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a:extLst>
              <a:ext uri="{FF2B5EF4-FFF2-40B4-BE49-F238E27FC236}">
                <a16:creationId xmlns:a16="http://schemas.microsoft.com/office/drawing/2014/main" id="{D61B6650-0CE4-3A5A-776C-7A03AAE8188C}"/>
              </a:ext>
            </a:extLst>
          </p:cNvPr>
          <p:cNvSpPr/>
          <p:nvPr/>
        </p:nvSpPr>
        <p:spPr>
          <a:xfrm>
            <a:off x="2014489" y="2455576"/>
            <a:ext cx="2857504" cy="2760222"/>
          </a:xfrm>
          <a:prstGeom prst="ellipse">
            <a:avLst/>
          </a:prstGeom>
          <a:blipFill dpi="0" rotWithShape="0">
            <a:blip r:embed="rId2"/>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descr="Gauge with solid fill">
            <a:extLst>
              <a:ext uri="{FF2B5EF4-FFF2-40B4-BE49-F238E27FC236}">
                <a16:creationId xmlns:a16="http://schemas.microsoft.com/office/drawing/2014/main" id="{2432DD39-1E62-0A58-42A9-0AA6AAE04F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88666" y="3121800"/>
            <a:ext cx="914400" cy="914400"/>
          </a:xfrm>
          <a:prstGeom prst="rect">
            <a:avLst/>
          </a:prstGeom>
        </p:spPr>
      </p:pic>
      <p:pic>
        <p:nvPicPr>
          <p:cNvPr id="12" name="Graphic 11" descr="Bullseye with solid fill">
            <a:extLst>
              <a:ext uri="{FF2B5EF4-FFF2-40B4-BE49-F238E27FC236}">
                <a16:creationId xmlns:a16="http://schemas.microsoft.com/office/drawing/2014/main" id="{4902625B-1B4C-3F53-8E79-83940C7D8C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57289" y="1705989"/>
            <a:ext cx="914400" cy="914400"/>
          </a:xfrm>
          <a:prstGeom prst="rect">
            <a:avLst/>
          </a:prstGeom>
        </p:spPr>
      </p:pic>
      <p:pic>
        <p:nvPicPr>
          <p:cNvPr id="14" name="Graphic 13" descr="Robot with solid fill">
            <a:extLst>
              <a:ext uri="{FF2B5EF4-FFF2-40B4-BE49-F238E27FC236}">
                <a16:creationId xmlns:a16="http://schemas.microsoft.com/office/drawing/2014/main" id="{536CE047-939D-119E-F8D1-AE13C6A507A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09762" y="5101986"/>
            <a:ext cx="914400" cy="914400"/>
          </a:xfrm>
          <a:prstGeom prst="rect">
            <a:avLst/>
          </a:prstGeom>
        </p:spPr>
      </p:pic>
      <p:sp>
        <p:nvSpPr>
          <p:cNvPr id="15" name="TextBox 14">
            <a:extLst>
              <a:ext uri="{FF2B5EF4-FFF2-40B4-BE49-F238E27FC236}">
                <a16:creationId xmlns:a16="http://schemas.microsoft.com/office/drawing/2014/main" id="{56AF699D-6508-0B8D-94CD-88036179DEDA}"/>
              </a:ext>
            </a:extLst>
          </p:cNvPr>
          <p:cNvSpPr txBox="1"/>
          <p:nvPr/>
        </p:nvSpPr>
        <p:spPr>
          <a:xfrm>
            <a:off x="7747359" y="2358779"/>
            <a:ext cx="1955048" cy="523220"/>
          </a:xfrm>
          <a:prstGeom prst="rect">
            <a:avLst/>
          </a:prstGeom>
          <a:noFill/>
        </p:spPr>
        <p:txBody>
          <a:bodyPr wrap="square" rtlCol="0">
            <a:spAutoFit/>
          </a:bodyPr>
          <a:lstStyle/>
          <a:p>
            <a:pPr algn="ctr"/>
            <a:r>
              <a:rPr lang="en-US" sz="2800" b="1" dirty="0">
                <a:solidFill>
                  <a:schemeClr val="bg1">
                    <a:lumMod val="95000"/>
                  </a:schemeClr>
                </a:solidFill>
              </a:rPr>
              <a:t>AI Integrity</a:t>
            </a:r>
          </a:p>
        </p:txBody>
      </p:sp>
      <p:sp>
        <p:nvSpPr>
          <p:cNvPr id="16" name="TextBox 15">
            <a:extLst>
              <a:ext uri="{FF2B5EF4-FFF2-40B4-BE49-F238E27FC236}">
                <a16:creationId xmlns:a16="http://schemas.microsoft.com/office/drawing/2014/main" id="{7B7C2507-B191-28DD-9482-F86774C1B1D1}"/>
              </a:ext>
            </a:extLst>
          </p:cNvPr>
          <p:cNvSpPr txBox="1"/>
          <p:nvPr/>
        </p:nvSpPr>
        <p:spPr>
          <a:xfrm>
            <a:off x="7172325" y="2763392"/>
            <a:ext cx="3105116" cy="1323439"/>
          </a:xfrm>
          <a:prstGeom prst="rect">
            <a:avLst/>
          </a:prstGeom>
          <a:noFill/>
        </p:spPr>
        <p:txBody>
          <a:bodyPr wrap="square" rtlCol="0">
            <a:spAutoFit/>
          </a:bodyPr>
          <a:lstStyle/>
          <a:p>
            <a:pPr algn="just"/>
            <a:r>
              <a:rPr lang="en-US" sz="2000" dirty="0">
                <a:solidFill>
                  <a:schemeClr val="bg1">
                    <a:lumMod val="95000"/>
                  </a:schemeClr>
                </a:solidFill>
              </a:rPr>
              <a:t>By deploying a team of specialized AI agents, we can streamline the entire game development process.</a:t>
            </a:r>
          </a:p>
        </p:txBody>
      </p:sp>
    </p:spTree>
    <p:extLst>
      <p:ext uri="{BB962C8B-B14F-4D97-AF65-F5344CB8AC3E}">
        <p14:creationId xmlns:p14="http://schemas.microsoft.com/office/powerpoint/2010/main" val="39424180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B2C98F-7BC4-B560-17DB-0DAB1EF19082}"/>
              </a:ext>
            </a:extLst>
          </p:cNvPr>
          <p:cNvSpPr txBox="1"/>
          <p:nvPr/>
        </p:nvSpPr>
        <p:spPr>
          <a:xfrm>
            <a:off x="4387841" y="419100"/>
            <a:ext cx="3416320" cy="584775"/>
          </a:xfrm>
          <a:prstGeom prst="rect">
            <a:avLst/>
          </a:prstGeom>
          <a:noFill/>
        </p:spPr>
        <p:txBody>
          <a:bodyPr wrap="none" rtlCol="0">
            <a:spAutoFit/>
          </a:bodyPr>
          <a:lstStyle/>
          <a:p>
            <a:pPr algn="ctr"/>
            <a:r>
              <a:rPr lang="en-US" sz="3200" dirty="0">
                <a:solidFill>
                  <a:schemeClr val="bg1">
                    <a:lumMod val="75000"/>
                  </a:schemeClr>
                </a:solidFill>
                <a:latin typeface="Impact" panose="020B0806030902050204" pitchFamily="34" charset="0"/>
              </a:rPr>
              <a:t>Problem Statement</a:t>
            </a:r>
          </a:p>
        </p:txBody>
      </p:sp>
      <p:sp>
        <p:nvSpPr>
          <p:cNvPr id="3" name="Circle: Hollow 2">
            <a:extLst>
              <a:ext uri="{FF2B5EF4-FFF2-40B4-BE49-F238E27FC236}">
                <a16:creationId xmlns:a16="http://schemas.microsoft.com/office/drawing/2014/main" id="{14A7E757-FB2F-1B06-5762-8783A56E79AD}"/>
              </a:ext>
            </a:extLst>
          </p:cNvPr>
          <p:cNvSpPr/>
          <p:nvPr/>
        </p:nvSpPr>
        <p:spPr>
          <a:xfrm>
            <a:off x="614362" y="1003875"/>
            <a:ext cx="5648325" cy="5591175"/>
          </a:xfrm>
          <a:prstGeom prst="donut">
            <a:avLst>
              <a:gd name="adj" fmla="val 28405"/>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Block Arc 4">
            <a:extLst>
              <a:ext uri="{FF2B5EF4-FFF2-40B4-BE49-F238E27FC236}">
                <a16:creationId xmlns:a16="http://schemas.microsoft.com/office/drawing/2014/main" id="{548ABD35-8369-5ED9-49F2-D28BE63475D0}"/>
              </a:ext>
            </a:extLst>
          </p:cNvPr>
          <p:cNvSpPr/>
          <p:nvPr/>
        </p:nvSpPr>
        <p:spPr>
          <a:xfrm rot="17638177">
            <a:off x="614361" y="967649"/>
            <a:ext cx="5648325" cy="5663625"/>
          </a:xfrm>
          <a:prstGeom prst="blockArc">
            <a:avLst>
              <a:gd name="adj1" fmla="val 14659365"/>
              <a:gd name="adj2" fmla="val 32977"/>
              <a:gd name="adj3" fmla="val 32419"/>
            </a:avLst>
          </a:prstGeom>
          <a:solidFill>
            <a:srgbClr val="FA42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a:extLst>
              <a:ext uri="{FF2B5EF4-FFF2-40B4-BE49-F238E27FC236}">
                <a16:creationId xmlns:a16="http://schemas.microsoft.com/office/drawing/2014/main" id="{D61B6650-0CE4-3A5A-776C-7A03AAE8188C}"/>
              </a:ext>
            </a:extLst>
          </p:cNvPr>
          <p:cNvSpPr/>
          <p:nvPr/>
        </p:nvSpPr>
        <p:spPr>
          <a:xfrm>
            <a:off x="2014489" y="2455576"/>
            <a:ext cx="2857504" cy="2760222"/>
          </a:xfrm>
          <a:prstGeom prst="ellipse">
            <a:avLst/>
          </a:prstGeom>
          <a:blipFill dpi="0" rotWithShape="1">
            <a:blip r:embed="rId2"/>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p>
        </p:txBody>
      </p:sp>
      <p:pic>
        <p:nvPicPr>
          <p:cNvPr id="8" name="Graphic 7" descr="Gauge with solid fill">
            <a:extLst>
              <a:ext uri="{FF2B5EF4-FFF2-40B4-BE49-F238E27FC236}">
                <a16:creationId xmlns:a16="http://schemas.microsoft.com/office/drawing/2014/main" id="{2432DD39-1E62-0A58-42A9-0AA6AAE04F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76720" y="3121800"/>
            <a:ext cx="914400" cy="914400"/>
          </a:xfrm>
          <a:prstGeom prst="rect">
            <a:avLst/>
          </a:prstGeom>
        </p:spPr>
      </p:pic>
      <p:pic>
        <p:nvPicPr>
          <p:cNvPr id="12" name="Graphic 11" descr="Bullseye with solid fill">
            <a:extLst>
              <a:ext uri="{FF2B5EF4-FFF2-40B4-BE49-F238E27FC236}">
                <a16:creationId xmlns:a16="http://schemas.microsoft.com/office/drawing/2014/main" id="{4902625B-1B4C-3F53-8E79-83940C7D8C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57289" y="1705989"/>
            <a:ext cx="914400" cy="914400"/>
          </a:xfrm>
          <a:prstGeom prst="rect">
            <a:avLst/>
          </a:prstGeom>
        </p:spPr>
      </p:pic>
      <p:pic>
        <p:nvPicPr>
          <p:cNvPr id="14" name="Graphic 13" descr="Robot with solid fill">
            <a:extLst>
              <a:ext uri="{FF2B5EF4-FFF2-40B4-BE49-F238E27FC236}">
                <a16:creationId xmlns:a16="http://schemas.microsoft.com/office/drawing/2014/main" id="{536CE047-939D-119E-F8D1-AE13C6A507A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09762" y="5101986"/>
            <a:ext cx="914400" cy="914400"/>
          </a:xfrm>
          <a:prstGeom prst="rect">
            <a:avLst/>
          </a:prstGeom>
        </p:spPr>
      </p:pic>
      <p:sp>
        <p:nvSpPr>
          <p:cNvPr id="15" name="TextBox 14">
            <a:extLst>
              <a:ext uri="{FF2B5EF4-FFF2-40B4-BE49-F238E27FC236}">
                <a16:creationId xmlns:a16="http://schemas.microsoft.com/office/drawing/2014/main" id="{56AF699D-6508-0B8D-94CD-88036179DEDA}"/>
              </a:ext>
            </a:extLst>
          </p:cNvPr>
          <p:cNvSpPr txBox="1"/>
          <p:nvPr/>
        </p:nvSpPr>
        <p:spPr>
          <a:xfrm>
            <a:off x="7747359" y="2358779"/>
            <a:ext cx="1955048" cy="523220"/>
          </a:xfrm>
          <a:prstGeom prst="rect">
            <a:avLst/>
          </a:prstGeom>
          <a:noFill/>
        </p:spPr>
        <p:txBody>
          <a:bodyPr wrap="square" rtlCol="0">
            <a:spAutoFit/>
          </a:bodyPr>
          <a:lstStyle/>
          <a:p>
            <a:pPr algn="ctr"/>
            <a:r>
              <a:rPr lang="en-US" sz="2800" b="1" dirty="0">
                <a:solidFill>
                  <a:schemeClr val="bg1">
                    <a:lumMod val="95000"/>
                  </a:schemeClr>
                </a:solidFill>
              </a:rPr>
              <a:t>Efficiency</a:t>
            </a:r>
          </a:p>
        </p:txBody>
      </p:sp>
      <p:sp>
        <p:nvSpPr>
          <p:cNvPr id="16" name="TextBox 15">
            <a:extLst>
              <a:ext uri="{FF2B5EF4-FFF2-40B4-BE49-F238E27FC236}">
                <a16:creationId xmlns:a16="http://schemas.microsoft.com/office/drawing/2014/main" id="{7B7C2507-B191-28DD-9482-F86774C1B1D1}"/>
              </a:ext>
            </a:extLst>
          </p:cNvPr>
          <p:cNvSpPr txBox="1"/>
          <p:nvPr/>
        </p:nvSpPr>
        <p:spPr>
          <a:xfrm>
            <a:off x="7173446" y="2763392"/>
            <a:ext cx="3102874" cy="1631216"/>
          </a:xfrm>
          <a:prstGeom prst="rect">
            <a:avLst/>
          </a:prstGeom>
          <a:noFill/>
        </p:spPr>
        <p:txBody>
          <a:bodyPr wrap="square" rtlCol="0">
            <a:spAutoFit/>
          </a:bodyPr>
          <a:lstStyle/>
          <a:p>
            <a:pPr algn="just"/>
            <a:r>
              <a:rPr lang="en-US" sz="2000" dirty="0">
                <a:solidFill>
                  <a:schemeClr val="bg1">
                    <a:lumMod val="95000"/>
                  </a:schemeClr>
                </a:solidFill>
              </a:rPr>
              <a:t>In the fast-paced world of competitive gaming, developers must race to create efficient and effective games.</a:t>
            </a:r>
          </a:p>
        </p:txBody>
      </p:sp>
    </p:spTree>
    <p:extLst>
      <p:ext uri="{BB962C8B-B14F-4D97-AF65-F5344CB8AC3E}">
        <p14:creationId xmlns:p14="http://schemas.microsoft.com/office/powerpoint/2010/main" val="264379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B2C98F-7BC4-B560-17DB-0DAB1EF19082}"/>
              </a:ext>
            </a:extLst>
          </p:cNvPr>
          <p:cNvSpPr txBox="1"/>
          <p:nvPr/>
        </p:nvSpPr>
        <p:spPr>
          <a:xfrm>
            <a:off x="4145786" y="2428875"/>
            <a:ext cx="3900428" cy="769441"/>
          </a:xfrm>
          <a:prstGeom prst="rect">
            <a:avLst/>
          </a:prstGeom>
          <a:noFill/>
        </p:spPr>
        <p:txBody>
          <a:bodyPr wrap="none" rtlCol="0">
            <a:spAutoFit/>
          </a:bodyPr>
          <a:lstStyle/>
          <a:p>
            <a:pPr algn="ctr"/>
            <a:r>
              <a:rPr lang="en-US" sz="4400" dirty="0">
                <a:solidFill>
                  <a:schemeClr val="bg1">
                    <a:lumMod val="95000"/>
                  </a:schemeClr>
                </a:solidFill>
                <a:latin typeface="Impact" panose="020B0806030902050204" pitchFamily="34" charset="0"/>
              </a:rPr>
              <a:t>Propose System</a:t>
            </a:r>
          </a:p>
        </p:txBody>
      </p:sp>
      <p:sp>
        <p:nvSpPr>
          <p:cNvPr id="4" name="Circle: Hollow 3">
            <a:extLst>
              <a:ext uri="{FF2B5EF4-FFF2-40B4-BE49-F238E27FC236}">
                <a16:creationId xmlns:a16="http://schemas.microsoft.com/office/drawing/2014/main" id="{058A81CD-05BF-4AD8-7616-C630C65DD78E}"/>
              </a:ext>
            </a:extLst>
          </p:cNvPr>
          <p:cNvSpPr/>
          <p:nvPr/>
        </p:nvSpPr>
        <p:spPr>
          <a:xfrm>
            <a:off x="623887" y="7357050"/>
            <a:ext cx="5648325" cy="5591175"/>
          </a:xfrm>
          <a:prstGeom prst="donut">
            <a:avLst>
              <a:gd name="adj" fmla="val 28405"/>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Block Arc 6">
            <a:extLst>
              <a:ext uri="{FF2B5EF4-FFF2-40B4-BE49-F238E27FC236}">
                <a16:creationId xmlns:a16="http://schemas.microsoft.com/office/drawing/2014/main" id="{B25FEFE9-7764-8B93-0DC5-9ED574B7DE67}"/>
              </a:ext>
            </a:extLst>
          </p:cNvPr>
          <p:cNvSpPr/>
          <p:nvPr/>
        </p:nvSpPr>
        <p:spPr>
          <a:xfrm rot="1556696">
            <a:off x="614361" y="7320824"/>
            <a:ext cx="5648325" cy="5663625"/>
          </a:xfrm>
          <a:prstGeom prst="blockArc">
            <a:avLst>
              <a:gd name="adj1" fmla="val 14659365"/>
              <a:gd name="adj2" fmla="val 21332290"/>
              <a:gd name="adj3" fmla="val 32728"/>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Oval 8">
            <a:extLst>
              <a:ext uri="{FF2B5EF4-FFF2-40B4-BE49-F238E27FC236}">
                <a16:creationId xmlns:a16="http://schemas.microsoft.com/office/drawing/2014/main" id="{08F69147-F921-3DE0-C481-518EC6282C5F}"/>
              </a:ext>
            </a:extLst>
          </p:cNvPr>
          <p:cNvSpPr/>
          <p:nvPr/>
        </p:nvSpPr>
        <p:spPr>
          <a:xfrm>
            <a:off x="2014489" y="8808751"/>
            <a:ext cx="2857504" cy="2760222"/>
          </a:xfrm>
          <a:prstGeom prst="ellipse">
            <a:avLst/>
          </a:prstGeom>
          <a:blipFill dpi="0" rotWithShape="1">
            <a:blip r:embed="rId2"/>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AE17098-FE3F-15EF-EB2C-351B8D034DCE}"/>
              </a:ext>
            </a:extLst>
          </p:cNvPr>
          <p:cNvSpPr txBox="1"/>
          <p:nvPr/>
        </p:nvSpPr>
        <p:spPr>
          <a:xfrm>
            <a:off x="6815055" y="8711954"/>
            <a:ext cx="3819656" cy="523220"/>
          </a:xfrm>
          <a:prstGeom prst="rect">
            <a:avLst/>
          </a:prstGeom>
          <a:noFill/>
        </p:spPr>
        <p:txBody>
          <a:bodyPr wrap="square" rtlCol="0">
            <a:spAutoFit/>
          </a:bodyPr>
          <a:lstStyle/>
          <a:p>
            <a:pPr algn="ctr"/>
            <a:r>
              <a:rPr lang="en-US" sz="2800" b="1" dirty="0">
                <a:solidFill>
                  <a:schemeClr val="bg1">
                    <a:lumMod val="95000"/>
                  </a:schemeClr>
                </a:solidFill>
              </a:rPr>
              <a:t>Agent Implementation</a:t>
            </a:r>
          </a:p>
        </p:txBody>
      </p:sp>
      <p:sp>
        <p:nvSpPr>
          <p:cNvPr id="11" name="TextBox 10">
            <a:extLst>
              <a:ext uri="{FF2B5EF4-FFF2-40B4-BE49-F238E27FC236}">
                <a16:creationId xmlns:a16="http://schemas.microsoft.com/office/drawing/2014/main" id="{EFB1E831-5A26-C2B8-23CA-074F2F9B7B3C}"/>
              </a:ext>
            </a:extLst>
          </p:cNvPr>
          <p:cNvSpPr txBox="1"/>
          <p:nvPr/>
        </p:nvSpPr>
        <p:spPr>
          <a:xfrm>
            <a:off x="6981825" y="9116567"/>
            <a:ext cx="3486116" cy="2862322"/>
          </a:xfrm>
          <a:prstGeom prst="rect">
            <a:avLst/>
          </a:prstGeom>
          <a:noFill/>
        </p:spPr>
        <p:txBody>
          <a:bodyPr wrap="square" rtlCol="0">
            <a:spAutoFit/>
          </a:bodyPr>
          <a:lstStyle/>
          <a:p>
            <a:pPr algn="just"/>
            <a:r>
              <a:rPr lang="en-US" sz="2000" dirty="0">
                <a:solidFill>
                  <a:schemeClr val="bg1">
                    <a:lumMod val="95000"/>
                  </a:schemeClr>
                </a:solidFill>
              </a:rPr>
              <a:t>The system is  implemented with a multimodal AI Agent system via the </a:t>
            </a:r>
            <a:r>
              <a:rPr lang="en-US" sz="2000" dirty="0" err="1">
                <a:solidFill>
                  <a:schemeClr val="bg1">
                    <a:lumMod val="95000"/>
                  </a:schemeClr>
                </a:solidFill>
              </a:rPr>
              <a:t>CrewAI</a:t>
            </a:r>
            <a:r>
              <a:rPr lang="en-US" sz="2000" dirty="0">
                <a:solidFill>
                  <a:schemeClr val="bg1">
                    <a:lumMod val="95000"/>
                  </a:schemeClr>
                </a:solidFill>
              </a:rPr>
              <a:t> Framework in Python. </a:t>
            </a:r>
          </a:p>
          <a:p>
            <a:pPr algn="just"/>
            <a:r>
              <a:rPr lang="en-US" sz="2000" dirty="0">
                <a:solidFill>
                  <a:schemeClr val="bg1">
                    <a:lumMod val="95000"/>
                  </a:schemeClr>
                </a:solidFill>
              </a:rPr>
              <a:t>The Agents are:</a:t>
            </a:r>
          </a:p>
          <a:p>
            <a:pPr algn="just"/>
            <a:r>
              <a:rPr lang="en-US" sz="2000" dirty="0">
                <a:solidFill>
                  <a:schemeClr val="bg1">
                    <a:lumMod val="95000"/>
                  </a:schemeClr>
                </a:solidFill>
              </a:rPr>
              <a:t>1. Designer</a:t>
            </a:r>
          </a:p>
          <a:p>
            <a:pPr algn="just"/>
            <a:r>
              <a:rPr lang="en-US" sz="2000" dirty="0">
                <a:solidFill>
                  <a:schemeClr val="bg1">
                    <a:lumMod val="95000"/>
                  </a:schemeClr>
                </a:solidFill>
              </a:rPr>
              <a:t>2. Programmer</a:t>
            </a:r>
          </a:p>
          <a:p>
            <a:pPr algn="just"/>
            <a:r>
              <a:rPr lang="en-US" sz="2000" dirty="0">
                <a:solidFill>
                  <a:schemeClr val="bg1">
                    <a:lumMod val="95000"/>
                  </a:schemeClr>
                </a:solidFill>
              </a:rPr>
              <a:t>3. QA Analyst</a:t>
            </a:r>
          </a:p>
          <a:p>
            <a:pPr algn="just"/>
            <a:r>
              <a:rPr lang="en-US" sz="2000" dirty="0">
                <a:solidFill>
                  <a:schemeClr val="bg1">
                    <a:lumMod val="95000"/>
                  </a:schemeClr>
                </a:solidFill>
              </a:rPr>
              <a:t>4. Manager</a:t>
            </a:r>
          </a:p>
        </p:txBody>
      </p:sp>
      <p:pic>
        <p:nvPicPr>
          <p:cNvPr id="13" name="Graphic 12" descr="Clipboard with solid fill">
            <a:extLst>
              <a:ext uri="{FF2B5EF4-FFF2-40B4-BE49-F238E27FC236}">
                <a16:creationId xmlns:a16="http://schemas.microsoft.com/office/drawing/2014/main" id="{772B91D5-6CC5-8CA6-ADD1-CFF73414BD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90849" y="11750100"/>
            <a:ext cx="914400" cy="914400"/>
          </a:xfrm>
          <a:prstGeom prst="rect">
            <a:avLst/>
          </a:prstGeom>
        </p:spPr>
      </p:pic>
      <p:pic>
        <p:nvPicPr>
          <p:cNvPr id="17" name="Graphic 16" descr="Group brainstorm with solid fill">
            <a:extLst>
              <a:ext uri="{FF2B5EF4-FFF2-40B4-BE49-F238E27FC236}">
                <a16:creationId xmlns:a16="http://schemas.microsoft.com/office/drawing/2014/main" id="{70E7C0C9-DB51-2F4C-ED6F-56CAC11DD57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74176" y="8351551"/>
            <a:ext cx="914400" cy="914400"/>
          </a:xfrm>
          <a:prstGeom prst="rect">
            <a:avLst/>
          </a:prstGeom>
        </p:spPr>
      </p:pic>
      <p:pic>
        <p:nvPicPr>
          <p:cNvPr id="18" name="Graphic 17" descr="Handshake with solid fill">
            <a:extLst>
              <a:ext uri="{FF2B5EF4-FFF2-40B4-BE49-F238E27FC236}">
                <a16:creationId xmlns:a16="http://schemas.microsoft.com/office/drawing/2014/main" id="{32A416C5-18D8-6743-6AEB-54BE3B80460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56456" y="8516364"/>
            <a:ext cx="914400" cy="914400"/>
          </a:xfrm>
          <a:prstGeom prst="rect">
            <a:avLst/>
          </a:prstGeom>
        </p:spPr>
      </p:pic>
    </p:spTree>
    <p:extLst>
      <p:ext uri="{BB962C8B-B14F-4D97-AF65-F5344CB8AC3E}">
        <p14:creationId xmlns:p14="http://schemas.microsoft.com/office/powerpoint/2010/main" val="4075112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B2C98F-7BC4-B560-17DB-0DAB1EF19082}"/>
              </a:ext>
            </a:extLst>
          </p:cNvPr>
          <p:cNvSpPr txBox="1"/>
          <p:nvPr/>
        </p:nvSpPr>
        <p:spPr>
          <a:xfrm>
            <a:off x="4651535" y="419100"/>
            <a:ext cx="2888932" cy="584775"/>
          </a:xfrm>
          <a:prstGeom prst="rect">
            <a:avLst/>
          </a:prstGeom>
          <a:noFill/>
        </p:spPr>
        <p:txBody>
          <a:bodyPr wrap="none" rtlCol="0">
            <a:spAutoFit/>
          </a:bodyPr>
          <a:lstStyle/>
          <a:p>
            <a:pPr algn="ctr"/>
            <a:r>
              <a:rPr lang="en-US" sz="3200" dirty="0">
                <a:solidFill>
                  <a:schemeClr val="bg1">
                    <a:lumMod val="65000"/>
                  </a:schemeClr>
                </a:solidFill>
                <a:latin typeface="Impact" panose="020B0806030902050204" pitchFamily="34" charset="0"/>
              </a:rPr>
              <a:t>Propose System</a:t>
            </a:r>
          </a:p>
        </p:txBody>
      </p:sp>
      <p:sp>
        <p:nvSpPr>
          <p:cNvPr id="3" name="Circle: Hollow 2">
            <a:extLst>
              <a:ext uri="{FF2B5EF4-FFF2-40B4-BE49-F238E27FC236}">
                <a16:creationId xmlns:a16="http://schemas.microsoft.com/office/drawing/2014/main" id="{14A7E757-FB2F-1B06-5762-8783A56E79AD}"/>
              </a:ext>
            </a:extLst>
          </p:cNvPr>
          <p:cNvSpPr/>
          <p:nvPr/>
        </p:nvSpPr>
        <p:spPr>
          <a:xfrm>
            <a:off x="623887" y="1003875"/>
            <a:ext cx="5648325" cy="5591175"/>
          </a:xfrm>
          <a:prstGeom prst="donut">
            <a:avLst>
              <a:gd name="adj" fmla="val 28405"/>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Block Arc 4">
            <a:extLst>
              <a:ext uri="{FF2B5EF4-FFF2-40B4-BE49-F238E27FC236}">
                <a16:creationId xmlns:a16="http://schemas.microsoft.com/office/drawing/2014/main" id="{548ABD35-8369-5ED9-49F2-D28BE63475D0}"/>
              </a:ext>
            </a:extLst>
          </p:cNvPr>
          <p:cNvSpPr/>
          <p:nvPr/>
        </p:nvSpPr>
        <p:spPr>
          <a:xfrm rot="1556696">
            <a:off x="614361" y="967649"/>
            <a:ext cx="5648325" cy="5663625"/>
          </a:xfrm>
          <a:prstGeom prst="blockArc">
            <a:avLst>
              <a:gd name="adj1" fmla="val 14659365"/>
              <a:gd name="adj2" fmla="val 21332290"/>
              <a:gd name="adj3" fmla="val 32728"/>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a:extLst>
              <a:ext uri="{FF2B5EF4-FFF2-40B4-BE49-F238E27FC236}">
                <a16:creationId xmlns:a16="http://schemas.microsoft.com/office/drawing/2014/main" id="{D61B6650-0CE4-3A5A-776C-7A03AAE8188C}"/>
              </a:ext>
            </a:extLst>
          </p:cNvPr>
          <p:cNvSpPr/>
          <p:nvPr/>
        </p:nvSpPr>
        <p:spPr>
          <a:xfrm>
            <a:off x="2014489" y="2455576"/>
            <a:ext cx="2857504" cy="2760222"/>
          </a:xfrm>
          <a:prstGeom prst="ellipse">
            <a:avLst/>
          </a:prstGeom>
          <a:blipFill dpi="0" rotWithShape="1">
            <a:blip r:embed="rId2"/>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6AF699D-6508-0B8D-94CD-88036179DEDA}"/>
              </a:ext>
            </a:extLst>
          </p:cNvPr>
          <p:cNvSpPr txBox="1"/>
          <p:nvPr/>
        </p:nvSpPr>
        <p:spPr>
          <a:xfrm>
            <a:off x="6815055" y="2358779"/>
            <a:ext cx="3819656" cy="523220"/>
          </a:xfrm>
          <a:prstGeom prst="rect">
            <a:avLst/>
          </a:prstGeom>
          <a:noFill/>
        </p:spPr>
        <p:txBody>
          <a:bodyPr wrap="square" rtlCol="0">
            <a:spAutoFit/>
          </a:bodyPr>
          <a:lstStyle/>
          <a:p>
            <a:pPr algn="ctr"/>
            <a:r>
              <a:rPr lang="en-US" sz="2800" b="1" dirty="0">
                <a:solidFill>
                  <a:schemeClr val="bg1">
                    <a:lumMod val="95000"/>
                  </a:schemeClr>
                </a:solidFill>
              </a:rPr>
              <a:t>Agent Implementation</a:t>
            </a:r>
          </a:p>
        </p:txBody>
      </p:sp>
      <p:sp>
        <p:nvSpPr>
          <p:cNvPr id="16" name="TextBox 15">
            <a:extLst>
              <a:ext uri="{FF2B5EF4-FFF2-40B4-BE49-F238E27FC236}">
                <a16:creationId xmlns:a16="http://schemas.microsoft.com/office/drawing/2014/main" id="{7B7C2507-B191-28DD-9482-F86774C1B1D1}"/>
              </a:ext>
            </a:extLst>
          </p:cNvPr>
          <p:cNvSpPr txBox="1"/>
          <p:nvPr/>
        </p:nvSpPr>
        <p:spPr>
          <a:xfrm>
            <a:off x="6981825" y="2763392"/>
            <a:ext cx="3486116" cy="2862322"/>
          </a:xfrm>
          <a:prstGeom prst="rect">
            <a:avLst/>
          </a:prstGeom>
          <a:noFill/>
        </p:spPr>
        <p:txBody>
          <a:bodyPr wrap="square" rtlCol="0">
            <a:spAutoFit/>
          </a:bodyPr>
          <a:lstStyle/>
          <a:p>
            <a:pPr algn="just"/>
            <a:r>
              <a:rPr lang="en-US" sz="2000" dirty="0">
                <a:solidFill>
                  <a:schemeClr val="bg1">
                    <a:lumMod val="95000"/>
                  </a:schemeClr>
                </a:solidFill>
              </a:rPr>
              <a:t>The system is  implemented with a multimodal AI Agent system via the </a:t>
            </a:r>
            <a:r>
              <a:rPr lang="en-US" sz="2000" dirty="0" err="1">
                <a:solidFill>
                  <a:schemeClr val="bg1">
                    <a:lumMod val="95000"/>
                  </a:schemeClr>
                </a:solidFill>
              </a:rPr>
              <a:t>CrewAI</a:t>
            </a:r>
            <a:r>
              <a:rPr lang="en-US" sz="2000" dirty="0">
                <a:solidFill>
                  <a:schemeClr val="bg1">
                    <a:lumMod val="95000"/>
                  </a:schemeClr>
                </a:solidFill>
              </a:rPr>
              <a:t> Framework in Python. </a:t>
            </a:r>
          </a:p>
          <a:p>
            <a:pPr algn="just"/>
            <a:r>
              <a:rPr lang="en-US" sz="2000" dirty="0">
                <a:solidFill>
                  <a:schemeClr val="bg1">
                    <a:lumMod val="95000"/>
                  </a:schemeClr>
                </a:solidFill>
              </a:rPr>
              <a:t>The Agents are:</a:t>
            </a:r>
          </a:p>
          <a:p>
            <a:pPr algn="just"/>
            <a:r>
              <a:rPr lang="en-US" sz="2000" dirty="0">
                <a:solidFill>
                  <a:schemeClr val="bg1">
                    <a:lumMod val="95000"/>
                  </a:schemeClr>
                </a:solidFill>
              </a:rPr>
              <a:t>1. Designer</a:t>
            </a:r>
          </a:p>
          <a:p>
            <a:pPr algn="just"/>
            <a:r>
              <a:rPr lang="en-US" sz="2000" dirty="0">
                <a:solidFill>
                  <a:schemeClr val="bg1">
                    <a:lumMod val="95000"/>
                  </a:schemeClr>
                </a:solidFill>
              </a:rPr>
              <a:t>2. Programmer</a:t>
            </a:r>
          </a:p>
          <a:p>
            <a:pPr algn="just"/>
            <a:r>
              <a:rPr lang="en-US" sz="2000" dirty="0">
                <a:solidFill>
                  <a:schemeClr val="bg1">
                    <a:lumMod val="95000"/>
                  </a:schemeClr>
                </a:solidFill>
              </a:rPr>
              <a:t>3. QA Analyst</a:t>
            </a:r>
          </a:p>
          <a:p>
            <a:pPr algn="just"/>
            <a:r>
              <a:rPr lang="en-US" sz="2000" dirty="0">
                <a:solidFill>
                  <a:schemeClr val="bg1">
                    <a:lumMod val="95000"/>
                  </a:schemeClr>
                </a:solidFill>
              </a:rPr>
              <a:t>4. Manager</a:t>
            </a:r>
          </a:p>
        </p:txBody>
      </p:sp>
      <p:pic>
        <p:nvPicPr>
          <p:cNvPr id="7" name="Graphic 6" descr="Clipboard with solid fill">
            <a:extLst>
              <a:ext uri="{FF2B5EF4-FFF2-40B4-BE49-F238E27FC236}">
                <a16:creationId xmlns:a16="http://schemas.microsoft.com/office/drawing/2014/main" id="{1B6C03D4-0F95-89BC-63B8-7CC93484FA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90849" y="5396925"/>
            <a:ext cx="914400" cy="914400"/>
          </a:xfrm>
          <a:prstGeom prst="rect">
            <a:avLst/>
          </a:prstGeom>
        </p:spPr>
      </p:pic>
      <p:pic>
        <p:nvPicPr>
          <p:cNvPr id="10" name="Graphic 9" descr="Group brainstorm with solid fill">
            <a:extLst>
              <a:ext uri="{FF2B5EF4-FFF2-40B4-BE49-F238E27FC236}">
                <a16:creationId xmlns:a16="http://schemas.microsoft.com/office/drawing/2014/main" id="{28094FBD-6529-D8C1-0EB7-A46D6AA79B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74176" y="1998376"/>
            <a:ext cx="914400" cy="914400"/>
          </a:xfrm>
          <a:prstGeom prst="rect">
            <a:avLst/>
          </a:prstGeom>
        </p:spPr>
      </p:pic>
      <p:pic>
        <p:nvPicPr>
          <p:cNvPr id="13" name="Graphic 12" descr="Handshake with solid fill">
            <a:extLst>
              <a:ext uri="{FF2B5EF4-FFF2-40B4-BE49-F238E27FC236}">
                <a16:creationId xmlns:a16="http://schemas.microsoft.com/office/drawing/2014/main" id="{651E7856-65ED-0C62-251B-5124ABEAE7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56456" y="2163189"/>
            <a:ext cx="914400" cy="914400"/>
          </a:xfrm>
          <a:prstGeom prst="rect">
            <a:avLst/>
          </a:prstGeom>
        </p:spPr>
      </p:pic>
    </p:spTree>
    <p:extLst>
      <p:ext uri="{BB962C8B-B14F-4D97-AF65-F5344CB8AC3E}">
        <p14:creationId xmlns:p14="http://schemas.microsoft.com/office/powerpoint/2010/main" val="2773332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B2C98F-7BC4-B560-17DB-0DAB1EF19082}"/>
              </a:ext>
            </a:extLst>
          </p:cNvPr>
          <p:cNvSpPr txBox="1"/>
          <p:nvPr/>
        </p:nvSpPr>
        <p:spPr>
          <a:xfrm>
            <a:off x="4651535" y="419100"/>
            <a:ext cx="2888932" cy="584775"/>
          </a:xfrm>
          <a:prstGeom prst="rect">
            <a:avLst/>
          </a:prstGeom>
          <a:noFill/>
        </p:spPr>
        <p:txBody>
          <a:bodyPr wrap="none" rtlCol="0">
            <a:spAutoFit/>
          </a:bodyPr>
          <a:lstStyle/>
          <a:p>
            <a:pPr algn="ctr"/>
            <a:r>
              <a:rPr lang="en-US" sz="3200" dirty="0">
                <a:solidFill>
                  <a:schemeClr val="bg1">
                    <a:lumMod val="65000"/>
                  </a:schemeClr>
                </a:solidFill>
                <a:latin typeface="Impact" panose="020B0806030902050204" pitchFamily="34" charset="0"/>
              </a:rPr>
              <a:t>Propose System</a:t>
            </a:r>
          </a:p>
        </p:txBody>
      </p:sp>
      <p:sp>
        <p:nvSpPr>
          <p:cNvPr id="15" name="TextBox 14">
            <a:extLst>
              <a:ext uri="{FF2B5EF4-FFF2-40B4-BE49-F238E27FC236}">
                <a16:creationId xmlns:a16="http://schemas.microsoft.com/office/drawing/2014/main" id="{56AF699D-6508-0B8D-94CD-88036179DEDA}"/>
              </a:ext>
            </a:extLst>
          </p:cNvPr>
          <p:cNvSpPr txBox="1"/>
          <p:nvPr/>
        </p:nvSpPr>
        <p:spPr>
          <a:xfrm>
            <a:off x="6815055" y="2358779"/>
            <a:ext cx="3819656" cy="523220"/>
          </a:xfrm>
          <a:prstGeom prst="rect">
            <a:avLst/>
          </a:prstGeom>
          <a:noFill/>
        </p:spPr>
        <p:txBody>
          <a:bodyPr wrap="square" rtlCol="0">
            <a:spAutoFit/>
          </a:bodyPr>
          <a:lstStyle/>
          <a:p>
            <a:pPr algn="ctr"/>
            <a:r>
              <a:rPr lang="en-US" sz="2800" b="1" dirty="0">
                <a:solidFill>
                  <a:schemeClr val="bg1">
                    <a:lumMod val="95000"/>
                  </a:schemeClr>
                </a:solidFill>
              </a:rPr>
              <a:t>Task Implementation</a:t>
            </a:r>
          </a:p>
        </p:txBody>
      </p:sp>
      <p:sp>
        <p:nvSpPr>
          <p:cNvPr id="16" name="TextBox 15">
            <a:extLst>
              <a:ext uri="{FF2B5EF4-FFF2-40B4-BE49-F238E27FC236}">
                <a16:creationId xmlns:a16="http://schemas.microsoft.com/office/drawing/2014/main" id="{7B7C2507-B191-28DD-9482-F86774C1B1D1}"/>
              </a:ext>
            </a:extLst>
          </p:cNvPr>
          <p:cNvSpPr txBox="1"/>
          <p:nvPr/>
        </p:nvSpPr>
        <p:spPr>
          <a:xfrm>
            <a:off x="6953250" y="2763392"/>
            <a:ext cx="3543266" cy="2862322"/>
          </a:xfrm>
          <a:prstGeom prst="rect">
            <a:avLst/>
          </a:prstGeom>
          <a:noFill/>
        </p:spPr>
        <p:txBody>
          <a:bodyPr wrap="square" rtlCol="0">
            <a:spAutoFit/>
          </a:bodyPr>
          <a:lstStyle/>
          <a:p>
            <a:pPr algn="just"/>
            <a:r>
              <a:rPr lang="en-US" sz="2000" dirty="0">
                <a:solidFill>
                  <a:schemeClr val="bg1">
                    <a:lumMod val="95000"/>
                  </a:schemeClr>
                </a:solidFill>
              </a:rPr>
              <a:t>The multimodal AI Agent System necessitates the implementation of diverse tasks and goals that the agents must fulfill to achieve the outcome.</a:t>
            </a:r>
          </a:p>
          <a:p>
            <a:pPr algn="just"/>
            <a:r>
              <a:rPr lang="en-US" sz="2000" dirty="0">
                <a:solidFill>
                  <a:schemeClr val="bg1">
                    <a:lumMod val="95000"/>
                  </a:schemeClr>
                </a:solidFill>
              </a:rPr>
              <a:t>The task are:</a:t>
            </a:r>
          </a:p>
          <a:p>
            <a:pPr algn="just"/>
            <a:r>
              <a:rPr lang="en-US" sz="2000" dirty="0">
                <a:solidFill>
                  <a:schemeClr val="bg1">
                    <a:lumMod val="95000"/>
                  </a:schemeClr>
                </a:solidFill>
              </a:rPr>
              <a:t>1.Brainstorming </a:t>
            </a:r>
          </a:p>
          <a:p>
            <a:pPr algn="just"/>
            <a:r>
              <a:rPr lang="en-US" sz="2000" dirty="0">
                <a:solidFill>
                  <a:schemeClr val="bg1">
                    <a:lumMod val="95000"/>
                  </a:schemeClr>
                </a:solidFill>
              </a:rPr>
              <a:t>2.Programming </a:t>
            </a:r>
          </a:p>
          <a:p>
            <a:pPr algn="just"/>
            <a:r>
              <a:rPr lang="en-US" sz="2000" dirty="0">
                <a:solidFill>
                  <a:schemeClr val="bg1">
                    <a:lumMod val="95000"/>
                  </a:schemeClr>
                </a:solidFill>
              </a:rPr>
              <a:t>3.Evaluating </a:t>
            </a:r>
          </a:p>
        </p:txBody>
      </p:sp>
      <p:sp>
        <p:nvSpPr>
          <p:cNvPr id="10" name="Circle: Hollow 9">
            <a:extLst>
              <a:ext uri="{FF2B5EF4-FFF2-40B4-BE49-F238E27FC236}">
                <a16:creationId xmlns:a16="http://schemas.microsoft.com/office/drawing/2014/main" id="{FF0F6BC7-99E7-A832-E752-6A03DFE327E4}"/>
              </a:ext>
            </a:extLst>
          </p:cNvPr>
          <p:cNvSpPr/>
          <p:nvPr/>
        </p:nvSpPr>
        <p:spPr>
          <a:xfrm>
            <a:off x="623887" y="1003875"/>
            <a:ext cx="5648325" cy="5591175"/>
          </a:xfrm>
          <a:prstGeom prst="donut">
            <a:avLst>
              <a:gd name="adj" fmla="val 28405"/>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Block Arc 10">
            <a:extLst>
              <a:ext uri="{FF2B5EF4-FFF2-40B4-BE49-F238E27FC236}">
                <a16:creationId xmlns:a16="http://schemas.microsoft.com/office/drawing/2014/main" id="{F23FD157-7DD5-501D-422D-C6BF5C5308CF}"/>
              </a:ext>
            </a:extLst>
          </p:cNvPr>
          <p:cNvSpPr/>
          <p:nvPr/>
        </p:nvSpPr>
        <p:spPr>
          <a:xfrm rot="9151481">
            <a:off x="614361" y="967649"/>
            <a:ext cx="5648325" cy="5663625"/>
          </a:xfrm>
          <a:prstGeom prst="blockArc">
            <a:avLst>
              <a:gd name="adj1" fmla="val 14659365"/>
              <a:gd name="adj2" fmla="val 21332290"/>
              <a:gd name="adj3" fmla="val 32728"/>
            </a:avLst>
          </a:prstGeom>
          <a:solidFill>
            <a:srgbClr val="76C8C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Oval 12">
            <a:extLst>
              <a:ext uri="{FF2B5EF4-FFF2-40B4-BE49-F238E27FC236}">
                <a16:creationId xmlns:a16="http://schemas.microsoft.com/office/drawing/2014/main" id="{080D75E6-11A1-0119-BFFE-2DDA970D6AA5}"/>
              </a:ext>
            </a:extLst>
          </p:cNvPr>
          <p:cNvSpPr/>
          <p:nvPr/>
        </p:nvSpPr>
        <p:spPr>
          <a:xfrm>
            <a:off x="2014489" y="2455576"/>
            <a:ext cx="2857504" cy="2760222"/>
          </a:xfrm>
          <a:prstGeom prst="ellipse">
            <a:avLst/>
          </a:prstGeom>
          <a:blipFill dpi="0" rotWithShape="1">
            <a:blip r:embed="rId2"/>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Clipboard with solid fill">
            <a:extLst>
              <a:ext uri="{FF2B5EF4-FFF2-40B4-BE49-F238E27FC236}">
                <a16:creationId xmlns:a16="http://schemas.microsoft.com/office/drawing/2014/main" id="{81B151F8-B2CC-6C07-D93B-CFD1C91F54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90849" y="5396925"/>
            <a:ext cx="914400" cy="914400"/>
          </a:xfrm>
          <a:prstGeom prst="rect">
            <a:avLst/>
          </a:prstGeom>
        </p:spPr>
      </p:pic>
      <p:pic>
        <p:nvPicPr>
          <p:cNvPr id="18" name="Graphic 17" descr="Group brainstorm with solid fill">
            <a:extLst>
              <a:ext uri="{FF2B5EF4-FFF2-40B4-BE49-F238E27FC236}">
                <a16:creationId xmlns:a16="http://schemas.microsoft.com/office/drawing/2014/main" id="{3A782791-8B41-DFEB-F379-88DD76EFB4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74176" y="1998376"/>
            <a:ext cx="914400" cy="914400"/>
          </a:xfrm>
          <a:prstGeom prst="rect">
            <a:avLst/>
          </a:prstGeom>
        </p:spPr>
      </p:pic>
      <p:pic>
        <p:nvPicPr>
          <p:cNvPr id="19" name="Graphic 18" descr="Handshake with solid fill">
            <a:extLst>
              <a:ext uri="{FF2B5EF4-FFF2-40B4-BE49-F238E27FC236}">
                <a16:creationId xmlns:a16="http://schemas.microsoft.com/office/drawing/2014/main" id="{7D72A3EE-AD32-5E78-5E52-A3D65C646C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56456" y="2163189"/>
            <a:ext cx="914400" cy="914400"/>
          </a:xfrm>
          <a:prstGeom prst="rect">
            <a:avLst/>
          </a:prstGeom>
        </p:spPr>
      </p:pic>
    </p:spTree>
    <p:extLst>
      <p:ext uri="{BB962C8B-B14F-4D97-AF65-F5344CB8AC3E}">
        <p14:creationId xmlns:p14="http://schemas.microsoft.com/office/powerpoint/2010/main" val="3061189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3149</TotalTime>
  <Words>748</Words>
  <Application>Microsoft Office PowerPoint</Application>
  <PresentationFormat>Widescreen</PresentationFormat>
  <Paragraphs>129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Impact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PIYUSH CHALL</dc:creator>
  <cp:lastModifiedBy>PIYUSH CHALL</cp:lastModifiedBy>
  <cp:revision>2</cp:revision>
  <dcterms:created xsi:type="dcterms:W3CDTF">2024-10-12T13:49:46Z</dcterms:created>
  <dcterms:modified xsi:type="dcterms:W3CDTF">2024-10-17T16:51:23Z</dcterms:modified>
</cp:coreProperties>
</file>