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EC1B81-2E7D-4CBD-A5AD-4B31F4FEC527}" type="datetimeFigureOut">
              <a:rPr lang="en-US" smtClean="0"/>
              <a:pPr/>
              <a:t>9/2/2020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C955D1-E3B0-4950-9F12-758C00FC233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5CC955D1-E3B0-4950-9F12-758C00FC233F}"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1F1F513-714F-46F1-8433-AE82D4F3FCEF}" type="datetimeFigureOut">
              <a:rPr lang="en-US" smtClean="0"/>
              <a:pPr/>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4513E-9859-4E44-AA9A-B81184DF70B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1F513-714F-46F1-8433-AE82D4F3FCEF}" type="datetimeFigureOut">
              <a:rPr lang="en-US" smtClean="0"/>
              <a:pPr/>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4513E-9859-4E44-AA9A-B81184DF70B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1F513-714F-46F1-8433-AE82D4F3FCEF}" type="datetimeFigureOut">
              <a:rPr lang="en-US" smtClean="0"/>
              <a:pPr/>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4513E-9859-4E44-AA9A-B81184DF70B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F1F513-714F-46F1-8433-AE82D4F3FCEF}" type="datetimeFigureOut">
              <a:rPr lang="en-US" smtClean="0"/>
              <a:pPr/>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4513E-9859-4E44-AA9A-B81184DF70B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F1F513-714F-46F1-8433-AE82D4F3FCEF}" type="datetimeFigureOut">
              <a:rPr lang="en-US" smtClean="0"/>
              <a:pPr/>
              <a:t>9/2/2020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4513E-9859-4E44-AA9A-B81184DF70B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1F1F513-714F-46F1-8433-AE82D4F3FCEF}" type="datetimeFigureOut">
              <a:rPr lang="en-US" smtClean="0"/>
              <a:pPr/>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4513E-9859-4E44-AA9A-B81184DF70B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1F1F513-714F-46F1-8433-AE82D4F3FCEF}" type="datetimeFigureOut">
              <a:rPr lang="en-US" smtClean="0"/>
              <a:pPr/>
              <a:t>9/2/2020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A4513E-9859-4E44-AA9A-B81184DF70B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F1F513-714F-46F1-8433-AE82D4F3FCEF}" type="datetimeFigureOut">
              <a:rPr lang="en-US" smtClean="0"/>
              <a:pPr/>
              <a:t>9/2/2020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A4513E-9859-4E44-AA9A-B81184DF70B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1F513-714F-46F1-8433-AE82D4F3FCEF}" type="datetimeFigureOut">
              <a:rPr lang="en-US" smtClean="0"/>
              <a:pPr/>
              <a:t>9/2/2020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A4513E-9859-4E44-AA9A-B81184DF70B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1F513-714F-46F1-8433-AE82D4F3FCEF}" type="datetimeFigureOut">
              <a:rPr lang="en-US" smtClean="0"/>
              <a:pPr/>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4513E-9859-4E44-AA9A-B81184DF70B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F1F513-714F-46F1-8433-AE82D4F3FCEF}" type="datetimeFigureOut">
              <a:rPr lang="en-US" smtClean="0"/>
              <a:pPr/>
              <a:t>9/2/2020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4513E-9859-4E44-AA9A-B81184DF70B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1F513-714F-46F1-8433-AE82D4F3FCEF}" type="datetimeFigureOut">
              <a:rPr lang="en-US" smtClean="0"/>
              <a:pPr/>
              <a:t>9/2/2020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4513E-9859-4E44-AA9A-B81184DF70B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1"/>
            <a:ext cx="7772400" cy="990600"/>
          </a:xfrm>
        </p:spPr>
        <p:txBody>
          <a:bodyPr/>
          <a:lstStyle/>
          <a:p>
            <a:r>
              <a:rPr lang="en-US" dirty="0" smtClean="0"/>
              <a:t>Prolog in Artificial Intelligence</a:t>
            </a:r>
            <a:endParaRPr lang="en-US" dirty="0"/>
          </a:p>
        </p:txBody>
      </p:sp>
      <p:sp>
        <p:nvSpPr>
          <p:cNvPr id="3" name="Subtitle 2"/>
          <p:cNvSpPr>
            <a:spLocks noGrp="1"/>
          </p:cNvSpPr>
          <p:nvPr>
            <p:ph type="subTitle" idx="1"/>
          </p:nvPr>
        </p:nvSpPr>
        <p:spPr>
          <a:xfrm>
            <a:off x="1295400" y="1905000"/>
            <a:ext cx="6400800" cy="4495800"/>
          </a:xfrm>
        </p:spPr>
        <p:txBody>
          <a:bodyPr/>
          <a:lstStyle/>
          <a:p>
            <a:pPr algn="l">
              <a:buFont typeface="Arial" pitchFamily="34" charset="0"/>
              <a:buChar char="•"/>
            </a:pPr>
            <a:r>
              <a:rPr lang="en-US" sz="1800" dirty="0">
                <a:solidFill>
                  <a:schemeClr val="tx1"/>
                </a:solidFill>
                <a:latin typeface="Arial" pitchFamily="34" charset="0"/>
                <a:cs typeface="Arial" pitchFamily="34" charset="0"/>
              </a:rPr>
              <a:t> </a:t>
            </a:r>
            <a:r>
              <a:rPr lang="en-US" sz="1800" dirty="0" smtClean="0">
                <a:solidFill>
                  <a:schemeClr val="tx1"/>
                </a:solidFill>
                <a:latin typeface="Arial" pitchFamily="34" charset="0"/>
                <a:cs typeface="Arial" pitchFamily="34" charset="0"/>
              </a:rPr>
              <a:t>Introduction to AI</a:t>
            </a:r>
          </a:p>
          <a:p>
            <a:pPr algn="l">
              <a:buFont typeface="Arial" pitchFamily="34" charset="0"/>
              <a:buChar char="•"/>
            </a:pPr>
            <a:r>
              <a:rPr lang="en-US" sz="1800" dirty="0">
                <a:solidFill>
                  <a:schemeClr val="tx1"/>
                </a:solidFill>
                <a:latin typeface="Arial" pitchFamily="34" charset="0"/>
                <a:cs typeface="Arial" pitchFamily="34" charset="0"/>
              </a:rPr>
              <a:t> </a:t>
            </a:r>
            <a:r>
              <a:rPr lang="en-US" sz="1800" dirty="0" smtClean="0">
                <a:solidFill>
                  <a:schemeClr val="tx1"/>
                </a:solidFill>
                <a:latin typeface="Arial" pitchFamily="34" charset="0"/>
                <a:cs typeface="Arial" pitchFamily="34" charset="0"/>
              </a:rPr>
              <a:t>Introduction and overview of Prolog</a:t>
            </a:r>
          </a:p>
          <a:p>
            <a:pPr algn="l">
              <a:buFont typeface="Arial" pitchFamily="34" charset="0"/>
              <a:buChar char="•"/>
            </a:pPr>
            <a:r>
              <a:rPr lang="en-US" sz="1800" dirty="0">
                <a:solidFill>
                  <a:schemeClr val="tx1"/>
                </a:solidFill>
                <a:latin typeface="Arial" pitchFamily="34" charset="0"/>
                <a:cs typeface="Arial" pitchFamily="34" charset="0"/>
              </a:rPr>
              <a:t> </a:t>
            </a:r>
            <a:r>
              <a:rPr lang="en-US" sz="1800" dirty="0" smtClean="0">
                <a:solidFill>
                  <a:schemeClr val="tx1"/>
                </a:solidFill>
                <a:latin typeface="Arial" pitchFamily="34" charset="0"/>
                <a:cs typeface="Arial" pitchFamily="34" charset="0"/>
              </a:rPr>
              <a:t>Syntax and meaning of Prolog Programs</a:t>
            </a:r>
          </a:p>
          <a:p>
            <a:pPr algn="l">
              <a:buFont typeface="Arial" pitchFamily="34" charset="0"/>
              <a:buChar char="•"/>
            </a:pPr>
            <a:r>
              <a:rPr lang="en-US" sz="1800" dirty="0">
                <a:solidFill>
                  <a:schemeClr val="tx1"/>
                </a:solidFill>
                <a:latin typeface="Arial" pitchFamily="34" charset="0"/>
                <a:cs typeface="Arial" pitchFamily="34" charset="0"/>
              </a:rPr>
              <a:t> </a:t>
            </a:r>
            <a:r>
              <a:rPr lang="en-US" sz="1800" dirty="0" smtClean="0">
                <a:solidFill>
                  <a:schemeClr val="tx1"/>
                </a:solidFill>
                <a:latin typeface="Arial" pitchFamily="34" charset="0"/>
                <a:cs typeface="Arial" pitchFamily="34" charset="0"/>
              </a:rPr>
              <a:t>Lists and its operations</a:t>
            </a:r>
          </a:p>
          <a:p>
            <a:pPr algn="l">
              <a:buFont typeface="Arial" pitchFamily="34" charset="0"/>
              <a:buChar char="•"/>
            </a:pPr>
            <a:r>
              <a:rPr lang="en-US" sz="1800" dirty="0">
                <a:solidFill>
                  <a:schemeClr val="tx1"/>
                </a:solidFill>
                <a:latin typeface="Arial" pitchFamily="34" charset="0"/>
                <a:cs typeface="Arial" pitchFamily="34" charset="0"/>
              </a:rPr>
              <a:t> </a:t>
            </a:r>
            <a:r>
              <a:rPr lang="en-US" sz="1800" dirty="0" smtClean="0">
                <a:solidFill>
                  <a:schemeClr val="tx1"/>
                </a:solidFill>
                <a:latin typeface="Arial" pitchFamily="34" charset="0"/>
                <a:cs typeface="Arial" pitchFamily="34" charset="0"/>
              </a:rPr>
              <a:t>operators in Prolog</a:t>
            </a:r>
          </a:p>
          <a:p>
            <a:pPr algn="l">
              <a:buFont typeface="Arial" pitchFamily="34" charset="0"/>
              <a:buChar char="•"/>
            </a:pPr>
            <a:r>
              <a:rPr lang="en-US" sz="1800" dirty="0">
                <a:solidFill>
                  <a:schemeClr val="tx1"/>
                </a:solidFill>
                <a:latin typeface="Arial" pitchFamily="34" charset="0"/>
                <a:cs typeface="Arial" pitchFamily="34" charset="0"/>
              </a:rPr>
              <a:t> </a:t>
            </a:r>
            <a:r>
              <a:rPr lang="en-US" sz="1800" dirty="0" smtClean="0">
                <a:solidFill>
                  <a:schemeClr val="tx1"/>
                </a:solidFill>
                <a:latin typeface="Arial" pitchFamily="34" charset="0"/>
                <a:cs typeface="Arial" pitchFamily="34" charset="0"/>
              </a:rPr>
              <a:t>Using Structures in Prolog</a:t>
            </a:r>
          </a:p>
          <a:p>
            <a:pPr algn="l">
              <a:buFont typeface="Arial" pitchFamily="34" charset="0"/>
              <a:buChar char="•"/>
            </a:pPr>
            <a:r>
              <a:rPr lang="en-US" sz="1800" dirty="0">
                <a:solidFill>
                  <a:schemeClr val="tx1"/>
                </a:solidFill>
                <a:latin typeface="Arial" pitchFamily="34" charset="0"/>
                <a:cs typeface="Arial" pitchFamily="34" charset="0"/>
              </a:rPr>
              <a:t> </a:t>
            </a:r>
            <a:r>
              <a:rPr lang="en-US" sz="1800" dirty="0" smtClean="0">
                <a:solidFill>
                  <a:schemeClr val="tx1"/>
                </a:solidFill>
                <a:latin typeface="Arial" pitchFamily="34" charset="0"/>
                <a:cs typeface="Arial" pitchFamily="34" charset="0"/>
              </a:rPr>
              <a:t>Controlling Backtracking</a:t>
            </a:r>
          </a:p>
          <a:p>
            <a:pPr algn="l">
              <a:buFont typeface="Arial" pitchFamily="34" charset="0"/>
              <a:buChar char="•"/>
            </a:pPr>
            <a:r>
              <a:rPr lang="en-US" sz="1800" dirty="0">
                <a:solidFill>
                  <a:schemeClr val="tx1"/>
                </a:solidFill>
                <a:latin typeface="Arial" pitchFamily="34" charset="0"/>
                <a:cs typeface="Arial" pitchFamily="34" charset="0"/>
              </a:rPr>
              <a:t> </a:t>
            </a:r>
            <a:r>
              <a:rPr lang="en-US" sz="1800" dirty="0" smtClean="0">
                <a:solidFill>
                  <a:schemeClr val="tx1"/>
                </a:solidFill>
                <a:latin typeface="Arial" pitchFamily="34" charset="0"/>
                <a:cs typeface="Arial" pitchFamily="34" charset="0"/>
              </a:rPr>
              <a:t>Basic Problem solving strategies</a:t>
            </a:r>
          </a:p>
          <a:p>
            <a:pPr algn="l">
              <a:buFont typeface="Arial" pitchFamily="34" charset="0"/>
              <a:buChar char="•"/>
            </a:pPr>
            <a:r>
              <a:rPr lang="en-US" sz="1800" dirty="0">
                <a:solidFill>
                  <a:schemeClr val="tx1"/>
                </a:solidFill>
                <a:latin typeface="Arial" pitchFamily="34" charset="0"/>
                <a:cs typeface="Arial" pitchFamily="34" charset="0"/>
              </a:rPr>
              <a:t> </a:t>
            </a:r>
            <a:r>
              <a:rPr lang="en-US" sz="1800" dirty="0" smtClean="0">
                <a:solidFill>
                  <a:schemeClr val="tx1"/>
                </a:solidFill>
                <a:latin typeface="Arial" pitchFamily="34" charset="0"/>
                <a:cs typeface="Arial" pitchFamily="34" charset="0"/>
              </a:rPr>
              <a:t>Expert System</a:t>
            </a:r>
          </a:p>
          <a:p>
            <a:pPr algn="l">
              <a:buFont typeface="Arial" pitchFamily="34" charset="0"/>
              <a:buChar char="•"/>
            </a:pPr>
            <a:r>
              <a:rPr lang="en-US" sz="1800" dirty="0">
                <a:solidFill>
                  <a:schemeClr val="tx1"/>
                </a:solidFill>
                <a:latin typeface="Arial" pitchFamily="34" charset="0"/>
                <a:cs typeface="Arial" pitchFamily="34" charset="0"/>
              </a:rPr>
              <a:t> </a:t>
            </a:r>
            <a:r>
              <a:rPr lang="en-US" sz="1800" dirty="0" smtClean="0">
                <a:solidFill>
                  <a:schemeClr val="tx1"/>
                </a:solidFill>
                <a:latin typeface="Arial" pitchFamily="34" charset="0"/>
                <a:cs typeface="Arial" pitchFamily="34" charset="0"/>
              </a:rPr>
              <a:t>Extra Problem Solve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GNU Prolog Installation</a:t>
            </a:r>
            <a:endParaRPr lang="en-US" sz="3200" dirty="0"/>
          </a:p>
        </p:txBody>
      </p:sp>
      <p:pic>
        <p:nvPicPr>
          <p:cNvPr id="3074"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GNU Prolog Installation</a:t>
            </a:r>
            <a:endParaRPr lang="en-US" sz="3200" dirty="0"/>
          </a:p>
        </p:txBody>
      </p:sp>
      <p:pic>
        <p:nvPicPr>
          <p:cNvPr id="4098"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GNU Prolog Installation</a:t>
            </a:r>
            <a:endParaRPr lang="en-US" sz="3200" dirty="0"/>
          </a:p>
        </p:txBody>
      </p:sp>
      <p:pic>
        <p:nvPicPr>
          <p:cNvPr id="5123" name="Picture 3"/>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First Program</a:t>
            </a:r>
            <a:endParaRPr lang="en-US" sz="3200" dirty="0"/>
          </a:p>
        </p:txBody>
      </p:sp>
      <p:pic>
        <p:nvPicPr>
          <p:cNvPr id="6146"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Running the First Program</a:t>
            </a:r>
            <a:endParaRPr lang="en-US" sz="3200" dirty="0"/>
          </a:p>
        </p:txBody>
      </p:sp>
      <p:pic>
        <p:nvPicPr>
          <p:cNvPr id="7170"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Testing the Second Program</a:t>
            </a:r>
            <a:endParaRPr lang="en-US" sz="3200" dirty="0"/>
          </a:p>
        </p:txBody>
      </p:sp>
      <p:pic>
        <p:nvPicPr>
          <p:cNvPr id="1027" name="Picture 3"/>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Execution of Second Program</a:t>
            </a:r>
            <a:endParaRPr lang="en-US" sz="3200" dirty="0"/>
          </a:p>
        </p:txBody>
      </p:sp>
      <p:pic>
        <p:nvPicPr>
          <p:cNvPr id="2050"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Introduction to Artificial Intelligence</a:t>
            </a:r>
            <a:endParaRPr lang="en-US" sz="3200" dirty="0"/>
          </a:p>
        </p:txBody>
      </p:sp>
      <p:sp>
        <p:nvSpPr>
          <p:cNvPr id="3" name="Content Placeholder 2"/>
          <p:cNvSpPr>
            <a:spLocks noGrp="1"/>
          </p:cNvSpPr>
          <p:nvPr>
            <p:ph idx="1"/>
          </p:nvPr>
        </p:nvSpPr>
        <p:spPr/>
        <p:txBody>
          <a:bodyPr>
            <a:normAutofit/>
          </a:bodyPr>
          <a:lstStyle/>
          <a:p>
            <a:pPr>
              <a:buNone/>
            </a:pPr>
            <a:r>
              <a:rPr lang="en-US" sz="1800" dirty="0" smtClean="0">
                <a:latin typeface="Arial" pitchFamily="34" charset="0"/>
                <a:cs typeface="Arial" pitchFamily="34" charset="0"/>
              </a:rPr>
              <a:t>Intelligence vs. Artificial Intelligence</a:t>
            </a:r>
          </a:p>
          <a:p>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Intelligence is a property/ability attributed to people, such as to know , to think , to talk , to learn.</a:t>
            </a:r>
          </a:p>
          <a:p>
            <a:pPr>
              <a:buNone/>
            </a:pPr>
            <a:r>
              <a:rPr lang="en-US" sz="1800" dirty="0">
                <a:latin typeface="Arial" pitchFamily="34" charset="0"/>
                <a:cs typeface="Arial" pitchFamily="34" charset="0"/>
              </a:rPr>
              <a:t> </a:t>
            </a:r>
            <a:r>
              <a:rPr lang="en-US" sz="1800" dirty="0" smtClean="0">
                <a:latin typeface="Arial" pitchFamily="34" charset="0"/>
                <a:cs typeface="Arial" pitchFamily="34" charset="0"/>
              </a:rPr>
              <a:t>     Intelligence = Knowledge + Ability to Perceive , Feel , Comprehend , Process , Communicate , Judge , Learn .</a:t>
            </a:r>
          </a:p>
          <a:p>
            <a:pPr>
              <a:buNone/>
            </a:pPr>
            <a:endParaRPr lang="en-US" sz="1800" dirty="0">
              <a:latin typeface="Arial" pitchFamily="34" charset="0"/>
              <a:cs typeface="Arial" pitchFamily="34" charset="0"/>
            </a:endParaRPr>
          </a:p>
          <a:p>
            <a:pPr>
              <a:buNone/>
            </a:pP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Artificial Intelligence is an inter – disciplinary field aiming at developing techniques and tools for solving problems that people at good at .</a:t>
            </a:r>
          </a:p>
          <a:p>
            <a:pPr>
              <a:buNone/>
            </a:pPr>
            <a:endParaRPr lang="en-US"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Definition of Artificial Intelligence</a:t>
            </a:r>
            <a:endParaRPr lang="en-US" sz="3200" dirty="0"/>
          </a:p>
        </p:txBody>
      </p:sp>
      <p:sp>
        <p:nvSpPr>
          <p:cNvPr id="3" name="Content Placeholder 2"/>
          <p:cNvSpPr>
            <a:spLocks noGrp="1"/>
          </p:cNvSpPr>
          <p:nvPr>
            <p:ph idx="1"/>
          </p:nvPr>
        </p:nvSpPr>
        <p:spPr/>
        <p:txBody>
          <a:bodyPr>
            <a:normAutofit/>
          </a:bodyPr>
          <a:lstStyle/>
          <a:p>
            <a:pPr>
              <a:buNone/>
            </a:pPr>
            <a:r>
              <a:rPr lang="en-US" sz="1800" dirty="0" smtClean="0">
                <a:latin typeface="Arial" pitchFamily="34" charset="0"/>
                <a:cs typeface="Arial" pitchFamily="34" charset="0"/>
              </a:rPr>
              <a:t>Existing </a:t>
            </a:r>
            <a:r>
              <a:rPr lang="en-US" sz="1800" dirty="0" err="1" smtClean="0">
                <a:latin typeface="Arial" pitchFamily="34" charset="0"/>
                <a:cs typeface="Arial" pitchFamily="34" charset="0"/>
              </a:rPr>
              <a:t>definion</a:t>
            </a:r>
            <a:r>
              <a:rPr lang="en-US" sz="1800" dirty="0" smtClean="0">
                <a:latin typeface="Arial" pitchFamily="34" charset="0"/>
                <a:cs typeface="Arial" pitchFamily="34" charset="0"/>
              </a:rPr>
              <a:t> advocate everything from replicating human intelligence to simply solving knowledge-intensive tasks.</a:t>
            </a:r>
          </a:p>
          <a:p>
            <a:pPr>
              <a:buNone/>
            </a:pPr>
            <a:endParaRPr lang="en-US" sz="1800" dirty="0">
              <a:latin typeface="Arial" pitchFamily="34" charset="0"/>
              <a:cs typeface="Arial" pitchFamily="34" charset="0"/>
            </a:endParaRPr>
          </a:p>
          <a:p>
            <a:pPr>
              <a:buNone/>
            </a:pPr>
            <a:r>
              <a:rPr lang="en-US" sz="1800" dirty="0" smtClean="0">
                <a:latin typeface="Arial" pitchFamily="34" charset="0"/>
                <a:cs typeface="Arial" pitchFamily="34" charset="0"/>
              </a:rPr>
              <a:t>Examples : </a:t>
            </a:r>
          </a:p>
          <a:p>
            <a:r>
              <a:rPr lang="en-US" sz="1800" dirty="0" smtClean="0">
                <a:latin typeface="Arial" pitchFamily="34" charset="0"/>
                <a:cs typeface="Arial" pitchFamily="34" charset="0"/>
              </a:rPr>
              <a:t>“Artificial Intelligence is a study of complex information processing problems that often have their roots in some aspects of biological information processing. The goal of the subject is to identify solvable and interesting information processing problems , and solve them .” – David Marr.</a:t>
            </a:r>
          </a:p>
          <a:p>
            <a:pPr>
              <a:buNone/>
            </a:pP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“Artificial Intelligence is the design , study and construction of computer programs that behave intelligently. “ – Tom Dean</a:t>
            </a:r>
          </a:p>
          <a:p>
            <a:pPr>
              <a:buNone/>
            </a:pPr>
            <a:endParaRPr lang="en-US" sz="1800" dirty="0" smtClean="0">
              <a:latin typeface="Arial" pitchFamily="34" charset="0"/>
              <a:cs typeface="Arial" pitchFamily="34" charset="0"/>
            </a:endParaRPr>
          </a:p>
          <a:p>
            <a:r>
              <a:rPr lang="en-US" sz="1800" dirty="0" smtClean="0">
                <a:latin typeface="Arial" pitchFamily="34" charset="0"/>
                <a:cs typeface="Arial" pitchFamily="34" charset="0"/>
              </a:rPr>
              <a:t>“Artificial Intelligence is the enterprise of constructing a physical symbol system that can reliably pass the Turing test. “ – Matt Ginsberg</a:t>
            </a:r>
            <a:endParaRPr lang="en-US"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Goals of Artificial Intelligence</a:t>
            </a:r>
            <a:r>
              <a:rPr lang="en-US" sz="3200" dirty="0" smtClean="0">
                <a:latin typeface="Arial" pitchFamily="34" charset="0"/>
                <a:cs typeface="Arial" pitchFamily="34" charset="0"/>
              </a:rPr>
              <a:t> </a:t>
            </a:r>
            <a:endParaRPr lang="en-US" sz="3200" dirty="0"/>
          </a:p>
        </p:txBody>
      </p:sp>
      <p:sp>
        <p:nvSpPr>
          <p:cNvPr id="3" name="Content Placeholder 2"/>
          <p:cNvSpPr>
            <a:spLocks noGrp="1"/>
          </p:cNvSpPr>
          <p:nvPr>
            <p:ph idx="1"/>
          </p:nvPr>
        </p:nvSpPr>
        <p:spPr/>
        <p:txBody>
          <a:bodyPr>
            <a:normAutofit/>
          </a:bodyPr>
          <a:lstStyle/>
          <a:p>
            <a:r>
              <a:rPr lang="en-US" sz="1800" dirty="0" smtClean="0">
                <a:latin typeface="Arial" pitchFamily="34" charset="0"/>
                <a:cs typeface="Arial" pitchFamily="34" charset="0"/>
              </a:rPr>
              <a:t>Engineering Goal of AI</a:t>
            </a:r>
          </a:p>
          <a:p>
            <a:pPr>
              <a:buNone/>
            </a:pPr>
            <a:r>
              <a:rPr lang="en-US" sz="1800" dirty="0">
                <a:latin typeface="Arial" pitchFamily="34" charset="0"/>
                <a:cs typeface="Arial" pitchFamily="34" charset="0"/>
              </a:rPr>
              <a:t> </a:t>
            </a:r>
            <a:r>
              <a:rPr lang="en-US" sz="1800" dirty="0" smtClean="0">
                <a:latin typeface="Arial" pitchFamily="34" charset="0"/>
                <a:cs typeface="Arial" pitchFamily="34" charset="0"/>
              </a:rPr>
              <a:t>     Knowledge based systems =&gt; capture expert knowledge and apply them to solve problems in a limited domain</a:t>
            </a:r>
          </a:p>
          <a:p>
            <a:pPr>
              <a:buNone/>
            </a:pPr>
            <a:r>
              <a:rPr lang="en-US" sz="1800" dirty="0">
                <a:latin typeface="Arial" pitchFamily="34" charset="0"/>
                <a:cs typeface="Arial" pitchFamily="34" charset="0"/>
              </a:rPr>
              <a:t> </a:t>
            </a:r>
            <a:r>
              <a:rPr lang="en-US" sz="1800" dirty="0" smtClean="0">
                <a:latin typeface="Arial" pitchFamily="34" charset="0"/>
                <a:cs typeface="Arial" pitchFamily="34" charset="0"/>
              </a:rPr>
              <a:t>     </a:t>
            </a:r>
          </a:p>
          <a:p>
            <a:pPr>
              <a:buNone/>
            </a:pPr>
            <a:r>
              <a:rPr lang="en-US" sz="1800" dirty="0">
                <a:latin typeface="Arial" pitchFamily="34" charset="0"/>
                <a:cs typeface="Arial" pitchFamily="34" charset="0"/>
              </a:rPr>
              <a:t> </a:t>
            </a:r>
            <a:r>
              <a:rPr lang="en-US" sz="1800" dirty="0" smtClean="0">
                <a:latin typeface="Arial" pitchFamily="34" charset="0"/>
                <a:cs typeface="Arial" pitchFamily="34" charset="0"/>
              </a:rPr>
              <a:t>    Common Sense reasoning systems =&gt; capture and process knowledge      that people commonly hold which is not explicitly communicated</a:t>
            </a:r>
          </a:p>
          <a:p>
            <a:pPr>
              <a:buNone/>
            </a:pPr>
            <a:endParaRPr lang="en-US" sz="1800" dirty="0">
              <a:latin typeface="Arial" pitchFamily="34" charset="0"/>
              <a:cs typeface="Arial" pitchFamily="34" charset="0"/>
            </a:endParaRPr>
          </a:p>
          <a:p>
            <a:pPr>
              <a:buNone/>
            </a:pPr>
            <a:r>
              <a:rPr lang="en-US" sz="1800" dirty="0" smtClean="0">
                <a:latin typeface="Arial" pitchFamily="34" charset="0"/>
                <a:cs typeface="Arial" pitchFamily="34" charset="0"/>
              </a:rPr>
              <a:t>      Learning Systems =&gt; possess the ability to expend their knowledge based   on the accumulated experience .</a:t>
            </a:r>
          </a:p>
          <a:p>
            <a:pPr>
              <a:buNone/>
            </a:pPr>
            <a:endParaRPr lang="en-US" sz="1800" dirty="0">
              <a:latin typeface="Arial" pitchFamily="34" charset="0"/>
              <a:cs typeface="Arial" pitchFamily="34" charset="0"/>
            </a:endParaRPr>
          </a:p>
          <a:p>
            <a:pPr>
              <a:buNone/>
            </a:pPr>
            <a:r>
              <a:rPr lang="en-US" sz="1800" dirty="0" smtClean="0">
                <a:latin typeface="Arial" pitchFamily="34" charset="0"/>
                <a:cs typeface="Arial" pitchFamily="34" charset="0"/>
              </a:rPr>
              <a:t>      Natural Language understanding systems =&gt; Intelligent Robots</a:t>
            </a:r>
          </a:p>
          <a:p>
            <a:pPr>
              <a:buNone/>
            </a:pPr>
            <a:endParaRPr lang="en-US" sz="1800" dirty="0">
              <a:latin typeface="Arial" pitchFamily="34" charset="0"/>
              <a:cs typeface="Arial" pitchFamily="34" charset="0"/>
            </a:endParaRPr>
          </a:p>
          <a:p>
            <a:pPr>
              <a:buNone/>
            </a:pPr>
            <a:r>
              <a:rPr lang="en-US" sz="1800" smtClean="0">
                <a:latin typeface="Arial" pitchFamily="34" charset="0"/>
                <a:cs typeface="Arial" pitchFamily="34" charset="0"/>
              </a:rPr>
              <a:t>      </a:t>
            </a:r>
            <a:r>
              <a:rPr lang="en-US" sz="1800" dirty="0" smtClean="0">
                <a:latin typeface="Arial" pitchFamily="34" charset="0"/>
                <a:cs typeface="Arial" pitchFamily="34" charset="0"/>
              </a:rPr>
              <a:t>Speech and Vision recognition Systems =&gt; Game Playing</a:t>
            </a:r>
            <a:endParaRPr lang="en-US"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What is Prolog ?</a:t>
            </a:r>
            <a:endParaRPr lang="en-US" sz="3200" dirty="0"/>
          </a:p>
        </p:txBody>
      </p:sp>
      <p:sp>
        <p:nvSpPr>
          <p:cNvPr id="3" name="Content Placeholder 2"/>
          <p:cNvSpPr>
            <a:spLocks noGrp="1"/>
          </p:cNvSpPr>
          <p:nvPr>
            <p:ph idx="1"/>
          </p:nvPr>
        </p:nvSpPr>
        <p:spPr/>
        <p:txBody>
          <a:bodyPr>
            <a:normAutofit/>
          </a:bodyPr>
          <a:lstStyle/>
          <a:p>
            <a:r>
              <a:rPr lang="en-US" sz="1800" dirty="0" smtClean="0">
                <a:latin typeface="Arial" pitchFamily="34" charset="0"/>
                <a:cs typeface="Arial" pitchFamily="34" charset="0"/>
              </a:rPr>
              <a:t>Prolog is a logical and declarative programming language</a:t>
            </a:r>
          </a:p>
          <a:p>
            <a:r>
              <a:rPr lang="en-US" sz="1800" dirty="0" smtClean="0">
                <a:latin typeface="Arial" pitchFamily="34" charset="0"/>
                <a:cs typeface="Arial" pitchFamily="34" charset="0"/>
              </a:rPr>
              <a:t>The name itself , Prolog is short for </a:t>
            </a:r>
            <a:r>
              <a:rPr lang="en-US" sz="1800" dirty="0" err="1" smtClean="0">
                <a:latin typeface="Arial" pitchFamily="34" charset="0"/>
                <a:cs typeface="Arial" pitchFamily="34" charset="0"/>
              </a:rPr>
              <a:t>PROgramming</a:t>
            </a:r>
            <a:r>
              <a:rPr lang="en-US" sz="1800" dirty="0" smtClean="0">
                <a:latin typeface="Arial" pitchFamily="34" charset="0"/>
                <a:cs typeface="Arial" pitchFamily="34" charset="0"/>
              </a:rPr>
              <a:t> in </a:t>
            </a:r>
            <a:r>
              <a:rPr lang="en-US" sz="1800" dirty="0" err="1" smtClean="0">
                <a:latin typeface="Arial" pitchFamily="34" charset="0"/>
                <a:cs typeface="Arial" pitchFamily="34" charset="0"/>
              </a:rPr>
              <a:t>LOGic</a:t>
            </a:r>
            <a:r>
              <a:rPr lang="en-US" sz="1800" dirty="0" smtClean="0">
                <a:latin typeface="Arial" pitchFamily="34" charset="0"/>
                <a:cs typeface="Arial" pitchFamily="34" charset="0"/>
              </a:rPr>
              <a:t>.</a:t>
            </a:r>
          </a:p>
          <a:p>
            <a:r>
              <a:rPr lang="en-US" sz="1800" dirty="0" smtClean="0">
                <a:latin typeface="Arial" pitchFamily="34" charset="0"/>
                <a:cs typeface="Arial" pitchFamily="34" charset="0"/>
              </a:rPr>
              <a:t>Prolog is the major example of a fourth generation programming language supporting the declarative programming paradigm.</a:t>
            </a:r>
          </a:p>
          <a:p>
            <a:r>
              <a:rPr lang="en-US" sz="1800" dirty="0" smtClean="0">
                <a:latin typeface="Arial" pitchFamily="34" charset="0"/>
                <a:cs typeface="Arial" pitchFamily="34" charset="0"/>
              </a:rPr>
              <a:t>In a declarative language the programmer specifies  goal to be achieved the prolog system works out how to achieve it.</a:t>
            </a:r>
          </a:p>
          <a:p>
            <a:r>
              <a:rPr lang="en-US" sz="1800" dirty="0" smtClean="0">
                <a:latin typeface="Arial" pitchFamily="34" charset="0"/>
                <a:cs typeface="Arial" pitchFamily="34" charset="0"/>
              </a:rPr>
              <a:t>Relational databases owe something to Prolog.</a:t>
            </a:r>
          </a:p>
          <a:p>
            <a:r>
              <a:rPr lang="en-US" sz="1800" dirty="0" smtClean="0">
                <a:latin typeface="Arial" pitchFamily="34" charset="0"/>
                <a:cs typeface="Arial" pitchFamily="34" charset="0"/>
              </a:rPr>
              <a:t>In purely declarative languages , the programmer only states what the problem is and leaves the rest to the language system.</a:t>
            </a:r>
            <a:endParaRPr lang="en-US"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Applications of Prolog</a:t>
            </a:r>
            <a:endParaRPr lang="en-US" sz="3200" dirty="0"/>
          </a:p>
        </p:txBody>
      </p:sp>
      <p:sp>
        <p:nvSpPr>
          <p:cNvPr id="3" name="Content Placeholder 2"/>
          <p:cNvSpPr>
            <a:spLocks noGrp="1"/>
          </p:cNvSpPr>
          <p:nvPr>
            <p:ph idx="1"/>
          </p:nvPr>
        </p:nvSpPr>
        <p:spPr/>
        <p:txBody>
          <a:bodyPr>
            <a:normAutofit/>
          </a:bodyPr>
          <a:lstStyle/>
          <a:p>
            <a:r>
              <a:rPr lang="en-US" sz="1800" dirty="0" smtClean="0">
                <a:latin typeface="Arial" pitchFamily="34" charset="0"/>
                <a:cs typeface="Arial" pitchFamily="34" charset="0"/>
              </a:rPr>
              <a:t>Intelligent database retrieval</a:t>
            </a:r>
          </a:p>
          <a:p>
            <a:r>
              <a:rPr lang="en-US" sz="1800" dirty="0" smtClean="0">
                <a:latin typeface="Arial" pitchFamily="34" charset="0"/>
                <a:cs typeface="Arial" pitchFamily="34" charset="0"/>
              </a:rPr>
              <a:t>Natural language understanding</a:t>
            </a:r>
          </a:p>
          <a:p>
            <a:r>
              <a:rPr lang="en-US" sz="1800" dirty="0" smtClean="0">
                <a:latin typeface="Arial" pitchFamily="34" charset="0"/>
                <a:cs typeface="Arial" pitchFamily="34" charset="0"/>
              </a:rPr>
              <a:t>Expert systems</a:t>
            </a:r>
          </a:p>
          <a:p>
            <a:r>
              <a:rPr lang="en-US" sz="1800" dirty="0" smtClean="0">
                <a:latin typeface="Arial" pitchFamily="34" charset="0"/>
                <a:cs typeface="Arial" pitchFamily="34" charset="0"/>
              </a:rPr>
              <a:t>Specification language</a:t>
            </a:r>
          </a:p>
          <a:p>
            <a:r>
              <a:rPr lang="en-US" sz="1800" dirty="0" smtClean="0">
                <a:latin typeface="Arial" pitchFamily="34" charset="0"/>
                <a:cs typeface="Arial" pitchFamily="34" charset="0"/>
              </a:rPr>
              <a:t>Machine learning</a:t>
            </a:r>
          </a:p>
          <a:p>
            <a:r>
              <a:rPr lang="en-US" sz="1800" dirty="0" smtClean="0">
                <a:latin typeface="Arial" pitchFamily="34" charset="0"/>
                <a:cs typeface="Arial" pitchFamily="34" charset="0"/>
              </a:rPr>
              <a:t>Robot planning</a:t>
            </a:r>
          </a:p>
          <a:p>
            <a:r>
              <a:rPr lang="en-US" sz="1800" dirty="0" smtClean="0">
                <a:latin typeface="Arial" pitchFamily="34" charset="0"/>
                <a:cs typeface="Arial" pitchFamily="34" charset="0"/>
              </a:rPr>
              <a:t>Automated reasoning</a:t>
            </a:r>
          </a:p>
          <a:p>
            <a:r>
              <a:rPr lang="en-US" sz="1800" dirty="0" smtClean="0">
                <a:latin typeface="Arial" pitchFamily="34" charset="0"/>
                <a:cs typeface="Arial" pitchFamily="34" charset="0"/>
              </a:rPr>
              <a:t>Problem solving</a:t>
            </a:r>
            <a:endParaRPr lang="en-US"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Applications of prolog</a:t>
            </a:r>
            <a:endParaRPr lang="en-US" sz="3200" dirty="0"/>
          </a:p>
        </p:txBody>
      </p:sp>
      <p:sp>
        <p:nvSpPr>
          <p:cNvPr id="3" name="Content Placeholder 2"/>
          <p:cNvSpPr>
            <a:spLocks noGrp="1"/>
          </p:cNvSpPr>
          <p:nvPr>
            <p:ph idx="1"/>
          </p:nvPr>
        </p:nvSpPr>
        <p:spPr/>
        <p:txBody>
          <a:bodyPr>
            <a:normAutofit/>
          </a:bodyPr>
          <a:lstStyle/>
          <a:p>
            <a:r>
              <a:rPr lang="en-US" sz="1800" dirty="0" smtClean="0">
                <a:latin typeface="Arial" pitchFamily="34" charset="0"/>
                <a:cs typeface="Arial" pitchFamily="34" charset="0"/>
              </a:rPr>
              <a:t>Prolog’s fast incremental development cycle and rapid prototyping capabilities have encouraged the use of the language as a tool for solving AI problems</a:t>
            </a:r>
          </a:p>
          <a:p>
            <a:r>
              <a:rPr lang="en-US" sz="1800" dirty="0" smtClean="0">
                <a:latin typeface="Arial" pitchFamily="34" charset="0"/>
                <a:cs typeface="Arial" pitchFamily="34" charset="0"/>
              </a:rPr>
              <a:t>Prolog is a  powerful tool for building robust commercial applications</a:t>
            </a:r>
          </a:p>
          <a:p>
            <a:r>
              <a:rPr lang="en-US" sz="1800" dirty="0" smtClean="0">
                <a:latin typeface="Arial" pitchFamily="34" charset="0"/>
                <a:cs typeface="Arial" pitchFamily="34" charset="0"/>
              </a:rPr>
              <a:t>Prolog features include interfaces to other languages and database products , stand-alone application generators , and more recently , support for techniques such as object-oriented and constraint  based programming</a:t>
            </a:r>
          </a:p>
          <a:p>
            <a:pPr>
              <a:buNone/>
            </a:pPr>
            <a:endParaRPr lang="en-US"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Download and Installation of GNU Prolog</a:t>
            </a:r>
            <a:endParaRPr lang="en-US" sz="3200" dirty="0"/>
          </a:p>
        </p:txBody>
      </p:sp>
      <p:sp>
        <p:nvSpPr>
          <p:cNvPr id="3" name="Content Placeholder 2"/>
          <p:cNvSpPr>
            <a:spLocks noGrp="1"/>
          </p:cNvSpPr>
          <p:nvPr>
            <p:ph idx="1"/>
          </p:nvPr>
        </p:nvSpPr>
        <p:spPr/>
        <p:txBody>
          <a:bodyPr>
            <a:normAutofit/>
          </a:bodyPr>
          <a:lstStyle/>
          <a:p>
            <a:pPr>
              <a:buNone/>
            </a:pPr>
            <a:r>
              <a:rPr lang="en-US" sz="1800" dirty="0" smtClean="0">
                <a:latin typeface="Arial" pitchFamily="34" charset="0"/>
                <a:cs typeface="Arial" pitchFamily="34" charset="0"/>
              </a:rPr>
              <a:t>In this section we shall show how to download the free GNU Prolog fro Internet and how to install it . Then we shall demonstrate how to run a sample Prolog Program on it</a:t>
            </a:r>
          </a:p>
          <a:p>
            <a:pPr>
              <a:buNone/>
            </a:pPr>
            <a:endParaRPr lang="en-US" sz="1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GNU Prolog Installation</a:t>
            </a:r>
            <a:endParaRPr lang="en-US" sz="3200" dirty="0"/>
          </a:p>
        </p:txBody>
      </p:sp>
      <p:pic>
        <p:nvPicPr>
          <p:cNvPr id="2050" name="Picture 2"/>
          <p:cNvPicPr>
            <a:picLocks noGrp="1" noChangeAspect="1" noChangeArrowheads="1"/>
          </p:cNvPicPr>
          <p:nvPr>
            <p:ph idx="1"/>
          </p:nvPr>
        </p:nvPicPr>
        <p:blipFill>
          <a:blip r:embed="rId2"/>
          <a:srcRect/>
          <a:stretch>
            <a:fillRect/>
          </a:stretch>
        </p:blipFill>
        <p:spPr bwMode="auto">
          <a:xfrm>
            <a:off x="546957" y="1600200"/>
            <a:ext cx="8050085"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561</Words>
  <Application>Microsoft Office PowerPoint</Application>
  <PresentationFormat>On-screen Show (4:3)</PresentationFormat>
  <Paragraphs>70</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Prolog in Artificial Intelligence</vt:lpstr>
      <vt:lpstr>Introduction to Artificial Intelligence</vt:lpstr>
      <vt:lpstr>Definition of Artificial Intelligence</vt:lpstr>
      <vt:lpstr>Goals of Artificial Intelligence </vt:lpstr>
      <vt:lpstr>What is Prolog ?</vt:lpstr>
      <vt:lpstr>Applications of Prolog</vt:lpstr>
      <vt:lpstr>Applications of prolog</vt:lpstr>
      <vt:lpstr>Download and Installation of GNU Prolog</vt:lpstr>
      <vt:lpstr>GNU Prolog Installation</vt:lpstr>
      <vt:lpstr>GNU Prolog Installation</vt:lpstr>
      <vt:lpstr>GNU Prolog Installation</vt:lpstr>
      <vt:lpstr>GNU Prolog Installation</vt:lpstr>
      <vt:lpstr>First Program</vt:lpstr>
      <vt:lpstr>Running the First Program</vt:lpstr>
      <vt:lpstr>Testing the Second Program</vt:lpstr>
      <vt:lpstr>Execution of Second Program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Prolog in Artificial Intelligence</dc:title>
  <dc:creator>USER</dc:creator>
  <cp:lastModifiedBy>USER</cp:lastModifiedBy>
  <cp:revision>27</cp:revision>
  <dcterms:created xsi:type="dcterms:W3CDTF">2020-08-31T14:44:58Z</dcterms:created>
  <dcterms:modified xsi:type="dcterms:W3CDTF">2020-09-02T15:18:19Z</dcterms:modified>
</cp:coreProperties>
</file>