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0" r:id="rId1"/>
  </p:sldMasterIdLst>
  <p:notesMasterIdLst>
    <p:notesMasterId r:id="rId18"/>
  </p:notesMasterIdLst>
  <p:sldIdLst>
    <p:sldId id="256" r:id="rId2"/>
    <p:sldId id="257" r:id="rId3"/>
    <p:sldId id="269" r:id="rId4"/>
    <p:sldId id="258" r:id="rId5"/>
    <p:sldId id="265" r:id="rId6"/>
    <p:sldId id="261" r:id="rId7"/>
    <p:sldId id="262" r:id="rId8"/>
    <p:sldId id="272" r:id="rId9"/>
    <p:sldId id="273" r:id="rId10"/>
    <p:sldId id="263" r:id="rId11"/>
    <p:sldId id="259" r:id="rId12"/>
    <p:sldId id="260" r:id="rId13"/>
    <p:sldId id="271" r:id="rId14"/>
    <p:sldId id="270" r:id="rId15"/>
    <p:sldId id="268" r:id="rId16"/>
    <p:sldId id="27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55" autoAdjust="0"/>
    <p:restoredTop sz="94607" autoAdjust="0"/>
  </p:normalViewPr>
  <p:slideViewPr>
    <p:cSldViewPr>
      <p:cViewPr varScale="1">
        <p:scale>
          <a:sx n="107" d="100"/>
          <a:sy n="107" d="100"/>
        </p:scale>
        <p:origin x="-8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67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20127-7170-4787-B918-EC6BA882EAF1}" type="datetimeFigureOut">
              <a:rPr lang="en-US" smtClean="0"/>
              <a:pPr/>
              <a:t>6/9/2020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A006A7-FEE2-4713-A237-E19165D92FB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006A7-FEE2-4713-A237-E19165D92FBC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PIYUSH</a:t>
            </a:r>
            <a:r>
              <a:rPr lang="en-US" baseline="0" dirty="0" smtClean="0"/>
              <a:t> CHANDRA </a:t>
            </a:r>
            <a:r>
              <a:rPr lang="en-US" baseline="0" dirty="0" err="1" smtClean="0"/>
              <a:t>CHANDRA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006A7-FEE2-4713-A237-E19165D92FBC}" type="slidenum">
              <a:rPr lang="en-IN" smtClean="0"/>
              <a:pPr/>
              <a:t>12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006A7-FEE2-4713-A237-E19165D92FBC}" type="slidenum">
              <a:rPr lang="en-IN" smtClean="0"/>
              <a:pPr/>
              <a:t>13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3FABB-E364-48C5-B7D5-0BAC4B84249D}" type="datetime1">
              <a:rPr lang="en-US" smtClean="0"/>
              <a:t>6/9/2020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PIYUSH CHANDRA CHANDRA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B404D-B553-4717-955B-DCBA5278133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cut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E1DAD-68C0-4385-BE21-111CC13CA393}" type="datetime1">
              <a:rPr lang="en-US" smtClean="0"/>
              <a:t>6/9/2020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PIYUSH CHANDRA CHANDRA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B404D-B553-4717-955B-DCBA5278133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cut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C56C9-3AC6-447D-9A3B-B7EE551E14D5}" type="datetime1">
              <a:rPr lang="en-US" smtClean="0"/>
              <a:t>6/9/2020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PIYUSH CHANDRA CHANDRA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B404D-B553-4717-955B-DCBA5278133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cut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8282B-B0E5-4D2B-BA08-B7D5F1538F0A}" type="datetime1">
              <a:rPr lang="en-US" smtClean="0"/>
              <a:t>6/9/2020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PIYUSH CHANDRA CHANDRA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B404D-B553-4717-955B-DCBA5278133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cut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93CA3-D0E9-4DA4-87F6-0BFBE2C0601E}" type="datetime1">
              <a:rPr lang="en-US" smtClean="0"/>
              <a:t>6/9/2020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PIYUSH CHANDRA CHANDRA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B404D-B553-4717-955B-DCBA5278133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cut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55496-7689-4DA7-A4E4-E9DB6A57F85B}" type="datetime1">
              <a:rPr lang="en-US" smtClean="0"/>
              <a:t>6/9/2020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PIYUSH CHANDRA CHANDRA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B404D-B553-4717-955B-DCBA5278133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cut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2A81-8E82-49FB-AF89-5F0AE486A155}" type="datetime1">
              <a:rPr lang="en-US" smtClean="0"/>
              <a:t>6/9/2020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PIYUSH CHANDRA CHANDRA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B404D-B553-4717-955B-DCBA5278133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cut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2394F-D62B-4F45-9A46-D59A832B56B1}" type="datetime1">
              <a:rPr lang="en-US" smtClean="0"/>
              <a:t>6/9/2020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PIYUSH CHANDRA CHANDRA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B404D-B553-4717-955B-DCBA5278133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cut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640E9-8573-4B95-ACEE-466F474A7E7F}" type="datetime1">
              <a:rPr lang="en-US" smtClean="0"/>
              <a:t>6/9/2020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PIYUSH CHANDRA CHANDRA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B404D-B553-4717-955B-DCBA5278133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cut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DE905-B90D-4978-BA02-32D02FA8B16E}" type="datetime1">
              <a:rPr lang="en-US" smtClean="0"/>
              <a:t>6/9/2020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PIYUSH CHANDRA CHANDRA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B404D-B553-4717-955B-DCBA5278133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cut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D73F-8D4C-43BF-854F-C44B772BB4FB}" type="datetime1">
              <a:rPr lang="en-US" smtClean="0"/>
              <a:t>6/9/2020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PIYUSH CHANDRA CHANDRA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B404D-B553-4717-955B-DCBA5278133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cut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C94E4-9A89-41B7-851C-EAE202321F75}" type="datetime1">
              <a:rPr lang="en-US" smtClean="0"/>
              <a:t>6/9/2020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PIYUSH CHANDRA CHANDRA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B404D-B553-4717-955B-DCBA5278133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ransition>
    <p:cut thruBlk="1"/>
  </p:transition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video" Target="file:///C:\Users\Piyush\Desktop\DAA%20PRESENTATION\INSERTION%20SORT.mp4" TargetMode="Externa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5.xml"/><Relationship Id="rId1" Type="http://schemas.openxmlformats.org/officeDocument/2006/relationships/video" Target="file:///C:\Users\Piyush\Desktop\DAA%20PRESENTATION\RADDIX%20SORT.mp4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bucket-sort-2/" TargetMode="External"/><Relationship Id="rId3" Type="http://schemas.openxmlformats.org/officeDocument/2006/relationships/hyperlink" Target="http://geeksquiz.com/bubble-sort/" TargetMode="External"/><Relationship Id="rId7" Type="http://schemas.openxmlformats.org/officeDocument/2006/relationships/hyperlink" Target="http://geeksquiz.com/merge-sort/" TargetMode="External"/><Relationship Id="rId2" Type="http://schemas.openxmlformats.org/officeDocument/2006/relationships/hyperlink" Target="http://geeksquiz.com/selection-sort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geeksquiz.com/quick-sort/" TargetMode="External"/><Relationship Id="rId5" Type="http://schemas.openxmlformats.org/officeDocument/2006/relationships/hyperlink" Target="http://geeksquiz.com/heap-sort/" TargetMode="External"/><Relationship Id="rId4" Type="http://schemas.openxmlformats.org/officeDocument/2006/relationships/hyperlink" Target="http://geeksquiz.com/insertion-sort/" TargetMode="External"/><Relationship Id="rId9" Type="http://schemas.openxmlformats.org/officeDocument/2006/relationships/hyperlink" Target="https://www.geeksforgeeks.org/radix-sort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ideo" Target="file:///C:\Users\Piyush\Desktop\DAA%20PRESENTATION\Sorting_720p.mp4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ideo" Target="file:///C:\Users\Piyush\Desktop\DAA%20PRESENTATION\insertion.mp4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ideo" Target="file:///C:\Users\Piyush\Desktop\DAA%20PRESENTATION\Stability_720p.mp4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ideo" Target="file:///C:\Users\Piyush\Desktop\DAA%20PRESENTATION\problem.mp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SORTING EXPLAINED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7290" y="3429000"/>
            <a:ext cx="6400800" cy="17526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PIYUSH CHANDRA CHANDRA</a:t>
            </a:r>
            <a:endParaRPr lang="en-IN" sz="1800" dirty="0"/>
          </a:p>
        </p:txBody>
      </p:sp>
    </p:spTree>
  </p:cSld>
  <p:clrMapOvr>
    <a:masterClrMapping/>
  </p:clrMapOvr>
  <p:transition advClick="0" advTm="5000"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IN" u="sng" dirty="0" smtClean="0"/>
              <a:t>Stable Sorting </a:t>
            </a:r>
            <a:r>
              <a:rPr lang="en-IN" sz="2200" u="sng" dirty="0" smtClean="0"/>
              <a:t>Algorithms</a:t>
            </a:r>
            <a:r>
              <a:rPr lang="en-IN" u="sng" dirty="0" smtClean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endParaRPr lang="en-IN" dirty="0" smtClean="0"/>
          </a:p>
          <a:p>
            <a:pPr fontAlgn="base"/>
            <a:r>
              <a:rPr lang="en-IN" dirty="0" smtClean="0"/>
              <a:t>Insertion Sort</a:t>
            </a:r>
          </a:p>
          <a:p>
            <a:pPr fontAlgn="base"/>
            <a:r>
              <a:rPr lang="en-IN" dirty="0" smtClean="0"/>
              <a:t>Merge Sort</a:t>
            </a:r>
          </a:p>
          <a:p>
            <a:pPr fontAlgn="base"/>
            <a:r>
              <a:rPr lang="en-IN" dirty="0" smtClean="0"/>
              <a:t>Bubble Sort</a:t>
            </a:r>
          </a:p>
          <a:p>
            <a:pPr fontAlgn="base"/>
            <a:r>
              <a:rPr lang="en-IN" dirty="0" smtClean="0"/>
              <a:t>Tim Sort</a:t>
            </a:r>
          </a:p>
          <a:p>
            <a:pPr fontAlgn="base"/>
            <a:r>
              <a:rPr lang="en-IN" dirty="0" smtClean="0"/>
              <a:t>Counting Sort</a:t>
            </a:r>
          </a:p>
          <a:p>
            <a:pPr fontAlgn="base"/>
            <a:r>
              <a:rPr lang="en-IN" dirty="0" smtClean="0"/>
              <a:t>Block Sort</a:t>
            </a:r>
          </a:p>
          <a:p>
            <a:pPr fontAlgn="base"/>
            <a:r>
              <a:rPr lang="en-IN" dirty="0" smtClean="0"/>
              <a:t>Quad sort</a:t>
            </a:r>
          </a:p>
          <a:p>
            <a:pPr fontAlgn="base"/>
            <a:r>
              <a:rPr lang="en-IN" dirty="0" smtClean="0"/>
              <a:t>Library Sort</a:t>
            </a:r>
          </a:p>
          <a:p>
            <a:pPr fontAlgn="base"/>
            <a:r>
              <a:rPr lang="en-IN" dirty="0" smtClean="0"/>
              <a:t>Cocktail shaker Sort</a:t>
            </a:r>
          </a:p>
          <a:p>
            <a:pPr fontAlgn="base"/>
            <a:r>
              <a:rPr lang="en-IN" dirty="0" smtClean="0"/>
              <a:t>Gnome Sort</a:t>
            </a:r>
          </a:p>
          <a:p>
            <a:pPr fontAlgn="base"/>
            <a:r>
              <a:rPr lang="en-IN" dirty="0" smtClean="0"/>
              <a:t>Odd–even Sort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IN" sz="2000" u="sng" dirty="0" smtClean="0"/>
              <a:t>Unstable Sorting Algorithms: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endParaRPr lang="en-IN" dirty="0" smtClean="0"/>
          </a:p>
          <a:p>
            <a:pPr fontAlgn="base"/>
            <a:r>
              <a:rPr lang="en-IN" sz="2200" dirty="0" smtClean="0"/>
              <a:t>Heap sort</a:t>
            </a:r>
          </a:p>
          <a:p>
            <a:pPr fontAlgn="base"/>
            <a:r>
              <a:rPr lang="en-IN" sz="2200" dirty="0" smtClean="0"/>
              <a:t>Selection sort</a:t>
            </a:r>
          </a:p>
          <a:p>
            <a:pPr fontAlgn="base"/>
            <a:r>
              <a:rPr lang="en-IN" sz="2200" dirty="0" smtClean="0"/>
              <a:t>Shell sort</a:t>
            </a:r>
          </a:p>
          <a:p>
            <a:pPr fontAlgn="base"/>
            <a:r>
              <a:rPr lang="en-IN" sz="2200" dirty="0" smtClean="0"/>
              <a:t>Quick sort</a:t>
            </a:r>
          </a:p>
          <a:p>
            <a:pPr fontAlgn="base"/>
            <a:r>
              <a:rPr lang="en-IN" sz="2200" dirty="0" smtClean="0"/>
              <a:t>Intro sort (subject to Quick sort)</a:t>
            </a:r>
          </a:p>
          <a:p>
            <a:pPr fontAlgn="base"/>
            <a:r>
              <a:rPr lang="en-IN" sz="2200" dirty="0" smtClean="0"/>
              <a:t>Tree sort</a:t>
            </a:r>
          </a:p>
          <a:p>
            <a:pPr fontAlgn="base"/>
            <a:r>
              <a:rPr lang="en-IN" sz="2200" dirty="0" smtClean="0"/>
              <a:t>Cycle sort</a:t>
            </a:r>
          </a:p>
          <a:p>
            <a:pPr fontAlgn="base"/>
            <a:r>
              <a:rPr lang="en-IN" sz="2200" dirty="0" smtClean="0"/>
              <a:t>Smooth sort</a:t>
            </a:r>
          </a:p>
          <a:p>
            <a:pPr fontAlgn="base"/>
            <a:r>
              <a:rPr lang="en-IN" sz="2200" dirty="0" smtClean="0"/>
              <a:t>Tournament sort(subject to Heap sort)</a:t>
            </a:r>
          </a:p>
          <a:p>
            <a:endParaRPr lang="en-IN" dirty="0"/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3" grpId="0" build="p"/>
      <p:bldP spid="6" grpId="0" build="p"/>
      <p:bldP spid="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Efficiency of Sorting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4948"/>
          </a:xfrm>
        </p:spPr>
        <p:txBody>
          <a:bodyPr>
            <a:normAutofit/>
          </a:bodyPr>
          <a:lstStyle/>
          <a:p>
            <a:r>
              <a:rPr lang="en-IN" sz="2800" dirty="0" smtClean="0"/>
              <a:t>The complexity of a sorting algorithm measures the running time of a function in which n number of items are to be sorted.</a:t>
            </a:r>
          </a:p>
          <a:p>
            <a:endParaRPr lang="en-IN" sz="2800" dirty="0" smtClean="0"/>
          </a:p>
          <a:p>
            <a:r>
              <a:rPr lang="en-IN" sz="2800" dirty="0" smtClean="0"/>
              <a:t>The choice of sorting method depends on efficiency considerations for different problems.</a:t>
            </a:r>
          </a:p>
          <a:p>
            <a:endParaRPr lang="en-US" sz="2800" dirty="0"/>
          </a:p>
          <a:p>
            <a:r>
              <a:rPr lang="en-IN" sz="2800" dirty="0" smtClean="0"/>
              <a:t>Various sorting methods are analyzed in the cases like – best case, worst case or average case.</a:t>
            </a:r>
            <a:endParaRPr lang="en-IN" sz="2800" dirty="0"/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6500858"/>
          </a:xfrm>
        </p:spPr>
        <p:txBody>
          <a:bodyPr>
            <a:normAutofit lnSpcReduction="10000"/>
          </a:bodyPr>
          <a:lstStyle/>
          <a:p>
            <a:r>
              <a:rPr lang="en-IN" sz="2800" dirty="0" smtClean="0"/>
              <a:t>The most important of these considerations are:</a:t>
            </a:r>
          </a:p>
          <a:p>
            <a:pPr marL="971550" lvl="1" indent="-571500">
              <a:buFont typeface="+mj-lt"/>
              <a:buAutoNum type="romanLcPeriod"/>
            </a:pPr>
            <a:r>
              <a:rPr lang="en-IN" sz="2400" dirty="0" smtClean="0"/>
              <a:t>The length of time spent by programmer in coding a particular sorting program</a:t>
            </a:r>
          </a:p>
          <a:p>
            <a:pPr marL="971550" lvl="1" indent="-571500">
              <a:buFont typeface="+mj-lt"/>
              <a:buAutoNum type="romanLcPeriod"/>
            </a:pPr>
            <a:r>
              <a:rPr lang="en-IN" sz="2400" dirty="0" smtClean="0"/>
              <a:t>Amount of machine time necessary for running the program</a:t>
            </a:r>
          </a:p>
          <a:p>
            <a:pPr marL="971550" lvl="1" indent="-571500">
              <a:buFont typeface="+mj-lt"/>
              <a:buAutoNum type="romanLcPeriod"/>
            </a:pPr>
            <a:r>
              <a:rPr lang="en-IN" sz="2400" dirty="0" smtClean="0"/>
              <a:t>The amount of memory necessary for running the program</a:t>
            </a:r>
          </a:p>
          <a:p>
            <a:pPr>
              <a:buNone/>
            </a:pPr>
            <a:endParaRPr lang="en-IN" sz="2400" dirty="0"/>
          </a:p>
          <a:p>
            <a:pPr>
              <a:buNone/>
            </a:pPr>
            <a:r>
              <a:rPr lang="en-IN" sz="2800" dirty="0" smtClean="0"/>
              <a:t>•	Determining the time requirement of sorting technique is to actually run the program and measure its efficiency. </a:t>
            </a:r>
          </a:p>
          <a:p>
            <a:pPr>
              <a:buNone/>
            </a:pPr>
            <a:endParaRPr lang="en-IN" sz="2800" dirty="0" smtClean="0"/>
          </a:p>
          <a:p>
            <a:pPr>
              <a:buNone/>
            </a:pPr>
            <a:r>
              <a:rPr lang="en-IN" sz="2800" dirty="0" smtClean="0"/>
              <a:t>• 	Once a particular sorting technique is selected the need is to make the program as efficient as possible.</a:t>
            </a:r>
            <a:endParaRPr lang="en-IN" sz="2800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ALGORITHM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endParaRPr lang="en-IN" b="1" dirty="0" smtClean="0"/>
          </a:p>
          <a:p>
            <a:pPr lvl="1">
              <a:buNone/>
            </a:pPr>
            <a:r>
              <a:rPr lang="en-IN" b="1" dirty="0" err="1" smtClean="0"/>
              <a:t>InsertionSort</a:t>
            </a:r>
            <a:r>
              <a:rPr lang="en-IN" b="1" dirty="0" smtClean="0"/>
              <a:t>()</a:t>
            </a:r>
          </a:p>
          <a:p>
            <a:pPr lvl="1">
              <a:buNone/>
            </a:pPr>
            <a:r>
              <a:rPr lang="en-IN" b="1" dirty="0" smtClean="0"/>
              <a:t>{</a:t>
            </a:r>
          </a:p>
          <a:p>
            <a:pPr lvl="2">
              <a:buNone/>
            </a:pPr>
            <a:r>
              <a:rPr lang="en-IN" b="1" dirty="0" smtClean="0"/>
              <a:t>for (</a:t>
            </a:r>
            <a:r>
              <a:rPr lang="en-IN" b="1" dirty="0" err="1" smtClean="0"/>
              <a:t>i</a:t>
            </a:r>
            <a:r>
              <a:rPr lang="en-IN" b="1" dirty="0" smtClean="0"/>
              <a:t>=1;i&lt;</a:t>
            </a:r>
            <a:r>
              <a:rPr lang="en-IN" b="1" dirty="0" err="1" smtClean="0"/>
              <a:t>n;i</a:t>
            </a:r>
            <a:r>
              <a:rPr lang="en-IN" b="1" dirty="0" smtClean="0"/>
              <a:t>++)</a:t>
            </a:r>
          </a:p>
          <a:p>
            <a:pPr lvl="2">
              <a:buNone/>
            </a:pPr>
            <a:r>
              <a:rPr lang="en-IN" b="1" dirty="0" smtClean="0"/>
              <a:t>{</a:t>
            </a:r>
          </a:p>
          <a:p>
            <a:pPr lvl="3">
              <a:buNone/>
            </a:pPr>
            <a:r>
              <a:rPr lang="en-IN" b="1" dirty="0" smtClean="0"/>
              <a:t>value=C[ </a:t>
            </a:r>
            <a:r>
              <a:rPr lang="en-IN" b="1" dirty="0" err="1" smtClean="0"/>
              <a:t>i</a:t>
            </a:r>
            <a:r>
              <a:rPr lang="en-IN" b="1" dirty="0" smtClean="0"/>
              <a:t> ];</a:t>
            </a:r>
          </a:p>
          <a:p>
            <a:pPr lvl="3">
              <a:buNone/>
            </a:pPr>
            <a:r>
              <a:rPr lang="en-IN" b="1" dirty="0" smtClean="0"/>
              <a:t>hole= </a:t>
            </a:r>
            <a:r>
              <a:rPr lang="en-IN" b="1" dirty="0" err="1" smtClean="0"/>
              <a:t>i</a:t>
            </a:r>
            <a:r>
              <a:rPr lang="en-IN" b="1" dirty="0" smtClean="0"/>
              <a:t> ;</a:t>
            </a:r>
          </a:p>
          <a:p>
            <a:pPr lvl="3">
              <a:buNone/>
            </a:pPr>
            <a:r>
              <a:rPr lang="en-IN" b="1" dirty="0" smtClean="0"/>
              <a:t>while(hole&gt;0 &amp;&amp; C[hole1]&gt;value)</a:t>
            </a:r>
          </a:p>
          <a:p>
            <a:pPr lvl="3">
              <a:buNone/>
            </a:pPr>
            <a:r>
              <a:rPr lang="en-IN" b="1" dirty="0" smtClean="0"/>
              <a:t>{</a:t>
            </a:r>
          </a:p>
          <a:p>
            <a:pPr lvl="4">
              <a:buNone/>
            </a:pPr>
            <a:r>
              <a:rPr lang="en-IN" b="1" dirty="0" smtClean="0"/>
              <a:t>C[hole]=C[hole-1];</a:t>
            </a:r>
          </a:p>
          <a:p>
            <a:pPr lvl="4">
              <a:buNone/>
            </a:pPr>
            <a:r>
              <a:rPr lang="en-IN" b="1" dirty="0" smtClean="0"/>
              <a:t>hole=hole-1;</a:t>
            </a:r>
          </a:p>
          <a:p>
            <a:pPr lvl="3">
              <a:buNone/>
            </a:pPr>
            <a:r>
              <a:rPr lang="en-IN" b="1" dirty="0" smtClean="0"/>
              <a:t>}</a:t>
            </a:r>
          </a:p>
          <a:p>
            <a:pPr lvl="3">
              <a:buNone/>
            </a:pPr>
            <a:r>
              <a:rPr lang="en-IN" b="1" dirty="0" smtClean="0"/>
              <a:t>	C[hole]=value;</a:t>
            </a:r>
          </a:p>
          <a:p>
            <a:pPr lvl="2">
              <a:buNone/>
            </a:pPr>
            <a:r>
              <a:rPr lang="en-IN" b="1" dirty="0" smtClean="0"/>
              <a:t>}</a:t>
            </a:r>
          </a:p>
          <a:p>
            <a:pPr lvl="1">
              <a:buNone/>
            </a:pPr>
            <a:r>
              <a:rPr lang="en-IN" b="1" dirty="0" smtClean="0"/>
              <a:t>}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EXAMPLE</a:t>
            </a:r>
            <a:endParaRPr lang="en-IN" dirty="0"/>
          </a:p>
        </p:txBody>
      </p:sp>
      <p:pic>
        <p:nvPicPr>
          <p:cNvPr id="7" name="INSERTION SORT.mp4">
            <a:hlinkClick r:id="" action="ppaction://media"/>
          </p:cNvPr>
          <p:cNvPicPr>
            <a:picLocks noGrp="1" noRot="1" noChangeAspect="1"/>
          </p:cNvPicPr>
          <p:nvPr>
            <p:ph sz="quarter" idx="4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4085685" y="2357430"/>
            <a:ext cx="4953035" cy="3714776"/>
          </a:xfrm>
          <a:prstGeom prst="rect">
            <a:avLst/>
          </a:prstGeom>
        </p:spPr>
      </p:pic>
    </p:spTree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11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RADDIX SORT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ALGORITHM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• Take the least significant digit of each element in the unsorted array</a:t>
            </a:r>
          </a:p>
          <a:p>
            <a:pPr>
              <a:buNone/>
            </a:pPr>
            <a:r>
              <a:rPr lang="en-IN" dirty="0" smtClean="0"/>
              <a:t>• Perform a stable sort based on that key</a:t>
            </a:r>
          </a:p>
          <a:p>
            <a:pPr>
              <a:buNone/>
            </a:pPr>
            <a:r>
              <a:rPr lang="en-IN" dirty="0" smtClean="0"/>
              <a:t>• Repeat the process sequentially with each more significant digit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EXAMPLE</a:t>
            </a:r>
            <a:endParaRPr lang="en-IN" dirty="0"/>
          </a:p>
        </p:txBody>
      </p:sp>
      <p:pic>
        <p:nvPicPr>
          <p:cNvPr id="7" name="RADDIX SORT.mp4">
            <a:hlinkClick r:id="" action="ppaction://media"/>
          </p:cNvPr>
          <p:cNvPicPr>
            <a:picLocks noGrp="1" noRot="1" noChangeAspect="1"/>
          </p:cNvPicPr>
          <p:nvPr>
            <p:ph sz="quarter" idx="4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214810" y="2285992"/>
            <a:ext cx="4786748" cy="4071966"/>
          </a:xfrm>
          <a:prstGeom prst="rect">
            <a:avLst/>
          </a:prstGeom>
        </p:spPr>
      </p:pic>
    </p:spTree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11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00034" y="1142984"/>
          <a:ext cx="8143900" cy="558070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035975"/>
                <a:gridCol w="2035975"/>
                <a:gridCol w="2035975"/>
                <a:gridCol w="2035975"/>
              </a:tblGrid>
              <a:tr h="64294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/>
                        <a:t>Algorithm</a:t>
                      </a:r>
                      <a:endParaRPr lang="en-IN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314" marR="65314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/>
                        <a:t>Time Complexity</a:t>
                      </a:r>
                      <a:endParaRPr lang="en-IN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314" marR="65314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478635">
                <a:tc>
                  <a:txBody>
                    <a:bodyPr/>
                    <a:lstStyle/>
                    <a:p>
                      <a:pPr algn="ctr"/>
                      <a:endParaRPr lang="en-IN" sz="1800" b="1" dirty="0">
                        <a:latin typeface="Calibri"/>
                        <a:cs typeface="Times New Roman"/>
                      </a:endParaRPr>
                    </a:p>
                  </a:txBody>
                  <a:tcPr marL="65314" marR="6531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/>
                        <a:t>  Best</a:t>
                      </a:r>
                      <a:endParaRPr lang="en-IN" sz="18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314" marR="6531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/>
                        <a:t>Average</a:t>
                      </a:r>
                      <a:endParaRPr lang="en-IN" sz="18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314" marR="6531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800" b="1"/>
                        <a:t>Worst</a:t>
                      </a:r>
                      <a:endParaRPr lang="en-IN" sz="18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314" marR="65314" marT="0" marB="0"/>
                </a:tc>
              </a:tr>
              <a:tr h="478635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800" b="1" u="none" strike="noStrike" dirty="0">
                          <a:hlinkClick r:id="rId2"/>
                        </a:rPr>
                        <a:t>Selection Sort</a:t>
                      </a:r>
                      <a:endParaRPr lang="en-IN" sz="18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314" marR="6531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/>
                        <a:t>Ω(n^2)</a:t>
                      </a:r>
                      <a:endParaRPr lang="en-IN" sz="18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314" marR="6531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/>
                        <a:t>θ(n^2)</a:t>
                      </a:r>
                      <a:endParaRPr lang="en-IN" sz="18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314" marR="6531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/>
                        <a:t>O(n^2)</a:t>
                      </a:r>
                      <a:endParaRPr lang="en-IN" sz="18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314" marR="65314" marT="0" marB="0"/>
                </a:tc>
              </a:tr>
              <a:tr h="478635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800" b="1" u="none" strike="noStrike" dirty="0">
                          <a:hlinkClick r:id="rId3"/>
                        </a:rPr>
                        <a:t>Bubble Sort</a:t>
                      </a:r>
                      <a:endParaRPr lang="en-IN" sz="18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314" marR="6531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/>
                        <a:t>Ω(n)</a:t>
                      </a:r>
                      <a:endParaRPr lang="en-IN" sz="18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314" marR="6531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800" b="1"/>
                        <a:t>θ(n^2)</a:t>
                      </a:r>
                      <a:endParaRPr lang="en-IN" sz="18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314" marR="6531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/>
                        <a:t>O(n^2)</a:t>
                      </a:r>
                      <a:endParaRPr lang="en-IN" sz="18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314" marR="65314" marT="0" marB="0"/>
                </a:tc>
              </a:tr>
              <a:tr h="478635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800" b="1" u="none" strike="noStrike">
                          <a:hlinkClick r:id="rId4"/>
                        </a:rPr>
                        <a:t>Insertion Sort</a:t>
                      </a:r>
                      <a:endParaRPr lang="en-IN" sz="18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314" marR="6531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800" b="1"/>
                        <a:t>Ω(n)</a:t>
                      </a:r>
                      <a:endParaRPr lang="en-IN" sz="18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314" marR="6531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/>
                        <a:t>θ(n^2)</a:t>
                      </a:r>
                      <a:endParaRPr lang="en-IN" sz="18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314" marR="6531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/>
                        <a:t>O(n^2)</a:t>
                      </a:r>
                      <a:endParaRPr lang="en-IN" sz="18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314" marR="65314" marT="0" marB="0"/>
                </a:tc>
              </a:tr>
              <a:tr h="478635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800" b="1" u="none" strike="noStrike">
                          <a:hlinkClick r:id="rId5"/>
                        </a:rPr>
                        <a:t>Heap Sort</a:t>
                      </a:r>
                      <a:endParaRPr lang="en-IN" sz="18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314" marR="6531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800" b="1"/>
                        <a:t>Ω(n log(n))</a:t>
                      </a:r>
                      <a:endParaRPr lang="en-IN" sz="18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314" marR="6531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/>
                        <a:t>θ(n log(n))</a:t>
                      </a:r>
                      <a:endParaRPr lang="en-IN" sz="18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314" marR="6531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/>
                        <a:t>O(n log(n))</a:t>
                      </a:r>
                      <a:endParaRPr lang="en-IN" sz="18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314" marR="65314" marT="0" marB="0"/>
                </a:tc>
              </a:tr>
              <a:tr h="478635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800" b="1" u="none" strike="noStrike">
                          <a:hlinkClick r:id="rId6"/>
                        </a:rPr>
                        <a:t>Quick Sort</a:t>
                      </a:r>
                      <a:endParaRPr lang="en-IN" sz="18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314" marR="6531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800" b="1"/>
                        <a:t>Ω(n log(n))</a:t>
                      </a:r>
                      <a:endParaRPr lang="en-IN" sz="18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314" marR="6531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/>
                        <a:t>θ(n log(n))</a:t>
                      </a:r>
                      <a:endParaRPr lang="en-IN" sz="18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314" marR="6531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/>
                        <a:t>O(n^2)</a:t>
                      </a:r>
                      <a:endParaRPr lang="en-IN" sz="18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314" marR="65314" marT="0" marB="0"/>
                </a:tc>
              </a:tr>
              <a:tr h="478635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800" b="1" u="none" strike="noStrike">
                          <a:hlinkClick r:id="rId7"/>
                        </a:rPr>
                        <a:t>Merge Sort</a:t>
                      </a:r>
                      <a:endParaRPr lang="en-IN" sz="18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314" marR="6531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800" b="1"/>
                        <a:t>Ω(n log(n))</a:t>
                      </a:r>
                      <a:endParaRPr lang="en-IN" sz="18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314" marR="6531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800" b="1"/>
                        <a:t>θ(n log(n))</a:t>
                      </a:r>
                      <a:endParaRPr lang="en-IN" sz="18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314" marR="6531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/>
                        <a:t>O(n log(n))</a:t>
                      </a:r>
                      <a:endParaRPr lang="en-IN" sz="18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314" marR="65314" marT="0" marB="0"/>
                </a:tc>
              </a:tr>
              <a:tr h="478635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800" b="1" u="none" strike="noStrike">
                          <a:hlinkClick r:id="rId8"/>
                        </a:rPr>
                        <a:t>Bucket Sort</a:t>
                      </a:r>
                      <a:endParaRPr lang="en-IN" sz="18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314" marR="6531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800" b="1"/>
                        <a:t>Ω(n+k)</a:t>
                      </a:r>
                      <a:endParaRPr lang="en-IN" sz="18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314" marR="6531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800" b="1"/>
                        <a:t>θ(n+k)</a:t>
                      </a:r>
                      <a:endParaRPr lang="en-IN" sz="18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314" marR="6531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/>
                        <a:t>O(n^2)</a:t>
                      </a:r>
                      <a:endParaRPr lang="en-IN" sz="18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314" marR="65314" marT="0" marB="0"/>
                </a:tc>
              </a:tr>
              <a:tr h="478635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800" b="1" u="none" strike="noStrike" dirty="0">
                          <a:hlinkClick r:id="rId9"/>
                        </a:rPr>
                        <a:t>Radix Sort</a:t>
                      </a:r>
                      <a:endParaRPr lang="en-IN" sz="18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314" marR="6531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800" b="1"/>
                        <a:t>Ω(nk)</a:t>
                      </a:r>
                      <a:endParaRPr lang="en-IN" sz="18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314" marR="6531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800" b="1"/>
                        <a:t>θ(nk)</a:t>
                      </a:r>
                      <a:endParaRPr lang="en-IN" sz="18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314" marR="6531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/>
                        <a:t>O(</a:t>
                      </a:r>
                      <a:r>
                        <a:rPr lang="en-IN" sz="1800" b="1" dirty="0" err="1"/>
                        <a:t>nk</a:t>
                      </a:r>
                      <a:r>
                        <a:rPr lang="en-IN" sz="1800" b="1" dirty="0"/>
                        <a:t>)</a:t>
                      </a:r>
                      <a:endParaRPr lang="en-IN" sz="18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314" marR="65314" marT="0" marB="0"/>
                </a:tc>
              </a:tr>
            </a:tbl>
          </a:graphicData>
        </a:graphic>
      </p:graphicFrame>
    </p:spTree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786" y="2357430"/>
            <a:ext cx="7772400" cy="1362075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786" y="5072074"/>
            <a:ext cx="7772400" cy="1500187"/>
          </a:xfrm>
        </p:spPr>
        <p:txBody>
          <a:bodyPr/>
          <a:lstStyle/>
          <a:p>
            <a:r>
              <a:rPr lang="en-US" dirty="0" smtClean="0"/>
              <a:t>SOURCE: 	</a:t>
            </a:r>
          </a:p>
          <a:p>
            <a:r>
              <a:rPr lang="en-US" dirty="0" smtClean="0"/>
              <a:t>		GEEKS FOR GEEKS</a:t>
            </a:r>
          </a:p>
          <a:p>
            <a:r>
              <a:rPr lang="en-US" dirty="0" smtClean="0"/>
              <a:t>		YOUTUBE VIDEOS</a:t>
            </a:r>
          </a:p>
          <a:p>
            <a:r>
              <a:rPr lang="en-US" dirty="0" smtClean="0"/>
              <a:t>		CLASS NOTES</a:t>
            </a:r>
            <a:endParaRPr lang="en-IN" dirty="0"/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" presetID="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0"/>
                            </p:stCondLst>
                            <p:childTnLst>
                              <p:par>
                                <p:cTn id="15" presetID="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0"/>
                            </p:stCondLst>
                            <p:childTnLst>
                              <p:par>
                                <p:cTn id="20" presetID="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000"/>
                            </p:stCondLst>
                            <p:childTnLst>
                              <p:par>
                                <p:cTn id="25" presetID="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Sorting?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4948"/>
          </a:xfrm>
        </p:spPr>
        <p:txBody>
          <a:bodyPr>
            <a:normAutofit/>
          </a:bodyPr>
          <a:lstStyle/>
          <a:p>
            <a:r>
              <a:rPr lang="en-IN" sz="2800" dirty="0" smtClean="0"/>
              <a:t>Sorting refers to arranging a set of data in some logical order.</a:t>
            </a:r>
          </a:p>
          <a:p>
            <a:endParaRPr lang="en-IN" sz="2800" dirty="0" smtClean="0"/>
          </a:p>
          <a:p>
            <a:r>
              <a:rPr lang="en-IN" sz="2800" dirty="0" smtClean="0"/>
              <a:t>Sorting is among the most basic problems in algorithm design.</a:t>
            </a:r>
          </a:p>
          <a:p>
            <a:endParaRPr lang="en-IN" sz="2800" dirty="0" smtClean="0"/>
          </a:p>
          <a:p>
            <a:r>
              <a:rPr lang="en-IN" sz="2800" dirty="0" smtClean="0"/>
              <a:t>We are given a sequence of items, each associated with a given key value. And the problem is to rearrange the items so that they are in an increasing(or decreasing) order by key.</a:t>
            </a:r>
          </a:p>
          <a:p>
            <a:endParaRPr lang="en-IN" dirty="0"/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orting_720p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Stable and Not Stable Sorting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4948"/>
          </a:xfrm>
        </p:spPr>
        <p:txBody>
          <a:bodyPr>
            <a:normAutofit/>
          </a:bodyPr>
          <a:lstStyle/>
          <a:p>
            <a:r>
              <a:rPr lang="en-IN" sz="2800" dirty="0" smtClean="0"/>
              <a:t>If a sorting algorithm, after sorting the contents, does not change the sequence of similar content in which they appear, it is called stable sorting.</a:t>
            </a:r>
          </a:p>
          <a:p>
            <a:endParaRPr lang="en-IN" sz="2800" dirty="0" smtClean="0"/>
          </a:p>
          <a:p>
            <a:r>
              <a:rPr lang="en-IN" sz="2800" dirty="0" smtClean="0"/>
              <a:t>If a sorting algorithm, after sorting the contents, changes the sequence of similar content in which they appear, it is called unstable sorting.</a:t>
            </a:r>
          </a:p>
          <a:p>
            <a:endParaRPr lang="en-IN" sz="2800" dirty="0"/>
          </a:p>
        </p:txBody>
      </p:sp>
      <p:pic>
        <p:nvPicPr>
          <p:cNvPr id="4" name="Picture 3" descr="Stable-vs-Unstable-1.png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285852" y="5000636"/>
            <a:ext cx="5813954" cy="1643074"/>
          </a:xfrm>
          <a:prstGeom prst="rect">
            <a:avLst/>
          </a:prstGeom>
        </p:spPr>
      </p:pic>
    </p:spTree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28596" y="214290"/>
            <a:ext cx="8429684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3200" b="1" dirty="0" smtClean="0">
                <a:ln w="50800"/>
              </a:rPr>
              <a:t>Stability of Sorting explained using </a:t>
            </a:r>
          </a:p>
          <a:p>
            <a:pPr algn="ctr"/>
            <a:r>
              <a:rPr lang="en-US" sz="3200" b="1" dirty="0" smtClean="0">
                <a:ln w="50800"/>
              </a:rPr>
              <a:t>Example of Insertion sort</a:t>
            </a:r>
            <a:endParaRPr lang="en-US" sz="3200" b="1" cap="none" spc="0" dirty="0">
              <a:ln w="50800"/>
              <a:effectLst/>
            </a:endParaRPr>
          </a:p>
        </p:txBody>
      </p:sp>
      <p:pic>
        <p:nvPicPr>
          <p:cNvPr id="4" name="insertion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1643050"/>
            <a:ext cx="9429784" cy="7136633"/>
          </a:xfrm>
          <a:prstGeom prst="rect">
            <a:avLst/>
          </a:prstGeom>
        </p:spPr>
      </p:pic>
    </p:spTree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18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3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When do we call a sorting algorithm stable?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A sorting algorithm is said to be stable if two objects with equal keys appear in the same order in sorted output as they appear in the input unsorted array. </a:t>
            </a:r>
          </a:p>
          <a:p>
            <a:endParaRPr lang="en-IN" sz="2800" dirty="0" smtClean="0"/>
          </a:p>
          <a:p>
            <a:r>
              <a:rPr lang="en-IN" sz="2800" dirty="0" smtClean="0"/>
              <a:t>It is very difficult to select a sorting algorithm over another and there is no sorting algorithm better than all others in all circumstances.</a:t>
            </a:r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tability_720p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28662" y="2714620"/>
            <a:ext cx="7548862" cy="92333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5400" b="1" dirty="0" smtClean="0">
                <a:ln w="50800"/>
              </a:rPr>
              <a:t>What is the big deal?</a:t>
            </a:r>
            <a:endParaRPr lang="en-US" sz="5400" b="1" cap="none" spc="0" dirty="0">
              <a:ln w="50800"/>
              <a:effectLst/>
            </a:endParaRPr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roblem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mute="1"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7067843</TotalTime>
  <Words>528</Words>
  <Application>Microsoft Office PowerPoint</Application>
  <PresentationFormat>On-screen Show (4:3)</PresentationFormat>
  <Paragraphs>129</Paragraphs>
  <Slides>16</Slides>
  <Notes>3</Notes>
  <HiddenSlides>0</HiddenSlides>
  <MMClips>6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SORTING EXPLAINED</vt:lpstr>
      <vt:lpstr>What is Sorting?</vt:lpstr>
      <vt:lpstr>Slide 3</vt:lpstr>
      <vt:lpstr>Stable and Not Stable Sorting</vt:lpstr>
      <vt:lpstr>Slide 5</vt:lpstr>
      <vt:lpstr>When do we call a sorting algorithm stable?</vt:lpstr>
      <vt:lpstr>Slide 7</vt:lpstr>
      <vt:lpstr>Slide 8</vt:lpstr>
      <vt:lpstr>Slide 9</vt:lpstr>
      <vt:lpstr>Examples</vt:lpstr>
      <vt:lpstr>Efficiency of Sorting Algorithm</vt:lpstr>
      <vt:lpstr>Slide 12</vt:lpstr>
      <vt:lpstr>INSERTION SORT</vt:lpstr>
      <vt:lpstr>RADDIX SORT</vt:lpstr>
      <vt:lpstr>Slide 15</vt:lpstr>
      <vt:lpstr>Thank you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EXPLAINED</dc:title>
  <dc:creator>Piyush</dc:creator>
  <cp:keywords>DAA</cp:keywords>
  <cp:lastModifiedBy>Piyush</cp:lastModifiedBy>
  <cp:revision>60</cp:revision>
  <dcterms:created xsi:type="dcterms:W3CDTF">2020-06-02T03:55:56Z</dcterms:created>
  <dcterms:modified xsi:type="dcterms:W3CDTF">2020-06-09T07:26:13Z</dcterms:modified>
</cp:coreProperties>
</file>