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D74D2-AE08-44B1-BFBC-D4D3055ECE11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3D7B8-288D-4367-AAD6-3498B99F2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1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E8FACC-FB62-4850-991C-A9F27AABCA92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06938"/>
            <a:ext cx="4978400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418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A851BE-F6A1-4CDE-A59B-F10E1841E7D5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4706938"/>
            <a:ext cx="4978400" cy="4456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702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621457-43D6-4BB1-B71A-9A586D849B5D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0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815AC-E11A-4CDF-83C7-D5D370F6F5CA}" type="datetime5">
              <a:rPr lang="en-US" smtClean="0"/>
              <a:t>30-Mar-20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1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9EA95-CE26-4C68-A95C-A1694D18AF5F}" type="datetime5">
              <a:rPr lang="en-US" smtClean="0"/>
              <a:t>30-Mar-20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9642-AE81-409A-ADCE-C670C628C0CA}" type="datetime5">
              <a:rPr lang="en-US" smtClean="0"/>
              <a:t>30-Mar-20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22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BED67-B08D-4BE9-91C1-EBDCB3AD31F3}" type="datetime5">
              <a:rPr lang="en-US" smtClean="0"/>
              <a:t>30-Mar-20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1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D3B9972-F2FA-4B76-BF8E-7BED4FC37FCD}" type="datetime5">
              <a:rPr lang="en-US" smtClean="0"/>
              <a:t>30-Mar-20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0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9AF-0B31-4886-8975-F1094D9CC9FF}" type="datetime5">
              <a:rPr lang="en-US" smtClean="0"/>
              <a:t>30-Mar-20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2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579-C72E-4B10-8112-5C57B8DF98BB}" type="datetime5">
              <a:rPr lang="en-US" smtClean="0"/>
              <a:t>30-Mar-20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D5D1-F3F8-4070-BAB2-BD0E9A9BC3E5}" type="datetime5">
              <a:rPr lang="en-US" smtClean="0"/>
              <a:t>30-Mar-20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98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16FC-F19F-4521-B6BD-E5A78CE2AB0D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64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A2D8-79EA-4CF9-AC4B-E4B9D7272A19}" type="datetime5">
              <a:rPr lang="en-US" smtClean="0"/>
              <a:t>30-Mar-20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6C46-2491-4339-BF95-850B4E6FF6A8}" type="datetime5">
              <a:rPr lang="en-US" smtClean="0"/>
              <a:t>30-Mar-20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03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88C3A0-E83C-44BE-A43F-21461B730562}" type="datetime5">
              <a:rPr lang="en-US" smtClean="0"/>
              <a:t>30-Mar-20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@SKG</a:t>
            </a:r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CD21DF2-A8E4-44F5-B0B3-1799B977FF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6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28813" y="1755775"/>
            <a:ext cx="8077200" cy="1609725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990000"/>
                </a:solidFill>
              </a:rPr>
              <a:t>Design and Analysis of Algorithms </a:t>
            </a:r>
            <a:r>
              <a:rPr lang="en-US" altLang="en-US" sz="3600" b="1" dirty="0" smtClean="0">
                <a:solidFill>
                  <a:srgbClr val="990000"/>
                </a:solidFill>
              </a:rPr>
              <a:t/>
            </a:r>
            <a:br>
              <a:rPr lang="en-US" altLang="en-US" sz="3600" b="1" dirty="0" smtClean="0">
                <a:solidFill>
                  <a:srgbClr val="990000"/>
                </a:solidFill>
              </a:rPr>
            </a:br>
            <a:r>
              <a:rPr lang="en-US" altLang="en-US" sz="3600" b="1" dirty="0" smtClean="0">
                <a:solidFill>
                  <a:srgbClr val="990000"/>
                </a:solidFill>
              </a:rPr>
              <a:t> </a:t>
            </a:r>
            <a:r>
              <a:rPr lang="en-US" altLang="en-US" sz="3600" b="1" dirty="0">
                <a:solidFill>
                  <a:srgbClr val="990000"/>
                </a:solidFill>
              </a:rPr>
              <a:t/>
            </a:r>
            <a:br>
              <a:rPr lang="en-US" altLang="en-US" sz="3600" b="1" dirty="0">
                <a:solidFill>
                  <a:srgbClr val="990000"/>
                </a:solidFill>
              </a:rPr>
            </a:br>
            <a:r>
              <a:rPr lang="en-US" altLang="en-US" sz="3600" b="1" dirty="0" smtClean="0">
                <a:solidFill>
                  <a:srgbClr val="990000"/>
                </a:solidFill>
              </a:rPr>
              <a:t>Shortest Path Algorithm</a:t>
            </a:r>
            <a:endParaRPr lang="en-US" altLang="en-US" sz="2000" b="1" dirty="0">
              <a:solidFill>
                <a:srgbClr val="99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90775" y="3365500"/>
            <a:ext cx="7615238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 smtClean="0"/>
              <a:t>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7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52B17-B043-4DA0-94FC-780AEA5F9AAB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174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908051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142ED-25F8-42BA-B540-CE840BDE1CF3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5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960439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23FA-0C1E-4984-8079-ECD8A15C3C26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0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908051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02E9-D71F-4063-9500-D9CC50A3695A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908051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035AD-D21E-447F-AD09-4FA10AC972FA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4" y="1071564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579BB-9FE9-4619-A0AE-98C8FC879531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6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3" y="1071564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45AC-A615-4FD4-8D25-D8314515243D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1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4" y="1071564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3FF5-0C7D-453E-88D4-38491942803B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5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4" y="1071564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B45EF-9D15-4485-A3D2-8A36131E26E8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7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Implementations and Running Times    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1774825" y="1292225"/>
            <a:ext cx="8299450" cy="4940300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The simplest implementation is to store vertices in an array or linked list. This will produce a running time of 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 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O(|V|^2 + |E|)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For sparse graphs, or graphs with very few edges and many nodes, it can be implemented more efficiently storing the graph in an adjacency list using a binary heap or priority queue. This will produce a running time of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i="1" smtClean="0">
                <a:solidFill>
                  <a:srgbClr val="444444"/>
                </a:solidFill>
              </a:rPr>
              <a:t>O</a:t>
            </a:r>
            <a:r>
              <a:rPr lang="en-US" altLang="en-US" smtClean="0">
                <a:solidFill>
                  <a:srgbClr val="444444"/>
                </a:solidFill>
              </a:rPr>
              <a:t>((|</a:t>
            </a:r>
            <a:r>
              <a:rPr lang="en-US" altLang="en-US" i="1" smtClean="0">
                <a:solidFill>
                  <a:srgbClr val="444444"/>
                </a:solidFill>
              </a:rPr>
              <a:t>E</a:t>
            </a:r>
            <a:r>
              <a:rPr lang="en-US" altLang="en-US" smtClean="0">
                <a:solidFill>
                  <a:srgbClr val="444444"/>
                </a:solidFill>
              </a:rPr>
              <a:t>|+|</a:t>
            </a:r>
            <a:r>
              <a:rPr lang="en-US" altLang="en-US" i="1" smtClean="0">
                <a:solidFill>
                  <a:srgbClr val="444444"/>
                </a:solidFill>
              </a:rPr>
              <a:t>V</a:t>
            </a:r>
            <a:r>
              <a:rPr lang="en-US" altLang="en-US" smtClean="0">
                <a:solidFill>
                  <a:srgbClr val="444444"/>
                </a:solidFill>
              </a:rPr>
              <a:t>|) log |</a:t>
            </a:r>
            <a:r>
              <a:rPr lang="en-US" altLang="en-US" i="1" smtClean="0">
                <a:solidFill>
                  <a:srgbClr val="444444"/>
                </a:solidFill>
              </a:rPr>
              <a:t>V</a:t>
            </a:r>
            <a:r>
              <a:rPr lang="en-US" altLang="en-US" smtClean="0">
                <a:solidFill>
                  <a:srgbClr val="444444"/>
                </a:solidFill>
              </a:rPr>
              <a:t>|)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722D-EF8F-4726-8F59-0AE1B5540D82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Single Source – Multiple Shortest Path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96696" y="2093975"/>
            <a:ext cx="9290177" cy="4334121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latin typeface="Calibri" panose="020F0502020204030204" pitchFamily="34" charset="0"/>
              </a:rPr>
              <a:t>Dijkstra</a:t>
            </a:r>
            <a:r>
              <a:rPr lang="en-US" altLang="en-US" sz="2400" dirty="0" smtClean="0">
                <a:latin typeface="Calibri" panose="020F0502020204030204" pitchFamily="34" charset="0"/>
              </a:rPr>
              <a:t> Algorithm: Directed Graph</a:t>
            </a:r>
          </a:p>
          <a:p>
            <a:pPr marL="342900" lvl="3" indent="-342900">
              <a:buClr>
                <a:srgbClr val="990000"/>
              </a:buClr>
            </a:pPr>
            <a:r>
              <a:rPr lang="en-US" altLang="en-US" sz="1800" dirty="0">
                <a:solidFill>
                  <a:srgbClr val="FF0000"/>
                </a:solidFill>
              </a:rPr>
              <a:t>Greedy approach</a:t>
            </a:r>
            <a:endParaRPr lang="en-US" altLang="en-US" sz="1800" dirty="0" smtClean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sz="2400" dirty="0" smtClean="0">
                <a:latin typeface="Calibri" panose="020F0502020204030204" pitchFamily="34" charset="0"/>
              </a:rPr>
              <a:t>Bellman – Ford Algorithm: Directed and Undirected graph</a:t>
            </a:r>
          </a:p>
          <a:p>
            <a:pPr marL="342900" lvl="3" indent="-342900">
              <a:buClr>
                <a:srgbClr val="990000"/>
              </a:buClr>
            </a:pPr>
            <a:r>
              <a:rPr lang="en-US" altLang="en-US" sz="1800" dirty="0">
                <a:solidFill>
                  <a:srgbClr val="FF0000"/>
                </a:solidFill>
              </a:rPr>
              <a:t>Dynamic Programming approach</a:t>
            </a:r>
          </a:p>
          <a:p>
            <a:pPr eaLnBrk="1" hangingPunct="1"/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95FE94-1BA2-4FA1-B553-014DFC45D723}" type="datetime5">
              <a:rPr lang="en-US" altLang="en-US" sz="1400" smtClean="0">
                <a:solidFill>
                  <a:srgbClr val="000000"/>
                </a:solidFill>
              </a:rPr>
              <a:t>30-Mar-20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@SKG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6C11C0-4B1E-42F4-B068-728E4A2C087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dirty="0" err="1">
                <a:solidFill>
                  <a:srgbClr val="3B62AF"/>
                </a:solidFill>
              </a:rPr>
              <a:t>Dijkstra's</a:t>
            </a:r>
            <a:r>
              <a:rPr lang="en-US" sz="3870" dirty="0">
                <a:solidFill>
                  <a:srgbClr val="3B62AF"/>
                </a:solidFill>
              </a:rPr>
              <a:t> Algorithm - Why It Works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>
          <a:xfrm>
            <a:off x="1724026" y="1725614"/>
            <a:ext cx="8486775" cy="3349625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smtClean="0">
                <a:solidFill>
                  <a:srgbClr val="444444"/>
                </a:solidFill>
              </a:rPr>
              <a:t> As with all greedy algorithms, we need to make sure that it is a correct algorithm (e.g., it </a:t>
            </a:r>
            <a:r>
              <a:rPr lang="en-US" altLang="en-US" i="1" smtClean="0">
                <a:solidFill>
                  <a:srgbClr val="444444"/>
                </a:solidFill>
              </a:rPr>
              <a:t>always </a:t>
            </a:r>
            <a:r>
              <a:rPr lang="en-US" altLang="en-US" smtClean="0">
                <a:solidFill>
                  <a:srgbClr val="444444"/>
                </a:solidFill>
              </a:rPr>
              <a:t>returns the right solution if it is given correct input).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altLang="en-US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smtClean="0">
                <a:solidFill>
                  <a:srgbClr val="444444"/>
                </a:solidFill>
              </a:rPr>
              <a:t> A formal proof would take longer than this presentation, but we can understand how the argument works intuitively. 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endParaRPr lang="en-US" altLang="en-US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</a:pPr>
            <a:r>
              <a:rPr lang="en-US" altLang="en-US" smtClean="0">
                <a:solidFill>
                  <a:srgbClr val="444444"/>
                </a:solidFill>
              </a:rPr>
              <a:t> If you can’t sleep unless you see a proof, see the second reference or ask us where you can find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2C60B-828D-421F-B27F-E65BD6E8AB77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4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62050"/>
            <a:ext cx="7467600" cy="5284788"/>
          </a:xfrm>
        </p:spPr>
        <p:txBody>
          <a:bodyPr>
            <a:normAutofit/>
          </a:bodyPr>
          <a:lstStyle/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r>
              <a:rPr lang="en-US" dirty="0" smtClean="0"/>
              <a:t>To understand how it works, we’ll go over the previous example again. However, we need two mathematical results first:</a:t>
            </a:r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endParaRPr lang="en-US" dirty="0" smtClean="0"/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r>
              <a:rPr lang="en-US" b="1" dirty="0" smtClean="0"/>
              <a:t>Lemma 1</a:t>
            </a:r>
            <a:r>
              <a:rPr lang="en-US" dirty="0" smtClean="0"/>
              <a:t>: Triangle inequality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l-GR" dirty="0" smtClean="0">
                <a:latin typeface="Calibri"/>
              </a:rPr>
              <a:t>δ</a:t>
            </a:r>
            <a:r>
              <a:rPr lang="es-MX" dirty="0" smtClean="0">
                <a:latin typeface="Calibri"/>
              </a:rPr>
              <a:t>(</a:t>
            </a:r>
            <a:r>
              <a:rPr lang="es-MX" dirty="0" err="1" smtClean="0">
                <a:latin typeface="Calibri"/>
              </a:rPr>
              <a:t>u,v</a:t>
            </a:r>
            <a:r>
              <a:rPr lang="es-MX" dirty="0" smtClean="0">
                <a:latin typeface="Calibri"/>
              </a:rPr>
              <a:t>) </a:t>
            </a:r>
            <a:r>
              <a:rPr lang="es-MX" dirty="0" err="1" smtClean="0">
                <a:latin typeface="Calibri"/>
              </a:rPr>
              <a:t>is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the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shortest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path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length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between</a:t>
            </a:r>
            <a:r>
              <a:rPr lang="es-MX" dirty="0" smtClean="0">
                <a:latin typeface="Calibri"/>
              </a:rPr>
              <a:t> u and v,</a:t>
            </a:r>
            <a:br>
              <a:rPr lang="es-MX" dirty="0" smtClean="0">
                <a:latin typeface="Calibri"/>
              </a:rPr>
            </a:br>
            <a:r>
              <a:rPr lang="el-GR" dirty="0" smtClean="0">
                <a:latin typeface="Calibri"/>
              </a:rPr>
              <a:t> δ</a:t>
            </a:r>
            <a:r>
              <a:rPr lang="es-MX" dirty="0" smtClean="0">
                <a:latin typeface="Calibri"/>
              </a:rPr>
              <a:t>(</a:t>
            </a:r>
            <a:r>
              <a:rPr lang="es-MX" dirty="0" err="1" smtClean="0">
                <a:latin typeface="Calibri"/>
              </a:rPr>
              <a:t>u,v</a:t>
            </a:r>
            <a:r>
              <a:rPr lang="es-MX" dirty="0" smtClean="0">
                <a:latin typeface="Calibri"/>
              </a:rPr>
              <a:t>) ≤ </a:t>
            </a:r>
            <a:r>
              <a:rPr lang="el-GR" dirty="0" smtClean="0">
                <a:latin typeface="Calibri"/>
              </a:rPr>
              <a:t>δ</a:t>
            </a:r>
            <a:r>
              <a:rPr lang="es-MX" dirty="0" smtClean="0">
                <a:latin typeface="Calibri"/>
              </a:rPr>
              <a:t>(</a:t>
            </a:r>
            <a:r>
              <a:rPr lang="es-MX" dirty="0" err="1" smtClean="0">
                <a:latin typeface="Calibri"/>
              </a:rPr>
              <a:t>u,x</a:t>
            </a:r>
            <a:r>
              <a:rPr lang="es-MX" dirty="0" smtClean="0">
                <a:latin typeface="Calibri"/>
              </a:rPr>
              <a:t>) + </a:t>
            </a:r>
            <a:r>
              <a:rPr lang="el-GR" dirty="0" smtClean="0">
                <a:latin typeface="Calibri"/>
              </a:rPr>
              <a:t>δ</a:t>
            </a:r>
            <a:r>
              <a:rPr lang="es-MX" dirty="0" smtClean="0">
                <a:latin typeface="Calibri"/>
              </a:rPr>
              <a:t>(</a:t>
            </a:r>
            <a:r>
              <a:rPr lang="es-MX" dirty="0" err="1" smtClean="0">
                <a:latin typeface="Calibri"/>
              </a:rPr>
              <a:t>x,v</a:t>
            </a:r>
            <a:r>
              <a:rPr lang="es-MX" dirty="0" smtClean="0">
                <a:latin typeface="Calibri"/>
              </a:rPr>
              <a:t>) </a:t>
            </a:r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r>
              <a:rPr lang="en-US" b="1" dirty="0" smtClean="0"/>
              <a:t>Lemma 2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subpath</a:t>
            </a:r>
            <a:r>
              <a:rPr lang="es-MX" dirty="0" smtClean="0"/>
              <a:t> of </a:t>
            </a:r>
            <a:r>
              <a:rPr lang="es-MX" dirty="0" err="1" smtClean="0"/>
              <a:t>any</a:t>
            </a:r>
            <a:r>
              <a:rPr lang="es-MX" dirty="0" smtClean="0"/>
              <a:t> </a:t>
            </a:r>
            <a:r>
              <a:rPr lang="es-MX" dirty="0" err="1" smtClean="0"/>
              <a:t>shortest</a:t>
            </a:r>
            <a:r>
              <a:rPr lang="es-MX" dirty="0" smtClean="0"/>
              <a:t> </a:t>
            </a:r>
            <a:r>
              <a:rPr lang="es-MX" dirty="0" err="1" smtClean="0"/>
              <a:t>path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itself</a:t>
            </a:r>
            <a:r>
              <a:rPr lang="es-MX" dirty="0" smtClean="0"/>
              <a:t> a </a:t>
            </a:r>
            <a:r>
              <a:rPr lang="es-MX" dirty="0" err="1" smtClean="0"/>
              <a:t>shortest</a:t>
            </a:r>
            <a:r>
              <a:rPr lang="es-MX" dirty="0" smtClean="0"/>
              <a:t> </a:t>
            </a:r>
            <a:r>
              <a:rPr lang="es-MX" dirty="0" err="1" smtClean="0"/>
              <a:t>path</a:t>
            </a:r>
            <a:r>
              <a:rPr lang="es-MX" dirty="0" smtClean="0"/>
              <a:t>.</a:t>
            </a:r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endParaRPr lang="es-MX" dirty="0" smtClean="0">
              <a:latin typeface="Calibri"/>
            </a:endParaRPr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r>
              <a:rPr lang="es-MX" dirty="0" err="1" smtClean="0">
                <a:latin typeface="Calibri"/>
              </a:rPr>
              <a:t>The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key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is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to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understand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why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we</a:t>
            </a:r>
            <a:r>
              <a:rPr lang="es-MX" dirty="0" smtClean="0">
                <a:latin typeface="Calibri"/>
              </a:rPr>
              <a:t> can </a:t>
            </a:r>
            <a:r>
              <a:rPr lang="es-MX" dirty="0" err="1" smtClean="0">
                <a:latin typeface="Calibri"/>
              </a:rPr>
              <a:t>claim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that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anytime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we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put</a:t>
            </a:r>
            <a:r>
              <a:rPr lang="es-MX" dirty="0" smtClean="0">
                <a:latin typeface="Calibri"/>
              </a:rPr>
              <a:t> a new </a:t>
            </a:r>
            <a:r>
              <a:rPr lang="es-MX" dirty="0" err="1" smtClean="0">
                <a:latin typeface="Calibri"/>
              </a:rPr>
              <a:t>vertex</a:t>
            </a:r>
            <a:r>
              <a:rPr lang="es-MX" dirty="0" smtClean="0">
                <a:latin typeface="Calibri"/>
              </a:rPr>
              <a:t> in S, </a:t>
            </a:r>
            <a:r>
              <a:rPr lang="es-MX" dirty="0" err="1" smtClean="0">
                <a:latin typeface="Calibri"/>
              </a:rPr>
              <a:t>we</a:t>
            </a:r>
            <a:r>
              <a:rPr lang="es-MX" dirty="0" smtClean="0">
                <a:latin typeface="Calibri"/>
              </a:rPr>
              <a:t> can </a:t>
            </a:r>
            <a:r>
              <a:rPr lang="es-MX" dirty="0" err="1" smtClean="0">
                <a:latin typeface="Calibri"/>
              </a:rPr>
              <a:t>say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that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we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already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know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the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shortest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path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to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it</a:t>
            </a:r>
            <a:r>
              <a:rPr lang="es-MX" dirty="0" smtClean="0">
                <a:latin typeface="Calibri"/>
              </a:rPr>
              <a:t>.</a:t>
            </a:r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r>
              <a:rPr lang="es-MX" dirty="0" err="1" smtClean="0">
                <a:latin typeface="Calibri"/>
              </a:rPr>
              <a:t>Now</a:t>
            </a:r>
            <a:r>
              <a:rPr lang="es-MX" dirty="0" smtClean="0">
                <a:latin typeface="Calibri"/>
              </a:rPr>
              <a:t>, back </a:t>
            </a:r>
            <a:r>
              <a:rPr lang="es-MX" dirty="0" err="1" smtClean="0">
                <a:latin typeface="Calibri"/>
              </a:rPr>
              <a:t>to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the</a:t>
            </a:r>
            <a:r>
              <a:rPr lang="es-MX" dirty="0" smtClean="0">
                <a:latin typeface="Calibri"/>
              </a:rPr>
              <a:t> </a:t>
            </a:r>
            <a:r>
              <a:rPr lang="es-MX" dirty="0" err="1" smtClean="0">
                <a:latin typeface="Calibri"/>
              </a:rPr>
              <a:t>example</a:t>
            </a:r>
            <a:r>
              <a:rPr lang="es-MX" dirty="0" smtClean="0">
                <a:latin typeface="Calibri"/>
              </a:rPr>
              <a:t>…</a:t>
            </a:r>
          </a:p>
          <a:p>
            <a:pPr marL="274317" indent="-274317">
              <a:spcBef>
                <a:spcPts val="600"/>
              </a:spcBef>
              <a:buNone/>
              <a:defRPr/>
            </a:pPr>
            <a:endParaRPr lang="es-MX" dirty="0" smtClean="0">
              <a:latin typeface="Calibri"/>
            </a:endParaRPr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endParaRPr lang="en-US" dirty="0" smtClean="0"/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endParaRPr lang="en-US" dirty="0" smtClean="0"/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endParaRPr lang="en-US" dirty="0" smtClean="0"/>
          </a:p>
          <a:p>
            <a:pPr marL="274317" indent="-274317">
              <a:spcBef>
                <a:spcPts val="600"/>
              </a:spcBef>
              <a:buFont typeface="Wingdings"/>
              <a:buChar char=""/>
              <a:defRPr/>
            </a:pP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746250" y="274639"/>
            <a:ext cx="8699500" cy="8223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cap="small" dirty="0" err="1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Dijkstra's</a:t>
            </a:r>
            <a:r>
              <a:rPr lang="en-US" sz="3870" cap="small" dirty="0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 Algorithm - Why It Works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949E7-6024-423A-9862-0A6D1614F929}" type="datetime5">
              <a:rPr lang="en-US" smtClean="0"/>
              <a:t>30-Mar-20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467600" cy="4873625"/>
          </a:xfrm>
        </p:spPr>
        <p:txBody>
          <a:bodyPr/>
          <a:lstStyle/>
          <a:p>
            <a:r>
              <a:rPr lang="en-US" altLang="en-US" smtClean="0"/>
              <a:t>As mentioned, Dijkstra’s algorithm calculates the shortest path to every vertex. </a:t>
            </a:r>
          </a:p>
          <a:p>
            <a:r>
              <a:rPr lang="en-US" altLang="en-US" smtClean="0"/>
              <a:t>However, it is about as computationally expensive to calculate the shortest path from vertex </a:t>
            </a:r>
            <a:r>
              <a:rPr lang="en-US" altLang="en-US" i="1" smtClean="0"/>
              <a:t>u </a:t>
            </a:r>
            <a:r>
              <a:rPr lang="en-US" altLang="en-US" smtClean="0"/>
              <a:t>to every vertex using Dijkstra’s as it is to calculate the shortest path to some particular vertex </a:t>
            </a:r>
            <a:r>
              <a:rPr lang="en-US" altLang="en-US" i="1" smtClean="0"/>
              <a:t>v</a:t>
            </a:r>
            <a:r>
              <a:rPr lang="en-US" altLang="en-US" smtClean="0"/>
              <a:t>.</a:t>
            </a:r>
          </a:p>
          <a:p>
            <a:r>
              <a:rPr lang="en-US" altLang="en-US" smtClean="0"/>
              <a:t>Therefore, anytime we want to know the optimal path to some other vertex from a determined origin, we can use Dijkstra’s algorithm.</a:t>
            </a:r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1746250" y="274639"/>
            <a:ext cx="8699500" cy="82232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cap="small" dirty="0" err="1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Dijkstra's</a:t>
            </a:r>
            <a:r>
              <a:rPr lang="en-US" sz="3870" cap="small" dirty="0">
                <a:solidFill>
                  <a:srgbClr val="3B62AF"/>
                </a:solidFill>
                <a:latin typeface="Arial" charset="0"/>
                <a:ea typeface="+mj-ea"/>
                <a:cs typeface="+mj-cs"/>
              </a:rPr>
              <a:t> Algorithm - Why use it?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AF66-95CD-404A-994D-40331D1204B8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0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Applications of Dijkstra's Algorithm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1744664" y="1079500"/>
            <a:ext cx="8702675" cy="4941888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- Traffic Information Systems are most prominent use  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- Mapping (Map Quest, Google Maps) </a:t>
            </a:r>
            <a:endParaRPr lang="en-US" altLang="en-US" smtClean="0"/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mtClean="0">
                <a:solidFill>
                  <a:srgbClr val="444444"/>
                </a:solidFill>
              </a:rPr>
              <a:t>- Routing Systems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6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070101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E917-7437-431B-8DB1-DDAEFB51AB2D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dirty="0">
                <a:solidFill>
                  <a:srgbClr val="3B62AF"/>
                </a:solidFill>
              </a:rPr>
              <a:t>Applications of </a:t>
            </a:r>
            <a:r>
              <a:rPr lang="en-US" sz="3870" dirty="0" err="1">
                <a:solidFill>
                  <a:srgbClr val="3B62AF"/>
                </a:solidFill>
              </a:rPr>
              <a:t>Dijkstra's</a:t>
            </a:r>
            <a:r>
              <a:rPr lang="en-US" sz="3870" dirty="0">
                <a:solidFill>
                  <a:srgbClr val="3B62AF"/>
                </a:solidFill>
              </a:rPr>
              <a:t> Algorithm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sz="half" idx="1"/>
          </p:nvPr>
        </p:nvSpPr>
        <p:spPr/>
        <p:txBody>
          <a:bodyPr vert="horz" lIns="0" tIns="0" rIns="0" bIns="0" rtlCol="0">
            <a:normAutofit fontScale="92500" lnSpcReduction="20000"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One particularly relevant this week: epidemiology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Prof. Lauren Meyers (Biology Dept.) uses networks to model the spread of infectious diseases and design prevention and response strategies.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Vertices represent individuals, and edges their possible contacts. It is useful to calculate how a particular individual is connected to others.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r>
              <a:rPr lang="en-US" dirty="0" smtClean="0">
                <a:solidFill>
                  <a:srgbClr val="444444"/>
                </a:solidFill>
              </a:rPr>
              <a:t> Knowing the shortest path lengths to other individuals can be a relevant indicator of the potential of a particular individual to infect others.</a:t>
            </a: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 typeface="Wingdings"/>
              <a:buChar char=""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dirty="0" smtClean="0">
              <a:solidFill>
                <a:srgbClr val="444444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  <a:defRPr/>
            </a:pPr>
            <a:endParaRPr lang="en-US" dirty="0">
              <a:solidFill>
                <a:srgbClr val="444444"/>
              </a:solidFill>
            </a:endParaRP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7738" y="1577975"/>
            <a:ext cx="3657600" cy="3811588"/>
          </a:xfr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0670-CC18-4D03-9477-C6C439FDFE91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231901"/>
            <a:ext cx="8077200" cy="1609725"/>
          </a:xfrm>
        </p:spPr>
        <p:txBody>
          <a:bodyPr/>
          <a:lstStyle/>
          <a:p>
            <a:pPr eaLnBrk="1" hangingPunct="1"/>
            <a:r>
              <a:rPr lang="en-US" altLang="en-US" smtClean="0"/>
              <a:t> </a:t>
            </a:r>
            <a:endParaRPr lang="en-US" altLang="en-US" sz="3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9500" y="3421064"/>
            <a:ext cx="7683500" cy="1527175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990000"/>
                </a:solidFill>
              </a:rPr>
              <a:t>Dynamic Programming Algorithms:</a:t>
            </a:r>
            <a:br>
              <a:rPr lang="en-US" altLang="en-US" smtClean="0">
                <a:solidFill>
                  <a:srgbClr val="990000"/>
                </a:solidFill>
              </a:rPr>
            </a:br>
            <a:r>
              <a:rPr lang="en-US" altLang="en-US" smtClean="0"/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40581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1327151"/>
            <a:ext cx="8077200" cy="1514475"/>
          </a:xfrm>
        </p:spPr>
        <p:txBody>
          <a:bodyPr/>
          <a:lstStyle/>
          <a:p>
            <a:pPr eaLnBrk="1" hangingPunct="1"/>
            <a:r>
              <a:rPr lang="en-US" altLang="en-US" sz="3400">
                <a:solidFill>
                  <a:srgbClr val="990000"/>
                </a:solidFill>
              </a:rPr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93962" y="2084389"/>
            <a:ext cx="6899275" cy="2119122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Dijkstra</a:t>
            </a:r>
            <a:r>
              <a:rPr lang="en-US" alt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 Algorithm: </a:t>
            </a:r>
            <a:r>
              <a:rPr lang="en-US" altLang="en-US" dirty="0" smtClean="0">
                <a:latin typeface="Calibri" panose="020F0502020204030204" pitchFamily="34" charset="0"/>
              </a:rPr>
              <a:t>Positive </a:t>
            </a:r>
            <a:r>
              <a:rPr lang="en-US" altLang="en-US" dirty="0" smtClean="0"/>
              <a:t>weighted edges</a:t>
            </a:r>
          </a:p>
          <a:p>
            <a:pPr eaLnBrk="1" hangingPunct="1"/>
            <a:r>
              <a:rPr lang="en-US" altLang="en-US" dirty="0" smtClean="0">
                <a:solidFill>
                  <a:srgbClr val="FF0000"/>
                </a:solidFill>
                <a:latin typeface="Calibri" panose="020F0502020204030204" pitchFamily="34" charset="0"/>
              </a:rPr>
              <a:t>Bellman – Ford Algorithm: </a:t>
            </a:r>
            <a:r>
              <a:rPr lang="en-US" altLang="en-US" dirty="0" smtClean="0">
                <a:latin typeface="Calibri" panose="020F0502020204030204" pitchFamily="34" charset="0"/>
              </a:rPr>
              <a:t>Both Positive and Negative </a:t>
            </a:r>
            <a:r>
              <a:rPr lang="en-US" altLang="en-US" dirty="0" smtClean="0"/>
              <a:t>weighted edges</a:t>
            </a:r>
          </a:p>
          <a:p>
            <a:pPr eaLnBrk="1" hangingPunct="1"/>
            <a:endParaRPr lang="en-US" altLang="en-US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06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Single Source – Multiple Shortest Path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1489881" y="2093976"/>
            <a:ext cx="8375650" cy="4014245"/>
          </a:xfrm>
        </p:spPr>
        <p:txBody>
          <a:bodyPr/>
          <a:lstStyle/>
          <a:p>
            <a:pPr eaLnBrk="1" hangingPunct="1"/>
            <a:r>
              <a:rPr lang="en-US" altLang="en-US" dirty="0" err="1" smtClean="0">
                <a:latin typeface="Calibri" panose="020F0502020204030204" pitchFamily="34" charset="0"/>
              </a:rPr>
              <a:t>Dijkstra</a:t>
            </a:r>
            <a:r>
              <a:rPr lang="en-US" altLang="en-US" dirty="0" smtClean="0">
                <a:latin typeface="Calibri" panose="020F0502020204030204" pitchFamily="34" charset="0"/>
              </a:rPr>
              <a:t> Algorithm: Directed Graph</a:t>
            </a:r>
          </a:p>
          <a:p>
            <a:pPr marL="342900" lvl="3" indent="-342900">
              <a:buClr>
                <a:srgbClr val="990000"/>
              </a:buClr>
            </a:pPr>
            <a:r>
              <a:rPr lang="en-US" altLang="en-US" dirty="0">
                <a:solidFill>
                  <a:srgbClr val="FF0000"/>
                </a:solidFill>
              </a:rPr>
              <a:t>Greedy approach</a:t>
            </a:r>
            <a:endParaRPr lang="en-US" altLang="en-US" dirty="0" smtClean="0">
              <a:latin typeface="Calibri" panose="020F0502020204030204" pitchFamily="34" charset="0"/>
            </a:endParaRPr>
          </a:p>
          <a:p>
            <a:pPr eaLnBrk="1" hangingPunct="1"/>
            <a:r>
              <a:rPr lang="en-US" altLang="en-US" dirty="0" smtClean="0">
                <a:latin typeface="Calibri" panose="020F0502020204030204" pitchFamily="34" charset="0"/>
              </a:rPr>
              <a:t>Bellman – Ford Algorithm: Directed and Undirected graph</a:t>
            </a:r>
          </a:p>
          <a:p>
            <a:pPr marL="342900" lvl="3" indent="-342900">
              <a:buClr>
                <a:srgbClr val="990000"/>
              </a:buClr>
            </a:pPr>
            <a:r>
              <a:rPr lang="en-US" altLang="en-US" dirty="0">
                <a:solidFill>
                  <a:srgbClr val="FF0000"/>
                </a:solidFill>
              </a:rPr>
              <a:t>Dynamic Programming approach</a:t>
            </a:r>
          </a:p>
          <a:p>
            <a:pPr eaLnBrk="1" hangingPunct="1"/>
            <a:endParaRPr lang="en-US" altLang="en-US" dirty="0" smtClean="0">
              <a:latin typeface="Calibri" panose="020F0502020204030204" pitchFamily="34" charset="0"/>
            </a:endParaRPr>
          </a:p>
        </p:txBody>
      </p:sp>
      <p:sp>
        <p:nvSpPr>
          <p:cNvPr id="9218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B1BBC9-B388-495E-9942-124BFC0A73FD}" type="datetime5">
              <a:rPr lang="en-US" altLang="en-US" sz="1400" smtClean="0">
                <a:solidFill>
                  <a:srgbClr val="000000"/>
                </a:solidFill>
              </a:rPr>
              <a:t>30-Mar-20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@SKG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537BC18-0249-40CD-9595-D0232C89BF4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B7D44A-72BE-4282-8B90-2929A7972599}" type="datetime5">
              <a:rPr lang="en-US" sz="1400" smtClean="0">
                <a:solidFill>
                  <a:srgbClr val="000000"/>
                </a:solidFill>
              </a:rPr>
              <a:t>30-Mar-20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>
                <a:solidFill>
                  <a:srgbClr val="000000"/>
                </a:solidFill>
              </a:rPr>
              <a:t>@SKG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549B7B-19FA-44AD-B82E-DCAD85D62A97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69" name="Title 1"/>
          <p:cNvSpPr>
            <a:spLocks noGrp="1"/>
          </p:cNvSpPr>
          <p:nvPr>
            <p:ph type="title" idx="4294967295"/>
          </p:nvPr>
        </p:nvSpPr>
        <p:spPr>
          <a:xfrm>
            <a:off x="3705225" y="188913"/>
            <a:ext cx="8486775" cy="64770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latin typeface="Calibri" panose="020F0502020204030204" pitchFamily="34" charset="0"/>
              </a:rPr>
              <a:t>Dijkstra’s Algorithm</a:t>
            </a:r>
            <a:endParaRPr lang="en-IN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68413"/>
            <a:ext cx="8156575" cy="5040312"/>
          </a:xfrm>
        </p:spPr>
        <p:txBody>
          <a:bodyPr/>
          <a:lstStyle/>
          <a:p>
            <a:pPr>
              <a:defRPr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>
              <a:defRPr/>
            </a:pPr>
            <a:endParaRPr lang="en-US" altLang="en-US" dirty="0">
              <a:solidFill>
                <a:srgbClr val="444444"/>
              </a:solidFill>
            </a:endParaRPr>
          </a:p>
          <a:p>
            <a:pPr>
              <a:defRPr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>
              <a:defRPr/>
            </a:pPr>
            <a:endParaRPr lang="en-US" altLang="en-US" dirty="0">
              <a:solidFill>
                <a:srgbClr val="444444"/>
              </a:solidFill>
            </a:endParaRPr>
          </a:p>
          <a:p>
            <a:pPr>
              <a:defRPr/>
            </a:pPr>
            <a:endParaRPr lang="en-US" altLang="en-US" dirty="0" smtClean="0">
              <a:solidFill>
                <a:srgbClr val="444444"/>
              </a:solidFill>
            </a:endParaRPr>
          </a:p>
          <a:p>
            <a:pPr>
              <a:defRPr/>
            </a:pPr>
            <a:endParaRPr lang="en-US" altLang="en-US" dirty="0">
              <a:solidFill>
                <a:srgbClr val="444444"/>
              </a:solidFill>
            </a:endParaRPr>
          </a:p>
          <a:p>
            <a:pPr marL="0" indent="0">
              <a:buNone/>
              <a:defRPr/>
            </a:pPr>
            <a:r>
              <a:rPr lang="en-US" altLang="en-US" dirty="0" smtClean="0">
                <a:solidFill>
                  <a:srgbClr val="444444"/>
                </a:solidFill>
              </a:rPr>
              <a:t>  "</a:t>
            </a:r>
            <a:r>
              <a:rPr lang="en-US" altLang="en-US" sz="2400" dirty="0">
                <a:solidFill>
                  <a:srgbClr val="444444"/>
                </a:solidFill>
              </a:rPr>
              <a:t>Computer Science is no more about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444444"/>
                </a:solidFill>
              </a:rPr>
              <a:t>   computers than  astronomy is about 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solidFill>
                  <a:srgbClr val="444444"/>
                </a:solidFill>
              </a:rPr>
              <a:t>   telescopes."</a:t>
            </a:r>
            <a:endParaRPr lang="en-US" altLang="en-US" sz="2400" dirty="0"/>
          </a:p>
          <a:p>
            <a:pPr>
              <a:defRPr/>
            </a:pPr>
            <a:endParaRPr lang="en-IN" dirty="0"/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275" y="2306638"/>
            <a:ext cx="2859088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423082" y="1906588"/>
            <a:ext cx="43410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 err="1">
                <a:latin typeface="Calibri" panose="020F0502020204030204" pitchFamily="34" charset="0"/>
              </a:rPr>
              <a:t>Dijkstra’s</a:t>
            </a:r>
            <a:r>
              <a:rPr lang="en-US" altLang="en-US" sz="2000" dirty="0">
                <a:latin typeface="Calibri" panose="020F0502020204030204" pitchFamily="34" charset="0"/>
              </a:rPr>
              <a:t> Algorithm derived by Dutch computer scientist  </a:t>
            </a:r>
            <a:r>
              <a:rPr lang="en-US" sz="2000" b="1" dirty="0" err="1">
                <a:solidFill>
                  <a:srgbClr val="0B5394"/>
                </a:solidFill>
              </a:rPr>
              <a:t>Edsger</a:t>
            </a:r>
            <a:r>
              <a:rPr lang="en-US" sz="2000" b="1" dirty="0">
                <a:solidFill>
                  <a:srgbClr val="0B5394"/>
                </a:solidFill>
              </a:rPr>
              <a:t> </a:t>
            </a:r>
            <a:r>
              <a:rPr lang="en-US" sz="2000" b="1" dirty="0" err="1">
                <a:solidFill>
                  <a:srgbClr val="0B5394"/>
                </a:solidFill>
              </a:rPr>
              <a:t>Wybe</a:t>
            </a:r>
            <a:r>
              <a:rPr lang="en-US" sz="2000" b="1" dirty="0">
                <a:solidFill>
                  <a:srgbClr val="0B5394"/>
                </a:solidFill>
              </a:rPr>
              <a:t> </a:t>
            </a:r>
            <a:r>
              <a:rPr lang="en-US" sz="2000" b="1" dirty="0" err="1">
                <a:solidFill>
                  <a:srgbClr val="0B5394"/>
                </a:solidFill>
              </a:rPr>
              <a:t>Dijkstra</a:t>
            </a:r>
            <a:r>
              <a:rPr lang="en-US" sz="2000" b="1" dirty="0">
                <a:solidFill>
                  <a:srgbClr val="0B5394"/>
                </a:solidFill>
              </a:rPr>
              <a:t> </a:t>
            </a:r>
            <a:r>
              <a:rPr lang="en-US" sz="2000" dirty="0"/>
              <a:t>in 1956.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659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186738" cy="914400"/>
          </a:xfrm>
        </p:spPr>
        <p:txBody>
          <a:bodyPr/>
          <a:lstStyle/>
          <a:p>
            <a:pPr eaLnBrk="1" hangingPunct="1"/>
            <a:r>
              <a:rPr lang="en-US" altLang="en-US" sz="3200">
                <a:latin typeface="Calibri" panose="020F0502020204030204" pitchFamily="34" charset="0"/>
              </a:rPr>
              <a:t>Dijkstra Algorithm: Directed Graph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idx="1"/>
          </p:nvPr>
        </p:nvSpPr>
        <p:spPr>
          <a:xfrm>
            <a:off x="2138363" y="1096963"/>
            <a:ext cx="8077200" cy="5160962"/>
          </a:xfrm>
        </p:spPr>
        <p:txBody>
          <a:bodyPr>
            <a:normAutofit lnSpcReduction="10000"/>
          </a:bodyPr>
          <a:lstStyle/>
          <a:p>
            <a:pPr marL="463550" indent="-463550">
              <a:defRPr/>
            </a:pPr>
            <a:r>
              <a:rPr lang="en-US" altLang="ko-KR" sz="2400" dirty="0" err="1">
                <a:ea typeface="굴림" pitchFamily="34" charset="-127"/>
              </a:rPr>
              <a:t>Dijkstra’s</a:t>
            </a:r>
            <a:r>
              <a:rPr lang="en-US" altLang="ko-KR" sz="2400" dirty="0">
                <a:ea typeface="굴림" pitchFamily="34" charset="-127"/>
              </a:rPr>
              <a:t> algorithm solves the single source shortest path problem on a weighted directed graph G = (V, E).</a:t>
            </a:r>
          </a:p>
          <a:p>
            <a:pPr marL="463550" indent="-463550">
              <a:defRPr/>
            </a:pPr>
            <a:endParaRPr lang="en-US" altLang="en-US" sz="2400" dirty="0">
              <a:solidFill>
                <a:srgbClr val="990000"/>
              </a:solidFill>
              <a:ea typeface="굴림" pitchFamily="34" charset="-127"/>
            </a:endParaRPr>
          </a:p>
          <a:p>
            <a:pPr marL="463550" indent="-463550">
              <a:defRPr/>
            </a:pPr>
            <a:r>
              <a:rPr lang="en-US" altLang="en-US" sz="2400" dirty="0">
                <a:solidFill>
                  <a:srgbClr val="990000"/>
                </a:solidFill>
              </a:rPr>
              <a:t>Approach:</a:t>
            </a:r>
            <a:r>
              <a:rPr lang="en-US" altLang="en-US" sz="2400" dirty="0">
                <a:solidFill>
                  <a:srgbClr val="444444"/>
                </a:solidFill>
              </a:rPr>
              <a:t> Greedy</a:t>
            </a:r>
          </a:p>
          <a:p>
            <a:pPr marL="463550" indent="-463550">
              <a:defRPr/>
            </a:pPr>
            <a:endParaRPr lang="en-US" altLang="en-US" sz="2400" dirty="0">
              <a:solidFill>
                <a:srgbClr val="444444"/>
              </a:solidFill>
            </a:endParaRPr>
          </a:p>
          <a:p>
            <a:pPr marL="463550" indent="-463550">
              <a:defRPr/>
            </a:pPr>
            <a:r>
              <a:rPr lang="en-US" altLang="en-US" sz="2400" dirty="0">
                <a:solidFill>
                  <a:srgbClr val="990000"/>
                </a:solidFill>
              </a:rPr>
              <a:t>Input:</a:t>
            </a:r>
            <a:r>
              <a:rPr lang="en-US" altLang="en-US" sz="2400" dirty="0">
                <a:solidFill>
                  <a:srgbClr val="444444"/>
                </a:solidFill>
              </a:rPr>
              <a:t> Weighted graph G={E,V} and source vertex </a:t>
            </a:r>
            <a:r>
              <a:rPr lang="en-US" altLang="en-US" sz="2400" i="1" dirty="0" err="1">
                <a:solidFill>
                  <a:srgbClr val="444444"/>
                </a:solidFill>
              </a:rPr>
              <a:t>v</a:t>
            </a:r>
            <a:r>
              <a:rPr lang="en-US" altLang="en-US" sz="2400" dirty="0" err="1">
                <a:latin typeface="Constantia" panose="02030602050306030303" pitchFamily="18" charset="0"/>
              </a:rPr>
              <a:t>∈</a:t>
            </a:r>
            <a:r>
              <a:rPr lang="en-US" altLang="en-US" sz="2400" dirty="0" err="1">
                <a:solidFill>
                  <a:srgbClr val="444444"/>
                </a:solidFill>
              </a:rPr>
              <a:t>V</a:t>
            </a:r>
            <a:r>
              <a:rPr lang="en-US" altLang="en-US" sz="2400" dirty="0">
                <a:solidFill>
                  <a:srgbClr val="444444"/>
                </a:solidFill>
              </a:rPr>
              <a:t>, such that all edge weights are nonnegative</a:t>
            </a:r>
            <a:endParaRPr lang="en-US" altLang="en-US" sz="2400" dirty="0"/>
          </a:p>
          <a:p>
            <a:pPr marL="463550" indent="-463550">
              <a:defRPr/>
            </a:pPr>
            <a:endParaRPr lang="en-US" altLang="en-US" sz="2400" dirty="0">
              <a:solidFill>
                <a:srgbClr val="990000"/>
              </a:solidFill>
            </a:endParaRPr>
          </a:p>
          <a:p>
            <a:pPr marL="463550" indent="-463550">
              <a:defRPr/>
            </a:pPr>
            <a:r>
              <a:rPr lang="en-US" altLang="en-US" sz="2400" dirty="0">
                <a:solidFill>
                  <a:srgbClr val="990000"/>
                </a:solidFill>
              </a:rPr>
              <a:t>Output:</a:t>
            </a:r>
            <a:r>
              <a:rPr lang="en-US" altLang="en-US" sz="2400" dirty="0">
                <a:solidFill>
                  <a:srgbClr val="444444"/>
                </a:solidFill>
              </a:rPr>
              <a:t> Lengths of shortest paths (or the shortest paths themselves) from a given source vertex</a:t>
            </a:r>
            <a:r>
              <a:rPr lang="en-US" altLang="en-US" sz="2400" i="1" dirty="0">
                <a:solidFill>
                  <a:srgbClr val="444444"/>
                </a:solidFill>
              </a:rPr>
              <a:t> </a:t>
            </a:r>
            <a:r>
              <a:rPr lang="en-US" altLang="en-US" sz="2400" i="1" dirty="0" err="1">
                <a:solidFill>
                  <a:srgbClr val="444444"/>
                </a:solidFill>
              </a:rPr>
              <a:t>v</a:t>
            </a:r>
            <a:r>
              <a:rPr lang="en-US" altLang="en-US" sz="2400" dirty="0" err="1">
                <a:latin typeface="Constantia" panose="02030602050306030303" pitchFamily="18" charset="0"/>
              </a:rPr>
              <a:t>∈</a:t>
            </a:r>
            <a:r>
              <a:rPr lang="en-US" altLang="en-US" sz="2400" dirty="0" err="1">
                <a:solidFill>
                  <a:srgbClr val="444444"/>
                </a:solidFill>
              </a:rPr>
              <a:t>V</a:t>
            </a:r>
            <a:r>
              <a:rPr lang="en-US" altLang="en-US" sz="2400" dirty="0">
                <a:solidFill>
                  <a:srgbClr val="444444"/>
                </a:solidFill>
              </a:rPr>
              <a:t>  to all other vertices</a:t>
            </a:r>
            <a:endParaRPr lang="en-US" altLang="en-US" sz="2400" dirty="0"/>
          </a:p>
          <a:p>
            <a:pPr marL="0" indent="0">
              <a:buNone/>
              <a:defRPr/>
            </a:pPr>
            <a:r>
              <a:rPr lang="en-US" altLang="ko-KR" sz="2400" dirty="0">
                <a:ea typeface="굴림" pitchFamily="34" charset="-127"/>
              </a:rPr>
              <a:t> </a:t>
            </a:r>
          </a:p>
        </p:txBody>
      </p:sp>
      <p:sp>
        <p:nvSpPr>
          <p:cNvPr id="12290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254E4B-5BFD-4F94-A4F5-7DCE052BB613}" type="datetime5">
              <a:rPr lang="en-US" altLang="en-US" sz="1400" smtClean="0">
                <a:solidFill>
                  <a:srgbClr val="000000"/>
                </a:solidFill>
              </a:rPr>
              <a:t>30-Mar-20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@SKG</a:t>
            </a:r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1239DF-77CF-4771-95F3-BDF32FEC203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913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Dijkstra’s Algorithm</a:t>
            </a:r>
            <a:endParaRPr lang="en-IN" smtClean="0"/>
          </a:p>
        </p:txBody>
      </p:sp>
      <p:pic>
        <p:nvPicPr>
          <p:cNvPr id="1331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4300" y="2155826"/>
            <a:ext cx="4464050" cy="3262313"/>
          </a:xfrm>
        </p:spPr>
      </p:pic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E3C32F-E7FB-46F1-81C1-3DD10468A1E9}" type="datetime5">
              <a:rPr lang="en-US" sz="1400" smtClean="0">
                <a:solidFill>
                  <a:srgbClr val="000000"/>
                </a:solidFill>
              </a:rPr>
              <a:t>30-Mar-20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600" smtClean="0">
                <a:solidFill>
                  <a:srgbClr val="000000"/>
                </a:solidFill>
              </a:rPr>
              <a:t>@SKG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C92033-1206-4FDC-87DC-94748A70FC3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 b="1" dirty="0" err="1">
                <a:solidFill>
                  <a:srgbClr val="3B62AF"/>
                </a:solidFill>
              </a:rPr>
              <a:t>Dijkstra's</a:t>
            </a:r>
            <a:r>
              <a:rPr lang="en-US" sz="3870" b="1" dirty="0">
                <a:solidFill>
                  <a:srgbClr val="3B62AF"/>
                </a:solidFill>
              </a:rPr>
              <a:t> algorithm - </a:t>
            </a:r>
            <a:r>
              <a:rPr lang="en-US" sz="3870" b="1" dirty="0" err="1">
                <a:solidFill>
                  <a:srgbClr val="3B62AF"/>
                </a:solidFill>
              </a:rPr>
              <a:t>Pseudocode</a:t>
            </a:r>
            <a:endParaRPr lang="en-US" sz="3870" b="1" dirty="0">
              <a:solidFill>
                <a:srgbClr val="3B62AF"/>
              </a:solidFill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912938" y="1714500"/>
            <a:ext cx="8297862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dist[s] ←0        		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(distance to source vertex is zero)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v ∈ V–{s}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dist[v] ←∞ 	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(set all other distances to infinity) 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S←∅ 			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(S, the set of visited vertices is initially empty) 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Q←V 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 				(Q, the queue initially contains all vertices)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              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Q ≠∅ 		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(while the queue is not empty) 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(Q,dist)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(select the element of Q with the min. distance) 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  S←S∪{u} 		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(add u to list of visited vertices) 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v ∈ neighbors[u]	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              do  if  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dist[v] &gt; dist[u] + w(u, v) 	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(if new shortest path found)</a:t>
            </a: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/>
            </a:r>
            <a:b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                         then     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d[v] ←d[u] + w(u, v)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(set new value of shortest path)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		</a:t>
            </a:r>
            <a:r>
              <a:rPr lang="en-US" altLang="en-US" sz="1800">
                <a:solidFill>
                  <a:srgbClr val="C00000"/>
                </a:solidFill>
                <a:latin typeface="Constantia" panose="02030602050306030303" pitchFamily="18" charset="0"/>
              </a:rPr>
              <a:t>(if desired, add traceback code)</a:t>
            </a:r>
            <a:endParaRPr lang="en-US" altLang="en-US" sz="1800">
              <a:solidFill>
                <a:srgbClr val="444444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 sz="1800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6AAA-2C35-4DD5-8AC0-D810A88CEFB3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1746250" y="274639"/>
            <a:ext cx="8699500" cy="82232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  <a:defRPr/>
            </a:pPr>
            <a:r>
              <a:rPr lang="en-US" sz="3870">
                <a:solidFill>
                  <a:srgbClr val="3B62AF"/>
                </a:solidFill>
              </a:rPr>
              <a:t>Dijkstra Animated Example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63626"/>
            <a:ext cx="8229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6E97-C224-4B9E-BC7A-39C2AD407AC2}" type="datetime5">
              <a:rPr lang="en-US" smtClean="0"/>
              <a:t>30-Mar-20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@SKG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1DF2-A8E4-44F5-B0B3-1799B977FFC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5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</TotalTime>
  <Words>642</Words>
  <Application>Microsoft Office PowerPoint</Application>
  <PresentationFormat>Widescreen</PresentationFormat>
  <Paragraphs>164</Paragraphs>
  <Slides>25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Gulim</vt:lpstr>
      <vt:lpstr>Arial</vt:lpstr>
      <vt:lpstr>Calibri</vt:lpstr>
      <vt:lpstr>Constantia</vt:lpstr>
      <vt:lpstr>Rockwell</vt:lpstr>
      <vt:lpstr>Rockwell Condensed</vt:lpstr>
      <vt:lpstr>Times New Roman</vt:lpstr>
      <vt:lpstr>Wingdings</vt:lpstr>
      <vt:lpstr>Wood Type</vt:lpstr>
      <vt:lpstr>Design and Analysis of Algorithms    Shortest Path Algorithm</vt:lpstr>
      <vt:lpstr>Single Source – Multiple Shortest Path</vt:lpstr>
      <vt:lpstr> </vt:lpstr>
      <vt:lpstr>Single Source – Multiple Shortest Path</vt:lpstr>
      <vt:lpstr>Dijkstra’s Algorithm</vt:lpstr>
      <vt:lpstr>Dijkstra Algorithm: Directed Graph</vt:lpstr>
      <vt:lpstr>Dijkstra’s Algorithm</vt:lpstr>
      <vt:lpstr>Dijkstra's algorithm - Pseudocode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Dijkstra Animated Example</vt:lpstr>
      <vt:lpstr>Implementations and Running Times    </vt:lpstr>
      <vt:lpstr>Dijkstra's Algorithm - Why It Works</vt:lpstr>
      <vt:lpstr>PowerPoint Presentation</vt:lpstr>
      <vt:lpstr>PowerPoint Presentation</vt:lpstr>
      <vt:lpstr>Applications of Dijkstra's Algorithm</vt:lpstr>
      <vt:lpstr>Applications of Dijkstra's Algorithm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   </dc:title>
  <dc:creator>Swarup</dc:creator>
  <cp:lastModifiedBy>Swarup</cp:lastModifiedBy>
  <cp:revision>7</cp:revision>
  <dcterms:created xsi:type="dcterms:W3CDTF">2020-03-30T04:48:11Z</dcterms:created>
  <dcterms:modified xsi:type="dcterms:W3CDTF">2020-03-30T04:58:40Z</dcterms:modified>
</cp:coreProperties>
</file>