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Roboto"/>
      <p:regular r:id="rId27"/>
      <p:bold r:id="rId28"/>
      <p:italic r:id="rId29"/>
      <p:boldItalic r:id="rId30"/>
    </p:embeddedFont>
    <p:embeddedFont>
      <p:font typeface="Lato"/>
      <p:regular r:id="rId31"/>
      <p:bold r:id="rId32"/>
      <p:italic r:id="rId33"/>
      <p:boldItalic r:id="rId34"/>
    </p:embeddedFont>
    <p:embeddedFont>
      <p:font typeface="Playfair Display Regular"/>
      <p:bold r:id="rId35"/>
      <p:boldItalic r:id="rId36"/>
    </p:embeddedFont>
    <p:embeddedFont>
      <p:font typeface="Merriweather Black"/>
      <p:bold r:id="rId37"/>
      <p:boldItalic r:id="rId38"/>
    </p:embeddedFont>
    <p:embeddedFont>
      <p:font typeface="Merriweather"/>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fntdata"/><Relationship Id="rId20" Type="http://schemas.openxmlformats.org/officeDocument/2006/relationships/slide" Target="slides/slide15.xml"/><Relationship Id="rId42" Type="http://schemas.openxmlformats.org/officeDocument/2006/relationships/font" Target="fonts/Merriweather-boldItalic.fntdata"/><Relationship Id="rId41" Type="http://schemas.openxmlformats.org/officeDocument/2006/relationships/font" Target="fonts/Merriweather-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35" Type="http://schemas.openxmlformats.org/officeDocument/2006/relationships/font" Target="fonts/PlayfairDisplayRegular-bold.fntdata"/><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37" Type="http://schemas.openxmlformats.org/officeDocument/2006/relationships/font" Target="fonts/MerriweatherBlack-bold.fntdata"/><Relationship Id="rId14" Type="http://schemas.openxmlformats.org/officeDocument/2006/relationships/slide" Target="slides/slide9.xml"/><Relationship Id="rId36" Type="http://schemas.openxmlformats.org/officeDocument/2006/relationships/font" Target="fonts/PlayfairDisplayRegular-boldItalic.fntdata"/><Relationship Id="rId17" Type="http://schemas.openxmlformats.org/officeDocument/2006/relationships/slide" Target="slides/slide12.xml"/><Relationship Id="rId39" Type="http://schemas.openxmlformats.org/officeDocument/2006/relationships/font" Target="fonts/Merriweather-regular.fntdata"/><Relationship Id="rId16" Type="http://schemas.openxmlformats.org/officeDocument/2006/relationships/slide" Target="slides/slide11.xml"/><Relationship Id="rId38" Type="http://schemas.openxmlformats.org/officeDocument/2006/relationships/font" Target="fonts/MerriweatherBlack-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anebarker.net/tech/blog/discrete-vs-relational-content-modeling/"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a10b0f1d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a10b0f1d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26527318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26527318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Piyush</a:t>
            </a:r>
            <a:r>
              <a:rPr lang="en">
                <a:solidFill>
                  <a:schemeClr val="dk1"/>
                </a:solidFill>
              </a:rPr>
              <a:t>:</a:t>
            </a:r>
            <a:r>
              <a:rPr lang="en" sz="1200">
                <a:solidFill>
                  <a:srgbClr val="434446"/>
                </a:solidFill>
                <a:highlight>
                  <a:srgbClr val="FFFFFF"/>
                </a:highlight>
                <a:latin typeface="Roboto"/>
                <a:ea typeface="Roboto"/>
                <a:cs typeface="Roboto"/>
                <a:sym typeface="Roboto"/>
              </a:rPr>
              <a:t> So today with the growing demand there are a lot of metadata management softwares which helps to parse or resolves and load different types of metadata. </a:t>
            </a:r>
            <a:endParaRPr sz="1200">
              <a:solidFill>
                <a:srgbClr val="434446"/>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434446"/>
                </a:solidFill>
                <a:highlight>
                  <a:srgbClr val="FFFFFF"/>
                </a:highlight>
                <a:latin typeface="Roboto"/>
                <a:ea typeface="Roboto"/>
                <a:cs typeface="Roboto"/>
                <a:sym typeface="Roboto"/>
              </a:rPr>
              <a:t>If an organization have a completely built metadata management model then they may experience a 360 degree view on how different systems in that organization are connected together. This will also allows that organization to create a custom metadata types to stitch metadata between two systems which is a great advantage. </a:t>
            </a:r>
            <a:endParaRPr sz="1200">
              <a:solidFill>
                <a:srgbClr val="434446"/>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434446"/>
                </a:solidFill>
                <a:highlight>
                  <a:srgbClr val="FFFFFF"/>
                </a:highlight>
                <a:latin typeface="Roboto"/>
                <a:ea typeface="Roboto"/>
                <a:cs typeface="Roboto"/>
                <a:sym typeface="Roboto"/>
              </a:rPr>
              <a:t>We do also have some metadata management systems which the reputed companies are using such as Informatica, IBM who delivers a comprehensive, unified view of metadata, business context, tagging, relationships, data quality, and usage.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a092469e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a092469e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Sourabh</a:t>
            </a:r>
            <a:r>
              <a:rPr lang="en">
                <a:solidFill>
                  <a:schemeClr val="dk1"/>
                </a:solidFill>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a092469e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a092469e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Clr>
                <a:srgbClr val="F46524"/>
              </a:buClr>
              <a:buSzPts val="1100"/>
              <a:buFont typeface="Arial"/>
              <a:buNone/>
            </a:pPr>
            <a:r>
              <a:rPr b="1" lang="en">
                <a:solidFill>
                  <a:srgbClr val="F46524"/>
                </a:solidFill>
              </a:rPr>
              <a:t>Piyush</a:t>
            </a:r>
            <a:r>
              <a:rPr lang="en">
                <a:solidFill>
                  <a:srgbClr val="F46524"/>
                </a:solidFill>
              </a:rPr>
              <a:t>:</a:t>
            </a:r>
            <a:r>
              <a:rPr lang="en"/>
              <a:t>Pro,</a:t>
            </a:r>
            <a:endParaRPr/>
          </a:p>
          <a:p>
            <a:pPr indent="0" lvl="0" marL="0" rtl="0" algn="l">
              <a:spcBef>
                <a:spcPts val="1500"/>
              </a:spcBef>
              <a:spcAft>
                <a:spcPts val="1500"/>
              </a:spcAft>
              <a:buClr>
                <a:srgbClr val="F46524"/>
              </a:buClr>
              <a:buSzPts val="1100"/>
              <a:buFont typeface="Arial"/>
              <a:buNone/>
            </a:pPr>
            <a:r>
              <a:rPr lang="en">
                <a:solidFill>
                  <a:srgbClr val="F46524"/>
                </a:solidFill>
              </a:rPr>
              <a:t>Sourabh:</a:t>
            </a:r>
            <a:r>
              <a:rPr lang="en"/>
              <a:t>con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a32bb34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a32bb34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Sourabh</a:t>
            </a:r>
            <a:r>
              <a:rPr lang="en">
                <a:solidFill>
                  <a:schemeClr val="dk1"/>
                </a:solidFill>
              </a:rPr>
              <a:t>: </a:t>
            </a:r>
            <a:r>
              <a:rPr lang="en" sz="1150">
                <a:solidFill>
                  <a:srgbClr val="292A29"/>
                </a:solidFill>
                <a:highlight>
                  <a:srgbClr val="FFFFFF"/>
                </a:highlight>
                <a:latin typeface="Roboto"/>
                <a:ea typeface="Roboto"/>
                <a:cs typeface="Roboto"/>
                <a:sym typeface="Roboto"/>
              </a:rPr>
              <a:t>Physical database design is the process of transforming a data model into the physical data structure of a particular database management system (DBMS). There is actually four levels in the database designing…..so before physical database there is a level of logical databse...so there is a conversion of logical databse into physical databse.</a:t>
            </a:r>
            <a:r>
              <a:rPr lang="en">
                <a:solidFill>
                  <a:srgbClr val="202124"/>
                </a:solidFill>
                <a:highlight>
                  <a:srgbClr val="FFFFFF"/>
                </a:highlight>
              </a:rPr>
              <a:t>Its basically means the expanding of a business model into a fully attributed model and then transforming the fully attributed model into a physical design model</a:t>
            </a:r>
            <a:endParaRPr>
              <a:solidFill>
                <a:srgbClr val="202124"/>
              </a:solidFill>
              <a:highlight>
                <a:srgbClr val="FFFFFF"/>
              </a:highlight>
            </a:endParaRPr>
          </a:p>
          <a:p>
            <a:pPr indent="0" lvl="0" marL="0" rtl="0" algn="l">
              <a:spcBef>
                <a:spcPts val="800"/>
              </a:spcBef>
              <a:spcAft>
                <a:spcPts val="800"/>
              </a:spcAft>
              <a:buClr>
                <a:schemeClr val="dk1"/>
              </a:buClr>
              <a:buSzPts val="1100"/>
              <a:buFont typeface="Arial"/>
              <a:buNone/>
            </a:pPr>
            <a:r>
              <a:t/>
            </a:r>
            <a:endParaRPr sz="400">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4d07b56f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4d07b56f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Clr>
                <a:schemeClr val="dk1"/>
              </a:buClr>
              <a:buSzPts val="1100"/>
              <a:buFont typeface="Arial"/>
              <a:buNone/>
            </a:pPr>
            <a:r>
              <a:rPr lang="en" sz="1000">
                <a:highlight>
                  <a:srgbClr val="FFFFFF"/>
                </a:highlight>
              </a:rPr>
              <a:t>So there are three important inputs of Database Design Process </a:t>
            </a:r>
            <a:endParaRPr sz="1000">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4d07b56f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4d07b56f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Sourabh: </a:t>
            </a:r>
            <a:r>
              <a:rPr lang="en">
                <a:solidFill>
                  <a:schemeClr val="dk1"/>
                </a:solidFill>
              </a:rPr>
              <a:t>So the Data Distribution </a:t>
            </a:r>
            <a:r>
              <a:rPr lang="en">
                <a:solidFill>
                  <a:schemeClr val="dk1"/>
                </a:solidFill>
              </a:rPr>
              <a:t>Strategy</a:t>
            </a:r>
            <a:r>
              <a:rPr lang="en">
                <a:solidFill>
                  <a:schemeClr val="dk1"/>
                </a:solidFill>
              </a:rPr>
              <a:t> includes the centralised data distribution system is the basic data distribution strategy and it is also the most inefficient one how it works? It actually have a parent system or server from which all the users access data. In this </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Replicated:So,in replicated one one parent data server is cloned into multiple servers and works like the local host access the local server.points:</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Hybrid:So,in this distribution system the a table is being created and it has been partioned where one is critical and another is non critical fragment.So the critical one contains the primary key which can be access from multiple sites and in non critical fragment it cannot be accessed by any other server but the parent one.</a:t>
            </a:r>
            <a:endParaRPr>
              <a:solidFill>
                <a:schemeClr val="dk1"/>
              </a:solidFill>
            </a:endParaRPr>
          </a:p>
          <a:p>
            <a:pPr indent="0" lvl="0" marL="0" rtl="0" algn="l">
              <a:spcBef>
                <a:spcPts val="800"/>
              </a:spcBef>
              <a:spcAft>
                <a:spcPts val="0"/>
              </a:spcAft>
              <a:buClr>
                <a:schemeClr val="dk1"/>
              </a:buClr>
              <a:buSzPts val="1100"/>
              <a:buFont typeface="Arial"/>
              <a:buNone/>
            </a:pPr>
            <a:r>
              <a:t/>
            </a:r>
            <a:endParaRPr b="1">
              <a:solidFill>
                <a:schemeClr val="dk1"/>
              </a:solidFill>
            </a:endParaRPr>
          </a:p>
          <a:p>
            <a:pPr indent="0" lvl="0" marL="0" rtl="0" algn="l">
              <a:spcBef>
                <a:spcPts val="800"/>
              </a:spcBef>
              <a:spcAft>
                <a:spcPts val="0"/>
              </a:spcAft>
              <a:buClr>
                <a:schemeClr val="dk1"/>
              </a:buClr>
              <a:buSzPts val="1100"/>
              <a:buFont typeface="Arial"/>
              <a:buNone/>
            </a:pPr>
            <a:r>
              <a:t/>
            </a:r>
            <a:endParaRPr b="1">
              <a:solidFill>
                <a:schemeClr val="dk1"/>
              </a:solidFill>
            </a:endParaRPr>
          </a:p>
          <a:p>
            <a:pPr indent="0" lvl="0" marL="0" rtl="0" algn="l">
              <a:spcBef>
                <a:spcPts val="800"/>
              </a:spcBef>
              <a:spcAft>
                <a:spcPts val="0"/>
              </a:spcAft>
              <a:buClr>
                <a:schemeClr val="dk1"/>
              </a:buClr>
              <a:buSzPts val="1100"/>
              <a:buFont typeface="Arial"/>
              <a:buNone/>
            </a:pPr>
            <a:r>
              <a:t/>
            </a:r>
            <a:endParaRPr b="1">
              <a:solidFill>
                <a:schemeClr val="dk1"/>
              </a:solidFill>
            </a:endParaRPr>
          </a:p>
          <a:p>
            <a:pPr indent="0" lvl="0" marL="0" rtl="0" algn="l">
              <a:spcBef>
                <a:spcPts val="800"/>
              </a:spcBef>
              <a:spcAft>
                <a:spcPts val="800"/>
              </a:spcAft>
              <a:buClr>
                <a:schemeClr val="dk1"/>
              </a:buClr>
              <a:buSzPts val="1100"/>
              <a:buFont typeface="Arial"/>
              <a:buNone/>
            </a:pPr>
            <a:r>
              <a:t/>
            </a:r>
            <a:endParaRPr b="1">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aba523d1e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aba523d1e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500"/>
              </a:spcBef>
              <a:spcAft>
                <a:spcPts val="1500"/>
              </a:spcAft>
              <a:buClr>
                <a:srgbClr val="F46524"/>
              </a:buClr>
              <a:buSzPts val="1100"/>
              <a:buFont typeface="Arial"/>
              <a:buNone/>
            </a:pPr>
            <a:r>
              <a:rPr b="1" lang="en">
                <a:solidFill>
                  <a:srgbClr val="F46524"/>
                </a:solidFill>
              </a:rPr>
              <a:t>Piyush</a:t>
            </a:r>
            <a:r>
              <a:rPr lang="en">
                <a:solidFill>
                  <a:srgbClr val="F46524"/>
                </a:solidFill>
              </a:rPr>
              <a:t>:</a:t>
            </a:r>
            <a:r>
              <a:rPr lang="en"/>
              <a:t>Suppose a user wants to access the website then he/she have to cross a authentication level to access the contains of the website.It is designrd in such a way that the user will first enter to a page or the user interface where he or she have to register themselves with a unique username and a strong password.And then when the user wants to visit the website he or she will be asked to enter </a:t>
            </a:r>
            <a:r>
              <a:rPr lang="en"/>
              <a:t>their</a:t>
            </a:r>
            <a:r>
              <a:rPr lang="en"/>
              <a:t> unique username and password which the dbms will verify the information from the database if it gets matched then he/she will be able to view the content.So there are certain levels for the user authentication,where physical databse designing  plays a crucial role,where user have to access the server to get verified for the information that he/she had entered. So as we can see in this diagram that a user and the dbms communicates via an Application Programming Interface (API), Where the languages like MySql,Oracle helps to make the Database understand or verify.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9f1d7f6a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9f1d7f6a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Sourabh</a:t>
            </a:r>
            <a:r>
              <a:rPr lang="en"/>
              <a:t>: First of all i would like to say that if anyone wants to choose DBMS as their career should definitely understand this Metadata Management.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56a2e78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56a2e78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1500"/>
              </a:spcBef>
              <a:spcAft>
                <a:spcPts val="0"/>
              </a:spcAft>
              <a:buClr>
                <a:schemeClr val="dk1"/>
              </a:buClr>
              <a:buSzPts val="1100"/>
              <a:buFont typeface="Arial"/>
              <a:buNone/>
            </a:pPr>
            <a:r>
              <a:rPr b="1" lang="en">
                <a:solidFill>
                  <a:schemeClr val="dk1"/>
                </a:solidFill>
              </a:rPr>
              <a:t>Piyush</a:t>
            </a:r>
            <a:r>
              <a:rPr lang="en">
                <a:solidFill>
                  <a:schemeClr val="dk1"/>
                </a:solidFill>
              </a:rPr>
              <a:t>: So now lets just understand deeply what is </a:t>
            </a:r>
            <a:r>
              <a:rPr lang="en" sz="1200">
                <a:solidFill>
                  <a:srgbClr val="373737"/>
                </a:solidFill>
                <a:highlight>
                  <a:srgbClr val="FFFFFF"/>
                </a:highlight>
                <a:latin typeface="Roboto"/>
                <a:ea typeface="Roboto"/>
                <a:cs typeface="Roboto"/>
                <a:sym typeface="Roboto"/>
              </a:rPr>
              <a:t>Metadata management. The word ‘meta’ is a prefix that in most information technologies uses which means </a:t>
            </a:r>
            <a:r>
              <a:rPr lang="en" sz="1200">
                <a:solidFill>
                  <a:srgbClr val="373737"/>
                </a:solidFill>
                <a:highlight>
                  <a:srgbClr val="FFFFFF"/>
                </a:highlight>
                <a:latin typeface="Roboto"/>
                <a:ea typeface="Roboto"/>
                <a:cs typeface="Roboto"/>
                <a:sym typeface="Roboto"/>
              </a:rPr>
              <a:t>definition</a:t>
            </a:r>
            <a:r>
              <a:rPr lang="en" sz="1200">
                <a:solidFill>
                  <a:srgbClr val="373737"/>
                </a:solidFill>
                <a:highlight>
                  <a:srgbClr val="FFFFFF"/>
                </a:highlight>
                <a:latin typeface="Roboto"/>
                <a:ea typeface="Roboto"/>
                <a:cs typeface="Roboto"/>
                <a:sym typeface="Roboto"/>
              </a:rPr>
              <a:t> or description so we can say metadata is the summarized data for the contextual data. It describes the proactive use of metadata to govern data in a way that ultimately supports well informed business decisions and efficiency.</a:t>
            </a:r>
            <a:r>
              <a:rPr lang="en" sz="1200">
                <a:highlight>
                  <a:srgbClr val="FFFFFF"/>
                </a:highlight>
                <a:latin typeface="Roboto"/>
                <a:ea typeface="Roboto"/>
                <a:cs typeface="Roboto"/>
                <a:sym typeface="Roboto"/>
              </a:rPr>
              <a:t> Meatdata Management </a:t>
            </a:r>
            <a:r>
              <a:rPr lang="en">
                <a:latin typeface="Merriweather Black"/>
                <a:ea typeface="Merriweather Black"/>
                <a:cs typeface="Merriweather Black"/>
                <a:sym typeface="Merriweather Black"/>
              </a:rPr>
              <a:t>Metadata is the data, or information, about the data.</a:t>
            </a:r>
            <a:r>
              <a:rPr lang="en" sz="1200">
                <a:latin typeface="Merriweather Black"/>
                <a:ea typeface="Merriweather Black"/>
                <a:cs typeface="Merriweather Black"/>
                <a:sym typeface="Merriweather Black"/>
              </a:rPr>
              <a:t> </a:t>
            </a:r>
            <a:r>
              <a:rPr lang="en" sz="1200">
                <a:highlight>
                  <a:srgbClr val="FFFFFF"/>
                </a:highlight>
                <a:latin typeface="Roboto"/>
                <a:ea typeface="Roboto"/>
                <a:cs typeface="Roboto"/>
                <a:sym typeface="Roboto"/>
              </a:rPr>
              <a:t>Lets understand with a example of a book we do have a index page where we can get all the details of the book basically this is the </a:t>
            </a:r>
            <a:r>
              <a:rPr lang="en" sz="1200">
                <a:highlight>
                  <a:srgbClr val="FFFFFF"/>
                </a:highlight>
                <a:latin typeface="Roboto"/>
                <a:ea typeface="Roboto"/>
                <a:cs typeface="Roboto"/>
                <a:sym typeface="Roboto"/>
              </a:rPr>
              <a:t>index</a:t>
            </a:r>
            <a:r>
              <a:rPr lang="en" sz="1200">
                <a:highlight>
                  <a:srgbClr val="FFFFFF"/>
                </a:highlight>
                <a:latin typeface="Roboto"/>
                <a:ea typeface="Roboto"/>
                <a:cs typeface="Roboto"/>
                <a:sym typeface="Roboto"/>
              </a:rPr>
              <a:t> of an organization.</a:t>
            </a:r>
            <a:endParaRPr b="1">
              <a:highlight>
                <a:srgbClr val="FFFFFF"/>
              </a:highlight>
              <a:latin typeface="Merriweather"/>
              <a:ea typeface="Merriweather"/>
              <a:cs typeface="Merriweather"/>
              <a:sym typeface="Merriweather"/>
            </a:endParaRPr>
          </a:p>
          <a:p>
            <a:pPr indent="0" lvl="0" marL="0" rtl="0" algn="l">
              <a:lnSpc>
                <a:spcPct val="100000"/>
              </a:lnSpc>
              <a:spcBef>
                <a:spcPts val="1500"/>
              </a:spcBef>
              <a:spcAft>
                <a:spcPts val="0"/>
              </a:spcAft>
              <a:buNone/>
            </a:pPr>
            <a:r>
              <a:t/>
            </a:r>
            <a:endParaRPr sz="1000">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56a2e7ac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56a2e7ac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Sourabh</a:t>
            </a:r>
            <a:r>
              <a:rPr lang="en">
                <a:solidFill>
                  <a:schemeClr val="dk1"/>
                </a:solidFill>
              </a:rPr>
              <a:t>: </a:t>
            </a:r>
            <a:r>
              <a:rPr lang="en"/>
              <a:t>Now how metadata is used in Dbms?So let’s have a look</a:t>
            </a:r>
            <a:endParaRPr/>
          </a:p>
          <a:p>
            <a:pPr indent="0" lvl="0" marL="0" rtl="0" algn="l">
              <a:spcBef>
                <a:spcPts val="0"/>
              </a:spcBef>
              <a:spcAft>
                <a:spcPts val="0"/>
              </a:spcAft>
              <a:buClr>
                <a:schemeClr val="dk1"/>
              </a:buClr>
              <a:buSzPts val="1100"/>
              <a:buFont typeface="Arial"/>
              <a:buNone/>
            </a:pPr>
            <a:r>
              <a:rPr b="1" lang="en" sz="1350">
                <a:highlight>
                  <a:srgbClr val="FFFFFF"/>
                </a:highlight>
                <a:latin typeface="Verdana"/>
                <a:ea typeface="Verdana"/>
                <a:cs typeface="Verdana"/>
                <a:sym typeface="Verdana"/>
              </a:rPr>
              <a:t>Metadata in DBMS </a:t>
            </a:r>
            <a:r>
              <a:rPr lang="en" sz="1350">
                <a:highlight>
                  <a:srgbClr val="FFFFFF"/>
                </a:highlight>
                <a:latin typeface="Verdana"/>
                <a:ea typeface="Verdana"/>
                <a:cs typeface="Verdana"/>
                <a:sym typeface="Verdana"/>
              </a:rPr>
              <a:t>refers to the information that describes the schema and other information related to the stored data in the database, including storage, programs, data elements, usage, and additional related information.</a:t>
            </a:r>
            <a:endParaRPr sz="1700">
              <a:highlight>
                <a:srgbClr val="FFFFFF"/>
              </a:highlight>
              <a:latin typeface="Lato"/>
              <a:ea typeface="Lato"/>
              <a:cs typeface="Lato"/>
              <a:sym typeface="Lato"/>
            </a:endParaRPr>
          </a:p>
          <a:p>
            <a:pPr indent="0" lvl="0" marL="0" rtl="0" algn="l">
              <a:spcBef>
                <a:spcPts val="0"/>
              </a:spcBef>
              <a:spcAft>
                <a:spcPts val="0"/>
              </a:spcAft>
              <a:buNone/>
            </a:pPr>
            <a:r>
              <a:t/>
            </a:r>
            <a:endParaRPr sz="9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26527318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26527318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9999"/>
              </a:lnSpc>
              <a:spcBef>
                <a:spcPts val="1100"/>
              </a:spcBef>
              <a:spcAft>
                <a:spcPts val="0"/>
              </a:spcAft>
              <a:buNone/>
            </a:pPr>
            <a:r>
              <a:rPr b="1" lang="en">
                <a:solidFill>
                  <a:srgbClr val="F46524"/>
                </a:solidFill>
              </a:rPr>
              <a:t>Piyush</a:t>
            </a:r>
            <a:r>
              <a:rPr lang="en">
                <a:solidFill>
                  <a:srgbClr val="F46524"/>
                </a:solidFill>
              </a:rPr>
              <a:t>: </a:t>
            </a:r>
            <a:r>
              <a:rPr b="1" lang="en">
                <a:solidFill>
                  <a:srgbClr val="505050"/>
                </a:solidFill>
              </a:rPr>
              <a:t>Descriptive Metadata</a:t>
            </a:r>
            <a:r>
              <a:rPr lang="en">
                <a:solidFill>
                  <a:srgbClr val="505050"/>
                </a:solidFill>
              </a:rPr>
              <a:t> is what we normally think of as content modeling.  This is metadata that describes an object – the properties that define what it is: title, body, author, etc. </a:t>
            </a:r>
            <a:r>
              <a:rPr b="1" lang="en">
                <a:solidFill>
                  <a:srgbClr val="505050"/>
                </a:solidFill>
              </a:rPr>
              <a:t>Administrative Metadata</a:t>
            </a:r>
            <a:r>
              <a:rPr lang="en">
                <a:solidFill>
                  <a:srgbClr val="505050"/>
                </a:solidFill>
              </a:rPr>
              <a:t> is not something that the public consumes, but rather someone that is used to manage the object.  publish date, expiration date, rights management, etc. </a:t>
            </a:r>
            <a:r>
              <a:rPr b="1" lang="en">
                <a:solidFill>
                  <a:srgbClr val="505050"/>
                </a:solidFill>
              </a:rPr>
              <a:t>Structural Metadata</a:t>
            </a:r>
            <a:r>
              <a:rPr lang="en">
                <a:solidFill>
                  <a:srgbClr val="505050"/>
                </a:solidFill>
              </a:rPr>
              <a:t> is what I would call “</a:t>
            </a:r>
            <a:r>
              <a:rPr lang="en" u="sng">
                <a:solidFill>
                  <a:srgbClr val="007BFF"/>
                </a:solidFill>
                <a:hlinkClick r:id="rId2">
                  <a:extLst>
                    <a:ext uri="{A12FA001-AC4F-418D-AE19-62706E023703}">
                      <ahyp:hlinkClr val="tx"/>
                    </a:ext>
                  </a:extLst>
                </a:hlinkClick>
              </a:rPr>
              <a:t>relational content modeling</a:t>
            </a:r>
            <a:r>
              <a:rPr lang="en">
                <a:solidFill>
                  <a:srgbClr val="505050"/>
                </a:solidFill>
              </a:rPr>
              <a:t>."  This is the information that relates this content to other content, and makes it possible for this content to fit into larger structures, and provides functionality https://deanebarker.net/tech/blog/three-types-of-metadata/</a:t>
            </a:r>
            <a:endParaRPr sz="1300">
              <a:solidFill>
                <a:srgbClr val="454957"/>
              </a:solidFill>
              <a:highlight>
                <a:srgbClr val="FFFFFF"/>
              </a:highlight>
            </a:endParaRPr>
          </a:p>
          <a:p>
            <a:pPr indent="0" lvl="0" marL="0" rtl="0" algn="l">
              <a:lnSpc>
                <a:spcPct val="139999"/>
              </a:lnSpc>
              <a:spcBef>
                <a:spcPts val="1700"/>
              </a:spcBef>
              <a:spcAft>
                <a:spcPts val="1700"/>
              </a:spcAft>
              <a:buNone/>
            </a:pPr>
            <a:r>
              <a:rPr b="1" lang="en" sz="1200">
                <a:solidFill>
                  <a:srgbClr val="202124"/>
                </a:solidFill>
                <a:highlight>
                  <a:srgbClr val="FFFFFF"/>
                </a:highlight>
              </a:rPr>
              <a:t>metadata</a:t>
            </a:r>
            <a:r>
              <a:rPr lang="en" sz="1200">
                <a:solidFill>
                  <a:srgbClr val="202124"/>
                </a:solidFill>
                <a:highlight>
                  <a:srgbClr val="FFFFFF"/>
                </a:highlight>
              </a:rPr>
              <a:t> standard or </a:t>
            </a:r>
            <a:r>
              <a:rPr b="1" lang="en" sz="1200">
                <a:solidFill>
                  <a:srgbClr val="202124"/>
                </a:solidFill>
                <a:highlight>
                  <a:srgbClr val="FFFFFF"/>
                </a:highlight>
              </a:rPr>
              <a:t>schema</a:t>
            </a:r>
            <a:r>
              <a:rPr lang="en" sz="1200">
                <a:solidFill>
                  <a:srgbClr val="202124"/>
                </a:solidFill>
                <a:highlight>
                  <a:srgbClr val="FFFFFF"/>
                </a:highlight>
              </a:rPr>
              <a:t> is: a labeling, tagging or coding system used for recording cataloging information or structuring descriptive records.It depends on multiple factors </a:t>
            </a:r>
            <a:r>
              <a:rPr b="1" lang="en" sz="1200">
                <a:solidFill>
                  <a:srgbClr val="202124"/>
                </a:solidFill>
                <a:highlight>
                  <a:srgbClr val="FFFFFF"/>
                </a:highlight>
              </a:rPr>
              <a:t>Metadata</a:t>
            </a:r>
            <a:r>
              <a:rPr lang="en" sz="1200">
                <a:solidFill>
                  <a:srgbClr val="202124"/>
                </a:solidFill>
                <a:highlight>
                  <a:srgbClr val="FFFFFF"/>
                </a:highlight>
              </a:rPr>
              <a:t> is what the data in a file or sector header is in a </a:t>
            </a:r>
            <a:r>
              <a:rPr b="1" lang="en" sz="1200">
                <a:solidFill>
                  <a:srgbClr val="202124"/>
                </a:solidFill>
                <a:highlight>
                  <a:srgbClr val="FFFFFF"/>
                </a:highlight>
              </a:rPr>
              <a:t>storage</a:t>
            </a:r>
            <a:r>
              <a:rPr lang="en" sz="1200">
                <a:solidFill>
                  <a:srgbClr val="202124"/>
                </a:solidFill>
                <a:highlight>
                  <a:srgbClr val="FFFFFF"/>
                </a:highlight>
              </a:rPr>
              <a:t> device or system.</a:t>
            </a:r>
            <a:r>
              <a:rPr lang="en" sz="1200">
                <a:solidFill>
                  <a:srgbClr val="202124"/>
                </a:solidFill>
                <a:highlight>
                  <a:srgbClr val="FFFFFF"/>
                </a:highlight>
              </a:rPr>
              <a:t>It depends on multiple factors similarly in physical execution it depends on real time problems like</a:t>
            </a:r>
            <a:endParaRPr>
              <a:solidFill>
                <a:srgbClr val="50505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3ec75ddf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3ec75ddf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Sourabh</a:t>
            </a:r>
            <a:r>
              <a:rPr lang="en">
                <a:solidFill>
                  <a:schemeClr val="dk1"/>
                </a:solidFill>
              </a:rPr>
              <a:t>:Metadata in Dbms can be defines as the schematic diagram of various information that is stored in the database including various things like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26527318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26527318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46524"/>
                </a:solidFill>
              </a:rPr>
              <a:t>Piyush</a:t>
            </a:r>
            <a:r>
              <a:rPr lang="en">
                <a:solidFill>
                  <a:srgbClr val="F46524"/>
                </a:solidFill>
              </a:rPr>
              <a:t>: </a:t>
            </a:r>
            <a:r>
              <a:rPr lang="en"/>
              <a:t>So as we can see in this example that </a:t>
            </a:r>
            <a:r>
              <a:rPr lang="en" sz="1150">
                <a:highlight>
                  <a:srgbClr val="FFFFFF"/>
                </a:highlight>
                <a:latin typeface="Georgia"/>
                <a:ea typeface="Georgia"/>
                <a:cs typeface="Georgia"/>
                <a:sym typeface="Georgia"/>
              </a:rPr>
              <a:t>a relational database stores the data as well as</a:t>
            </a:r>
            <a:r>
              <a:rPr lang="en"/>
              <a:t> metadata in a structured way, this storing of data in a structured way is called the Data </a:t>
            </a:r>
            <a:r>
              <a:rPr lang="en"/>
              <a:t>Dictionary</a:t>
            </a:r>
            <a:r>
              <a:rPr lang="en"/>
              <a:t> or </a:t>
            </a:r>
            <a:r>
              <a:rPr lang="en"/>
              <a:t>system</a:t>
            </a:r>
            <a:r>
              <a:rPr lang="en"/>
              <a:t> catalog which holds the information in row and column manner like: the </a:t>
            </a:r>
            <a:r>
              <a:rPr lang="en"/>
              <a:t>data types</a:t>
            </a:r>
            <a:r>
              <a:rPr lang="en"/>
              <a:t>, values, the relationship between tables, </a:t>
            </a:r>
            <a:r>
              <a:rPr lang="en"/>
              <a:t>constraints</a:t>
            </a:r>
            <a:r>
              <a:rPr lang="en"/>
              <a:t> and many more </a:t>
            </a:r>
            <a:endParaRPr/>
          </a:p>
          <a:p>
            <a:pPr indent="0" lvl="0" marL="0" rtl="0" algn="l">
              <a:spcBef>
                <a:spcPts val="0"/>
              </a:spcBef>
              <a:spcAft>
                <a:spcPts val="0"/>
              </a:spcAft>
              <a:buNone/>
            </a:pPr>
            <a:r>
              <a:rPr lang="en"/>
              <a:t>Sourabh: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26527318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26527318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Piyush: </a:t>
            </a:r>
            <a:r>
              <a:rPr lang="en">
                <a:solidFill>
                  <a:schemeClr val="dk1"/>
                </a:solidFill>
              </a:rPr>
              <a:t>So now you must be assuming that how the data can be accessed? Let me clear that metadata tools allow both searching techniques as the user may search by their own as well as may search externally. </a:t>
            </a:r>
            <a:r>
              <a:rPr lang="en" sz="1150">
                <a:highlight>
                  <a:srgbClr val="FFFFFF"/>
                </a:highlight>
              </a:rPr>
              <a:t>It helps to organize, find and understand data.</a:t>
            </a:r>
            <a:endParaRPr sz="1200"/>
          </a:p>
          <a:p>
            <a:pPr indent="0" lvl="0" marL="0" rtl="0" algn="l">
              <a:spcBef>
                <a:spcPts val="0"/>
              </a:spcBef>
              <a:spcAft>
                <a:spcPts val="0"/>
              </a:spcAft>
              <a:buClr>
                <a:schemeClr val="dk1"/>
              </a:buClr>
              <a:buSzPts val="1100"/>
              <a:buFont typeface="Arial"/>
              <a:buNone/>
            </a:pPr>
            <a:r>
              <a:rPr b="1" lang="en">
                <a:solidFill>
                  <a:schemeClr val="dk1"/>
                </a:solidFill>
              </a:rPr>
              <a:t>Sourabh</a:t>
            </a:r>
            <a:r>
              <a:rPr lang="en">
                <a:solidFill>
                  <a:schemeClr val="dk1"/>
                </a:solidFill>
              </a:rPr>
              <a:t>: </a:t>
            </a:r>
            <a:r>
              <a:rPr lang="en" sz="1050">
                <a:highlight>
                  <a:srgbClr val="FFFFFF"/>
                </a:highlight>
              </a:rPr>
              <a:t>A </a:t>
            </a:r>
            <a:r>
              <a:rPr b="1" lang="en" sz="1050">
                <a:highlight>
                  <a:srgbClr val="FFFFFF"/>
                </a:highlight>
              </a:rPr>
              <a:t>geographic information system</a:t>
            </a:r>
            <a:r>
              <a:rPr lang="en" sz="1050">
                <a:highlight>
                  <a:srgbClr val="FFFFFF"/>
                </a:highlight>
              </a:rPr>
              <a:t> (</a:t>
            </a:r>
            <a:r>
              <a:rPr b="1" lang="en" sz="1050">
                <a:highlight>
                  <a:srgbClr val="FFFFFF"/>
                </a:highlight>
              </a:rPr>
              <a:t>GIS</a:t>
            </a:r>
            <a:r>
              <a:rPr lang="en" sz="1050">
                <a:highlight>
                  <a:srgbClr val="FFFFFF"/>
                </a:highlight>
              </a:rPr>
              <a:t>) &amp; DBMS is a framework for gathering, managing, and analyzing data. </a:t>
            </a:r>
            <a:endParaRPr sz="1050">
              <a:highlight>
                <a:srgbClr val="FFFFFF"/>
              </a:highlight>
            </a:endParaRPr>
          </a:p>
          <a:p>
            <a:pPr indent="0" lvl="0" marL="0" rtl="0" algn="l">
              <a:spcBef>
                <a:spcPts val="0"/>
              </a:spcBef>
              <a:spcAft>
                <a:spcPts val="0"/>
              </a:spcAft>
              <a:buClr>
                <a:schemeClr val="dk1"/>
              </a:buClr>
              <a:buSzPts val="1100"/>
              <a:buFont typeface="Arial"/>
              <a:buNone/>
            </a:pPr>
            <a:r>
              <a:rPr lang="en" sz="1200">
                <a:solidFill>
                  <a:srgbClr val="202124"/>
                </a:solidFill>
                <a:highlight>
                  <a:srgbClr val="FFFFFF"/>
                </a:highlight>
              </a:rPr>
              <a:t> A </a:t>
            </a:r>
            <a:r>
              <a:rPr b="1" lang="en" sz="1200">
                <a:solidFill>
                  <a:srgbClr val="202124"/>
                </a:solidFill>
                <a:highlight>
                  <a:srgbClr val="FFFFFF"/>
                </a:highlight>
              </a:rPr>
              <a:t>distributed database</a:t>
            </a:r>
            <a:r>
              <a:rPr lang="en" sz="1200">
                <a:solidFill>
                  <a:srgbClr val="202124"/>
                </a:solidFill>
                <a:highlight>
                  <a:srgbClr val="FFFFFF"/>
                </a:highlight>
              </a:rPr>
              <a:t> system is an integrated collection of databases that is physically </a:t>
            </a:r>
            <a:r>
              <a:rPr b="1" lang="en" sz="1200">
                <a:solidFill>
                  <a:srgbClr val="202124"/>
                </a:solidFill>
                <a:highlight>
                  <a:srgbClr val="FFFFFF"/>
                </a:highlight>
              </a:rPr>
              <a:t>distributed</a:t>
            </a:r>
            <a:r>
              <a:rPr lang="en" sz="1200">
                <a:solidFill>
                  <a:srgbClr val="202124"/>
                </a:solidFill>
                <a:highlight>
                  <a:srgbClr val="FFFFFF"/>
                </a:highlight>
              </a:rPr>
              <a:t> across sites in a computer </a:t>
            </a:r>
            <a:r>
              <a:rPr b="1" lang="en" sz="1200">
                <a:solidFill>
                  <a:srgbClr val="202124"/>
                </a:solidFill>
                <a:highlight>
                  <a:srgbClr val="FFFFFF"/>
                </a:highlight>
              </a:rPr>
              <a:t>network</a:t>
            </a:r>
            <a:r>
              <a:rPr lang="en" sz="1200">
                <a:solidFill>
                  <a:srgbClr val="202124"/>
                </a:solidFill>
                <a:highlight>
                  <a:srgbClr val="FFFFFF"/>
                </a:highlight>
              </a:rPr>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2f8de36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2f8de36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Sourabh</a:t>
            </a:r>
            <a:r>
              <a:rPr lang="en">
                <a:solidFill>
                  <a:schemeClr val="dk1"/>
                </a:solidFill>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68" name="Shape 68"/>
        <p:cNvGrpSpPr/>
        <p:nvPr/>
      </p:nvGrpSpPr>
      <p:grpSpPr>
        <a:xfrm>
          <a:off x="0" y="0"/>
          <a:ext cx="0" cy="0"/>
          <a:chOff x="0" y="0"/>
          <a:chExt cx="0" cy="0"/>
        </a:xfrm>
      </p:grpSpPr>
      <p:sp>
        <p:nvSpPr>
          <p:cNvPr id="69" name="Google Shape;69;p13"/>
          <p:cNvSpPr/>
          <p:nvPr/>
        </p:nvSpPr>
        <p:spPr>
          <a:xfrm>
            <a:off x="0" y="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 name="Google Shape;70;p13"/>
          <p:cNvCxnSpPr/>
          <p:nvPr/>
        </p:nvCxnSpPr>
        <p:spPr>
          <a:xfrm>
            <a:off x="311700" y="312013"/>
            <a:ext cx="670500" cy="670200"/>
          </a:xfrm>
          <a:prstGeom prst="straightConnector1">
            <a:avLst/>
          </a:prstGeom>
          <a:noFill/>
          <a:ln cap="flat" cmpd="sng" w="9525">
            <a:solidFill>
              <a:srgbClr val="F6F2D2"/>
            </a:solidFill>
            <a:prstDash val="solid"/>
            <a:round/>
            <a:headEnd len="sm" w="sm" type="none"/>
            <a:tailEnd len="sm" w="sm" type="none"/>
          </a:ln>
        </p:spPr>
      </p:cxnSp>
      <p:sp>
        <p:nvSpPr>
          <p:cNvPr id="71" name="Google Shape;71;p13"/>
          <p:cNvSpPr txBox="1"/>
          <p:nvPr>
            <p:ph type="title"/>
          </p:nvPr>
        </p:nvSpPr>
        <p:spPr>
          <a:xfrm>
            <a:off x="311700" y="1153900"/>
            <a:ext cx="2655000" cy="858900"/>
          </a:xfrm>
          <a:prstGeom prst="rect">
            <a:avLst/>
          </a:prstGeom>
          <a:noFill/>
        </p:spPr>
        <p:txBody>
          <a:bodyPr anchorCtr="0" anchor="ctr" bIns="91425" lIns="91425" spcFirstLastPara="1" rIns="91425" wrap="square" tIns="91425">
            <a:noAutofit/>
          </a:bodyPr>
          <a:lstStyle>
            <a:lvl1pPr lvl="0" algn="l">
              <a:lnSpc>
                <a:spcPct val="100000"/>
              </a:lnSpc>
              <a:spcBef>
                <a:spcPts val="0"/>
              </a:spcBef>
              <a:spcAft>
                <a:spcPts val="0"/>
              </a:spcAft>
              <a:buNone/>
              <a:defRPr sz="2400">
                <a:solidFill>
                  <a:srgbClr val="FFFFFF"/>
                </a:solidFill>
              </a:defRPr>
            </a:lvl1pPr>
            <a:lvl2pPr lvl="1" algn="l">
              <a:lnSpc>
                <a:spcPct val="100000"/>
              </a:lnSpc>
              <a:spcBef>
                <a:spcPts val="0"/>
              </a:spcBef>
              <a:spcAft>
                <a:spcPts val="0"/>
              </a:spcAft>
              <a:buNone/>
              <a:defRPr sz="2400">
                <a:solidFill>
                  <a:srgbClr val="FFFFFF"/>
                </a:solidFill>
              </a:defRPr>
            </a:lvl2pPr>
            <a:lvl3pPr lvl="2" algn="l">
              <a:lnSpc>
                <a:spcPct val="100000"/>
              </a:lnSpc>
              <a:spcBef>
                <a:spcPts val="0"/>
              </a:spcBef>
              <a:spcAft>
                <a:spcPts val="0"/>
              </a:spcAft>
              <a:buNone/>
              <a:defRPr sz="2400">
                <a:solidFill>
                  <a:srgbClr val="FFFFFF"/>
                </a:solidFill>
              </a:defRPr>
            </a:lvl3pPr>
            <a:lvl4pPr lvl="3" algn="l">
              <a:lnSpc>
                <a:spcPct val="100000"/>
              </a:lnSpc>
              <a:spcBef>
                <a:spcPts val="0"/>
              </a:spcBef>
              <a:spcAft>
                <a:spcPts val="0"/>
              </a:spcAft>
              <a:buNone/>
              <a:defRPr sz="2400">
                <a:solidFill>
                  <a:srgbClr val="FFFFFF"/>
                </a:solidFill>
              </a:defRPr>
            </a:lvl4pPr>
            <a:lvl5pPr lvl="4" algn="l">
              <a:lnSpc>
                <a:spcPct val="100000"/>
              </a:lnSpc>
              <a:spcBef>
                <a:spcPts val="0"/>
              </a:spcBef>
              <a:spcAft>
                <a:spcPts val="0"/>
              </a:spcAft>
              <a:buNone/>
              <a:defRPr sz="2400">
                <a:solidFill>
                  <a:srgbClr val="FFFFFF"/>
                </a:solidFill>
              </a:defRPr>
            </a:lvl5pPr>
            <a:lvl6pPr lvl="5" algn="l">
              <a:lnSpc>
                <a:spcPct val="100000"/>
              </a:lnSpc>
              <a:spcBef>
                <a:spcPts val="0"/>
              </a:spcBef>
              <a:spcAft>
                <a:spcPts val="0"/>
              </a:spcAft>
              <a:buNone/>
              <a:defRPr sz="2400">
                <a:solidFill>
                  <a:srgbClr val="FFFFFF"/>
                </a:solidFill>
              </a:defRPr>
            </a:lvl6pPr>
            <a:lvl7pPr lvl="6" algn="l">
              <a:lnSpc>
                <a:spcPct val="100000"/>
              </a:lnSpc>
              <a:spcBef>
                <a:spcPts val="0"/>
              </a:spcBef>
              <a:spcAft>
                <a:spcPts val="0"/>
              </a:spcAft>
              <a:buNone/>
              <a:defRPr sz="2400">
                <a:solidFill>
                  <a:srgbClr val="FFFFFF"/>
                </a:solidFill>
              </a:defRPr>
            </a:lvl7pPr>
            <a:lvl8pPr lvl="7" algn="l">
              <a:lnSpc>
                <a:spcPct val="100000"/>
              </a:lnSpc>
              <a:spcBef>
                <a:spcPts val="0"/>
              </a:spcBef>
              <a:spcAft>
                <a:spcPts val="0"/>
              </a:spcAft>
              <a:buNone/>
              <a:defRPr sz="2400">
                <a:solidFill>
                  <a:srgbClr val="FFFFFF"/>
                </a:solidFill>
              </a:defRPr>
            </a:lvl8pPr>
            <a:lvl9pPr lvl="8" algn="l">
              <a:lnSpc>
                <a:spcPct val="100000"/>
              </a:lnSpc>
              <a:spcBef>
                <a:spcPts val="0"/>
              </a:spcBef>
              <a:spcAft>
                <a:spcPts val="0"/>
              </a:spcAft>
              <a:buNone/>
              <a:defRPr sz="2400">
                <a:solidFill>
                  <a:srgbClr val="FFFFFF"/>
                </a:solidFill>
              </a:defRPr>
            </a:lvl9pPr>
          </a:lstStyle>
          <a:p/>
        </p:txBody>
      </p:sp>
      <p:sp>
        <p:nvSpPr>
          <p:cNvPr id="72" name="Google Shape;72;p13"/>
          <p:cNvSpPr txBox="1"/>
          <p:nvPr>
            <p:ph idx="1" type="body"/>
          </p:nvPr>
        </p:nvSpPr>
        <p:spPr>
          <a:xfrm>
            <a:off x="311700" y="2022050"/>
            <a:ext cx="2655000" cy="2928300"/>
          </a:xfrm>
          <a:prstGeom prst="rect">
            <a:avLst/>
          </a:prstGeom>
          <a:noFill/>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F6F2D2"/>
              </a:buClr>
              <a:buSzPts val="1000"/>
              <a:buChar char="●"/>
              <a:defRPr sz="1000">
                <a:solidFill>
                  <a:srgbClr val="F6F2D2"/>
                </a:solidFill>
              </a:defRPr>
            </a:lvl1pPr>
            <a:lvl2pPr indent="-292100" lvl="1" marL="914400" algn="l">
              <a:lnSpc>
                <a:spcPct val="115000"/>
              </a:lnSpc>
              <a:spcBef>
                <a:spcPts val="1600"/>
              </a:spcBef>
              <a:spcAft>
                <a:spcPts val="0"/>
              </a:spcAft>
              <a:buClr>
                <a:srgbClr val="F6F2D2"/>
              </a:buClr>
              <a:buSzPts val="1000"/>
              <a:buChar char="○"/>
              <a:defRPr sz="1000">
                <a:solidFill>
                  <a:srgbClr val="F6F2D2"/>
                </a:solidFill>
              </a:defRPr>
            </a:lvl2pPr>
            <a:lvl3pPr indent="-292100" lvl="2" marL="1371600" algn="l">
              <a:lnSpc>
                <a:spcPct val="115000"/>
              </a:lnSpc>
              <a:spcBef>
                <a:spcPts val="1600"/>
              </a:spcBef>
              <a:spcAft>
                <a:spcPts val="0"/>
              </a:spcAft>
              <a:buClr>
                <a:srgbClr val="F6F2D2"/>
              </a:buClr>
              <a:buSzPts val="1000"/>
              <a:buChar char="■"/>
              <a:defRPr sz="1000">
                <a:solidFill>
                  <a:srgbClr val="F6F2D2"/>
                </a:solidFill>
              </a:defRPr>
            </a:lvl3pPr>
            <a:lvl4pPr indent="-292100" lvl="3" marL="1828800" algn="l">
              <a:lnSpc>
                <a:spcPct val="115000"/>
              </a:lnSpc>
              <a:spcBef>
                <a:spcPts val="1600"/>
              </a:spcBef>
              <a:spcAft>
                <a:spcPts val="0"/>
              </a:spcAft>
              <a:buClr>
                <a:srgbClr val="F6F2D2"/>
              </a:buClr>
              <a:buSzPts val="1000"/>
              <a:buChar char="●"/>
              <a:defRPr sz="1000">
                <a:solidFill>
                  <a:srgbClr val="F6F2D2"/>
                </a:solidFill>
              </a:defRPr>
            </a:lvl4pPr>
            <a:lvl5pPr indent="-292100" lvl="4" marL="2286000" algn="l">
              <a:lnSpc>
                <a:spcPct val="115000"/>
              </a:lnSpc>
              <a:spcBef>
                <a:spcPts val="1600"/>
              </a:spcBef>
              <a:spcAft>
                <a:spcPts val="0"/>
              </a:spcAft>
              <a:buClr>
                <a:srgbClr val="F6F2D2"/>
              </a:buClr>
              <a:buSzPts val="1000"/>
              <a:buChar char="○"/>
              <a:defRPr sz="1000">
                <a:solidFill>
                  <a:srgbClr val="F6F2D2"/>
                </a:solidFill>
              </a:defRPr>
            </a:lvl5pPr>
            <a:lvl6pPr indent="-292100" lvl="5" marL="2743200" algn="l">
              <a:lnSpc>
                <a:spcPct val="115000"/>
              </a:lnSpc>
              <a:spcBef>
                <a:spcPts val="1600"/>
              </a:spcBef>
              <a:spcAft>
                <a:spcPts val="0"/>
              </a:spcAft>
              <a:buClr>
                <a:srgbClr val="F6F2D2"/>
              </a:buClr>
              <a:buSzPts val="1000"/>
              <a:buChar char="■"/>
              <a:defRPr sz="1000">
                <a:solidFill>
                  <a:srgbClr val="F6F2D2"/>
                </a:solidFill>
              </a:defRPr>
            </a:lvl6pPr>
            <a:lvl7pPr indent="-292100" lvl="6" marL="3200400" algn="l">
              <a:lnSpc>
                <a:spcPct val="115000"/>
              </a:lnSpc>
              <a:spcBef>
                <a:spcPts val="1600"/>
              </a:spcBef>
              <a:spcAft>
                <a:spcPts val="0"/>
              </a:spcAft>
              <a:buClr>
                <a:srgbClr val="F6F2D2"/>
              </a:buClr>
              <a:buSzPts val="1000"/>
              <a:buChar char="●"/>
              <a:defRPr sz="1000">
                <a:solidFill>
                  <a:srgbClr val="F6F2D2"/>
                </a:solidFill>
              </a:defRPr>
            </a:lvl7pPr>
            <a:lvl8pPr indent="-292100" lvl="7" marL="3657600" algn="l">
              <a:lnSpc>
                <a:spcPct val="115000"/>
              </a:lnSpc>
              <a:spcBef>
                <a:spcPts val="1600"/>
              </a:spcBef>
              <a:spcAft>
                <a:spcPts val="0"/>
              </a:spcAft>
              <a:buClr>
                <a:srgbClr val="F6F2D2"/>
              </a:buClr>
              <a:buSzPts val="1000"/>
              <a:buChar char="○"/>
              <a:defRPr sz="1000">
                <a:solidFill>
                  <a:srgbClr val="F6F2D2"/>
                </a:solidFill>
              </a:defRPr>
            </a:lvl8pPr>
            <a:lvl9pPr indent="-292100" lvl="8" marL="4114800" algn="l">
              <a:lnSpc>
                <a:spcPct val="115000"/>
              </a:lnSpc>
              <a:spcBef>
                <a:spcPts val="1600"/>
              </a:spcBef>
              <a:spcAft>
                <a:spcPts val="1600"/>
              </a:spcAft>
              <a:buClr>
                <a:srgbClr val="F6F2D2"/>
              </a:buClr>
              <a:buSzPts val="1000"/>
              <a:buChar char="■"/>
              <a:defRPr sz="1000">
                <a:solidFill>
                  <a:srgbClr val="F6F2D2"/>
                </a:solidFill>
              </a:defRPr>
            </a:lvl9pPr>
          </a:lstStyle>
          <a:p/>
        </p:txBody>
      </p:sp>
      <p:sp>
        <p:nvSpPr>
          <p:cNvPr id="73" name="Google Shape;73;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8.jpg"/><Relationship Id="rId4" Type="http://schemas.openxmlformats.org/officeDocument/2006/relationships/image" Target="../media/image19.png"/><Relationship Id="rId5"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7" name="Shape 77"/>
        <p:cNvGrpSpPr/>
        <p:nvPr/>
      </p:nvGrpSpPr>
      <p:grpSpPr>
        <a:xfrm>
          <a:off x="0" y="0"/>
          <a:ext cx="0" cy="0"/>
          <a:chOff x="0" y="0"/>
          <a:chExt cx="0" cy="0"/>
        </a:xfrm>
      </p:grpSpPr>
      <p:sp>
        <p:nvSpPr>
          <p:cNvPr id="78" name="Google Shape;78;p14"/>
          <p:cNvSpPr/>
          <p:nvPr/>
        </p:nvSpPr>
        <p:spPr>
          <a:xfrm>
            <a:off x="946100" y="1203050"/>
            <a:ext cx="7502345" cy="2367977"/>
          </a:xfrm>
          <a:prstGeom prst="rect">
            <a:avLst/>
          </a:prstGeom>
        </p:spPr>
        <p:txBody>
          <a:bodyPr>
            <a:prstTxWarp prst="textPlain"/>
          </a:bodyPr>
          <a:lstStyle/>
          <a:p>
            <a:pPr lvl="0" algn="ctr"/>
            <a:r>
              <a:rPr b="1" i="0">
                <a:ln cap="flat" cmpd="sng" w="9525">
                  <a:solidFill>
                    <a:srgbClr val="F1C232"/>
                  </a:solidFill>
                  <a:prstDash val="solid"/>
                  <a:round/>
                  <a:headEnd len="sm" w="sm" type="none"/>
                  <a:tailEnd len="sm" w="sm" type="none"/>
                </a:ln>
                <a:solidFill>
                  <a:srgbClr val="F1C232"/>
                </a:solidFill>
                <a:latin typeface="Georgia"/>
              </a:rPr>
              <a:t>METADATA MANAGEMENT &amp; </a:t>
            </a:r>
            <a:br>
              <a:rPr b="1" i="0">
                <a:ln cap="flat" cmpd="sng" w="9525">
                  <a:solidFill>
                    <a:srgbClr val="F1C232"/>
                  </a:solidFill>
                  <a:prstDash val="solid"/>
                  <a:round/>
                  <a:headEnd len="sm" w="sm" type="none"/>
                  <a:tailEnd len="sm" w="sm" type="none"/>
                </a:ln>
                <a:solidFill>
                  <a:srgbClr val="F1C232"/>
                </a:solidFill>
                <a:latin typeface="Georgia"/>
              </a:rPr>
            </a:br>
            <a:r>
              <a:rPr b="1" i="0">
                <a:ln cap="flat" cmpd="sng" w="9525">
                  <a:solidFill>
                    <a:srgbClr val="F1C232"/>
                  </a:solidFill>
                  <a:prstDash val="solid"/>
                  <a:round/>
                  <a:headEnd len="sm" w="sm" type="none"/>
                  <a:tailEnd len="sm" w="sm" type="none"/>
                </a:ln>
                <a:solidFill>
                  <a:srgbClr val="F1C232"/>
                </a:solidFill>
                <a:latin typeface="Georgia"/>
              </a:rPr>
              <a:t>PHYSICAL DESIGNING</a:t>
            </a:r>
          </a:p>
        </p:txBody>
      </p:sp>
    </p:spTree>
  </p:cSld>
  <p:clrMapOvr>
    <a:masterClrMapping/>
  </p:clrMapOvr>
  <mc:AlternateContent>
    <mc:Choice Requires="p14">
      <p:transition spd="slow" p14:dur="19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1100"/>
                                        <p:tgtEl>
                                          <p:spTgt spid="78"/>
                                        </p:tgtEl>
                                        <p:attrNameLst>
                                          <p:attrName>ppt_w</p:attrName>
                                        </p:attrNameLst>
                                      </p:cBhvr>
                                      <p:tavLst>
                                        <p:tav fmla="" tm="0">
                                          <p:val>
                                            <p:strVal val="0"/>
                                          </p:val>
                                        </p:tav>
                                        <p:tav fmla="" tm="100000">
                                          <p:val>
                                            <p:strVal val="#ppt_w"/>
                                          </p:val>
                                        </p:tav>
                                      </p:tavLst>
                                    </p:anim>
                                    <p:anim calcmode="lin" valueType="num">
                                      <p:cBhvr additive="base">
                                        <p:cTn dur="1100"/>
                                        <p:tgtEl>
                                          <p:spTgt spid="7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66" name="Shape 166"/>
        <p:cNvGrpSpPr/>
        <p:nvPr/>
      </p:nvGrpSpPr>
      <p:grpSpPr>
        <a:xfrm>
          <a:off x="0" y="0"/>
          <a:ext cx="0" cy="0"/>
          <a:chOff x="0" y="0"/>
          <a:chExt cx="0" cy="0"/>
        </a:xfrm>
      </p:grpSpPr>
      <p:pic>
        <p:nvPicPr>
          <p:cNvPr id="167" name="Google Shape;167;p23"/>
          <p:cNvPicPr preferRelativeResize="0"/>
          <p:nvPr/>
        </p:nvPicPr>
        <p:blipFill rotWithShape="1">
          <a:blip r:embed="rId3">
            <a:alphaModFix/>
          </a:blip>
          <a:srcRect b="0" l="0" r="3975" t="0"/>
          <a:stretch/>
        </p:blipFill>
        <p:spPr>
          <a:xfrm>
            <a:off x="4572000" y="1349800"/>
            <a:ext cx="4294500" cy="3223674"/>
          </a:xfrm>
          <a:prstGeom prst="rect">
            <a:avLst/>
          </a:prstGeom>
          <a:noFill/>
          <a:ln>
            <a:noFill/>
          </a:ln>
        </p:spPr>
      </p:pic>
      <p:sp>
        <p:nvSpPr>
          <p:cNvPr id="168" name="Google Shape;168;p23"/>
          <p:cNvSpPr txBox="1"/>
          <p:nvPr>
            <p:ph idx="4294967295" type="title"/>
          </p:nvPr>
        </p:nvSpPr>
        <p:spPr>
          <a:xfrm>
            <a:off x="259300" y="521525"/>
            <a:ext cx="7212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400" u="sng">
                <a:solidFill>
                  <a:srgbClr val="F1C232"/>
                </a:solidFill>
                <a:latin typeface="Merriweather"/>
                <a:ea typeface="Merriweather"/>
                <a:cs typeface="Merriweather"/>
                <a:sym typeface="Merriweather"/>
              </a:rPr>
              <a:t>Metadata working principle</a:t>
            </a:r>
            <a:endParaRPr sz="2200" u="sng">
              <a:solidFill>
                <a:srgbClr val="F1C232"/>
              </a:solidFill>
              <a:latin typeface="Merriweather"/>
              <a:ea typeface="Merriweather"/>
              <a:cs typeface="Merriweather"/>
              <a:sym typeface="Merriweather"/>
            </a:endParaRPr>
          </a:p>
        </p:txBody>
      </p:sp>
      <p:sp>
        <p:nvSpPr>
          <p:cNvPr id="169" name="Google Shape;169;p23"/>
          <p:cNvSpPr txBox="1"/>
          <p:nvPr/>
        </p:nvSpPr>
        <p:spPr>
          <a:xfrm>
            <a:off x="171650" y="1570800"/>
            <a:ext cx="4971900" cy="333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1100"/>
              <a:buFont typeface="Arial"/>
              <a:buNone/>
            </a:pPr>
            <a:r>
              <a:rPr lang="en">
                <a:solidFill>
                  <a:srgbClr val="FFFFFF"/>
                </a:solidFill>
                <a:highlight>
                  <a:srgbClr val="000000"/>
                </a:highlight>
                <a:latin typeface="Georgia"/>
                <a:ea typeface="Georgia"/>
                <a:cs typeface="Georgia"/>
                <a:sym typeface="Georgia"/>
              </a:rPr>
              <a:t>Tools like </a:t>
            </a:r>
            <a:r>
              <a:rPr lang="en">
                <a:solidFill>
                  <a:srgbClr val="FFFFFF"/>
                </a:solidFill>
                <a:highlight>
                  <a:srgbClr val="000000"/>
                </a:highlight>
                <a:latin typeface="Georgia"/>
                <a:ea typeface="Georgia"/>
                <a:cs typeface="Georgia"/>
                <a:sym typeface="Georgia"/>
              </a:rPr>
              <a:t>Talend Metadata Manager</a:t>
            </a:r>
            <a:r>
              <a:rPr lang="en">
                <a:solidFill>
                  <a:srgbClr val="FFFFFF"/>
                </a:solidFill>
                <a:highlight>
                  <a:srgbClr val="000000"/>
                </a:highlight>
                <a:latin typeface="Georgia"/>
                <a:ea typeface="Georgia"/>
                <a:cs typeface="Georgia"/>
                <a:sym typeface="Georgia"/>
              </a:rPr>
              <a:t> provide an automated way to parse and load different types of metadata. The tool also enables to build an enterprise model based on the metadata generated from different systems such as your data warehouse, data integration tools, data modelling tools, etc.</a:t>
            </a:r>
            <a:endParaRPr>
              <a:solidFill>
                <a:srgbClr val="FFFFFF"/>
              </a:solidFill>
              <a:highlight>
                <a:srgbClr val="000000"/>
              </a:highlight>
              <a:latin typeface="Georgia"/>
              <a:ea typeface="Georgia"/>
              <a:cs typeface="Georgia"/>
              <a:sym typeface="Georgia"/>
            </a:endParaRPr>
          </a:p>
          <a:p>
            <a:pPr indent="0" lvl="0" marL="0" rtl="0" algn="l">
              <a:lnSpc>
                <a:spcPct val="100000"/>
              </a:lnSpc>
              <a:spcBef>
                <a:spcPts val="800"/>
              </a:spcBef>
              <a:spcAft>
                <a:spcPts val="800"/>
              </a:spcAft>
              <a:buNone/>
            </a:pPr>
            <a:r>
              <a:t/>
            </a:r>
            <a:endParaRPr sz="1600">
              <a:solidFill>
                <a:srgbClr val="FFFFFF"/>
              </a:solidFill>
              <a:highlight>
                <a:srgbClr val="000000"/>
              </a:highlight>
              <a:latin typeface="Georgia"/>
              <a:ea typeface="Georgia"/>
              <a:cs typeface="Georgia"/>
              <a:sym typeface="Georgia"/>
            </a:endParaRPr>
          </a:p>
        </p:txBody>
      </p:sp>
      <p:pic>
        <p:nvPicPr>
          <p:cNvPr descr="Light Bulb" id="170" name="Google Shape;170;p23"/>
          <p:cNvPicPr preferRelativeResize="0"/>
          <p:nvPr/>
        </p:nvPicPr>
        <p:blipFill>
          <a:blip r:embed="rId4">
            <a:alphaModFix/>
          </a:blip>
          <a:stretch>
            <a:fillRect/>
          </a:stretch>
        </p:blipFill>
        <p:spPr>
          <a:xfrm>
            <a:off x="8041625" y="4047625"/>
            <a:ext cx="1008400" cy="1008400"/>
          </a:xfrm>
          <a:prstGeom prst="rect">
            <a:avLst/>
          </a:prstGeom>
          <a:noFill/>
          <a:ln>
            <a:noFill/>
          </a:ln>
        </p:spPr>
      </p:pic>
    </p:spTree>
  </p:cSld>
  <p:clrMapOvr>
    <a:masterClrMapping/>
  </p:clrMapOvr>
  <mc:AlternateContent>
    <mc:Choice Requires="p14">
      <p:transition spd="slow" p14:dur="23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70"/>
                                        </p:tgtEl>
                                        <p:attrNameLst>
                                          <p:attrName>style.visibility</p:attrName>
                                        </p:attrNameLst>
                                      </p:cBhvr>
                                      <p:to>
                                        <p:strVal val="visible"/>
                                      </p:to>
                                    </p:set>
                                    <p:anim calcmode="lin" valueType="num">
                                      <p:cBhvr additive="base">
                                        <p:cTn dur="3500"/>
                                        <p:tgtEl>
                                          <p:spTgt spid="170"/>
                                        </p:tgtEl>
                                        <p:attrNameLst>
                                          <p:attrName>ppt_w</p:attrName>
                                        </p:attrNameLst>
                                      </p:cBhvr>
                                      <p:tavLst>
                                        <p:tav fmla="" tm="0">
                                          <p:val>
                                            <p:strVal val="0"/>
                                          </p:val>
                                        </p:tav>
                                        <p:tav fmla="" tm="100000">
                                          <p:val>
                                            <p:strVal val="#ppt_w"/>
                                          </p:val>
                                        </p:tav>
                                      </p:tavLst>
                                    </p:anim>
                                    <p:anim calcmode="lin" valueType="num">
                                      <p:cBhvr additive="base">
                                        <p:cTn dur="3500"/>
                                        <p:tgtEl>
                                          <p:spTgt spid="17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4"/>
          <p:cNvPicPr preferRelativeResize="0"/>
          <p:nvPr/>
        </p:nvPicPr>
        <p:blipFill rotWithShape="1">
          <a:blip r:embed="rId3">
            <a:alphaModFix/>
          </a:blip>
          <a:srcRect b="0" l="11989" r="11982" t="0"/>
          <a:stretch/>
        </p:blipFill>
        <p:spPr>
          <a:xfrm>
            <a:off x="3955626" y="191750"/>
            <a:ext cx="5428250" cy="4760000"/>
          </a:xfrm>
          <a:prstGeom prst="rect">
            <a:avLst/>
          </a:prstGeom>
          <a:noFill/>
          <a:ln>
            <a:noFill/>
          </a:ln>
        </p:spPr>
      </p:pic>
      <p:sp>
        <p:nvSpPr>
          <p:cNvPr id="176" name="Google Shape;176;p24"/>
          <p:cNvSpPr txBox="1"/>
          <p:nvPr>
            <p:ph type="title"/>
          </p:nvPr>
        </p:nvSpPr>
        <p:spPr>
          <a:xfrm>
            <a:off x="311700" y="978400"/>
            <a:ext cx="3819600" cy="85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u="sng"/>
              <a:t>How to keep Metadata Updated:</a:t>
            </a:r>
            <a:endParaRPr sz="3000" u="sng"/>
          </a:p>
        </p:txBody>
      </p:sp>
      <p:sp>
        <p:nvSpPr>
          <p:cNvPr id="177" name="Google Shape;177;p24"/>
          <p:cNvSpPr txBox="1"/>
          <p:nvPr>
            <p:ph idx="1" type="body"/>
          </p:nvPr>
        </p:nvSpPr>
        <p:spPr>
          <a:xfrm>
            <a:off x="311700" y="1883350"/>
            <a:ext cx="3985800" cy="317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Just like any other Data Governance initiatives, as the metadata in individual systems change, the model needs to be updated following a SDLC methodology which includes versioning, workflows and approvals. Access to the metadata model should also be managed by creating roles, privileges and policies.</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75"/>
                                        </p:tgtEl>
                                        <p:attrNameLst>
                                          <p:attrName>style.visibility</p:attrName>
                                        </p:attrNameLst>
                                      </p:cBhvr>
                                      <p:to>
                                        <p:strVal val="visible"/>
                                      </p:to>
                                    </p:set>
                                    <p:anim calcmode="lin" valueType="num">
                                      <p:cBhvr additive="base">
                                        <p:cTn dur="1000"/>
                                        <p:tgtEl>
                                          <p:spTgt spid="17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81" name="Shape 181"/>
        <p:cNvGrpSpPr/>
        <p:nvPr/>
      </p:nvGrpSpPr>
      <p:grpSpPr>
        <a:xfrm>
          <a:off x="0" y="0"/>
          <a:ext cx="0" cy="0"/>
          <a:chOff x="0" y="0"/>
          <a:chExt cx="0" cy="0"/>
        </a:xfrm>
      </p:grpSpPr>
      <p:sp>
        <p:nvSpPr>
          <p:cNvPr id="182" name="Google Shape;182;p25"/>
          <p:cNvSpPr/>
          <p:nvPr/>
        </p:nvSpPr>
        <p:spPr>
          <a:xfrm>
            <a:off x="4520650" y="658050"/>
            <a:ext cx="110400" cy="4274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5"/>
          <p:cNvSpPr/>
          <p:nvPr/>
        </p:nvSpPr>
        <p:spPr>
          <a:xfrm>
            <a:off x="2843000" y="1105050"/>
            <a:ext cx="1677600" cy="3618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5"/>
          <p:cNvSpPr/>
          <p:nvPr/>
        </p:nvSpPr>
        <p:spPr>
          <a:xfrm>
            <a:off x="4631100" y="1466850"/>
            <a:ext cx="1677600" cy="361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txBox="1"/>
          <p:nvPr/>
        </p:nvSpPr>
        <p:spPr>
          <a:xfrm>
            <a:off x="3315125" y="1104300"/>
            <a:ext cx="833700" cy="2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Lato"/>
                <a:ea typeface="Lato"/>
                <a:cs typeface="Lato"/>
                <a:sym typeface="Lato"/>
              </a:rPr>
              <a:t>PROS</a:t>
            </a:r>
            <a:endParaRPr b="1" sz="1600">
              <a:latin typeface="Lato"/>
              <a:ea typeface="Lato"/>
              <a:cs typeface="Lato"/>
              <a:sym typeface="Lato"/>
            </a:endParaRPr>
          </a:p>
        </p:txBody>
      </p:sp>
      <p:sp>
        <p:nvSpPr>
          <p:cNvPr id="186" name="Google Shape;186;p25"/>
          <p:cNvSpPr txBox="1"/>
          <p:nvPr/>
        </p:nvSpPr>
        <p:spPr>
          <a:xfrm>
            <a:off x="5133475" y="1466100"/>
            <a:ext cx="833700" cy="2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Lato"/>
                <a:ea typeface="Lato"/>
                <a:cs typeface="Lato"/>
                <a:sym typeface="Lato"/>
              </a:rPr>
              <a:t>CONS</a:t>
            </a:r>
            <a:endParaRPr b="1" sz="1500">
              <a:latin typeface="Lato"/>
              <a:ea typeface="Lato"/>
              <a:cs typeface="Lato"/>
              <a:sym typeface="Lato"/>
            </a:endParaRPr>
          </a:p>
        </p:txBody>
      </p:sp>
      <p:pic>
        <p:nvPicPr>
          <p:cNvPr id="187" name="Google Shape;187;p25"/>
          <p:cNvPicPr preferRelativeResize="0"/>
          <p:nvPr/>
        </p:nvPicPr>
        <p:blipFill>
          <a:blip r:embed="rId3">
            <a:alphaModFix/>
          </a:blip>
          <a:stretch>
            <a:fillRect/>
          </a:stretch>
        </p:blipFill>
        <p:spPr>
          <a:xfrm>
            <a:off x="2371754" y="1104300"/>
            <a:ext cx="483246" cy="361800"/>
          </a:xfrm>
          <a:prstGeom prst="rect">
            <a:avLst/>
          </a:prstGeom>
          <a:noFill/>
          <a:ln>
            <a:noFill/>
          </a:ln>
        </p:spPr>
      </p:pic>
      <p:pic>
        <p:nvPicPr>
          <p:cNvPr id="188" name="Google Shape;188;p25"/>
          <p:cNvPicPr preferRelativeResize="0"/>
          <p:nvPr/>
        </p:nvPicPr>
        <p:blipFill>
          <a:blip r:embed="rId4">
            <a:alphaModFix/>
          </a:blip>
          <a:stretch>
            <a:fillRect/>
          </a:stretch>
        </p:blipFill>
        <p:spPr>
          <a:xfrm>
            <a:off x="6308750" y="1466850"/>
            <a:ext cx="361800" cy="361800"/>
          </a:xfrm>
          <a:prstGeom prst="rect">
            <a:avLst/>
          </a:prstGeom>
          <a:noFill/>
          <a:ln>
            <a:noFill/>
          </a:ln>
        </p:spPr>
      </p:pic>
      <p:sp>
        <p:nvSpPr>
          <p:cNvPr id="189" name="Google Shape;189;p25"/>
          <p:cNvSpPr txBox="1"/>
          <p:nvPr/>
        </p:nvSpPr>
        <p:spPr>
          <a:xfrm>
            <a:off x="455100" y="1934600"/>
            <a:ext cx="3867300" cy="3103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Roboto"/>
              <a:buAutoNum type="arabicPeriod"/>
            </a:pPr>
            <a:r>
              <a:rPr lang="en">
                <a:solidFill>
                  <a:srgbClr val="FFFFFF"/>
                </a:solidFill>
                <a:highlight>
                  <a:srgbClr val="000000"/>
                </a:highlight>
                <a:latin typeface="Roboto"/>
                <a:ea typeface="Roboto"/>
                <a:cs typeface="Roboto"/>
                <a:sym typeface="Roboto"/>
              </a:rPr>
              <a:t>Metadata management is critical to the objectives of data governance, which include lowering the cost of data ownership, reducing legal and compliance risk, and improving business intelligence and operational effectiveness. </a:t>
            </a:r>
            <a:endParaRPr>
              <a:solidFill>
                <a:srgbClr val="FFFFFF"/>
              </a:solidFill>
              <a:highlight>
                <a:srgbClr val="000000"/>
              </a:highlight>
              <a:latin typeface="Roboto"/>
              <a:ea typeface="Roboto"/>
              <a:cs typeface="Roboto"/>
              <a:sym typeface="Roboto"/>
            </a:endParaRPr>
          </a:p>
          <a:p>
            <a:pPr indent="0" lvl="0" marL="457200" rtl="0" algn="l">
              <a:spcBef>
                <a:spcPts val="0"/>
              </a:spcBef>
              <a:spcAft>
                <a:spcPts val="0"/>
              </a:spcAft>
              <a:buNone/>
            </a:pPr>
            <a:r>
              <a:t/>
            </a:r>
            <a:endParaRPr>
              <a:solidFill>
                <a:srgbClr val="FFFFFF"/>
              </a:solidFill>
              <a:highlight>
                <a:srgbClr val="000000"/>
              </a:highlight>
              <a:latin typeface="Roboto"/>
              <a:ea typeface="Roboto"/>
              <a:cs typeface="Roboto"/>
              <a:sym typeface="Roboto"/>
            </a:endParaRPr>
          </a:p>
          <a:p>
            <a:pPr indent="-317500" lvl="0" marL="457200" rtl="0" algn="l">
              <a:spcBef>
                <a:spcPts val="0"/>
              </a:spcBef>
              <a:spcAft>
                <a:spcPts val="0"/>
              </a:spcAft>
              <a:buClr>
                <a:srgbClr val="FFFFFF"/>
              </a:buClr>
              <a:buSzPts val="1400"/>
              <a:buFont typeface="Roboto"/>
              <a:buAutoNum type="arabicPeriod"/>
            </a:pPr>
            <a:r>
              <a:rPr lang="en">
                <a:solidFill>
                  <a:srgbClr val="FFFFFF"/>
                </a:solidFill>
                <a:highlight>
                  <a:srgbClr val="000000"/>
                </a:highlight>
                <a:latin typeface="Roboto"/>
                <a:ea typeface="Roboto"/>
                <a:cs typeface="Roboto"/>
                <a:sym typeface="Roboto"/>
              </a:rPr>
              <a:t>The chief benefits are greater operational effectiveness, more</a:t>
            </a:r>
            <a:r>
              <a:rPr lang="en">
                <a:solidFill>
                  <a:srgbClr val="FFFFFF"/>
                </a:solidFill>
                <a:highlight>
                  <a:srgbClr val="000000"/>
                </a:highlight>
                <a:latin typeface="Roboto"/>
                <a:ea typeface="Roboto"/>
                <a:cs typeface="Roboto"/>
                <a:sym typeface="Roboto"/>
              </a:rPr>
              <a:t> insightful long-range planning, and greater ease to comply with legal discovery and regulations.</a:t>
            </a:r>
            <a:endParaRPr sz="1600">
              <a:solidFill>
                <a:srgbClr val="FFFFFF"/>
              </a:solidFill>
              <a:highlight>
                <a:srgbClr val="000000"/>
              </a:highlight>
              <a:latin typeface="Lato"/>
              <a:ea typeface="Lato"/>
              <a:cs typeface="Lato"/>
              <a:sym typeface="Lato"/>
            </a:endParaRPr>
          </a:p>
        </p:txBody>
      </p:sp>
      <p:sp>
        <p:nvSpPr>
          <p:cNvPr id="190" name="Google Shape;190;p25"/>
          <p:cNvSpPr txBox="1"/>
          <p:nvPr/>
        </p:nvSpPr>
        <p:spPr>
          <a:xfrm>
            <a:off x="4770900" y="1466850"/>
            <a:ext cx="3867300" cy="33111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solidFill>
                <a:srgbClr val="FFFFFF"/>
              </a:solidFill>
              <a:highlight>
                <a:srgbClr val="000000"/>
              </a:highlight>
            </a:endParaRPr>
          </a:p>
          <a:p>
            <a:pPr indent="-317500" lvl="0" marL="457200" rtl="0" algn="l">
              <a:lnSpc>
                <a:spcPct val="100000"/>
              </a:lnSpc>
              <a:spcBef>
                <a:spcPts val="2100"/>
              </a:spcBef>
              <a:spcAft>
                <a:spcPts val="0"/>
              </a:spcAft>
              <a:buClr>
                <a:srgbClr val="FFFFFF"/>
              </a:buClr>
              <a:buSzPts val="1400"/>
              <a:buFont typeface="Roboto"/>
              <a:buAutoNum type="arabicPeriod"/>
            </a:pPr>
            <a:r>
              <a:rPr lang="en">
                <a:solidFill>
                  <a:srgbClr val="FFFFFF"/>
                </a:solidFill>
                <a:highlight>
                  <a:srgbClr val="000000"/>
                </a:highlight>
                <a:latin typeface="Roboto"/>
                <a:ea typeface="Roboto"/>
                <a:cs typeface="Roboto"/>
                <a:sym typeface="Roboto"/>
              </a:rPr>
              <a:t>The major drawback of metadata is that there are too many metadata standards.</a:t>
            </a:r>
            <a:endParaRPr>
              <a:solidFill>
                <a:srgbClr val="FFFFFF"/>
              </a:solidFill>
              <a:highlight>
                <a:srgbClr val="000000"/>
              </a:highlight>
              <a:latin typeface="Roboto"/>
              <a:ea typeface="Roboto"/>
              <a:cs typeface="Roboto"/>
              <a:sym typeface="Roboto"/>
            </a:endParaRPr>
          </a:p>
          <a:p>
            <a:pPr indent="0" lvl="0" marL="457200" rtl="0" algn="l">
              <a:lnSpc>
                <a:spcPct val="100000"/>
              </a:lnSpc>
              <a:spcBef>
                <a:spcPts val="2100"/>
              </a:spcBef>
              <a:spcAft>
                <a:spcPts val="0"/>
              </a:spcAft>
              <a:buNone/>
            </a:pPr>
            <a:r>
              <a:t/>
            </a:r>
            <a:endParaRPr sz="100">
              <a:solidFill>
                <a:srgbClr val="FFFFFF"/>
              </a:solidFill>
              <a:highlight>
                <a:srgbClr val="000000"/>
              </a:highlight>
              <a:latin typeface="Roboto"/>
              <a:ea typeface="Roboto"/>
              <a:cs typeface="Roboto"/>
              <a:sym typeface="Roboto"/>
            </a:endParaRPr>
          </a:p>
          <a:p>
            <a:pPr indent="-317500" lvl="0" marL="457200" rtl="0" algn="l">
              <a:lnSpc>
                <a:spcPct val="100000"/>
              </a:lnSpc>
              <a:spcBef>
                <a:spcPts val="2100"/>
              </a:spcBef>
              <a:spcAft>
                <a:spcPts val="0"/>
              </a:spcAft>
              <a:buClr>
                <a:srgbClr val="FFFFFF"/>
              </a:buClr>
              <a:buSzPts val="1400"/>
              <a:buFont typeface="Roboto"/>
              <a:buAutoNum type="arabicPeriod"/>
            </a:pPr>
            <a:r>
              <a:rPr lang="en">
                <a:solidFill>
                  <a:srgbClr val="FFFFFF"/>
                </a:solidFill>
                <a:highlight>
                  <a:srgbClr val="000000"/>
                </a:highlight>
                <a:latin typeface="Roboto"/>
                <a:ea typeface="Roboto"/>
                <a:cs typeface="Roboto"/>
                <a:sym typeface="Roboto"/>
              </a:rPr>
              <a:t>New metadata standards often include a subset of the old standards; this same information can be stored in different metadatas. Because new metadata standards emerge gradually, not all software programs support the latest metadata standards. </a:t>
            </a:r>
            <a:endParaRPr>
              <a:solidFill>
                <a:srgbClr val="FFFFFF"/>
              </a:solidFill>
              <a:highlight>
                <a:srgbClr val="000000"/>
              </a:highlight>
              <a:latin typeface="Roboto"/>
              <a:ea typeface="Roboto"/>
              <a:cs typeface="Roboto"/>
              <a:sym typeface="Roboto"/>
            </a:endParaRPr>
          </a:p>
        </p:txBody>
      </p:sp>
      <p:pic>
        <p:nvPicPr>
          <p:cNvPr descr="Light Bulb" id="191" name="Google Shape;191;p25"/>
          <p:cNvPicPr preferRelativeResize="0"/>
          <p:nvPr/>
        </p:nvPicPr>
        <p:blipFill>
          <a:blip r:embed="rId5">
            <a:alphaModFix/>
          </a:blip>
          <a:stretch>
            <a:fillRect/>
          </a:stretch>
        </p:blipFill>
        <p:spPr>
          <a:xfrm>
            <a:off x="8289650" y="4295650"/>
            <a:ext cx="760375" cy="760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91"/>
                                        </p:tgtEl>
                                        <p:attrNameLst>
                                          <p:attrName>style.visibility</p:attrName>
                                        </p:attrNameLst>
                                      </p:cBhvr>
                                      <p:to>
                                        <p:strVal val="visible"/>
                                      </p:to>
                                    </p:set>
                                    <p:anim calcmode="lin" valueType="num">
                                      <p:cBhvr additive="base">
                                        <p:cTn dur="2000"/>
                                        <p:tgtEl>
                                          <p:spTgt spid="191"/>
                                        </p:tgtEl>
                                        <p:attrNameLst>
                                          <p:attrName>ppt_w</p:attrName>
                                        </p:attrNameLst>
                                      </p:cBhvr>
                                      <p:tavLst>
                                        <p:tav fmla="" tm="0">
                                          <p:val>
                                            <p:strVal val="0"/>
                                          </p:val>
                                        </p:tav>
                                        <p:tav fmla="" tm="100000">
                                          <p:val>
                                            <p:strVal val="#ppt_w"/>
                                          </p:val>
                                        </p:tav>
                                      </p:tavLst>
                                    </p:anim>
                                    <p:anim calcmode="lin" valueType="num">
                                      <p:cBhvr additive="base">
                                        <p:cTn dur="2000"/>
                                        <p:tgtEl>
                                          <p:spTgt spid="19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95" name="Shape 195"/>
        <p:cNvGrpSpPr/>
        <p:nvPr/>
      </p:nvGrpSpPr>
      <p:grpSpPr>
        <a:xfrm>
          <a:off x="0" y="0"/>
          <a:ext cx="0" cy="0"/>
          <a:chOff x="0" y="0"/>
          <a:chExt cx="0" cy="0"/>
        </a:xfrm>
      </p:grpSpPr>
      <p:sp>
        <p:nvSpPr>
          <p:cNvPr id="196" name="Google Shape;196;p26"/>
          <p:cNvSpPr txBox="1"/>
          <p:nvPr>
            <p:ph idx="4294967295" type="title"/>
          </p:nvPr>
        </p:nvSpPr>
        <p:spPr>
          <a:xfrm>
            <a:off x="445225" y="380225"/>
            <a:ext cx="7212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400" u="sng">
                <a:solidFill>
                  <a:srgbClr val="F1C232"/>
                </a:solidFill>
                <a:latin typeface="Merriweather"/>
                <a:ea typeface="Merriweather"/>
                <a:cs typeface="Merriweather"/>
                <a:sym typeface="Merriweather"/>
              </a:rPr>
              <a:t>Physical Database Designing</a:t>
            </a:r>
            <a:endParaRPr sz="2200" u="sng">
              <a:solidFill>
                <a:srgbClr val="F1C232"/>
              </a:solidFill>
              <a:latin typeface="Merriweather"/>
              <a:ea typeface="Merriweather"/>
              <a:cs typeface="Merriweather"/>
              <a:sym typeface="Merriweather"/>
            </a:endParaRPr>
          </a:p>
        </p:txBody>
      </p:sp>
      <p:sp>
        <p:nvSpPr>
          <p:cNvPr id="197" name="Google Shape;197;p26"/>
          <p:cNvSpPr txBox="1"/>
          <p:nvPr/>
        </p:nvSpPr>
        <p:spPr>
          <a:xfrm>
            <a:off x="445225" y="1482825"/>
            <a:ext cx="4940400" cy="31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800">
                <a:solidFill>
                  <a:srgbClr val="FFFFFF"/>
                </a:solidFill>
                <a:highlight>
                  <a:srgbClr val="000000"/>
                </a:highlight>
                <a:latin typeface="Roboto"/>
                <a:ea typeface="Roboto"/>
                <a:cs typeface="Roboto"/>
                <a:sym typeface="Roboto"/>
              </a:rPr>
              <a:t>Physical database design is the process of transforming a data model into the physical data structure of a particular database management system (DBMS). </a:t>
            </a:r>
            <a:endParaRPr>
              <a:solidFill>
                <a:srgbClr val="FFFFFF"/>
              </a:solidFill>
              <a:latin typeface="Lato"/>
              <a:ea typeface="Lato"/>
              <a:cs typeface="Lato"/>
              <a:sym typeface="Lato"/>
            </a:endParaRPr>
          </a:p>
        </p:txBody>
      </p:sp>
      <p:pic>
        <p:nvPicPr>
          <p:cNvPr descr="Database Design - LayrCake | Low-Code Outsourcing Software and Management" id="198" name="Google Shape;198;p26"/>
          <p:cNvPicPr preferRelativeResize="0"/>
          <p:nvPr/>
        </p:nvPicPr>
        <p:blipFill>
          <a:blip r:embed="rId3">
            <a:alphaModFix/>
          </a:blip>
          <a:stretch>
            <a:fillRect/>
          </a:stretch>
        </p:blipFill>
        <p:spPr>
          <a:xfrm>
            <a:off x="5228325" y="1384377"/>
            <a:ext cx="3638682" cy="2374758"/>
          </a:xfrm>
          <a:prstGeom prst="flowChartDocument">
            <a:avLst/>
          </a:prstGeom>
          <a:noFill/>
          <a:ln>
            <a:noFill/>
          </a:ln>
        </p:spPr>
      </p:pic>
      <p:pic>
        <p:nvPicPr>
          <p:cNvPr descr="Light Bulb" id="199" name="Google Shape;199;p26"/>
          <p:cNvPicPr preferRelativeResize="0"/>
          <p:nvPr/>
        </p:nvPicPr>
        <p:blipFill>
          <a:blip r:embed="rId4">
            <a:alphaModFix/>
          </a:blip>
          <a:stretch>
            <a:fillRect/>
          </a:stretch>
        </p:blipFill>
        <p:spPr>
          <a:xfrm>
            <a:off x="8139575" y="4145575"/>
            <a:ext cx="910450" cy="910450"/>
          </a:xfrm>
          <a:prstGeom prst="rect">
            <a:avLst/>
          </a:prstGeom>
          <a:noFill/>
          <a:ln>
            <a:noFill/>
          </a:ln>
        </p:spPr>
      </p:pic>
    </p:spTree>
  </p:cSld>
  <p:clrMapOvr>
    <a:masterClrMapping/>
  </p:clrMapOvr>
  <mc:AlternateContent>
    <mc:Choice Requires="p14">
      <p:transition spd="slow" p14:dur="23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2000"/>
                                        <p:tgtEl>
                                          <p:spTgt spid="199"/>
                                        </p:tgtEl>
                                        <p:attrNameLst>
                                          <p:attrName>ppt_w</p:attrName>
                                        </p:attrNameLst>
                                      </p:cBhvr>
                                      <p:tavLst>
                                        <p:tav fmla="" tm="0">
                                          <p:val>
                                            <p:strVal val="0"/>
                                          </p:val>
                                        </p:tav>
                                        <p:tav fmla="" tm="100000">
                                          <p:val>
                                            <p:strVal val="#ppt_w"/>
                                          </p:val>
                                        </p:tav>
                                      </p:tavLst>
                                    </p:anim>
                                    <p:anim calcmode="lin" valueType="num">
                                      <p:cBhvr additive="base">
                                        <p:cTn dur="2000"/>
                                        <p:tgtEl>
                                          <p:spTgt spid="19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03" name="Shape 203"/>
        <p:cNvGrpSpPr/>
        <p:nvPr/>
      </p:nvGrpSpPr>
      <p:grpSpPr>
        <a:xfrm>
          <a:off x="0" y="0"/>
          <a:ext cx="0" cy="0"/>
          <a:chOff x="0" y="0"/>
          <a:chExt cx="0" cy="0"/>
        </a:xfrm>
      </p:grpSpPr>
      <p:sp>
        <p:nvSpPr>
          <p:cNvPr id="204" name="Google Shape;204;p27"/>
          <p:cNvSpPr txBox="1"/>
          <p:nvPr>
            <p:ph idx="4294967295" type="title"/>
          </p:nvPr>
        </p:nvSpPr>
        <p:spPr>
          <a:xfrm>
            <a:off x="445225" y="169275"/>
            <a:ext cx="7212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400" u="sng">
                <a:solidFill>
                  <a:srgbClr val="F1C232"/>
                </a:solidFill>
                <a:latin typeface="Merriweather"/>
                <a:ea typeface="Merriweather"/>
                <a:cs typeface="Merriweather"/>
                <a:sym typeface="Merriweather"/>
              </a:rPr>
              <a:t>Physical Database Designing</a:t>
            </a:r>
            <a:endParaRPr sz="2200" u="sng">
              <a:solidFill>
                <a:srgbClr val="F1C232"/>
              </a:solidFill>
              <a:latin typeface="Merriweather"/>
              <a:ea typeface="Merriweather"/>
              <a:cs typeface="Merriweather"/>
              <a:sym typeface="Merriweather"/>
            </a:endParaRPr>
          </a:p>
        </p:txBody>
      </p:sp>
      <p:sp>
        <p:nvSpPr>
          <p:cNvPr id="205" name="Google Shape;205;p27"/>
          <p:cNvSpPr txBox="1"/>
          <p:nvPr/>
        </p:nvSpPr>
        <p:spPr>
          <a:xfrm>
            <a:off x="588175" y="988350"/>
            <a:ext cx="25902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DATABASE DESIGN PROCESS</a:t>
            </a:r>
            <a:endParaRPr>
              <a:solidFill>
                <a:srgbClr val="FFFFFF"/>
              </a:solidFill>
              <a:latin typeface="Lato"/>
              <a:ea typeface="Lato"/>
              <a:cs typeface="Lato"/>
              <a:sym typeface="Lato"/>
            </a:endParaRPr>
          </a:p>
        </p:txBody>
      </p:sp>
      <p:sp>
        <p:nvSpPr>
          <p:cNvPr id="206" name="Google Shape;206;p27"/>
          <p:cNvSpPr txBox="1"/>
          <p:nvPr/>
        </p:nvSpPr>
        <p:spPr>
          <a:xfrm>
            <a:off x="1108875" y="1390488"/>
            <a:ext cx="29166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Lato"/>
                <a:ea typeface="Lato"/>
                <a:cs typeface="Lato"/>
                <a:sym typeface="Lato"/>
              </a:rPr>
              <a:t>LOGICAL DATABASE STRUCTURE</a:t>
            </a:r>
            <a:endParaRPr sz="1200">
              <a:solidFill>
                <a:srgbClr val="FFFFFF"/>
              </a:solidFill>
              <a:latin typeface="Lato"/>
              <a:ea typeface="Lato"/>
              <a:cs typeface="Lato"/>
              <a:sym typeface="Lato"/>
            </a:endParaRPr>
          </a:p>
        </p:txBody>
      </p:sp>
      <p:sp>
        <p:nvSpPr>
          <p:cNvPr id="207" name="Google Shape;207;p27"/>
          <p:cNvSpPr txBox="1"/>
          <p:nvPr/>
        </p:nvSpPr>
        <p:spPr>
          <a:xfrm>
            <a:off x="1115925" y="1691475"/>
            <a:ext cx="3088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Lato"/>
                <a:ea typeface="Lato"/>
                <a:cs typeface="Lato"/>
                <a:sym typeface="Lato"/>
              </a:rPr>
              <a:t>USER PROCESSING REQUIREMENT</a:t>
            </a:r>
            <a:endParaRPr sz="1200">
              <a:solidFill>
                <a:srgbClr val="FFFFFF"/>
              </a:solidFill>
              <a:latin typeface="Lato"/>
              <a:ea typeface="Lato"/>
              <a:cs typeface="Lato"/>
              <a:sym typeface="Lato"/>
            </a:endParaRPr>
          </a:p>
        </p:txBody>
      </p:sp>
      <p:sp>
        <p:nvSpPr>
          <p:cNvPr id="208" name="Google Shape;208;p27"/>
          <p:cNvSpPr txBox="1"/>
          <p:nvPr/>
        </p:nvSpPr>
        <p:spPr>
          <a:xfrm>
            <a:off x="1113975" y="3261850"/>
            <a:ext cx="20643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Lato"/>
                <a:ea typeface="Lato"/>
                <a:cs typeface="Lato"/>
                <a:sym typeface="Lato"/>
              </a:rPr>
              <a:t>PROPERTIES OF DBMS</a:t>
            </a:r>
            <a:endParaRPr sz="1200">
              <a:solidFill>
                <a:srgbClr val="FFFFFF"/>
              </a:solidFill>
              <a:latin typeface="Lato"/>
              <a:ea typeface="Lato"/>
              <a:cs typeface="Lato"/>
              <a:sym typeface="Lato"/>
            </a:endParaRPr>
          </a:p>
        </p:txBody>
      </p:sp>
      <p:cxnSp>
        <p:nvCxnSpPr>
          <p:cNvPr id="209" name="Google Shape;209;p27"/>
          <p:cNvCxnSpPr/>
          <p:nvPr/>
        </p:nvCxnSpPr>
        <p:spPr>
          <a:xfrm>
            <a:off x="858225" y="1329525"/>
            <a:ext cx="10200" cy="2483100"/>
          </a:xfrm>
          <a:prstGeom prst="straightConnector1">
            <a:avLst/>
          </a:prstGeom>
          <a:noFill/>
          <a:ln cap="flat" cmpd="sng" w="9525">
            <a:solidFill>
              <a:srgbClr val="FFFFFF"/>
            </a:solidFill>
            <a:prstDash val="solid"/>
            <a:round/>
            <a:headEnd len="med" w="med" type="none"/>
            <a:tailEnd len="med" w="med" type="none"/>
          </a:ln>
        </p:spPr>
      </p:cxnSp>
      <p:cxnSp>
        <p:nvCxnSpPr>
          <p:cNvPr id="210" name="Google Shape;210;p27"/>
          <p:cNvCxnSpPr/>
          <p:nvPr/>
        </p:nvCxnSpPr>
        <p:spPr>
          <a:xfrm>
            <a:off x="858225" y="1560538"/>
            <a:ext cx="257700" cy="12300"/>
          </a:xfrm>
          <a:prstGeom prst="straightConnector1">
            <a:avLst/>
          </a:prstGeom>
          <a:noFill/>
          <a:ln cap="flat" cmpd="sng" w="9525">
            <a:solidFill>
              <a:srgbClr val="FFFFFF"/>
            </a:solidFill>
            <a:prstDash val="solid"/>
            <a:round/>
            <a:headEnd len="med" w="med" type="none"/>
            <a:tailEnd len="med" w="med" type="triangle"/>
          </a:ln>
        </p:spPr>
      </p:cxnSp>
      <p:cxnSp>
        <p:nvCxnSpPr>
          <p:cNvPr id="211" name="Google Shape;211;p27"/>
          <p:cNvCxnSpPr/>
          <p:nvPr/>
        </p:nvCxnSpPr>
        <p:spPr>
          <a:xfrm>
            <a:off x="858225" y="1844688"/>
            <a:ext cx="257700" cy="12300"/>
          </a:xfrm>
          <a:prstGeom prst="straightConnector1">
            <a:avLst/>
          </a:prstGeom>
          <a:noFill/>
          <a:ln cap="flat" cmpd="sng" w="9525">
            <a:solidFill>
              <a:srgbClr val="FFFFFF"/>
            </a:solidFill>
            <a:prstDash val="solid"/>
            <a:round/>
            <a:headEnd len="med" w="med" type="none"/>
            <a:tailEnd len="med" w="med" type="triangle"/>
          </a:ln>
        </p:spPr>
      </p:cxnSp>
      <p:cxnSp>
        <p:nvCxnSpPr>
          <p:cNvPr id="212" name="Google Shape;212;p27"/>
          <p:cNvCxnSpPr/>
          <p:nvPr/>
        </p:nvCxnSpPr>
        <p:spPr>
          <a:xfrm>
            <a:off x="858225" y="3419988"/>
            <a:ext cx="257700" cy="12300"/>
          </a:xfrm>
          <a:prstGeom prst="straightConnector1">
            <a:avLst/>
          </a:prstGeom>
          <a:noFill/>
          <a:ln cap="flat" cmpd="sng" w="9525">
            <a:solidFill>
              <a:srgbClr val="FFFFFF"/>
            </a:solidFill>
            <a:prstDash val="solid"/>
            <a:round/>
            <a:headEnd len="med" w="med" type="none"/>
            <a:tailEnd len="med" w="med" type="triangle"/>
          </a:ln>
        </p:spPr>
      </p:cxnSp>
      <p:sp>
        <p:nvSpPr>
          <p:cNvPr id="213" name="Google Shape;213;p27"/>
          <p:cNvSpPr txBox="1"/>
          <p:nvPr/>
        </p:nvSpPr>
        <p:spPr>
          <a:xfrm>
            <a:off x="3423825" y="2069675"/>
            <a:ext cx="29166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Lato"/>
                <a:ea typeface="Lato"/>
                <a:cs typeface="Lato"/>
                <a:sym typeface="Lato"/>
              </a:rPr>
              <a:t>SIZE</a:t>
            </a:r>
            <a:endParaRPr sz="1200">
              <a:solidFill>
                <a:srgbClr val="FFFFFF"/>
              </a:solidFill>
              <a:latin typeface="Lato"/>
              <a:ea typeface="Lato"/>
              <a:cs typeface="Lato"/>
              <a:sym typeface="Lato"/>
            </a:endParaRPr>
          </a:p>
        </p:txBody>
      </p:sp>
      <p:sp>
        <p:nvSpPr>
          <p:cNvPr id="214" name="Google Shape;214;p27"/>
          <p:cNvSpPr txBox="1"/>
          <p:nvPr/>
        </p:nvSpPr>
        <p:spPr>
          <a:xfrm>
            <a:off x="3423825" y="2344538"/>
            <a:ext cx="15150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Lato"/>
                <a:ea typeface="Lato"/>
                <a:cs typeface="Lato"/>
                <a:sym typeface="Lato"/>
              </a:rPr>
              <a:t>RESPONSE TIME</a:t>
            </a:r>
            <a:endParaRPr sz="1200">
              <a:solidFill>
                <a:srgbClr val="FFFFFF"/>
              </a:solidFill>
              <a:latin typeface="Lato"/>
              <a:ea typeface="Lato"/>
              <a:cs typeface="Lato"/>
              <a:sym typeface="Lato"/>
            </a:endParaRPr>
          </a:p>
        </p:txBody>
      </p:sp>
      <p:sp>
        <p:nvSpPr>
          <p:cNvPr id="215" name="Google Shape;215;p27"/>
          <p:cNvSpPr txBox="1"/>
          <p:nvPr/>
        </p:nvSpPr>
        <p:spPr>
          <a:xfrm>
            <a:off x="3423825" y="2607325"/>
            <a:ext cx="9453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Lato"/>
                <a:ea typeface="Lato"/>
                <a:cs typeface="Lato"/>
                <a:sym typeface="Lato"/>
              </a:rPr>
              <a:t>SECURITY</a:t>
            </a:r>
            <a:endParaRPr sz="1200">
              <a:solidFill>
                <a:srgbClr val="FFFFFF"/>
              </a:solidFill>
              <a:latin typeface="Lato"/>
              <a:ea typeface="Lato"/>
              <a:cs typeface="Lato"/>
              <a:sym typeface="Lato"/>
            </a:endParaRPr>
          </a:p>
        </p:txBody>
      </p:sp>
      <p:cxnSp>
        <p:nvCxnSpPr>
          <p:cNvPr id="216" name="Google Shape;216;p27"/>
          <p:cNvCxnSpPr/>
          <p:nvPr/>
        </p:nvCxnSpPr>
        <p:spPr>
          <a:xfrm flipH="1">
            <a:off x="3166025" y="1985225"/>
            <a:ext cx="12300" cy="1212600"/>
          </a:xfrm>
          <a:prstGeom prst="straightConnector1">
            <a:avLst/>
          </a:prstGeom>
          <a:noFill/>
          <a:ln cap="flat" cmpd="sng" w="9525">
            <a:solidFill>
              <a:srgbClr val="FFFFFF"/>
            </a:solidFill>
            <a:prstDash val="solid"/>
            <a:round/>
            <a:headEnd len="med" w="med" type="none"/>
            <a:tailEnd len="med" w="med" type="none"/>
          </a:ln>
        </p:spPr>
      </p:cxnSp>
      <p:cxnSp>
        <p:nvCxnSpPr>
          <p:cNvPr id="217" name="Google Shape;217;p27"/>
          <p:cNvCxnSpPr/>
          <p:nvPr/>
        </p:nvCxnSpPr>
        <p:spPr>
          <a:xfrm>
            <a:off x="3173175" y="2239725"/>
            <a:ext cx="257700" cy="12300"/>
          </a:xfrm>
          <a:prstGeom prst="straightConnector1">
            <a:avLst/>
          </a:prstGeom>
          <a:noFill/>
          <a:ln cap="flat" cmpd="sng" w="9525">
            <a:solidFill>
              <a:srgbClr val="FFFFFF"/>
            </a:solidFill>
            <a:prstDash val="solid"/>
            <a:round/>
            <a:headEnd len="med" w="med" type="none"/>
            <a:tailEnd len="med" w="med" type="triangle"/>
          </a:ln>
        </p:spPr>
      </p:cxnSp>
      <p:cxnSp>
        <p:nvCxnSpPr>
          <p:cNvPr id="218" name="Google Shape;218;p27"/>
          <p:cNvCxnSpPr/>
          <p:nvPr/>
        </p:nvCxnSpPr>
        <p:spPr>
          <a:xfrm>
            <a:off x="3173175" y="2523875"/>
            <a:ext cx="257700" cy="12300"/>
          </a:xfrm>
          <a:prstGeom prst="straightConnector1">
            <a:avLst/>
          </a:prstGeom>
          <a:noFill/>
          <a:ln cap="flat" cmpd="sng" w="9525">
            <a:solidFill>
              <a:srgbClr val="FFFFFF"/>
            </a:solidFill>
            <a:prstDash val="solid"/>
            <a:round/>
            <a:headEnd len="med" w="med" type="none"/>
            <a:tailEnd len="med" w="med" type="triangle"/>
          </a:ln>
        </p:spPr>
      </p:cxnSp>
      <p:cxnSp>
        <p:nvCxnSpPr>
          <p:cNvPr id="219" name="Google Shape;219;p27"/>
          <p:cNvCxnSpPr/>
          <p:nvPr/>
        </p:nvCxnSpPr>
        <p:spPr>
          <a:xfrm>
            <a:off x="3173175" y="2811900"/>
            <a:ext cx="257700" cy="12300"/>
          </a:xfrm>
          <a:prstGeom prst="straightConnector1">
            <a:avLst/>
          </a:prstGeom>
          <a:noFill/>
          <a:ln cap="flat" cmpd="sng" w="9525">
            <a:solidFill>
              <a:srgbClr val="FFFFFF"/>
            </a:solidFill>
            <a:prstDash val="solid"/>
            <a:round/>
            <a:headEnd len="med" w="med" type="none"/>
            <a:tailEnd len="med" w="med" type="triangle"/>
          </a:ln>
        </p:spPr>
      </p:cxnSp>
      <p:cxnSp>
        <p:nvCxnSpPr>
          <p:cNvPr id="220" name="Google Shape;220;p27"/>
          <p:cNvCxnSpPr/>
          <p:nvPr/>
        </p:nvCxnSpPr>
        <p:spPr>
          <a:xfrm>
            <a:off x="3173175" y="3036875"/>
            <a:ext cx="257700" cy="12300"/>
          </a:xfrm>
          <a:prstGeom prst="straightConnector1">
            <a:avLst/>
          </a:prstGeom>
          <a:noFill/>
          <a:ln cap="flat" cmpd="sng" w="9525">
            <a:solidFill>
              <a:srgbClr val="FFFFFF"/>
            </a:solidFill>
            <a:prstDash val="solid"/>
            <a:round/>
            <a:headEnd len="med" w="med" type="none"/>
            <a:tailEnd len="med" w="med" type="triangle"/>
          </a:ln>
        </p:spPr>
      </p:cxnSp>
      <p:sp>
        <p:nvSpPr>
          <p:cNvPr id="221" name="Google Shape;221;p27"/>
          <p:cNvSpPr txBox="1"/>
          <p:nvPr/>
        </p:nvSpPr>
        <p:spPr>
          <a:xfrm>
            <a:off x="3423825" y="2888100"/>
            <a:ext cx="8592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Lato"/>
                <a:ea typeface="Lato"/>
                <a:cs typeface="Lato"/>
                <a:sym typeface="Lato"/>
              </a:rPr>
              <a:t>BACKUP</a:t>
            </a:r>
            <a:endParaRPr sz="1200">
              <a:solidFill>
                <a:srgbClr val="FFFFFF"/>
              </a:solidFill>
              <a:latin typeface="Lato"/>
              <a:ea typeface="Lato"/>
              <a:cs typeface="Lato"/>
              <a:sym typeface="Lato"/>
            </a:endParaRPr>
          </a:p>
        </p:txBody>
      </p:sp>
      <p:sp>
        <p:nvSpPr>
          <p:cNvPr id="222" name="Google Shape;222;p27"/>
          <p:cNvSpPr txBox="1"/>
          <p:nvPr/>
        </p:nvSpPr>
        <p:spPr>
          <a:xfrm>
            <a:off x="5147525" y="912150"/>
            <a:ext cx="25902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COMPONENTS OF PHYSICAL DATABASE DESIGN</a:t>
            </a:r>
            <a:endParaRPr>
              <a:solidFill>
                <a:srgbClr val="FFFFFF"/>
              </a:solidFill>
              <a:latin typeface="Lato"/>
              <a:ea typeface="Lato"/>
              <a:cs typeface="Lato"/>
              <a:sym typeface="Lato"/>
            </a:endParaRPr>
          </a:p>
        </p:txBody>
      </p:sp>
      <p:sp>
        <p:nvSpPr>
          <p:cNvPr id="223" name="Google Shape;223;p27"/>
          <p:cNvSpPr txBox="1"/>
          <p:nvPr/>
        </p:nvSpPr>
        <p:spPr>
          <a:xfrm>
            <a:off x="5668225" y="1466688"/>
            <a:ext cx="29166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Lato"/>
                <a:ea typeface="Lato"/>
                <a:cs typeface="Lato"/>
                <a:sym typeface="Lato"/>
              </a:rPr>
              <a:t>DATA VOLUME AND USAGE ANALYSIS</a:t>
            </a:r>
            <a:endParaRPr sz="1200">
              <a:solidFill>
                <a:srgbClr val="FFFFFF"/>
              </a:solidFill>
              <a:latin typeface="Lato"/>
              <a:ea typeface="Lato"/>
              <a:cs typeface="Lato"/>
              <a:sym typeface="Lato"/>
            </a:endParaRPr>
          </a:p>
        </p:txBody>
      </p:sp>
      <p:sp>
        <p:nvSpPr>
          <p:cNvPr id="224" name="Google Shape;224;p27"/>
          <p:cNvSpPr txBox="1"/>
          <p:nvPr/>
        </p:nvSpPr>
        <p:spPr>
          <a:xfrm>
            <a:off x="5668225" y="2691738"/>
            <a:ext cx="3088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Lato"/>
                <a:ea typeface="Lato"/>
                <a:cs typeface="Lato"/>
                <a:sym typeface="Lato"/>
              </a:rPr>
              <a:t>DATA DISTRIBUTION STRATEGY</a:t>
            </a:r>
            <a:endParaRPr sz="1200">
              <a:solidFill>
                <a:srgbClr val="FFFFFF"/>
              </a:solidFill>
              <a:latin typeface="Lato"/>
              <a:ea typeface="Lato"/>
              <a:cs typeface="Lato"/>
              <a:sym typeface="Lato"/>
            </a:endParaRPr>
          </a:p>
        </p:txBody>
      </p:sp>
      <p:cxnSp>
        <p:nvCxnSpPr>
          <p:cNvPr id="225" name="Google Shape;225;p27"/>
          <p:cNvCxnSpPr/>
          <p:nvPr/>
        </p:nvCxnSpPr>
        <p:spPr>
          <a:xfrm flipH="1">
            <a:off x="5402900" y="1454825"/>
            <a:ext cx="9600" cy="2414100"/>
          </a:xfrm>
          <a:prstGeom prst="straightConnector1">
            <a:avLst/>
          </a:prstGeom>
          <a:noFill/>
          <a:ln cap="flat" cmpd="sng" w="9525">
            <a:solidFill>
              <a:srgbClr val="FFFFFF"/>
            </a:solidFill>
            <a:prstDash val="solid"/>
            <a:round/>
            <a:headEnd len="med" w="med" type="none"/>
            <a:tailEnd len="med" w="med" type="none"/>
          </a:ln>
        </p:spPr>
      </p:cxnSp>
      <p:cxnSp>
        <p:nvCxnSpPr>
          <p:cNvPr id="226" name="Google Shape;226;p27"/>
          <p:cNvCxnSpPr/>
          <p:nvPr/>
        </p:nvCxnSpPr>
        <p:spPr>
          <a:xfrm>
            <a:off x="5417575" y="1636738"/>
            <a:ext cx="257700" cy="12300"/>
          </a:xfrm>
          <a:prstGeom prst="straightConnector1">
            <a:avLst/>
          </a:prstGeom>
          <a:noFill/>
          <a:ln cap="flat" cmpd="sng" w="9525">
            <a:solidFill>
              <a:srgbClr val="FFFFFF"/>
            </a:solidFill>
            <a:prstDash val="solid"/>
            <a:round/>
            <a:headEnd len="med" w="med" type="none"/>
            <a:tailEnd len="med" w="med" type="triangle"/>
          </a:ln>
        </p:spPr>
      </p:cxnSp>
      <p:cxnSp>
        <p:nvCxnSpPr>
          <p:cNvPr id="227" name="Google Shape;227;p27"/>
          <p:cNvCxnSpPr/>
          <p:nvPr/>
        </p:nvCxnSpPr>
        <p:spPr>
          <a:xfrm>
            <a:off x="5402900" y="2868450"/>
            <a:ext cx="257700" cy="12300"/>
          </a:xfrm>
          <a:prstGeom prst="straightConnector1">
            <a:avLst/>
          </a:prstGeom>
          <a:noFill/>
          <a:ln cap="flat" cmpd="sng" w="9525">
            <a:solidFill>
              <a:srgbClr val="FFFFFF"/>
            </a:solidFill>
            <a:prstDash val="solid"/>
            <a:round/>
            <a:headEnd len="med" w="med" type="none"/>
            <a:tailEnd len="med" w="med" type="triangle"/>
          </a:ln>
        </p:spPr>
      </p:cxnSp>
      <p:sp>
        <p:nvSpPr>
          <p:cNvPr id="228" name="Google Shape;228;p27"/>
          <p:cNvSpPr txBox="1"/>
          <p:nvPr/>
        </p:nvSpPr>
        <p:spPr>
          <a:xfrm>
            <a:off x="5733625" y="1785675"/>
            <a:ext cx="2779500" cy="920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ESTIMATE SIZE OF DATABASE</a:t>
            </a:r>
            <a:endParaRPr sz="1200">
              <a:solidFill>
                <a:srgbClr val="FFFFFF"/>
              </a:solidFill>
              <a:latin typeface="Lato"/>
              <a:ea typeface="Lato"/>
              <a:cs typeface="Lato"/>
              <a:sym typeface="Lato"/>
            </a:endParaRPr>
          </a:p>
          <a:p>
            <a:pPr indent="-304800" lvl="0" marL="457200" rtl="0" algn="l">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SELECTING PHYSICAL </a:t>
            </a:r>
            <a:r>
              <a:rPr lang="en" sz="1200">
                <a:solidFill>
                  <a:srgbClr val="FFFFFF"/>
                </a:solidFill>
                <a:latin typeface="Lato"/>
                <a:ea typeface="Lato"/>
                <a:cs typeface="Lato"/>
                <a:sym typeface="Lato"/>
              </a:rPr>
              <a:t>STORAGE</a:t>
            </a:r>
            <a:r>
              <a:rPr lang="en" sz="1200">
                <a:solidFill>
                  <a:srgbClr val="FFFFFF"/>
                </a:solidFill>
                <a:latin typeface="Lato"/>
                <a:ea typeface="Lato"/>
                <a:cs typeface="Lato"/>
                <a:sym typeface="Lato"/>
              </a:rPr>
              <a:t> DEVICE</a:t>
            </a:r>
            <a:endParaRPr sz="1200">
              <a:solidFill>
                <a:srgbClr val="FFFFFF"/>
              </a:solidFill>
              <a:latin typeface="Lato"/>
              <a:ea typeface="Lato"/>
              <a:cs typeface="Lato"/>
              <a:sym typeface="Lato"/>
            </a:endParaRPr>
          </a:p>
          <a:p>
            <a:pPr indent="-304800" lvl="0" marL="457200" rtl="0" algn="l">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ESTIMATE COST OF STORAGE</a:t>
            </a:r>
            <a:endParaRPr sz="1200">
              <a:solidFill>
                <a:srgbClr val="FFFFFF"/>
              </a:solidFill>
              <a:latin typeface="Lato"/>
              <a:ea typeface="Lato"/>
              <a:cs typeface="Lato"/>
              <a:sym typeface="Lato"/>
            </a:endParaRPr>
          </a:p>
        </p:txBody>
      </p:sp>
      <p:sp>
        <p:nvSpPr>
          <p:cNvPr id="229" name="Google Shape;229;p27"/>
          <p:cNvSpPr txBox="1"/>
          <p:nvPr/>
        </p:nvSpPr>
        <p:spPr>
          <a:xfrm>
            <a:off x="5733625" y="3049175"/>
            <a:ext cx="3023100" cy="920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DISTRIBUTED COMPUTING NETWORKS</a:t>
            </a:r>
            <a:endParaRPr sz="1200">
              <a:solidFill>
                <a:srgbClr val="FFFFFF"/>
              </a:solidFill>
              <a:latin typeface="Lato"/>
              <a:ea typeface="Lato"/>
              <a:cs typeface="Lato"/>
              <a:sym typeface="Lato"/>
            </a:endParaRPr>
          </a:p>
          <a:p>
            <a:pPr indent="-304800" lvl="0" marL="457200" rtl="0" algn="l">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NODE IN THE NETWORK</a:t>
            </a:r>
            <a:endParaRPr sz="1200">
              <a:solidFill>
                <a:srgbClr val="FFFFFF"/>
              </a:solidFill>
              <a:latin typeface="Lato"/>
              <a:ea typeface="Lato"/>
              <a:cs typeface="Lato"/>
              <a:sym typeface="Lato"/>
            </a:endParaRPr>
          </a:p>
          <a:p>
            <a:pPr indent="-304800" lvl="0" marL="457200" rtl="0" algn="l">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PHYSICALLY LOCATE THE DATA</a:t>
            </a:r>
            <a:endParaRPr sz="1200">
              <a:solidFill>
                <a:srgbClr val="FFFFFF"/>
              </a:solidFill>
              <a:latin typeface="Lato"/>
              <a:ea typeface="Lato"/>
              <a:cs typeface="Lato"/>
              <a:sym typeface="Lato"/>
            </a:endParaRPr>
          </a:p>
        </p:txBody>
      </p:sp>
      <p:pic>
        <p:nvPicPr>
          <p:cNvPr descr="Light Bulb" id="230" name="Google Shape;230;p27"/>
          <p:cNvPicPr preferRelativeResize="0"/>
          <p:nvPr/>
        </p:nvPicPr>
        <p:blipFill>
          <a:blip r:embed="rId3">
            <a:alphaModFix/>
          </a:blip>
          <a:stretch>
            <a:fillRect/>
          </a:stretch>
        </p:blipFill>
        <p:spPr>
          <a:xfrm>
            <a:off x="8139575" y="4145575"/>
            <a:ext cx="910450" cy="910450"/>
          </a:xfrm>
          <a:prstGeom prst="rect">
            <a:avLst/>
          </a:prstGeom>
          <a:noFill/>
          <a:ln>
            <a:noFill/>
          </a:ln>
        </p:spPr>
      </p:pic>
    </p:spTree>
  </p:cSld>
  <p:clrMapOvr>
    <a:masterClrMapping/>
  </p:clrMapOvr>
  <mc:AlternateContent>
    <mc:Choice Requires="p14">
      <p:transition spd="slow" p14:dur="23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30"/>
                                        </p:tgtEl>
                                        <p:attrNameLst>
                                          <p:attrName>style.visibility</p:attrName>
                                        </p:attrNameLst>
                                      </p:cBhvr>
                                      <p:to>
                                        <p:strVal val="visible"/>
                                      </p:to>
                                    </p:set>
                                    <p:anim calcmode="lin" valueType="num">
                                      <p:cBhvr additive="base">
                                        <p:cTn dur="2000"/>
                                        <p:tgtEl>
                                          <p:spTgt spid="230"/>
                                        </p:tgtEl>
                                        <p:attrNameLst>
                                          <p:attrName>ppt_w</p:attrName>
                                        </p:attrNameLst>
                                      </p:cBhvr>
                                      <p:tavLst>
                                        <p:tav fmla="" tm="0">
                                          <p:val>
                                            <p:strVal val="0"/>
                                          </p:val>
                                        </p:tav>
                                        <p:tav fmla="" tm="100000">
                                          <p:val>
                                            <p:strVal val="#ppt_w"/>
                                          </p:val>
                                        </p:tav>
                                      </p:tavLst>
                                    </p:anim>
                                    <p:anim calcmode="lin" valueType="num">
                                      <p:cBhvr additive="base">
                                        <p:cTn dur="2000"/>
                                        <p:tgtEl>
                                          <p:spTgt spid="23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34" name="Shape 234"/>
        <p:cNvGrpSpPr/>
        <p:nvPr/>
      </p:nvGrpSpPr>
      <p:grpSpPr>
        <a:xfrm>
          <a:off x="0" y="0"/>
          <a:ext cx="0" cy="0"/>
          <a:chOff x="0" y="0"/>
          <a:chExt cx="0" cy="0"/>
        </a:xfrm>
      </p:grpSpPr>
      <p:sp>
        <p:nvSpPr>
          <p:cNvPr id="235" name="Google Shape;235;p28"/>
          <p:cNvSpPr txBox="1"/>
          <p:nvPr>
            <p:ph idx="4294967295" type="title"/>
          </p:nvPr>
        </p:nvSpPr>
        <p:spPr>
          <a:xfrm>
            <a:off x="445225" y="169275"/>
            <a:ext cx="7212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400" u="sng">
                <a:solidFill>
                  <a:srgbClr val="F1C232"/>
                </a:solidFill>
                <a:latin typeface="Merriweather"/>
                <a:ea typeface="Merriweather"/>
                <a:cs typeface="Merriweather"/>
                <a:sym typeface="Merriweather"/>
              </a:rPr>
              <a:t>Physical Database Designing</a:t>
            </a:r>
            <a:endParaRPr sz="2200" u="sng">
              <a:solidFill>
                <a:srgbClr val="F1C232"/>
              </a:solidFill>
              <a:latin typeface="Merriweather"/>
              <a:ea typeface="Merriweather"/>
              <a:cs typeface="Merriweather"/>
              <a:sym typeface="Merriweather"/>
            </a:endParaRPr>
          </a:p>
        </p:txBody>
      </p:sp>
      <p:sp>
        <p:nvSpPr>
          <p:cNvPr id="236" name="Google Shape;236;p28"/>
          <p:cNvSpPr txBox="1"/>
          <p:nvPr/>
        </p:nvSpPr>
        <p:spPr>
          <a:xfrm>
            <a:off x="556425" y="937275"/>
            <a:ext cx="33657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rgbClr val="FFFFFF"/>
                </a:solidFill>
                <a:latin typeface="Lato"/>
                <a:ea typeface="Lato"/>
                <a:cs typeface="Lato"/>
                <a:sym typeface="Lato"/>
              </a:rPr>
              <a:t>BASIC DATA DISTRIBUTION STRATEGY</a:t>
            </a:r>
            <a:endParaRPr>
              <a:solidFill>
                <a:srgbClr val="FFFFFF"/>
              </a:solidFill>
              <a:latin typeface="Lato"/>
              <a:ea typeface="Lato"/>
              <a:cs typeface="Lato"/>
              <a:sym typeface="Lato"/>
            </a:endParaRPr>
          </a:p>
        </p:txBody>
      </p:sp>
      <p:sp>
        <p:nvSpPr>
          <p:cNvPr id="237" name="Google Shape;237;p28"/>
          <p:cNvSpPr txBox="1"/>
          <p:nvPr/>
        </p:nvSpPr>
        <p:spPr>
          <a:xfrm>
            <a:off x="1077125" y="1339413"/>
            <a:ext cx="29166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Lato"/>
                <a:ea typeface="Lato"/>
                <a:cs typeface="Lato"/>
                <a:sym typeface="Lato"/>
              </a:rPr>
              <a:t>CENTRALIZED</a:t>
            </a:r>
            <a:endParaRPr sz="1200">
              <a:solidFill>
                <a:srgbClr val="FFFFFF"/>
              </a:solidFill>
              <a:latin typeface="Lato"/>
              <a:ea typeface="Lato"/>
              <a:cs typeface="Lato"/>
              <a:sym typeface="Lato"/>
            </a:endParaRPr>
          </a:p>
        </p:txBody>
      </p:sp>
      <p:sp>
        <p:nvSpPr>
          <p:cNvPr id="238" name="Google Shape;238;p28"/>
          <p:cNvSpPr txBox="1"/>
          <p:nvPr/>
        </p:nvSpPr>
        <p:spPr>
          <a:xfrm>
            <a:off x="1077125" y="2488263"/>
            <a:ext cx="3088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Lato"/>
                <a:ea typeface="Lato"/>
                <a:cs typeface="Lato"/>
                <a:sym typeface="Lato"/>
              </a:rPr>
              <a:t>PARTITIONED</a:t>
            </a:r>
            <a:endParaRPr sz="1200">
              <a:solidFill>
                <a:srgbClr val="FFFFFF"/>
              </a:solidFill>
              <a:latin typeface="Lato"/>
              <a:ea typeface="Lato"/>
              <a:cs typeface="Lato"/>
              <a:sym typeface="Lato"/>
            </a:endParaRPr>
          </a:p>
        </p:txBody>
      </p:sp>
      <p:cxnSp>
        <p:nvCxnSpPr>
          <p:cNvPr id="239" name="Google Shape;239;p28"/>
          <p:cNvCxnSpPr/>
          <p:nvPr/>
        </p:nvCxnSpPr>
        <p:spPr>
          <a:xfrm flipH="1">
            <a:off x="796800" y="1251350"/>
            <a:ext cx="24600" cy="3800400"/>
          </a:xfrm>
          <a:prstGeom prst="straightConnector1">
            <a:avLst/>
          </a:prstGeom>
          <a:noFill/>
          <a:ln cap="flat" cmpd="sng" w="9525">
            <a:solidFill>
              <a:srgbClr val="FFFFFF"/>
            </a:solidFill>
            <a:prstDash val="solid"/>
            <a:round/>
            <a:headEnd len="med" w="med" type="none"/>
            <a:tailEnd len="med" w="med" type="none"/>
          </a:ln>
        </p:spPr>
      </p:cxnSp>
      <p:cxnSp>
        <p:nvCxnSpPr>
          <p:cNvPr id="240" name="Google Shape;240;p28"/>
          <p:cNvCxnSpPr/>
          <p:nvPr/>
        </p:nvCxnSpPr>
        <p:spPr>
          <a:xfrm>
            <a:off x="826475" y="1509463"/>
            <a:ext cx="257700" cy="12300"/>
          </a:xfrm>
          <a:prstGeom prst="straightConnector1">
            <a:avLst/>
          </a:prstGeom>
          <a:noFill/>
          <a:ln cap="flat" cmpd="sng" w="9525">
            <a:solidFill>
              <a:srgbClr val="FFFFFF"/>
            </a:solidFill>
            <a:prstDash val="solid"/>
            <a:round/>
            <a:headEnd len="med" w="med" type="none"/>
            <a:tailEnd len="med" w="med" type="triangle"/>
          </a:ln>
        </p:spPr>
      </p:cxnSp>
      <p:cxnSp>
        <p:nvCxnSpPr>
          <p:cNvPr id="241" name="Google Shape;241;p28"/>
          <p:cNvCxnSpPr/>
          <p:nvPr/>
        </p:nvCxnSpPr>
        <p:spPr>
          <a:xfrm>
            <a:off x="811800" y="2664975"/>
            <a:ext cx="257700" cy="12300"/>
          </a:xfrm>
          <a:prstGeom prst="straightConnector1">
            <a:avLst/>
          </a:prstGeom>
          <a:noFill/>
          <a:ln cap="flat" cmpd="sng" w="9525">
            <a:solidFill>
              <a:srgbClr val="FFFFFF"/>
            </a:solidFill>
            <a:prstDash val="solid"/>
            <a:round/>
            <a:headEnd len="med" w="med" type="none"/>
            <a:tailEnd len="med" w="med" type="triangle"/>
          </a:ln>
        </p:spPr>
      </p:cxnSp>
      <p:sp>
        <p:nvSpPr>
          <p:cNvPr id="242" name="Google Shape;242;p28"/>
          <p:cNvSpPr txBox="1"/>
          <p:nvPr/>
        </p:nvSpPr>
        <p:spPr>
          <a:xfrm>
            <a:off x="1142525" y="1578825"/>
            <a:ext cx="3263400" cy="999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DATA LOCATED AT SINGLE SITE </a:t>
            </a:r>
            <a:endParaRPr sz="1200">
              <a:solidFill>
                <a:srgbClr val="FFFFFF"/>
              </a:solidFill>
              <a:latin typeface="Lato"/>
              <a:ea typeface="Lato"/>
              <a:cs typeface="Lato"/>
              <a:sym typeface="Lato"/>
            </a:endParaRPr>
          </a:p>
          <a:p>
            <a:pPr indent="-304800" lvl="0" marL="457200" rtl="0" algn="l">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DATA COMMUNICATION COST HIGH</a:t>
            </a:r>
            <a:endParaRPr sz="1200">
              <a:solidFill>
                <a:srgbClr val="FFFFFF"/>
              </a:solidFill>
              <a:latin typeface="Lato"/>
              <a:ea typeface="Lato"/>
              <a:cs typeface="Lato"/>
              <a:sym typeface="Lato"/>
            </a:endParaRPr>
          </a:p>
          <a:p>
            <a:pPr indent="-304800" lvl="0" marL="457200" rtl="0" algn="l">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WHEN CENTRAL SYSTEM FAILS DATABASE SYSTEM WILL ALSO FAIL</a:t>
            </a:r>
            <a:endParaRPr sz="1200">
              <a:solidFill>
                <a:srgbClr val="FFFFFF"/>
              </a:solidFill>
              <a:latin typeface="Lato"/>
              <a:ea typeface="Lato"/>
              <a:cs typeface="Lato"/>
              <a:sym typeface="Lato"/>
            </a:endParaRPr>
          </a:p>
        </p:txBody>
      </p:sp>
      <p:sp>
        <p:nvSpPr>
          <p:cNvPr id="243" name="Google Shape;243;p28"/>
          <p:cNvSpPr txBox="1"/>
          <p:nvPr/>
        </p:nvSpPr>
        <p:spPr>
          <a:xfrm>
            <a:off x="1142525" y="2746875"/>
            <a:ext cx="3365700" cy="615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DATABASE DIVIDED INTO PARTITIONS</a:t>
            </a:r>
            <a:endParaRPr sz="1200">
              <a:solidFill>
                <a:srgbClr val="FFFFFF"/>
              </a:solidFill>
              <a:latin typeface="Lato"/>
              <a:ea typeface="Lato"/>
              <a:cs typeface="Lato"/>
              <a:sym typeface="Lato"/>
            </a:endParaRPr>
          </a:p>
          <a:p>
            <a:pPr indent="-304800" lvl="0" marL="457200" rtl="0" algn="l">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MORE ACCESSIBLE</a:t>
            </a:r>
            <a:endParaRPr sz="1200">
              <a:solidFill>
                <a:srgbClr val="FFFFFF"/>
              </a:solidFill>
              <a:latin typeface="Lato"/>
              <a:ea typeface="Lato"/>
              <a:cs typeface="Lato"/>
              <a:sym typeface="Lato"/>
            </a:endParaRPr>
          </a:p>
        </p:txBody>
      </p:sp>
      <p:pic>
        <p:nvPicPr>
          <p:cNvPr id="244" name="Google Shape;244;p28"/>
          <p:cNvPicPr preferRelativeResize="0"/>
          <p:nvPr/>
        </p:nvPicPr>
        <p:blipFill rotWithShape="1">
          <a:blip r:embed="rId3">
            <a:alphaModFix/>
          </a:blip>
          <a:srcRect b="37530" l="48372" r="19169" t="23924"/>
          <a:stretch/>
        </p:blipFill>
        <p:spPr>
          <a:xfrm>
            <a:off x="4829350" y="1229738"/>
            <a:ext cx="2662611" cy="1777724"/>
          </a:xfrm>
          <a:prstGeom prst="rect">
            <a:avLst/>
          </a:prstGeom>
          <a:noFill/>
          <a:ln>
            <a:noFill/>
          </a:ln>
        </p:spPr>
      </p:pic>
      <p:sp>
        <p:nvSpPr>
          <p:cNvPr id="245" name="Google Shape;245;p28"/>
          <p:cNvSpPr txBox="1"/>
          <p:nvPr/>
        </p:nvSpPr>
        <p:spPr>
          <a:xfrm>
            <a:off x="1091800" y="3353063"/>
            <a:ext cx="3088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Lato"/>
                <a:ea typeface="Lato"/>
                <a:cs typeface="Lato"/>
                <a:sym typeface="Lato"/>
              </a:rPr>
              <a:t>REPLICATED</a:t>
            </a:r>
            <a:endParaRPr sz="1200">
              <a:solidFill>
                <a:srgbClr val="FFFFFF"/>
              </a:solidFill>
              <a:latin typeface="Lato"/>
              <a:ea typeface="Lato"/>
              <a:cs typeface="Lato"/>
              <a:sym typeface="Lato"/>
            </a:endParaRPr>
          </a:p>
        </p:txBody>
      </p:sp>
      <p:cxnSp>
        <p:nvCxnSpPr>
          <p:cNvPr id="246" name="Google Shape;246;p28"/>
          <p:cNvCxnSpPr/>
          <p:nvPr/>
        </p:nvCxnSpPr>
        <p:spPr>
          <a:xfrm>
            <a:off x="826475" y="3529775"/>
            <a:ext cx="257700" cy="12300"/>
          </a:xfrm>
          <a:prstGeom prst="straightConnector1">
            <a:avLst/>
          </a:prstGeom>
          <a:noFill/>
          <a:ln cap="flat" cmpd="sng" w="9525">
            <a:solidFill>
              <a:srgbClr val="FFFFFF"/>
            </a:solidFill>
            <a:prstDash val="solid"/>
            <a:round/>
            <a:headEnd len="med" w="med" type="none"/>
            <a:tailEnd len="med" w="med" type="triangle"/>
          </a:ln>
        </p:spPr>
      </p:cxnSp>
      <p:sp>
        <p:nvSpPr>
          <p:cNvPr id="247" name="Google Shape;247;p28"/>
          <p:cNvSpPr txBox="1"/>
          <p:nvPr/>
        </p:nvSpPr>
        <p:spPr>
          <a:xfrm>
            <a:off x="1157200" y="3611875"/>
            <a:ext cx="3365700" cy="615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MORE THAN ONE SITE</a:t>
            </a:r>
            <a:endParaRPr sz="1200">
              <a:solidFill>
                <a:srgbClr val="FFFFFF"/>
              </a:solidFill>
              <a:latin typeface="Lato"/>
              <a:ea typeface="Lato"/>
              <a:cs typeface="Lato"/>
              <a:sym typeface="Lato"/>
            </a:endParaRPr>
          </a:p>
          <a:p>
            <a:pPr indent="-304800" lvl="0" marL="457200" rtl="0" algn="l">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MAXIMIZE LOCAL ACCESS</a:t>
            </a:r>
            <a:endParaRPr sz="1200">
              <a:solidFill>
                <a:srgbClr val="FFFFFF"/>
              </a:solidFill>
              <a:latin typeface="Lato"/>
              <a:ea typeface="Lato"/>
              <a:cs typeface="Lato"/>
              <a:sym typeface="Lato"/>
            </a:endParaRPr>
          </a:p>
        </p:txBody>
      </p:sp>
      <p:sp>
        <p:nvSpPr>
          <p:cNvPr id="248" name="Google Shape;248;p28"/>
          <p:cNvSpPr txBox="1"/>
          <p:nvPr/>
        </p:nvSpPr>
        <p:spPr>
          <a:xfrm>
            <a:off x="1091800" y="4117063"/>
            <a:ext cx="3088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Lato"/>
                <a:ea typeface="Lato"/>
                <a:cs typeface="Lato"/>
                <a:sym typeface="Lato"/>
              </a:rPr>
              <a:t>HYBRID</a:t>
            </a:r>
            <a:endParaRPr sz="1200">
              <a:solidFill>
                <a:srgbClr val="FFFFFF"/>
              </a:solidFill>
              <a:latin typeface="Lato"/>
              <a:ea typeface="Lato"/>
              <a:cs typeface="Lato"/>
              <a:sym typeface="Lato"/>
            </a:endParaRPr>
          </a:p>
        </p:txBody>
      </p:sp>
      <p:cxnSp>
        <p:nvCxnSpPr>
          <p:cNvPr id="249" name="Google Shape;249;p28"/>
          <p:cNvCxnSpPr/>
          <p:nvPr/>
        </p:nvCxnSpPr>
        <p:spPr>
          <a:xfrm>
            <a:off x="826475" y="4293775"/>
            <a:ext cx="257700" cy="12300"/>
          </a:xfrm>
          <a:prstGeom prst="straightConnector1">
            <a:avLst/>
          </a:prstGeom>
          <a:noFill/>
          <a:ln cap="flat" cmpd="sng" w="9525">
            <a:solidFill>
              <a:srgbClr val="FFFFFF"/>
            </a:solidFill>
            <a:prstDash val="solid"/>
            <a:round/>
            <a:headEnd len="med" w="med" type="none"/>
            <a:tailEnd len="med" w="med" type="triangle"/>
          </a:ln>
        </p:spPr>
      </p:cxnSp>
      <p:sp>
        <p:nvSpPr>
          <p:cNvPr id="250" name="Google Shape;250;p28"/>
          <p:cNvSpPr txBox="1"/>
          <p:nvPr/>
        </p:nvSpPr>
        <p:spPr>
          <a:xfrm>
            <a:off x="1157200" y="4375800"/>
            <a:ext cx="3365700" cy="615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CRITICAL FRAGMENT - MULTIPLE SITE</a:t>
            </a:r>
            <a:endParaRPr sz="1200">
              <a:solidFill>
                <a:srgbClr val="FFFFFF"/>
              </a:solidFill>
              <a:latin typeface="Lato"/>
              <a:ea typeface="Lato"/>
              <a:cs typeface="Lato"/>
              <a:sym typeface="Lato"/>
            </a:endParaRPr>
          </a:p>
          <a:p>
            <a:pPr indent="-304800" lvl="0" marL="457200" rtl="0" algn="l">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NON CRITICAL FRAGMENT - ONE SITE</a:t>
            </a:r>
            <a:endParaRPr sz="1200">
              <a:solidFill>
                <a:srgbClr val="FFFFFF"/>
              </a:solidFill>
              <a:latin typeface="Lato"/>
              <a:ea typeface="Lato"/>
              <a:cs typeface="Lato"/>
              <a:sym typeface="Lato"/>
            </a:endParaRPr>
          </a:p>
        </p:txBody>
      </p:sp>
      <p:pic>
        <p:nvPicPr>
          <p:cNvPr id="251" name="Google Shape;251;p28"/>
          <p:cNvPicPr preferRelativeResize="0"/>
          <p:nvPr/>
        </p:nvPicPr>
        <p:blipFill rotWithShape="1">
          <a:blip r:embed="rId4">
            <a:alphaModFix/>
          </a:blip>
          <a:srcRect b="54003" l="44729" r="20495" t="24567"/>
          <a:stretch/>
        </p:blipFill>
        <p:spPr>
          <a:xfrm>
            <a:off x="4858700" y="2954775"/>
            <a:ext cx="3088499" cy="890847"/>
          </a:xfrm>
          <a:prstGeom prst="rect">
            <a:avLst/>
          </a:prstGeom>
          <a:noFill/>
          <a:ln>
            <a:noFill/>
          </a:ln>
        </p:spPr>
      </p:pic>
      <p:pic>
        <p:nvPicPr>
          <p:cNvPr id="252" name="Google Shape;252;p28"/>
          <p:cNvPicPr preferRelativeResize="0"/>
          <p:nvPr/>
        </p:nvPicPr>
        <p:blipFill rotWithShape="1">
          <a:blip r:embed="rId5">
            <a:alphaModFix/>
          </a:blip>
          <a:srcRect b="27041" l="52179" r="19686" t="43157"/>
          <a:stretch/>
        </p:blipFill>
        <p:spPr>
          <a:xfrm>
            <a:off x="5227225" y="3819575"/>
            <a:ext cx="2223141" cy="1323924"/>
          </a:xfrm>
          <a:prstGeom prst="rect">
            <a:avLst/>
          </a:prstGeom>
          <a:noFill/>
          <a:ln>
            <a:noFill/>
          </a:ln>
        </p:spPr>
      </p:pic>
      <p:pic>
        <p:nvPicPr>
          <p:cNvPr descr="Light Bulb" id="253" name="Google Shape;253;p28"/>
          <p:cNvPicPr preferRelativeResize="0"/>
          <p:nvPr/>
        </p:nvPicPr>
        <p:blipFill>
          <a:blip r:embed="rId6">
            <a:alphaModFix/>
          </a:blip>
          <a:stretch>
            <a:fillRect/>
          </a:stretch>
        </p:blipFill>
        <p:spPr>
          <a:xfrm>
            <a:off x="8139575" y="4145575"/>
            <a:ext cx="910450" cy="910450"/>
          </a:xfrm>
          <a:prstGeom prst="rect">
            <a:avLst/>
          </a:prstGeom>
          <a:noFill/>
          <a:ln>
            <a:noFill/>
          </a:ln>
        </p:spPr>
      </p:pic>
    </p:spTree>
  </p:cSld>
  <p:clrMapOvr>
    <a:masterClrMapping/>
  </p:clrMapOvr>
  <mc:AlternateContent>
    <mc:Choice Requires="p14">
      <p:transition spd="slow" p14:dur="23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53"/>
                                        </p:tgtEl>
                                        <p:attrNameLst>
                                          <p:attrName>style.visibility</p:attrName>
                                        </p:attrNameLst>
                                      </p:cBhvr>
                                      <p:to>
                                        <p:strVal val="visible"/>
                                      </p:to>
                                    </p:set>
                                    <p:anim calcmode="lin" valueType="num">
                                      <p:cBhvr additive="base">
                                        <p:cTn dur="2000"/>
                                        <p:tgtEl>
                                          <p:spTgt spid="253"/>
                                        </p:tgtEl>
                                        <p:attrNameLst>
                                          <p:attrName>ppt_w</p:attrName>
                                        </p:attrNameLst>
                                      </p:cBhvr>
                                      <p:tavLst>
                                        <p:tav fmla="" tm="0">
                                          <p:val>
                                            <p:strVal val="0"/>
                                          </p:val>
                                        </p:tav>
                                        <p:tav fmla="" tm="100000">
                                          <p:val>
                                            <p:strVal val="#ppt_w"/>
                                          </p:val>
                                        </p:tav>
                                      </p:tavLst>
                                    </p:anim>
                                    <p:anim calcmode="lin" valueType="num">
                                      <p:cBhvr additive="base">
                                        <p:cTn dur="2000"/>
                                        <p:tgtEl>
                                          <p:spTgt spid="25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57" name="Shape 257"/>
        <p:cNvGrpSpPr/>
        <p:nvPr/>
      </p:nvGrpSpPr>
      <p:grpSpPr>
        <a:xfrm>
          <a:off x="0" y="0"/>
          <a:ext cx="0" cy="0"/>
          <a:chOff x="0" y="0"/>
          <a:chExt cx="0" cy="0"/>
        </a:xfrm>
      </p:grpSpPr>
      <p:sp>
        <p:nvSpPr>
          <p:cNvPr id="258" name="Google Shape;258;p29"/>
          <p:cNvSpPr txBox="1"/>
          <p:nvPr>
            <p:ph idx="4294967295" type="title"/>
          </p:nvPr>
        </p:nvSpPr>
        <p:spPr>
          <a:xfrm>
            <a:off x="183425" y="50975"/>
            <a:ext cx="86127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900" u="sng">
                <a:solidFill>
                  <a:srgbClr val="F1C232"/>
                </a:solidFill>
                <a:latin typeface="Merriweather"/>
                <a:ea typeface="Merriweather"/>
                <a:cs typeface="Merriweather"/>
                <a:sym typeface="Merriweather"/>
              </a:rPr>
              <a:t>User Registration Interface:</a:t>
            </a:r>
            <a:endParaRPr sz="1700" u="sng">
              <a:solidFill>
                <a:srgbClr val="F1C232"/>
              </a:solidFill>
              <a:latin typeface="Merriweather"/>
              <a:ea typeface="Merriweather"/>
              <a:cs typeface="Merriweather"/>
              <a:sym typeface="Merriweather"/>
            </a:endParaRPr>
          </a:p>
        </p:txBody>
      </p:sp>
      <p:pic>
        <p:nvPicPr>
          <p:cNvPr descr="Light Bulb" id="259" name="Google Shape;259;p29"/>
          <p:cNvPicPr preferRelativeResize="0"/>
          <p:nvPr/>
        </p:nvPicPr>
        <p:blipFill>
          <a:blip r:embed="rId3">
            <a:alphaModFix/>
          </a:blip>
          <a:stretch>
            <a:fillRect/>
          </a:stretch>
        </p:blipFill>
        <p:spPr>
          <a:xfrm>
            <a:off x="8282025" y="4288025"/>
            <a:ext cx="768000" cy="768000"/>
          </a:xfrm>
          <a:prstGeom prst="rect">
            <a:avLst/>
          </a:prstGeom>
          <a:noFill/>
          <a:ln>
            <a:noFill/>
          </a:ln>
        </p:spPr>
      </p:pic>
      <p:pic>
        <p:nvPicPr>
          <p:cNvPr descr="What is DBMS? | Database Management Systems | Edureka" id="260" name="Google Shape;260;p29"/>
          <p:cNvPicPr preferRelativeResize="0"/>
          <p:nvPr/>
        </p:nvPicPr>
        <p:blipFill>
          <a:blip r:embed="rId4">
            <a:alphaModFix/>
          </a:blip>
          <a:stretch>
            <a:fillRect/>
          </a:stretch>
        </p:blipFill>
        <p:spPr>
          <a:xfrm>
            <a:off x="4138050" y="1125125"/>
            <a:ext cx="4822800" cy="3162900"/>
          </a:xfrm>
          <a:prstGeom prst="foldedCorner">
            <a:avLst>
              <a:gd fmla="val 16667" name="adj"/>
            </a:avLst>
          </a:prstGeom>
          <a:noFill/>
          <a:ln>
            <a:noFill/>
          </a:ln>
        </p:spPr>
      </p:pic>
      <p:pic>
        <p:nvPicPr>
          <p:cNvPr id="261" name="Google Shape;261;p29"/>
          <p:cNvPicPr preferRelativeResize="0"/>
          <p:nvPr/>
        </p:nvPicPr>
        <p:blipFill>
          <a:blip r:embed="rId5">
            <a:alphaModFix/>
          </a:blip>
          <a:stretch>
            <a:fillRect/>
          </a:stretch>
        </p:blipFill>
        <p:spPr>
          <a:xfrm>
            <a:off x="183425" y="1535863"/>
            <a:ext cx="3607325" cy="2071775"/>
          </a:xfrm>
          <a:prstGeom prst="rect">
            <a:avLst/>
          </a:prstGeom>
          <a:noFill/>
          <a:ln>
            <a:noFill/>
          </a:ln>
        </p:spPr>
      </p:pic>
      <p:sp>
        <p:nvSpPr>
          <p:cNvPr id="262" name="Google Shape;262;p29"/>
          <p:cNvSpPr txBox="1"/>
          <p:nvPr/>
        </p:nvSpPr>
        <p:spPr>
          <a:xfrm>
            <a:off x="247250" y="747725"/>
            <a:ext cx="5131500" cy="3849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6FA8DC"/>
                </a:solidFill>
                <a:highlight>
                  <a:srgbClr val="000000"/>
                </a:highlight>
                <a:latin typeface="Lato"/>
                <a:ea typeface="Lato"/>
                <a:cs typeface="Lato"/>
                <a:sym typeface="Lato"/>
              </a:rPr>
              <a:t>USER REGISTRATION USING PHYSICAL DATABASE DESIGN</a:t>
            </a:r>
            <a:endParaRPr b="1" u="sng">
              <a:solidFill>
                <a:srgbClr val="6FA8DC"/>
              </a:solidFill>
              <a:highlight>
                <a:srgbClr val="000000"/>
              </a:highlight>
              <a:latin typeface="Lato"/>
              <a:ea typeface="Lato"/>
              <a:cs typeface="Lato"/>
              <a:sym typeface="Lato"/>
            </a:endParaRPr>
          </a:p>
        </p:txBody>
      </p:sp>
    </p:spTree>
  </p:cSld>
  <p:clrMapOvr>
    <a:masterClrMapping/>
  </p:clrMapOvr>
  <mc:AlternateContent>
    <mc:Choice Requires="p14">
      <p:transition spd="slow" p14:dur="19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59"/>
                                        </p:tgtEl>
                                        <p:attrNameLst>
                                          <p:attrName>style.visibility</p:attrName>
                                        </p:attrNameLst>
                                      </p:cBhvr>
                                      <p:to>
                                        <p:strVal val="visible"/>
                                      </p:to>
                                    </p:set>
                                    <p:anim calcmode="lin" valueType="num">
                                      <p:cBhvr additive="base">
                                        <p:cTn dur="2000"/>
                                        <p:tgtEl>
                                          <p:spTgt spid="259"/>
                                        </p:tgtEl>
                                        <p:attrNameLst>
                                          <p:attrName>ppt_w</p:attrName>
                                        </p:attrNameLst>
                                      </p:cBhvr>
                                      <p:tavLst>
                                        <p:tav fmla="" tm="0">
                                          <p:val>
                                            <p:strVal val="0"/>
                                          </p:val>
                                        </p:tav>
                                        <p:tav fmla="" tm="100000">
                                          <p:val>
                                            <p:strVal val="#ppt_w"/>
                                          </p:val>
                                        </p:tav>
                                      </p:tavLst>
                                    </p:anim>
                                    <p:anim calcmode="lin" valueType="num">
                                      <p:cBhvr additive="base">
                                        <p:cTn dur="2000"/>
                                        <p:tgtEl>
                                          <p:spTgt spid="25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66" name="Shape 266"/>
        <p:cNvGrpSpPr/>
        <p:nvPr/>
      </p:nvGrpSpPr>
      <p:grpSpPr>
        <a:xfrm>
          <a:off x="0" y="0"/>
          <a:ext cx="0" cy="0"/>
          <a:chOff x="0" y="0"/>
          <a:chExt cx="0" cy="0"/>
        </a:xfrm>
      </p:grpSpPr>
      <p:sp>
        <p:nvSpPr>
          <p:cNvPr id="267" name="Google Shape;267;p30"/>
          <p:cNvSpPr txBox="1"/>
          <p:nvPr>
            <p:ph type="title"/>
          </p:nvPr>
        </p:nvSpPr>
        <p:spPr>
          <a:xfrm>
            <a:off x="853950" y="1304850"/>
            <a:ext cx="74361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Georgia"/>
                <a:ea typeface="Georgia"/>
                <a:cs typeface="Georgia"/>
                <a:sym typeface="Georgia"/>
              </a:rPr>
              <a:t>Thank You</a:t>
            </a:r>
            <a:endParaRPr>
              <a:solidFill>
                <a:srgbClr val="FFFFFF"/>
              </a:solidFill>
              <a:latin typeface="Georgia"/>
              <a:ea typeface="Georgia"/>
              <a:cs typeface="Georgia"/>
              <a:sym typeface="Georgia"/>
            </a:endParaRPr>
          </a:p>
        </p:txBody>
      </p:sp>
      <p:pic>
        <p:nvPicPr>
          <p:cNvPr descr="How To Ask Questions To Find New Ideas S13 Ep8 - Killer Innovations with  Phil McKinney" id="268" name="Google Shape;268;p30"/>
          <p:cNvPicPr preferRelativeResize="0"/>
          <p:nvPr/>
        </p:nvPicPr>
        <p:blipFill rotWithShape="1">
          <a:blip r:embed="rId3">
            <a:alphaModFix/>
          </a:blip>
          <a:srcRect b="11288" l="20061" r="15513" t="23683"/>
          <a:stretch/>
        </p:blipFill>
        <p:spPr>
          <a:xfrm>
            <a:off x="3416125" y="2843250"/>
            <a:ext cx="2116500" cy="1708500"/>
          </a:xfrm>
          <a:prstGeom prst="ellipse">
            <a:avLst/>
          </a:prstGeom>
          <a:noFill/>
          <a:ln>
            <a:noFill/>
          </a:ln>
        </p:spPr>
      </p:pic>
    </p:spTree>
  </p:cSld>
  <p:clrMapOvr>
    <a:masterClrMapping/>
  </p:clrMapOvr>
  <mc:AlternateContent>
    <mc:Choice Requires="p14">
      <p:transition spd="slow" p14:dur="21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68"/>
                                        </p:tgtEl>
                                        <p:attrNameLst>
                                          <p:attrName>style.visibility</p:attrName>
                                        </p:attrNameLst>
                                      </p:cBhvr>
                                      <p:to>
                                        <p:strVal val="visible"/>
                                      </p:to>
                                    </p:set>
                                    <p:anim calcmode="lin" valueType="num">
                                      <p:cBhvr additive="base">
                                        <p:cTn dur="1000"/>
                                        <p:tgtEl>
                                          <p:spTgt spid="268"/>
                                        </p:tgtEl>
                                        <p:attrNameLst>
                                          <p:attrName>ppt_w</p:attrName>
                                        </p:attrNameLst>
                                      </p:cBhvr>
                                      <p:tavLst>
                                        <p:tav fmla="" tm="0">
                                          <p:val>
                                            <p:strVal val="0"/>
                                          </p:val>
                                        </p:tav>
                                        <p:tav fmla="" tm="100000">
                                          <p:val>
                                            <p:strVal val="#ppt_w"/>
                                          </p:val>
                                        </p:tav>
                                      </p:tavLst>
                                    </p:anim>
                                    <p:anim calcmode="lin" valueType="num">
                                      <p:cBhvr additive="base">
                                        <p:cTn dur="1000"/>
                                        <p:tgtEl>
                                          <p:spTgt spid="26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2" name="Shape 82"/>
        <p:cNvGrpSpPr/>
        <p:nvPr/>
      </p:nvGrpSpPr>
      <p:grpSpPr>
        <a:xfrm>
          <a:off x="0" y="0"/>
          <a:ext cx="0" cy="0"/>
          <a:chOff x="0" y="0"/>
          <a:chExt cx="0" cy="0"/>
        </a:xfrm>
      </p:grpSpPr>
      <p:sp>
        <p:nvSpPr>
          <p:cNvPr id="83" name="Google Shape;83;p15"/>
          <p:cNvSpPr txBox="1"/>
          <p:nvPr>
            <p:ph type="ctrTitle"/>
          </p:nvPr>
        </p:nvSpPr>
        <p:spPr>
          <a:xfrm>
            <a:off x="2488225" y="630225"/>
            <a:ext cx="6215100" cy="32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4500">
                <a:solidFill>
                  <a:srgbClr val="F1C232"/>
                </a:solidFill>
                <a:latin typeface="Playfair Display Regular"/>
                <a:ea typeface="Playfair Display Regular"/>
                <a:cs typeface="Playfair Display Regular"/>
                <a:sym typeface="Playfair Display Regular"/>
              </a:rPr>
              <a:t>   </a:t>
            </a:r>
            <a:r>
              <a:rPr b="0" lang="en" sz="2800">
                <a:solidFill>
                  <a:srgbClr val="F1C232"/>
                </a:solidFill>
                <a:latin typeface="Playfair Display Regular"/>
                <a:ea typeface="Playfair Display Regular"/>
                <a:cs typeface="Playfair Display Regular"/>
                <a:sym typeface="Playfair Display Regular"/>
              </a:rPr>
              <a:t>METADATA MANAGEMENT</a:t>
            </a:r>
            <a:r>
              <a:rPr lang="en"/>
              <a:t> </a:t>
            </a:r>
            <a:endParaRPr/>
          </a:p>
          <a:p>
            <a:pPr indent="0" lvl="0" marL="0" rtl="0" algn="l">
              <a:spcBef>
                <a:spcPts val="0"/>
              </a:spcBef>
              <a:spcAft>
                <a:spcPts val="0"/>
              </a:spcAft>
              <a:buNone/>
            </a:pPr>
            <a:r>
              <a:t/>
            </a:r>
            <a:endParaRPr b="0" sz="1700">
              <a:latin typeface="Merriweather Black"/>
              <a:ea typeface="Merriweather Black"/>
              <a:cs typeface="Merriweather Black"/>
              <a:sym typeface="Merriweather Black"/>
            </a:endParaRPr>
          </a:p>
          <a:p>
            <a:pPr indent="0" lvl="0" marL="0" rtl="0" algn="l">
              <a:spcBef>
                <a:spcPts val="0"/>
              </a:spcBef>
              <a:spcAft>
                <a:spcPts val="0"/>
              </a:spcAft>
              <a:buNone/>
            </a:pPr>
            <a:r>
              <a:rPr b="0" lang="en" sz="1900">
                <a:solidFill>
                  <a:srgbClr val="76A5AF"/>
                </a:solidFill>
                <a:latin typeface="Merriweather Black"/>
                <a:ea typeface="Merriweather Black"/>
                <a:cs typeface="Merriweather Black"/>
                <a:sym typeface="Merriweather Black"/>
              </a:rPr>
              <a:t>Why Metadata Management ?</a:t>
            </a:r>
            <a:endParaRPr b="0" sz="1900">
              <a:solidFill>
                <a:srgbClr val="76A5AF"/>
              </a:solidFill>
              <a:latin typeface="Merriweather Black"/>
              <a:ea typeface="Merriweather Black"/>
              <a:cs typeface="Merriweather Black"/>
              <a:sym typeface="Merriweather Black"/>
            </a:endParaRPr>
          </a:p>
          <a:p>
            <a:pPr indent="0" lvl="0" marL="0" rtl="0" algn="l">
              <a:spcBef>
                <a:spcPts val="0"/>
              </a:spcBef>
              <a:spcAft>
                <a:spcPts val="0"/>
              </a:spcAft>
              <a:buNone/>
            </a:pPr>
            <a:r>
              <a:t/>
            </a:r>
            <a:endParaRPr b="0" sz="1700">
              <a:latin typeface="Merriweather Black"/>
              <a:ea typeface="Merriweather Black"/>
              <a:cs typeface="Merriweather Black"/>
              <a:sym typeface="Merriweather Black"/>
            </a:endParaRPr>
          </a:p>
          <a:p>
            <a:pPr indent="-317500" lvl="0" marL="457200" rtl="0" algn="l">
              <a:spcBef>
                <a:spcPts val="0"/>
              </a:spcBef>
              <a:spcAft>
                <a:spcPts val="0"/>
              </a:spcAft>
              <a:buSzPts val="1400"/>
              <a:buFont typeface="Merriweather Black"/>
              <a:buChar char="❖"/>
            </a:pPr>
            <a:r>
              <a:rPr b="0" lang="en" sz="1400">
                <a:latin typeface="Merriweather Black"/>
                <a:ea typeface="Merriweather Black"/>
                <a:cs typeface="Merriweather Black"/>
                <a:sym typeface="Merriweather Black"/>
              </a:rPr>
              <a:t>It </a:t>
            </a:r>
            <a:r>
              <a:rPr b="0" lang="en" sz="1400">
                <a:solidFill>
                  <a:srgbClr val="FFFFFF"/>
                </a:solidFill>
                <a:latin typeface="Merriweather Black"/>
                <a:ea typeface="Merriweather Black"/>
                <a:cs typeface="Merriweather Black"/>
                <a:sym typeface="Merriweather Black"/>
              </a:rPr>
              <a:t>has slowly become one of the most important practices for a successful digital initiative strategy. With the rise of distributed architectures such as Big Data and Cloud which can create siloed systems and data, metadata management is now vital for managing the information assets in an organization.</a:t>
            </a:r>
            <a:endParaRPr b="0" sz="1400">
              <a:solidFill>
                <a:srgbClr val="FFFFFF"/>
              </a:solidFill>
              <a:latin typeface="Merriweather Black"/>
              <a:ea typeface="Merriweather Black"/>
              <a:cs typeface="Merriweather Black"/>
              <a:sym typeface="Merriweather Black"/>
            </a:endParaRPr>
          </a:p>
        </p:txBody>
      </p:sp>
      <p:sp>
        <p:nvSpPr>
          <p:cNvPr id="84" name="Google Shape;84;p15"/>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330200" lvl="0" marL="457200" rtl="0" algn="l">
              <a:spcBef>
                <a:spcPts val="0"/>
              </a:spcBef>
              <a:spcAft>
                <a:spcPts val="0"/>
              </a:spcAft>
              <a:buSzPts val="1600"/>
              <a:buChar char="-"/>
            </a:pPr>
            <a:r>
              <a:rPr b="1" lang="en" sz="1600"/>
              <a:t>By</a:t>
            </a:r>
            <a:r>
              <a:rPr b="1" lang="en" sz="2400"/>
              <a:t> </a:t>
            </a:r>
            <a:r>
              <a:rPr b="1" lang="en" sz="1500">
                <a:solidFill>
                  <a:srgbClr val="F1C232"/>
                </a:solidFill>
              </a:rPr>
              <a:t>PIYUSH CHANDRA CHANDRA</a:t>
            </a:r>
            <a:endParaRPr b="1" sz="1500">
              <a:solidFill>
                <a:srgbClr val="F1C232"/>
              </a:solidFill>
            </a:endParaRPr>
          </a:p>
          <a:p>
            <a:pPr indent="0" lvl="0" marL="457200" rtl="0" algn="l">
              <a:spcBef>
                <a:spcPts val="0"/>
              </a:spcBef>
              <a:spcAft>
                <a:spcPts val="0"/>
              </a:spcAft>
              <a:buNone/>
            </a:pPr>
            <a:r>
              <a:rPr b="1" lang="en" sz="1500">
                <a:solidFill>
                  <a:srgbClr val="F1C232"/>
                </a:solidFill>
              </a:rPr>
              <a:t>        SOURABH KANGSA BANIK</a:t>
            </a:r>
            <a:endParaRPr b="1" sz="1500">
              <a:solidFill>
                <a:srgbClr val="F1C232"/>
              </a:solidFill>
            </a:endParaRPr>
          </a:p>
        </p:txBody>
      </p:sp>
      <p:sp>
        <p:nvSpPr>
          <p:cNvPr id="85" name="Google Shape;85;p15"/>
          <p:cNvSpPr/>
          <p:nvPr/>
        </p:nvSpPr>
        <p:spPr>
          <a:xfrm>
            <a:off x="2629175" y="1051650"/>
            <a:ext cx="252300" cy="300900"/>
          </a:xfrm>
          <a:prstGeom prst="star4">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00"/>
              </a:solidFill>
            </a:endParaRPr>
          </a:p>
        </p:txBody>
      </p:sp>
      <p:sp>
        <p:nvSpPr>
          <p:cNvPr id="86" name="Google Shape;86;p15"/>
          <p:cNvSpPr/>
          <p:nvPr/>
        </p:nvSpPr>
        <p:spPr>
          <a:xfrm>
            <a:off x="7708475" y="1051650"/>
            <a:ext cx="252300" cy="300900"/>
          </a:xfrm>
          <a:prstGeom prst="star4">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00"/>
              </a:solidFill>
            </a:endParaRPr>
          </a:p>
        </p:txBody>
      </p:sp>
      <p:pic>
        <p:nvPicPr>
          <p:cNvPr descr="Free stock photo of art, background, beautiful, blank screen" id="87" name="Google Shape;87;p15"/>
          <p:cNvPicPr preferRelativeResize="0"/>
          <p:nvPr/>
        </p:nvPicPr>
        <p:blipFill rotWithShape="1">
          <a:blip r:embed="rId3">
            <a:alphaModFix/>
          </a:blip>
          <a:srcRect b="0" l="0" r="0" t="28233"/>
          <a:stretch/>
        </p:blipFill>
        <p:spPr>
          <a:xfrm>
            <a:off x="338075" y="817450"/>
            <a:ext cx="1899300" cy="2421000"/>
          </a:xfrm>
          <a:prstGeom prst="flowChartPredefinedProcess">
            <a:avLst/>
          </a:prstGeom>
          <a:noFill/>
          <a:ln>
            <a:noFill/>
          </a:ln>
        </p:spPr>
      </p:pic>
      <p:sp>
        <p:nvSpPr>
          <p:cNvPr id="88" name="Google Shape;88;p15"/>
          <p:cNvSpPr txBox="1"/>
          <p:nvPr/>
        </p:nvSpPr>
        <p:spPr>
          <a:xfrm>
            <a:off x="640850" y="1745425"/>
            <a:ext cx="1419900" cy="8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Georgia"/>
                <a:ea typeface="Georgia"/>
                <a:cs typeface="Georgia"/>
                <a:sym typeface="Georgia"/>
              </a:rPr>
              <a:t>Mentored Seminar on Metadata Management &amp; Physical Designing</a:t>
            </a:r>
            <a:endParaRPr b="1" sz="900">
              <a:latin typeface="Georgia"/>
              <a:ea typeface="Georgia"/>
              <a:cs typeface="Georgia"/>
              <a:sym typeface="Georgia"/>
            </a:endParaRPr>
          </a:p>
          <a:p>
            <a:pPr indent="0" lvl="0" marL="0" rtl="0" algn="l">
              <a:spcBef>
                <a:spcPts val="0"/>
              </a:spcBef>
              <a:spcAft>
                <a:spcPts val="0"/>
              </a:spcAft>
              <a:buNone/>
            </a:pPr>
            <a:r>
              <a:t/>
            </a:r>
            <a:endParaRPr b="1" sz="900">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2" name="Shape 92"/>
        <p:cNvGrpSpPr/>
        <p:nvPr/>
      </p:nvGrpSpPr>
      <p:grpSpPr>
        <a:xfrm>
          <a:off x="0" y="0"/>
          <a:ext cx="0" cy="0"/>
          <a:chOff x="0" y="0"/>
          <a:chExt cx="0" cy="0"/>
        </a:xfrm>
      </p:grpSpPr>
      <p:sp>
        <p:nvSpPr>
          <p:cNvPr id="93" name="Google Shape;93;p16"/>
          <p:cNvSpPr txBox="1"/>
          <p:nvPr>
            <p:ph idx="4294967295" type="title"/>
          </p:nvPr>
        </p:nvSpPr>
        <p:spPr>
          <a:xfrm>
            <a:off x="384750" y="1182500"/>
            <a:ext cx="5229600" cy="3699900"/>
          </a:xfrm>
          <a:prstGeom prst="rect">
            <a:avLst/>
          </a:prstGeom>
        </p:spPr>
        <p:txBody>
          <a:bodyPr anchorCtr="0" anchor="t" bIns="91425" lIns="91425" spcFirstLastPara="1" rIns="91425" wrap="square" tIns="91425">
            <a:noAutofit/>
          </a:bodyPr>
          <a:lstStyle/>
          <a:p>
            <a:pPr indent="0" lvl="0" marL="0" rtl="0" algn="l">
              <a:lnSpc>
                <a:spcPct val="170000"/>
              </a:lnSpc>
              <a:spcBef>
                <a:spcPts val="1500"/>
              </a:spcBef>
              <a:spcAft>
                <a:spcPts val="0"/>
              </a:spcAft>
              <a:buClr>
                <a:schemeClr val="dk2"/>
              </a:buClr>
              <a:buSzPts val="1100"/>
              <a:buFont typeface="Arial"/>
              <a:buNone/>
            </a:pPr>
            <a:r>
              <a:rPr lang="en" sz="1400">
                <a:solidFill>
                  <a:srgbClr val="FFFFFF"/>
                </a:solidFill>
                <a:highlight>
                  <a:srgbClr val="000000"/>
                </a:highlight>
                <a:latin typeface="Merriweather"/>
                <a:ea typeface="Merriweather"/>
                <a:cs typeface="Merriweather"/>
                <a:sym typeface="Merriweather"/>
              </a:rPr>
              <a:t>Me</a:t>
            </a:r>
            <a:r>
              <a:rPr lang="en" sz="1400">
                <a:solidFill>
                  <a:srgbClr val="FFFFFF"/>
                </a:solidFill>
                <a:highlight>
                  <a:srgbClr val="000000"/>
                </a:highlight>
                <a:latin typeface="Merriweather"/>
                <a:ea typeface="Merriweather"/>
                <a:cs typeface="Merriweather"/>
                <a:sym typeface="Merriweather"/>
              </a:rPr>
              <a:t>tadata Management</a:t>
            </a:r>
            <a:r>
              <a:rPr lang="en" sz="1300">
                <a:solidFill>
                  <a:srgbClr val="FFFFFF"/>
                </a:solidFill>
                <a:highlight>
                  <a:srgbClr val="000000"/>
                </a:highlight>
                <a:latin typeface="Merriweather"/>
                <a:ea typeface="Merriweather"/>
                <a:cs typeface="Merriweather"/>
                <a:sym typeface="Merriweather"/>
              </a:rPr>
              <a:t> </a:t>
            </a:r>
            <a:r>
              <a:rPr b="0" lang="en" sz="1300">
                <a:solidFill>
                  <a:srgbClr val="FFFFFF"/>
                </a:solidFill>
                <a:highlight>
                  <a:srgbClr val="000000"/>
                </a:highlight>
                <a:latin typeface="Merriweather"/>
                <a:ea typeface="Merriweather"/>
                <a:cs typeface="Merriweather"/>
                <a:sym typeface="Merriweather"/>
              </a:rPr>
              <a:t>is the Core functionality is enabling a business user to search and identify the information on the key attributes in web-based user interface.</a:t>
            </a:r>
            <a:endParaRPr b="0" sz="1300">
              <a:solidFill>
                <a:srgbClr val="FFFFFF"/>
              </a:solidFill>
              <a:highlight>
                <a:srgbClr val="000000"/>
              </a:highlight>
              <a:latin typeface="Merriweather"/>
              <a:ea typeface="Merriweather"/>
              <a:cs typeface="Merriweather"/>
              <a:sym typeface="Merriweather"/>
            </a:endParaRPr>
          </a:p>
          <a:p>
            <a:pPr indent="0" lvl="0" marL="0" rtl="0" algn="l">
              <a:lnSpc>
                <a:spcPct val="170000"/>
              </a:lnSpc>
              <a:spcBef>
                <a:spcPts val="1500"/>
              </a:spcBef>
              <a:spcAft>
                <a:spcPts val="0"/>
              </a:spcAft>
              <a:buClr>
                <a:schemeClr val="dk2"/>
              </a:buClr>
              <a:buSzPts val="1100"/>
              <a:buFont typeface="Arial"/>
              <a:buNone/>
            </a:pPr>
            <a:r>
              <a:rPr lang="en" sz="1300">
                <a:solidFill>
                  <a:srgbClr val="FFFFFF"/>
                </a:solidFill>
                <a:highlight>
                  <a:srgbClr val="000000"/>
                </a:highlight>
                <a:latin typeface="Merriweather"/>
                <a:ea typeface="Merriweather"/>
                <a:cs typeface="Merriweather"/>
                <a:sym typeface="Merriweather"/>
              </a:rPr>
              <a:t>For example, consider the index of any book or novel; it serves as the metadata that leads us to the detailed data inside the book.</a:t>
            </a:r>
            <a:endParaRPr sz="1300">
              <a:solidFill>
                <a:srgbClr val="FFFFFF"/>
              </a:solidFill>
              <a:highlight>
                <a:srgbClr val="000000"/>
              </a:highlight>
              <a:latin typeface="Merriweather"/>
              <a:ea typeface="Merriweather"/>
              <a:cs typeface="Merriweather"/>
              <a:sym typeface="Merriweather"/>
            </a:endParaRPr>
          </a:p>
          <a:p>
            <a:pPr indent="0" lvl="0" marL="0" marR="0" rtl="0" algn="just">
              <a:lnSpc>
                <a:spcPct val="115000"/>
              </a:lnSpc>
              <a:spcBef>
                <a:spcPts val="1500"/>
              </a:spcBef>
              <a:spcAft>
                <a:spcPts val="1600"/>
              </a:spcAft>
              <a:buNone/>
            </a:pPr>
            <a:r>
              <a:t/>
            </a:r>
            <a:endParaRPr sz="1700">
              <a:solidFill>
                <a:srgbClr val="FFFFFF"/>
              </a:solidFill>
              <a:highlight>
                <a:srgbClr val="000000"/>
              </a:highlight>
              <a:latin typeface="Merriweather"/>
              <a:ea typeface="Merriweather"/>
              <a:cs typeface="Merriweather"/>
              <a:sym typeface="Merriweather"/>
            </a:endParaRPr>
          </a:p>
        </p:txBody>
      </p:sp>
      <p:sp>
        <p:nvSpPr>
          <p:cNvPr id="94" name="Google Shape;94;p16"/>
          <p:cNvSpPr txBox="1"/>
          <p:nvPr/>
        </p:nvSpPr>
        <p:spPr>
          <a:xfrm>
            <a:off x="282450" y="286225"/>
            <a:ext cx="8177100" cy="7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700" u="sng">
                <a:solidFill>
                  <a:srgbClr val="F1C232"/>
                </a:solidFill>
                <a:latin typeface="Georgia"/>
                <a:ea typeface="Georgia"/>
                <a:cs typeface="Georgia"/>
                <a:sym typeface="Georgia"/>
              </a:rPr>
              <a:t>Introduction  to  Metadata Management</a:t>
            </a:r>
            <a:endParaRPr b="1" sz="2700" u="sng">
              <a:solidFill>
                <a:srgbClr val="F1C232"/>
              </a:solidFill>
              <a:latin typeface="Georgia"/>
              <a:ea typeface="Georgia"/>
              <a:cs typeface="Georgia"/>
              <a:sym typeface="Georgia"/>
            </a:endParaRPr>
          </a:p>
        </p:txBody>
      </p:sp>
      <p:pic>
        <p:nvPicPr>
          <p:cNvPr id="95" name="Google Shape;95;p16"/>
          <p:cNvPicPr preferRelativeResize="0"/>
          <p:nvPr/>
        </p:nvPicPr>
        <p:blipFill rotWithShape="1">
          <a:blip r:embed="rId3">
            <a:alphaModFix/>
          </a:blip>
          <a:srcRect b="0" l="10201" r="0" t="0"/>
          <a:stretch/>
        </p:blipFill>
        <p:spPr>
          <a:xfrm>
            <a:off x="5719425" y="1297650"/>
            <a:ext cx="3096300" cy="2091000"/>
          </a:xfrm>
          <a:prstGeom prst="roundRect">
            <a:avLst>
              <a:gd fmla="val 16667" name="adj"/>
            </a:avLst>
          </a:prstGeom>
          <a:noFill/>
          <a:ln>
            <a:noFill/>
          </a:ln>
        </p:spPr>
      </p:pic>
      <p:sp>
        <p:nvSpPr>
          <p:cNvPr id="96" name="Google Shape;96;p16"/>
          <p:cNvSpPr txBox="1"/>
          <p:nvPr/>
        </p:nvSpPr>
        <p:spPr>
          <a:xfrm>
            <a:off x="5765025" y="3388650"/>
            <a:ext cx="3050700" cy="3987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000"/>
              </a:spcBef>
              <a:spcAft>
                <a:spcPts val="0"/>
              </a:spcAft>
              <a:buClr>
                <a:schemeClr val="dk2"/>
              </a:buClr>
              <a:buSzPts val="1100"/>
              <a:buFont typeface="Arial"/>
              <a:buNone/>
            </a:pPr>
            <a:r>
              <a:rPr lang="en" sz="1200">
                <a:solidFill>
                  <a:srgbClr val="FFFFFF"/>
                </a:solidFill>
                <a:latin typeface="Merriweather Black"/>
                <a:ea typeface="Merriweather Black"/>
                <a:cs typeface="Merriweather Black"/>
                <a:sym typeface="Merriweather Black"/>
              </a:rPr>
              <a:t>Metadata is the data, or information, about the data. </a:t>
            </a:r>
            <a:endParaRPr sz="1200">
              <a:solidFill>
                <a:srgbClr val="FFFFFF"/>
              </a:solidFill>
              <a:latin typeface="Merriweather Black"/>
              <a:ea typeface="Merriweather Black"/>
              <a:cs typeface="Merriweather Black"/>
              <a:sym typeface="Merriweather Black"/>
            </a:endParaRPr>
          </a:p>
          <a:p>
            <a:pPr indent="0" lvl="0" marL="0" rtl="0" algn="ctr">
              <a:spcBef>
                <a:spcPts val="0"/>
              </a:spcBef>
              <a:spcAft>
                <a:spcPts val="0"/>
              </a:spcAft>
              <a:buNone/>
            </a:pPr>
            <a:r>
              <a:t/>
            </a:r>
            <a:endParaRPr sz="100">
              <a:solidFill>
                <a:srgbClr val="FFFFFF"/>
              </a:solidFill>
              <a:latin typeface="Merriweather Black"/>
              <a:ea typeface="Merriweather Black"/>
              <a:cs typeface="Merriweather Black"/>
              <a:sym typeface="Merriweather Black"/>
            </a:endParaRPr>
          </a:p>
        </p:txBody>
      </p:sp>
      <p:pic>
        <p:nvPicPr>
          <p:cNvPr descr="Light Bulb" id="97" name="Google Shape;97;p16"/>
          <p:cNvPicPr preferRelativeResize="0"/>
          <p:nvPr/>
        </p:nvPicPr>
        <p:blipFill>
          <a:blip r:embed="rId4">
            <a:alphaModFix/>
          </a:blip>
          <a:stretch>
            <a:fillRect/>
          </a:stretch>
        </p:blipFill>
        <p:spPr>
          <a:xfrm>
            <a:off x="8139575" y="4145575"/>
            <a:ext cx="910450" cy="910450"/>
          </a:xfrm>
          <a:prstGeom prst="rect">
            <a:avLst/>
          </a:prstGeom>
          <a:noFill/>
          <a:ln>
            <a:noFill/>
          </a:ln>
        </p:spPr>
      </p:pic>
    </p:spTree>
  </p:cSld>
  <p:clrMapOvr>
    <a:masterClrMapping/>
  </p:clrMapOvr>
  <mc:AlternateContent>
    <mc:Choice Requires="p14">
      <p:transition spd="slow" p14:dur="14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97"/>
                                        </p:tgtEl>
                                        <p:attrNameLst>
                                          <p:attrName>style.visibility</p:attrName>
                                        </p:attrNameLst>
                                      </p:cBhvr>
                                      <p:to>
                                        <p:strVal val="visible"/>
                                      </p:to>
                                    </p:set>
                                    <p:anim calcmode="lin" valueType="num">
                                      <p:cBhvr additive="base">
                                        <p:cTn dur="2100"/>
                                        <p:tgtEl>
                                          <p:spTgt spid="97"/>
                                        </p:tgtEl>
                                        <p:attrNameLst>
                                          <p:attrName>ppt_w</p:attrName>
                                        </p:attrNameLst>
                                      </p:cBhvr>
                                      <p:tavLst>
                                        <p:tav fmla="" tm="0">
                                          <p:val>
                                            <p:strVal val="0"/>
                                          </p:val>
                                        </p:tav>
                                        <p:tav fmla="" tm="100000">
                                          <p:val>
                                            <p:strVal val="#ppt_w"/>
                                          </p:val>
                                        </p:tav>
                                      </p:tavLst>
                                    </p:anim>
                                    <p:anim calcmode="lin" valueType="num">
                                      <p:cBhvr additive="base">
                                        <p:cTn dur="2100"/>
                                        <p:tgtEl>
                                          <p:spTgt spid="9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1" name="Shape 101"/>
        <p:cNvGrpSpPr/>
        <p:nvPr/>
      </p:nvGrpSpPr>
      <p:grpSpPr>
        <a:xfrm>
          <a:off x="0" y="0"/>
          <a:ext cx="0" cy="0"/>
          <a:chOff x="0" y="0"/>
          <a:chExt cx="0" cy="0"/>
        </a:xfrm>
      </p:grpSpPr>
      <p:sp>
        <p:nvSpPr>
          <p:cNvPr id="102" name="Google Shape;102;p17"/>
          <p:cNvSpPr txBox="1"/>
          <p:nvPr>
            <p:ph idx="4294967295" type="title"/>
          </p:nvPr>
        </p:nvSpPr>
        <p:spPr>
          <a:xfrm>
            <a:off x="601325" y="730675"/>
            <a:ext cx="7124100" cy="104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u="sng">
                <a:solidFill>
                  <a:srgbClr val="F1C232"/>
                </a:solidFill>
                <a:latin typeface="Georgia"/>
                <a:ea typeface="Georgia"/>
                <a:cs typeface="Georgia"/>
                <a:sym typeface="Georgia"/>
              </a:rPr>
              <a:t>What is Metadata</a:t>
            </a:r>
            <a:r>
              <a:rPr lang="en">
                <a:solidFill>
                  <a:srgbClr val="F1C232"/>
                </a:solidFill>
                <a:latin typeface="Georgia"/>
                <a:ea typeface="Georgia"/>
                <a:cs typeface="Georgia"/>
                <a:sym typeface="Georgia"/>
              </a:rPr>
              <a:t>?</a:t>
            </a:r>
            <a:endParaRPr sz="1800">
              <a:solidFill>
                <a:srgbClr val="F1C232"/>
              </a:solidFill>
              <a:latin typeface="Georgia"/>
              <a:ea typeface="Georgia"/>
              <a:cs typeface="Georgia"/>
              <a:sym typeface="Georgia"/>
            </a:endParaRPr>
          </a:p>
        </p:txBody>
      </p:sp>
      <p:sp>
        <p:nvSpPr>
          <p:cNvPr id="103" name="Google Shape;103;p17"/>
          <p:cNvSpPr txBox="1"/>
          <p:nvPr>
            <p:ph idx="4294967295" type="title"/>
          </p:nvPr>
        </p:nvSpPr>
        <p:spPr>
          <a:xfrm>
            <a:off x="243025" y="1679475"/>
            <a:ext cx="4779600" cy="3046200"/>
          </a:xfrm>
          <a:prstGeom prst="rect">
            <a:avLst/>
          </a:prstGeom>
        </p:spPr>
        <p:txBody>
          <a:bodyPr anchorCtr="0" anchor="t" bIns="91425" lIns="91425" spcFirstLastPara="1" rIns="91425" wrap="square" tIns="91425">
            <a:noAutofit/>
          </a:bodyPr>
          <a:lstStyle/>
          <a:p>
            <a:pPr indent="0" lvl="0" marL="457200" marR="0" rtl="0" algn="l">
              <a:lnSpc>
                <a:spcPct val="115000"/>
              </a:lnSpc>
              <a:spcBef>
                <a:spcPts val="0"/>
              </a:spcBef>
              <a:spcAft>
                <a:spcPts val="1600"/>
              </a:spcAft>
              <a:buNone/>
            </a:pPr>
            <a:r>
              <a:rPr b="0" lang="en" sz="1150">
                <a:solidFill>
                  <a:srgbClr val="FFFFFF"/>
                </a:solidFill>
                <a:highlight>
                  <a:srgbClr val="000000"/>
                </a:highlight>
                <a:latin typeface="Merriweather"/>
                <a:ea typeface="Merriweather"/>
                <a:cs typeface="Merriweather"/>
                <a:sym typeface="Merriweather"/>
              </a:rPr>
              <a:t>In a database, information is organized and stored in a structure. This data is arranged in tabular form (rows and columns) so that it can be accessed and reorganized quickly. After the structural arrangement of data, each part has its metadata as an index number in a book for each chapter. This index number is known as the metadata that defines the schema for other data.</a:t>
            </a:r>
            <a:endParaRPr b="0" sz="2600">
              <a:solidFill>
                <a:srgbClr val="FFFFFF"/>
              </a:solidFill>
              <a:highlight>
                <a:srgbClr val="000000"/>
              </a:highlight>
              <a:latin typeface="Merriweather"/>
              <a:ea typeface="Merriweather"/>
              <a:cs typeface="Merriweather"/>
              <a:sym typeface="Merriweather"/>
            </a:endParaRPr>
          </a:p>
        </p:txBody>
      </p:sp>
      <p:pic>
        <p:nvPicPr>
          <p:cNvPr descr="Metadata-in-DBMS" id="104" name="Google Shape;104;p17"/>
          <p:cNvPicPr preferRelativeResize="0"/>
          <p:nvPr/>
        </p:nvPicPr>
        <p:blipFill>
          <a:blip r:embed="rId3">
            <a:alphaModFix/>
          </a:blip>
          <a:stretch>
            <a:fillRect/>
          </a:stretch>
        </p:blipFill>
        <p:spPr>
          <a:xfrm>
            <a:off x="5407025" y="1488325"/>
            <a:ext cx="3348900" cy="2389500"/>
          </a:xfrm>
          <a:prstGeom prst="rect">
            <a:avLst/>
          </a:prstGeom>
          <a:noFill/>
          <a:ln>
            <a:noFill/>
          </a:ln>
        </p:spPr>
      </p:pic>
      <p:pic>
        <p:nvPicPr>
          <p:cNvPr descr="Light Bulb" id="105" name="Google Shape;105;p17"/>
          <p:cNvPicPr preferRelativeResize="0"/>
          <p:nvPr/>
        </p:nvPicPr>
        <p:blipFill>
          <a:blip r:embed="rId4">
            <a:alphaModFix/>
          </a:blip>
          <a:stretch>
            <a:fillRect/>
          </a:stretch>
        </p:blipFill>
        <p:spPr>
          <a:xfrm>
            <a:off x="8461900" y="4409550"/>
            <a:ext cx="627025" cy="627025"/>
          </a:xfrm>
          <a:prstGeom prst="rect">
            <a:avLst/>
          </a:prstGeom>
          <a:noFill/>
          <a:ln>
            <a:noFill/>
          </a:ln>
        </p:spPr>
      </p:pic>
    </p:spTree>
  </p:cSld>
  <p:clrMapOvr>
    <a:masterClrMapping/>
  </p:clrMapOvr>
  <mc:AlternateContent>
    <mc:Choice Requires="p14">
      <p:transition spd="slow" p14:dur="18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2000"/>
                                        <p:tgtEl>
                                          <p:spTgt spid="105"/>
                                        </p:tgtEl>
                                        <p:attrNameLst>
                                          <p:attrName>ppt_w</p:attrName>
                                        </p:attrNameLst>
                                      </p:cBhvr>
                                      <p:tavLst>
                                        <p:tav fmla="" tm="0">
                                          <p:val>
                                            <p:strVal val="0"/>
                                          </p:val>
                                        </p:tav>
                                        <p:tav fmla="" tm="100000">
                                          <p:val>
                                            <p:strVal val="#ppt_w"/>
                                          </p:val>
                                        </p:tav>
                                      </p:tavLst>
                                    </p:anim>
                                    <p:anim calcmode="lin" valueType="num">
                                      <p:cBhvr additive="base">
                                        <p:cTn dur="2000"/>
                                        <p:tgtEl>
                                          <p:spTgt spid="10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9" name="Shape 109"/>
        <p:cNvGrpSpPr/>
        <p:nvPr/>
      </p:nvGrpSpPr>
      <p:grpSpPr>
        <a:xfrm>
          <a:off x="0" y="0"/>
          <a:ext cx="0" cy="0"/>
          <a:chOff x="0" y="0"/>
          <a:chExt cx="0" cy="0"/>
        </a:xfrm>
      </p:grpSpPr>
      <p:sp>
        <p:nvSpPr>
          <p:cNvPr id="110" name="Google Shape;110;p18"/>
          <p:cNvSpPr txBox="1"/>
          <p:nvPr>
            <p:ph idx="4294967295" type="title"/>
          </p:nvPr>
        </p:nvSpPr>
        <p:spPr>
          <a:xfrm>
            <a:off x="274025" y="0"/>
            <a:ext cx="6486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300" u="sng">
                <a:solidFill>
                  <a:srgbClr val="F1C232"/>
                </a:solidFill>
                <a:latin typeface="Georgia"/>
                <a:ea typeface="Georgia"/>
                <a:cs typeface="Georgia"/>
                <a:sym typeface="Georgia"/>
              </a:rPr>
              <a:t>Types of Metadata in DBMS:</a:t>
            </a:r>
            <a:endParaRPr sz="2100" u="sng">
              <a:solidFill>
                <a:srgbClr val="F1C232"/>
              </a:solidFill>
              <a:latin typeface="Georgia"/>
              <a:ea typeface="Georgia"/>
              <a:cs typeface="Georgia"/>
              <a:sym typeface="Georgia"/>
            </a:endParaRPr>
          </a:p>
        </p:txBody>
      </p:sp>
      <p:sp>
        <p:nvSpPr>
          <p:cNvPr id="111" name="Google Shape;111;p18"/>
          <p:cNvSpPr txBox="1"/>
          <p:nvPr>
            <p:ph idx="4294967295" type="title"/>
          </p:nvPr>
        </p:nvSpPr>
        <p:spPr>
          <a:xfrm>
            <a:off x="314350" y="652500"/>
            <a:ext cx="2164500" cy="2229600"/>
          </a:xfrm>
          <a:prstGeom prst="rect">
            <a:avLst/>
          </a:prstGeom>
        </p:spPr>
        <p:txBody>
          <a:bodyPr anchorCtr="0" anchor="t" bIns="91425" lIns="91425" spcFirstLastPara="1" rIns="91425" wrap="square" tIns="91425">
            <a:noAutofit/>
          </a:bodyPr>
          <a:lstStyle/>
          <a:p>
            <a:pPr indent="0" lvl="0" marL="0" rtl="0" algn="l">
              <a:lnSpc>
                <a:spcPct val="100000"/>
              </a:lnSpc>
              <a:spcBef>
                <a:spcPts val="1500"/>
              </a:spcBef>
              <a:spcAft>
                <a:spcPts val="0"/>
              </a:spcAft>
              <a:buClr>
                <a:schemeClr val="dk2"/>
              </a:buClr>
              <a:buSzPts val="1100"/>
              <a:buFont typeface="Arial"/>
              <a:buNone/>
            </a:pPr>
            <a:r>
              <a:rPr b="0" lang="en" sz="1350">
                <a:solidFill>
                  <a:srgbClr val="FFFFFF"/>
                </a:solidFill>
                <a:highlight>
                  <a:srgbClr val="000000"/>
                </a:highlight>
                <a:latin typeface="Merriweather Black"/>
                <a:ea typeface="Merriweather Black"/>
                <a:cs typeface="Merriweather Black"/>
                <a:sym typeface="Merriweather Black"/>
              </a:rPr>
              <a:t>Schema</a:t>
            </a:r>
            <a:endParaRPr b="0" sz="1350">
              <a:solidFill>
                <a:srgbClr val="FFFFFF"/>
              </a:solidFill>
              <a:highlight>
                <a:srgbClr val="000000"/>
              </a:highlight>
              <a:latin typeface="Merriweather Black"/>
              <a:ea typeface="Merriweather Black"/>
              <a:cs typeface="Merriweather Black"/>
              <a:sym typeface="Merriweather Black"/>
            </a:endParaRPr>
          </a:p>
          <a:p>
            <a:pPr indent="-314325" lvl="0" marL="800100" rtl="0" algn="l">
              <a:lnSpc>
                <a:spcPct val="170000"/>
              </a:lnSpc>
              <a:spcBef>
                <a:spcPts val="1500"/>
              </a:spcBef>
              <a:spcAft>
                <a:spcPts val="0"/>
              </a:spcAft>
              <a:buClr>
                <a:srgbClr val="FFFFFF"/>
              </a:buClr>
              <a:buSzPts val="1350"/>
              <a:buFont typeface="Merriweather Black"/>
              <a:buChar char="●"/>
            </a:pPr>
            <a:r>
              <a:rPr b="0" lang="en" sz="1350">
                <a:solidFill>
                  <a:srgbClr val="FFFFFF"/>
                </a:solidFill>
                <a:highlight>
                  <a:srgbClr val="000000"/>
                </a:highlight>
                <a:latin typeface="Merriweather Black"/>
                <a:ea typeface="Merriweather Black"/>
                <a:cs typeface="Merriweather Black"/>
                <a:sym typeface="Merriweather Black"/>
              </a:rPr>
              <a:t>Tables</a:t>
            </a:r>
            <a:endParaRPr b="0" sz="1350">
              <a:solidFill>
                <a:srgbClr val="FFFFFF"/>
              </a:solidFill>
              <a:highlight>
                <a:srgbClr val="000000"/>
              </a:highlight>
              <a:latin typeface="Merriweather Black"/>
              <a:ea typeface="Merriweather Black"/>
              <a:cs typeface="Merriweather Black"/>
              <a:sym typeface="Merriweather Black"/>
            </a:endParaRPr>
          </a:p>
          <a:p>
            <a:pPr indent="-314325" lvl="0" marL="800100" rtl="0" algn="l">
              <a:lnSpc>
                <a:spcPct val="170000"/>
              </a:lnSpc>
              <a:spcBef>
                <a:spcPts val="0"/>
              </a:spcBef>
              <a:spcAft>
                <a:spcPts val="0"/>
              </a:spcAft>
              <a:buClr>
                <a:srgbClr val="FFFFFF"/>
              </a:buClr>
              <a:buSzPts val="1350"/>
              <a:buFont typeface="Merriweather Black"/>
              <a:buChar char="●"/>
            </a:pPr>
            <a:r>
              <a:rPr b="0" lang="en" sz="1350">
                <a:solidFill>
                  <a:srgbClr val="FFFFFF"/>
                </a:solidFill>
                <a:highlight>
                  <a:srgbClr val="000000"/>
                </a:highlight>
                <a:latin typeface="Merriweather Black"/>
                <a:ea typeface="Merriweather Black"/>
                <a:cs typeface="Merriweather Black"/>
                <a:sym typeface="Merriweather Black"/>
              </a:rPr>
              <a:t>Columns</a:t>
            </a:r>
            <a:endParaRPr b="0" sz="1350">
              <a:solidFill>
                <a:srgbClr val="FFFFFF"/>
              </a:solidFill>
              <a:highlight>
                <a:srgbClr val="000000"/>
              </a:highlight>
              <a:latin typeface="Merriweather Black"/>
              <a:ea typeface="Merriweather Black"/>
              <a:cs typeface="Merriweather Black"/>
              <a:sym typeface="Merriweather Black"/>
            </a:endParaRPr>
          </a:p>
          <a:p>
            <a:pPr indent="-314325" lvl="0" marL="800100" rtl="0" algn="l">
              <a:lnSpc>
                <a:spcPct val="170000"/>
              </a:lnSpc>
              <a:spcBef>
                <a:spcPts val="0"/>
              </a:spcBef>
              <a:spcAft>
                <a:spcPts val="0"/>
              </a:spcAft>
              <a:buClr>
                <a:srgbClr val="FFFFFF"/>
              </a:buClr>
              <a:buSzPts val="1350"/>
              <a:buFont typeface="Merriweather Black"/>
              <a:buChar char="●"/>
            </a:pPr>
            <a:r>
              <a:rPr b="0" lang="en" sz="1350">
                <a:solidFill>
                  <a:srgbClr val="FFFFFF"/>
                </a:solidFill>
                <a:highlight>
                  <a:srgbClr val="000000"/>
                </a:highlight>
                <a:latin typeface="Merriweather Black"/>
                <a:ea typeface="Merriweather Black"/>
                <a:cs typeface="Merriweather Black"/>
                <a:sym typeface="Merriweather Black"/>
              </a:rPr>
              <a:t>Constraints</a:t>
            </a:r>
            <a:endParaRPr b="0" sz="1350">
              <a:solidFill>
                <a:srgbClr val="FFFFFF"/>
              </a:solidFill>
              <a:highlight>
                <a:srgbClr val="000000"/>
              </a:highlight>
              <a:latin typeface="Merriweather Black"/>
              <a:ea typeface="Merriweather Black"/>
              <a:cs typeface="Merriweather Black"/>
              <a:sym typeface="Merriweather Black"/>
            </a:endParaRPr>
          </a:p>
          <a:p>
            <a:pPr indent="-314325" lvl="0" marL="800100" rtl="0" algn="l">
              <a:lnSpc>
                <a:spcPct val="170000"/>
              </a:lnSpc>
              <a:spcBef>
                <a:spcPts val="0"/>
              </a:spcBef>
              <a:spcAft>
                <a:spcPts val="0"/>
              </a:spcAft>
              <a:buClr>
                <a:srgbClr val="FFFFFF"/>
              </a:buClr>
              <a:buSzPts val="1350"/>
              <a:buFont typeface="Merriweather Black"/>
              <a:buChar char="●"/>
            </a:pPr>
            <a:r>
              <a:rPr b="0" lang="en" sz="1350">
                <a:solidFill>
                  <a:srgbClr val="FFFFFF"/>
                </a:solidFill>
                <a:highlight>
                  <a:srgbClr val="000000"/>
                </a:highlight>
                <a:latin typeface="Merriweather Black"/>
                <a:ea typeface="Merriweather Black"/>
                <a:cs typeface="Merriweather Black"/>
                <a:sym typeface="Merriweather Black"/>
              </a:rPr>
              <a:t>Indexes</a:t>
            </a:r>
            <a:endParaRPr b="0" sz="1350">
              <a:solidFill>
                <a:srgbClr val="FFFFFF"/>
              </a:solidFill>
              <a:highlight>
                <a:srgbClr val="000000"/>
              </a:highlight>
              <a:latin typeface="Merriweather Black"/>
              <a:ea typeface="Merriweather Black"/>
              <a:cs typeface="Merriweather Black"/>
              <a:sym typeface="Merriweather Black"/>
            </a:endParaRPr>
          </a:p>
          <a:p>
            <a:pPr indent="-314325" lvl="0" marL="800100" rtl="0" algn="l">
              <a:lnSpc>
                <a:spcPct val="170000"/>
              </a:lnSpc>
              <a:spcBef>
                <a:spcPts val="0"/>
              </a:spcBef>
              <a:spcAft>
                <a:spcPts val="0"/>
              </a:spcAft>
              <a:buClr>
                <a:srgbClr val="FFFFFF"/>
              </a:buClr>
              <a:buSzPts val="1350"/>
              <a:buFont typeface="Merriweather Black"/>
              <a:buChar char="●"/>
            </a:pPr>
            <a:r>
              <a:rPr b="0" lang="en" sz="1350">
                <a:solidFill>
                  <a:srgbClr val="FFFFFF"/>
                </a:solidFill>
                <a:highlight>
                  <a:srgbClr val="000000"/>
                </a:highlight>
                <a:latin typeface="Merriweather Black"/>
                <a:ea typeface="Merriweather Black"/>
                <a:cs typeface="Merriweather Black"/>
                <a:sym typeface="Merriweather Black"/>
              </a:rPr>
              <a:t>Sequences</a:t>
            </a:r>
            <a:endParaRPr b="0" sz="1350">
              <a:solidFill>
                <a:srgbClr val="FFFFFF"/>
              </a:solidFill>
              <a:highlight>
                <a:srgbClr val="000000"/>
              </a:highlight>
              <a:latin typeface="Merriweather Black"/>
              <a:ea typeface="Merriweather Black"/>
              <a:cs typeface="Merriweather Black"/>
              <a:sym typeface="Merriweather Black"/>
            </a:endParaRPr>
          </a:p>
        </p:txBody>
      </p:sp>
      <p:sp>
        <p:nvSpPr>
          <p:cNvPr id="112" name="Google Shape;112;p18"/>
          <p:cNvSpPr txBox="1"/>
          <p:nvPr>
            <p:ph idx="4294967295" type="title"/>
          </p:nvPr>
        </p:nvSpPr>
        <p:spPr>
          <a:xfrm>
            <a:off x="1687150" y="3051604"/>
            <a:ext cx="2256000" cy="2166600"/>
          </a:xfrm>
          <a:prstGeom prst="rect">
            <a:avLst/>
          </a:prstGeom>
        </p:spPr>
        <p:txBody>
          <a:bodyPr anchorCtr="0" anchor="t" bIns="91425" lIns="91425" spcFirstLastPara="1" rIns="91425" wrap="square" tIns="91425">
            <a:noAutofit/>
          </a:bodyPr>
          <a:lstStyle/>
          <a:p>
            <a:pPr indent="0" lvl="0" marL="0" rtl="0" algn="l">
              <a:lnSpc>
                <a:spcPct val="170000"/>
              </a:lnSpc>
              <a:spcBef>
                <a:spcPts val="1500"/>
              </a:spcBef>
              <a:spcAft>
                <a:spcPts val="0"/>
              </a:spcAft>
              <a:buNone/>
            </a:pPr>
            <a:r>
              <a:rPr b="0" lang="en" sz="1350">
                <a:solidFill>
                  <a:srgbClr val="FFFFFF"/>
                </a:solidFill>
                <a:highlight>
                  <a:srgbClr val="000000"/>
                </a:highlight>
                <a:latin typeface="Merriweather Black"/>
                <a:ea typeface="Merriweather Black"/>
                <a:cs typeface="Merriweather Black"/>
                <a:sym typeface="Merriweather Black"/>
              </a:rPr>
              <a:t>Physical Execution</a:t>
            </a:r>
            <a:endParaRPr b="0" sz="1350">
              <a:solidFill>
                <a:srgbClr val="FFFFFF"/>
              </a:solidFill>
              <a:highlight>
                <a:srgbClr val="000000"/>
              </a:highlight>
              <a:latin typeface="Merriweather Black"/>
              <a:ea typeface="Merriweather Black"/>
              <a:cs typeface="Merriweather Black"/>
              <a:sym typeface="Merriweather Black"/>
            </a:endParaRPr>
          </a:p>
          <a:p>
            <a:pPr indent="-314325" lvl="0" marL="800100" rtl="0" algn="l">
              <a:lnSpc>
                <a:spcPct val="170000"/>
              </a:lnSpc>
              <a:spcBef>
                <a:spcPts val="1500"/>
              </a:spcBef>
              <a:spcAft>
                <a:spcPts val="0"/>
              </a:spcAft>
              <a:buClr>
                <a:srgbClr val="FFFFFF"/>
              </a:buClr>
              <a:buSzPts val="1350"/>
              <a:buFont typeface="Merriweather Black"/>
              <a:buChar char="●"/>
            </a:pPr>
            <a:r>
              <a:rPr b="0" lang="en" sz="1350">
                <a:solidFill>
                  <a:srgbClr val="FFFFFF"/>
                </a:solidFill>
                <a:highlight>
                  <a:srgbClr val="000000"/>
                </a:highlight>
                <a:latin typeface="Merriweather Black"/>
                <a:ea typeface="Merriweather Black"/>
                <a:cs typeface="Merriweather Black"/>
                <a:sym typeface="Merriweather Black"/>
              </a:rPr>
              <a:t>Backup files</a:t>
            </a:r>
            <a:endParaRPr b="0" sz="1350">
              <a:solidFill>
                <a:srgbClr val="FFFFFF"/>
              </a:solidFill>
              <a:highlight>
                <a:srgbClr val="000000"/>
              </a:highlight>
              <a:latin typeface="Merriweather Black"/>
              <a:ea typeface="Merriweather Black"/>
              <a:cs typeface="Merriweather Black"/>
              <a:sym typeface="Merriweather Black"/>
            </a:endParaRPr>
          </a:p>
          <a:p>
            <a:pPr indent="-314325" lvl="0" marL="800100" rtl="0" algn="l">
              <a:lnSpc>
                <a:spcPct val="170000"/>
              </a:lnSpc>
              <a:spcBef>
                <a:spcPts val="0"/>
              </a:spcBef>
              <a:spcAft>
                <a:spcPts val="0"/>
              </a:spcAft>
              <a:buClr>
                <a:srgbClr val="FFFFFF"/>
              </a:buClr>
              <a:buSzPts val="1350"/>
              <a:buFont typeface="Merriweather Black"/>
              <a:buChar char="●"/>
            </a:pPr>
            <a:r>
              <a:rPr b="0" lang="en" sz="1350">
                <a:solidFill>
                  <a:srgbClr val="FFFFFF"/>
                </a:solidFill>
                <a:highlight>
                  <a:srgbClr val="000000"/>
                </a:highlight>
                <a:latin typeface="Merriweather Black"/>
                <a:ea typeface="Merriweather Black"/>
                <a:cs typeface="Merriweather Black"/>
                <a:sym typeface="Merriweather Black"/>
              </a:rPr>
              <a:t>Partitions</a:t>
            </a:r>
            <a:endParaRPr b="0" sz="1350">
              <a:solidFill>
                <a:srgbClr val="FFFFFF"/>
              </a:solidFill>
              <a:highlight>
                <a:srgbClr val="000000"/>
              </a:highlight>
              <a:latin typeface="Merriweather Black"/>
              <a:ea typeface="Merriweather Black"/>
              <a:cs typeface="Merriweather Black"/>
              <a:sym typeface="Merriweather Black"/>
            </a:endParaRPr>
          </a:p>
          <a:p>
            <a:pPr indent="-314325" lvl="0" marL="800100" rtl="0" algn="l">
              <a:lnSpc>
                <a:spcPct val="170000"/>
              </a:lnSpc>
              <a:spcBef>
                <a:spcPts val="0"/>
              </a:spcBef>
              <a:spcAft>
                <a:spcPts val="0"/>
              </a:spcAft>
              <a:buClr>
                <a:srgbClr val="FFFFFF"/>
              </a:buClr>
              <a:buSzPts val="1350"/>
              <a:buFont typeface="Merriweather Black"/>
              <a:buChar char="●"/>
            </a:pPr>
            <a:r>
              <a:rPr b="0" lang="en" sz="1350">
                <a:solidFill>
                  <a:srgbClr val="FFFFFF"/>
                </a:solidFill>
                <a:highlight>
                  <a:srgbClr val="000000"/>
                </a:highlight>
                <a:latin typeface="Merriweather Black"/>
                <a:ea typeface="Merriweather Black"/>
                <a:cs typeface="Merriweather Black"/>
                <a:sym typeface="Merriweather Black"/>
              </a:rPr>
              <a:t>Restored files</a:t>
            </a:r>
            <a:endParaRPr b="0" sz="1350">
              <a:solidFill>
                <a:srgbClr val="FFFFFF"/>
              </a:solidFill>
              <a:highlight>
                <a:srgbClr val="000000"/>
              </a:highlight>
              <a:latin typeface="Merriweather Black"/>
              <a:ea typeface="Merriweather Black"/>
              <a:cs typeface="Merriweather Black"/>
              <a:sym typeface="Merriweather Black"/>
            </a:endParaRPr>
          </a:p>
        </p:txBody>
      </p:sp>
      <p:sp>
        <p:nvSpPr>
          <p:cNvPr id="113" name="Google Shape;113;p18"/>
          <p:cNvSpPr txBox="1"/>
          <p:nvPr>
            <p:ph idx="4294967295" type="title"/>
          </p:nvPr>
        </p:nvSpPr>
        <p:spPr>
          <a:xfrm>
            <a:off x="2898063" y="652500"/>
            <a:ext cx="2665800" cy="23991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b="0" lang="en" sz="1350">
                <a:solidFill>
                  <a:srgbClr val="FFFFFF"/>
                </a:solidFill>
                <a:highlight>
                  <a:srgbClr val="000000"/>
                </a:highlight>
                <a:latin typeface="Merriweather Black"/>
                <a:ea typeface="Merriweather Black"/>
                <a:cs typeface="Merriweather Black"/>
                <a:sym typeface="Merriweather Black"/>
              </a:rPr>
              <a:t>Storage</a:t>
            </a:r>
            <a:endParaRPr b="0" sz="1350">
              <a:solidFill>
                <a:srgbClr val="FFFFFF"/>
              </a:solidFill>
              <a:highlight>
                <a:srgbClr val="000000"/>
              </a:highlight>
              <a:latin typeface="Merriweather Black"/>
              <a:ea typeface="Merriweather Black"/>
              <a:cs typeface="Merriweather Black"/>
              <a:sym typeface="Merriweather Black"/>
            </a:endParaRPr>
          </a:p>
          <a:p>
            <a:pPr indent="-314325" lvl="0" marL="800100" rtl="0" algn="l">
              <a:lnSpc>
                <a:spcPct val="170000"/>
              </a:lnSpc>
              <a:spcBef>
                <a:spcPts val="1500"/>
              </a:spcBef>
              <a:spcAft>
                <a:spcPts val="0"/>
              </a:spcAft>
              <a:buClr>
                <a:srgbClr val="FFFFFF"/>
              </a:buClr>
              <a:buSzPts val="1350"/>
              <a:buFont typeface="Merriweather Black"/>
              <a:buChar char="●"/>
            </a:pPr>
            <a:r>
              <a:rPr b="0" lang="en" sz="1350">
                <a:solidFill>
                  <a:srgbClr val="FFFFFF"/>
                </a:solidFill>
                <a:highlight>
                  <a:srgbClr val="000000"/>
                </a:highlight>
                <a:latin typeface="Merriweather Black"/>
                <a:ea typeface="Merriweather Black"/>
                <a:cs typeface="Merriweather Black"/>
                <a:sym typeface="Merriweather Black"/>
              </a:rPr>
              <a:t>Table size</a:t>
            </a:r>
            <a:endParaRPr b="0" sz="1350">
              <a:solidFill>
                <a:srgbClr val="FFFFFF"/>
              </a:solidFill>
              <a:highlight>
                <a:srgbClr val="000000"/>
              </a:highlight>
              <a:latin typeface="Merriweather Black"/>
              <a:ea typeface="Merriweather Black"/>
              <a:cs typeface="Merriweather Black"/>
              <a:sym typeface="Merriweather Black"/>
            </a:endParaRPr>
          </a:p>
          <a:p>
            <a:pPr indent="-314325" lvl="0" marL="800100" rtl="0" algn="l">
              <a:lnSpc>
                <a:spcPct val="170000"/>
              </a:lnSpc>
              <a:spcBef>
                <a:spcPts val="0"/>
              </a:spcBef>
              <a:spcAft>
                <a:spcPts val="0"/>
              </a:spcAft>
              <a:buClr>
                <a:srgbClr val="FFFFFF"/>
              </a:buClr>
              <a:buSzPts val="1350"/>
              <a:buFont typeface="Merriweather Black"/>
              <a:buChar char="●"/>
            </a:pPr>
            <a:r>
              <a:rPr b="0" lang="en" sz="1350">
                <a:solidFill>
                  <a:srgbClr val="FFFFFF"/>
                </a:solidFill>
                <a:highlight>
                  <a:srgbClr val="000000"/>
                </a:highlight>
                <a:latin typeface="Merriweather Black"/>
                <a:ea typeface="Merriweather Black"/>
                <a:cs typeface="Merriweather Black"/>
                <a:sym typeface="Merriweather Black"/>
              </a:rPr>
              <a:t>Data type size</a:t>
            </a:r>
            <a:endParaRPr b="0" sz="1350">
              <a:solidFill>
                <a:srgbClr val="FFFFFF"/>
              </a:solidFill>
              <a:highlight>
                <a:srgbClr val="000000"/>
              </a:highlight>
              <a:latin typeface="Merriweather Black"/>
              <a:ea typeface="Merriweather Black"/>
              <a:cs typeface="Merriweather Black"/>
              <a:sym typeface="Merriweather Black"/>
            </a:endParaRPr>
          </a:p>
          <a:p>
            <a:pPr indent="-314325" lvl="0" marL="800100" rtl="0" algn="l">
              <a:lnSpc>
                <a:spcPct val="115000"/>
              </a:lnSpc>
              <a:spcBef>
                <a:spcPts val="0"/>
              </a:spcBef>
              <a:spcAft>
                <a:spcPts val="0"/>
              </a:spcAft>
              <a:buClr>
                <a:srgbClr val="FFFFFF"/>
              </a:buClr>
              <a:buSzPts val="1350"/>
              <a:buFont typeface="Merriweather Black"/>
              <a:buChar char="●"/>
            </a:pPr>
            <a:r>
              <a:rPr b="0" lang="en" sz="1350">
                <a:solidFill>
                  <a:srgbClr val="FFFFFF"/>
                </a:solidFill>
                <a:highlight>
                  <a:srgbClr val="000000"/>
                </a:highlight>
                <a:latin typeface="Merriweather Black"/>
                <a:ea typeface="Merriweather Black"/>
                <a:cs typeface="Merriweather Black"/>
                <a:sym typeface="Merriweather Black"/>
              </a:rPr>
              <a:t>Variable size</a:t>
            </a:r>
            <a:endParaRPr b="0" sz="1350">
              <a:solidFill>
                <a:srgbClr val="FFFFFF"/>
              </a:solidFill>
              <a:highlight>
                <a:srgbClr val="000000"/>
              </a:highlight>
              <a:latin typeface="Merriweather Black"/>
              <a:ea typeface="Merriweather Black"/>
              <a:cs typeface="Merriweather Black"/>
              <a:sym typeface="Merriweather Black"/>
            </a:endParaRPr>
          </a:p>
          <a:p>
            <a:pPr indent="-314325" lvl="0" marL="800100" rtl="0" algn="l">
              <a:lnSpc>
                <a:spcPct val="170000"/>
              </a:lnSpc>
              <a:spcBef>
                <a:spcPts val="0"/>
              </a:spcBef>
              <a:spcAft>
                <a:spcPts val="0"/>
              </a:spcAft>
              <a:buClr>
                <a:srgbClr val="FFFFFF"/>
              </a:buClr>
              <a:buSzPts val="1350"/>
              <a:buFont typeface="Merriweather Black"/>
              <a:buChar char="●"/>
            </a:pPr>
            <a:r>
              <a:rPr b="0" lang="en" sz="1350">
                <a:solidFill>
                  <a:srgbClr val="FFFFFF"/>
                </a:solidFill>
                <a:highlight>
                  <a:srgbClr val="000000"/>
                </a:highlight>
                <a:latin typeface="Merriweather Black"/>
                <a:ea typeface="Merriweather Black"/>
                <a:cs typeface="Merriweather Black"/>
                <a:sym typeface="Merriweather Black"/>
              </a:rPr>
              <a:t>Program size</a:t>
            </a:r>
            <a:endParaRPr b="0" sz="1350">
              <a:solidFill>
                <a:srgbClr val="FFFFFF"/>
              </a:solidFill>
              <a:highlight>
                <a:srgbClr val="000000"/>
              </a:highlight>
              <a:latin typeface="Merriweather Black"/>
              <a:ea typeface="Merriweather Black"/>
              <a:cs typeface="Merriweather Black"/>
              <a:sym typeface="Merriweather Black"/>
            </a:endParaRPr>
          </a:p>
          <a:p>
            <a:pPr indent="-314325" lvl="0" marL="800100" rtl="0" algn="l">
              <a:lnSpc>
                <a:spcPct val="170000"/>
              </a:lnSpc>
              <a:spcBef>
                <a:spcPts val="0"/>
              </a:spcBef>
              <a:spcAft>
                <a:spcPts val="0"/>
              </a:spcAft>
              <a:buClr>
                <a:srgbClr val="FFFFFF"/>
              </a:buClr>
              <a:buSzPts val="1350"/>
              <a:buFont typeface="Merriweather Black"/>
              <a:buChar char="●"/>
            </a:pPr>
            <a:r>
              <a:rPr b="0" lang="en" sz="1350">
                <a:solidFill>
                  <a:srgbClr val="FFFFFF"/>
                </a:solidFill>
                <a:highlight>
                  <a:srgbClr val="000000"/>
                </a:highlight>
                <a:latin typeface="Merriweather Black"/>
                <a:ea typeface="Merriweather Black"/>
                <a:cs typeface="Merriweather Black"/>
                <a:sym typeface="Merriweather Black"/>
              </a:rPr>
              <a:t>Number of rows and columns</a:t>
            </a:r>
            <a:endParaRPr b="0" sz="1350">
              <a:solidFill>
                <a:srgbClr val="FFFFFF"/>
              </a:solidFill>
              <a:highlight>
                <a:srgbClr val="000000"/>
              </a:highlight>
              <a:latin typeface="Merriweather Black"/>
              <a:ea typeface="Merriweather Black"/>
              <a:cs typeface="Merriweather Black"/>
              <a:sym typeface="Merriweather Black"/>
            </a:endParaRPr>
          </a:p>
          <a:p>
            <a:pPr indent="0" lvl="0" marL="0" rtl="0" algn="l">
              <a:lnSpc>
                <a:spcPct val="170000"/>
              </a:lnSpc>
              <a:spcBef>
                <a:spcPts val="3600"/>
              </a:spcBef>
              <a:spcAft>
                <a:spcPts val="3600"/>
              </a:spcAft>
              <a:buNone/>
            </a:pPr>
            <a:r>
              <a:t/>
            </a:r>
            <a:endParaRPr b="0" sz="1150">
              <a:solidFill>
                <a:srgbClr val="FFFFFF"/>
              </a:solidFill>
              <a:highlight>
                <a:srgbClr val="000000"/>
              </a:highlight>
              <a:latin typeface="Verdana"/>
              <a:ea typeface="Verdana"/>
              <a:cs typeface="Verdana"/>
              <a:sym typeface="Verdana"/>
            </a:endParaRPr>
          </a:p>
        </p:txBody>
      </p:sp>
      <p:pic>
        <p:nvPicPr>
          <p:cNvPr descr="7. Metadata and Big Data - Creating a Data-Driven Enterprise with DataOps  [Book]" id="114" name="Google Shape;114;p18"/>
          <p:cNvPicPr preferRelativeResize="0"/>
          <p:nvPr/>
        </p:nvPicPr>
        <p:blipFill>
          <a:blip r:embed="rId3">
            <a:alphaModFix/>
          </a:blip>
          <a:stretch>
            <a:fillRect/>
          </a:stretch>
        </p:blipFill>
        <p:spPr>
          <a:xfrm>
            <a:off x="5824500" y="981925"/>
            <a:ext cx="2911800" cy="2620625"/>
          </a:xfrm>
          <a:prstGeom prst="rect">
            <a:avLst/>
          </a:prstGeom>
          <a:noFill/>
          <a:ln>
            <a:noFill/>
          </a:ln>
        </p:spPr>
      </p:pic>
      <p:pic>
        <p:nvPicPr>
          <p:cNvPr descr="Light Bulb" id="115" name="Google Shape;115;p18"/>
          <p:cNvPicPr preferRelativeResize="0"/>
          <p:nvPr/>
        </p:nvPicPr>
        <p:blipFill>
          <a:blip r:embed="rId4">
            <a:alphaModFix/>
          </a:blip>
          <a:stretch>
            <a:fillRect/>
          </a:stretch>
        </p:blipFill>
        <p:spPr>
          <a:xfrm>
            <a:off x="8139575" y="4145575"/>
            <a:ext cx="910450" cy="910450"/>
          </a:xfrm>
          <a:prstGeom prst="rect">
            <a:avLst/>
          </a:prstGeom>
          <a:noFill/>
          <a:ln>
            <a:noFill/>
          </a:ln>
        </p:spPr>
      </p:pic>
    </p:spTree>
  </p:cSld>
  <p:clrMapOvr>
    <a:masterClrMapping/>
  </p:clrMapOvr>
  <mc:AlternateContent>
    <mc:Choice Requires="p14">
      <p:transition spd="slow" p14:dur="18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2000"/>
                                        <p:tgtEl>
                                          <p:spTgt spid="115"/>
                                        </p:tgtEl>
                                        <p:attrNameLst>
                                          <p:attrName>ppt_w</p:attrName>
                                        </p:attrNameLst>
                                      </p:cBhvr>
                                      <p:tavLst>
                                        <p:tav fmla="" tm="0">
                                          <p:val>
                                            <p:strVal val="0"/>
                                          </p:val>
                                        </p:tav>
                                        <p:tav fmla="" tm="100000">
                                          <p:val>
                                            <p:strVal val="#ppt_w"/>
                                          </p:val>
                                        </p:tav>
                                      </p:tavLst>
                                    </p:anim>
                                    <p:anim calcmode="lin" valueType="num">
                                      <p:cBhvr additive="base">
                                        <p:cTn dur="2000"/>
                                        <p:tgtEl>
                                          <p:spTgt spid="11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19" name="Shape 119"/>
        <p:cNvGrpSpPr/>
        <p:nvPr/>
      </p:nvGrpSpPr>
      <p:grpSpPr>
        <a:xfrm>
          <a:off x="0" y="0"/>
          <a:ext cx="0" cy="0"/>
          <a:chOff x="0" y="0"/>
          <a:chExt cx="0" cy="0"/>
        </a:xfrm>
      </p:grpSpPr>
      <p:sp>
        <p:nvSpPr>
          <p:cNvPr id="120" name="Google Shape;120;p19"/>
          <p:cNvSpPr txBox="1"/>
          <p:nvPr>
            <p:ph idx="4294967295" type="title"/>
          </p:nvPr>
        </p:nvSpPr>
        <p:spPr>
          <a:xfrm>
            <a:off x="274025" y="0"/>
            <a:ext cx="6486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300" u="sng">
                <a:solidFill>
                  <a:srgbClr val="F1C232"/>
                </a:solidFill>
                <a:latin typeface="Georgia"/>
                <a:ea typeface="Georgia"/>
                <a:cs typeface="Georgia"/>
                <a:sym typeface="Georgia"/>
              </a:rPr>
              <a:t>How </a:t>
            </a:r>
            <a:r>
              <a:rPr lang="en" sz="3300" u="sng">
                <a:solidFill>
                  <a:srgbClr val="F1C232"/>
                </a:solidFill>
                <a:latin typeface="Georgia"/>
                <a:ea typeface="Georgia"/>
                <a:cs typeface="Georgia"/>
                <a:sym typeface="Georgia"/>
              </a:rPr>
              <a:t>Metadata plays a significant role in DBMS:</a:t>
            </a:r>
            <a:endParaRPr sz="2100" u="sng">
              <a:solidFill>
                <a:srgbClr val="F1C232"/>
              </a:solidFill>
              <a:latin typeface="Georgia"/>
              <a:ea typeface="Georgia"/>
              <a:cs typeface="Georgia"/>
              <a:sym typeface="Georgia"/>
            </a:endParaRPr>
          </a:p>
        </p:txBody>
      </p:sp>
      <p:sp>
        <p:nvSpPr>
          <p:cNvPr id="121" name="Google Shape;121;p19"/>
          <p:cNvSpPr txBox="1"/>
          <p:nvPr/>
        </p:nvSpPr>
        <p:spPr>
          <a:xfrm>
            <a:off x="285450" y="1218000"/>
            <a:ext cx="8573100" cy="3925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500"/>
              </a:spcBef>
              <a:spcAft>
                <a:spcPts val="0"/>
              </a:spcAft>
              <a:buClr>
                <a:srgbClr val="FFFFFF"/>
              </a:buClr>
              <a:buSzPts val="1400"/>
              <a:buFont typeface="Georgia"/>
              <a:buChar char="●"/>
            </a:pPr>
            <a:r>
              <a:rPr lang="en">
                <a:solidFill>
                  <a:srgbClr val="FFFFFF"/>
                </a:solidFill>
                <a:highlight>
                  <a:schemeClr val="dk2"/>
                </a:highlight>
                <a:latin typeface="Georgia"/>
                <a:ea typeface="Georgia"/>
                <a:cs typeface="Georgia"/>
                <a:sym typeface="Georgia"/>
              </a:rPr>
              <a:t>Metadata in DBMS refers to the information that describes the schema and other information related to the stored data in the database, including storage, programs, data elements, usage, and additional related information.</a:t>
            </a:r>
            <a:endParaRPr>
              <a:solidFill>
                <a:srgbClr val="FFFFFF"/>
              </a:solidFill>
              <a:highlight>
                <a:schemeClr val="dk2"/>
              </a:highlight>
              <a:latin typeface="Georgia"/>
              <a:ea typeface="Georgia"/>
              <a:cs typeface="Georgia"/>
              <a:sym typeface="Georgia"/>
            </a:endParaRPr>
          </a:p>
          <a:p>
            <a:pPr indent="0" lvl="0" marL="457200" rtl="0" algn="l">
              <a:lnSpc>
                <a:spcPct val="115000"/>
              </a:lnSpc>
              <a:spcBef>
                <a:spcPts val="1500"/>
              </a:spcBef>
              <a:spcAft>
                <a:spcPts val="0"/>
              </a:spcAft>
              <a:buNone/>
            </a:pPr>
            <a:r>
              <a:t/>
            </a:r>
            <a:endParaRPr sz="100">
              <a:solidFill>
                <a:srgbClr val="FFFFFF"/>
              </a:solidFill>
              <a:highlight>
                <a:schemeClr val="dk2"/>
              </a:highlight>
              <a:latin typeface="Georgia"/>
              <a:ea typeface="Georgia"/>
              <a:cs typeface="Georgia"/>
              <a:sym typeface="Georgia"/>
            </a:endParaRPr>
          </a:p>
          <a:p>
            <a:pPr indent="-317500" lvl="0" marL="457200" rtl="0" algn="l">
              <a:spcBef>
                <a:spcPts val="1500"/>
              </a:spcBef>
              <a:spcAft>
                <a:spcPts val="0"/>
              </a:spcAft>
              <a:buClr>
                <a:schemeClr val="lt1"/>
              </a:buClr>
              <a:buSzPts val="1400"/>
              <a:buFont typeface="Georgia"/>
              <a:buChar char="●"/>
            </a:pPr>
            <a:r>
              <a:rPr b="1" lang="en">
                <a:solidFill>
                  <a:schemeClr val="lt1"/>
                </a:solidFill>
                <a:highlight>
                  <a:schemeClr val="dk2"/>
                </a:highlight>
                <a:latin typeface="Georgia"/>
                <a:ea typeface="Georgia"/>
                <a:cs typeface="Georgia"/>
                <a:sym typeface="Georgia"/>
              </a:rPr>
              <a:t>Metadata</a:t>
            </a:r>
            <a:r>
              <a:rPr lang="en">
                <a:solidFill>
                  <a:schemeClr val="lt1"/>
                </a:solidFill>
                <a:highlight>
                  <a:schemeClr val="dk2"/>
                </a:highlight>
                <a:latin typeface="Georgia"/>
                <a:ea typeface="Georgia"/>
                <a:cs typeface="Georgia"/>
                <a:sym typeface="Georgia"/>
              </a:rPr>
              <a:t> is essential for maintaining historical records of long-term data sets, making up for inconsistencies that can occur in documenting data, personnel and methods. Comprehensive </a:t>
            </a:r>
            <a:r>
              <a:rPr b="1" lang="en">
                <a:solidFill>
                  <a:schemeClr val="lt1"/>
                </a:solidFill>
                <a:highlight>
                  <a:schemeClr val="dk2"/>
                </a:highlight>
                <a:latin typeface="Georgia"/>
                <a:ea typeface="Georgia"/>
                <a:cs typeface="Georgia"/>
                <a:sym typeface="Georgia"/>
              </a:rPr>
              <a:t>metadata</a:t>
            </a:r>
            <a:r>
              <a:rPr lang="en">
                <a:solidFill>
                  <a:schemeClr val="lt1"/>
                </a:solidFill>
                <a:highlight>
                  <a:schemeClr val="dk2"/>
                </a:highlight>
                <a:latin typeface="Georgia"/>
                <a:ea typeface="Georgia"/>
                <a:cs typeface="Georgia"/>
                <a:sym typeface="Georgia"/>
              </a:rPr>
              <a:t> can also enable data sets designed for a single </a:t>
            </a:r>
            <a:r>
              <a:rPr b="1" lang="en">
                <a:solidFill>
                  <a:schemeClr val="lt1"/>
                </a:solidFill>
                <a:highlight>
                  <a:schemeClr val="dk2"/>
                </a:highlight>
                <a:latin typeface="Georgia"/>
                <a:ea typeface="Georgia"/>
                <a:cs typeface="Georgia"/>
                <a:sym typeface="Georgia"/>
              </a:rPr>
              <a:t>purpose</a:t>
            </a:r>
            <a:r>
              <a:rPr lang="en">
                <a:solidFill>
                  <a:schemeClr val="lt1"/>
                </a:solidFill>
                <a:highlight>
                  <a:schemeClr val="dk2"/>
                </a:highlight>
                <a:latin typeface="Georgia"/>
                <a:ea typeface="Georgia"/>
                <a:cs typeface="Georgia"/>
                <a:sym typeface="Georgia"/>
              </a:rPr>
              <a:t> to be reused for other purposes and over the longer term.</a:t>
            </a:r>
            <a:endParaRPr>
              <a:solidFill>
                <a:schemeClr val="lt1"/>
              </a:solidFill>
              <a:highlight>
                <a:schemeClr val="dk2"/>
              </a:highlight>
              <a:latin typeface="Georgia"/>
              <a:ea typeface="Georgia"/>
              <a:cs typeface="Georgia"/>
              <a:sym typeface="Georgia"/>
            </a:endParaRPr>
          </a:p>
          <a:p>
            <a:pPr indent="0" lvl="0" marL="0" rtl="0" algn="l">
              <a:spcBef>
                <a:spcPts val="0"/>
              </a:spcBef>
              <a:spcAft>
                <a:spcPts val="0"/>
              </a:spcAft>
              <a:buNone/>
            </a:pPr>
            <a:r>
              <a:t/>
            </a:r>
            <a:endParaRPr>
              <a:solidFill>
                <a:schemeClr val="lt1"/>
              </a:solidFill>
              <a:highlight>
                <a:schemeClr val="dk2"/>
              </a:highlight>
              <a:latin typeface="Georgia"/>
              <a:ea typeface="Georgia"/>
              <a:cs typeface="Georgia"/>
              <a:sym typeface="Georgia"/>
            </a:endParaRPr>
          </a:p>
          <a:p>
            <a:pPr indent="-317500" lvl="0" marL="457200" rtl="0" algn="l">
              <a:spcBef>
                <a:spcPts val="0"/>
              </a:spcBef>
              <a:spcAft>
                <a:spcPts val="0"/>
              </a:spcAft>
              <a:buClr>
                <a:srgbClr val="FFFFFF"/>
              </a:buClr>
              <a:buSzPts val="1400"/>
              <a:buFont typeface="Georgia"/>
              <a:buChar char="●"/>
            </a:pPr>
            <a:r>
              <a:rPr lang="en">
                <a:solidFill>
                  <a:srgbClr val="FFFFFF"/>
                </a:solidFill>
                <a:highlight>
                  <a:srgbClr val="000000"/>
                </a:highlight>
                <a:latin typeface="Georgia"/>
                <a:ea typeface="Georgia"/>
                <a:cs typeface="Georgia"/>
                <a:sym typeface="Georgia"/>
              </a:rPr>
              <a:t>Metadata has a significant role in the database. Besides, it acts as a directory in the database for accessing the different files. Further, metadata can also be useful in many ways, like database reporting, auditing, querying, and transforming. It plays a crucial role in DBMS. </a:t>
            </a:r>
            <a:endParaRPr>
              <a:solidFill>
                <a:srgbClr val="FFFFFF"/>
              </a:solidFill>
              <a:highlight>
                <a:srgbClr val="000000"/>
              </a:highlight>
              <a:latin typeface="Georgia"/>
              <a:ea typeface="Georgia"/>
              <a:cs typeface="Georgia"/>
              <a:sym typeface="Georgia"/>
            </a:endParaRPr>
          </a:p>
          <a:p>
            <a:pPr indent="0" lvl="0" marL="0" rtl="0" algn="l">
              <a:spcBef>
                <a:spcPts val="0"/>
              </a:spcBef>
              <a:spcAft>
                <a:spcPts val="0"/>
              </a:spcAft>
              <a:buNone/>
            </a:pPr>
            <a:r>
              <a:t/>
            </a:r>
            <a:endParaRPr sz="1350">
              <a:solidFill>
                <a:srgbClr val="FFFFFF"/>
              </a:solidFill>
              <a:highlight>
                <a:srgbClr val="000000"/>
              </a:highlight>
              <a:latin typeface="Georgia"/>
              <a:ea typeface="Georgia"/>
              <a:cs typeface="Georgia"/>
              <a:sym typeface="Georgia"/>
            </a:endParaRPr>
          </a:p>
          <a:p>
            <a:pPr indent="0" lvl="0" marL="0" rtl="0" algn="l">
              <a:spcBef>
                <a:spcPts val="0"/>
              </a:spcBef>
              <a:spcAft>
                <a:spcPts val="0"/>
              </a:spcAft>
              <a:buNone/>
            </a:pPr>
            <a:r>
              <a:t/>
            </a:r>
            <a:endParaRPr sz="1350">
              <a:solidFill>
                <a:srgbClr val="FFFFFF"/>
              </a:solidFill>
              <a:highlight>
                <a:srgbClr val="000000"/>
              </a:highlight>
              <a:latin typeface="Georgia"/>
              <a:ea typeface="Georgia"/>
              <a:cs typeface="Georgia"/>
              <a:sym typeface="Georgia"/>
            </a:endParaRPr>
          </a:p>
          <a:p>
            <a:pPr indent="0" lvl="0" marL="0" rtl="0" algn="l">
              <a:spcBef>
                <a:spcPts val="0"/>
              </a:spcBef>
              <a:spcAft>
                <a:spcPts val="0"/>
              </a:spcAft>
              <a:buNone/>
            </a:pPr>
            <a:r>
              <a:t/>
            </a:r>
            <a:endParaRPr sz="1350">
              <a:solidFill>
                <a:srgbClr val="FFFFFF"/>
              </a:solidFill>
              <a:highlight>
                <a:srgbClr val="000000"/>
              </a:highlight>
              <a:latin typeface="Georgia"/>
              <a:ea typeface="Georgia"/>
              <a:cs typeface="Georgia"/>
              <a:sym typeface="Georgia"/>
            </a:endParaRPr>
          </a:p>
        </p:txBody>
      </p:sp>
      <p:pic>
        <p:nvPicPr>
          <p:cNvPr descr="Light Bulb" id="122" name="Google Shape;122;p19"/>
          <p:cNvPicPr preferRelativeResize="0"/>
          <p:nvPr/>
        </p:nvPicPr>
        <p:blipFill>
          <a:blip r:embed="rId3">
            <a:alphaModFix/>
          </a:blip>
          <a:stretch>
            <a:fillRect/>
          </a:stretch>
        </p:blipFill>
        <p:spPr>
          <a:xfrm>
            <a:off x="8139575" y="4145575"/>
            <a:ext cx="910450" cy="910450"/>
          </a:xfrm>
          <a:prstGeom prst="rect">
            <a:avLst/>
          </a:prstGeom>
          <a:noFill/>
          <a:ln>
            <a:noFill/>
          </a:ln>
        </p:spPr>
      </p:pic>
    </p:spTree>
  </p:cSld>
  <p:clrMapOvr>
    <a:masterClrMapping/>
  </p:clrMapOvr>
  <mc:AlternateContent>
    <mc:Choice Requires="p14">
      <p:transition spd="slow" p14:dur="18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22"/>
                                        </p:tgtEl>
                                        <p:attrNameLst>
                                          <p:attrName>style.visibility</p:attrName>
                                        </p:attrNameLst>
                                      </p:cBhvr>
                                      <p:to>
                                        <p:strVal val="visible"/>
                                      </p:to>
                                    </p:set>
                                    <p:anim calcmode="lin" valueType="num">
                                      <p:cBhvr additive="base">
                                        <p:cTn dur="2000"/>
                                        <p:tgtEl>
                                          <p:spTgt spid="122"/>
                                        </p:tgtEl>
                                        <p:attrNameLst>
                                          <p:attrName>ppt_w</p:attrName>
                                        </p:attrNameLst>
                                      </p:cBhvr>
                                      <p:tavLst>
                                        <p:tav fmla="" tm="0">
                                          <p:val>
                                            <p:strVal val="0"/>
                                          </p:val>
                                        </p:tav>
                                        <p:tav fmla="" tm="100000">
                                          <p:val>
                                            <p:strVal val="#ppt_w"/>
                                          </p:val>
                                        </p:tav>
                                      </p:tavLst>
                                    </p:anim>
                                    <p:anim calcmode="lin" valueType="num">
                                      <p:cBhvr additive="base">
                                        <p:cTn dur="2000"/>
                                        <p:tgtEl>
                                          <p:spTgt spid="12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26" name="Shape 126"/>
        <p:cNvGrpSpPr/>
        <p:nvPr/>
      </p:nvGrpSpPr>
      <p:grpSpPr>
        <a:xfrm>
          <a:off x="0" y="0"/>
          <a:ext cx="0" cy="0"/>
          <a:chOff x="0" y="0"/>
          <a:chExt cx="0" cy="0"/>
        </a:xfrm>
      </p:grpSpPr>
      <p:sp>
        <p:nvSpPr>
          <p:cNvPr id="127" name="Google Shape;127;p20"/>
          <p:cNvSpPr txBox="1"/>
          <p:nvPr>
            <p:ph idx="4294967295" type="title"/>
          </p:nvPr>
        </p:nvSpPr>
        <p:spPr>
          <a:xfrm>
            <a:off x="274025" y="0"/>
            <a:ext cx="7950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300" u="sng">
                <a:solidFill>
                  <a:srgbClr val="F1C232"/>
                </a:solidFill>
                <a:latin typeface="Georgia"/>
                <a:ea typeface="Georgia"/>
                <a:cs typeface="Georgia"/>
                <a:sym typeface="Georgia"/>
              </a:rPr>
              <a:t>Example</a:t>
            </a:r>
            <a:r>
              <a:rPr lang="en" sz="3300" u="sng">
                <a:solidFill>
                  <a:srgbClr val="F1C232"/>
                </a:solidFill>
                <a:latin typeface="Georgia"/>
                <a:ea typeface="Georgia"/>
                <a:cs typeface="Georgia"/>
                <a:sym typeface="Georgia"/>
              </a:rPr>
              <a:t> of Metadata Management</a:t>
            </a:r>
            <a:endParaRPr sz="2100" u="sng">
              <a:solidFill>
                <a:srgbClr val="F1C232"/>
              </a:solidFill>
              <a:latin typeface="Georgia"/>
              <a:ea typeface="Georgia"/>
              <a:cs typeface="Georgia"/>
              <a:sym typeface="Georgia"/>
            </a:endParaRPr>
          </a:p>
        </p:txBody>
      </p:sp>
      <p:sp>
        <p:nvSpPr>
          <p:cNvPr id="128" name="Google Shape;128;p20"/>
          <p:cNvSpPr txBox="1"/>
          <p:nvPr/>
        </p:nvSpPr>
        <p:spPr>
          <a:xfrm>
            <a:off x="274025" y="3495575"/>
            <a:ext cx="8544000" cy="1487700"/>
          </a:xfrm>
          <a:prstGeom prst="rect">
            <a:avLst/>
          </a:prstGeom>
          <a:noFill/>
          <a:ln>
            <a:noFill/>
          </a:ln>
        </p:spPr>
        <p:txBody>
          <a:bodyPr anchorCtr="0" anchor="t" bIns="91425" lIns="91425" spcFirstLastPara="1" rIns="91425" wrap="square" tIns="91425">
            <a:noAutofit/>
          </a:bodyPr>
          <a:lstStyle/>
          <a:p>
            <a:pPr indent="0" lvl="0" marL="0" rtl="0" algn="l">
              <a:lnSpc>
                <a:spcPct val="170000"/>
              </a:lnSpc>
              <a:spcBef>
                <a:spcPts val="1500"/>
              </a:spcBef>
              <a:spcAft>
                <a:spcPts val="1500"/>
              </a:spcAft>
              <a:buNone/>
            </a:pPr>
            <a:r>
              <a:rPr lang="en" sz="1450">
                <a:solidFill>
                  <a:srgbClr val="FFFFFF"/>
                </a:solidFill>
                <a:highlight>
                  <a:srgbClr val="000000"/>
                </a:highlight>
                <a:latin typeface="Georgia"/>
                <a:ea typeface="Georgia"/>
                <a:cs typeface="Georgia"/>
                <a:sym typeface="Georgia"/>
              </a:rPr>
              <a:t>As you can see in the above image, a relational database stores the data as well as metadata in a structured way. The data stored in a structured way is called the Data Dictionary or System Catalog. </a:t>
            </a:r>
            <a:r>
              <a:rPr lang="en" sz="1450">
                <a:solidFill>
                  <a:srgbClr val="FFFFFF"/>
                </a:solidFill>
                <a:highlight>
                  <a:schemeClr val="dk2"/>
                </a:highlight>
                <a:latin typeface="Georgia"/>
                <a:ea typeface="Georgia"/>
                <a:cs typeface="Georgia"/>
                <a:sym typeface="Georgia"/>
              </a:rPr>
              <a:t>Further, through this information, it’s easier to access or identify any database.</a:t>
            </a:r>
            <a:endParaRPr sz="1450">
              <a:solidFill>
                <a:srgbClr val="FFFFFF"/>
              </a:solidFill>
              <a:highlight>
                <a:srgbClr val="000000"/>
              </a:highlight>
              <a:latin typeface="Georgia"/>
              <a:ea typeface="Georgia"/>
              <a:cs typeface="Georgia"/>
              <a:sym typeface="Georgia"/>
            </a:endParaRPr>
          </a:p>
        </p:txBody>
      </p:sp>
      <p:pic>
        <p:nvPicPr>
          <p:cNvPr descr="metadata_example" id="129" name="Google Shape;129;p20"/>
          <p:cNvPicPr preferRelativeResize="0"/>
          <p:nvPr/>
        </p:nvPicPr>
        <p:blipFill>
          <a:blip r:embed="rId3">
            <a:alphaModFix/>
          </a:blip>
          <a:stretch>
            <a:fillRect/>
          </a:stretch>
        </p:blipFill>
        <p:spPr>
          <a:xfrm>
            <a:off x="125550" y="768000"/>
            <a:ext cx="7025800" cy="2949750"/>
          </a:xfrm>
          <a:prstGeom prst="rect">
            <a:avLst/>
          </a:prstGeom>
          <a:noFill/>
          <a:ln>
            <a:noFill/>
          </a:ln>
        </p:spPr>
      </p:pic>
      <p:sp>
        <p:nvSpPr>
          <p:cNvPr id="130" name="Google Shape;130;p20"/>
          <p:cNvSpPr txBox="1"/>
          <p:nvPr/>
        </p:nvSpPr>
        <p:spPr>
          <a:xfrm>
            <a:off x="6915300" y="798625"/>
            <a:ext cx="2126400" cy="2697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500"/>
              </a:spcBef>
              <a:spcAft>
                <a:spcPts val="0"/>
              </a:spcAft>
              <a:buNone/>
            </a:pPr>
            <a:r>
              <a:rPr lang="en" sz="1150">
                <a:solidFill>
                  <a:srgbClr val="FFFFFF"/>
                </a:solidFill>
                <a:highlight>
                  <a:schemeClr val="dk2"/>
                </a:highlight>
                <a:latin typeface="Georgia"/>
                <a:ea typeface="Georgia"/>
                <a:cs typeface="Georgia"/>
                <a:sym typeface="Georgia"/>
              </a:rPr>
              <a:t>This  metadata holds the following information:</a:t>
            </a:r>
            <a:endParaRPr sz="1150">
              <a:solidFill>
                <a:srgbClr val="FFFFFF"/>
              </a:solidFill>
              <a:highlight>
                <a:schemeClr val="dk2"/>
              </a:highlight>
              <a:latin typeface="Georgia"/>
              <a:ea typeface="Georgia"/>
              <a:cs typeface="Georgia"/>
              <a:sym typeface="Georgia"/>
            </a:endParaRPr>
          </a:p>
          <a:p>
            <a:pPr indent="0" lvl="0" marL="0" rtl="0" algn="l">
              <a:lnSpc>
                <a:spcPct val="100000"/>
              </a:lnSpc>
              <a:spcBef>
                <a:spcPts val="1500"/>
              </a:spcBef>
              <a:spcAft>
                <a:spcPts val="0"/>
              </a:spcAft>
              <a:buNone/>
            </a:pPr>
            <a:r>
              <a:rPr lang="en" sz="1150">
                <a:solidFill>
                  <a:srgbClr val="FFFFFF"/>
                </a:solidFill>
                <a:highlight>
                  <a:srgbClr val="000000"/>
                </a:highlight>
                <a:latin typeface="Georgia"/>
                <a:ea typeface="Georgia"/>
                <a:cs typeface="Georgia"/>
                <a:sym typeface="Georgia"/>
              </a:rPr>
              <a:t>Tables (rows and columns)</a:t>
            </a:r>
            <a:endParaRPr sz="1150">
              <a:solidFill>
                <a:srgbClr val="FFFFFF"/>
              </a:solidFill>
              <a:highlight>
                <a:srgbClr val="000000"/>
              </a:highlight>
              <a:latin typeface="Georgia"/>
              <a:ea typeface="Georgia"/>
              <a:cs typeface="Georgia"/>
              <a:sym typeface="Georgia"/>
            </a:endParaRPr>
          </a:p>
          <a:p>
            <a:pPr indent="-301625" lvl="0" marL="457200" rtl="0" algn="l">
              <a:lnSpc>
                <a:spcPct val="170000"/>
              </a:lnSpc>
              <a:spcBef>
                <a:spcPts val="1000"/>
              </a:spcBef>
              <a:spcAft>
                <a:spcPts val="0"/>
              </a:spcAft>
              <a:buClr>
                <a:srgbClr val="FFFFFF"/>
              </a:buClr>
              <a:buSzPts val="1150"/>
              <a:buFont typeface="Georgia"/>
              <a:buChar char="●"/>
            </a:pPr>
            <a:r>
              <a:rPr lang="en" sz="1150">
                <a:solidFill>
                  <a:srgbClr val="FFFFFF"/>
                </a:solidFill>
                <a:highlight>
                  <a:srgbClr val="000000"/>
                </a:highlight>
                <a:latin typeface="Georgia"/>
                <a:ea typeface="Georgia"/>
                <a:cs typeface="Georgia"/>
                <a:sym typeface="Georgia"/>
              </a:rPr>
              <a:t>Data Types</a:t>
            </a:r>
            <a:r>
              <a:rPr lang="en" sz="1150">
                <a:solidFill>
                  <a:srgbClr val="FFFFFF"/>
                </a:solidFill>
                <a:highlight>
                  <a:srgbClr val="000000"/>
                </a:highlight>
                <a:latin typeface="Georgia"/>
                <a:ea typeface="Georgia"/>
                <a:cs typeface="Georgia"/>
                <a:sym typeface="Georgia"/>
              </a:rPr>
              <a:t> </a:t>
            </a:r>
            <a:endParaRPr sz="1150">
              <a:solidFill>
                <a:srgbClr val="FFFFFF"/>
              </a:solidFill>
              <a:highlight>
                <a:srgbClr val="000000"/>
              </a:highlight>
              <a:latin typeface="Georgia"/>
              <a:ea typeface="Georgia"/>
              <a:cs typeface="Georgia"/>
              <a:sym typeface="Georgia"/>
            </a:endParaRPr>
          </a:p>
          <a:p>
            <a:pPr indent="-301625" lvl="0" marL="457200" rtl="0" algn="l">
              <a:lnSpc>
                <a:spcPct val="170000"/>
              </a:lnSpc>
              <a:spcBef>
                <a:spcPts val="0"/>
              </a:spcBef>
              <a:spcAft>
                <a:spcPts val="0"/>
              </a:spcAft>
              <a:buClr>
                <a:srgbClr val="FFFFFF"/>
              </a:buClr>
              <a:buSzPts val="1150"/>
              <a:buFont typeface="Georgia"/>
              <a:buChar char="●"/>
            </a:pPr>
            <a:r>
              <a:rPr lang="en" sz="1150">
                <a:solidFill>
                  <a:srgbClr val="FFFFFF"/>
                </a:solidFill>
                <a:highlight>
                  <a:srgbClr val="000000"/>
                </a:highlight>
                <a:latin typeface="Georgia"/>
                <a:ea typeface="Georgia"/>
                <a:cs typeface="Georgia"/>
                <a:sym typeface="Georgia"/>
              </a:rPr>
              <a:t>Values</a:t>
            </a:r>
            <a:endParaRPr sz="1150">
              <a:solidFill>
                <a:srgbClr val="FFFFFF"/>
              </a:solidFill>
              <a:highlight>
                <a:srgbClr val="000000"/>
              </a:highlight>
              <a:latin typeface="Georgia"/>
              <a:ea typeface="Georgia"/>
              <a:cs typeface="Georgia"/>
              <a:sym typeface="Georgia"/>
            </a:endParaRPr>
          </a:p>
          <a:p>
            <a:pPr indent="-301625" lvl="0" marL="457200" rtl="0" algn="l">
              <a:lnSpc>
                <a:spcPct val="170000"/>
              </a:lnSpc>
              <a:spcBef>
                <a:spcPts val="0"/>
              </a:spcBef>
              <a:spcAft>
                <a:spcPts val="0"/>
              </a:spcAft>
              <a:buClr>
                <a:srgbClr val="FFFFFF"/>
              </a:buClr>
              <a:buSzPts val="1150"/>
              <a:buFont typeface="Georgia"/>
              <a:buChar char="●"/>
            </a:pPr>
            <a:r>
              <a:rPr lang="en" sz="1150">
                <a:solidFill>
                  <a:srgbClr val="FFFFFF"/>
                </a:solidFill>
                <a:highlight>
                  <a:schemeClr val="dk2"/>
                </a:highlight>
                <a:latin typeface="Georgia"/>
                <a:ea typeface="Georgia"/>
                <a:cs typeface="Georgia"/>
                <a:sym typeface="Georgia"/>
              </a:rPr>
              <a:t>Table relationships</a:t>
            </a:r>
            <a:endParaRPr sz="1150">
              <a:solidFill>
                <a:srgbClr val="FFFFFF"/>
              </a:solidFill>
              <a:highlight>
                <a:schemeClr val="dk2"/>
              </a:highlight>
              <a:latin typeface="Georgia"/>
              <a:ea typeface="Georgia"/>
              <a:cs typeface="Georgia"/>
              <a:sym typeface="Georgia"/>
            </a:endParaRPr>
          </a:p>
          <a:p>
            <a:pPr indent="-301625" lvl="0" marL="457200" rtl="0" algn="l">
              <a:lnSpc>
                <a:spcPct val="170000"/>
              </a:lnSpc>
              <a:spcBef>
                <a:spcPts val="0"/>
              </a:spcBef>
              <a:spcAft>
                <a:spcPts val="0"/>
              </a:spcAft>
              <a:buClr>
                <a:srgbClr val="FFFFFF"/>
              </a:buClr>
              <a:buSzPts val="1150"/>
              <a:buFont typeface="Georgia"/>
              <a:buChar char="●"/>
            </a:pPr>
            <a:r>
              <a:rPr lang="en" sz="1150">
                <a:solidFill>
                  <a:srgbClr val="FFFFFF"/>
                </a:solidFill>
                <a:highlight>
                  <a:schemeClr val="dk2"/>
                </a:highlight>
                <a:latin typeface="Georgia"/>
                <a:ea typeface="Georgia"/>
                <a:cs typeface="Georgia"/>
                <a:sym typeface="Georgia"/>
              </a:rPr>
              <a:t>Constraints</a:t>
            </a:r>
            <a:r>
              <a:rPr lang="en" sz="1150">
                <a:solidFill>
                  <a:srgbClr val="FFFFFF"/>
                </a:solidFill>
                <a:highlight>
                  <a:srgbClr val="000000"/>
                </a:highlight>
                <a:latin typeface="Georgia"/>
                <a:ea typeface="Georgia"/>
                <a:cs typeface="Georgia"/>
                <a:sym typeface="Georgia"/>
              </a:rPr>
              <a:t> </a:t>
            </a:r>
            <a:endParaRPr sz="1150">
              <a:solidFill>
                <a:srgbClr val="FFFFFF"/>
              </a:solidFill>
              <a:highlight>
                <a:srgbClr val="000000"/>
              </a:highlight>
              <a:latin typeface="Georgia"/>
              <a:ea typeface="Georgia"/>
              <a:cs typeface="Georgia"/>
              <a:sym typeface="Georgia"/>
            </a:endParaRPr>
          </a:p>
          <a:p>
            <a:pPr indent="-301625" lvl="0" marL="457200" rtl="0" algn="l">
              <a:lnSpc>
                <a:spcPct val="170000"/>
              </a:lnSpc>
              <a:spcBef>
                <a:spcPts val="0"/>
              </a:spcBef>
              <a:spcAft>
                <a:spcPts val="0"/>
              </a:spcAft>
              <a:buClr>
                <a:srgbClr val="FFFFFF"/>
              </a:buClr>
              <a:buSzPts val="1150"/>
              <a:buFont typeface="Georgia"/>
              <a:buChar char="●"/>
            </a:pPr>
            <a:r>
              <a:rPr lang="en" sz="1150">
                <a:solidFill>
                  <a:srgbClr val="FFFFFF"/>
                </a:solidFill>
                <a:highlight>
                  <a:srgbClr val="000000"/>
                </a:highlight>
                <a:latin typeface="Georgia"/>
                <a:ea typeface="Georgia"/>
                <a:cs typeface="Georgia"/>
                <a:sym typeface="Georgia"/>
              </a:rPr>
              <a:t>Others</a:t>
            </a:r>
            <a:endParaRPr sz="1150">
              <a:solidFill>
                <a:srgbClr val="FFFFFF"/>
              </a:solidFill>
              <a:highlight>
                <a:srgbClr val="000000"/>
              </a:highlight>
              <a:latin typeface="Georgia"/>
              <a:ea typeface="Georgia"/>
              <a:cs typeface="Georgia"/>
              <a:sym typeface="Georgia"/>
            </a:endParaRPr>
          </a:p>
          <a:p>
            <a:pPr indent="0" lvl="0" marL="0" rtl="0" algn="l">
              <a:lnSpc>
                <a:spcPct val="170000"/>
              </a:lnSpc>
              <a:spcBef>
                <a:spcPts val="3600"/>
              </a:spcBef>
              <a:spcAft>
                <a:spcPts val="0"/>
              </a:spcAft>
              <a:buNone/>
            </a:pPr>
            <a:r>
              <a:t/>
            </a:r>
            <a:endParaRPr sz="1250">
              <a:solidFill>
                <a:srgbClr val="FFFFFF"/>
              </a:solidFill>
              <a:highlight>
                <a:srgbClr val="000000"/>
              </a:highlight>
              <a:latin typeface="Georgia"/>
              <a:ea typeface="Georgia"/>
              <a:cs typeface="Georgia"/>
              <a:sym typeface="Georgia"/>
            </a:endParaRPr>
          </a:p>
          <a:p>
            <a:pPr indent="0" lvl="0" marL="0" rtl="0" algn="l">
              <a:spcBef>
                <a:spcPts val="1500"/>
              </a:spcBef>
              <a:spcAft>
                <a:spcPts val="0"/>
              </a:spcAft>
              <a:buNone/>
            </a:pPr>
            <a:r>
              <a:t/>
            </a:r>
            <a:endParaRPr sz="1450">
              <a:solidFill>
                <a:srgbClr val="FFFFFF"/>
              </a:solidFill>
              <a:highlight>
                <a:srgbClr val="000000"/>
              </a:highlight>
              <a:latin typeface="Georgia"/>
              <a:ea typeface="Georgia"/>
              <a:cs typeface="Georgia"/>
              <a:sym typeface="Georgia"/>
            </a:endParaRPr>
          </a:p>
        </p:txBody>
      </p:sp>
      <p:pic>
        <p:nvPicPr>
          <p:cNvPr descr="Light Bulb" id="131" name="Google Shape;131;p20"/>
          <p:cNvPicPr preferRelativeResize="0"/>
          <p:nvPr/>
        </p:nvPicPr>
        <p:blipFill>
          <a:blip r:embed="rId4">
            <a:alphaModFix/>
          </a:blip>
          <a:stretch>
            <a:fillRect/>
          </a:stretch>
        </p:blipFill>
        <p:spPr>
          <a:xfrm>
            <a:off x="8503450" y="4509450"/>
            <a:ext cx="546575" cy="546575"/>
          </a:xfrm>
          <a:prstGeom prst="rect">
            <a:avLst/>
          </a:prstGeom>
          <a:noFill/>
          <a:ln>
            <a:noFill/>
          </a:ln>
        </p:spPr>
      </p:pic>
    </p:spTree>
  </p:cSld>
  <p:clrMapOvr>
    <a:masterClrMapping/>
  </p:clrMapOvr>
  <mc:AlternateContent>
    <mc:Choice Requires="p14">
      <p:transition spd="slow" p14:dur="18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2000"/>
                                        <p:tgtEl>
                                          <p:spTgt spid="131"/>
                                        </p:tgtEl>
                                        <p:attrNameLst>
                                          <p:attrName>ppt_w</p:attrName>
                                        </p:attrNameLst>
                                      </p:cBhvr>
                                      <p:tavLst>
                                        <p:tav fmla="" tm="0">
                                          <p:val>
                                            <p:strVal val="0"/>
                                          </p:val>
                                        </p:tav>
                                        <p:tav fmla="" tm="100000">
                                          <p:val>
                                            <p:strVal val="#ppt_w"/>
                                          </p:val>
                                        </p:tav>
                                      </p:tavLst>
                                    </p:anim>
                                    <p:anim calcmode="lin" valueType="num">
                                      <p:cBhvr additive="base">
                                        <p:cTn dur="2000"/>
                                        <p:tgtEl>
                                          <p:spTgt spid="13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35" name="Shape 135"/>
        <p:cNvGrpSpPr/>
        <p:nvPr/>
      </p:nvGrpSpPr>
      <p:grpSpPr>
        <a:xfrm>
          <a:off x="0" y="0"/>
          <a:ext cx="0" cy="0"/>
          <a:chOff x="0" y="0"/>
          <a:chExt cx="0" cy="0"/>
        </a:xfrm>
      </p:grpSpPr>
      <p:sp>
        <p:nvSpPr>
          <p:cNvPr id="136" name="Google Shape;136;p21"/>
          <p:cNvSpPr txBox="1"/>
          <p:nvPr>
            <p:ph idx="4294967295" type="title"/>
          </p:nvPr>
        </p:nvSpPr>
        <p:spPr>
          <a:xfrm>
            <a:off x="99800" y="65775"/>
            <a:ext cx="7212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400" u="sng">
                <a:solidFill>
                  <a:srgbClr val="F1C232"/>
                </a:solidFill>
                <a:latin typeface="Merriweather"/>
                <a:ea typeface="Merriweather"/>
                <a:cs typeface="Merriweather"/>
                <a:sym typeface="Merriweather"/>
              </a:rPr>
              <a:t>Accessibility of Metadata</a:t>
            </a:r>
            <a:endParaRPr sz="2200" u="sng">
              <a:solidFill>
                <a:srgbClr val="F1C232"/>
              </a:solidFill>
              <a:latin typeface="Merriweather"/>
              <a:ea typeface="Merriweather"/>
              <a:cs typeface="Merriweather"/>
              <a:sym typeface="Merriweather"/>
            </a:endParaRPr>
          </a:p>
        </p:txBody>
      </p:sp>
      <p:sp>
        <p:nvSpPr>
          <p:cNvPr id="137" name="Google Shape;137;p21"/>
          <p:cNvSpPr txBox="1"/>
          <p:nvPr/>
        </p:nvSpPr>
        <p:spPr>
          <a:xfrm>
            <a:off x="347125" y="1012900"/>
            <a:ext cx="7442700" cy="12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Georgia"/>
                <a:ea typeface="Georgia"/>
                <a:cs typeface="Georgia"/>
                <a:sym typeface="Georgia"/>
              </a:rPr>
              <a:t>Metadata enables user to search their own:</a:t>
            </a:r>
            <a:endParaRPr sz="1600">
              <a:solidFill>
                <a:srgbClr val="FFFFFF"/>
              </a:solidFill>
              <a:latin typeface="Georgia"/>
              <a:ea typeface="Georgia"/>
              <a:cs typeface="Georgia"/>
              <a:sym typeface="Georgia"/>
            </a:endParaRPr>
          </a:p>
          <a:p>
            <a:pPr indent="0" lvl="0" marL="0" rtl="0" algn="l">
              <a:spcBef>
                <a:spcPts val="0"/>
              </a:spcBef>
              <a:spcAft>
                <a:spcPts val="0"/>
              </a:spcAft>
              <a:buNone/>
            </a:pPr>
            <a:r>
              <a:t/>
            </a:r>
            <a:endParaRPr sz="1600">
              <a:solidFill>
                <a:srgbClr val="FFFFFF"/>
              </a:solidFill>
              <a:latin typeface="Georgia"/>
              <a:ea typeface="Georgia"/>
              <a:cs typeface="Georgia"/>
              <a:sym typeface="Georgia"/>
            </a:endParaRPr>
          </a:p>
          <a:p>
            <a:pPr indent="-311150" lvl="0" marL="457200" rtl="0" algn="l">
              <a:lnSpc>
                <a:spcPct val="115000"/>
              </a:lnSpc>
              <a:spcBef>
                <a:spcPts val="0"/>
              </a:spcBef>
              <a:spcAft>
                <a:spcPts val="0"/>
              </a:spcAft>
              <a:buClr>
                <a:srgbClr val="FFFFFF"/>
              </a:buClr>
              <a:buSzPts val="1300"/>
              <a:buFont typeface="Georgia"/>
              <a:buChar char="●"/>
            </a:pPr>
            <a:r>
              <a:rPr lang="en" sz="1300">
                <a:solidFill>
                  <a:srgbClr val="FFFFFF"/>
                </a:solidFill>
                <a:latin typeface="Georgia"/>
                <a:ea typeface="Georgia"/>
                <a:cs typeface="Georgia"/>
                <a:sym typeface="Georgia"/>
              </a:rPr>
              <a:t>Geographic Information System (GIS)</a:t>
            </a:r>
            <a:endParaRPr sz="1300">
              <a:solidFill>
                <a:srgbClr val="FFFFFF"/>
              </a:solidFill>
              <a:latin typeface="Georgia"/>
              <a:ea typeface="Georgia"/>
              <a:cs typeface="Georgia"/>
              <a:sym typeface="Georgia"/>
            </a:endParaRPr>
          </a:p>
          <a:p>
            <a:pPr indent="-311150" lvl="0" marL="457200" rtl="0" algn="l">
              <a:lnSpc>
                <a:spcPct val="115000"/>
              </a:lnSpc>
              <a:spcBef>
                <a:spcPts val="0"/>
              </a:spcBef>
              <a:spcAft>
                <a:spcPts val="0"/>
              </a:spcAft>
              <a:buClr>
                <a:srgbClr val="FFFFFF"/>
              </a:buClr>
              <a:buSzPts val="1300"/>
              <a:buFont typeface="Georgia"/>
              <a:buChar char="●"/>
            </a:pPr>
            <a:r>
              <a:rPr lang="en" sz="1300">
                <a:solidFill>
                  <a:srgbClr val="FFFFFF"/>
                </a:solidFill>
                <a:latin typeface="Georgia"/>
                <a:ea typeface="Georgia"/>
                <a:cs typeface="Georgia"/>
                <a:sym typeface="Georgia"/>
              </a:rPr>
              <a:t>Database Management System (DBMS)</a:t>
            </a:r>
            <a:endParaRPr sz="1600">
              <a:solidFill>
                <a:srgbClr val="FFFFFF"/>
              </a:solidFill>
              <a:latin typeface="Georgia"/>
              <a:ea typeface="Georgia"/>
              <a:cs typeface="Georgia"/>
              <a:sym typeface="Georgia"/>
            </a:endParaRPr>
          </a:p>
        </p:txBody>
      </p:sp>
      <p:sp>
        <p:nvSpPr>
          <p:cNvPr id="138" name="Google Shape;138;p21"/>
          <p:cNvSpPr txBox="1"/>
          <p:nvPr/>
        </p:nvSpPr>
        <p:spPr>
          <a:xfrm>
            <a:off x="451625" y="2571750"/>
            <a:ext cx="7442700" cy="13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Georgia"/>
                <a:ea typeface="Georgia"/>
                <a:cs typeface="Georgia"/>
                <a:sym typeface="Georgia"/>
              </a:rPr>
              <a:t>Metadata enables user to search external:</a:t>
            </a:r>
            <a:endParaRPr sz="1600">
              <a:solidFill>
                <a:srgbClr val="FFFFFF"/>
              </a:solidFill>
              <a:latin typeface="Georgia"/>
              <a:ea typeface="Georgia"/>
              <a:cs typeface="Georgia"/>
              <a:sym typeface="Georgia"/>
            </a:endParaRPr>
          </a:p>
          <a:p>
            <a:pPr indent="0" lvl="0" marL="0" rtl="0" algn="l">
              <a:lnSpc>
                <a:spcPct val="115000"/>
              </a:lnSpc>
              <a:spcBef>
                <a:spcPts val="0"/>
              </a:spcBef>
              <a:spcAft>
                <a:spcPts val="0"/>
              </a:spcAft>
              <a:buNone/>
            </a:pPr>
            <a:r>
              <a:t/>
            </a:r>
            <a:endParaRPr sz="1600">
              <a:solidFill>
                <a:srgbClr val="FFFFFF"/>
              </a:solidFill>
              <a:latin typeface="Georgia"/>
              <a:ea typeface="Georgia"/>
              <a:cs typeface="Georgia"/>
              <a:sym typeface="Georgia"/>
            </a:endParaRPr>
          </a:p>
          <a:p>
            <a:pPr indent="-311150" lvl="0" marL="457200" rtl="0" algn="l">
              <a:lnSpc>
                <a:spcPct val="115000"/>
              </a:lnSpc>
              <a:spcBef>
                <a:spcPts val="0"/>
              </a:spcBef>
              <a:spcAft>
                <a:spcPts val="0"/>
              </a:spcAft>
              <a:buClr>
                <a:srgbClr val="FFFFFF"/>
              </a:buClr>
              <a:buSzPts val="1300"/>
              <a:buFont typeface="Merriweather Black"/>
              <a:buChar char="●"/>
            </a:pPr>
            <a:r>
              <a:rPr lang="en" sz="1300">
                <a:solidFill>
                  <a:srgbClr val="FFFFFF"/>
                </a:solidFill>
                <a:latin typeface="Merriweather Black"/>
                <a:ea typeface="Merriweather Black"/>
                <a:cs typeface="Merriweather Black"/>
                <a:sym typeface="Merriweather Black"/>
              </a:rPr>
              <a:t>Data Catalogs</a:t>
            </a:r>
            <a:endParaRPr sz="1300">
              <a:solidFill>
                <a:srgbClr val="FFFFFF"/>
              </a:solidFill>
              <a:latin typeface="Merriweather Black"/>
              <a:ea typeface="Merriweather Black"/>
              <a:cs typeface="Merriweather Black"/>
              <a:sym typeface="Merriweather Black"/>
            </a:endParaRPr>
          </a:p>
          <a:p>
            <a:pPr indent="-311150" lvl="0" marL="457200" rtl="0" algn="l">
              <a:lnSpc>
                <a:spcPct val="115000"/>
              </a:lnSpc>
              <a:spcBef>
                <a:spcPts val="0"/>
              </a:spcBef>
              <a:spcAft>
                <a:spcPts val="0"/>
              </a:spcAft>
              <a:buClr>
                <a:srgbClr val="FFFFFF"/>
              </a:buClr>
              <a:buSzPts val="1300"/>
              <a:buFont typeface="Merriweather Black"/>
              <a:buChar char="●"/>
            </a:pPr>
            <a:r>
              <a:rPr lang="en" sz="1300">
                <a:solidFill>
                  <a:srgbClr val="FFFFFF"/>
                </a:solidFill>
                <a:latin typeface="Merriweather Black"/>
                <a:ea typeface="Merriweather Black"/>
                <a:cs typeface="Merriweather Black"/>
                <a:sym typeface="Merriweather Black"/>
              </a:rPr>
              <a:t>Data Servers</a:t>
            </a:r>
            <a:endParaRPr sz="1300">
              <a:solidFill>
                <a:srgbClr val="FFFFFF"/>
              </a:solidFill>
              <a:latin typeface="Merriweather Black"/>
              <a:ea typeface="Merriweather Black"/>
              <a:cs typeface="Merriweather Black"/>
              <a:sym typeface="Merriweather Black"/>
            </a:endParaRPr>
          </a:p>
          <a:p>
            <a:pPr indent="-311150" lvl="0" marL="457200" rtl="0" algn="l">
              <a:lnSpc>
                <a:spcPct val="115000"/>
              </a:lnSpc>
              <a:spcBef>
                <a:spcPts val="0"/>
              </a:spcBef>
              <a:spcAft>
                <a:spcPts val="0"/>
              </a:spcAft>
              <a:buClr>
                <a:srgbClr val="FFFFFF"/>
              </a:buClr>
              <a:buSzPts val="1300"/>
              <a:buFont typeface="Merriweather Black"/>
              <a:buChar char="●"/>
            </a:pPr>
            <a:r>
              <a:rPr lang="en" sz="1300">
                <a:solidFill>
                  <a:srgbClr val="FFFFFF"/>
                </a:solidFill>
                <a:latin typeface="Merriweather Black"/>
                <a:ea typeface="Merriweather Black"/>
                <a:cs typeface="Merriweather Black"/>
                <a:sym typeface="Merriweather Black"/>
              </a:rPr>
              <a:t>Web-mapping Applications</a:t>
            </a:r>
            <a:endParaRPr sz="600">
              <a:solidFill>
                <a:srgbClr val="FFFFFF"/>
              </a:solidFill>
              <a:latin typeface="Merriweather Black"/>
              <a:ea typeface="Merriweather Black"/>
              <a:cs typeface="Merriweather Black"/>
              <a:sym typeface="Merriweather Black"/>
            </a:endParaRPr>
          </a:p>
        </p:txBody>
      </p:sp>
      <p:sp>
        <p:nvSpPr>
          <p:cNvPr id="139" name="Google Shape;139;p21"/>
          <p:cNvSpPr/>
          <p:nvPr/>
        </p:nvSpPr>
        <p:spPr>
          <a:xfrm>
            <a:off x="851500" y="3162750"/>
            <a:ext cx="2712300" cy="707100"/>
          </a:xfrm>
          <a:prstGeom prst="bracePair">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p:nvPr/>
        </p:nvSpPr>
        <p:spPr>
          <a:xfrm>
            <a:off x="771425" y="1548375"/>
            <a:ext cx="3141000" cy="500400"/>
          </a:xfrm>
          <a:prstGeom prst="bracePair">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txBox="1"/>
          <p:nvPr/>
        </p:nvSpPr>
        <p:spPr>
          <a:xfrm>
            <a:off x="3982800" y="1609575"/>
            <a:ext cx="22956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Data Management System</a:t>
            </a:r>
            <a:endParaRPr>
              <a:solidFill>
                <a:srgbClr val="FFFFFF"/>
              </a:solidFill>
              <a:latin typeface="Lato"/>
              <a:ea typeface="Lato"/>
              <a:cs typeface="Lato"/>
              <a:sym typeface="Lato"/>
            </a:endParaRPr>
          </a:p>
        </p:txBody>
      </p:sp>
      <p:sp>
        <p:nvSpPr>
          <p:cNvPr id="142" name="Google Shape;142;p21"/>
          <p:cNvSpPr txBox="1"/>
          <p:nvPr/>
        </p:nvSpPr>
        <p:spPr>
          <a:xfrm>
            <a:off x="3760025" y="3337500"/>
            <a:ext cx="22956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Data Distribution System</a:t>
            </a:r>
            <a:endParaRPr>
              <a:solidFill>
                <a:srgbClr val="FFFFFF"/>
              </a:solidFill>
              <a:latin typeface="Lato"/>
              <a:ea typeface="Lato"/>
              <a:cs typeface="Lato"/>
              <a:sym typeface="Lato"/>
            </a:endParaRPr>
          </a:p>
        </p:txBody>
      </p:sp>
      <p:pic>
        <p:nvPicPr>
          <p:cNvPr descr="Using the Power of Graphs for Enterprise Metadata Management" id="143" name="Google Shape;143;p21"/>
          <p:cNvPicPr preferRelativeResize="0"/>
          <p:nvPr/>
        </p:nvPicPr>
        <p:blipFill>
          <a:blip r:embed="rId3">
            <a:alphaModFix/>
          </a:blip>
          <a:stretch>
            <a:fillRect/>
          </a:stretch>
        </p:blipFill>
        <p:spPr>
          <a:xfrm>
            <a:off x="6348775" y="310350"/>
            <a:ext cx="2477100" cy="3260100"/>
          </a:xfrm>
          <a:prstGeom prst="roundRect">
            <a:avLst>
              <a:gd fmla="val 16667" name="adj"/>
            </a:avLst>
          </a:prstGeom>
          <a:noFill/>
          <a:ln>
            <a:noFill/>
          </a:ln>
        </p:spPr>
      </p:pic>
      <p:pic>
        <p:nvPicPr>
          <p:cNvPr descr="Light Bulb" id="144" name="Google Shape;144;p21"/>
          <p:cNvPicPr preferRelativeResize="0"/>
          <p:nvPr/>
        </p:nvPicPr>
        <p:blipFill>
          <a:blip r:embed="rId4">
            <a:alphaModFix/>
          </a:blip>
          <a:stretch>
            <a:fillRect/>
          </a:stretch>
        </p:blipFill>
        <p:spPr>
          <a:xfrm>
            <a:off x="8139575" y="4145575"/>
            <a:ext cx="910450" cy="910450"/>
          </a:xfrm>
          <a:prstGeom prst="rect">
            <a:avLst/>
          </a:prstGeom>
          <a:noFill/>
          <a:ln>
            <a:noFill/>
          </a:ln>
        </p:spPr>
      </p:pic>
    </p:spTree>
  </p:cSld>
  <p:clrMapOvr>
    <a:masterClrMapping/>
  </p:clrMapOvr>
  <mc:AlternateContent>
    <mc:Choice Requires="p14">
      <p:transition spd="slow" p14:dur="23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2000"/>
                                        <p:tgtEl>
                                          <p:spTgt spid="144"/>
                                        </p:tgtEl>
                                        <p:attrNameLst>
                                          <p:attrName>ppt_w</p:attrName>
                                        </p:attrNameLst>
                                      </p:cBhvr>
                                      <p:tavLst>
                                        <p:tav fmla="" tm="0">
                                          <p:val>
                                            <p:strVal val="0"/>
                                          </p:val>
                                        </p:tav>
                                        <p:tav fmla="" tm="100000">
                                          <p:val>
                                            <p:strVal val="#ppt_w"/>
                                          </p:val>
                                        </p:tav>
                                      </p:tavLst>
                                    </p:anim>
                                    <p:anim calcmode="lin" valueType="num">
                                      <p:cBhvr additive="base">
                                        <p:cTn dur="2000"/>
                                        <p:tgtEl>
                                          <p:spTgt spid="14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48" name="Shape 148"/>
        <p:cNvGrpSpPr/>
        <p:nvPr/>
      </p:nvGrpSpPr>
      <p:grpSpPr>
        <a:xfrm>
          <a:off x="0" y="0"/>
          <a:ext cx="0" cy="0"/>
          <a:chOff x="0" y="0"/>
          <a:chExt cx="0" cy="0"/>
        </a:xfrm>
      </p:grpSpPr>
      <p:sp>
        <p:nvSpPr>
          <p:cNvPr id="149" name="Google Shape;149;p22"/>
          <p:cNvSpPr txBox="1"/>
          <p:nvPr>
            <p:ph idx="4294967295" type="title"/>
          </p:nvPr>
        </p:nvSpPr>
        <p:spPr>
          <a:xfrm>
            <a:off x="274025" y="0"/>
            <a:ext cx="7950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300" u="sng">
                <a:solidFill>
                  <a:srgbClr val="F1C232"/>
                </a:solidFill>
                <a:latin typeface="Georgia"/>
                <a:ea typeface="Georgia"/>
                <a:cs typeface="Georgia"/>
                <a:sym typeface="Georgia"/>
              </a:rPr>
              <a:t>Practical use of Metadata Management with example</a:t>
            </a:r>
            <a:endParaRPr sz="2100" u="sng">
              <a:solidFill>
                <a:srgbClr val="F1C232"/>
              </a:solidFill>
              <a:latin typeface="Georgia"/>
              <a:ea typeface="Georgia"/>
              <a:cs typeface="Georgia"/>
              <a:sym typeface="Georgia"/>
            </a:endParaRPr>
          </a:p>
        </p:txBody>
      </p:sp>
      <p:sp>
        <p:nvSpPr>
          <p:cNvPr id="150" name="Google Shape;150;p22"/>
          <p:cNvSpPr txBox="1"/>
          <p:nvPr/>
        </p:nvSpPr>
        <p:spPr>
          <a:xfrm>
            <a:off x="431975" y="1476750"/>
            <a:ext cx="5977200" cy="21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Suppose we are running a medicine shop where a large number of medicines are placed in wreck all around the stores. When a buyer come and ask for a medicine the owner finds it within a minute from the large stock.</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b="1" lang="en">
                <a:solidFill>
                  <a:schemeClr val="dk1"/>
                </a:solidFill>
                <a:latin typeface="Lato"/>
                <a:ea typeface="Lato"/>
                <a:cs typeface="Lato"/>
                <a:sym typeface="Lato"/>
              </a:rPr>
              <a:t>So how did he find the medicine within a minute?</a:t>
            </a:r>
            <a:endParaRPr b="1">
              <a:solidFill>
                <a:schemeClr val="dk1"/>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The answer is each and every medicine are categorized and indexed separately so that he can move to that place directly.</a:t>
            </a:r>
            <a:endParaRPr>
              <a:solidFill>
                <a:srgbClr val="FFFFFF"/>
              </a:solidFill>
              <a:latin typeface="Lato"/>
              <a:ea typeface="Lato"/>
              <a:cs typeface="Lato"/>
              <a:sym typeface="Lato"/>
            </a:endParaRPr>
          </a:p>
        </p:txBody>
      </p:sp>
      <p:pic>
        <p:nvPicPr>
          <p:cNvPr id="151" name="Google Shape;151;p22"/>
          <p:cNvPicPr preferRelativeResize="0"/>
          <p:nvPr/>
        </p:nvPicPr>
        <p:blipFill>
          <a:blip r:embed="rId3">
            <a:alphaModFix/>
          </a:blip>
          <a:stretch>
            <a:fillRect/>
          </a:stretch>
        </p:blipFill>
        <p:spPr>
          <a:xfrm>
            <a:off x="572625" y="3556250"/>
            <a:ext cx="1522075" cy="1522075"/>
          </a:xfrm>
          <a:prstGeom prst="rect">
            <a:avLst/>
          </a:prstGeom>
          <a:noFill/>
          <a:ln>
            <a:noFill/>
          </a:ln>
        </p:spPr>
      </p:pic>
      <p:sp>
        <p:nvSpPr>
          <p:cNvPr id="152" name="Google Shape;152;p22"/>
          <p:cNvSpPr/>
          <p:nvPr/>
        </p:nvSpPr>
        <p:spPr>
          <a:xfrm>
            <a:off x="6745925" y="829175"/>
            <a:ext cx="2220000" cy="7680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p:nvPr/>
        </p:nvSpPr>
        <p:spPr>
          <a:xfrm>
            <a:off x="7052225" y="2059400"/>
            <a:ext cx="1607400" cy="592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a:off x="7052225" y="3244663"/>
            <a:ext cx="1607400" cy="592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p:nvPr/>
        </p:nvSpPr>
        <p:spPr>
          <a:xfrm>
            <a:off x="7052225" y="4429925"/>
            <a:ext cx="1607400" cy="592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2"/>
          <p:cNvSpPr txBox="1"/>
          <p:nvPr/>
        </p:nvSpPr>
        <p:spPr>
          <a:xfrm>
            <a:off x="7135025" y="997175"/>
            <a:ext cx="15222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Lato"/>
                <a:ea typeface="Lato"/>
                <a:cs typeface="Lato"/>
                <a:sym typeface="Lato"/>
              </a:rPr>
              <a:t>HEADACHE</a:t>
            </a:r>
            <a:endParaRPr b="1" sz="1700">
              <a:latin typeface="Lato"/>
              <a:ea typeface="Lato"/>
              <a:cs typeface="Lato"/>
              <a:sym typeface="Lato"/>
            </a:endParaRPr>
          </a:p>
        </p:txBody>
      </p:sp>
      <p:sp>
        <p:nvSpPr>
          <p:cNvPr id="157" name="Google Shape;157;p22"/>
          <p:cNvSpPr txBox="1"/>
          <p:nvPr/>
        </p:nvSpPr>
        <p:spPr>
          <a:xfrm>
            <a:off x="7094825" y="2151975"/>
            <a:ext cx="1522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latin typeface="Lato"/>
                <a:ea typeface="Lato"/>
                <a:cs typeface="Lato"/>
                <a:sym typeface="Lato"/>
              </a:rPr>
              <a:t>SARIDON</a:t>
            </a:r>
            <a:endParaRPr b="1" sz="1700">
              <a:latin typeface="Lato"/>
              <a:ea typeface="Lato"/>
              <a:cs typeface="Lato"/>
              <a:sym typeface="Lato"/>
            </a:endParaRPr>
          </a:p>
        </p:txBody>
      </p:sp>
      <p:sp>
        <p:nvSpPr>
          <p:cNvPr id="158" name="Google Shape;158;p22"/>
          <p:cNvSpPr txBox="1"/>
          <p:nvPr/>
        </p:nvSpPr>
        <p:spPr>
          <a:xfrm>
            <a:off x="7418400" y="3325088"/>
            <a:ext cx="15222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Lato"/>
                <a:ea typeface="Lato"/>
                <a:cs typeface="Lato"/>
                <a:sym typeface="Lato"/>
              </a:rPr>
              <a:t>VICKS</a:t>
            </a:r>
            <a:endParaRPr b="1" sz="1700">
              <a:latin typeface="Lato"/>
              <a:ea typeface="Lato"/>
              <a:cs typeface="Lato"/>
              <a:sym typeface="Lato"/>
            </a:endParaRPr>
          </a:p>
        </p:txBody>
      </p:sp>
      <p:sp>
        <p:nvSpPr>
          <p:cNvPr id="159" name="Google Shape;159;p22"/>
          <p:cNvSpPr txBox="1"/>
          <p:nvPr/>
        </p:nvSpPr>
        <p:spPr>
          <a:xfrm>
            <a:off x="7052225" y="4554200"/>
            <a:ext cx="16623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latin typeface="Lato"/>
                <a:ea typeface="Lato"/>
                <a:cs typeface="Lato"/>
                <a:sym typeface="Lato"/>
              </a:rPr>
              <a:t>ZANDU BALM</a:t>
            </a:r>
            <a:endParaRPr b="1" sz="1700">
              <a:latin typeface="Lato"/>
              <a:ea typeface="Lato"/>
              <a:cs typeface="Lato"/>
              <a:sym typeface="Lato"/>
            </a:endParaRPr>
          </a:p>
        </p:txBody>
      </p:sp>
      <p:cxnSp>
        <p:nvCxnSpPr>
          <p:cNvPr id="160" name="Google Shape;160;p22"/>
          <p:cNvCxnSpPr>
            <a:stCxn id="152" idx="2"/>
            <a:endCxn id="153" idx="0"/>
          </p:cNvCxnSpPr>
          <p:nvPr/>
        </p:nvCxnSpPr>
        <p:spPr>
          <a:xfrm>
            <a:off x="7855925" y="1597175"/>
            <a:ext cx="0" cy="462300"/>
          </a:xfrm>
          <a:prstGeom prst="straightConnector1">
            <a:avLst/>
          </a:prstGeom>
          <a:noFill/>
          <a:ln cap="flat" cmpd="sng" w="9525">
            <a:solidFill>
              <a:srgbClr val="FFFFFF"/>
            </a:solidFill>
            <a:prstDash val="solid"/>
            <a:round/>
            <a:headEnd len="med" w="med" type="none"/>
            <a:tailEnd len="med" w="med" type="triangle"/>
          </a:ln>
        </p:spPr>
      </p:cxnSp>
      <p:cxnSp>
        <p:nvCxnSpPr>
          <p:cNvPr id="161" name="Google Shape;161;p22"/>
          <p:cNvCxnSpPr>
            <a:stCxn id="153" idx="2"/>
            <a:endCxn id="154" idx="0"/>
          </p:cNvCxnSpPr>
          <p:nvPr/>
        </p:nvCxnSpPr>
        <p:spPr>
          <a:xfrm>
            <a:off x="7855925" y="2652200"/>
            <a:ext cx="0" cy="592500"/>
          </a:xfrm>
          <a:prstGeom prst="straightConnector1">
            <a:avLst/>
          </a:prstGeom>
          <a:noFill/>
          <a:ln cap="flat" cmpd="sng" w="9525">
            <a:solidFill>
              <a:srgbClr val="FFFFFF"/>
            </a:solidFill>
            <a:prstDash val="solid"/>
            <a:round/>
            <a:headEnd len="med" w="med" type="none"/>
            <a:tailEnd len="med" w="med" type="triangle"/>
          </a:ln>
        </p:spPr>
      </p:cxnSp>
      <p:cxnSp>
        <p:nvCxnSpPr>
          <p:cNvPr id="162" name="Google Shape;162;p22"/>
          <p:cNvCxnSpPr>
            <a:stCxn id="154" idx="2"/>
            <a:endCxn id="155" idx="0"/>
          </p:cNvCxnSpPr>
          <p:nvPr/>
        </p:nvCxnSpPr>
        <p:spPr>
          <a:xfrm>
            <a:off x="7855925" y="3837463"/>
            <a:ext cx="0" cy="59250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