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EF560-6A66-4F69-AFC2-B5F054094F42}"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B1BE5-D650-444E-BF38-716F8CE22B3A}" type="slidenum">
              <a:rPr lang="en-IN" smtClean="0"/>
              <a:t>‹#›</a:t>
            </a:fld>
            <a:endParaRPr lang="en-IN"/>
          </a:p>
        </p:txBody>
      </p:sp>
    </p:spTree>
    <p:extLst>
      <p:ext uri="{BB962C8B-B14F-4D97-AF65-F5344CB8AC3E}">
        <p14:creationId xmlns:p14="http://schemas.microsoft.com/office/powerpoint/2010/main" val="1180299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EF560-6A66-4F69-AFC2-B5F054094F42}"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B1BE5-D650-444E-BF38-716F8CE22B3A}" type="slidenum">
              <a:rPr lang="en-IN" smtClean="0"/>
              <a:t>‹#›</a:t>
            </a:fld>
            <a:endParaRPr lang="en-IN"/>
          </a:p>
        </p:txBody>
      </p:sp>
    </p:spTree>
    <p:extLst>
      <p:ext uri="{BB962C8B-B14F-4D97-AF65-F5344CB8AC3E}">
        <p14:creationId xmlns:p14="http://schemas.microsoft.com/office/powerpoint/2010/main" val="370811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EF560-6A66-4F69-AFC2-B5F054094F42}"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B1BE5-D650-444E-BF38-716F8CE22B3A}" type="slidenum">
              <a:rPr lang="en-IN" smtClean="0"/>
              <a:t>‹#›</a:t>
            </a:fld>
            <a:endParaRPr lang="en-IN"/>
          </a:p>
        </p:txBody>
      </p:sp>
    </p:spTree>
    <p:extLst>
      <p:ext uri="{BB962C8B-B14F-4D97-AF65-F5344CB8AC3E}">
        <p14:creationId xmlns:p14="http://schemas.microsoft.com/office/powerpoint/2010/main" val="1154667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EF560-6A66-4F69-AFC2-B5F054094F42}"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B1BE5-D650-444E-BF38-716F8CE22B3A}" type="slidenum">
              <a:rPr lang="en-IN" smtClean="0"/>
              <a:t>‹#›</a:t>
            </a:fld>
            <a:endParaRPr lang="en-IN"/>
          </a:p>
        </p:txBody>
      </p:sp>
    </p:spTree>
    <p:extLst>
      <p:ext uri="{BB962C8B-B14F-4D97-AF65-F5344CB8AC3E}">
        <p14:creationId xmlns:p14="http://schemas.microsoft.com/office/powerpoint/2010/main" val="166062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EF560-6A66-4F69-AFC2-B5F054094F42}"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BB1BE5-D650-444E-BF38-716F8CE22B3A}" type="slidenum">
              <a:rPr lang="en-IN" smtClean="0"/>
              <a:t>‹#›</a:t>
            </a:fld>
            <a:endParaRPr lang="en-IN"/>
          </a:p>
        </p:txBody>
      </p:sp>
    </p:spTree>
    <p:extLst>
      <p:ext uri="{BB962C8B-B14F-4D97-AF65-F5344CB8AC3E}">
        <p14:creationId xmlns:p14="http://schemas.microsoft.com/office/powerpoint/2010/main" val="2398895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EF560-6A66-4F69-AFC2-B5F054094F42}" type="datetimeFigureOut">
              <a:rPr lang="en-IN" smtClean="0"/>
              <a:t>20-09-2020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B1BE5-D650-444E-BF38-716F8CE22B3A}" type="slidenum">
              <a:rPr lang="en-IN" smtClean="0"/>
              <a:t>‹#›</a:t>
            </a:fld>
            <a:endParaRPr lang="en-IN"/>
          </a:p>
        </p:txBody>
      </p:sp>
    </p:spTree>
    <p:extLst>
      <p:ext uri="{BB962C8B-B14F-4D97-AF65-F5344CB8AC3E}">
        <p14:creationId xmlns:p14="http://schemas.microsoft.com/office/powerpoint/2010/main" val="3301229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EF560-6A66-4F69-AFC2-B5F054094F42}" type="datetimeFigureOut">
              <a:rPr lang="en-IN" smtClean="0"/>
              <a:t>20-09-2020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BB1BE5-D650-444E-BF38-716F8CE22B3A}" type="slidenum">
              <a:rPr lang="en-IN" smtClean="0"/>
              <a:t>‹#›</a:t>
            </a:fld>
            <a:endParaRPr lang="en-IN"/>
          </a:p>
        </p:txBody>
      </p:sp>
    </p:spTree>
    <p:extLst>
      <p:ext uri="{BB962C8B-B14F-4D97-AF65-F5344CB8AC3E}">
        <p14:creationId xmlns:p14="http://schemas.microsoft.com/office/powerpoint/2010/main" val="62211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EF560-6A66-4F69-AFC2-B5F054094F42}" type="datetimeFigureOut">
              <a:rPr lang="en-IN" smtClean="0"/>
              <a:t>20-09-2020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BB1BE5-D650-444E-BF38-716F8CE22B3A}" type="slidenum">
              <a:rPr lang="en-IN" smtClean="0"/>
              <a:t>‹#›</a:t>
            </a:fld>
            <a:endParaRPr lang="en-IN"/>
          </a:p>
        </p:txBody>
      </p:sp>
    </p:spTree>
    <p:extLst>
      <p:ext uri="{BB962C8B-B14F-4D97-AF65-F5344CB8AC3E}">
        <p14:creationId xmlns:p14="http://schemas.microsoft.com/office/powerpoint/2010/main" val="2129104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EF560-6A66-4F69-AFC2-B5F054094F42}" type="datetimeFigureOut">
              <a:rPr lang="en-IN" smtClean="0"/>
              <a:t>20-09-2020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BB1BE5-D650-444E-BF38-716F8CE22B3A}" type="slidenum">
              <a:rPr lang="en-IN" smtClean="0"/>
              <a:t>‹#›</a:t>
            </a:fld>
            <a:endParaRPr lang="en-IN"/>
          </a:p>
        </p:txBody>
      </p:sp>
    </p:spTree>
    <p:extLst>
      <p:ext uri="{BB962C8B-B14F-4D97-AF65-F5344CB8AC3E}">
        <p14:creationId xmlns:p14="http://schemas.microsoft.com/office/powerpoint/2010/main" val="2881218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EF560-6A66-4F69-AFC2-B5F054094F42}" type="datetimeFigureOut">
              <a:rPr lang="en-IN" smtClean="0"/>
              <a:t>20-09-2020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B1BE5-D650-444E-BF38-716F8CE22B3A}" type="slidenum">
              <a:rPr lang="en-IN" smtClean="0"/>
              <a:t>‹#›</a:t>
            </a:fld>
            <a:endParaRPr lang="en-IN"/>
          </a:p>
        </p:txBody>
      </p:sp>
    </p:spTree>
    <p:extLst>
      <p:ext uri="{BB962C8B-B14F-4D97-AF65-F5344CB8AC3E}">
        <p14:creationId xmlns:p14="http://schemas.microsoft.com/office/powerpoint/2010/main" val="3465389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EF560-6A66-4F69-AFC2-B5F054094F42}" type="datetimeFigureOut">
              <a:rPr lang="en-IN" smtClean="0"/>
              <a:t>20-09-2020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BB1BE5-D650-444E-BF38-716F8CE22B3A}" type="slidenum">
              <a:rPr lang="en-IN" smtClean="0"/>
              <a:t>‹#›</a:t>
            </a:fld>
            <a:endParaRPr lang="en-IN"/>
          </a:p>
        </p:txBody>
      </p:sp>
    </p:spTree>
    <p:extLst>
      <p:ext uri="{BB962C8B-B14F-4D97-AF65-F5344CB8AC3E}">
        <p14:creationId xmlns:p14="http://schemas.microsoft.com/office/powerpoint/2010/main" val="4095327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EF560-6A66-4F69-AFC2-B5F054094F42}" type="datetimeFigureOut">
              <a:rPr lang="en-IN" smtClean="0"/>
              <a:t>20-09-2020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B1BE5-D650-444E-BF38-716F8CE22B3A}" type="slidenum">
              <a:rPr lang="en-IN" smtClean="0"/>
              <a:t>‹#›</a:t>
            </a:fld>
            <a:endParaRPr lang="en-IN"/>
          </a:p>
        </p:txBody>
      </p:sp>
    </p:spTree>
    <p:extLst>
      <p:ext uri="{BB962C8B-B14F-4D97-AF65-F5344CB8AC3E}">
        <p14:creationId xmlns:p14="http://schemas.microsoft.com/office/powerpoint/2010/main" val="3242539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LPP</a:t>
            </a:r>
            <a:endParaRPr lang="en-IN" dirty="0"/>
          </a:p>
        </p:txBody>
      </p:sp>
      <p:sp>
        <p:nvSpPr>
          <p:cNvPr id="3" name="Subtitle 2"/>
          <p:cNvSpPr>
            <a:spLocks noGrp="1"/>
          </p:cNvSpPr>
          <p:nvPr>
            <p:ph type="subTitle" idx="1"/>
          </p:nvPr>
        </p:nvSpPr>
        <p:spPr/>
        <p:txBody>
          <a:bodyPr/>
          <a:lstStyle/>
          <a:p>
            <a:r>
              <a:rPr lang="en-IN" dirty="0" smtClean="0"/>
              <a:t>ASHUTOSH KAR</a:t>
            </a:r>
            <a:endParaRPr lang="en-IN" dirty="0"/>
          </a:p>
        </p:txBody>
      </p:sp>
    </p:spTree>
    <p:extLst>
      <p:ext uri="{BB962C8B-B14F-4D97-AF65-F5344CB8AC3E}">
        <p14:creationId xmlns:p14="http://schemas.microsoft.com/office/powerpoint/2010/main" val="3646633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2700">
            <a:solidFill>
              <a:schemeClr val="tx1"/>
            </a:solidFill>
          </a:ln>
        </p:spPr>
        <p:txBody>
          <a:bodyPr/>
          <a:lstStyle/>
          <a:p>
            <a:pPr algn="ctr"/>
            <a:r>
              <a:rPr lang="en-IN" b="1" i="1" dirty="0" smtClean="0">
                <a:solidFill>
                  <a:srgbClr val="00B0F0"/>
                </a:solidFill>
              </a:rPr>
              <a:t>Problem</a:t>
            </a:r>
            <a:endParaRPr lang="en-IN" b="1" i="1" dirty="0">
              <a:solidFill>
                <a:srgbClr val="00B0F0"/>
              </a:solidFill>
            </a:endParaRPr>
          </a:p>
        </p:txBody>
      </p:sp>
      <p:sp>
        <p:nvSpPr>
          <p:cNvPr id="3" name="Content Placeholder 2"/>
          <p:cNvSpPr>
            <a:spLocks noGrp="1"/>
          </p:cNvSpPr>
          <p:nvPr>
            <p:ph idx="1"/>
          </p:nvPr>
        </p:nvSpPr>
        <p:spPr>
          <a:ln w="12700">
            <a:solidFill>
              <a:schemeClr val="tx1"/>
            </a:solidFill>
          </a:ln>
        </p:spPr>
        <p:txBody>
          <a:bodyPr>
            <a:normAutofit/>
          </a:bodyPr>
          <a:lstStyle/>
          <a:p>
            <a:pPr algn="just"/>
            <a:r>
              <a:rPr lang="en-IN" dirty="0" smtClean="0">
                <a:latin typeface="Times New Roman" panose="02020603050405020304" pitchFamily="18" charset="0"/>
                <a:cs typeface="Times New Roman" panose="02020603050405020304" pitchFamily="18" charset="0"/>
              </a:rPr>
              <a:t>A firm manufactures three products A, B and C. The profits are Rs.3, 2 and 4 respectively for each unit of the products. The firm has two machines and below is the required processing time in minutes for each machine on each product. Machine X and Y have 2000 and 2500 machine minutes respectively. The firm can manufacture at least 100 A, but not more than 150 A, 200 B, 50 C. Formulate the LPP.</a:t>
            </a:r>
            <a:endParaRPr lang="en-IN"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670400195"/>
              </p:ext>
            </p:extLst>
          </p:nvPr>
        </p:nvGraphicFramePr>
        <p:xfrm>
          <a:off x="2313710" y="4170834"/>
          <a:ext cx="7790872" cy="1371600"/>
        </p:xfrm>
        <a:graphic>
          <a:graphicData uri="http://schemas.openxmlformats.org/drawingml/2006/table">
            <a:tbl>
              <a:tblPr firstRow="1" bandRow="1">
                <a:tableStyleId>{5C22544A-7EE6-4342-B048-85BDC9FD1C3A}</a:tableStyleId>
              </a:tblPr>
              <a:tblGrid>
                <a:gridCol w="1947718">
                  <a:extLst>
                    <a:ext uri="{9D8B030D-6E8A-4147-A177-3AD203B41FA5}">
                      <a16:colId xmlns:a16="http://schemas.microsoft.com/office/drawing/2014/main" val="3157278525"/>
                    </a:ext>
                  </a:extLst>
                </a:gridCol>
                <a:gridCol w="1947718">
                  <a:extLst>
                    <a:ext uri="{9D8B030D-6E8A-4147-A177-3AD203B41FA5}">
                      <a16:colId xmlns:a16="http://schemas.microsoft.com/office/drawing/2014/main" val="2959725636"/>
                    </a:ext>
                  </a:extLst>
                </a:gridCol>
                <a:gridCol w="1947718">
                  <a:extLst>
                    <a:ext uri="{9D8B030D-6E8A-4147-A177-3AD203B41FA5}">
                      <a16:colId xmlns:a16="http://schemas.microsoft.com/office/drawing/2014/main" val="1200673292"/>
                    </a:ext>
                  </a:extLst>
                </a:gridCol>
                <a:gridCol w="1947718">
                  <a:extLst>
                    <a:ext uri="{9D8B030D-6E8A-4147-A177-3AD203B41FA5}">
                      <a16:colId xmlns:a16="http://schemas.microsoft.com/office/drawing/2014/main" val="1634481306"/>
                    </a:ext>
                  </a:extLst>
                </a:gridCol>
              </a:tblGrid>
              <a:tr h="0">
                <a:tc>
                  <a:txBody>
                    <a:bodyPr/>
                    <a:lstStyle/>
                    <a:p>
                      <a:r>
                        <a:rPr lang="en-IN" dirty="0" smtClean="0">
                          <a:latin typeface="Times New Roman" panose="02020603050405020304" pitchFamily="18" charset="0"/>
                          <a:cs typeface="Times New Roman" panose="02020603050405020304" pitchFamily="18" charset="0"/>
                        </a:rPr>
                        <a:t> Products/ Machines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A</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B</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36099288"/>
                  </a:ext>
                </a:extLst>
              </a:tr>
              <a:tr h="0">
                <a:tc>
                  <a:txBody>
                    <a:bodyPr/>
                    <a:lstStyle/>
                    <a:p>
                      <a:r>
                        <a:rPr lang="en-IN" dirty="0" smtClean="0">
                          <a:latin typeface="Times New Roman" panose="02020603050405020304" pitchFamily="18" charset="0"/>
                          <a:cs typeface="Times New Roman" panose="02020603050405020304" pitchFamily="18" charset="0"/>
                        </a:rPr>
                        <a:t>X</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59337232"/>
                  </a:ext>
                </a:extLst>
              </a:tr>
              <a:tr h="0">
                <a:tc>
                  <a:txBody>
                    <a:bodyPr/>
                    <a:lstStyle/>
                    <a:p>
                      <a:r>
                        <a:rPr lang="en-IN" dirty="0" smtClean="0">
                          <a:latin typeface="Times New Roman" panose="02020603050405020304" pitchFamily="18" charset="0"/>
                          <a:cs typeface="Times New Roman" panose="02020603050405020304" pitchFamily="18" charset="0"/>
                        </a:rPr>
                        <a:t>Y</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59764539"/>
                  </a:ext>
                </a:extLst>
              </a:tr>
            </a:tbl>
          </a:graphicData>
        </a:graphic>
      </p:graphicFrame>
    </p:spTree>
    <p:extLst>
      <p:ext uri="{BB962C8B-B14F-4D97-AF65-F5344CB8AC3E}">
        <p14:creationId xmlns:p14="http://schemas.microsoft.com/office/powerpoint/2010/main" val="4136977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2700">
            <a:solidFill>
              <a:schemeClr val="tx1"/>
            </a:solidFill>
          </a:ln>
        </p:spPr>
        <p:txBody>
          <a:bodyPr>
            <a:normAutofit/>
          </a:bodyPr>
          <a:lstStyle/>
          <a:p>
            <a:pPr algn="ctr"/>
            <a:r>
              <a:rPr lang="en-IN" b="1" i="1" dirty="0" smtClean="0">
                <a:latin typeface="Times New Roman" panose="02020603050405020304" pitchFamily="18" charset="0"/>
                <a:cs typeface="Times New Roman" panose="02020603050405020304" pitchFamily="18" charset="0"/>
              </a:rPr>
              <a:t>Solution</a:t>
            </a:r>
            <a:endParaRPr lang="en-IN" b="1" i="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7897149"/>
              </p:ext>
            </p:extLst>
          </p:nvPr>
        </p:nvGraphicFramePr>
        <p:xfrm>
          <a:off x="838200" y="1825625"/>
          <a:ext cx="10515600" cy="2344536"/>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71444453"/>
                    </a:ext>
                  </a:extLst>
                </a:gridCol>
                <a:gridCol w="2103120">
                  <a:extLst>
                    <a:ext uri="{9D8B030D-6E8A-4147-A177-3AD203B41FA5}">
                      <a16:colId xmlns:a16="http://schemas.microsoft.com/office/drawing/2014/main" val="2763761107"/>
                    </a:ext>
                  </a:extLst>
                </a:gridCol>
                <a:gridCol w="2103120">
                  <a:extLst>
                    <a:ext uri="{9D8B030D-6E8A-4147-A177-3AD203B41FA5}">
                      <a16:colId xmlns:a16="http://schemas.microsoft.com/office/drawing/2014/main" val="1189386509"/>
                    </a:ext>
                  </a:extLst>
                </a:gridCol>
                <a:gridCol w="2103120">
                  <a:extLst>
                    <a:ext uri="{9D8B030D-6E8A-4147-A177-3AD203B41FA5}">
                      <a16:colId xmlns:a16="http://schemas.microsoft.com/office/drawing/2014/main" val="3730998322"/>
                    </a:ext>
                  </a:extLst>
                </a:gridCol>
                <a:gridCol w="2103120">
                  <a:extLst>
                    <a:ext uri="{9D8B030D-6E8A-4147-A177-3AD203B41FA5}">
                      <a16:colId xmlns:a16="http://schemas.microsoft.com/office/drawing/2014/main" val="1917617805"/>
                    </a:ext>
                  </a:extLst>
                </a:gridCol>
              </a:tblGrid>
              <a:tr h="474230">
                <a:tc>
                  <a:txBody>
                    <a:bodyPr/>
                    <a:lstStyle/>
                    <a:p>
                      <a:r>
                        <a:rPr lang="en-IN" dirty="0" smtClean="0">
                          <a:latin typeface="Times New Roman" panose="02020603050405020304" pitchFamily="18" charset="0"/>
                          <a:cs typeface="Times New Roman" panose="02020603050405020304" pitchFamily="18" charset="0"/>
                        </a:rPr>
                        <a:t>Products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Machine X</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Machine Y</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Units (Max)</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Profit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7846219"/>
                  </a:ext>
                </a:extLst>
              </a:tr>
              <a:tr h="370840">
                <a:tc>
                  <a:txBody>
                    <a:bodyPr/>
                    <a:lstStyle/>
                    <a:p>
                      <a:r>
                        <a:rPr lang="en-IN" dirty="0" smtClean="0">
                          <a:latin typeface="Times New Roman" panose="02020603050405020304" pitchFamily="18" charset="0"/>
                          <a:cs typeface="Times New Roman" panose="02020603050405020304" pitchFamily="18" charset="0"/>
                        </a:rPr>
                        <a:t>A</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150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0108981"/>
                  </a:ext>
                </a:extLst>
              </a:tr>
              <a:tr h="370840">
                <a:tc>
                  <a:txBody>
                    <a:bodyPr/>
                    <a:lstStyle/>
                    <a:p>
                      <a:r>
                        <a:rPr lang="en-IN" dirty="0" smtClean="0">
                          <a:latin typeface="Times New Roman" panose="02020603050405020304" pitchFamily="18" charset="0"/>
                          <a:cs typeface="Times New Roman" panose="02020603050405020304" pitchFamily="18" charset="0"/>
                        </a:rPr>
                        <a:t>B</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200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66993559"/>
                  </a:ext>
                </a:extLst>
              </a:tr>
              <a:tr h="386946">
                <a:tc>
                  <a:txBody>
                    <a:bodyPr/>
                    <a:lstStyle/>
                    <a:p>
                      <a:r>
                        <a:rPr lang="en-IN" dirty="0" smtClean="0">
                          <a:latin typeface="Times New Roman" panose="02020603050405020304" pitchFamily="18" charset="0"/>
                          <a:cs typeface="Times New Roman" panose="02020603050405020304" pitchFamily="18" charset="0"/>
                        </a:rPr>
                        <a:t>C</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97736161"/>
                  </a:ext>
                </a:extLst>
              </a:tr>
              <a:tr h="370840">
                <a:tc>
                  <a:txBody>
                    <a:bodyPr/>
                    <a:lstStyle/>
                    <a:p>
                      <a:r>
                        <a:rPr lang="en-IN" dirty="0" smtClean="0">
                          <a:latin typeface="Times New Roman" panose="02020603050405020304" pitchFamily="18" charset="0"/>
                          <a:cs typeface="Times New Roman" panose="02020603050405020304" pitchFamily="18" charset="0"/>
                        </a:rPr>
                        <a:t>Total</a:t>
                      </a:r>
                      <a:r>
                        <a:rPr lang="en-IN" baseline="0" dirty="0" smtClean="0">
                          <a:latin typeface="Times New Roman" panose="02020603050405020304" pitchFamily="18" charset="0"/>
                          <a:cs typeface="Times New Roman" panose="02020603050405020304" pitchFamily="18" charset="0"/>
                        </a:rPr>
                        <a:t>  available time</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2000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2500</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7980069"/>
                  </a:ext>
                </a:extLst>
              </a:tr>
              <a:tr h="370840">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1855750"/>
                  </a:ext>
                </a:extLst>
              </a:tr>
            </a:tbl>
          </a:graphicData>
        </a:graphic>
      </p:graphicFrame>
    </p:spTree>
    <p:extLst>
      <p:ext uri="{BB962C8B-B14F-4D97-AF65-F5344CB8AC3E}">
        <p14:creationId xmlns:p14="http://schemas.microsoft.com/office/powerpoint/2010/main" val="2808578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2700">
            <a:solidFill>
              <a:schemeClr val="tx1"/>
            </a:solidFill>
          </a:ln>
        </p:spPr>
        <p:txBody>
          <a:bodyPr/>
          <a:lstStyle/>
          <a:p>
            <a:pPr algn="ctr"/>
            <a:r>
              <a:rPr lang="en-IN" b="1" i="1" dirty="0" smtClean="0">
                <a:solidFill>
                  <a:srgbClr val="00B0F0"/>
                </a:solidFill>
                <a:latin typeface="Times New Roman" panose="02020603050405020304" pitchFamily="18" charset="0"/>
                <a:cs typeface="Times New Roman" panose="02020603050405020304" pitchFamily="18" charset="0"/>
              </a:rPr>
              <a:t>Solution</a:t>
            </a:r>
            <a:endParaRPr lang="en-IN" b="1" i="1"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ln w="12700">
            <a:solidFill>
              <a:schemeClr val="tx1"/>
            </a:solidFill>
          </a:ln>
        </p:spPr>
        <p:txBody>
          <a:bodyPr>
            <a:normAutofit lnSpcReduction="10000"/>
          </a:bodyPr>
          <a:lstStyle/>
          <a:p>
            <a:pPr algn="just"/>
            <a:r>
              <a:rPr lang="en-IN" dirty="0" smtClean="0">
                <a:latin typeface="Times New Roman" panose="02020603050405020304" pitchFamily="18" charset="0"/>
                <a:cs typeface="Times New Roman" panose="02020603050405020304" pitchFamily="18" charset="0"/>
              </a:rPr>
              <a:t>Let x units of Product A, y units of Product B and z units of Product C are to be produced to maximize the profit</a:t>
            </a:r>
          </a:p>
          <a:p>
            <a:pPr algn="just"/>
            <a:r>
              <a:rPr lang="en-IN" dirty="0" smtClean="0">
                <a:latin typeface="Times New Roman" panose="02020603050405020304" pitchFamily="18" charset="0"/>
                <a:cs typeface="Times New Roman" panose="02020603050405020304" pitchFamily="18" charset="0"/>
              </a:rPr>
              <a:t>Max z= 3x+2y+4z</a:t>
            </a:r>
          </a:p>
          <a:p>
            <a:pPr algn="just"/>
            <a:r>
              <a:rPr lang="en-IN" dirty="0" smtClean="0">
                <a:latin typeface="Times New Roman" panose="02020603050405020304" pitchFamily="18" charset="0"/>
                <a:cs typeface="Times New Roman" panose="02020603050405020304" pitchFamily="18" charset="0"/>
              </a:rPr>
              <a:t>Sub to,</a:t>
            </a:r>
          </a:p>
          <a:p>
            <a:pPr algn="just"/>
            <a:r>
              <a:rPr lang="en-IN" dirty="0" smtClean="0">
                <a:latin typeface="Times New Roman" panose="02020603050405020304" pitchFamily="18" charset="0"/>
                <a:cs typeface="Times New Roman" panose="02020603050405020304" pitchFamily="18" charset="0"/>
              </a:rPr>
              <a:t>Machine X: 4x+3y+5z≤ 2000</a:t>
            </a:r>
          </a:p>
          <a:p>
            <a:pPr algn="just"/>
            <a:r>
              <a:rPr lang="en-IN" dirty="0" smtClean="0">
                <a:latin typeface="Times New Roman" panose="02020603050405020304" pitchFamily="18" charset="0"/>
                <a:cs typeface="Times New Roman" panose="02020603050405020304" pitchFamily="18" charset="0"/>
              </a:rPr>
              <a:t>Machine Y: 2x+2y+4z ≤2500</a:t>
            </a:r>
          </a:p>
          <a:p>
            <a:pPr algn="just"/>
            <a:r>
              <a:rPr lang="en-IN" dirty="0" smtClean="0">
                <a:latin typeface="Times New Roman" panose="02020603050405020304" pitchFamily="18" charset="0"/>
                <a:cs typeface="Times New Roman" panose="02020603050405020304" pitchFamily="18" charset="0"/>
              </a:rPr>
              <a:t>100 ≤x ≤150 </a:t>
            </a:r>
            <a:r>
              <a:rPr lang="en-IN" dirty="0" smtClean="0">
                <a:solidFill>
                  <a:srgbClr val="00B0F0"/>
                </a:solidFill>
                <a:latin typeface="Times New Roman" panose="02020603050405020304" pitchFamily="18" charset="0"/>
                <a:cs typeface="Times New Roman" panose="02020603050405020304" pitchFamily="18" charset="0"/>
              </a:rPr>
              <a:t>x≥100 and x≤ 150</a:t>
            </a:r>
          </a:p>
          <a:p>
            <a:pPr algn="just"/>
            <a:r>
              <a:rPr lang="en-IN" dirty="0" smtClean="0">
                <a:latin typeface="Times New Roman" panose="02020603050405020304" pitchFamily="18" charset="0"/>
                <a:cs typeface="Times New Roman" panose="02020603050405020304" pitchFamily="18" charset="0"/>
              </a:rPr>
              <a:t>0 ≤y ≤200</a:t>
            </a:r>
            <a:r>
              <a:rPr lang="en-IN" dirty="0" smtClean="0">
                <a:solidFill>
                  <a:srgbClr val="00B0F0"/>
                </a:solidFill>
                <a:latin typeface="Times New Roman" panose="02020603050405020304" pitchFamily="18" charset="0"/>
                <a:cs typeface="Times New Roman" panose="02020603050405020304" pitchFamily="18" charset="0"/>
              </a:rPr>
              <a:t> y≥0 and y≤ 200</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0 ≤z ≤50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2776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2700">
            <a:solidFill>
              <a:schemeClr val="tx1"/>
            </a:solidFill>
          </a:ln>
        </p:spPr>
        <p:txBody>
          <a:bodyPr/>
          <a:lstStyle/>
          <a:p>
            <a:pPr algn="ctr"/>
            <a:r>
              <a:rPr lang="en-IN" b="1" i="1" dirty="0" smtClean="0">
                <a:solidFill>
                  <a:srgbClr val="00B0F0"/>
                </a:solidFill>
                <a:latin typeface="Times New Roman" panose="02020603050405020304" pitchFamily="18" charset="0"/>
                <a:cs typeface="Times New Roman" panose="02020603050405020304" pitchFamily="18" charset="0"/>
              </a:rPr>
              <a:t> Problem</a:t>
            </a:r>
            <a:endParaRPr lang="en-IN" b="1" i="1"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ln w="12700">
            <a:solidFill>
              <a:schemeClr val="tx1"/>
            </a:solidFill>
          </a:ln>
        </p:spPr>
        <p:txBody>
          <a:bodyPr>
            <a:normAutofit/>
          </a:bodyPr>
          <a:lstStyle/>
          <a:p>
            <a:pPr algn="just"/>
            <a:r>
              <a:rPr lang="en-IN" sz="3200" dirty="0" smtClean="0">
                <a:latin typeface="Times New Roman" panose="02020603050405020304" pitchFamily="18" charset="0"/>
                <a:cs typeface="Times New Roman" panose="02020603050405020304" pitchFamily="18" charset="0"/>
              </a:rPr>
              <a:t>A hospital has the following requirements for nurses. Nurses report to the hospital wards at the beginning of each period and work for eight consecutive hours. The hospital wants to determine the minimum number of nurses so that there may be sufficient number of nurses available for each period. Formulate the above as a LPP. The table is given in the next slide.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635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2700">
            <a:solidFill>
              <a:schemeClr val="tx1"/>
            </a:solidFill>
          </a:ln>
        </p:spPr>
        <p:txBody>
          <a:bodyPr/>
          <a:lstStyle/>
          <a:p>
            <a:pPr algn="ctr"/>
            <a:r>
              <a:rPr lang="en-IN" b="1" i="1" dirty="0" smtClean="0">
                <a:latin typeface="Times New Roman" panose="02020603050405020304" pitchFamily="18" charset="0"/>
                <a:cs typeface="Times New Roman" panose="02020603050405020304" pitchFamily="18" charset="0"/>
              </a:rPr>
              <a:t>Problem</a:t>
            </a:r>
            <a:endParaRPr lang="en-IN" b="1" i="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15050593"/>
              </p:ext>
            </p:extLst>
          </p:nvPr>
        </p:nvGraphicFramePr>
        <p:xfrm>
          <a:off x="838200" y="1825625"/>
          <a:ext cx="10515600" cy="2990215"/>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4011626571"/>
                    </a:ext>
                  </a:extLst>
                </a:gridCol>
                <a:gridCol w="3505200">
                  <a:extLst>
                    <a:ext uri="{9D8B030D-6E8A-4147-A177-3AD203B41FA5}">
                      <a16:colId xmlns:a16="http://schemas.microsoft.com/office/drawing/2014/main" val="1481973810"/>
                    </a:ext>
                  </a:extLst>
                </a:gridCol>
                <a:gridCol w="3505200">
                  <a:extLst>
                    <a:ext uri="{9D8B030D-6E8A-4147-A177-3AD203B41FA5}">
                      <a16:colId xmlns:a16="http://schemas.microsoft.com/office/drawing/2014/main" val="3069898027"/>
                    </a:ext>
                  </a:extLst>
                </a:gridCol>
              </a:tblGrid>
              <a:tr h="765175">
                <a:tc>
                  <a:txBody>
                    <a:bodyPr/>
                    <a:lstStyle/>
                    <a:p>
                      <a:r>
                        <a:rPr lang="en-IN" dirty="0" smtClean="0"/>
                        <a:t>Period</a:t>
                      </a:r>
                      <a:endParaRPr lang="en-IN" dirty="0"/>
                    </a:p>
                  </a:txBody>
                  <a:tcPr/>
                </a:tc>
                <a:tc>
                  <a:txBody>
                    <a:bodyPr/>
                    <a:lstStyle/>
                    <a:p>
                      <a:r>
                        <a:rPr lang="en-IN" dirty="0" smtClean="0"/>
                        <a:t>Clock time (24 hour a day)</a:t>
                      </a:r>
                      <a:endParaRPr lang="en-IN" dirty="0"/>
                    </a:p>
                  </a:txBody>
                  <a:tcPr/>
                </a:tc>
                <a:tc>
                  <a:txBody>
                    <a:bodyPr/>
                    <a:lstStyle/>
                    <a:p>
                      <a:r>
                        <a:rPr lang="en-IN" dirty="0" smtClean="0"/>
                        <a:t>Minimum number of nurses required</a:t>
                      </a:r>
                      <a:endParaRPr lang="en-IN" dirty="0"/>
                    </a:p>
                  </a:txBody>
                  <a:tcPr/>
                </a:tc>
                <a:extLst>
                  <a:ext uri="{0D108BD9-81ED-4DB2-BD59-A6C34878D82A}">
                    <a16:rowId xmlns:a16="http://schemas.microsoft.com/office/drawing/2014/main" val="2486860868"/>
                  </a:ext>
                </a:extLst>
              </a:tr>
              <a:tr h="370840">
                <a:tc>
                  <a:txBody>
                    <a:bodyPr/>
                    <a:lstStyle/>
                    <a:p>
                      <a:r>
                        <a:rPr lang="en-IN" dirty="0" smtClean="0"/>
                        <a:t>1</a:t>
                      </a:r>
                      <a:endParaRPr lang="en-IN" dirty="0"/>
                    </a:p>
                  </a:txBody>
                  <a:tcPr/>
                </a:tc>
                <a:tc>
                  <a:txBody>
                    <a:bodyPr/>
                    <a:lstStyle/>
                    <a:p>
                      <a:r>
                        <a:rPr lang="en-IN" dirty="0" smtClean="0"/>
                        <a:t>6 a.m.-10 a.m.</a:t>
                      </a:r>
                      <a:endParaRPr lang="en-IN" dirty="0"/>
                    </a:p>
                  </a:txBody>
                  <a:tcPr/>
                </a:tc>
                <a:tc>
                  <a:txBody>
                    <a:bodyPr/>
                    <a:lstStyle/>
                    <a:p>
                      <a:r>
                        <a:rPr lang="en-IN" dirty="0" smtClean="0"/>
                        <a:t>60</a:t>
                      </a:r>
                      <a:endParaRPr lang="en-IN" dirty="0"/>
                    </a:p>
                  </a:txBody>
                  <a:tcPr/>
                </a:tc>
                <a:extLst>
                  <a:ext uri="{0D108BD9-81ED-4DB2-BD59-A6C34878D82A}">
                    <a16:rowId xmlns:a16="http://schemas.microsoft.com/office/drawing/2014/main" val="2068339719"/>
                  </a:ext>
                </a:extLst>
              </a:tr>
              <a:tr h="370840">
                <a:tc>
                  <a:txBody>
                    <a:bodyPr/>
                    <a:lstStyle/>
                    <a:p>
                      <a:r>
                        <a:rPr lang="en-IN" dirty="0" smtClean="0"/>
                        <a:t>2</a:t>
                      </a:r>
                      <a:endParaRPr lang="en-IN" dirty="0"/>
                    </a:p>
                  </a:txBody>
                  <a:tcPr/>
                </a:tc>
                <a:tc>
                  <a:txBody>
                    <a:bodyPr/>
                    <a:lstStyle/>
                    <a:p>
                      <a:r>
                        <a:rPr lang="en-IN" dirty="0" smtClean="0"/>
                        <a:t>10 a.m.-2 p.m.</a:t>
                      </a:r>
                    </a:p>
                  </a:txBody>
                  <a:tcPr/>
                </a:tc>
                <a:tc>
                  <a:txBody>
                    <a:bodyPr/>
                    <a:lstStyle/>
                    <a:p>
                      <a:r>
                        <a:rPr lang="en-IN" dirty="0" smtClean="0"/>
                        <a:t>70</a:t>
                      </a:r>
                      <a:endParaRPr lang="en-IN" dirty="0"/>
                    </a:p>
                  </a:txBody>
                  <a:tcPr/>
                </a:tc>
                <a:extLst>
                  <a:ext uri="{0D108BD9-81ED-4DB2-BD59-A6C34878D82A}">
                    <a16:rowId xmlns:a16="http://schemas.microsoft.com/office/drawing/2014/main" val="2035363649"/>
                  </a:ext>
                </a:extLst>
              </a:tr>
              <a:tr h="370840">
                <a:tc>
                  <a:txBody>
                    <a:bodyPr/>
                    <a:lstStyle/>
                    <a:p>
                      <a:r>
                        <a:rPr lang="en-IN" dirty="0" smtClean="0"/>
                        <a:t>3</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p.m.-6 p.m.</a:t>
                      </a:r>
                    </a:p>
                  </a:txBody>
                  <a:tcPr/>
                </a:tc>
                <a:tc>
                  <a:txBody>
                    <a:bodyPr/>
                    <a:lstStyle/>
                    <a:p>
                      <a:r>
                        <a:rPr lang="en-IN" dirty="0" smtClean="0"/>
                        <a:t>60</a:t>
                      </a:r>
                      <a:endParaRPr lang="en-IN" dirty="0"/>
                    </a:p>
                  </a:txBody>
                  <a:tcPr/>
                </a:tc>
                <a:extLst>
                  <a:ext uri="{0D108BD9-81ED-4DB2-BD59-A6C34878D82A}">
                    <a16:rowId xmlns:a16="http://schemas.microsoft.com/office/drawing/2014/main" val="1935831813"/>
                  </a:ext>
                </a:extLst>
              </a:tr>
              <a:tr h="370840">
                <a:tc>
                  <a:txBody>
                    <a:bodyPr/>
                    <a:lstStyle/>
                    <a:p>
                      <a:r>
                        <a:rPr lang="en-IN" dirty="0" smtClean="0"/>
                        <a:t>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6 p.m.-10 p.m.</a:t>
                      </a:r>
                    </a:p>
                  </a:txBody>
                  <a:tcPr/>
                </a:tc>
                <a:tc>
                  <a:txBody>
                    <a:bodyPr/>
                    <a:lstStyle/>
                    <a:p>
                      <a:r>
                        <a:rPr lang="en-IN" dirty="0" smtClean="0"/>
                        <a:t>50</a:t>
                      </a:r>
                      <a:endParaRPr lang="en-IN" dirty="0"/>
                    </a:p>
                  </a:txBody>
                  <a:tcPr/>
                </a:tc>
                <a:extLst>
                  <a:ext uri="{0D108BD9-81ED-4DB2-BD59-A6C34878D82A}">
                    <a16:rowId xmlns:a16="http://schemas.microsoft.com/office/drawing/2014/main" val="2666152689"/>
                  </a:ext>
                </a:extLst>
              </a:tr>
              <a:tr h="370840">
                <a:tc>
                  <a:txBody>
                    <a:bodyPr/>
                    <a:lstStyle/>
                    <a:p>
                      <a:r>
                        <a:rPr lang="en-IN" dirty="0" smtClean="0"/>
                        <a:t>5</a:t>
                      </a:r>
                      <a:endParaRPr lang="en-IN" dirty="0"/>
                    </a:p>
                  </a:txBody>
                  <a:tcPr/>
                </a:tc>
                <a:tc>
                  <a:txBody>
                    <a:bodyPr/>
                    <a:lstStyle/>
                    <a:p>
                      <a:r>
                        <a:rPr lang="en-IN" dirty="0" smtClean="0"/>
                        <a:t>10 p.m.-2 a.m.</a:t>
                      </a:r>
                      <a:endParaRPr lang="en-IN" dirty="0"/>
                    </a:p>
                  </a:txBody>
                  <a:tcPr/>
                </a:tc>
                <a:tc>
                  <a:txBody>
                    <a:bodyPr/>
                    <a:lstStyle/>
                    <a:p>
                      <a:r>
                        <a:rPr lang="en-IN" dirty="0" smtClean="0"/>
                        <a:t>20</a:t>
                      </a:r>
                      <a:endParaRPr lang="en-IN" dirty="0"/>
                    </a:p>
                  </a:txBody>
                  <a:tcPr/>
                </a:tc>
                <a:extLst>
                  <a:ext uri="{0D108BD9-81ED-4DB2-BD59-A6C34878D82A}">
                    <a16:rowId xmlns:a16="http://schemas.microsoft.com/office/drawing/2014/main" val="326014761"/>
                  </a:ext>
                </a:extLst>
              </a:tr>
              <a:tr h="370840">
                <a:tc>
                  <a:txBody>
                    <a:bodyPr/>
                    <a:lstStyle/>
                    <a:p>
                      <a:r>
                        <a:rPr lang="en-IN" dirty="0" smtClean="0"/>
                        <a:t>6</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a.m-6 a.m.</a:t>
                      </a:r>
                    </a:p>
                  </a:txBody>
                  <a:tcPr/>
                </a:tc>
                <a:tc>
                  <a:txBody>
                    <a:bodyPr/>
                    <a:lstStyle/>
                    <a:p>
                      <a:r>
                        <a:rPr lang="en-IN" dirty="0" smtClean="0"/>
                        <a:t>30</a:t>
                      </a:r>
                      <a:endParaRPr lang="en-IN" dirty="0"/>
                    </a:p>
                  </a:txBody>
                  <a:tcPr/>
                </a:tc>
                <a:extLst>
                  <a:ext uri="{0D108BD9-81ED-4DB2-BD59-A6C34878D82A}">
                    <a16:rowId xmlns:a16="http://schemas.microsoft.com/office/drawing/2014/main" val="411940787"/>
                  </a:ext>
                </a:extLst>
              </a:tr>
            </a:tbl>
          </a:graphicData>
        </a:graphic>
      </p:graphicFrame>
    </p:spTree>
    <p:extLst>
      <p:ext uri="{BB962C8B-B14F-4D97-AF65-F5344CB8AC3E}">
        <p14:creationId xmlns:p14="http://schemas.microsoft.com/office/powerpoint/2010/main" val="741017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2700">
            <a:solidFill>
              <a:schemeClr val="tx1"/>
            </a:solidFill>
          </a:ln>
        </p:spPr>
        <p:txBody>
          <a:bodyPr/>
          <a:lstStyle/>
          <a:p>
            <a:pPr algn="ctr"/>
            <a:r>
              <a:rPr lang="en-IN" b="1" i="1" dirty="0" smtClean="0">
                <a:solidFill>
                  <a:srgbClr val="00B0F0"/>
                </a:solidFill>
                <a:latin typeface="Times New Roman" panose="02020603050405020304" pitchFamily="18" charset="0"/>
                <a:cs typeface="Times New Roman" panose="02020603050405020304" pitchFamily="18" charset="0"/>
              </a:rPr>
              <a:t>Solution</a:t>
            </a:r>
            <a:endParaRPr lang="en-IN" b="1" i="1"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ln w="12700">
            <a:solidFill>
              <a:schemeClr val="tx1"/>
            </a:solidFill>
          </a:ln>
        </p:spPr>
        <p:txBody>
          <a:bodyPr>
            <a:noAutofit/>
          </a:bodyPr>
          <a:lstStyle/>
          <a:p>
            <a:r>
              <a:rPr lang="en-IN" sz="2000" dirty="0" smtClean="0">
                <a:latin typeface="Times New Roman" panose="02020603050405020304" pitchFamily="18" charset="0"/>
                <a:cs typeface="Times New Roman" panose="02020603050405020304" pitchFamily="18" charset="0"/>
              </a:rPr>
              <a:t>Let </a:t>
            </a:r>
            <a:r>
              <a:rPr lang="en-IN" sz="2000" dirty="0" err="1" smtClean="0">
                <a:latin typeface="Times New Roman" panose="02020603050405020304" pitchFamily="18" charset="0"/>
                <a:cs typeface="Times New Roman" panose="02020603050405020304" pitchFamily="18" charset="0"/>
              </a:rPr>
              <a:t>x</a:t>
            </a:r>
            <a:r>
              <a:rPr lang="en-IN" sz="2000" baseline="-25000" dirty="0" err="1" smtClean="0">
                <a:latin typeface="Times New Roman" panose="02020603050405020304" pitchFamily="18" charset="0"/>
                <a:cs typeface="Times New Roman" panose="02020603050405020304" pitchFamily="18" charset="0"/>
              </a:rPr>
              <a:t>j</a:t>
            </a:r>
            <a:r>
              <a:rPr lang="en-IN" sz="2000" dirty="0" smtClean="0">
                <a:latin typeface="Times New Roman" panose="02020603050405020304" pitchFamily="18" charset="0"/>
                <a:cs typeface="Times New Roman" panose="02020603050405020304" pitchFamily="18" charset="0"/>
              </a:rPr>
              <a:t> be the number of nurses reporting to the hospital at the beginning of </a:t>
            </a:r>
            <a:r>
              <a:rPr lang="en-IN" sz="2000" dirty="0" err="1" smtClean="0">
                <a:latin typeface="Times New Roman" panose="02020603050405020304" pitchFamily="18" charset="0"/>
                <a:cs typeface="Times New Roman" panose="02020603050405020304" pitchFamily="18" charset="0"/>
              </a:rPr>
              <a:t>ith</a:t>
            </a:r>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period.</a:t>
            </a:r>
          </a:p>
          <a:p>
            <a:r>
              <a:rPr lang="en-IN" sz="2000" dirty="0" smtClean="0">
                <a:latin typeface="Times New Roman" panose="02020603050405020304" pitchFamily="18" charset="0"/>
                <a:cs typeface="Times New Roman" panose="02020603050405020304" pitchFamily="18" charset="0"/>
              </a:rPr>
              <a:t>Min z= x</a:t>
            </a:r>
            <a:r>
              <a:rPr lang="en-IN" sz="2000" baseline="-25000" dirty="0" smtClean="0">
                <a:latin typeface="Times New Roman" panose="02020603050405020304" pitchFamily="18" charset="0"/>
                <a:cs typeface="Times New Roman" panose="02020603050405020304" pitchFamily="18" charset="0"/>
              </a:rPr>
              <a:t>1</a:t>
            </a:r>
            <a:r>
              <a:rPr lang="en-IN" sz="2000" dirty="0" smtClean="0">
                <a:latin typeface="Times New Roman" panose="02020603050405020304" pitchFamily="18" charset="0"/>
                <a:cs typeface="Times New Roman" panose="02020603050405020304" pitchFamily="18" charset="0"/>
              </a:rPr>
              <a:t>+x</a:t>
            </a:r>
            <a:r>
              <a:rPr lang="en-IN" sz="2000" baseline="-25000" dirty="0" smtClean="0">
                <a:latin typeface="Times New Roman" panose="02020603050405020304" pitchFamily="18" charset="0"/>
                <a:cs typeface="Times New Roman" panose="02020603050405020304" pitchFamily="18" charset="0"/>
              </a:rPr>
              <a:t>2</a:t>
            </a:r>
            <a:r>
              <a:rPr lang="en-IN" sz="2000" dirty="0" smtClean="0">
                <a:latin typeface="Times New Roman" panose="02020603050405020304" pitchFamily="18" charset="0"/>
                <a:cs typeface="Times New Roman" panose="02020603050405020304" pitchFamily="18" charset="0"/>
              </a:rPr>
              <a:t>+x</a:t>
            </a:r>
            <a:r>
              <a:rPr lang="en-IN" sz="2000" baseline="-25000" dirty="0" smtClean="0">
                <a:latin typeface="Times New Roman" panose="02020603050405020304" pitchFamily="18" charset="0"/>
                <a:cs typeface="Times New Roman" panose="02020603050405020304" pitchFamily="18" charset="0"/>
              </a:rPr>
              <a:t>3</a:t>
            </a:r>
            <a:r>
              <a:rPr lang="en-IN" sz="2000" dirty="0" smtClean="0">
                <a:latin typeface="Times New Roman" panose="02020603050405020304" pitchFamily="18" charset="0"/>
                <a:cs typeface="Times New Roman" panose="02020603050405020304" pitchFamily="18" charset="0"/>
              </a:rPr>
              <a:t>+x</a:t>
            </a:r>
            <a:r>
              <a:rPr lang="en-IN" sz="2000" baseline="-25000" dirty="0" smtClean="0">
                <a:latin typeface="Times New Roman" panose="02020603050405020304" pitchFamily="18" charset="0"/>
                <a:cs typeface="Times New Roman" panose="02020603050405020304" pitchFamily="18" charset="0"/>
              </a:rPr>
              <a:t>4</a:t>
            </a:r>
            <a:r>
              <a:rPr lang="en-IN" sz="2000" dirty="0" smtClean="0">
                <a:latin typeface="Times New Roman" panose="02020603050405020304" pitchFamily="18" charset="0"/>
                <a:cs typeface="Times New Roman" panose="02020603050405020304" pitchFamily="18" charset="0"/>
              </a:rPr>
              <a:t>+x</a:t>
            </a:r>
            <a:r>
              <a:rPr lang="en-IN" sz="2000" baseline="-25000" dirty="0" smtClean="0">
                <a:latin typeface="Times New Roman" panose="02020603050405020304" pitchFamily="18" charset="0"/>
                <a:cs typeface="Times New Roman" panose="02020603050405020304" pitchFamily="18" charset="0"/>
              </a:rPr>
              <a:t>5</a:t>
            </a:r>
            <a:r>
              <a:rPr lang="en-IN" sz="2000" dirty="0" smtClean="0">
                <a:latin typeface="Times New Roman" panose="02020603050405020304" pitchFamily="18" charset="0"/>
                <a:cs typeface="Times New Roman" panose="02020603050405020304" pitchFamily="18" charset="0"/>
              </a:rPr>
              <a:t>+x</a:t>
            </a:r>
            <a:r>
              <a:rPr lang="en-IN" sz="2000" baseline="-25000" dirty="0" smtClean="0">
                <a:latin typeface="Times New Roman" panose="02020603050405020304" pitchFamily="18" charset="0"/>
                <a:cs typeface="Times New Roman" panose="02020603050405020304" pitchFamily="18" charset="0"/>
              </a:rPr>
              <a:t>6</a:t>
            </a:r>
          </a:p>
          <a:p>
            <a:r>
              <a:rPr lang="en-IN" sz="2000" dirty="0" smtClean="0">
                <a:latin typeface="Times New Roman" panose="02020603050405020304" pitchFamily="18" charset="0"/>
                <a:cs typeface="Times New Roman" panose="02020603050405020304" pitchFamily="18" charset="0"/>
              </a:rPr>
              <a:t>Sub to, </a:t>
            </a:r>
          </a:p>
          <a:p>
            <a:r>
              <a:rPr lang="en-IN" sz="2000" dirty="0" smtClean="0">
                <a:latin typeface="Times New Roman" panose="02020603050405020304" pitchFamily="18" charset="0"/>
                <a:cs typeface="Times New Roman" panose="02020603050405020304" pitchFamily="18" charset="0"/>
              </a:rPr>
              <a:t>x</a:t>
            </a:r>
            <a:r>
              <a:rPr lang="en-IN" sz="2000" baseline="-25000" dirty="0" smtClean="0">
                <a:latin typeface="Times New Roman" panose="02020603050405020304" pitchFamily="18" charset="0"/>
                <a:cs typeface="Times New Roman" panose="02020603050405020304" pitchFamily="18" charset="0"/>
              </a:rPr>
              <a:t>1</a:t>
            </a:r>
            <a:r>
              <a:rPr lang="en-IN" sz="2000" dirty="0" smtClean="0">
                <a:latin typeface="Times New Roman" panose="02020603050405020304" pitchFamily="18" charset="0"/>
                <a:cs typeface="Times New Roman" panose="02020603050405020304" pitchFamily="18" charset="0"/>
              </a:rPr>
              <a:t>+x</a:t>
            </a:r>
            <a:r>
              <a:rPr lang="en-IN" sz="2000" baseline="-25000" dirty="0" smtClean="0">
                <a:latin typeface="Times New Roman" panose="02020603050405020304" pitchFamily="18" charset="0"/>
                <a:cs typeface="Times New Roman" panose="02020603050405020304" pitchFamily="18" charset="0"/>
              </a:rPr>
              <a:t>6</a:t>
            </a:r>
            <a:r>
              <a:rPr lang="en-IN" sz="2000" dirty="0" smtClean="0">
                <a:latin typeface="Times New Roman" panose="02020603050405020304" pitchFamily="18" charset="0"/>
                <a:cs typeface="Times New Roman" panose="02020603050405020304" pitchFamily="18" charset="0"/>
              </a:rPr>
              <a:t> ≥ 60</a:t>
            </a:r>
          </a:p>
          <a:p>
            <a:r>
              <a:rPr lang="en-IN" sz="2000" dirty="0" smtClean="0">
                <a:latin typeface="Times New Roman" panose="02020603050405020304" pitchFamily="18" charset="0"/>
                <a:cs typeface="Times New Roman" panose="02020603050405020304" pitchFamily="18" charset="0"/>
              </a:rPr>
              <a:t>x</a:t>
            </a:r>
            <a:r>
              <a:rPr lang="en-IN" sz="2000" baseline="-25000" dirty="0" smtClean="0">
                <a:latin typeface="Times New Roman" panose="02020603050405020304" pitchFamily="18" charset="0"/>
                <a:cs typeface="Times New Roman" panose="02020603050405020304" pitchFamily="18" charset="0"/>
              </a:rPr>
              <a:t>2</a:t>
            </a:r>
            <a:r>
              <a:rPr lang="en-IN" sz="2000" dirty="0" smtClean="0">
                <a:latin typeface="Times New Roman" panose="02020603050405020304" pitchFamily="18" charset="0"/>
                <a:cs typeface="Times New Roman" panose="02020603050405020304" pitchFamily="18" charset="0"/>
              </a:rPr>
              <a:t>+x</a:t>
            </a:r>
            <a:r>
              <a:rPr lang="en-IN" sz="2000" baseline="-25000" dirty="0" smtClean="0">
                <a:latin typeface="Times New Roman" panose="02020603050405020304" pitchFamily="18" charset="0"/>
                <a:cs typeface="Times New Roman" panose="02020603050405020304" pitchFamily="18" charset="0"/>
              </a:rPr>
              <a:t>1</a:t>
            </a:r>
            <a:r>
              <a:rPr lang="en-IN" sz="2000" dirty="0" smtClean="0">
                <a:latin typeface="Times New Roman" panose="02020603050405020304" pitchFamily="18" charset="0"/>
                <a:cs typeface="Times New Roman" panose="02020603050405020304" pitchFamily="18" charset="0"/>
              </a:rPr>
              <a:t> ≥ 70</a:t>
            </a:r>
          </a:p>
          <a:p>
            <a:r>
              <a:rPr lang="en-IN" sz="2000" dirty="0" smtClean="0">
                <a:latin typeface="Times New Roman" panose="02020603050405020304" pitchFamily="18" charset="0"/>
                <a:cs typeface="Times New Roman" panose="02020603050405020304" pitchFamily="18" charset="0"/>
              </a:rPr>
              <a:t>x</a:t>
            </a:r>
            <a:r>
              <a:rPr lang="en-IN" sz="2000" baseline="-25000" dirty="0" smtClean="0">
                <a:latin typeface="Times New Roman" panose="02020603050405020304" pitchFamily="18" charset="0"/>
                <a:cs typeface="Times New Roman" panose="02020603050405020304" pitchFamily="18" charset="0"/>
              </a:rPr>
              <a:t>3</a:t>
            </a:r>
            <a:r>
              <a:rPr lang="en-IN" sz="2000" dirty="0" smtClean="0">
                <a:latin typeface="Times New Roman" panose="02020603050405020304" pitchFamily="18" charset="0"/>
                <a:cs typeface="Times New Roman" panose="02020603050405020304" pitchFamily="18" charset="0"/>
              </a:rPr>
              <a:t>+x</a:t>
            </a:r>
            <a:r>
              <a:rPr lang="en-IN" sz="2000" baseline="-25000" dirty="0" smtClean="0">
                <a:latin typeface="Times New Roman" panose="02020603050405020304" pitchFamily="18" charset="0"/>
                <a:cs typeface="Times New Roman" panose="02020603050405020304" pitchFamily="18" charset="0"/>
              </a:rPr>
              <a:t>2</a:t>
            </a:r>
            <a:r>
              <a:rPr lang="en-IN" sz="2000" dirty="0" smtClean="0">
                <a:latin typeface="Times New Roman" panose="02020603050405020304" pitchFamily="18" charset="0"/>
                <a:cs typeface="Times New Roman" panose="02020603050405020304" pitchFamily="18" charset="0"/>
              </a:rPr>
              <a:t> ≥60</a:t>
            </a:r>
          </a:p>
          <a:p>
            <a:r>
              <a:rPr lang="en-IN" sz="2000" dirty="0" smtClean="0">
                <a:latin typeface="Times New Roman" panose="02020603050405020304" pitchFamily="18" charset="0"/>
                <a:cs typeface="Times New Roman" panose="02020603050405020304" pitchFamily="18" charset="0"/>
              </a:rPr>
              <a:t>x</a:t>
            </a:r>
            <a:r>
              <a:rPr lang="en-IN" sz="2000" baseline="-25000" dirty="0" smtClean="0">
                <a:latin typeface="Times New Roman" panose="02020603050405020304" pitchFamily="18" charset="0"/>
                <a:cs typeface="Times New Roman" panose="02020603050405020304" pitchFamily="18" charset="0"/>
              </a:rPr>
              <a:t>4</a:t>
            </a:r>
            <a:r>
              <a:rPr lang="en-IN" sz="2000" dirty="0" smtClean="0">
                <a:latin typeface="Times New Roman" panose="02020603050405020304" pitchFamily="18" charset="0"/>
                <a:cs typeface="Times New Roman" panose="02020603050405020304" pitchFamily="18" charset="0"/>
              </a:rPr>
              <a:t>+x</a:t>
            </a:r>
            <a:r>
              <a:rPr lang="en-IN" sz="2000" baseline="-25000" dirty="0" smtClean="0">
                <a:latin typeface="Times New Roman" panose="02020603050405020304" pitchFamily="18" charset="0"/>
                <a:cs typeface="Times New Roman" panose="02020603050405020304" pitchFamily="18" charset="0"/>
              </a:rPr>
              <a:t>3</a:t>
            </a:r>
            <a:r>
              <a:rPr lang="en-IN" sz="2000" dirty="0" smtClean="0">
                <a:latin typeface="Times New Roman" panose="02020603050405020304" pitchFamily="18" charset="0"/>
                <a:cs typeface="Times New Roman" panose="02020603050405020304" pitchFamily="18" charset="0"/>
              </a:rPr>
              <a:t> ≥50</a:t>
            </a:r>
          </a:p>
          <a:p>
            <a:r>
              <a:rPr lang="en-IN" sz="2000" dirty="0" smtClean="0">
                <a:latin typeface="Times New Roman" panose="02020603050405020304" pitchFamily="18" charset="0"/>
                <a:cs typeface="Times New Roman" panose="02020603050405020304" pitchFamily="18" charset="0"/>
              </a:rPr>
              <a:t>x</a:t>
            </a:r>
            <a:r>
              <a:rPr lang="en-IN" sz="2000" baseline="-25000" dirty="0" smtClean="0">
                <a:latin typeface="Times New Roman" panose="02020603050405020304" pitchFamily="18" charset="0"/>
                <a:cs typeface="Times New Roman" panose="02020603050405020304" pitchFamily="18" charset="0"/>
              </a:rPr>
              <a:t>5</a:t>
            </a:r>
            <a:r>
              <a:rPr lang="en-IN" sz="2000" dirty="0" smtClean="0">
                <a:latin typeface="Times New Roman" panose="02020603050405020304" pitchFamily="18" charset="0"/>
                <a:cs typeface="Times New Roman" panose="02020603050405020304" pitchFamily="18" charset="0"/>
              </a:rPr>
              <a:t>+x</a:t>
            </a:r>
            <a:r>
              <a:rPr lang="en-IN" sz="2000" baseline="-25000" dirty="0" smtClean="0">
                <a:latin typeface="Times New Roman" panose="02020603050405020304" pitchFamily="18" charset="0"/>
                <a:cs typeface="Times New Roman" panose="02020603050405020304" pitchFamily="18" charset="0"/>
              </a:rPr>
              <a:t>4</a:t>
            </a:r>
            <a:r>
              <a:rPr lang="en-IN" sz="2000" dirty="0" smtClean="0">
                <a:latin typeface="Times New Roman" panose="02020603050405020304" pitchFamily="18" charset="0"/>
                <a:cs typeface="Times New Roman" panose="02020603050405020304" pitchFamily="18" charset="0"/>
              </a:rPr>
              <a:t>≥20</a:t>
            </a:r>
          </a:p>
          <a:p>
            <a:r>
              <a:rPr lang="en-IN" sz="2000" dirty="0" smtClean="0">
                <a:latin typeface="Times New Roman" panose="02020603050405020304" pitchFamily="18" charset="0"/>
                <a:cs typeface="Times New Roman" panose="02020603050405020304" pitchFamily="18" charset="0"/>
              </a:rPr>
              <a:t>x</a:t>
            </a:r>
            <a:r>
              <a:rPr lang="en-IN" sz="2000" baseline="-25000" dirty="0" smtClean="0">
                <a:latin typeface="Times New Roman" panose="02020603050405020304" pitchFamily="18" charset="0"/>
                <a:cs typeface="Times New Roman" panose="02020603050405020304" pitchFamily="18" charset="0"/>
              </a:rPr>
              <a:t>6</a:t>
            </a:r>
            <a:r>
              <a:rPr lang="en-IN" sz="2000" dirty="0" smtClean="0">
                <a:latin typeface="Times New Roman" panose="02020603050405020304" pitchFamily="18" charset="0"/>
                <a:cs typeface="Times New Roman" panose="02020603050405020304" pitchFamily="18" charset="0"/>
              </a:rPr>
              <a:t>+x</a:t>
            </a:r>
            <a:r>
              <a:rPr lang="en-IN" sz="2000" baseline="-25000" dirty="0" smtClean="0">
                <a:latin typeface="Times New Roman" panose="02020603050405020304" pitchFamily="18" charset="0"/>
                <a:cs typeface="Times New Roman" panose="02020603050405020304" pitchFamily="18" charset="0"/>
              </a:rPr>
              <a:t>5</a:t>
            </a:r>
            <a:r>
              <a:rPr lang="en-IN" sz="2000" dirty="0" smtClean="0">
                <a:latin typeface="Times New Roman" panose="02020603050405020304" pitchFamily="18" charset="0"/>
                <a:cs typeface="Times New Roman" panose="02020603050405020304" pitchFamily="18" charset="0"/>
              </a:rPr>
              <a:t>≥30</a:t>
            </a:r>
          </a:p>
          <a:p>
            <a:r>
              <a:rPr lang="en-IN" sz="2000" dirty="0" smtClean="0">
                <a:latin typeface="Times New Roman" panose="02020603050405020304" pitchFamily="18" charset="0"/>
                <a:cs typeface="Times New Roman" panose="02020603050405020304" pitchFamily="18" charset="0"/>
              </a:rPr>
              <a:t>x</a:t>
            </a:r>
            <a:r>
              <a:rPr lang="en-IN" sz="2000" baseline="-25000" dirty="0" smtClean="0">
                <a:latin typeface="Times New Roman" panose="02020603050405020304" pitchFamily="18" charset="0"/>
                <a:cs typeface="Times New Roman" panose="02020603050405020304" pitchFamily="18" charset="0"/>
              </a:rPr>
              <a:t>1</a:t>
            </a:r>
            <a:r>
              <a:rPr lang="en-IN" sz="2000" dirty="0" smtClean="0">
                <a:latin typeface="Times New Roman" panose="02020603050405020304" pitchFamily="18" charset="0"/>
                <a:cs typeface="Times New Roman" panose="02020603050405020304" pitchFamily="18" charset="0"/>
              </a:rPr>
              <a:t>,x</a:t>
            </a:r>
            <a:r>
              <a:rPr lang="en-IN" sz="2000" baseline="-25000" dirty="0" smtClean="0">
                <a:latin typeface="Times New Roman" panose="02020603050405020304" pitchFamily="18" charset="0"/>
                <a:cs typeface="Times New Roman" panose="02020603050405020304" pitchFamily="18" charset="0"/>
              </a:rPr>
              <a:t>2</a:t>
            </a:r>
            <a:r>
              <a:rPr lang="en-IN" sz="2000" dirty="0" smtClean="0">
                <a:latin typeface="Times New Roman" panose="02020603050405020304" pitchFamily="18" charset="0"/>
                <a:cs typeface="Times New Roman" panose="02020603050405020304" pitchFamily="18" charset="0"/>
              </a:rPr>
              <a:t>,x</a:t>
            </a:r>
            <a:r>
              <a:rPr lang="en-IN" sz="2000" baseline="-25000" dirty="0" smtClean="0">
                <a:latin typeface="Times New Roman" panose="02020603050405020304" pitchFamily="18" charset="0"/>
                <a:cs typeface="Times New Roman" panose="02020603050405020304" pitchFamily="18" charset="0"/>
              </a:rPr>
              <a:t>3</a:t>
            </a:r>
            <a:r>
              <a:rPr lang="en-IN" sz="2000" dirty="0" smtClean="0">
                <a:latin typeface="Times New Roman" panose="02020603050405020304" pitchFamily="18" charset="0"/>
                <a:cs typeface="Times New Roman" panose="02020603050405020304" pitchFamily="18" charset="0"/>
              </a:rPr>
              <a:t>,x</a:t>
            </a:r>
            <a:r>
              <a:rPr lang="en-IN" sz="2000" baseline="-25000" dirty="0" smtClean="0">
                <a:latin typeface="Times New Roman" panose="02020603050405020304" pitchFamily="18" charset="0"/>
                <a:cs typeface="Times New Roman" panose="02020603050405020304" pitchFamily="18" charset="0"/>
              </a:rPr>
              <a:t>4</a:t>
            </a:r>
            <a:r>
              <a:rPr lang="en-IN" sz="2000" dirty="0" smtClean="0">
                <a:latin typeface="Times New Roman" panose="02020603050405020304" pitchFamily="18" charset="0"/>
                <a:cs typeface="Times New Roman" panose="02020603050405020304" pitchFamily="18" charset="0"/>
              </a:rPr>
              <a:t>,x</a:t>
            </a:r>
            <a:r>
              <a:rPr lang="en-IN" sz="2000" baseline="-25000" dirty="0" smtClean="0">
                <a:latin typeface="Times New Roman" panose="02020603050405020304" pitchFamily="18" charset="0"/>
                <a:cs typeface="Times New Roman" panose="02020603050405020304" pitchFamily="18" charset="0"/>
              </a:rPr>
              <a:t>5</a:t>
            </a:r>
            <a:r>
              <a:rPr lang="en-IN" sz="2000" dirty="0" smtClean="0">
                <a:latin typeface="Times New Roman" panose="02020603050405020304" pitchFamily="18" charset="0"/>
                <a:cs typeface="Times New Roman" panose="02020603050405020304" pitchFamily="18" charset="0"/>
              </a:rPr>
              <a:t>,x</a:t>
            </a:r>
            <a:r>
              <a:rPr lang="en-IN" sz="2000" baseline="-25000" dirty="0" smtClean="0">
                <a:latin typeface="Times New Roman" panose="02020603050405020304" pitchFamily="18" charset="0"/>
                <a:cs typeface="Times New Roman" panose="02020603050405020304" pitchFamily="18" charset="0"/>
              </a:rPr>
              <a:t>6</a:t>
            </a:r>
            <a:r>
              <a:rPr lang="en-IN" sz="2000" dirty="0" smtClean="0">
                <a:latin typeface="Times New Roman" panose="02020603050405020304" pitchFamily="18" charset="0"/>
                <a:cs typeface="Times New Roman" panose="02020603050405020304" pitchFamily="18" charset="0"/>
              </a:rPr>
              <a:t>≥0</a:t>
            </a:r>
          </a:p>
        </p:txBody>
      </p:sp>
    </p:spTree>
    <p:extLst>
      <p:ext uri="{BB962C8B-B14F-4D97-AF65-F5344CB8AC3E}">
        <p14:creationId xmlns:p14="http://schemas.microsoft.com/office/powerpoint/2010/main" val="3325452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389</Words>
  <Application>Microsoft Office PowerPoint</Application>
  <PresentationFormat>Widescreen</PresentationFormat>
  <Paragraphs>84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LPP</vt:lpstr>
      <vt:lpstr>Problem</vt:lpstr>
      <vt:lpstr>Solution</vt:lpstr>
      <vt:lpstr>Solution</vt:lpstr>
      <vt:lpstr> Problem</vt:lpstr>
      <vt:lpstr>Problem</vt:lpstr>
      <vt:lpstr>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LPP</dc:title>
  <dc:creator>user</dc:creator>
  <cp:lastModifiedBy>user</cp:lastModifiedBy>
  <cp:revision>14</cp:revision>
  <dcterms:created xsi:type="dcterms:W3CDTF">2020-08-25T06:28:22Z</dcterms:created>
  <dcterms:modified xsi:type="dcterms:W3CDTF">2020-09-20T03:54:09Z</dcterms:modified>
</cp:coreProperties>
</file>