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08" r:id="rId54"/>
    <p:sldId id="309" r:id="rId55"/>
    <p:sldId id="311" r:id="rId56"/>
    <p:sldId id="310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3DCA0F-A5DD-4491-930E-B69D7A27CF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3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  <p14:sldId id="308"/>
            <p14:sldId id="309"/>
            <p14:sldId id="311"/>
            <p14:sldId id="310"/>
            <p14:sldId id="312"/>
            <p14:sldId id="313"/>
            <p14:sldId id="314"/>
          </p14:sldIdLst>
        </p14:section>
        <p14:section name="Untitled Section" id="{A690DC99-4BD3-4B8E-8474-6308FCEC7D88}">
          <p14:sldIdLst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9242-1F6D-4439-B4E3-3D1C86DAD4C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3207-0848-4221-B19D-D39C63567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B13-6A70-22A1-4636-5035793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1B9C-35A6-D6BA-7B01-DA52069612D6}"/>
              </a:ext>
            </a:extLst>
          </p:cNvPr>
          <p:cNvSpPr/>
          <p:nvPr/>
        </p:nvSpPr>
        <p:spPr>
          <a:xfrm>
            <a:off x="955342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8A759-41AE-9034-228B-5614EFE12D64}"/>
              </a:ext>
            </a:extLst>
          </p:cNvPr>
          <p:cNvSpPr/>
          <p:nvPr/>
        </p:nvSpPr>
        <p:spPr>
          <a:xfrm>
            <a:off x="4640238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2DE1-BB0B-233A-7485-3A2547827FC5}"/>
              </a:ext>
            </a:extLst>
          </p:cNvPr>
          <p:cNvSpPr/>
          <p:nvPr/>
        </p:nvSpPr>
        <p:spPr>
          <a:xfrm>
            <a:off x="8815315" y="1772575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C9F80-6426-DF07-6216-B9C75B395DAF}"/>
              </a:ext>
            </a:extLst>
          </p:cNvPr>
          <p:cNvSpPr/>
          <p:nvPr/>
        </p:nvSpPr>
        <p:spPr>
          <a:xfrm>
            <a:off x="913829" y="2975212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B878-538E-0ECE-F0D6-BC98466FD4D9}"/>
              </a:ext>
            </a:extLst>
          </p:cNvPr>
          <p:cNvSpPr/>
          <p:nvPr/>
        </p:nvSpPr>
        <p:spPr>
          <a:xfrm>
            <a:off x="913829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80FC6-1772-FFBB-4B34-2298113B9188}"/>
              </a:ext>
            </a:extLst>
          </p:cNvPr>
          <p:cNvSpPr/>
          <p:nvPr/>
        </p:nvSpPr>
        <p:spPr>
          <a:xfrm>
            <a:off x="4640238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9A8F7-025F-2E52-E0AA-41AD4039B105}"/>
              </a:ext>
            </a:extLst>
          </p:cNvPr>
          <p:cNvSpPr/>
          <p:nvPr/>
        </p:nvSpPr>
        <p:spPr>
          <a:xfrm>
            <a:off x="4640238" y="416597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F8D7-5A8B-2D2C-EDC5-F32AD7F8DC40}"/>
              </a:ext>
            </a:extLst>
          </p:cNvPr>
          <p:cNvSpPr/>
          <p:nvPr/>
        </p:nvSpPr>
        <p:spPr>
          <a:xfrm>
            <a:off x="8815315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73A52-854D-670F-023D-C5BE2AF64589}"/>
              </a:ext>
            </a:extLst>
          </p:cNvPr>
          <p:cNvSpPr/>
          <p:nvPr/>
        </p:nvSpPr>
        <p:spPr>
          <a:xfrm>
            <a:off x="8815315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31649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757-C13C-1933-8CB4-F6027C6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D12A-445C-5C4A-755C-56AF3CF8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Refreshing the core syntax</a:t>
            </a:r>
          </a:p>
          <a:p>
            <a:r>
              <a:rPr lang="en-US" dirty="0"/>
              <a:t>Working with objects, Properties &amp; Methods</a:t>
            </a:r>
          </a:p>
          <a:p>
            <a:r>
              <a:rPr lang="en-US" dirty="0"/>
              <a:t>Arrays &amp; Array methods</a:t>
            </a:r>
          </a:p>
          <a:p>
            <a:r>
              <a:rPr lang="en-US" dirty="0"/>
              <a:t>Understanding Spread &amp; Rest Operators.</a:t>
            </a:r>
          </a:p>
          <a:p>
            <a:r>
              <a:rPr lang="en-US" dirty="0"/>
              <a:t>Destructuring </a:t>
            </a:r>
          </a:p>
          <a:p>
            <a:r>
              <a:rPr lang="en-US" dirty="0"/>
              <a:t>Async Code &amp; Promises</a:t>
            </a:r>
          </a:p>
          <a:p>
            <a:r>
              <a:rPr lang="en-US" dirty="0"/>
              <a:t>Promises (Pending=&gt;</a:t>
            </a:r>
            <a:r>
              <a:rPr lang="en-US" dirty="0" err="1"/>
              <a:t>resolve.then</a:t>
            </a:r>
            <a:r>
              <a:rPr lang="en-US" dirty="0"/>
              <a:t>()=&gt;</a:t>
            </a:r>
            <a:r>
              <a:rPr lang="en-US" dirty="0" err="1"/>
              <a:t>reject.catch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6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2AD8-33CB-A5F4-8D0B-8652BC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is First Class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B0F0-BC8E-7E2F-321D-BC6E19D4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can assign a function to a variable.</a:t>
            </a:r>
          </a:p>
          <a:p>
            <a:r>
              <a:rPr lang="en-US" dirty="0"/>
              <a:t>Pass a function as an Argument</a:t>
            </a:r>
          </a:p>
          <a:p>
            <a:r>
              <a:rPr lang="en-US" dirty="0"/>
              <a:t>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609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FF9-1D2B-8E03-B45F-061CFB5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3C35-FD6F-9F47-812F-B667F47E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that is passed as an argument is called a callback function.</a:t>
            </a:r>
          </a:p>
          <a:p>
            <a:r>
              <a:rPr lang="en-US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26535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7C41-7A78-C059-564E-438E374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FFF-AB42-219D-53C6-CD50C26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event driven language. This means that instead of waiting for a response before moving on, JS will keep executing while listening for other events.</a:t>
            </a:r>
          </a:p>
          <a:p>
            <a:endParaRPr lang="en-US" dirty="0"/>
          </a:p>
          <a:p>
            <a:r>
              <a:rPr lang="en-US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900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62A-9B19-CDDF-6886-089CD1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A42E-DB0B-E9C7-A336-A08D0E3A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Callbacks are just the name of a convention for using JS functions. There isn’t a special thing called a ‘callback’ in the JS language. It’s just a convention. Instead of immediately returning some result like most functions, functions that use callbacks take some time to produce a result.</a:t>
            </a:r>
          </a:p>
          <a:p>
            <a:endParaRPr lang="en-US" dirty="0"/>
          </a:p>
          <a:p>
            <a:r>
              <a:rPr lang="en-US" dirty="0"/>
              <a:t>The word ‘asynchronous’, aka ‘async’ just mean ‘ take some time’ or ‘happens in the future, not right now’. Usually callbacks only used when doing I/O, e.g. downloading things, reading files, talking to databases, etc.</a:t>
            </a:r>
          </a:p>
          <a:p>
            <a:endParaRPr lang="en-US" dirty="0"/>
          </a:p>
          <a:p>
            <a:r>
              <a:rPr lang="en-US" dirty="0"/>
              <a:t>“Callback Hell”</a:t>
            </a:r>
          </a:p>
        </p:txBody>
      </p:sp>
    </p:spTree>
    <p:extLst>
      <p:ext uri="{BB962C8B-B14F-4D97-AF65-F5344CB8AC3E}">
        <p14:creationId xmlns:p14="http://schemas.microsoft.com/office/powerpoint/2010/main" val="406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D20-AE1D-93B1-BEE1-147E163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CF0-A5DB-5A03-E3D7-DF8AB38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Promises are used to handle asynchronous operations in JS. They are easy to mange when dealing with multiple asynchronous operations where callbacks can create callback hell leading to unmanageable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is an object that keep track about whether a certain event has happened already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Determines what happens after the events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resolveFunc</a:t>
            </a:r>
            <a:r>
              <a:rPr lang="en-US" dirty="0"/>
              <a:t>(value) //call on fulfilled</a:t>
            </a:r>
          </a:p>
          <a:p>
            <a:pPr marL="0" indent="0">
              <a:buNone/>
            </a:pPr>
            <a:r>
              <a:rPr lang="en-US" dirty="0" err="1"/>
              <a:t>rejectFunc</a:t>
            </a:r>
            <a:r>
              <a:rPr lang="en-US" dirty="0"/>
              <a:t>(reason) //call on rejected</a:t>
            </a:r>
          </a:p>
        </p:txBody>
      </p:sp>
    </p:spTree>
    <p:extLst>
      <p:ext uri="{BB962C8B-B14F-4D97-AF65-F5344CB8AC3E}">
        <p14:creationId xmlns:p14="http://schemas.microsoft.com/office/powerpoint/2010/main" val="315096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A42-57D5-A1B5-6539-CA3C6D3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DBFA-59A2-DDBE-E10F-0A44F20F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There’s a special syntax to work with promises in a more comfortable fashion, called ‘async/await’. It easy to understand and use.</a:t>
            </a:r>
          </a:p>
          <a:p>
            <a:pPr marL="0" indent="0">
              <a:buNone/>
            </a:pPr>
            <a:r>
              <a:rPr lang="en-US" dirty="0"/>
              <a:t>The word ‘async’ before a function means one simple thing: a function always returns a promise.</a:t>
            </a:r>
          </a:p>
          <a:p>
            <a:pPr marL="0" indent="0">
              <a:buNone/>
            </a:pPr>
            <a:r>
              <a:rPr lang="en-US" dirty="0"/>
              <a:t>So the async keyboard is added to functions to tell them to return a promise rather than directly returning the value.</a:t>
            </a:r>
          </a:p>
          <a:p>
            <a:pPr marL="0" indent="0">
              <a:buNone/>
            </a:pPr>
            <a:r>
              <a:rPr lang="en-US" dirty="0"/>
              <a:t>We can use await when calling any functions that returns a Promise, including web API functions.</a:t>
            </a:r>
          </a:p>
          <a:p>
            <a:pPr marL="0" indent="0">
              <a:buNone/>
            </a:pPr>
            <a:r>
              <a:rPr lang="en-US" dirty="0"/>
              <a:t>The keyword await makes JS wait until that promise settles and returns its result.</a:t>
            </a:r>
          </a:p>
        </p:txBody>
      </p:sp>
    </p:spTree>
    <p:extLst>
      <p:ext uri="{BB962C8B-B14F-4D97-AF65-F5344CB8AC3E}">
        <p14:creationId xmlns:p14="http://schemas.microsoft.com/office/powerpoint/2010/main" val="118975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072-1F4D-14C1-0B29-EF6E038D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: Nodejs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9E3-C7B4-4B81-3E5C-BE810F9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98238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9E2-E46B-1CC8-541A-C288B67B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/>
              <a:t>How The web works.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A9919-B2F8-33CF-D92E-58FCC99CFB59}"/>
              </a:ext>
            </a:extLst>
          </p:cNvPr>
          <p:cNvSpPr txBox="1"/>
          <p:nvPr/>
        </p:nvSpPr>
        <p:spPr>
          <a:xfrm>
            <a:off x="5049671" y="6123542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&lt;Your Code&gt;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37992-6C94-2D5C-C6A6-2A82ED1DF6ED}"/>
              </a:ext>
            </a:extLst>
          </p:cNvPr>
          <p:cNvSpPr txBox="1"/>
          <p:nvPr/>
        </p:nvSpPr>
        <p:spPr>
          <a:xfrm>
            <a:off x="1364775" y="6123542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Node.js,PHP,ASP.NET</a:t>
            </a:r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D6455-1D30-45FD-A6C3-00F581B1A2BA}"/>
              </a:ext>
            </a:extLst>
          </p:cNvPr>
          <p:cNvSpPr txBox="1"/>
          <p:nvPr/>
        </p:nvSpPr>
        <p:spPr>
          <a:xfrm>
            <a:off x="8980227" y="612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21EDF-382D-D202-F9D9-945A509F0FD8}"/>
              </a:ext>
            </a:extLst>
          </p:cNvPr>
          <p:cNvCxnSpPr>
            <a:endCxn id="4" idx="1"/>
          </p:cNvCxnSpPr>
          <p:nvPr/>
        </p:nvCxnSpPr>
        <p:spPr>
          <a:xfrm>
            <a:off x="3780430" y="6308208"/>
            <a:ext cx="126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A763A-4E19-85EF-D6FC-8B4912F70200}"/>
              </a:ext>
            </a:extLst>
          </p:cNvPr>
          <p:cNvCxnSpPr/>
          <p:nvPr/>
        </p:nvCxnSpPr>
        <p:spPr>
          <a:xfrm>
            <a:off x="6646460" y="6308208"/>
            <a:ext cx="2006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2D918-3FBE-C835-2D9F-A924344CA048}"/>
              </a:ext>
            </a:extLst>
          </p:cNvPr>
          <p:cNvCxnSpPr/>
          <p:nvPr/>
        </p:nvCxnSpPr>
        <p:spPr>
          <a:xfrm>
            <a:off x="5622878" y="5513696"/>
            <a:ext cx="0" cy="60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8A0B25-6FE1-993D-B60D-E5987AB7F547}"/>
              </a:ext>
            </a:extLst>
          </p:cNvPr>
          <p:cNvSpPr txBox="1"/>
          <p:nvPr/>
        </p:nvSpPr>
        <p:spPr>
          <a:xfrm>
            <a:off x="4938043" y="4963979"/>
            <a:ext cx="19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  <a:p>
            <a:r>
              <a:rPr lang="en-US" dirty="0"/>
              <a:t>(at 10.212.212.12)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04B8-DCF1-913F-6139-21E4E6BCA4C4}"/>
              </a:ext>
            </a:extLst>
          </p:cNvPr>
          <p:cNvSpPr txBox="1"/>
          <p:nvPr/>
        </p:nvSpPr>
        <p:spPr>
          <a:xfrm>
            <a:off x="5418161" y="1091822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User/Client</a:t>
            </a:r>
          </a:p>
          <a:p>
            <a:r>
              <a:rPr lang="en-US" dirty="0"/>
              <a:t>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D399D-C5E0-8DBA-A5DC-FE6DAD7D8DEA}"/>
              </a:ext>
            </a:extLst>
          </p:cNvPr>
          <p:cNvSpPr txBox="1"/>
          <p:nvPr/>
        </p:nvSpPr>
        <p:spPr>
          <a:xfrm>
            <a:off x="1253494" y="28154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556202-43ED-0B67-4450-38EE46F01E1D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rot="10800000" flipV="1">
            <a:off x="1725643" y="1414987"/>
            <a:ext cx="3692518" cy="1400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9F0737-048A-BC24-4CCB-FC0E35A1F568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 rot="16200000" flipH="1">
            <a:off x="2280686" y="2629788"/>
            <a:ext cx="2102314" cy="321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93052E-F287-3DB3-F1AB-53EAD623F3FC}"/>
              </a:ext>
            </a:extLst>
          </p:cNvPr>
          <p:cNvSpPr txBox="1"/>
          <p:nvPr/>
        </p:nvSpPr>
        <p:spPr>
          <a:xfrm>
            <a:off x="9793078" y="281549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94852-AB2F-B40B-5DB8-FACA303B211A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845425" y="3184831"/>
            <a:ext cx="3533295" cy="2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0CCBE0-2D26-B9DB-9BC8-DF0356241891}"/>
              </a:ext>
            </a:extLst>
          </p:cNvPr>
          <p:cNvCxnSpPr>
            <a:stCxn id="24" idx="0"/>
            <a:endCxn id="14" idx="3"/>
          </p:cNvCxnSpPr>
          <p:nvPr/>
        </p:nvCxnSpPr>
        <p:spPr>
          <a:xfrm rot="16200000" flipV="1">
            <a:off x="7822459" y="259238"/>
            <a:ext cx="1400511" cy="371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9658C0-BF03-4143-3273-52D77A8DEF5B}"/>
              </a:ext>
            </a:extLst>
          </p:cNvPr>
          <p:cNvSpPr txBox="1"/>
          <p:nvPr/>
        </p:nvSpPr>
        <p:spPr>
          <a:xfrm>
            <a:off x="5166393" y="2212635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http://my-page.com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78803-CFB9-C22F-4AA0-2C50759930B8}"/>
              </a:ext>
            </a:extLst>
          </p:cNvPr>
          <p:cNvSpPr txBox="1"/>
          <p:nvPr/>
        </p:nvSpPr>
        <p:spPr>
          <a:xfrm>
            <a:off x="5166393" y="2815499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Lookup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4B27D-8F0C-DB6E-32AE-50D13913BF1E}"/>
              </a:ext>
            </a:extLst>
          </p:cNvPr>
          <p:cNvCxnSpPr>
            <a:stCxn id="14" idx="2"/>
          </p:cNvCxnSpPr>
          <p:nvPr/>
        </p:nvCxnSpPr>
        <p:spPr>
          <a:xfrm>
            <a:off x="6042435" y="1738153"/>
            <a:ext cx="53565" cy="47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6E3377-BB66-2F64-ACFD-3886EEC1E0C1}"/>
              </a:ext>
            </a:extLst>
          </p:cNvPr>
          <p:cNvSpPr txBox="1"/>
          <p:nvPr/>
        </p:nvSpPr>
        <p:spPr>
          <a:xfrm>
            <a:off x="6210557" y="1771868"/>
            <a:ext cx="7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CA2F83-42A5-385C-241F-B272436D5AA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995435" y="2581967"/>
            <a:ext cx="215123" cy="23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185F4-8BFF-F3D1-7FD1-323DB1AB4AB0}"/>
              </a:ext>
            </a:extLst>
          </p:cNvPr>
          <p:cNvCxnSpPr>
            <a:stCxn id="33" idx="1"/>
            <a:endCxn id="17" idx="3"/>
          </p:cNvCxnSpPr>
          <p:nvPr/>
        </p:nvCxnSpPr>
        <p:spPr>
          <a:xfrm flipH="1">
            <a:off x="2197791" y="3000165"/>
            <a:ext cx="296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8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2CB5-895D-1907-B755-9B6EC924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8427-C094-49D2-E3C8-B72006D2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 – A Protocol for transferring Data which is understood by Browser and Server.</a:t>
            </a:r>
          </a:p>
          <a:p>
            <a:endParaRPr lang="en-US" dirty="0"/>
          </a:p>
          <a:p>
            <a:r>
              <a:rPr lang="en-US" dirty="0"/>
              <a:t>Hyper Text Transfer Protocol Secure – HTTP + Data encryption(during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403541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C09-A14D-CF94-465F-AFF29FE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4C2-818D-2B1E-3F9E-42D070B5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-&gt; launch a server, send requests</a:t>
            </a:r>
          </a:p>
          <a:p>
            <a:r>
              <a:rPr lang="en-US" dirty="0"/>
              <a:t>https -&gt; launch a </a:t>
            </a:r>
            <a:r>
              <a:rPr lang="en-US" dirty="0" err="1"/>
              <a:t>ssl</a:t>
            </a:r>
            <a:r>
              <a:rPr lang="en-US" dirty="0"/>
              <a:t>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EB271-ED2A-11BF-BE51-A939881381D7}"/>
              </a:ext>
            </a:extLst>
          </p:cNvPr>
          <p:cNvSpPr/>
          <p:nvPr/>
        </p:nvSpPr>
        <p:spPr>
          <a:xfrm>
            <a:off x="4517410" y="3385583"/>
            <a:ext cx="5076966" cy="16231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		Node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C282-2F68-0869-DD3A-07972C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3FF9-4E33-71A1-97E8-48FE11F9B8BF}"/>
              </a:ext>
            </a:extLst>
          </p:cNvPr>
          <p:cNvSpPr txBox="1"/>
          <p:nvPr/>
        </p:nvSpPr>
        <p:spPr>
          <a:xfrm flipH="1">
            <a:off x="2311247" y="1690688"/>
            <a:ext cx="15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B951-9D68-A4E3-8A61-B516BFDC51F3}"/>
              </a:ext>
            </a:extLst>
          </p:cNvPr>
          <p:cNvSpPr txBox="1"/>
          <p:nvPr/>
        </p:nvSpPr>
        <p:spPr>
          <a:xfrm>
            <a:off x="5131559" y="169068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502A-1DCB-17FB-5E02-6710ACE3A801}"/>
              </a:ext>
            </a:extLst>
          </p:cNvPr>
          <p:cNvSpPr txBox="1"/>
          <p:nvPr/>
        </p:nvSpPr>
        <p:spPr>
          <a:xfrm>
            <a:off x="4327909" y="2646127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code, register variables &amp; 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0E38A-FC41-2E7B-77D5-12335E8EDAE2}"/>
              </a:ext>
            </a:extLst>
          </p:cNvPr>
          <p:cNvSpPr/>
          <p:nvPr/>
        </p:nvSpPr>
        <p:spPr>
          <a:xfrm>
            <a:off x="4779174" y="3574871"/>
            <a:ext cx="1924334" cy="1310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CE667-B387-48B8-3A84-7B46D93DCCC1}"/>
              </a:ext>
            </a:extLst>
          </p:cNvPr>
          <p:cNvSpPr txBox="1"/>
          <p:nvPr/>
        </p:nvSpPr>
        <p:spPr>
          <a:xfrm>
            <a:off x="5131559" y="558193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B90392-2EEE-3BD8-E6C0-746DBC2B4DCE}"/>
              </a:ext>
            </a:extLst>
          </p:cNvPr>
          <p:cNvCxnSpPr>
            <a:endCxn id="10" idx="1"/>
          </p:cNvCxnSpPr>
          <p:nvPr/>
        </p:nvCxnSpPr>
        <p:spPr>
          <a:xfrm flipV="1">
            <a:off x="3002507" y="4197156"/>
            <a:ext cx="1514903" cy="115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978416-7CA4-BC91-2394-AAD8C3D9555B}"/>
              </a:ext>
            </a:extLst>
          </p:cNvPr>
          <p:cNvSpPr txBox="1"/>
          <p:nvPr/>
        </p:nvSpPr>
        <p:spPr>
          <a:xfrm>
            <a:off x="796119" y="3808399"/>
            <a:ext cx="22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9F8EC-A319-0666-B64D-731B6CB9A6AB}"/>
              </a:ext>
            </a:extLst>
          </p:cNvPr>
          <p:cNvCxnSpPr>
            <a:stCxn id="4" idx="1"/>
          </p:cNvCxnSpPr>
          <p:nvPr/>
        </p:nvCxnSpPr>
        <p:spPr>
          <a:xfrm>
            <a:off x="3821373" y="1875354"/>
            <a:ext cx="143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1892-EBFF-FF30-2B77-7A2B653BA4F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1342" y="2060020"/>
            <a:ext cx="609782" cy="5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698EB1-53FD-2D1B-910F-A2F988B8521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351124" y="3015459"/>
            <a:ext cx="704769" cy="3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57E41C-7CC0-A62E-5403-1CFD0DE4C2F1}"/>
              </a:ext>
            </a:extLst>
          </p:cNvPr>
          <p:cNvCxnSpPr>
            <a:stCxn id="10" idx="2"/>
          </p:cNvCxnSpPr>
          <p:nvPr/>
        </p:nvCxnSpPr>
        <p:spPr>
          <a:xfrm flipH="1">
            <a:off x="5741341" y="5008728"/>
            <a:ext cx="1314552" cy="5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1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BDD-28D0-75D6-DB2D-E237386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1E8-319E-9C86-91FE-F4E7DC6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 Server</a:t>
            </a:r>
          </a:p>
          <a:p>
            <a:r>
              <a:rPr lang="en-US" dirty="0"/>
              <a:t>Node Lifecycle &amp; event loop</a:t>
            </a:r>
          </a:p>
          <a:p>
            <a:r>
              <a:rPr lang="en-US" dirty="0"/>
              <a:t>Understanding Requests</a:t>
            </a:r>
          </a:p>
          <a:p>
            <a:r>
              <a:rPr lang="en-US" dirty="0"/>
              <a:t>Sending Responses</a:t>
            </a:r>
          </a:p>
          <a:p>
            <a:r>
              <a:rPr lang="en-US" dirty="0"/>
              <a:t>Routing Requests</a:t>
            </a:r>
          </a:p>
          <a:p>
            <a:r>
              <a:rPr lang="en-US" dirty="0"/>
              <a:t>Redirecting requests</a:t>
            </a:r>
          </a:p>
          <a:p>
            <a:r>
              <a:rPr lang="en-US" dirty="0"/>
              <a:t>Streams &amp; Buffers</a:t>
            </a:r>
          </a:p>
          <a:p>
            <a:r>
              <a:rPr lang="en-US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28240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9BD943-0BD3-E647-1D4D-8FE6C132D2F5}"/>
              </a:ext>
            </a:extLst>
          </p:cNvPr>
          <p:cNvSpPr/>
          <p:nvPr/>
        </p:nvSpPr>
        <p:spPr>
          <a:xfrm>
            <a:off x="6096000" y="2402006"/>
            <a:ext cx="3994245" cy="3684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7C09-4612-2A3C-6130-5C8181E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3B2E4-1DF0-6AF1-5070-5E69BDE47415}"/>
              </a:ext>
            </a:extLst>
          </p:cNvPr>
          <p:cNvSpPr/>
          <p:nvPr/>
        </p:nvSpPr>
        <p:spPr>
          <a:xfrm>
            <a:off x="4271748" y="1501254"/>
            <a:ext cx="3848669" cy="4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987D7-6C90-C91D-6582-8DE6F4C2A313}"/>
              </a:ext>
            </a:extLst>
          </p:cNvPr>
          <p:cNvSpPr/>
          <p:nvPr/>
        </p:nvSpPr>
        <p:spPr>
          <a:xfrm>
            <a:off x="54591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06540-23EA-9AB2-7A9B-3F9CA9FE7E42}"/>
              </a:ext>
            </a:extLst>
          </p:cNvPr>
          <p:cNvSpPr/>
          <p:nvPr/>
        </p:nvSpPr>
        <p:spPr>
          <a:xfrm>
            <a:off x="1073169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Parsed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1624CE-D963-766A-3D78-658BED92385D}"/>
              </a:ext>
            </a:extLst>
          </p:cNvPr>
          <p:cNvSpPr/>
          <p:nvPr/>
        </p:nvSpPr>
        <p:spPr>
          <a:xfrm>
            <a:off x="1937982" y="2934269"/>
            <a:ext cx="8639033" cy="70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82F99-486A-69FA-DA19-CA51F6F18143}"/>
              </a:ext>
            </a:extLst>
          </p:cNvPr>
          <p:cNvSpPr/>
          <p:nvPr/>
        </p:nvSpPr>
        <p:spPr>
          <a:xfrm>
            <a:off x="4176215" y="2947917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7FF74-AC2C-D9DC-51BF-9F7E8C46636D}"/>
              </a:ext>
            </a:extLst>
          </p:cNvPr>
          <p:cNvSpPr/>
          <p:nvPr/>
        </p:nvSpPr>
        <p:spPr>
          <a:xfrm>
            <a:off x="2101755" y="2961565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631DD-ABA4-B5D9-82F5-E0ABCABC4EE1}"/>
              </a:ext>
            </a:extLst>
          </p:cNvPr>
          <p:cNvSpPr/>
          <p:nvPr/>
        </p:nvSpPr>
        <p:spPr>
          <a:xfrm>
            <a:off x="8427492" y="2906973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73F38-E2EB-1F0B-2744-9F96B194664C}"/>
              </a:ext>
            </a:extLst>
          </p:cNvPr>
          <p:cNvSpPr/>
          <p:nvPr/>
        </p:nvSpPr>
        <p:spPr>
          <a:xfrm>
            <a:off x="6353032" y="2920621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17526-6178-E3AD-3313-E43ABFE91C51}"/>
              </a:ext>
            </a:extLst>
          </p:cNvPr>
          <p:cNvCxnSpPr/>
          <p:nvPr/>
        </p:nvCxnSpPr>
        <p:spPr>
          <a:xfrm flipV="1">
            <a:off x="955343" y="3780430"/>
            <a:ext cx="0" cy="9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B6B0F-4FB3-AFAA-467D-2E54168612EC}"/>
              </a:ext>
            </a:extLst>
          </p:cNvPr>
          <p:cNvSpPr/>
          <p:nvPr/>
        </p:nvSpPr>
        <p:spPr>
          <a:xfrm>
            <a:off x="300250" y="4887533"/>
            <a:ext cx="18015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0011D-2600-EA5E-AA9F-6732846B200D}"/>
              </a:ext>
            </a:extLst>
          </p:cNvPr>
          <p:cNvSpPr txBox="1"/>
          <p:nvPr/>
        </p:nvSpPr>
        <p:spPr>
          <a:xfrm>
            <a:off x="3739487" y="4887533"/>
            <a:ext cx="83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48595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4FA0C-6D50-8447-6E4D-DCF59380E81B}"/>
              </a:ext>
            </a:extLst>
          </p:cNvPr>
          <p:cNvSpPr txBox="1"/>
          <p:nvPr/>
        </p:nvSpPr>
        <p:spPr>
          <a:xfrm>
            <a:off x="2715904" y="177420"/>
            <a:ext cx="639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Thread, Event Loop &amp; Blocking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B59C8-61F3-C89F-31D4-E49939933BE4}"/>
              </a:ext>
            </a:extLst>
          </p:cNvPr>
          <p:cNvSpPr/>
          <p:nvPr/>
        </p:nvSpPr>
        <p:spPr>
          <a:xfrm>
            <a:off x="586853" y="1091821"/>
            <a:ext cx="3725839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DE64D-F494-8E24-2D86-17EE257F61C2}"/>
              </a:ext>
            </a:extLst>
          </p:cNvPr>
          <p:cNvSpPr/>
          <p:nvPr/>
        </p:nvSpPr>
        <p:spPr>
          <a:xfrm>
            <a:off x="709684" y="2306472"/>
            <a:ext cx="3603008" cy="24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AE11-5EAB-67E7-917E-1EFE9A2BEADA}"/>
              </a:ext>
            </a:extLst>
          </p:cNvPr>
          <p:cNvSpPr/>
          <p:nvPr/>
        </p:nvSpPr>
        <p:spPr>
          <a:xfrm>
            <a:off x="709684" y="2838733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61BB3-0A1B-BCEB-31F4-9C030F6689DA}"/>
              </a:ext>
            </a:extLst>
          </p:cNvPr>
          <p:cNvSpPr/>
          <p:nvPr/>
        </p:nvSpPr>
        <p:spPr>
          <a:xfrm>
            <a:off x="2715904" y="2838734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74FE9-A2C5-A4A4-A7D1-B98F77A8CE12}"/>
              </a:ext>
            </a:extLst>
          </p:cNvPr>
          <p:cNvSpPr/>
          <p:nvPr/>
        </p:nvSpPr>
        <p:spPr>
          <a:xfrm>
            <a:off x="6687402" y="1897039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7F32C-BBEB-E3A4-AECE-3CB5C4CE8C34}"/>
              </a:ext>
            </a:extLst>
          </p:cNvPr>
          <p:cNvSpPr/>
          <p:nvPr/>
        </p:nvSpPr>
        <p:spPr>
          <a:xfrm>
            <a:off x="6687402" y="2577123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759CF-ACC3-79CF-E226-9A8CAEB5F05E}"/>
              </a:ext>
            </a:extLst>
          </p:cNvPr>
          <p:cNvSpPr/>
          <p:nvPr/>
        </p:nvSpPr>
        <p:spPr>
          <a:xfrm>
            <a:off x="7055893" y="4806229"/>
            <a:ext cx="176056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2AD19-FEAA-A534-6693-B05B04C31907}"/>
              </a:ext>
            </a:extLst>
          </p:cNvPr>
          <p:cNvSpPr/>
          <p:nvPr/>
        </p:nvSpPr>
        <p:spPr>
          <a:xfrm>
            <a:off x="7055892" y="5468146"/>
            <a:ext cx="242020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F39F-5DBC-C814-7903-34D1E06012B5}"/>
              </a:ext>
            </a:extLst>
          </p:cNvPr>
          <p:cNvSpPr/>
          <p:nvPr/>
        </p:nvSpPr>
        <p:spPr>
          <a:xfrm>
            <a:off x="10372298" y="4681182"/>
            <a:ext cx="1187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E3755-20A0-91CB-DAEC-B4B87B001C5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49773" y="1487606"/>
            <a:ext cx="61415" cy="81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D3FA70-C1FC-CCE7-8B6F-A8AE092E048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511188" y="1289714"/>
            <a:ext cx="1801504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0293FD-6DCC-E6C5-4007-D41ED4468E19}"/>
              </a:ext>
            </a:extLst>
          </p:cNvPr>
          <p:cNvCxnSpPr>
            <a:stCxn id="5" idx="1"/>
            <a:endCxn id="6" idx="0"/>
          </p:cNvCxnSpPr>
          <p:nvPr/>
        </p:nvCxnSpPr>
        <p:spPr>
          <a:xfrm>
            <a:off x="586853" y="1289714"/>
            <a:ext cx="1924335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62B207A-6935-C6C4-E3C3-F7FACCF6536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312692" y="2158649"/>
            <a:ext cx="2374710" cy="2256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8AFADF-081F-9006-732B-837B2DB1DD76}"/>
              </a:ext>
            </a:extLst>
          </p:cNvPr>
          <p:cNvSpPr txBox="1"/>
          <p:nvPr/>
        </p:nvSpPr>
        <p:spPr>
          <a:xfrm>
            <a:off x="5359021" y="1831103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05CFF5-B983-8925-5978-4EB7216D02D6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936173" y="2158649"/>
            <a:ext cx="880280" cy="2647580"/>
          </a:xfrm>
          <a:prstGeom prst="bentConnector4">
            <a:avLst>
              <a:gd name="adj1" fmla="val -25969"/>
              <a:gd name="adj2" fmla="val 54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C44FAC9-C357-DAAB-8CB1-47CEB9443853}"/>
              </a:ext>
            </a:extLst>
          </p:cNvPr>
          <p:cNvCxnSpPr>
            <a:stCxn id="8" idx="3"/>
          </p:cNvCxnSpPr>
          <p:nvPr/>
        </p:nvCxnSpPr>
        <p:spPr>
          <a:xfrm>
            <a:off x="4312692" y="4415051"/>
            <a:ext cx="614150" cy="652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566AB9-3315-BBC8-193D-4DAA694C8CDA}"/>
              </a:ext>
            </a:extLst>
          </p:cNvPr>
          <p:cNvSpPr txBox="1"/>
          <p:nvPr/>
        </p:nvSpPr>
        <p:spPr>
          <a:xfrm>
            <a:off x="4635768" y="5067839"/>
            <a:ext cx="58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E4B9C13-12D0-A52C-F66E-6F049FD30B44}"/>
              </a:ext>
            </a:extLst>
          </p:cNvPr>
          <p:cNvCxnSpPr>
            <a:stCxn id="32" idx="3"/>
          </p:cNvCxnSpPr>
          <p:nvPr/>
        </p:nvCxnSpPr>
        <p:spPr>
          <a:xfrm flipV="1">
            <a:off x="5217915" y="5067839"/>
            <a:ext cx="1960807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056090-BCAB-B809-59DC-7F7191840339}"/>
              </a:ext>
            </a:extLst>
          </p:cNvPr>
          <p:cNvSpPr txBox="1"/>
          <p:nvPr/>
        </p:nvSpPr>
        <p:spPr>
          <a:xfrm>
            <a:off x="5850339" y="4741445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31443D2-3164-BF96-6562-7CC8EDF4BCDE}"/>
              </a:ext>
            </a:extLst>
          </p:cNvPr>
          <p:cNvSpPr/>
          <p:nvPr/>
        </p:nvSpPr>
        <p:spPr>
          <a:xfrm>
            <a:off x="8980227" y="4926111"/>
            <a:ext cx="1187355" cy="32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A2266-C2DA-CBBB-EB2A-AB58BAB93013}"/>
              </a:ext>
            </a:extLst>
          </p:cNvPr>
          <p:cNvSpPr txBox="1"/>
          <p:nvPr/>
        </p:nvSpPr>
        <p:spPr>
          <a:xfrm>
            <a:off x="5622878" y="218364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0DEAA4F-253B-9C32-5F05-B3AADF31A9EE}"/>
              </a:ext>
            </a:extLst>
          </p:cNvPr>
          <p:cNvSpPr/>
          <p:nvPr/>
        </p:nvSpPr>
        <p:spPr>
          <a:xfrm>
            <a:off x="2920621" y="1460310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95CA8DE-C44C-ACDB-69B5-F457FC0B0A29}"/>
              </a:ext>
            </a:extLst>
          </p:cNvPr>
          <p:cNvSpPr/>
          <p:nvPr/>
        </p:nvSpPr>
        <p:spPr>
          <a:xfrm rot="10800000">
            <a:off x="2790942" y="3049431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61960-C1F2-ECBA-9DE2-6BA6AF9DA732}"/>
              </a:ext>
            </a:extLst>
          </p:cNvPr>
          <p:cNvSpPr txBox="1"/>
          <p:nvPr/>
        </p:nvSpPr>
        <p:spPr>
          <a:xfrm>
            <a:off x="8570794" y="1132764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3FC9D-2444-E086-7C22-579A59E0A475}"/>
              </a:ext>
            </a:extLst>
          </p:cNvPr>
          <p:cNvSpPr txBox="1"/>
          <p:nvPr/>
        </p:nvSpPr>
        <p:spPr>
          <a:xfrm>
            <a:off x="8570794" y="2570159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FB41-88A3-7DC3-FCB8-3BC799939386}"/>
              </a:ext>
            </a:extLst>
          </p:cNvPr>
          <p:cNvSpPr txBox="1"/>
          <p:nvPr/>
        </p:nvSpPr>
        <p:spPr>
          <a:xfrm>
            <a:off x="8693624" y="1712962"/>
            <a:ext cx="212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setTimout, setInterval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7C13A-A7D2-CED6-31B4-925AEE9EE480}"/>
              </a:ext>
            </a:extLst>
          </p:cNvPr>
          <p:cNvSpPr txBox="1"/>
          <p:nvPr/>
        </p:nvSpPr>
        <p:spPr>
          <a:xfrm>
            <a:off x="8570794" y="3093743"/>
            <a:ext cx="2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I/O-related callbacks that were deferred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EA65A-2736-6AFE-E757-B70D133BB24C}"/>
              </a:ext>
            </a:extLst>
          </p:cNvPr>
          <p:cNvSpPr txBox="1"/>
          <p:nvPr/>
        </p:nvSpPr>
        <p:spPr>
          <a:xfrm>
            <a:off x="8533236" y="137068"/>
            <a:ext cx="2736070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I/O?</a:t>
            </a:r>
          </a:p>
          <a:p>
            <a:r>
              <a:rPr lang="en-US" dirty="0"/>
              <a:t>Input &amp; Output</a:t>
            </a:r>
          </a:p>
          <a:p>
            <a:r>
              <a:rPr lang="en-US" dirty="0"/>
              <a:t>Disk &amp; Network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866F2-7CAF-EA1D-8A9B-11E0C7D21C52}"/>
              </a:ext>
            </a:extLst>
          </p:cNvPr>
          <p:cNvSpPr txBox="1"/>
          <p:nvPr/>
        </p:nvSpPr>
        <p:spPr>
          <a:xfrm>
            <a:off x="8693624" y="4285397"/>
            <a:ext cx="5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6D771-99F8-5860-0725-E208369D3DA6}"/>
              </a:ext>
            </a:extLst>
          </p:cNvPr>
          <p:cNvSpPr txBox="1"/>
          <p:nvPr/>
        </p:nvSpPr>
        <p:spPr>
          <a:xfrm>
            <a:off x="8570794" y="5145038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new I/O events, </a:t>
            </a:r>
          </a:p>
          <a:p>
            <a:r>
              <a:rPr lang="en-US" dirty="0"/>
              <a:t>Execute their callbacks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2DA2E-634A-20CB-AAEE-A815F419C862}"/>
              </a:ext>
            </a:extLst>
          </p:cNvPr>
          <p:cNvSpPr txBox="1"/>
          <p:nvPr/>
        </p:nvSpPr>
        <p:spPr>
          <a:xfrm>
            <a:off x="586854" y="5145038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r>
              <a:rPr lang="en-US" dirty="0"/>
              <a:t>callbacks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9630E-9599-1E32-AEFB-859E0EF9BA39}"/>
              </a:ext>
            </a:extLst>
          </p:cNvPr>
          <p:cNvSpPr txBox="1"/>
          <p:nvPr/>
        </p:nvSpPr>
        <p:spPr>
          <a:xfrm>
            <a:off x="586854" y="428539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FD389-6076-CB90-841A-0B13C019B4A4}"/>
              </a:ext>
            </a:extLst>
          </p:cNvPr>
          <p:cNvSpPr txBox="1"/>
          <p:nvPr/>
        </p:nvSpPr>
        <p:spPr>
          <a:xfrm>
            <a:off x="586854" y="3425756"/>
            <a:ext cx="188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all ‘close’ event callbacks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2CFBE-A0B5-C84B-086E-3A108155EE7B}"/>
              </a:ext>
            </a:extLst>
          </p:cNvPr>
          <p:cNvSpPr txBox="1"/>
          <p:nvPr/>
        </p:nvSpPr>
        <p:spPr>
          <a:xfrm>
            <a:off x="550459" y="2534270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Callbacks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E00AF-9164-5774-9126-723EDD5CF4A0}"/>
              </a:ext>
            </a:extLst>
          </p:cNvPr>
          <p:cNvSpPr txBox="1"/>
          <p:nvPr/>
        </p:nvSpPr>
        <p:spPr>
          <a:xfrm>
            <a:off x="1108289" y="984153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1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81FB-4334-D866-C7EB-008F129D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en-US" dirty="0"/>
              <a:t>Using the Node Modules System</a:t>
            </a:r>
          </a:p>
          <a:p>
            <a:endParaRPr lang="en-US" dirty="0"/>
          </a:p>
          <a:p>
            <a:r>
              <a:rPr lang="en-US" dirty="0"/>
              <a:t>Modules and Create Your Own Modules</a:t>
            </a:r>
          </a:p>
        </p:txBody>
      </p:sp>
    </p:spTree>
    <p:extLst>
      <p:ext uri="{BB962C8B-B14F-4D97-AF65-F5344CB8AC3E}">
        <p14:creationId xmlns:p14="http://schemas.microsoft.com/office/powerpoint/2010/main" val="147881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DAA70A-84BF-155B-A7B6-5B9FE86B1057}"/>
              </a:ext>
            </a:extLst>
          </p:cNvPr>
          <p:cNvSpPr/>
          <p:nvPr/>
        </p:nvSpPr>
        <p:spPr>
          <a:xfrm>
            <a:off x="586854" y="1364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 Summary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CF5D7-698F-33D5-17AF-7C7D55C9CCC1}"/>
              </a:ext>
            </a:extLst>
          </p:cNvPr>
          <p:cNvSpPr/>
          <p:nvPr/>
        </p:nvSpPr>
        <p:spPr>
          <a:xfrm>
            <a:off x="586854" y="1323833"/>
            <a:ext cx="6837528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 Request  Server  Response  Client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422661-DEF3-C3BB-1BCC-11840267BE02}"/>
              </a:ext>
            </a:extLst>
          </p:cNvPr>
          <p:cNvSpPr/>
          <p:nvPr/>
        </p:nvSpPr>
        <p:spPr>
          <a:xfrm>
            <a:off x="1610436" y="1050878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the Web Works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3F5FB5-AEB6-F0BE-8AC3-0DDB1418F89A}"/>
              </a:ext>
            </a:extLst>
          </p:cNvPr>
          <p:cNvSpPr/>
          <p:nvPr/>
        </p:nvSpPr>
        <p:spPr>
          <a:xfrm>
            <a:off x="586854" y="2627194"/>
            <a:ext cx="6837528" cy="19925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runs non-blocking JS code and uses an event-driven code(‘Event Loop’)for running your logic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node program exits as soon as there is no more work to do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createServer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event never finishes by default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D99EFE-AA86-8CED-CD63-2C758936D486}"/>
              </a:ext>
            </a:extLst>
          </p:cNvPr>
          <p:cNvSpPr/>
          <p:nvPr/>
        </p:nvSpPr>
        <p:spPr>
          <a:xfrm>
            <a:off x="1610436" y="2354239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Lifecycle &amp; Event Loop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5A1CA7-8287-6F00-8A09-0813AD979712}"/>
              </a:ext>
            </a:extLst>
          </p:cNvPr>
          <p:cNvSpPr/>
          <p:nvPr/>
        </p:nvSpPr>
        <p:spPr>
          <a:xfrm>
            <a:off x="0" y="5394279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code is non-blocking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callbacks and events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Order changes!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E7CCA2-B39B-0257-5AD2-732AD63562BA}"/>
              </a:ext>
            </a:extLst>
          </p:cNvPr>
          <p:cNvSpPr/>
          <p:nvPr/>
        </p:nvSpPr>
        <p:spPr>
          <a:xfrm>
            <a:off x="204716" y="4892723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Asynchronous Code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F0B86B-8BEE-C715-40F3-F558D6A24FC1}"/>
              </a:ext>
            </a:extLst>
          </p:cNvPr>
          <p:cNvSpPr/>
          <p:nvPr/>
        </p:nvSpPr>
        <p:spPr>
          <a:xfrm>
            <a:off x="4246729" y="5424608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Parse request data in chunks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(Streams &amp; Buffers)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Avoid :double responses”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E1D1C-EE67-9201-E594-2959F8D66514}"/>
              </a:ext>
            </a:extLst>
          </p:cNvPr>
          <p:cNvSpPr/>
          <p:nvPr/>
        </p:nvSpPr>
        <p:spPr>
          <a:xfrm>
            <a:off x="4451445" y="4923052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Requests &amp; Responses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3C8524-AF0E-FB19-7567-4E2758B5A51D}"/>
              </a:ext>
            </a:extLst>
          </p:cNvPr>
          <p:cNvSpPr/>
          <p:nvPr/>
        </p:nvSpPr>
        <p:spPr>
          <a:xfrm>
            <a:off x="7991415" y="809065"/>
            <a:ext cx="3698543" cy="18181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ships with multiple core modules (http, fs, path,…)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modules can be imported into any file to be used there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require(“module”)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5B6D42-2A13-4351-1D99-D5794DE1E283}"/>
              </a:ext>
            </a:extLst>
          </p:cNvPr>
          <p:cNvSpPr/>
          <p:nvPr/>
        </p:nvSpPr>
        <p:spPr>
          <a:xfrm>
            <a:off x="8196131" y="307509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Node.js &amp; Core Modules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2A3B4B-BBEA-AAEA-F206-F2B3DF375645}"/>
              </a:ext>
            </a:extLst>
          </p:cNvPr>
          <p:cNvSpPr/>
          <p:nvPr/>
        </p:nvSpPr>
        <p:spPr>
          <a:xfrm>
            <a:off x="8288741" y="3232950"/>
            <a:ext cx="3698543" cy="34436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require(“./path-to-file”) for custom files or require(‘module’)for core &amp; third-party modules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Export via module exports or just exports (for multiple exports)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BA6AE8-24F2-8966-B3E8-FF45B32A5708}"/>
              </a:ext>
            </a:extLst>
          </p:cNvPr>
          <p:cNvSpPr/>
          <p:nvPr/>
        </p:nvSpPr>
        <p:spPr>
          <a:xfrm>
            <a:off x="8493457" y="2731394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Node Module System</a:t>
            </a:r>
          </a:p>
        </p:txBody>
      </p:sp>
    </p:spTree>
    <p:extLst>
      <p:ext uri="{BB962C8B-B14F-4D97-AF65-F5344CB8AC3E}">
        <p14:creationId xmlns:p14="http://schemas.microsoft.com/office/powerpoint/2010/main" val="4066057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is an open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runs on various platforms (Windows, Linux, Unix, Mac OS X,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allows you to run JavaScript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can create, open, read, write, delete and close files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4244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Node.js is best for usage in streaming or event-based real-time applications like as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Chat Applications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Game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Advertisement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Streaming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4954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represents a JavaScript everywhere.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is very fast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Runs on the V8 JavaScript Engine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Single-Threaded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Non-Blocking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Asynchronously Programming.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7358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0891-8C8E-CC15-9A2B-FF2146E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JavaScript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4EA5-468E-6FBE-02B0-CA903E40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V8 is the JavaScript execution engine which was initially built for Google Chrome.</a:t>
            </a:r>
          </a:p>
          <a:p>
            <a:pPr>
              <a:lnSpc>
                <a:spcPct val="15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150000"/>
              </a:lnSpc>
            </a:pPr>
            <a:r>
              <a:rPr lang="en-US" dirty="0"/>
              <a:t>V8 compiles JavaScript source code to native machine code.</a:t>
            </a:r>
          </a:p>
          <a:p>
            <a:pPr>
              <a:lnSpc>
                <a:spcPct val="15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30421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F1C4-8596-4D48-A6D9-53ADC7FC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9F8F-7E00-8F38-A597-545FA0D4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036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5336-7687-678F-1860-28825B18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A4EF-720E-39A0-AB8A-586D21EA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Event.emit</a:t>
            </a:r>
            <a:endParaRPr lang="en-US" dirty="0"/>
          </a:p>
          <a:p>
            <a:r>
              <a:rPr lang="en-US" dirty="0" err="1"/>
              <a:t>Event.on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2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493A-EED5-26FD-3DD4-7EA3278B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75209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9045-59CB-D66B-A78E-C123E80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6014-9CB8-08AE-0BCE-0CD32D9E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JavaScript language had no mechanism for reading or manipulating streams of binary data.</a:t>
            </a:r>
          </a:p>
          <a:p>
            <a:r>
              <a:rPr lang="en-US" sz="3600" dirty="0"/>
              <a:t>The Buffer class was introduced as part of the Node.js API to make it possible.</a:t>
            </a:r>
          </a:p>
          <a:p>
            <a:r>
              <a:rPr lang="en-US" sz="3600" dirty="0"/>
              <a:t>Node.js servers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155845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D98-C746-C3DB-C0D0-AEF14A00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B193-1130-3603-79A3-360E79C1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954681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0D92-B7B6-C786-EF66-48A9364D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D92F-FC14-3AE2-2BA7-BA3D9DBB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1890032"/>
          </a:xfrm>
        </p:spPr>
        <p:txBody>
          <a:bodyPr/>
          <a:lstStyle/>
          <a:p>
            <a:r>
              <a:rPr lang="en-US" dirty="0"/>
              <a:t>Buffer also known as waiting area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buf</a:t>
            </a:r>
            <a:r>
              <a:rPr lang="en-US" dirty="0"/>
              <a:t>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Buffer(Store 10 bytes)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3BE69F-182B-B5CC-D8ED-622F832A55BC}"/>
              </a:ext>
            </a:extLst>
          </p:cNvPr>
          <p:cNvGrpSpPr/>
          <p:nvPr/>
        </p:nvGrpSpPr>
        <p:grpSpPr>
          <a:xfrm>
            <a:off x="1139371" y="3850594"/>
            <a:ext cx="10776858" cy="2782435"/>
            <a:chOff x="1139371" y="3850594"/>
            <a:chExt cx="10776858" cy="27824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8858EA-63C9-67A8-76AC-2261701289FB}"/>
                </a:ext>
              </a:extLst>
            </p:cNvPr>
            <p:cNvSpPr/>
            <p:nvPr/>
          </p:nvSpPr>
          <p:spPr>
            <a:xfrm>
              <a:off x="1139371" y="3850594"/>
              <a:ext cx="1850572" cy="2782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amount of data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70B031-1255-84D0-97E5-77D9A1EA2967}"/>
                </a:ext>
              </a:extLst>
            </p:cNvPr>
            <p:cNvSpPr/>
            <p:nvPr/>
          </p:nvSpPr>
          <p:spPr>
            <a:xfrm>
              <a:off x="3207657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8181E-6003-F60E-6A9A-40BC6CB137F4}"/>
                </a:ext>
              </a:extLst>
            </p:cNvPr>
            <p:cNvSpPr/>
            <p:nvPr/>
          </p:nvSpPr>
          <p:spPr>
            <a:xfrm>
              <a:off x="4100286" y="4455886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C13765D-B5C3-A8D8-E56D-313833B0353A}"/>
                </a:ext>
              </a:extLst>
            </p:cNvPr>
            <p:cNvSpPr/>
            <p:nvPr/>
          </p:nvSpPr>
          <p:spPr>
            <a:xfrm>
              <a:off x="8948787" y="4847771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C76E86-E60E-1327-480F-62528BC965EF}"/>
                </a:ext>
              </a:extLst>
            </p:cNvPr>
            <p:cNvSpPr/>
            <p:nvPr/>
          </p:nvSpPr>
          <p:spPr>
            <a:xfrm>
              <a:off x="5319486" y="4501583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C75179-744A-B531-64B6-CCB95F606563}"/>
                </a:ext>
              </a:extLst>
            </p:cNvPr>
            <p:cNvSpPr/>
            <p:nvPr/>
          </p:nvSpPr>
          <p:spPr>
            <a:xfrm>
              <a:off x="6538687" y="4455886"/>
              <a:ext cx="228600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FB38926-8C86-7F6F-D208-02368509CCBF}"/>
                </a:ext>
              </a:extLst>
            </p:cNvPr>
            <p:cNvSpPr/>
            <p:nvPr/>
          </p:nvSpPr>
          <p:spPr>
            <a:xfrm>
              <a:off x="4535714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E43CD-2668-D6A0-44AA-2B55696C334B}"/>
                </a:ext>
              </a:extLst>
            </p:cNvPr>
            <p:cNvSpPr/>
            <p:nvPr/>
          </p:nvSpPr>
          <p:spPr>
            <a:xfrm>
              <a:off x="6647543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D8E280-5A4C-4D7A-64BD-55DBEBF3A1C0}"/>
                </a:ext>
              </a:extLst>
            </p:cNvPr>
            <p:cNvSpPr/>
            <p:nvPr/>
          </p:nvSpPr>
          <p:spPr>
            <a:xfrm>
              <a:off x="6845662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E5B76-C268-575F-30FF-41CD9D37CF3C}"/>
                </a:ext>
              </a:extLst>
            </p:cNvPr>
            <p:cNvSpPr/>
            <p:nvPr/>
          </p:nvSpPr>
          <p:spPr>
            <a:xfrm>
              <a:off x="7048133" y="460703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1B3B99-87EA-559E-3B6A-7A6036788F31}"/>
                </a:ext>
              </a:extLst>
            </p:cNvPr>
            <p:cNvSpPr/>
            <p:nvPr/>
          </p:nvSpPr>
          <p:spPr>
            <a:xfrm>
              <a:off x="7355109" y="4607037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9DFBEE-1CBC-9C64-64E2-9D06FBFEBE13}"/>
                </a:ext>
              </a:extLst>
            </p:cNvPr>
            <p:cNvSpPr/>
            <p:nvPr/>
          </p:nvSpPr>
          <p:spPr>
            <a:xfrm>
              <a:off x="7517312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574CE3-355C-8874-E22E-92D6A29F8E87}"/>
                </a:ext>
              </a:extLst>
            </p:cNvPr>
            <p:cNvSpPr/>
            <p:nvPr/>
          </p:nvSpPr>
          <p:spPr>
            <a:xfrm>
              <a:off x="7757886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199302-33AA-C093-F9E2-662DD141B6AA}"/>
                </a:ext>
              </a:extLst>
            </p:cNvPr>
            <p:cNvSpPr/>
            <p:nvPr/>
          </p:nvSpPr>
          <p:spPr>
            <a:xfrm>
              <a:off x="7956005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97D4EE-E877-2A71-1B14-DB91C325AEC5}"/>
                </a:ext>
              </a:extLst>
            </p:cNvPr>
            <p:cNvSpPr/>
            <p:nvPr/>
          </p:nvSpPr>
          <p:spPr>
            <a:xfrm>
              <a:off x="8158476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B9875-5C82-77B7-F81B-5BACF96EDB55}"/>
                </a:ext>
              </a:extLst>
            </p:cNvPr>
            <p:cNvSpPr/>
            <p:nvPr/>
          </p:nvSpPr>
          <p:spPr>
            <a:xfrm>
              <a:off x="8465452" y="458866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71E1A8-C412-5CC2-1B79-C3AB5B11B902}"/>
                </a:ext>
              </a:extLst>
            </p:cNvPr>
            <p:cNvSpPr/>
            <p:nvPr/>
          </p:nvSpPr>
          <p:spPr>
            <a:xfrm>
              <a:off x="8627655" y="4570300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E903CF-044B-A0EB-1A56-113D1647B8E7}"/>
                </a:ext>
              </a:extLst>
            </p:cNvPr>
            <p:cNvSpPr/>
            <p:nvPr/>
          </p:nvSpPr>
          <p:spPr>
            <a:xfrm>
              <a:off x="9732559" y="4607037"/>
              <a:ext cx="2183670" cy="96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Chunk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07C8BE8-CFBB-F135-E724-9CFDC1C9A334}"/>
                </a:ext>
              </a:extLst>
            </p:cNvPr>
            <p:cNvSpPr/>
            <p:nvPr/>
          </p:nvSpPr>
          <p:spPr>
            <a:xfrm>
              <a:off x="5638071" y="4938259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58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DA8-3F19-FC57-DA5E-43884005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Streams in Node.js read data from a source or write data to a destination in continuous.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C2A255-9F04-98F6-F3BC-24EC25D681FF}"/>
              </a:ext>
            </a:extLst>
          </p:cNvPr>
          <p:cNvSpPr/>
          <p:nvPr/>
        </p:nvSpPr>
        <p:spPr>
          <a:xfrm>
            <a:off x="838200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1A1D9-8D00-7CFD-7A52-BEAC4E663968}"/>
              </a:ext>
            </a:extLst>
          </p:cNvPr>
          <p:cNvSpPr/>
          <p:nvPr/>
        </p:nvSpPr>
        <p:spPr>
          <a:xfrm>
            <a:off x="1730829" y="2577760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775652-4616-38DF-31BC-4E175656D426}"/>
              </a:ext>
            </a:extLst>
          </p:cNvPr>
          <p:cNvSpPr/>
          <p:nvPr/>
        </p:nvSpPr>
        <p:spPr>
          <a:xfrm>
            <a:off x="6579330" y="2969645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F5170-3701-9BA4-536E-11FC843181A6}"/>
              </a:ext>
            </a:extLst>
          </p:cNvPr>
          <p:cNvSpPr/>
          <p:nvPr/>
        </p:nvSpPr>
        <p:spPr>
          <a:xfrm>
            <a:off x="2950029" y="2623457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D1AF5-D8D4-5183-89CC-1A9E533529FD}"/>
              </a:ext>
            </a:extLst>
          </p:cNvPr>
          <p:cNvSpPr/>
          <p:nvPr/>
        </p:nvSpPr>
        <p:spPr>
          <a:xfrm>
            <a:off x="4169230" y="2577760"/>
            <a:ext cx="228600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EAB6A4-4BE8-7DE1-EAAB-47CDDD006FFB}"/>
              </a:ext>
            </a:extLst>
          </p:cNvPr>
          <p:cNvSpPr/>
          <p:nvPr/>
        </p:nvSpPr>
        <p:spPr>
          <a:xfrm>
            <a:off x="2166257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31A31-195B-6AB6-58BA-5357798E8F6E}"/>
              </a:ext>
            </a:extLst>
          </p:cNvPr>
          <p:cNvSpPr/>
          <p:nvPr/>
        </p:nvSpPr>
        <p:spPr>
          <a:xfrm>
            <a:off x="4278086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0341E-D3E2-9F40-A132-6A122F412B0B}"/>
              </a:ext>
            </a:extLst>
          </p:cNvPr>
          <p:cNvSpPr/>
          <p:nvPr/>
        </p:nvSpPr>
        <p:spPr>
          <a:xfrm>
            <a:off x="4476205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DD420-4AC5-AF54-0376-F3BF81B4073A}"/>
              </a:ext>
            </a:extLst>
          </p:cNvPr>
          <p:cNvSpPr/>
          <p:nvPr/>
        </p:nvSpPr>
        <p:spPr>
          <a:xfrm>
            <a:off x="4678676" y="272891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F6AF7-BA7C-8D1B-7D9D-70A78815AB06}"/>
              </a:ext>
            </a:extLst>
          </p:cNvPr>
          <p:cNvSpPr/>
          <p:nvPr/>
        </p:nvSpPr>
        <p:spPr>
          <a:xfrm>
            <a:off x="4985652" y="2728911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2F7C1-8EA7-446A-7086-2646A5338387}"/>
              </a:ext>
            </a:extLst>
          </p:cNvPr>
          <p:cNvSpPr/>
          <p:nvPr/>
        </p:nvSpPr>
        <p:spPr>
          <a:xfrm>
            <a:off x="5147855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D5BE5-88DB-EACF-6DC7-FD232BF865D0}"/>
              </a:ext>
            </a:extLst>
          </p:cNvPr>
          <p:cNvSpPr/>
          <p:nvPr/>
        </p:nvSpPr>
        <p:spPr>
          <a:xfrm>
            <a:off x="5388429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70118F-CE50-9E73-CCE1-8DDD7584DDE7}"/>
              </a:ext>
            </a:extLst>
          </p:cNvPr>
          <p:cNvSpPr/>
          <p:nvPr/>
        </p:nvSpPr>
        <p:spPr>
          <a:xfrm>
            <a:off x="5586548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FEEA-EA7F-0BE1-25D0-BE3A4EB5552C}"/>
              </a:ext>
            </a:extLst>
          </p:cNvPr>
          <p:cNvSpPr/>
          <p:nvPr/>
        </p:nvSpPr>
        <p:spPr>
          <a:xfrm>
            <a:off x="5789019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80016-228A-B71A-9825-D75374679650}"/>
              </a:ext>
            </a:extLst>
          </p:cNvPr>
          <p:cNvSpPr/>
          <p:nvPr/>
        </p:nvSpPr>
        <p:spPr>
          <a:xfrm>
            <a:off x="6095995" y="271054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0AFFB-B87A-CE54-8E3E-C2DFF19968A7}"/>
              </a:ext>
            </a:extLst>
          </p:cNvPr>
          <p:cNvSpPr/>
          <p:nvPr/>
        </p:nvSpPr>
        <p:spPr>
          <a:xfrm>
            <a:off x="6258198" y="2692174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958B0B-5415-F673-6511-E4643AFEF78C}"/>
              </a:ext>
            </a:extLst>
          </p:cNvPr>
          <p:cNvSpPr/>
          <p:nvPr/>
        </p:nvSpPr>
        <p:spPr>
          <a:xfrm>
            <a:off x="7363102" y="2728911"/>
            <a:ext cx="2183670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D8ECD7-FED8-9963-36C0-E313BA650A4F}"/>
              </a:ext>
            </a:extLst>
          </p:cNvPr>
          <p:cNvSpPr/>
          <p:nvPr/>
        </p:nvSpPr>
        <p:spPr>
          <a:xfrm>
            <a:off x="3268614" y="3060133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6BC69EE-AEC6-583C-8206-F8CCDBEBAD0D}"/>
              </a:ext>
            </a:extLst>
          </p:cNvPr>
          <p:cNvSpPr/>
          <p:nvPr/>
        </p:nvSpPr>
        <p:spPr>
          <a:xfrm rot="5400000">
            <a:off x="5688692" y="-705383"/>
            <a:ext cx="814614" cy="11411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EF80E-AA90-80C3-D924-9DCC4E33DEC7}"/>
              </a:ext>
            </a:extLst>
          </p:cNvPr>
          <p:cNvSpPr txBox="1"/>
          <p:nvPr/>
        </p:nvSpPr>
        <p:spPr>
          <a:xfrm>
            <a:off x="5830383" y="5434684"/>
            <a:ext cx="40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2753A-77F6-387D-4629-CE736AA2564A}"/>
              </a:ext>
            </a:extLst>
          </p:cNvPr>
          <p:cNvSpPr txBox="1"/>
          <p:nvPr/>
        </p:nvSpPr>
        <p:spPr>
          <a:xfrm>
            <a:off x="4521924" y="209878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AF8D51-95C2-E80F-1A40-4B5B1C9BAE7B}"/>
              </a:ext>
            </a:extLst>
          </p:cNvPr>
          <p:cNvSpPr/>
          <p:nvPr/>
        </p:nvSpPr>
        <p:spPr>
          <a:xfrm>
            <a:off x="9670872" y="2988014"/>
            <a:ext cx="540226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B0CE8-479B-7171-209C-AF60AFA84B2C}"/>
              </a:ext>
            </a:extLst>
          </p:cNvPr>
          <p:cNvSpPr/>
          <p:nvPr/>
        </p:nvSpPr>
        <p:spPr>
          <a:xfrm>
            <a:off x="10454644" y="2747280"/>
            <a:ext cx="1505127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</p:spTree>
    <p:extLst>
      <p:ext uri="{BB962C8B-B14F-4D97-AF65-F5344CB8AC3E}">
        <p14:creationId xmlns:p14="http://schemas.microsoft.com/office/powerpoint/2010/main" val="22777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89A8-FF5F-9D58-AF30-167A9623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STREAMS: Reading, Writing &amp; 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8D84-0FCE-8E21-78FA-032A173A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Streams</a:t>
            </a:r>
          </a:p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is written and read.</a:t>
            </a:r>
          </a:p>
        </p:txBody>
      </p:sp>
    </p:spTree>
    <p:extLst>
      <p:ext uri="{BB962C8B-B14F-4D97-AF65-F5344CB8AC3E}">
        <p14:creationId xmlns:p14="http://schemas.microsoft.com/office/powerpoint/2010/main" val="4106824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D13-E082-4370-0ADE-DF61F1C9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105-5C30-4F9B-3C40-B65147EA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Fs.open</a:t>
            </a:r>
            <a:endParaRPr lang="en-US" dirty="0"/>
          </a:p>
          <a:p>
            <a:r>
              <a:rPr lang="en-US" dirty="0" err="1"/>
              <a:t>Fs.readFile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78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EBE2-E977-328D-A62F-F304DEE9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HTML as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EF2E-7AAD-E320-2575-F9385894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as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1380909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9761-6614-51BB-B9CC-07EDB3CF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NPM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D381-47E9-2834-7407-0DCD947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4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13B2-180A-A875-A53D-79F3A217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C00A0-F2F0-FB5E-AD54-4EA2CE87A5A0}"/>
              </a:ext>
            </a:extLst>
          </p:cNvPr>
          <p:cNvSpPr/>
          <p:nvPr/>
        </p:nvSpPr>
        <p:spPr>
          <a:xfrm>
            <a:off x="838200" y="1482830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DC75D-FF8D-E7B2-8044-511284359B68}"/>
              </a:ext>
            </a:extLst>
          </p:cNvPr>
          <p:cNvSpPr/>
          <p:nvPr/>
        </p:nvSpPr>
        <p:spPr>
          <a:xfrm>
            <a:off x="838200" y="2396572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1DF94-55E6-AC76-ACC4-480DED2E8DF1}"/>
              </a:ext>
            </a:extLst>
          </p:cNvPr>
          <p:cNvSpPr/>
          <p:nvPr/>
        </p:nvSpPr>
        <p:spPr>
          <a:xfrm>
            <a:off x="838200" y="3310314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7B255-3995-A5A4-DEB7-5A20725C22BC}"/>
              </a:ext>
            </a:extLst>
          </p:cNvPr>
          <p:cNvSpPr/>
          <p:nvPr/>
        </p:nvSpPr>
        <p:spPr>
          <a:xfrm>
            <a:off x="838200" y="4374839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F7EF6-8C9B-EF18-420B-26FEA2F41E9A}"/>
              </a:ext>
            </a:extLst>
          </p:cNvPr>
          <p:cNvSpPr/>
          <p:nvPr/>
        </p:nvSpPr>
        <p:spPr>
          <a:xfrm>
            <a:off x="6933063" y="1482830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Repositary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419C7-04AC-5666-CFDE-0960A07EFB41}"/>
              </a:ext>
            </a:extLst>
          </p:cNvPr>
          <p:cNvSpPr/>
          <p:nvPr/>
        </p:nvSpPr>
        <p:spPr>
          <a:xfrm>
            <a:off x="6933063" y="3551197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48DC2-1A0D-9AD7-EC24-87D6BD6767AF}"/>
              </a:ext>
            </a:extLst>
          </p:cNvPr>
          <p:cNvSpPr/>
          <p:nvPr/>
        </p:nvSpPr>
        <p:spPr>
          <a:xfrm>
            <a:off x="6933063" y="4536565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32C500-7848-099C-869D-664769E5F3B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53636" y="3963018"/>
            <a:ext cx="2579427" cy="823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1CD6843-ED11-162C-AE15-46D489002647}"/>
              </a:ext>
            </a:extLst>
          </p:cNvPr>
          <p:cNvCxnSpPr>
            <a:stCxn id="7" idx="3"/>
          </p:cNvCxnSpPr>
          <p:nvPr/>
        </p:nvCxnSpPr>
        <p:spPr>
          <a:xfrm>
            <a:off x="4353636" y="4786660"/>
            <a:ext cx="2579427" cy="161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3FBA7-AF1F-DFD1-AB74-8EDFCEAFC11A}"/>
              </a:ext>
            </a:extLst>
          </p:cNvPr>
          <p:cNvSpPr/>
          <p:nvPr/>
        </p:nvSpPr>
        <p:spPr>
          <a:xfrm>
            <a:off x="4148918" y="5622878"/>
            <a:ext cx="39714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Installed &amp; managed via </a:t>
            </a:r>
            <a:r>
              <a:rPr lang="en-US" b="1" dirty="0"/>
              <a:t>NPM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50DA09-05B8-49D4-4BC3-6AB3643034BA}"/>
              </a:ext>
            </a:extLst>
          </p:cNvPr>
          <p:cNvSpPr/>
          <p:nvPr/>
        </p:nvSpPr>
        <p:spPr>
          <a:xfrm rot="19441777">
            <a:off x="5663821" y="5360207"/>
            <a:ext cx="1269242" cy="424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8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A16D-7266-6C6B-8F60-EF04B11C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774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794D1-9E20-CB7D-EC63-B556973493E3}"/>
              </a:ext>
            </a:extLst>
          </p:cNvPr>
          <p:cNvSpPr txBox="1"/>
          <p:nvPr/>
        </p:nvSpPr>
        <p:spPr>
          <a:xfrm>
            <a:off x="5336275" y="423081"/>
            <a:ext cx="234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Types of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7A1B1-9D6D-D4F8-35F3-3C8113C70E62}"/>
              </a:ext>
            </a:extLst>
          </p:cNvPr>
          <p:cNvSpPr/>
          <p:nvPr/>
        </p:nvSpPr>
        <p:spPr>
          <a:xfrm>
            <a:off x="423081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4F47C-6069-4729-C244-F2E48FBFDDED}"/>
              </a:ext>
            </a:extLst>
          </p:cNvPr>
          <p:cNvSpPr/>
          <p:nvPr/>
        </p:nvSpPr>
        <p:spPr>
          <a:xfrm>
            <a:off x="480401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894D7-49CD-1067-1D8D-77304AA74991}"/>
              </a:ext>
            </a:extLst>
          </p:cNvPr>
          <p:cNvSpPr/>
          <p:nvPr/>
        </p:nvSpPr>
        <p:spPr>
          <a:xfrm>
            <a:off x="869817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019381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9E09-E7EC-3271-BEF4-E7C28F3E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69592"/>
            <a:ext cx="4416188" cy="63116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7D21C-E764-57C2-B3C6-00CFDC7C5906}"/>
              </a:ext>
            </a:extLst>
          </p:cNvPr>
          <p:cNvSpPr/>
          <p:nvPr/>
        </p:nvSpPr>
        <p:spPr>
          <a:xfrm>
            <a:off x="382137" y="1173706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C8DE2-603E-0724-7172-68643B745144}"/>
              </a:ext>
            </a:extLst>
          </p:cNvPr>
          <p:cNvSpPr/>
          <p:nvPr/>
        </p:nvSpPr>
        <p:spPr>
          <a:xfrm>
            <a:off x="382137" y="1665025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stands for “Node Package Manager” and it allows you to manage your Node project and its dependencies.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initialize a project with “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scripts can be defined in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package.json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give you “shortcuts” to common tasks/commands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C174D-4BA9-3117-D3F1-183F498DB3E5}"/>
              </a:ext>
            </a:extLst>
          </p:cNvPr>
          <p:cNvSpPr/>
          <p:nvPr/>
        </p:nvSpPr>
        <p:spPr>
          <a:xfrm>
            <a:off x="6487236" y="409435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9BB28-993D-0274-FB2C-1CC0B425523F}"/>
              </a:ext>
            </a:extLst>
          </p:cNvPr>
          <p:cNvSpPr/>
          <p:nvPr/>
        </p:nvSpPr>
        <p:spPr>
          <a:xfrm>
            <a:off x="6487236" y="900754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projects typically don’t just use core modules and custom code but also third-party packages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install them via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production dependencies (--save), development dependencies(--save-dev) and global dependencies(-g)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68B6F-2CE4-02D3-3F50-396F6C9EC4CE}"/>
              </a:ext>
            </a:extLst>
          </p:cNvPr>
          <p:cNvSpPr/>
          <p:nvPr/>
        </p:nvSpPr>
        <p:spPr>
          <a:xfrm>
            <a:off x="382136" y="4148919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 of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B5388-E663-3889-0D97-AF27D34462AB}"/>
              </a:ext>
            </a:extLst>
          </p:cNvPr>
          <p:cNvSpPr/>
          <p:nvPr/>
        </p:nvSpPr>
        <p:spPr>
          <a:xfrm>
            <a:off x="382136" y="4640238"/>
            <a:ext cx="5322627" cy="2060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Syntax, runtime and logical errors can break your app.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and runtime errors throw (helpful) error messages (with line numbers)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errors can be fixed with testing and the help of the debugger.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C3BE9-2FA3-CEE7-E7AD-67E630F7A722}"/>
              </a:ext>
            </a:extLst>
          </p:cNvPr>
          <p:cNvSpPr/>
          <p:nvPr/>
        </p:nvSpPr>
        <p:spPr>
          <a:xfrm>
            <a:off x="6487236" y="3384648"/>
            <a:ext cx="5322627" cy="61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C4B77C-E8BD-7D06-3754-FBFA956F9262}"/>
              </a:ext>
            </a:extLst>
          </p:cNvPr>
          <p:cNvSpPr/>
          <p:nvPr/>
        </p:nvSpPr>
        <p:spPr>
          <a:xfrm>
            <a:off x="6487236" y="3875967"/>
            <a:ext cx="5322627" cy="25725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the VS code node debugger to step into your code and go through it step by step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 variable values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 into variables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breakpoints cleverly.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(i.e. respect the async/event-driven nature)</a:t>
            </a:r>
          </a:p>
        </p:txBody>
      </p:sp>
    </p:spTree>
    <p:extLst>
      <p:ext uri="{BB962C8B-B14F-4D97-AF65-F5344CB8AC3E}">
        <p14:creationId xmlns:p14="http://schemas.microsoft.com/office/powerpoint/2010/main" val="2672947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57EA-5BD3-C46A-6690-FA86F70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E8BD-CFAE-0267-2999-FCE02E16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17" y="1690688"/>
            <a:ext cx="5112224" cy="4351338"/>
          </a:xfrm>
        </p:spPr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Requests &amp; Responses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</p:txBody>
      </p:sp>
    </p:spTree>
    <p:extLst>
      <p:ext uri="{BB962C8B-B14F-4D97-AF65-F5344CB8AC3E}">
        <p14:creationId xmlns:p14="http://schemas.microsoft.com/office/powerpoint/2010/main" val="1647156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B5CD-2F4A-0182-217D-7EF84EA4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6BB7-F5A0-A2F3-6CD3-AAC4BBBA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97190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49E0-C439-8991-7008-79F17D91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9E63-69A6-F931-8993-6128B999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/>
              <a:t>Adonis.js</a:t>
            </a:r>
          </a:p>
          <a:p>
            <a:r>
              <a:rPr lang="en-US" dirty="0"/>
              <a:t>Koa</a:t>
            </a:r>
          </a:p>
          <a:p>
            <a:r>
              <a:rPr lang="en-US" dirty="0"/>
              <a:t>Sails.js</a:t>
            </a:r>
          </a:p>
        </p:txBody>
      </p:sp>
    </p:spTree>
    <p:extLst>
      <p:ext uri="{BB962C8B-B14F-4D97-AF65-F5344CB8AC3E}">
        <p14:creationId xmlns:p14="http://schemas.microsoft.com/office/powerpoint/2010/main" val="3556864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903E-1C04-990F-C0C4-FAAC6B6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B798B-41A5-8B52-B6E5-C632C0BC1D77}"/>
              </a:ext>
            </a:extLst>
          </p:cNvPr>
          <p:cNvSpPr/>
          <p:nvPr/>
        </p:nvSpPr>
        <p:spPr>
          <a:xfrm>
            <a:off x="2165444" y="1528549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4E9CB-7941-D574-416F-8D4BB130E675}"/>
              </a:ext>
            </a:extLst>
          </p:cNvPr>
          <p:cNvSpPr/>
          <p:nvPr/>
        </p:nvSpPr>
        <p:spPr>
          <a:xfrm>
            <a:off x="2165444" y="2983860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66063-C198-33DA-8562-B163437010CB}"/>
              </a:ext>
            </a:extLst>
          </p:cNvPr>
          <p:cNvSpPr/>
          <p:nvPr/>
        </p:nvSpPr>
        <p:spPr>
          <a:xfrm>
            <a:off x="2165444" y="4312692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7279C-BE2E-99BA-73F6-42327B3FF3FC}"/>
              </a:ext>
            </a:extLst>
          </p:cNvPr>
          <p:cNvSpPr/>
          <p:nvPr/>
        </p:nvSpPr>
        <p:spPr>
          <a:xfrm>
            <a:off x="2165444" y="5476116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09BA848-ED3C-8FB9-CA3E-FD21E56EF260}"/>
              </a:ext>
            </a:extLst>
          </p:cNvPr>
          <p:cNvSpPr/>
          <p:nvPr/>
        </p:nvSpPr>
        <p:spPr>
          <a:xfrm>
            <a:off x="3347113" y="234741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2D8F6F-B290-B397-3340-19F9DF02E311}"/>
              </a:ext>
            </a:extLst>
          </p:cNvPr>
          <p:cNvSpPr/>
          <p:nvPr/>
        </p:nvSpPr>
        <p:spPr>
          <a:xfrm>
            <a:off x="3347113" y="372247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C32C9DC-8A17-EF04-D06D-1B5665178222}"/>
              </a:ext>
            </a:extLst>
          </p:cNvPr>
          <p:cNvSpPr/>
          <p:nvPr/>
        </p:nvSpPr>
        <p:spPr>
          <a:xfrm>
            <a:off x="3347113" y="4959278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B6175-1A65-30F3-0B61-27141DD57927}"/>
              </a:ext>
            </a:extLst>
          </p:cNvPr>
          <p:cNvSpPr txBox="1"/>
          <p:nvPr/>
        </p:nvSpPr>
        <p:spPr>
          <a:xfrm>
            <a:off x="5704764" y="3126740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DBD79-1EAE-E3C2-02C2-AE1406320BFD}"/>
              </a:ext>
            </a:extLst>
          </p:cNvPr>
          <p:cNvSpPr txBox="1"/>
          <p:nvPr/>
        </p:nvSpPr>
        <p:spPr>
          <a:xfrm>
            <a:off x="5704764" y="4455572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D16AA-8CA4-F2D5-D042-BDACB080C8B4}"/>
              </a:ext>
            </a:extLst>
          </p:cNvPr>
          <p:cNvSpPr txBox="1"/>
          <p:nvPr/>
        </p:nvSpPr>
        <p:spPr>
          <a:xfrm>
            <a:off x="4271749" y="3800479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7B208-2B81-63D4-1507-B13FBB606B94}"/>
              </a:ext>
            </a:extLst>
          </p:cNvPr>
          <p:cNvSpPr txBox="1"/>
          <p:nvPr/>
        </p:nvSpPr>
        <p:spPr>
          <a:xfrm>
            <a:off x="4436237" y="5027960"/>
            <a:ext cx="11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00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6124-31D9-61CF-C030-0933B27D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FC9E-2047-EE18-CBFC-B404DF4C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Installing Express.js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a 404 page</a:t>
            </a:r>
          </a:p>
        </p:txBody>
      </p:sp>
    </p:spTree>
    <p:extLst>
      <p:ext uri="{BB962C8B-B14F-4D97-AF65-F5344CB8AC3E}">
        <p14:creationId xmlns:p14="http://schemas.microsoft.com/office/powerpoint/2010/main" val="3405965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7540-797F-9679-C982-692CC49FB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180"/>
            <a:ext cx="10515600" cy="5879783"/>
          </a:xfrm>
        </p:spPr>
        <p:txBody>
          <a:bodyPr/>
          <a:lstStyle/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Pages.</a:t>
            </a:r>
          </a:p>
        </p:txBody>
      </p:sp>
    </p:spTree>
    <p:extLst>
      <p:ext uri="{BB962C8B-B14F-4D97-AF65-F5344CB8AC3E}">
        <p14:creationId xmlns:p14="http://schemas.microsoft.com/office/powerpoint/2010/main" val="710650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F7DD-5C7B-6242-5292-00E6495F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28648"/>
            <a:ext cx="3679209" cy="549275"/>
          </a:xfrm>
        </p:spPr>
        <p:txBody>
          <a:bodyPr>
            <a:normAutofit/>
          </a:bodyPr>
          <a:lstStyle/>
          <a:p>
            <a:r>
              <a:rPr lang="en-US" sz="3200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DFA146-A2C5-B43F-4AD6-5A5BDFD56C79}"/>
              </a:ext>
            </a:extLst>
          </p:cNvPr>
          <p:cNvGrpSpPr/>
          <p:nvPr/>
        </p:nvGrpSpPr>
        <p:grpSpPr>
          <a:xfrm>
            <a:off x="382137" y="3739486"/>
            <a:ext cx="4976884" cy="2743200"/>
            <a:chOff x="1119116" y="1078173"/>
            <a:chExt cx="3679209" cy="2743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BFC0F5-6B03-953C-43F2-CFEBA8C9F0A8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Middleware, next() and res()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C6FD19-509B-A08F-BEE3-F81264DC0281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relies heavily on middleware functions – you can easily add them by calling use()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 functions handle a request and should call next() to forward the request to the next function in line or send a response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0085A-C8B5-6DEB-AF3D-D5FFF269B952}"/>
              </a:ext>
            </a:extLst>
          </p:cNvPr>
          <p:cNvGrpSpPr/>
          <p:nvPr/>
        </p:nvGrpSpPr>
        <p:grpSpPr>
          <a:xfrm>
            <a:off x="224051" y="777923"/>
            <a:ext cx="4976884" cy="2743200"/>
            <a:chOff x="1119116" y="1078173"/>
            <a:chExt cx="3679209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FB43F5-9D66-B02F-AF45-15038860C766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is Express.js?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451C02-4D7F-0049-076C-0BD49E78B736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is Node.js framework – a package that adds a bunch of utility functions and tools and a clear set of rules on how the app should be built (middleware)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It’s highly extensible and other packages can be plugged into it (middleware!)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159BF3-0500-24E5-F271-F7649BF3C901}"/>
              </a:ext>
            </a:extLst>
          </p:cNvPr>
          <p:cNvGrpSpPr/>
          <p:nvPr/>
        </p:nvGrpSpPr>
        <p:grpSpPr>
          <a:xfrm>
            <a:off x="6096000" y="3364174"/>
            <a:ext cx="4976884" cy="2743200"/>
            <a:chOff x="1119116" y="1078173"/>
            <a:chExt cx="3679209" cy="2743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41FF3F-6010-930B-C25D-8BB5C0B5E722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 Files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04C878-4D75-E077-F1D2-B51932266870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You’re not limited to serving dummy text as a response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sendFile()s to your users – e.g. HTML files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a request is directly made for a file(e.g. a .css file is requested),you can enable static serving for such files via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express.static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6D7794-02FE-7DE5-47DA-2D95B92BBCB8}"/>
              </a:ext>
            </a:extLst>
          </p:cNvPr>
          <p:cNvGrpSpPr/>
          <p:nvPr/>
        </p:nvGrpSpPr>
        <p:grpSpPr>
          <a:xfrm>
            <a:off x="6096000" y="382137"/>
            <a:ext cx="4976884" cy="2743200"/>
            <a:chOff x="1119116" y="1078173"/>
            <a:chExt cx="3679209" cy="2743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4C7AE0-E29C-A27A-A70A-A71E297250FE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Routing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D58231-1DD4-BE49-5CF4-FF0E79865B48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filter requests by path and method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you filter by method, paths are matched exactly, otherwise, the first segment of a URL is matched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use the express.Router to split your routes across files elegantly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865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0C68-2F87-6CB9-275C-D649DABE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Finishing the Pug Template</a:t>
            </a:r>
          </a:p>
        </p:txBody>
      </p:sp>
    </p:spTree>
    <p:extLst>
      <p:ext uri="{BB962C8B-B14F-4D97-AF65-F5344CB8AC3E}">
        <p14:creationId xmlns:p14="http://schemas.microsoft.com/office/powerpoint/2010/main" val="3773576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1768-A71F-2E4D-84E3-70CF89F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Handlebars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A31A-4A02-0775-4370-4A178153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Partials.</a:t>
            </a:r>
          </a:p>
        </p:txBody>
      </p:sp>
    </p:spTree>
    <p:extLst>
      <p:ext uri="{BB962C8B-B14F-4D97-AF65-F5344CB8AC3E}">
        <p14:creationId xmlns:p14="http://schemas.microsoft.com/office/powerpoint/2010/main" val="359198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51B1-17FF-2474-A575-456EF97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3209-CD04-07FB-D245-E184BE0F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16704802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8AEF-7112-3D47-F7F1-46D2F45C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MVC?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CF36-670C-CC29-E6E2-EC9A82D2310A}"/>
              </a:ext>
            </a:extLst>
          </p:cNvPr>
          <p:cNvSpPr/>
          <p:nvPr/>
        </p:nvSpPr>
        <p:spPr>
          <a:xfrm>
            <a:off x="586854" y="2565777"/>
            <a:ext cx="3070746" cy="7369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2F8E-D33A-B796-9140-0145EC4F84B8}"/>
              </a:ext>
            </a:extLst>
          </p:cNvPr>
          <p:cNvSpPr/>
          <p:nvPr/>
        </p:nvSpPr>
        <p:spPr>
          <a:xfrm>
            <a:off x="4560627" y="2565778"/>
            <a:ext cx="3070746" cy="73697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BDBB4-C461-2542-89A9-63E1C024D202}"/>
              </a:ext>
            </a:extLst>
          </p:cNvPr>
          <p:cNvSpPr/>
          <p:nvPr/>
        </p:nvSpPr>
        <p:spPr>
          <a:xfrm>
            <a:off x="8777785" y="2496719"/>
            <a:ext cx="3070746" cy="7369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AEBE4-E8EE-2E7A-3D5A-5CD685FA250C}"/>
              </a:ext>
            </a:extLst>
          </p:cNvPr>
          <p:cNvSpPr/>
          <p:nvPr/>
        </p:nvSpPr>
        <p:spPr>
          <a:xfrm>
            <a:off x="586854" y="3916905"/>
            <a:ext cx="3070746" cy="736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 your data in your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6F26E-33FB-BC67-614D-F28A1AD1B7C5}"/>
              </a:ext>
            </a:extLst>
          </p:cNvPr>
          <p:cNvSpPr/>
          <p:nvPr/>
        </p:nvSpPr>
        <p:spPr>
          <a:xfrm>
            <a:off x="586854" y="5022374"/>
            <a:ext cx="3070746" cy="736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with your data (e.g. save, fetch)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1399B-B58E-AD81-E16A-A3F5732E34B9}"/>
              </a:ext>
            </a:extLst>
          </p:cNvPr>
          <p:cNvSpPr/>
          <p:nvPr/>
        </p:nvSpPr>
        <p:spPr>
          <a:xfrm>
            <a:off x="4560627" y="3916904"/>
            <a:ext cx="3070746" cy="736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the users sees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B78558-72F5-37C0-8CA4-EC006BA41BBB}"/>
              </a:ext>
            </a:extLst>
          </p:cNvPr>
          <p:cNvSpPr/>
          <p:nvPr/>
        </p:nvSpPr>
        <p:spPr>
          <a:xfrm>
            <a:off x="4560627" y="5022373"/>
            <a:ext cx="3070746" cy="736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Decoupled from your application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A5CF6-C404-8F7B-6A76-C4FD3EBF6922}"/>
              </a:ext>
            </a:extLst>
          </p:cNvPr>
          <p:cNvSpPr/>
          <p:nvPr/>
        </p:nvSpPr>
        <p:spPr>
          <a:xfrm>
            <a:off x="8777785" y="3916903"/>
            <a:ext cx="3070746" cy="73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Connecting your Models and your 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A78C8-C8DF-546C-2CAB-1CDC32E45D42}"/>
              </a:ext>
            </a:extLst>
          </p:cNvPr>
          <p:cNvSpPr/>
          <p:nvPr/>
        </p:nvSpPr>
        <p:spPr>
          <a:xfrm>
            <a:off x="8777785" y="5022372"/>
            <a:ext cx="3070746" cy="73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Contains the ‘in-between’ logic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D5DF71-0AB0-8F0A-C375-1C4A5E505983}"/>
              </a:ext>
            </a:extLst>
          </p:cNvPr>
          <p:cNvSpPr/>
          <p:nvPr/>
        </p:nvSpPr>
        <p:spPr>
          <a:xfrm>
            <a:off x="8777785" y="979318"/>
            <a:ext cx="3070746" cy="7369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3162973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5FC3-CE27-9905-3091-E0CEFB93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the controllers</a:t>
            </a:r>
          </a:p>
          <a:p>
            <a:r>
              <a:rPr lang="en-US" dirty="0"/>
              <a:t>Adding a Product Model</a:t>
            </a:r>
          </a:p>
          <a:p>
            <a:r>
              <a:rPr lang="en-US" dirty="0"/>
              <a:t>Storing Data in Files Via the Model</a:t>
            </a:r>
          </a:p>
        </p:txBody>
      </p:sp>
    </p:spTree>
    <p:extLst>
      <p:ext uri="{BB962C8B-B14F-4D97-AF65-F5344CB8AC3E}">
        <p14:creationId xmlns:p14="http://schemas.microsoft.com/office/powerpoint/2010/main" val="324042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E5D5-5661-A459-B66F-E72CD08E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47496" cy="753991"/>
          </a:xfrm>
        </p:spPr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40A386-5952-633D-A441-E3EAA73C00C1}"/>
              </a:ext>
            </a:extLst>
          </p:cNvPr>
          <p:cNvGrpSpPr/>
          <p:nvPr/>
        </p:nvGrpSpPr>
        <p:grpSpPr>
          <a:xfrm>
            <a:off x="1032453" y="1400945"/>
            <a:ext cx="4303821" cy="2147473"/>
            <a:chOff x="1032453" y="1400945"/>
            <a:chExt cx="4303821" cy="21474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64AF64-7687-3A92-C905-C605C7AB0D65}"/>
                </a:ext>
              </a:extLst>
            </p:cNvPr>
            <p:cNvSpPr/>
            <p:nvPr/>
          </p:nvSpPr>
          <p:spPr>
            <a:xfrm>
              <a:off x="1032453" y="1815153"/>
              <a:ext cx="4303821" cy="1733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Responsible for representing your data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Responsible for managing your data (saving, fetching…)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Doesn’t matter if you manage data in memory, files,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Contains data-related logic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D36C4F-6353-91D1-A00D-CC39D050A0B6}"/>
                </a:ext>
              </a:extLst>
            </p:cNvPr>
            <p:cNvSpPr/>
            <p:nvPr/>
          </p:nvSpPr>
          <p:spPr>
            <a:xfrm>
              <a:off x="1032453" y="1400945"/>
              <a:ext cx="4303821" cy="4142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05B5D0-082C-4358-356C-71931E1E2969}"/>
              </a:ext>
            </a:extLst>
          </p:cNvPr>
          <p:cNvGrpSpPr/>
          <p:nvPr/>
        </p:nvGrpSpPr>
        <p:grpSpPr>
          <a:xfrm>
            <a:off x="6682626" y="1482831"/>
            <a:ext cx="4303821" cy="2147473"/>
            <a:chOff x="1032453" y="1400945"/>
            <a:chExt cx="4303821" cy="214747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94E639-2E36-2757-F500-988E760B9C7B}"/>
                </a:ext>
              </a:extLst>
            </p:cNvPr>
            <p:cNvSpPr/>
            <p:nvPr/>
          </p:nvSpPr>
          <p:spPr>
            <a:xfrm>
              <a:off x="1032453" y="1815153"/>
              <a:ext cx="4303821" cy="1733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Connects Model and View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Should only make sure that the two can communicate ( in both directions)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23A70C-3062-98D0-038E-DF8816D87BE0}"/>
                </a:ext>
              </a:extLst>
            </p:cNvPr>
            <p:cNvSpPr/>
            <p:nvPr/>
          </p:nvSpPr>
          <p:spPr>
            <a:xfrm>
              <a:off x="1032453" y="1400945"/>
              <a:ext cx="4303821" cy="4142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52520-AE03-B21F-FA9D-2ABCDC8CFA10}"/>
              </a:ext>
            </a:extLst>
          </p:cNvPr>
          <p:cNvGrpSpPr/>
          <p:nvPr/>
        </p:nvGrpSpPr>
        <p:grpSpPr>
          <a:xfrm>
            <a:off x="3448107" y="4103201"/>
            <a:ext cx="4303821" cy="2147473"/>
            <a:chOff x="1032453" y="1400945"/>
            <a:chExt cx="4303821" cy="21474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2AB98A-4F49-A82D-6D46-D7C2DA952289}"/>
                </a:ext>
              </a:extLst>
            </p:cNvPr>
            <p:cNvSpPr/>
            <p:nvPr/>
          </p:nvSpPr>
          <p:spPr>
            <a:xfrm>
              <a:off x="1032453" y="1815153"/>
              <a:ext cx="4303821" cy="1733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the user sees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Shouldn’t contain too much logic (Handlebars!)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617E0F-D1B8-D9A2-B24A-D2FFB2332A54}"/>
                </a:ext>
              </a:extLst>
            </p:cNvPr>
            <p:cNvSpPr/>
            <p:nvPr/>
          </p:nvSpPr>
          <p:spPr>
            <a:xfrm>
              <a:off x="1032453" y="1400945"/>
              <a:ext cx="4303821" cy="4142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341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B029-122D-AC54-2C88-151CAE02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r>
              <a:rPr lang="en-US" dirty="0"/>
              <a:t>Creating the Shop Structure</a:t>
            </a:r>
          </a:p>
        </p:txBody>
      </p:sp>
    </p:spTree>
    <p:extLst>
      <p:ext uri="{BB962C8B-B14F-4D97-AF65-F5344CB8AC3E}">
        <p14:creationId xmlns:p14="http://schemas.microsoft.com/office/powerpoint/2010/main" val="114154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0397-121C-8D5A-1FB7-FCE8F5793A1A}"/>
              </a:ext>
            </a:extLst>
          </p:cNvPr>
          <p:cNvSpPr txBox="1"/>
          <p:nvPr/>
        </p:nvSpPr>
        <p:spPr>
          <a:xfrm>
            <a:off x="2244114" y="1398300"/>
            <a:ext cx="10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1400" dirty="0"/>
              <a:t> </a:t>
            </a:r>
            <a:r>
              <a:rPr lang="en-US" sz="2000" dirty="0" err="1"/>
              <a:t>ead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6F2C9-E2A8-4F7E-A9DD-55D44C9E4B14}"/>
              </a:ext>
            </a:extLst>
          </p:cNvPr>
          <p:cNvSpPr txBox="1"/>
          <p:nvPr/>
        </p:nvSpPr>
        <p:spPr>
          <a:xfrm>
            <a:off x="2244114" y="2064962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2000" dirty="0" err="1"/>
              <a:t>val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D7865-5F52-769A-2E38-7293010DBBDA}"/>
              </a:ext>
            </a:extLst>
          </p:cNvPr>
          <p:cNvSpPr txBox="1"/>
          <p:nvPr/>
        </p:nvSpPr>
        <p:spPr>
          <a:xfrm>
            <a:off x="2244114" y="2844225"/>
            <a:ext cx="85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2000" dirty="0" err="1"/>
              <a:t>rint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C873F-BABE-5278-41D8-F6DA76937FE9}"/>
              </a:ext>
            </a:extLst>
          </p:cNvPr>
          <p:cNvSpPr txBox="1"/>
          <p:nvPr/>
        </p:nvSpPr>
        <p:spPr>
          <a:xfrm>
            <a:off x="2244114" y="370537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 </a:t>
            </a:r>
            <a:r>
              <a:rPr lang="en-US" sz="2000" dirty="0" err="1"/>
              <a:t>oop</a:t>
            </a:r>
            <a:endParaRPr lang="en-US" sz="3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144F3-9FE7-BE7F-E179-7ED15759BAD5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244114" y="1690689"/>
            <a:ext cx="12700" cy="23070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20120F-B0D3-2FDF-295C-5C9030F3A4F5}"/>
              </a:ext>
            </a:extLst>
          </p:cNvPr>
          <p:cNvSpPr/>
          <p:nvPr/>
        </p:nvSpPr>
        <p:spPr>
          <a:xfrm>
            <a:off x="3821092" y="1608800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F42C3-8A58-D2E2-16F5-9469ABD6F0A6}"/>
              </a:ext>
            </a:extLst>
          </p:cNvPr>
          <p:cNvSpPr/>
          <p:nvPr/>
        </p:nvSpPr>
        <p:spPr>
          <a:xfrm>
            <a:off x="6400800" y="1241946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F9047F-DCD0-6B23-23A7-481477BC1B55}"/>
              </a:ext>
            </a:extLst>
          </p:cNvPr>
          <p:cNvSpPr/>
          <p:nvPr/>
        </p:nvSpPr>
        <p:spPr>
          <a:xfrm>
            <a:off x="3821092" y="2275462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0EB0E-179E-39F7-3A88-1ADE71B6585C}"/>
              </a:ext>
            </a:extLst>
          </p:cNvPr>
          <p:cNvSpPr/>
          <p:nvPr/>
        </p:nvSpPr>
        <p:spPr>
          <a:xfrm>
            <a:off x="6400800" y="1908608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1C4601-DC62-7907-A780-ADE81AF48A47}"/>
              </a:ext>
            </a:extLst>
          </p:cNvPr>
          <p:cNvSpPr/>
          <p:nvPr/>
        </p:nvSpPr>
        <p:spPr>
          <a:xfrm>
            <a:off x="3821092" y="3121499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2591C-EB7A-2E0D-3DE2-35A0171FE634}"/>
              </a:ext>
            </a:extLst>
          </p:cNvPr>
          <p:cNvSpPr/>
          <p:nvPr/>
        </p:nvSpPr>
        <p:spPr>
          <a:xfrm>
            <a:off x="6400800" y="2754645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(Result)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4EA3ED-5B37-D123-FAAE-7C4171A1436E}"/>
              </a:ext>
            </a:extLst>
          </p:cNvPr>
          <p:cNvSpPr/>
          <p:nvPr/>
        </p:nvSpPr>
        <p:spPr>
          <a:xfrm>
            <a:off x="3821092" y="3812571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DBEFB-CAEC-6CB5-3528-10E40B35AFB3}"/>
              </a:ext>
            </a:extLst>
          </p:cNvPr>
          <p:cNvSpPr/>
          <p:nvPr/>
        </p:nvSpPr>
        <p:spPr>
          <a:xfrm>
            <a:off x="6400800" y="3445717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2904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B359-71AF-732B-4917-CBCBF1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A8D0-55A7-C7CC-285E-136347DD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real apps</a:t>
            </a:r>
          </a:p>
          <a:p>
            <a:r>
              <a:rPr lang="en-US" dirty="0"/>
              <a:t>Predictable sequence of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43672-171A-3BA8-096B-183D994584B8}"/>
              </a:ext>
            </a:extLst>
          </p:cNvPr>
          <p:cNvSpPr txBox="1">
            <a:spLocks/>
          </p:cNvSpPr>
          <p:nvPr/>
        </p:nvSpPr>
        <p:spPr>
          <a:xfrm>
            <a:off x="7348182" y="1690688"/>
            <a:ext cx="4579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REPL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Great playground!</a:t>
            </a:r>
          </a:p>
          <a:p>
            <a:r>
              <a:rPr lang="en-US" dirty="0"/>
              <a:t>Execute code as we write it</a:t>
            </a:r>
          </a:p>
        </p:txBody>
      </p:sp>
    </p:spTree>
    <p:extLst>
      <p:ext uri="{BB962C8B-B14F-4D97-AF65-F5344CB8AC3E}">
        <p14:creationId xmlns:p14="http://schemas.microsoft.com/office/powerpoint/2010/main" val="2558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2541</Words>
  <Application>Microsoft Office PowerPoint</Application>
  <PresentationFormat>Widescreen</PresentationFormat>
  <Paragraphs>454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  <vt:lpstr>The REPL</vt:lpstr>
      <vt:lpstr>Running Node.js Code</vt:lpstr>
      <vt:lpstr>JavaScript Summary</vt:lpstr>
      <vt:lpstr>JS:</vt:lpstr>
      <vt:lpstr>Functions is First Class Citizens</vt:lpstr>
      <vt:lpstr>Callback Function</vt:lpstr>
      <vt:lpstr>Why Callback Function</vt:lpstr>
      <vt:lpstr>Callback in JS</vt:lpstr>
      <vt:lpstr>Promises In JSS</vt:lpstr>
      <vt:lpstr>Async/await</vt:lpstr>
      <vt:lpstr>Module : Nodejs Basic</vt:lpstr>
      <vt:lpstr>How The web works.</vt:lpstr>
      <vt:lpstr>HTTP,HTTPS</vt:lpstr>
      <vt:lpstr>Core Modules</vt:lpstr>
      <vt:lpstr>Node.js Program Lifecycle</vt:lpstr>
      <vt:lpstr>PowerPoint Presentation</vt:lpstr>
      <vt:lpstr>Streams &amp; Buffers</vt:lpstr>
      <vt:lpstr>PowerPoint Presentation</vt:lpstr>
      <vt:lpstr>PowerPoint Presentation</vt:lpstr>
      <vt:lpstr>PowerPoint Presentation</vt:lpstr>
      <vt:lpstr>PowerPoint Presentation</vt:lpstr>
      <vt:lpstr>What is Node.js?</vt:lpstr>
      <vt:lpstr>Why Node.js?</vt:lpstr>
      <vt:lpstr>When to use Node.js?</vt:lpstr>
      <vt:lpstr>What is V8 JavaScript Engine?</vt:lpstr>
      <vt:lpstr>What you need to know?</vt:lpstr>
      <vt:lpstr>Events &amp; Event Emitter</vt:lpstr>
      <vt:lpstr>Buffers and Streams</vt:lpstr>
      <vt:lpstr>Why buffer?</vt:lpstr>
      <vt:lpstr>What is buffer?</vt:lpstr>
      <vt:lpstr>How to work Buffer?</vt:lpstr>
      <vt:lpstr>Streams in Node.js read data from a source or write data to a destination in continuous.</vt:lpstr>
      <vt:lpstr>STREAMS: Reading, Writing &amp; Piping</vt:lpstr>
      <vt:lpstr>File System</vt:lpstr>
      <vt:lpstr>Rendering HTML as Response</vt:lpstr>
      <vt:lpstr>Understanding NPM Scripts</vt:lpstr>
      <vt:lpstr>Npm &amp; packages</vt:lpstr>
      <vt:lpstr>PowerPoint Presentation</vt:lpstr>
      <vt:lpstr>PowerPoint Presentation</vt:lpstr>
      <vt:lpstr>Module Summary</vt:lpstr>
      <vt:lpstr>Express.js</vt:lpstr>
      <vt:lpstr>What and Why?</vt:lpstr>
      <vt:lpstr>Alternatives to express.js</vt:lpstr>
      <vt:lpstr>All about Middleware</vt:lpstr>
      <vt:lpstr>PowerPoint Presentation</vt:lpstr>
      <vt:lpstr>PowerPoint Presentation</vt:lpstr>
      <vt:lpstr>Module Summary</vt:lpstr>
      <vt:lpstr>PowerPoint Presentation</vt:lpstr>
      <vt:lpstr>Working with Handlebars</vt:lpstr>
      <vt:lpstr>MVC Pattern</vt:lpstr>
      <vt:lpstr>What’s MVC?</vt:lpstr>
      <vt:lpstr>PowerPoint Presentation</vt:lpstr>
      <vt:lpstr>Module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19</cp:revision>
  <dcterms:created xsi:type="dcterms:W3CDTF">2023-03-27T11:18:38Z</dcterms:created>
  <dcterms:modified xsi:type="dcterms:W3CDTF">2023-04-20T12:46:38Z</dcterms:modified>
</cp:coreProperties>
</file>