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3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1F3EE-5BF6-F7B2-5D99-487BCF870B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C8B589-4D52-09CC-0D4D-1247004581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2887EB-7FAD-E97D-3F40-9CC66B067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5991C-D94C-4C76-AE92-3C44B7FD323B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2DD197-8423-91A9-F5BF-D00C66478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954937-1175-57EA-0AEA-E8F0CCD18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6FEC4-C60C-4D0B-B5CB-A29BCD897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514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91F37-266A-5E1A-EF6D-9D1C483D9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6F8DF5-D1C3-904E-7957-70AAEADCDA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93424B-2724-3F4C-FDBE-631E456B8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5991C-D94C-4C76-AE92-3C44B7FD323B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22068B-607A-FC05-23F7-2415B7397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704310-27D8-EE24-BC28-D92C61CB5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6FEC4-C60C-4D0B-B5CB-A29BCD897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183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AE8BB7-E446-3474-0D93-EE25E017AB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1CF124-13B8-12F5-7592-AA578C6F99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DEEE7F-342C-71B8-0DB0-E62A24CB7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5991C-D94C-4C76-AE92-3C44B7FD323B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AB859E-FA9B-A4FD-F775-3BA8B9B36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622A54-90C5-ED58-DEC8-32F35658B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6FEC4-C60C-4D0B-B5CB-A29BCD897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226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361B9-4BC3-3BA9-14DB-DC0621FC8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1502AF-EE32-A0E1-03AF-46EBD53C37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B29A95-ADE7-DDAF-7CA1-565EA14D7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5991C-D94C-4C76-AE92-3C44B7FD323B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FF4EB-A1B3-0C21-5D2A-9AEFE7403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0A26B1-068E-98B4-D5A2-E94673452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6FEC4-C60C-4D0B-B5CB-A29BCD897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168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BF136-5663-C5B8-49E7-A5BE63EC2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FE5877-709D-438F-6C78-A35AD7F5AC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FBAB27-0CF1-4E6F-7D43-AE932159D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5991C-D94C-4C76-AE92-3C44B7FD323B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CC8236-41D5-2D50-E9D3-F47AC63F1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BF2C04-9D27-5419-137E-F113FB6CF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6FEC4-C60C-4D0B-B5CB-A29BCD897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657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230E6-48AF-108F-9FD5-35CF799EF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41225-9DD0-1D39-6F52-92325728E9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E566B5-B5DD-DD85-45E7-22B79D16DE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F2A315-57EF-5448-C917-143D67302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5991C-D94C-4C76-AE92-3C44B7FD323B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4944BA-B107-3960-9A52-5D85A5596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86120C-4382-23C8-D49B-E597CFC02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6FEC4-C60C-4D0B-B5CB-A29BCD897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270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8C203-E861-8F19-FB39-F5CAA12E9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23DE18-9B0A-D8A2-1DF1-52910FC446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F0C7A4-B596-C541-9F93-408A08EFFE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854CD0-E852-EF82-E493-88098990A6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7B6C4B-9722-379D-2A63-70E8E1EBE6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212E46-618E-F297-1A26-D0ACEF5BB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5991C-D94C-4C76-AE92-3C44B7FD323B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38927D-B50B-2126-46A4-65F133253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8097C7-FC91-BF83-B5EC-BD06D8966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6FEC4-C60C-4D0B-B5CB-A29BCD897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182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BCCEC-99C0-1026-9DD1-09139BEC0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739F2E-C782-8AEF-DB6B-F332EECC5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5991C-D94C-4C76-AE92-3C44B7FD323B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E4A6CE-3A33-E9ED-CDD9-9877E3836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E4E758-6387-4D6F-2BC8-8484D4ACE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6FEC4-C60C-4D0B-B5CB-A29BCD897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231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A7ABA6-F4B7-0219-C0B3-0C13EB381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5991C-D94C-4C76-AE92-3C44B7FD323B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56FFB0-78FC-2B94-07D4-A05B9CD32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C91162-49A5-F0BD-551C-8C570B1DE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6FEC4-C60C-4D0B-B5CB-A29BCD897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807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E0819-CDF8-7834-223E-89DCB6A13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DC104E-54F6-8C04-A30E-FBD253433E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CD4D5C-F1DC-48E3-1DA3-CBA82CAEF9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8B7793-B48C-1667-6342-ACE1799FB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5991C-D94C-4C76-AE92-3C44B7FD323B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B3E363-B254-DB69-FA25-6B7C599A2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2A0CFF-10ED-3582-03E2-B112F1ED7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6FEC4-C60C-4D0B-B5CB-A29BCD897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830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CACF4-4306-010C-AD8B-9EBD70B0C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94A5EA-5F2B-3AC8-EC8C-503EE3AD99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A03842-1F27-B937-6C51-0C0E98E7FD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D1D094-A590-1BE7-1F4F-3F7D76ABB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5991C-D94C-4C76-AE92-3C44B7FD323B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1CDE4D-CD8D-EAA4-D520-91E68E252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12412A-F55A-B01D-31F9-09BCAF8C1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6FEC4-C60C-4D0B-B5CB-A29BCD897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298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25FD98-C78B-83ED-4ED5-E890121AB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F352AA-E2EF-B280-C4C8-53F51C4A6D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3DCF97-19E6-F34A-BB5C-7715D9BE25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C5991C-D94C-4C76-AE92-3C44B7FD323B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25DD70-30AD-BF50-A04F-0AC1F8D3D1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1A0AA2-0FEA-15F4-D8F6-CD7B024E6B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76FEC4-C60C-4D0B-B5CB-A29BCD897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2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0479F-9A9D-E06F-8D48-B8B3D75780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/>
          <a:lstStyle/>
          <a:p>
            <a:r>
              <a:rPr lang="en-US" dirty="0"/>
              <a:t>What is Node.js?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5A0E22-F71B-D1CA-5D02-7E0351C37A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JavaScript Runtime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BD390E-AEAE-24B7-0948-22058ABF918A}"/>
              </a:ext>
            </a:extLst>
          </p:cNvPr>
          <p:cNvSpPr txBox="1"/>
          <p:nvPr/>
        </p:nvSpPr>
        <p:spPr>
          <a:xfrm>
            <a:off x="4792245" y="5257800"/>
            <a:ext cx="2607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“JavaScript on the Server”</a:t>
            </a:r>
          </a:p>
        </p:txBody>
      </p:sp>
    </p:spTree>
    <p:extLst>
      <p:ext uri="{BB962C8B-B14F-4D97-AF65-F5344CB8AC3E}">
        <p14:creationId xmlns:p14="http://schemas.microsoft.com/office/powerpoint/2010/main" val="7246923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3CB13-6A70-22A1-4636-5035793FB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Summary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0651B9C-35A6-D6BA-7B01-DA52069612D6}"/>
              </a:ext>
            </a:extLst>
          </p:cNvPr>
          <p:cNvSpPr/>
          <p:nvPr/>
        </p:nvSpPr>
        <p:spPr>
          <a:xfrm>
            <a:off x="955342" y="1787857"/>
            <a:ext cx="2538485" cy="655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Weakly Typed Language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28A759-41AE-9034-228B-5614EFE12D64}"/>
              </a:ext>
            </a:extLst>
          </p:cNvPr>
          <p:cNvSpPr/>
          <p:nvPr/>
        </p:nvSpPr>
        <p:spPr>
          <a:xfrm>
            <a:off x="4640238" y="1787857"/>
            <a:ext cx="2538485" cy="655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Object-Oriented Language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CF02DE1-BB0B-233A-7485-3A2547827FC5}"/>
              </a:ext>
            </a:extLst>
          </p:cNvPr>
          <p:cNvSpPr/>
          <p:nvPr/>
        </p:nvSpPr>
        <p:spPr>
          <a:xfrm>
            <a:off x="8815315" y="1772575"/>
            <a:ext cx="2538485" cy="655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Versatile Language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CDC9F80-6426-DF07-6216-B9C75B395DAF}"/>
              </a:ext>
            </a:extLst>
          </p:cNvPr>
          <p:cNvSpPr/>
          <p:nvPr/>
        </p:nvSpPr>
        <p:spPr>
          <a:xfrm>
            <a:off x="913829" y="2975212"/>
            <a:ext cx="2538485" cy="655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 explicit type assignment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52DB878-538E-0ECE-F0D6-BC98466FD4D9}"/>
              </a:ext>
            </a:extLst>
          </p:cNvPr>
          <p:cNvSpPr/>
          <p:nvPr/>
        </p:nvSpPr>
        <p:spPr>
          <a:xfrm>
            <a:off x="913829" y="4162567"/>
            <a:ext cx="2538485" cy="655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types can be switched dynamically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3F80FC6-1772-FFBB-4B34-2298113B9188}"/>
              </a:ext>
            </a:extLst>
          </p:cNvPr>
          <p:cNvSpPr/>
          <p:nvPr/>
        </p:nvSpPr>
        <p:spPr>
          <a:xfrm>
            <a:off x="4640238" y="2934269"/>
            <a:ext cx="2538485" cy="655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can be organized in logical objects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969A8F7-025F-2E52-E0AA-41AD4039B105}"/>
              </a:ext>
            </a:extLst>
          </p:cNvPr>
          <p:cNvSpPr/>
          <p:nvPr/>
        </p:nvSpPr>
        <p:spPr>
          <a:xfrm>
            <a:off x="4640238" y="4165979"/>
            <a:ext cx="2538485" cy="655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Primitive and reference types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539F8D7-5A8B-2D2C-EDC5-F32AD7F8DC40}"/>
              </a:ext>
            </a:extLst>
          </p:cNvPr>
          <p:cNvSpPr/>
          <p:nvPr/>
        </p:nvSpPr>
        <p:spPr>
          <a:xfrm>
            <a:off x="8815315" y="2934269"/>
            <a:ext cx="2538485" cy="655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Runs in browser &amp; directly on a PC/server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2773A52-854D-670F-023D-C5BE2AF64589}"/>
              </a:ext>
            </a:extLst>
          </p:cNvPr>
          <p:cNvSpPr/>
          <p:nvPr/>
        </p:nvSpPr>
        <p:spPr>
          <a:xfrm>
            <a:off x="8815315" y="4162567"/>
            <a:ext cx="2538485" cy="655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Can perform a broad variety of tasks</a:t>
            </a:r>
          </a:p>
        </p:txBody>
      </p:sp>
    </p:spTree>
    <p:extLst>
      <p:ext uri="{BB962C8B-B14F-4D97-AF65-F5344CB8AC3E}">
        <p14:creationId xmlns:p14="http://schemas.microsoft.com/office/powerpoint/2010/main" val="31649828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C7757-C13C-1933-8CB4-F6027C618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E4D12A-445C-5C4A-755C-56AF3CF85E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Refreshing the core syntax</a:t>
            </a:r>
          </a:p>
          <a:p>
            <a:r>
              <a:rPr lang="en-US" dirty="0"/>
              <a:t>Working with objects, Properties &amp; Methods</a:t>
            </a:r>
          </a:p>
          <a:p>
            <a:r>
              <a:rPr lang="en-US" dirty="0"/>
              <a:t>Arrays &amp; Array methods</a:t>
            </a:r>
          </a:p>
          <a:p>
            <a:r>
              <a:rPr lang="en-US" dirty="0"/>
              <a:t>Understanding Spread &amp; Rest Operators.</a:t>
            </a:r>
          </a:p>
          <a:p>
            <a:r>
              <a:rPr lang="en-US" dirty="0"/>
              <a:t>Destructuring </a:t>
            </a:r>
          </a:p>
          <a:p>
            <a:r>
              <a:rPr lang="en-US" dirty="0"/>
              <a:t>Async Code &amp; Promises</a:t>
            </a:r>
          </a:p>
          <a:p>
            <a:r>
              <a:rPr lang="en-US" dirty="0"/>
              <a:t>Promises (Pending=&gt;</a:t>
            </a:r>
            <a:r>
              <a:rPr lang="en-US" dirty="0" err="1"/>
              <a:t>resolve.then</a:t>
            </a:r>
            <a:r>
              <a:rPr lang="en-US" dirty="0"/>
              <a:t>()=&gt;</a:t>
            </a:r>
            <a:r>
              <a:rPr lang="en-US" dirty="0" err="1"/>
              <a:t>reject.catch</a:t>
            </a:r>
            <a:r>
              <a:rPr lang="en-US" dirty="0"/>
              <a:t>())</a:t>
            </a:r>
          </a:p>
        </p:txBody>
      </p:sp>
    </p:spTree>
    <p:extLst>
      <p:ext uri="{BB962C8B-B14F-4D97-AF65-F5344CB8AC3E}">
        <p14:creationId xmlns:p14="http://schemas.microsoft.com/office/powerpoint/2010/main" val="20876552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F2AD8-33CB-A5F4-8D0B-8652BC224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is First Class Citizens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DB0F0-BC8E-7E2F-321D-BC6E19D4F8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JavaScript we can assign a function to a variable.</a:t>
            </a:r>
          </a:p>
          <a:p>
            <a:r>
              <a:rPr lang="en-US" dirty="0"/>
              <a:t>Pass a function as an Argument</a:t>
            </a:r>
          </a:p>
          <a:p>
            <a:r>
              <a:rPr lang="en-US" dirty="0"/>
              <a:t>Returning functions</a:t>
            </a:r>
          </a:p>
        </p:txBody>
      </p:sp>
    </p:spTree>
    <p:extLst>
      <p:ext uri="{BB962C8B-B14F-4D97-AF65-F5344CB8AC3E}">
        <p14:creationId xmlns:p14="http://schemas.microsoft.com/office/powerpoint/2010/main" val="31609742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EFFF9-1D2B-8E03-B45F-061CFB5D0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Callback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633C35-FD6F-9F47-812F-B667F47E95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Any function that is passed as an argument is called a callback function.</a:t>
            </a:r>
          </a:p>
          <a:p>
            <a:r>
              <a:rPr lang="en-US" dirty="0"/>
              <a:t>A callback is a function that is to be executed after another function has finished executing – hence the name ‘call back’.</a:t>
            </a:r>
          </a:p>
        </p:txBody>
      </p:sp>
    </p:spTree>
    <p:extLst>
      <p:ext uri="{BB962C8B-B14F-4D97-AF65-F5344CB8AC3E}">
        <p14:creationId xmlns:p14="http://schemas.microsoft.com/office/powerpoint/2010/main" val="12653530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07C41-7A78-C059-564E-438E37413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Callback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205FFF-AB42-219D-53C6-CD50C266EF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JavaScript is an event driven language. This means that instead of waiting for a response before moving on, JS will keep executing while listening for other events.</a:t>
            </a:r>
          </a:p>
          <a:p>
            <a:endParaRPr lang="en-US" dirty="0"/>
          </a:p>
          <a:p>
            <a:r>
              <a:rPr lang="en-US" dirty="0"/>
              <a:t>Callbacks are a way to make sure certain code doesn’t execute until other code has already finished execution.</a:t>
            </a:r>
          </a:p>
        </p:txBody>
      </p:sp>
    </p:spTree>
    <p:extLst>
      <p:ext uri="{BB962C8B-B14F-4D97-AF65-F5344CB8AC3E}">
        <p14:creationId xmlns:p14="http://schemas.microsoft.com/office/powerpoint/2010/main" val="2900547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0E62A-9B19-CDDF-6886-089CD1E05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Callback in 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AA42E-DB0B-E9C7-A336-A08D0E3AC2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Callbacks are just the name of a convention for using JS functions. There isn’t a special thing called a ‘callback’ in the JS language. It’s just a convention. Instead of immediately returning some result like most functions, functions that use callbacks take some time to produce a result.</a:t>
            </a:r>
          </a:p>
          <a:p>
            <a:endParaRPr lang="en-US" dirty="0"/>
          </a:p>
          <a:p>
            <a:r>
              <a:rPr lang="en-US" dirty="0"/>
              <a:t>The word ‘asynchronous’, aka ‘async’ just mean ‘ take some time’ or ‘happens in the future, not right now’. Usually callbacks only used when doing I/O, e.g. downloading things, reading files, talking to databases, etc.</a:t>
            </a:r>
          </a:p>
          <a:p>
            <a:endParaRPr lang="en-US" dirty="0"/>
          </a:p>
          <a:p>
            <a:r>
              <a:rPr lang="en-US" dirty="0"/>
              <a:t>“Callback Hell”</a:t>
            </a:r>
          </a:p>
        </p:txBody>
      </p:sp>
    </p:spTree>
    <p:extLst>
      <p:ext uri="{BB962C8B-B14F-4D97-AF65-F5344CB8AC3E}">
        <p14:creationId xmlns:p14="http://schemas.microsoft.com/office/powerpoint/2010/main" val="40656763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19D20-AE1D-93B1-BEE1-147E163FC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Promises In JSS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414CF0-A5DB-5A03-E3D7-DF8AB386C3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Promises are used to handle asynchronous operations in JS. They are easy to mange when dealing with multiple asynchronous operations where callbacks can create callback hell leading to unmanageable code.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 Promise is an object that keep track about whether a certain event has happened already or not.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Determines what happens after the events has happened.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resolveFunc</a:t>
            </a:r>
            <a:r>
              <a:rPr lang="en-US" dirty="0"/>
              <a:t>(value) //call on fulfilled</a:t>
            </a:r>
          </a:p>
          <a:p>
            <a:pPr marL="0" indent="0">
              <a:buNone/>
            </a:pPr>
            <a:r>
              <a:rPr lang="en-US" dirty="0" err="1"/>
              <a:t>rejectFunc</a:t>
            </a:r>
            <a:r>
              <a:rPr lang="en-US" dirty="0"/>
              <a:t>(reason) //call on rejected</a:t>
            </a:r>
          </a:p>
        </p:txBody>
      </p:sp>
    </p:spTree>
    <p:extLst>
      <p:ext uri="{BB962C8B-B14F-4D97-AF65-F5344CB8AC3E}">
        <p14:creationId xmlns:p14="http://schemas.microsoft.com/office/powerpoint/2010/main" val="3150965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D4D9E-9E22-F851-D698-ACD36640D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094863" cy="794935"/>
          </a:xfrm>
        </p:spPr>
        <p:txBody>
          <a:bodyPr/>
          <a:lstStyle/>
          <a:p>
            <a:r>
              <a:rPr lang="en-US" dirty="0"/>
              <a:t>What Does That Mean?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650ED3-7216-995D-7E88-DF6E521B5C1D}"/>
              </a:ext>
            </a:extLst>
          </p:cNvPr>
          <p:cNvSpPr txBox="1"/>
          <p:nvPr/>
        </p:nvSpPr>
        <p:spPr>
          <a:xfrm>
            <a:off x="5131558" y="3548418"/>
            <a:ext cx="1122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V8 engine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D7589B-D7AC-6C86-E225-22EE881967C2}"/>
              </a:ext>
            </a:extLst>
          </p:cNvPr>
          <p:cNvSpPr txBox="1"/>
          <p:nvPr/>
        </p:nvSpPr>
        <p:spPr>
          <a:xfrm>
            <a:off x="5131558" y="1647728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NodeJs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165BBC-6655-BE19-6C0E-36CD194D0AA3}"/>
              </a:ext>
            </a:extLst>
          </p:cNvPr>
          <p:cNvSpPr txBox="1"/>
          <p:nvPr/>
        </p:nvSpPr>
        <p:spPr>
          <a:xfrm>
            <a:off x="5131558" y="5631750"/>
            <a:ext cx="3239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JavaScript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8A53B0-B752-19CA-87DA-05B638564EA5}"/>
              </a:ext>
            </a:extLst>
          </p:cNvPr>
          <p:cNvSpPr txBox="1"/>
          <p:nvPr/>
        </p:nvSpPr>
        <p:spPr>
          <a:xfrm>
            <a:off x="996287" y="3548418"/>
            <a:ext cx="540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C++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7084F2-D9A0-747C-2944-AB66BBE007C5}"/>
              </a:ext>
            </a:extLst>
          </p:cNvPr>
          <p:cNvSpPr txBox="1"/>
          <p:nvPr/>
        </p:nvSpPr>
        <p:spPr>
          <a:xfrm>
            <a:off x="9430603" y="3529210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Machine Code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3C40E51F-26A5-FA1B-371C-BE1E0F0E0614}"/>
              </a:ext>
            </a:extLst>
          </p:cNvPr>
          <p:cNvSpPr/>
          <p:nvPr/>
        </p:nvSpPr>
        <p:spPr>
          <a:xfrm>
            <a:off x="2552131" y="3429000"/>
            <a:ext cx="1678675" cy="6734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9EB507ED-8654-A102-1893-15A5EE684C1E}"/>
              </a:ext>
            </a:extLst>
          </p:cNvPr>
          <p:cNvSpPr/>
          <p:nvPr/>
        </p:nvSpPr>
        <p:spPr>
          <a:xfrm>
            <a:off x="6769290" y="3429000"/>
            <a:ext cx="2374710" cy="7949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DDF2598-7FB5-B0C3-A31D-3DF0D59786F0}"/>
              </a:ext>
            </a:extLst>
          </p:cNvPr>
          <p:cNvSpPr txBox="1"/>
          <p:nvPr/>
        </p:nvSpPr>
        <p:spPr>
          <a:xfrm>
            <a:off x="2552131" y="3211239"/>
            <a:ext cx="112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Written in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CD925E5-7611-440E-8BD0-0C14D1115534}"/>
              </a:ext>
            </a:extLst>
          </p:cNvPr>
          <p:cNvSpPr txBox="1"/>
          <p:nvPr/>
        </p:nvSpPr>
        <p:spPr>
          <a:xfrm>
            <a:off x="6769290" y="3211239"/>
            <a:ext cx="1296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Compiles to</a:t>
            </a: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0AE0488A-DA77-489A-46C7-F99A38465249}"/>
              </a:ext>
            </a:extLst>
          </p:cNvPr>
          <p:cNvSpPr/>
          <p:nvPr/>
        </p:nvSpPr>
        <p:spPr>
          <a:xfrm>
            <a:off x="5336275" y="2115403"/>
            <a:ext cx="685270" cy="13094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F71E1971-9723-FBD4-BE7F-7AF6461D7511}"/>
              </a:ext>
            </a:extLst>
          </p:cNvPr>
          <p:cNvSpPr/>
          <p:nvPr/>
        </p:nvSpPr>
        <p:spPr>
          <a:xfrm rot="10800000">
            <a:off x="5350134" y="4273107"/>
            <a:ext cx="685270" cy="13094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398F36D-74F7-F16F-89BB-D2F7BC0CF026}"/>
              </a:ext>
            </a:extLst>
          </p:cNvPr>
          <p:cNvSpPr txBox="1"/>
          <p:nvPr/>
        </p:nvSpPr>
        <p:spPr>
          <a:xfrm>
            <a:off x="5869733" y="2401649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C8A8A42-55BD-9CC7-7542-6F7EBB23F982}"/>
              </a:ext>
            </a:extLst>
          </p:cNvPr>
          <p:cNvSpPr txBox="1"/>
          <p:nvPr/>
        </p:nvSpPr>
        <p:spPr>
          <a:xfrm>
            <a:off x="6021545" y="4803720"/>
            <a:ext cx="2007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Compiles JavaScript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37C42C95-3FFF-CE50-504F-7A9813E4AB64}"/>
              </a:ext>
            </a:extLst>
          </p:cNvPr>
          <p:cNvCxnSpPr>
            <a:endCxn id="11" idx="0"/>
          </p:cNvCxnSpPr>
          <p:nvPr/>
        </p:nvCxnSpPr>
        <p:spPr>
          <a:xfrm rot="10800000" flipV="1">
            <a:off x="3116709" y="1832393"/>
            <a:ext cx="1605416" cy="137884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6BE59A6B-9BE5-46AC-B111-0A4899B01DCB}"/>
              </a:ext>
            </a:extLst>
          </p:cNvPr>
          <p:cNvCxnSpPr>
            <a:endCxn id="6" idx="1"/>
          </p:cNvCxnSpPr>
          <p:nvPr/>
        </p:nvCxnSpPr>
        <p:spPr>
          <a:xfrm rot="16200000" flipH="1">
            <a:off x="3006211" y="3691068"/>
            <a:ext cx="2235845" cy="201485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4478281-7077-4F6F-9FD8-5669F753E57D}"/>
              </a:ext>
            </a:extLst>
          </p:cNvPr>
          <p:cNvSpPr txBox="1"/>
          <p:nvPr/>
        </p:nvSpPr>
        <p:spPr>
          <a:xfrm>
            <a:off x="2674961" y="1542197"/>
            <a:ext cx="1743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Adds JS Features</a:t>
            </a:r>
          </a:p>
        </p:txBody>
      </p:sp>
    </p:spTree>
    <p:extLst>
      <p:ext uri="{BB962C8B-B14F-4D97-AF65-F5344CB8AC3E}">
        <p14:creationId xmlns:p14="http://schemas.microsoft.com/office/powerpoint/2010/main" val="2266516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2AC5F-0D7D-8058-0995-A251BD9FA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on the Server</a:t>
            </a:r>
          </a:p>
        </p:txBody>
      </p:sp>
      <p:pic>
        <p:nvPicPr>
          <p:cNvPr id="5" name="Graphic 4" descr="User">
            <a:extLst>
              <a:ext uri="{FF2B5EF4-FFF2-40B4-BE49-F238E27FC236}">
                <a16:creationId xmlns:a16="http://schemas.microsoft.com/office/drawing/2014/main" id="{BFC47E35-58C0-A015-4BC5-6AC7B4217A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4096" y="4732361"/>
            <a:ext cx="914400" cy="914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A3A728-1815-1810-A0A9-32F49C98DC11}"/>
              </a:ext>
            </a:extLst>
          </p:cNvPr>
          <p:cNvSpPr txBox="1"/>
          <p:nvPr/>
        </p:nvSpPr>
        <p:spPr>
          <a:xfrm>
            <a:off x="1094097" y="5646761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Client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E8A1C6B0-BB9D-F750-9D91-CA0DF953F915}"/>
              </a:ext>
            </a:extLst>
          </p:cNvPr>
          <p:cNvSpPr/>
          <p:nvPr/>
        </p:nvSpPr>
        <p:spPr>
          <a:xfrm>
            <a:off x="2306472" y="5022376"/>
            <a:ext cx="1965277" cy="6243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832D1DD-6CC3-4145-CF8A-ACACC1323064}"/>
              </a:ext>
            </a:extLst>
          </p:cNvPr>
          <p:cNvSpPr/>
          <p:nvPr/>
        </p:nvSpPr>
        <p:spPr>
          <a:xfrm>
            <a:off x="4569724" y="4899546"/>
            <a:ext cx="315718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 (Browser)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CB0852-F1F5-6B90-C39A-0A8FA3F1E162}"/>
              </a:ext>
            </a:extLst>
          </p:cNvPr>
          <p:cNvSpPr txBox="1"/>
          <p:nvPr/>
        </p:nvSpPr>
        <p:spPr>
          <a:xfrm>
            <a:off x="4844954" y="2074460"/>
            <a:ext cx="2176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https://my-page.com</a:t>
            </a: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71A5AAB9-4A0F-BD80-C640-29EA619EBD3C}"/>
              </a:ext>
            </a:extLst>
          </p:cNvPr>
          <p:cNvSpPr/>
          <p:nvPr/>
        </p:nvSpPr>
        <p:spPr>
          <a:xfrm rot="10800000">
            <a:off x="5336275" y="2729552"/>
            <a:ext cx="941695" cy="188339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C40B502-F4F3-AC98-D53A-926CFC7020D3}"/>
              </a:ext>
            </a:extLst>
          </p:cNvPr>
          <p:cNvSpPr txBox="1"/>
          <p:nvPr/>
        </p:nvSpPr>
        <p:spPr>
          <a:xfrm>
            <a:off x="3862316" y="3712191"/>
            <a:ext cx="944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Request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F401A9A-4FA8-F393-C0CA-47EA78A57384}"/>
              </a:ext>
            </a:extLst>
          </p:cNvPr>
          <p:cNvSpPr/>
          <p:nvPr/>
        </p:nvSpPr>
        <p:spPr>
          <a:xfrm>
            <a:off x="4844954" y="1419367"/>
            <a:ext cx="3725840" cy="6550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</a:t>
            </a: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8A2A3E3A-A5B0-7C56-D69E-0775E6F0540D}"/>
              </a:ext>
            </a:extLst>
          </p:cNvPr>
          <p:cNvSpPr/>
          <p:nvPr/>
        </p:nvSpPr>
        <p:spPr>
          <a:xfrm>
            <a:off x="7021897" y="2646823"/>
            <a:ext cx="941695" cy="188339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6EC9BD3-5E65-EB29-B6A2-D1BE2C9AE8F0}"/>
              </a:ext>
            </a:extLst>
          </p:cNvPr>
          <p:cNvSpPr txBox="1"/>
          <p:nvPr/>
        </p:nvSpPr>
        <p:spPr>
          <a:xfrm>
            <a:off x="7963591" y="3384645"/>
            <a:ext cx="14249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Response</a:t>
            </a:r>
          </a:p>
          <a:p>
            <a:r>
              <a:rPr lang="en-US" dirty="0"/>
              <a:t>“HTML Page”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AEE8C82-B522-2217-5BF2-DB1DC0CD4B6D}"/>
              </a:ext>
            </a:extLst>
          </p:cNvPr>
          <p:cNvSpPr/>
          <p:nvPr/>
        </p:nvSpPr>
        <p:spPr>
          <a:xfrm>
            <a:off x="9880978" y="265036"/>
            <a:ext cx="2129051" cy="6550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ACFEECE-081F-5E15-7B36-743D64DA265C}"/>
              </a:ext>
            </a:extLst>
          </p:cNvPr>
          <p:cNvSpPr/>
          <p:nvPr/>
        </p:nvSpPr>
        <p:spPr>
          <a:xfrm>
            <a:off x="9880978" y="1227481"/>
            <a:ext cx="2129051" cy="6550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Authentication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67D8D36-9DA6-C47E-1BF0-BF891EE76E2F}"/>
              </a:ext>
            </a:extLst>
          </p:cNvPr>
          <p:cNvSpPr/>
          <p:nvPr/>
        </p:nvSpPr>
        <p:spPr>
          <a:xfrm>
            <a:off x="9880977" y="2210120"/>
            <a:ext cx="2129051" cy="6550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 Validation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A63A5B5-F121-CBE4-6EBF-47AC4FD2B5B4}"/>
              </a:ext>
            </a:extLst>
          </p:cNvPr>
          <p:cNvSpPr/>
          <p:nvPr/>
        </p:nvSpPr>
        <p:spPr>
          <a:xfrm>
            <a:off x="9880976" y="3343700"/>
            <a:ext cx="2129051" cy="6550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Your Business Logic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3682741-49A1-1941-2748-08A24E48C809}"/>
              </a:ext>
            </a:extLst>
          </p:cNvPr>
          <p:cNvCxnSpPr>
            <a:stCxn id="12" idx="3"/>
            <a:endCxn id="15" idx="1"/>
          </p:cNvCxnSpPr>
          <p:nvPr/>
        </p:nvCxnSpPr>
        <p:spPr>
          <a:xfrm flipV="1">
            <a:off x="8570794" y="592583"/>
            <a:ext cx="1310184" cy="1154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3D048D7-FA9D-DA96-9B0E-1294F2FBDF8B}"/>
              </a:ext>
            </a:extLst>
          </p:cNvPr>
          <p:cNvCxnSpPr>
            <a:stCxn id="12" idx="3"/>
            <a:endCxn id="16" idx="1"/>
          </p:cNvCxnSpPr>
          <p:nvPr/>
        </p:nvCxnSpPr>
        <p:spPr>
          <a:xfrm flipV="1">
            <a:off x="8570794" y="1555028"/>
            <a:ext cx="1310184" cy="191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1D8083E-BA18-1FFE-FDBA-74FD404CA9E0}"/>
              </a:ext>
            </a:extLst>
          </p:cNvPr>
          <p:cNvCxnSpPr>
            <a:stCxn id="12" idx="3"/>
            <a:endCxn id="17" idx="1"/>
          </p:cNvCxnSpPr>
          <p:nvPr/>
        </p:nvCxnSpPr>
        <p:spPr>
          <a:xfrm>
            <a:off x="8570794" y="1746914"/>
            <a:ext cx="1310183" cy="790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E627FC8-0867-31C5-B56B-7F7425469B1F}"/>
              </a:ext>
            </a:extLst>
          </p:cNvPr>
          <p:cNvCxnSpPr>
            <a:stCxn id="12" idx="3"/>
            <a:endCxn id="18" idx="1"/>
          </p:cNvCxnSpPr>
          <p:nvPr/>
        </p:nvCxnSpPr>
        <p:spPr>
          <a:xfrm>
            <a:off x="8570794" y="1746914"/>
            <a:ext cx="1310182" cy="19243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357928DF-44C8-8499-7E8D-BA9237EBF914}"/>
              </a:ext>
            </a:extLst>
          </p:cNvPr>
          <p:cNvCxnSpPr>
            <a:stCxn id="5" idx="0"/>
            <a:endCxn id="12" idx="1"/>
          </p:cNvCxnSpPr>
          <p:nvPr/>
        </p:nvCxnSpPr>
        <p:spPr>
          <a:xfrm rot="5400000" flipH="1" flipV="1">
            <a:off x="1705402" y="1592809"/>
            <a:ext cx="2985447" cy="329365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C4E28F35-A9BD-FA3D-D893-05818718619B}"/>
              </a:ext>
            </a:extLst>
          </p:cNvPr>
          <p:cNvSpPr txBox="1"/>
          <p:nvPr/>
        </p:nvSpPr>
        <p:spPr>
          <a:xfrm>
            <a:off x="1815152" y="2729552"/>
            <a:ext cx="17715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Can’t access</a:t>
            </a:r>
          </a:p>
          <a:p>
            <a:r>
              <a:rPr lang="en-US" dirty="0"/>
              <a:t>Server-side Code</a:t>
            </a:r>
          </a:p>
        </p:txBody>
      </p:sp>
      <p:sp>
        <p:nvSpPr>
          <p:cNvPr id="30" name="&quot;Not Allowed&quot; Symbol 29">
            <a:extLst>
              <a:ext uri="{FF2B5EF4-FFF2-40B4-BE49-F238E27FC236}">
                <a16:creationId xmlns:a16="http://schemas.microsoft.com/office/drawing/2014/main" id="{2726F83F-6F7E-5378-93EC-9B3B07B6D84C}"/>
              </a:ext>
            </a:extLst>
          </p:cNvPr>
          <p:cNvSpPr/>
          <p:nvPr/>
        </p:nvSpPr>
        <p:spPr>
          <a:xfrm>
            <a:off x="1247132" y="2697369"/>
            <a:ext cx="492442" cy="646331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1387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6823D-02C4-0057-3A06-3FF2FEBB8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Side note: You’re not limited to the Server!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ACAB16-7109-88C5-AED2-C363C0889587}"/>
              </a:ext>
            </a:extLst>
          </p:cNvPr>
          <p:cNvSpPr txBox="1"/>
          <p:nvPr/>
        </p:nvSpPr>
        <p:spPr>
          <a:xfrm flipH="1">
            <a:off x="4194638" y="1506022"/>
            <a:ext cx="3434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Node.js is a JavaScript  Runtime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1EA8A6-7E8C-82DF-A173-B4DF6FBEB7D5}"/>
              </a:ext>
            </a:extLst>
          </p:cNvPr>
          <p:cNvSpPr txBox="1"/>
          <p:nvPr/>
        </p:nvSpPr>
        <p:spPr>
          <a:xfrm flipH="1">
            <a:off x="4194638" y="2604341"/>
            <a:ext cx="34344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can use it for more than just Server-side Code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BE9E5C-15C8-3172-15F1-3201B34C7AD0}"/>
              </a:ext>
            </a:extLst>
          </p:cNvPr>
          <p:cNvSpPr txBox="1"/>
          <p:nvPr/>
        </p:nvSpPr>
        <p:spPr>
          <a:xfrm flipH="1">
            <a:off x="4194637" y="4119242"/>
            <a:ext cx="3434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Utility Scripts, Build Tools</a:t>
            </a: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545B941E-C5BC-A1DF-5553-AA9035A5FC19}"/>
              </a:ext>
            </a:extLst>
          </p:cNvPr>
          <p:cNvSpPr/>
          <p:nvPr/>
        </p:nvSpPr>
        <p:spPr>
          <a:xfrm>
            <a:off x="5295331" y="2019869"/>
            <a:ext cx="409433" cy="39980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63668552-2E15-DC4A-A059-CC0E98F41ED0}"/>
              </a:ext>
            </a:extLst>
          </p:cNvPr>
          <p:cNvSpPr/>
          <p:nvPr/>
        </p:nvSpPr>
        <p:spPr>
          <a:xfrm>
            <a:off x="5295331" y="3429000"/>
            <a:ext cx="800669" cy="5055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331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6823D-02C4-0057-3A06-3FF2FEBB8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452212" cy="646332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Node.js’Role</a:t>
            </a:r>
            <a:r>
              <a:rPr lang="en-US" dirty="0"/>
              <a:t> (in Web Development)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8A900D4-E3D7-6206-B838-835668BB3687}"/>
              </a:ext>
            </a:extLst>
          </p:cNvPr>
          <p:cNvGrpSpPr/>
          <p:nvPr/>
        </p:nvGrpSpPr>
        <p:grpSpPr>
          <a:xfrm>
            <a:off x="1610436" y="1214651"/>
            <a:ext cx="9452212" cy="1255594"/>
            <a:chOff x="1610436" y="1214651"/>
            <a:chExt cx="9452212" cy="1255594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5999D2E6-3858-2407-0EEA-DA57FC5454BD}"/>
                </a:ext>
              </a:extLst>
            </p:cNvPr>
            <p:cNvSpPr/>
            <p:nvPr/>
          </p:nvSpPr>
          <p:spPr>
            <a:xfrm>
              <a:off x="1610436" y="1692322"/>
              <a:ext cx="9452212" cy="7779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Create Server &amp; Listen to Incoming Requests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0EBBFA3-B8F6-D5ED-676D-6DC061C6F212}"/>
                </a:ext>
              </a:extLst>
            </p:cNvPr>
            <p:cNvSpPr/>
            <p:nvPr/>
          </p:nvSpPr>
          <p:spPr>
            <a:xfrm>
              <a:off x="5336275" y="1214651"/>
              <a:ext cx="1965277" cy="646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Run Server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5128630-5F78-7E96-5C04-84CA5585F92D}"/>
              </a:ext>
            </a:extLst>
          </p:cNvPr>
          <p:cNvGrpSpPr/>
          <p:nvPr/>
        </p:nvGrpSpPr>
        <p:grpSpPr>
          <a:xfrm>
            <a:off x="1487606" y="2801203"/>
            <a:ext cx="9452212" cy="1255594"/>
            <a:chOff x="1610436" y="1214651"/>
            <a:chExt cx="9452212" cy="1255594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1DB46AE-8541-00F8-F9B7-957A4F127FC6}"/>
                </a:ext>
              </a:extLst>
            </p:cNvPr>
            <p:cNvSpPr/>
            <p:nvPr/>
          </p:nvSpPr>
          <p:spPr>
            <a:xfrm>
              <a:off x="1610436" y="1692322"/>
              <a:ext cx="9452212" cy="7779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Handle Requests, Validate Input, Connect to Database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CC20B0F-AFBF-46AC-21E5-E1418F56CF97}"/>
                </a:ext>
              </a:extLst>
            </p:cNvPr>
            <p:cNvSpPr/>
            <p:nvPr/>
          </p:nvSpPr>
          <p:spPr>
            <a:xfrm>
              <a:off x="5336275" y="1214651"/>
              <a:ext cx="1965277" cy="646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Business Logic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917C6E3-E035-22B2-A096-F27B08CB13AB}"/>
              </a:ext>
            </a:extLst>
          </p:cNvPr>
          <p:cNvGrpSpPr/>
          <p:nvPr/>
        </p:nvGrpSpPr>
        <p:grpSpPr>
          <a:xfrm>
            <a:off x="1487606" y="4684595"/>
            <a:ext cx="9452212" cy="1255594"/>
            <a:chOff x="1610436" y="1214651"/>
            <a:chExt cx="9452212" cy="125559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ADAD477-31B7-B0D9-3615-1ECE2FF67E60}"/>
                </a:ext>
              </a:extLst>
            </p:cNvPr>
            <p:cNvSpPr/>
            <p:nvPr/>
          </p:nvSpPr>
          <p:spPr>
            <a:xfrm>
              <a:off x="1610436" y="1692322"/>
              <a:ext cx="9452212" cy="7779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Return Responses (Rendered HTML, JSON, …)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BA2C06A-BBD2-52C8-5C50-ABCBF3EF2347}"/>
                </a:ext>
              </a:extLst>
            </p:cNvPr>
            <p:cNvSpPr/>
            <p:nvPr/>
          </p:nvSpPr>
          <p:spPr>
            <a:xfrm>
              <a:off x="5336275" y="1214651"/>
              <a:ext cx="1965277" cy="646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Responses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17333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DA845-0E43-4D3B-3A59-078271B6F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C962DA-5DB4-E6E1-9FC0-E8A8E5A870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en-US" dirty="0"/>
              <a:t>Python</a:t>
            </a:r>
          </a:p>
          <a:p>
            <a:r>
              <a:rPr lang="en-US" dirty="0"/>
              <a:t>Nodes </a:t>
            </a:r>
            <a:r>
              <a:rPr lang="en-US" dirty="0" err="1"/>
              <a:t>js</a:t>
            </a:r>
            <a:endParaRPr lang="en-US" dirty="0"/>
          </a:p>
          <a:p>
            <a:r>
              <a:rPr lang="en-US" dirty="0" err="1"/>
              <a:t>Php</a:t>
            </a:r>
            <a:endParaRPr lang="en-US" dirty="0"/>
          </a:p>
          <a:p>
            <a:r>
              <a:rPr lang="en-US" dirty="0"/>
              <a:t>Ruby</a:t>
            </a:r>
          </a:p>
          <a:p>
            <a:r>
              <a:rPr lang="en-US" dirty="0"/>
              <a:t>Asp.net</a:t>
            </a:r>
          </a:p>
        </p:txBody>
      </p:sp>
    </p:spTree>
    <p:extLst>
      <p:ext uri="{BB962C8B-B14F-4D97-AF65-F5344CB8AC3E}">
        <p14:creationId xmlns:p14="http://schemas.microsoft.com/office/powerpoint/2010/main" val="5419879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B3C52-9372-4900-A02E-10EE961EA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D38C0-6A59-46EA-94C8-D6FA9DDDC9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855424" cy="4302220"/>
          </a:xfrm>
        </p:spPr>
        <p:txBody>
          <a:bodyPr numCol="3">
            <a:normAutofit/>
          </a:bodyPr>
          <a:lstStyle/>
          <a:p>
            <a:r>
              <a:rPr lang="en-US" sz="2000" dirty="0"/>
              <a:t>Getting Started</a:t>
            </a:r>
          </a:p>
          <a:p>
            <a:r>
              <a:rPr lang="en-US" sz="2000" dirty="0"/>
              <a:t>JavaScript Refresher</a:t>
            </a:r>
          </a:p>
          <a:p>
            <a:r>
              <a:rPr lang="en-US" sz="2000" dirty="0"/>
              <a:t>Node.js Basics</a:t>
            </a:r>
          </a:p>
          <a:p>
            <a:r>
              <a:rPr lang="en-US" sz="2000" dirty="0"/>
              <a:t>Efficient Development</a:t>
            </a:r>
          </a:p>
          <a:p>
            <a:r>
              <a:rPr lang="en-US" sz="2000" dirty="0"/>
              <a:t>Using express.js</a:t>
            </a:r>
          </a:p>
          <a:p>
            <a:r>
              <a:rPr lang="en-US" sz="2000" dirty="0"/>
              <a:t>Templating engines</a:t>
            </a:r>
          </a:p>
          <a:p>
            <a:r>
              <a:rPr lang="en-US" sz="2000" dirty="0"/>
              <a:t>Model-View-Controller</a:t>
            </a:r>
          </a:p>
          <a:p>
            <a:r>
              <a:rPr lang="en-US" sz="2000" dirty="0"/>
              <a:t>Advanced Routes &amp; Models</a:t>
            </a:r>
          </a:p>
          <a:p>
            <a:r>
              <a:rPr lang="en-US" sz="2000" dirty="0"/>
              <a:t>Node + SQL (MySQL)</a:t>
            </a:r>
          </a:p>
          <a:p>
            <a:r>
              <a:rPr lang="en-US" sz="2000" dirty="0"/>
              <a:t>Using Sequelize</a:t>
            </a:r>
          </a:p>
          <a:p>
            <a:r>
              <a:rPr lang="en-US" sz="2000" dirty="0"/>
              <a:t>Node + NoSQL (MongoDB)</a:t>
            </a:r>
          </a:p>
          <a:p>
            <a:r>
              <a:rPr lang="en-US" sz="2000" dirty="0"/>
              <a:t>Using Mongoose</a:t>
            </a:r>
          </a:p>
          <a:p>
            <a:r>
              <a:rPr lang="en-US" sz="2000" dirty="0"/>
              <a:t>Sessions &amp; Cookies</a:t>
            </a:r>
          </a:p>
          <a:p>
            <a:r>
              <a:rPr lang="en-US" sz="2000" dirty="0"/>
              <a:t>Authentication</a:t>
            </a:r>
          </a:p>
          <a:p>
            <a:r>
              <a:rPr lang="en-US" sz="2000" dirty="0"/>
              <a:t>Sending E-Mails</a:t>
            </a:r>
          </a:p>
          <a:p>
            <a:r>
              <a:rPr lang="en-US" sz="2000" dirty="0"/>
              <a:t>Authentication Deep Dive</a:t>
            </a:r>
          </a:p>
          <a:p>
            <a:r>
              <a:rPr lang="en-US" sz="2000" dirty="0"/>
              <a:t>User Input Validation</a:t>
            </a:r>
          </a:p>
          <a:p>
            <a:r>
              <a:rPr lang="en-US" sz="2000" dirty="0"/>
              <a:t>Error – Handling</a:t>
            </a:r>
          </a:p>
          <a:p>
            <a:r>
              <a:rPr lang="en-US" sz="2000" dirty="0"/>
              <a:t>File Uploads &amp; downloads</a:t>
            </a:r>
          </a:p>
          <a:p>
            <a:r>
              <a:rPr lang="en-US" sz="2000" dirty="0"/>
              <a:t>Pagination</a:t>
            </a:r>
          </a:p>
          <a:p>
            <a:r>
              <a:rPr lang="en-US" sz="2000" dirty="0"/>
              <a:t>Async Requests</a:t>
            </a:r>
          </a:p>
          <a:p>
            <a:r>
              <a:rPr lang="en-US" sz="2000" dirty="0"/>
              <a:t>Handling Payments</a:t>
            </a:r>
          </a:p>
          <a:p>
            <a:r>
              <a:rPr lang="en-US" sz="2000" dirty="0"/>
              <a:t>REST API Basics</a:t>
            </a:r>
          </a:p>
          <a:p>
            <a:r>
              <a:rPr lang="en-US" sz="2000" dirty="0"/>
              <a:t>Advanced REST API Features</a:t>
            </a:r>
          </a:p>
          <a:p>
            <a:r>
              <a:rPr lang="en-US" sz="2000" dirty="0"/>
              <a:t>Using async-await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78FA39-AE01-8F54-4C9D-8BBCBEFF6A55}"/>
              </a:ext>
            </a:extLst>
          </p:cNvPr>
          <p:cNvSpPr txBox="1"/>
          <p:nvPr/>
        </p:nvSpPr>
        <p:spPr>
          <a:xfrm>
            <a:off x="9348716" y="1825625"/>
            <a:ext cx="241316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Websockets</a:t>
            </a:r>
            <a:r>
              <a:rPr lang="en-US" dirty="0"/>
              <a:t> &amp; Socket.io</a:t>
            </a:r>
          </a:p>
          <a:p>
            <a:r>
              <a:rPr lang="en-US" dirty="0" err="1"/>
              <a:t>GraphQL</a:t>
            </a:r>
            <a:endParaRPr lang="en-US" dirty="0"/>
          </a:p>
          <a:p>
            <a:r>
              <a:rPr lang="en-US" dirty="0" err="1"/>
              <a:t>Delpoyment</a:t>
            </a:r>
            <a:endParaRPr lang="en-US" dirty="0"/>
          </a:p>
          <a:p>
            <a:r>
              <a:rPr lang="en-US" dirty="0"/>
              <a:t>Beyond Web Servers</a:t>
            </a:r>
          </a:p>
        </p:txBody>
      </p:sp>
    </p:spTree>
    <p:extLst>
      <p:ext uri="{BB962C8B-B14F-4D97-AF65-F5344CB8AC3E}">
        <p14:creationId xmlns:p14="http://schemas.microsoft.com/office/powerpoint/2010/main" val="38056390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B3C52-9372-4900-A02E-10EE961EA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REPL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860397-121C-8D5A-1FB7-FCE8F5793A1A}"/>
              </a:ext>
            </a:extLst>
          </p:cNvPr>
          <p:cNvSpPr txBox="1"/>
          <p:nvPr/>
        </p:nvSpPr>
        <p:spPr>
          <a:xfrm>
            <a:off x="2244114" y="1398300"/>
            <a:ext cx="10449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</a:t>
            </a:r>
            <a:r>
              <a:rPr lang="en-US" sz="1400" dirty="0"/>
              <a:t> </a:t>
            </a:r>
            <a:r>
              <a:rPr lang="en-US" sz="2000" dirty="0" err="1"/>
              <a:t>ead</a:t>
            </a:r>
            <a:endParaRPr lang="en-US" sz="4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B6F2C9-E2A8-4F7E-A9DD-55D44C9E4B14}"/>
              </a:ext>
            </a:extLst>
          </p:cNvPr>
          <p:cNvSpPr txBox="1"/>
          <p:nvPr/>
        </p:nvSpPr>
        <p:spPr>
          <a:xfrm>
            <a:off x="2244114" y="2064962"/>
            <a:ext cx="7723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E </a:t>
            </a:r>
            <a:r>
              <a:rPr lang="en-US" sz="2000" dirty="0" err="1"/>
              <a:t>val</a:t>
            </a:r>
            <a:endParaRPr lang="en-US" sz="3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DBD7865-5F52-769A-2E38-7293010DBBDA}"/>
              </a:ext>
            </a:extLst>
          </p:cNvPr>
          <p:cNvSpPr txBox="1"/>
          <p:nvPr/>
        </p:nvSpPr>
        <p:spPr>
          <a:xfrm>
            <a:off x="2244114" y="2844225"/>
            <a:ext cx="8571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P </a:t>
            </a:r>
            <a:r>
              <a:rPr lang="en-US" sz="2000" dirty="0" err="1"/>
              <a:t>rint</a:t>
            </a:r>
            <a:endParaRPr lang="en-US" sz="3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DC873F-BABE-5278-41D8-F6DA76937FE9}"/>
              </a:ext>
            </a:extLst>
          </p:cNvPr>
          <p:cNvSpPr txBox="1"/>
          <p:nvPr/>
        </p:nvSpPr>
        <p:spPr>
          <a:xfrm>
            <a:off x="2244114" y="3705375"/>
            <a:ext cx="8547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L </a:t>
            </a:r>
            <a:r>
              <a:rPr lang="en-US" sz="2000" dirty="0" err="1"/>
              <a:t>oop</a:t>
            </a:r>
            <a:endParaRPr lang="en-US" sz="3200" dirty="0"/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B0D144F3-9FE7-BE7F-E179-7ED15759BAD5}"/>
              </a:ext>
            </a:extLst>
          </p:cNvPr>
          <p:cNvCxnSpPr>
            <a:stCxn id="12" idx="1"/>
            <a:endCxn id="7" idx="1"/>
          </p:cNvCxnSpPr>
          <p:nvPr/>
        </p:nvCxnSpPr>
        <p:spPr>
          <a:xfrm rot="10800000">
            <a:off x="2244114" y="1690689"/>
            <a:ext cx="12700" cy="2307075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E020120F-B0D3-2FDF-295C-5C9030F3A4F5}"/>
              </a:ext>
            </a:extLst>
          </p:cNvPr>
          <p:cNvSpPr/>
          <p:nvPr/>
        </p:nvSpPr>
        <p:spPr>
          <a:xfrm>
            <a:off x="3821092" y="1608800"/>
            <a:ext cx="1747861" cy="3742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FF42C3-8A58-D2E2-16F5-9469ABD6F0A6}"/>
              </a:ext>
            </a:extLst>
          </p:cNvPr>
          <p:cNvSpPr/>
          <p:nvPr/>
        </p:nvSpPr>
        <p:spPr>
          <a:xfrm>
            <a:off x="6400800" y="1241946"/>
            <a:ext cx="4258101" cy="823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 User Input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32F9047F-DCD0-6B23-23A7-481477BC1B55}"/>
              </a:ext>
            </a:extLst>
          </p:cNvPr>
          <p:cNvSpPr/>
          <p:nvPr/>
        </p:nvSpPr>
        <p:spPr>
          <a:xfrm>
            <a:off x="3821092" y="2275462"/>
            <a:ext cx="1747861" cy="3742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0D0EB0E-179E-39F7-3A88-1ADE71B6585C}"/>
              </a:ext>
            </a:extLst>
          </p:cNvPr>
          <p:cNvSpPr/>
          <p:nvPr/>
        </p:nvSpPr>
        <p:spPr>
          <a:xfrm>
            <a:off x="6400800" y="1908608"/>
            <a:ext cx="4258101" cy="823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Evaluate User Input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0F1C4601-DC62-7907-A780-ADE81AF48A47}"/>
              </a:ext>
            </a:extLst>
          </p:cNvPr>
          <p:cNvSpPr/>
          <p:nvPr/>
        </p:nvSpPr>
        <p:spPr>
          <a:xfrm>
            <a:off x="3821092" y="3121499"/>
            <a:ext cx="1747861" cy="3742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BB2591C-EB7A-2E0D-3DE2-35A0171FE634}"/>
              </a:ext>
            </a:extLst>
          </p:cNvPr>
          <p:cNvSpPr/>
          <p:nvPr/>
        </p:nvSpPr>
        <p:spPr>
          <a:xfrm>
            <a:off x="6400800" y="2754645"/>
            <a:ext cx="4258101" cy="823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 Output (Result)</a:t>
            </a: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054EA3ED-5B37-D123-FAAE-7C4171A1436E}"/>
              </a:ext>
            </a:extLst>
          </p:cNvPr>
          <p:cNvSpPr/>
          <p:nvPr/>
        </p:nvSpPr>
        <p:spPr>
          <a:xfrm>
            <a:off x="3821092" y="3812571"/>
            <a:ext cx="1747861" cy="3742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29DBEFB-CAEC-6CB5-3528-10E40B35AFB3}"/>
              </a:ext>
            </a:extLst>
          </p:cNvPr>
          <p:cNvSpPr/>
          <p:nvPr/>
        </p:nvSpPr>
        <p:spPr>
          <a:xfrm>
            <a:off x="6400800" y="3445717"/>
            <a:ext cx="4258101" cy="823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Wait for new Input</a:t>
            </a:r>
          </a:p>
        </p:txBody>
      </p:sp>
    </p:spTree>
    <p:extLst>
      <p:ext uri="{BB962C8B-B14F-4D97-AF65-F5344CB8AC3E}">
        <p14:creationId xmlns:p14="http://schemas.microsoft.com/office/powerpoint/2010/main" val="42904409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BB359-71AF-732B-4917-CBCBF1B35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Node.js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61A8D0-55A7-C7CC-285E-136347DDB5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883925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Execute files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Used for real apps</a:t>
            </a:r>
          </a:p>
          <a:p>
            <a:r>
              <a:rPr lang="en-US" dirty="0"/>
              <a:t>Predictable sequence of steps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F343672-171A-3BA8-096B-183D994584B8}"/>
              </a:ext>
            </a:extLst>
          </p:cNvPr>
          <p:cNvSpPr txBox="1">
            <a:spLocks/>
          </p:cNvSpPr>
          <p:nvPr/>
        </p:nvSpPr>
        <p:spPr>
          <a:xfrm>
            <a:off x="7348182" y="1690688"/>
            <a:ext cx="457996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Use the REPL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r>
              <a:rPr lang="en-US" dirty="0"/>
              <a:t>Great playground!</a:t>
            </a:r>
          </a:p>
          <a:p>
            <a:r>
              <a:rPr lang="en-US" dirty="0"/>
              <a:t>Execute code as we write it</a:t>
            </a:r>
          </a:p>
        </p:txBody>
      </p:sp>
    </p:spTree>
    <p:extLst>
      <p:ext uri="{BB962C8B-B14F-4D97-AF65-F5344CB8AC3E}">
        <p14:creationId xmlns:p14="http://schemas.microsoft.com/office/powerpoint/2010/main" val="25587329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680</Words>
  <Application>Microsoft Office PowerPoint</Application>
  <PresentationFormat>Widescreen</PresentationFormat>
  <Paragraphs>139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What is Node.js?</vt:lpstr>
      <vt:lpstr>What Does That Mean?</vt:lpstr>
      <vt:lpstr>JavaScript on the Server</vt:lpstr>
      <vt:lpstr>Side note: You’re not limited to the Server!</vt:lpstr>
      <vt:lpstr>Node.js’Role (in Web Development)</vt:lpstr>
      <vt:lpstr>Alternatives</vt:lpstr>
      <vt:lpstr>Course Outline</vt:lpstr>
      <vt:lpstr>The REPL</vt:lpstr>
      <vt:lpstr>Running Node.js Code</vt:lpstr>
      <vt:lpstr>JavaScript Summary</vt:lpstr>
      <vt:lpstr>JS:</vt:lpstr>
      <vt:lpstr>Functions is First Class Citizens</vt:lpstr>
      <vt:lpstr>Callback Function</vt:lpstr>
      <vt:lpstr>Why Callback Function</vt:lpstr>
      <vt:lpstr>Callback in JS</vt:lpstr>
      <vt:lpstr>Promises In JSS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Node.js?</dc:title>
  <dc:creator>Piyush Chaturvedi</dc:creator>
  <cp:lastModifiedBy>Piyush Chaturvedi</cp:lastModifiedBy>
  <cp:revision>4</cp:revision>
  <dcterms:created xsi:type="dcterms:W3CDTF">2023-03-27T11:18:38Z</dcterms:created>
  <dcterms:modified xsi:type="dcterms:W3CDTF">2023-03-30T12:25:35Z</dcterms:modified>
</cp:coreProperties>
</file>