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 numCol="2"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  <a:p>
            <a:r>
              <a:rPr lang="en-US" dirty="0"/>
              <a:t>Providing User Feedback</a:t>
            </a:r>
          </a:p>
          <a:p>
            <a:r>
              <a:rPr lang="en-US" dirty="0"/>
              <a:t>Finishing the Flash Messages</a:t>
            </a:r>
          </a:p>
          <a:p>
            <a:r>
              <a:rPr lang="en-US" dirty="0"/>
              <a:t>Adding Additional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Authentication means that not every visitor of the page can view and interact with everything.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You can protect routes by checking the (session-controlled) login status right before you access a controller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7C933-8EAD-DDB4-D6B6-330E4A29F725}"/>
              </a:ext>
            </a:extLst>
          </p:cNvPr>
          <p:cNvSpPr txBox="1">
            <a:spLocks/>
          </p:cNvSpPr>
          <p:nvPr/>
        </p:nvSpPr>
        <p:spPr>
          <a:xfrm>
            <a:off x="6585857" y="1825625"/>
            <a:ext cx="538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Security &amp; UX</a:t>
            </a:r>
          </a:p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you should therefore include CSRF protection in ANY application you build!</a:t>
            </a:r>
          </a:p>
          <a:p>
            <a:r>
              <a:rPr lang="en-US" dirty="0"/>
              <a:t>For a better user experience, you can flash data/messages into the session which you then can display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B5-FD27-3806-A370-2B855C9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7C5-5295-99F3-9474-5FADD4F3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Passwords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</a:t>
            </a:r>
          </a:p>
          <a:p>
            <a:r>
              <a:rPr lang="en-US" dirty="0"/>
              <a:t>Editing Fails solve.</a:t>
            </a:r>
          </a:p>
        </p:txBody>
      </p:sp>
    </p:spTree>
    <p:extLst>
      <p:ext uri="{BB962C8B-B14F-4D97-AF65-F5344CB8AC3E}">
        <p14:creationId xmlns:p14="http://schemas.microsoft.com/office/powerpoint/2010/main" val="1828656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 Resetting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 resetting has to be implemented in a way that prevents users from resetting random user accounts.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Reset tokens have to be random, unguessable and unique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690688"/>
            <a:ext cx="4920343" cy="3256189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Authorization is an important part of pretty much every app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Not every authenticated user should be able to do everything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Instead, you want to lock down access by restricting the permissions of your users.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41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B8B-5FAB-65DF-ED9C-8680E31F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0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97005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Why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17714" y="3080656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42557-3CCE-50CA-53E9-04589E816CC8}"/>
              </a:ext>
            </a:extLst>
          </p:cNvPr>
          <p:cNvCxnSpPr>
            <a:stCxn id="9" idx="3"/>
          </p:cNvCxnSpPr>
          <p:nvPr/>
        </p:nvCxnSpPr>
        <p:spPr>
          <a:xfrm flipV="1">
            <a:off x="3222171" y="3428998"/>
            <a:ext cx="1045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BC426B-F470-6846-CE7A-44F701092E2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447314" y="928016"/>
            <a:ext cx="12700" cy="2457321"/>
          </a:xfrm>
          <a:prstGeom prst="bentConnector3">
            <a:avLst>
              <a:gd name="adj1" fmla="val 5228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08F32C-FB5F-6AB7-BC54-F82B336E290A}"/>
              </a:ext>
            </a:extLst>
          </p:cNvPr>
          <p:cNvSpPr txBox="1"/>
          <p:nvPr/>
        </p:nvSpPr>
        <p:spPr>
          <a:xfrm>
            <a:off x="9492343" y="2084499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</p:spTree>
    <p:extLst>
      <p:ext uri="{BB962C8B-B14F-4D97-AF65-F5344CB8AC3E}">
        <p14:creationId xmlns:p14="http://schemas.microsoft.com/office/powerpoint/2010/main" val="31233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300" y="365126"/>
            <a:ext cx="3263898" cy="628878"/>
          </a:xfrm>
        </p:spPr>
        <p:txBody>
          <a:bodyPr>
            <a:noAutofit/>
          </a:bodyPr>
          <a:lstStyle/>
          <a:p>
            <a:r>
              <a:rPr lang="en-US" sz="3200" dirty="0"/>
              <a:t>How to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(Form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on Server-Side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30414" y="579673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EE8C1-178E-287D-8AF6-9EE07BA4D746}"/>
              </a:ext>
            </a:extLst>
          </p:cNvPr>
          <p:cNvSpPr/>
          <p:nvPr/>
        </p:nvSpPr>
        <p:spPr>
          <a:xfrm>
            <a:off x="9143999" y="5617921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EE2D0-9B03-8F24-4BD8-6AA876EF4E0E}"/>
              </a:ext>
            </a:extLst>
          </p:cNvPr>
          <p:cNvSpPr/>
          <p:nvPr/>
        </p:nvSpPr>
        <p:spPr>
          <a:xfrm>
            <a:off x="838200" y="4315490"/>
            <a:ext cx="2743199" cy="6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E08A-0EA6-2302-5B31-E7C472085712}"/>
              </a:ext>
            </a:extLst>
          </p:cNvPr>
          <p:cNvSpPr/>
          <p:nvPr/>
        </p:nvSpPr>
        <p:spPr>
          <a:xfrm>
            <a:off x="957945" y="1808333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E81A03-006C-6F12-4B2B-5292CED8942A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rot="10800000" flipV="1">
            <a:off x="3581400" y="4629146"/>
            <a:ext cx="685801" cy="17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DC2D76-62A1-56BC-ABC0-4C092C928681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>
            <a:off x="230414" y="928016"/>
            <a:ext cx="607786" cy="3718474"/>
          </a:xfrm>
          <a:prstGeom prst="bentConnector3">
            <a:avLst>
              <a:gd name="adj1" fmla="val 130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54DDD-E5DD-4AB6-9114-43AC1BB7E8D1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>
            <a:off x="3701144" y="2084500"/>
            <a:ext cx="566056" cy="7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96CD19-44FA-C477-9B30-639263CE5D03}"/>
              </a:ext>
            </a:extLst>
          </p:cNvPr>
          <p:cNvCxnSpPr>
            <a:stCxn id="16" idx="1"/>
          </p:cNvCxnSpPr>
          <p:nvPr/>
        </p:nvCxnSpPr>
        <p:spPr>
          <a:xfrm flipH="1">
            <a:off x="0" y="2156676"/>
            <a:ext cx="957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D7329-4A6A-4FC1-1A5A-38B2F1D2F5AE}"/>
              </a:ext>
            </a:extLst>
          </p:cNvPr>
          <p:cNvSpPr/>
          <p:nvPr/>
        </p:nvSpPr>
        <p:spPr>
          <a:xfrm rot="1329512">
            <a:off x="7667298" y="1583475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AD433-7F04-F884-56E9-AE8BCE810A3D}"/>
              </a:ext>
            </a:extLst>
          </p:cNvPr>
          <p:cNvSpPr/>
          <p:nvPr/>
        </p:nvSpPr>
        <p:spPr>
          <a:xfrm rot="1329512">
            <a:off x="7741818" y="2848817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FD372D-33BC-9CEB-B118-1B8DAD9D439F}"/>
              </a:ext>
            </a:extLst>
          </p:cNvPr>
          <p:cNvSpPr/>
          <p:nvPr/>
        </p:nvSpPr>
        <p:spPr>
          <a:xfrm rot="1329512">
            <a:off x="10702733" y="5354849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475E10-92DF-FEAF-38B5-08B38EB2FF4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447314" y="5929985"/>
            <a:ext cx="696685" cy="36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5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D7E-B0C5-F1FD-6E61-4682BA5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027D-E096-317C-4C5A-8AA4642C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Why Should We use validation</a:t>
            </a:r>
          </a:p>
          <a:p>
            <a:r>
              <a:rPr lang="en-US" dirty="0"/>
              <a:t>How to validate input</a:t>
            </a:r>
          </a:p>
          <a:p>
            <a:r>
              <a:rPr lang="en-US" dirty="0"/>
              <a:t>Setup &amp; Basic Validation</a:t>
            </a:r>
          </a:p>
          <a:p>
            <a:r>
              <a:rPr lang="en-US" dirty="0"/>
              <a:t>Using validation Error Messages</a:t>
            </a:r>
          </a:p>
          <a:p>
            <a:r>
              <a:rPr lang="en-US" dirty="0"/>
              <a:t>Built-in &amp; Custom Validators</a:t>
            </a:r>
          </a:p>
          <a:p>
            <a:r>
              <a:rPr lang="en-US" dirty="0"/>
              <a:t>More validators</a:t>
            </a:r>
          </a:p>
          <a:p>
            <a:r>
              <a:rPr lang="en-US" dirty="0"/>
              <a:t>Checking for field equality</a:t>
            </a:r>
          </a:p>
          <a:p>
            <a:r>
              <a:rPr lang="en-US" dirty="0"/>
              <a:t>Adding Async Validation</a:t>
            </a:r>
          </a:p>
          <a:p>
            <a:r>
              <a:rPr lang="en-US" dirty="0"/>
              <a:t>Keeping User Input</a:t>
            </a:r>
          </a:p>
          <a:p>
            <a:r>
              <a:rPr lang="en-US" dirty="0"/>
              <a:t>Adding conditional CSS classes</a:t>
            </a:r>
          </a:p>
          <a:p>
            <a:r>
              <a:rPr lang="en-US" dirty="0"/>
              <a:t>Adding Validation to Login</a:t>
            </a:r>
          </a:p>
          <a:p>
            <a:r>
              <a:rPr lang="en-US" dirty="0"/>
              <a:t>Sanitizing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269628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7E5C-84FE-D107-189F-AE1511F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5961"/>
          </a:xfrm>
        </p:spPr>
        <p:txBody>
          <a:bodyPr>
            <a:normAutofit/>
          </a:bodyPr>
          <a:lstStyle/>
          <a:p>
            <a:r>
              <a:rPr lang="en-US" sz="3600" dirty="0"/>
              <a:t>Module Introduction Error Handling</a:t>
            </a:r>
            <a:br>
              <a:rPr lang="en-US" sz="3600" dirty="0"/>
            </a:br>
            <a:r>
              <a:rPr lang="en-US" sz="3600" dirty="0"/>
              <a:t>Types of Errors &amp; Error Handling</a:t>
            </a:r>
            <a:br>
              <a:rPr lang="en-US" sz="3600" dirty="0"/>
            </a:br>
            <a:r>
              <a:rPr lang="en-US" sz="3600" dirty="0"/>
              <a:t>Analyzing the Error Handling in the Current Project</a:t>
            </a:r>
            <a:br>
              <a:rPr lang="en-US" sz="3600" dirty="0"/>
            </a:br>
            <a:r>
              <a:rPr lang="en-US" sz="3600" dirty="0"/>
              <a:t>Error – Some Theory</a:t>
            </a:r>
            <a:br>
              <a:rPr lang="en-US" sz="3600" dirty="0"/>
            </a:br>
            <a:r>
              <a:rPr lang="en-US" sz="3600" dirty="0"/>
              <a:t>Throwing Error in Code</a:t>
            </a:r>
            <a:br>
              <a:rPr lang="en-US" sz="3600" dirty="0"/>
            </a:br>
            <a:r>
              <a:rPr lang="en-US" sz="3600" dirty="0"/>
              <a:t>returning Error Pages</a:t>
            </a:r>
            <a:br>
              <a:rPr lang="en-US" sz="3600" dirty="0"/>
            </a:br>
            <a:r>
              <a:rPr lang="en-US" sz="3600" dirty="0"/>
              <a:t>using the Express.js Error Handling Middleware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79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779E-8BC6-FA9A-6820-B7DBB76E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73AA0-13FB-5AB9-D7DE-4724A13A49E1}"/>
              </a:ext>
            </a:extLst>
          </p:cNvPr>
          <p:cNvSpPr/>
          <p:nvPr/>
        </p:nvSpPr>
        <p:spPr>
          <a:xfrm>
            <a:off x="653142" y="1690688"/>
            <a:ext cx="3048001" cy="5590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Technical/ Networks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79F18-8DD3-DA65-921D-3FC687FF780B}"/>
              </a:ext>
            </a:extLst>
          </p:cNvPr>
          <p:cNvSpPr/>
          <p:nvPr/>
        </p:nvSpPr>
        <p:spPr>
          <a:xfrm>
            <a:off x="3940628" y="1690688"/>
            <a:ext cx="3374572" cy="5590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“Expected”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0B1CC-7C02-7F0A-3C01-BB111AD67374}"/>
              </a:ext>
            </a:extLst>
          </p:cNvPr>
          <p:cNvSpPr/>
          <p:nvPr/>
        </p:nvSpPr>
        <p:spPr>
          <a:xfrm>
            <a:off x="7717972" y="1690688"/>
            <a:ext cx="4310743" cy="559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Bugs/Logical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7D947-550D-AD88-A418-926B942EB8CE}"/>
              </a:ext>
            </a:extLst>
          </p:cNvPr>
          <p:cNvSpPr/>
          <p:nvPr/>
        </p:nvSpPr>
        <p:spPr>
          <a:xfrm>
            <a:off x="653141" y="28699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MongoDB server is down.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D17FB-3E40-6835-47FC-D12F78A66A33}"/>
              </a:ext>
            </a:extLst>
          </p:cNvPr>
          <p:cNvSpPr/>
          <p:nvPr/>
        </p:nvSpPr>
        <p:spPr>
          <a:xfrm>
            <a:off x="653140" y="43287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error page to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9A5E7-CBC5-41A3-69BD-52DC5F31831C}"/>
              </a:ext>
            </a:extLst>
          </p:cNvPr>
          <p:cNvSpPr/>
          <p:nvPr/>
        </p:nvSpPr>
        <p:spPr>
          <a:xfrm>
            <a:off x="3940629" y="28699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File can’t be read, database operation fails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691C4F-A997-3EC1-EE0A-775812129CA2}"/>
              </a:ext>
            </a:extLst>
          </p:cNvPr>
          <p:cNvSpPr/>
          <p:nvPr/>
        </p:nvSpPr>
        <p:spPr>
          <a:xfrm>
            <a:off x="3940628" y="43287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 user, possibly retry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3BD7F-7EE0-0195-AE9B-386B0BCD7663}"/>
              </a:ext>
            </a:extLst>
          </p:cNvPr>
          <p:cNvSpPr/>
          <p:nvPr/>
        </p:nvSpPr>
        <p:spPr>
          <a:xfrm>
            <a:off x="7717972" y="2869974"/>
            <a:ext cx="4310742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object used when it doesn’t exist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AB948-5201-46CE-F173-148A35E016F8}"/>
              </a:ext>
            </a:extLst>
          </p:cNvPr>
          <p:cNvSpPr/>
          <p:nvPr/>
        </p:nvSpPr>
        <p:spPr>
          <a:xfrm>
            <a:off x="7717970" y="4328774"/>
            <a:ext cx="4310741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during development !</a:t>
            </a:r>
          </a:p>
        </p:txBody>
      </p:sp>
    </p:spTree>
    <p:extLst>
      <p:ext uri="{BB962C8B-B14F-4D97-AF65-F5344CB8AC3E}">
        <p14:creationId xmlns:p14="http://schemas.microsoft.com/office/powerpoint/2010/main" val="2424636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0C3-2D9F-1AFB-8447-E0B4B3F8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7629" cy="491218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98419-3B9C-3186-3E96-1DF5D4C804E8}"/>
              </a:ext>
            </a:extLst>
          </p:cNvPr>
          <p:cNvSpPr/>
          <p:nvPr/>
        </p:nvSpPr>
        <p:spPr>
          <a:xfrm>
            <a:off x="522514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FCFF1-605F-44FC-53FB-8C0AB7242582}"/>
              </a:ext>
            </a:extLst>
          </p:cNvPr>
          <p:cNvSpPr/>
          <p:nvPr/>
        </p:nvSpPr>
        <p:spPr>
          <a:xfrm>
            <a:off x="6705600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error is thrown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A4DA8-A68C-4FFE-88B0-B52F6D08E3BF}"/>
              </a:ext>
            </a:extLst>
          </p:cNvPr>
          <p:cNvSpPr/>
          <p:nvPr/>
        </p:nvSpPr>
        <p:spPr>
          <a:xfrm>
            <a:off x="391885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Synchronous Code:</a:t>
            </a:r>
          </a:p>
          <a:p>
            <a:pPr algn="ctr"/>
            <a:r>
              <a:rPr lang="en-US" dirty="0"/>
              <a:t>try-catch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DE527-3845-230C-1408-9839AEBCA414}"/>
              </a:ext>
            </a:extLst>
          </p:cNvPr>
          <p:cNvSpPr/>
          <p:nvPr/>
        </p:nvSpPr>
        <p:spPr>
          <a:xfrm>
            <a:off x="3526970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Code:</a:t>
            </a:r>
          </a:p>
          <a:p>
            <a:pPr algn="ctr"/>
            <a:r>
              <a:rPr lang="en-US" dirty="0"/>
              <a:t>then()-catch()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E778F1A-358A-B5C4-B952-DB04CA652DF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1774371" y="1302657"/>
            <a:ext cx="696686" cy="145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A39F5FF-BCF3-2A67-D6CD-AC5C1F44711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341913" y="1193800"/>
            <a:ext cx="696686" cy="1676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CB8BF-700E-4724-57D4-5EC39DC31D5D}"/>
              </a:ext>
            </a:extLst>
          </p:cNvPr>
          <p:cNvSpPr/>
          <p:nvPr/>
        </p:nvSpPr>
        <p:spPr>
          <a:xfrm>
            <a:off x="391885" y="4078514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21996C-ED45-FD47-8EB0-5BEC0191959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1981200" y="3098800"/>
            <a:ext cx="391885" cy="156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6D5570-1769-F063-5891-2AD7E3A2AC8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548743" y="3098800"/>
            <a:ext cx="391885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464BF-795A-B4C7-0634-DB1722ACD40B}"/>
              </a:ext>
            </a:extLst>
          </p:cNvPr>
          <p:cNvSpPr/>
          <p:nvPr/>
        </p:nvSpPr>
        <p:spPr>
          <a:xfrm>
            <a:off x="522514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error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8A6F3-9ECA-4B88-F5AC-EF7CDE5F812A}"/>
              </a:ext>
            </a:extLst>
          </p:cNvPr>
          <p:cNvSpPr/>
          <p:nvPr/>
        </p:nvSpPr>
        <p:spPr>
          <a:xfrm>
            <a:off x="3309258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Express error handling function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1FE203-1CF3-A5E8-CADF-88DA050848B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5400000">
            <a:off x="2017486" y="3918857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852737-FA08-CA78-6210-DC5048F435DA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16200000" flipH="1">
            <a:off x="3410858" y="4027713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687BF-FF8F-3783-7C06-7EFAD1609DB3}"/>
              </a:ext>
            </a:extLst>
          </p:cNvPr>
          <p:cNvSpPr/>
          <p:nvPr/>
        </p:nvSpPr>
        <p:spPr>
          <a:xfrm>
            <a:off x="7445829" y="2380343"/>
            <a:ext cx="3178629" cy="104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values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D784E2-8688-D9F4-D51A-2D8C2F29694E}"/>
              </a:ext>
            </a:extLst>
          </p:cNvPr>
          <p:cNvSpPr/>
          <p:nvPr/>
        </p:nvSpPr>
        <p:spPr>
          <a:xfrm>
            <a:off x="6705600" y="4122058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6CE0C3-6F38-174C-4A87-90ECD1195B39}"/>
              </a:ext>
            </a:extLst>
          </p:cNvPr>
          <p:cNvSpPr/>
          <p:nvPr/>
        </p:nvSpPr>
        <p:spPr>
          <a:xfrm>
            <a:off x="6836229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 error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715EB-059A-4F5B-5216-F31C6E0925DA}"/>
              </a:ext>
            </a:extLst>
          </p:cNvPr>
          <p:cNvSpPr/>
          <p:nvPr/>
        </p:nvSpPr>
        <p:spPr>
          <a:xfrm>
            <a:off x="9622973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“error”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F504BA6-3D3A-1890-76FC-DA034438286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8331201" y="3962401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67A397-198E-DADD-BDFA-D7CE67A41DED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9724573" y="4071257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2331A2E-4A65-782D-FFFC-DD6B5D40D918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rot="16200000" flipH="1">
            <a:off x="8686800" y="2031999"/>
            <a:ext cx="6966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26D8E36-141F-9E17-6518-619DA264E406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806543" y="3653973"/>
            <a:ext cx="696686" cy="23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B6A97-16A2-53C2-3566-251CF869E8DB}"/>
              </a:ext>
            </a:extLst>
          </p:cNvPr>
          <p:cNvSpPr/>
          <p:nvPr/>
        </p:nvSpPr>
        <p:spPr>
          <a:xfrm>
            <a:off x="391885" y="6081486"/>
            <a:ext cx="11451771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68FA61-A2B1-CA38-6EB7-0DBF72F36D99}"/>
              </a:ext>
            </a:extLst>
          </p:cNvPr>
          <p:cNvSpPr/>
          <p:nvPr/>
        </p:nvSpPr>
        <p:spPr>
          <a:xfrm>
            <a:off x="751114" y="6146800"/>
            <a:ext cx="303711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Page (e.g. 500 page)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384210-E883-49C0-DB84-46292A9CAB76}"/>
              </a:ext>
            </a:extLst>
          </p:cNvPr>
          <p:cNvSpPr/>
          <p:nvPr/>
        </p:nvSpPr>
        <p:spPr>
          <a:xfrm>
            <a:off x="4441370" y="6173561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Page/ Response with error information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1542C-D8C1-F2AE-33D0-C0349B26B21B}"/>
              </a:ext>
            </a:extLst>
          </p:cNvPr>
          <p:cNvSpPr/>
          <p:nvPr/>
        </p:nvSpPr>
        <p:spPr>
          <a:xfrm>
            <a:off x="8240486" y="6173562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780626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DC49-3CC9-3AC0-387D-78A1C244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3057" cy="186418"/>
          </a:xfrm>
        </p:spPr>
        <p:txBody>
          <a:bodyPr>
            <a:normAutofit fontScale="90000"/>
          </a:bodyPr>
          <a:lstStyle/>
          <a:p>
            <a:r>
              <a:rPr lang="en-US" dirty="0"/>
              <a:t>Errors&amp; Http Response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4BD75-997A-1EAA-F0EC-6910A946450E}"/>
              </a:ext>
            </a:extLst>
          </p:cNvPr>
          <p:cNvSpPr/>
          <p:nvPr/>
        </p:nvSpPr>
        <p:spPr>
          <a:xfrm>
            <a:off x="435429" y="1030515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2xx(Success)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73D89-7708-FFF9-C3E6-EE4313ECD662}"/>
              </a:ext>
            </a:extLst>
          </p:cNvPr>
          <p:cNvSpPr/>
          <p:nvPr/>
        </p:nvSpPr>
        <p:spPr>
          <a:xfrm>
            <a:off x="435429" y="19884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3xx(Redirect)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E1571-C057-7A85-7AC6-1E376CC98811}"/>
              </a:ext>
            </a:extLst>
          </p:cNvPr>
          <p:cNvSpPr/>
          <p:nvPr/>
        </p:nvSpPr>
        <p:spPr>
          <a:xfrm>
            <a:off x="435429" y="27758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4xx(Client-side error)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473A5-D680-304B-9BB0-1CCDA63137AD}"/>
              </a:ext>
            </a:extLst>
          </p:cNvPr>
          <p:cNvSpPr/>
          <p:nvPr/>
        </p:nvSpPr>
        <p:spPr>
          <a:xfrm>
            <a:off x="435429" y="5130793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5xx(Server-side error)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32A80-7991-AB89-6172-5CA0059C52C6}"/>
              </a:ext>
            </a:extLst>
          </p:cNvPr>
          <p:cNvSpPr/>
          <p:nvPr/>
        </p:nvSpPr>
        <p:spPr>
          <a:xfrm>
            <a:off x="3657601" y="1030515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CCB7-CBE5-3449-E1D8-E2141E2EF7E9}"/>
              </a:ext>
            </a:extLst>
          </p:cNvPr>
          <p:cNvSpPr/>
          <p:nvPr/>
        </p:nvSpPr>
        <p:spPr>
          <a:xfrm>
            <a:off x="3657600" y="153125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168D7-CAB7-70C8-6345-C0B5246E0CE1}"/>
              </a:ext>
            </a:extLst>
          </p:cNvPr>
          <p:cNvSpPr/>
          <p:nvPr/>
        </p:nvSpPr>
        <p:spPr>
          <a:xfrm>
            <a:off x="3657600" y="2031997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901F0-3F5A-8467-726A-D0378E56BDF4}"/>
              </a:ext>
            </a:extLst>
          </p:cNvPr>
          <p:cNvSpPr/>
          <p:nvPr/>
        </p:nvSpPr>
        <p:spPr>
          <a:xfrm>
            <a:off x="3657599" y="2815769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1172A-0D93-5E91-354F-0275B1AC5A2A}"/>
              </a:ext>
            </a:extLst>
          </p:cNvPr>
          <p:cNvSpPr/>
          <p:nvPr/>
        </p:nvSpPr>
        <p:spPr>
          <a:xfrm>
            <a:off x="3657596" y="338908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EF581-0B8B-60CF-697A-ABC0C1E6B360}"/>
              </a:ext>
            </a:extLst>
          </p:cNvPr>
          <p:cNvSpPr/>
          <p:nvPr/>
        </p:nvSpPr>
        <p:spPr>
          <a:xfrm>
            <a:off x="3657596" y="381000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B8C22-FB22-6B67-0BF9-267FA84D600C}"/>
              </a:ext>
            </a:extLst>
          </p:cNvPr>
          <p:cNvSpPr/>
          <p:nvPr/>
        </p:nvSpPr>
        <p:spPr>
          <a:xfrm>
            <a:off x="3657595" y="429622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76AD2-D773-2852-684E-92ED5C90BEFE}"/>
              </a:ext>
            </a:extLst>
          </p:cNvPr>
          <p:cNvSpPr/>
          <p:nvPr/>
        </p:nvSpPr>
        <p:spPr>
          <a:xfrm>
            <a:off x="3657596" y="5181598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50F4D-2D85-15E2-41D8-82B416DBB4D4}"/>
              </a:ext>
            </a:extLst>
          </p:cNvPr>
          <p:cNvSpPr/>
          <p:nvPr/>
        </p:nvSpPr>
        <p:spPr>
          <a:xfrm>
            <a:off x="6052458" y="1066800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 succeeded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9A481-37CC-3305-C004-25C7723B2BBF}"/>
              </a:ext>
            </a:extLst>
          </p:cNvPr>
          <p:cNvSpPr/>
          <p:nvPr/>
        </p:nvSpPr>
        <p:spPr>
          <a:xfrm>
            <a:off x="6052457" y="1567541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Success, resource created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784766-8AB0-8239-C139-F91D631D87B1}"/>
              </a:ext>
            </a:extLst>
          </p:cNvPr>
          <p:cNvSpPr/>
          <p:nvPr/>
        </p:nvSpPr>
        <p:spPr>
          <a:xfrm>
            <a:off x="6052457" y="206828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Moved permanently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270D72-E9DA-8681-C272-478F88A1E4C4}"/>
              </a:ext>
            </a:extLst>
          </p:cNvPr>
          <p:cNvSpPr/>
          <p:nvPr/>
        </p:nvSpPr>
        <p:spPr>
          <a:xfrm>
            <a:off x="6052456" y="2852054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authenticated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4E83F-09BA-D9E9-ADD1-76F36BEE2DF2}"/>
              </a:ext>
            </a:extLst>
          </p:cNvPr>
          <p:cNvSpPr/>
          <p:nvPr/>
        </p:nvSpPr>
        <p:spPr>
          <a:xfrm>
            <a:off x="6052456" y="3352795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authorized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3670F-00F3-E285-E670-F3DF02646C71}"/>
              </a:ext>
            </a:extLst>
          </p:cNvPr>
          <p:cNvSpPr/>
          <p:nvPr/>
        </p:nvSpPr>
        <p:spPr>
          <a:xfrm>
            <a:off x="6052455" y="3773716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 found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F75D1-8930-684B-D0D8-C5A0083EE000}"/>
              </a:ext>
            </a:extLst>
          </p:cNvPr>
          <p:cNvSpPr/>
          <p:nvPr/>
        </p:nvSpPr>
        <p:spPr>
          <a:xfrm>
            <a:off x="6052454" y="419463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Invalid input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0B5CF-87A6-679F-1773-D2D2715A21D0}"/>
              </a:ext>
            </a:extLst>
          </p:cNvPr>
          <p:cNvSpPr/>
          <p:nvPr/>
        </p:nvSpPr>
        <p:spPr>
          <a:xfrm>
            <a:off x="6052453" y="5217883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Server-side error</a:t>
            </a:r>
          </a:p>
        </p:txBody>
      </p:sp>
    </p:spTree>
    <p:extLst>
      <p:ext uri="{BB962C8B-B14F-4D97-AF65-F5344CB8AC3E}">
        <p14:creationId xmlns:p14="http://schemas.microsoft.com/office/powerpoint/2010/main" val="890987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385E-B225-D945-8E36-8452A829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7171" cy="50573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B72F6-D1B8-75B3-5FC0-964542AAA3C3}"/>
              </a:ext>
            </a:extLst>
          </p:cNvPr>
          <p:cNvSpPr/>
          <p:nvPr/>
        </p:nvSpPr>
        <p:spPr>
          <a:xfrm>
            <a:off x="8381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Errors &amp; Handling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086AE-0DA6-24BB-63AD-0EFDE81F08DB}"/>
              </a:ext>
            </a:extLst>
          </p:cNvPr>
          <p:cNvSpPr/>
          <p:nvPr/>
        </p:nvSpPr>
        <p:spPr>
          <a:xfrm>
            <a:off x="66293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 &amp; Status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F77CA-00F4-9E7E-2F5F-45C981D542A7}"/>
              </a:ext>
            </a:extLst>
          </p:cNvPr>
          <p:cNvSpPr/>
          <p:nvPr/>
        </p:nvSpPr>
        <p:spPr>
          <a:xfrm>
            <a:off x="8381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different types of errors – technical errors (which are thrown) and “expected errors” (e.g. invalid user input).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handling can be done with custom if-checks, try-catch, then()-catch()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use the express error handling middleware to handle all unhandled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65B74-0093-BA31-14E0-482DB422D9FA}"/>
              </a:ext>
            </a:extLst>
          </p:cNvPr>
          <p:cNvSpPr/>
          <p:nvPr/>
        </p:nvSpPr>
        <p:spPr>
          <a:xfrm>
            <a:off x="66293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returning responses, it can make sense to also set an appropriate Http status code – this lets the browser know what went wrong.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got success (2xx), redirect(3xx),client-side errors(4xx) and server-side errors(5xx) codes to choose from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status codes does NOT mean that the response is incomplete or the app crashed!</a:t>
            </a:r>
          </a:p>
        </p:txBody>
      </p:sp>
    </p:spTree>
    <p:extLst>
      <p:ext uri="{BB962C8B-B14F-4D97-AF65-F5344CB8AC3E}">
        <p14:creationId xmlns:p14="http://schemas.microsoft.com/office/powerpoint/2010/main" val="2440872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4A2-3AED-3517-DA6D-2D8637A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AAB1-D821-76B6-89F1-F2A35FC1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a File Picker to the Frontend.</a:t>
            </a:r>
          </a:p>
          <a:p>
            <a:r>
              <a:rPr lang="en-US" dirty="0"/>
              <a:t>Handling Multipart Form Data</a:t>
            </a:r>
          </a:p>
          <a:p>
            <a:r>
              <a:rPr lang="en-US" dirty="0"/>
              <a:t>Handling file uploads with </a:t>
            </a:r>
            <a:r>
              <a:rPr lang="en-US" dirty="0" err="1"/>
              <a:t>multer</a:t>
            </a:r>
            <a:endParaRPr lang="en-US" dirty="0"/>
          </a:p>
          <a:p>
            <a:r>
              <a:rPr lang="en-US" dirty="0"/>
              <a:t>Configuring </a:t>
            </a:r>
            <a:r>
              <a:rPr lang="en-US" dirty="0" err="1"/>
              <a:t>multer</a:t>
            </a:r>
            <a:r>
              <a:rPr lang="en-US" dirty="0"/>
              <a:t> to adjust filename &amp; </a:t>
            </a:r>
            <a:r>
              <a:rPr lang="en-US" dirty="0" err="1"/>
              <a:t>filepath</a:t>
            </a:r>
            <a:endParaRPr lang="en-US" dirty="0"/>
          </a:p>
          <a:p>
            <a:r>
              <a:rPr lang="en-US" dirty="0"/>
              <a:t>Filtering files by </a:t>
            </a:r>
            <a:r>
              <a:rPr lang="en-US" dirty="0" err="1"/>
              <a:t>mimetype</a:t>
            </a:r>
            <a:endParaRPr lang="en-US" dirty="0"/>
          </a:p>
          <a:p>
            <a:r>
              <a:rPr lang="en-US" dirty="0"/>
              <a:t>Storing file data in database</a:t>
            </a:r>
          </a:p>
          <a:p>
            <a:r>
              <a:rPr lang="en-US" dirty="0"/>
              <a:t>Downloading files with authentication</a:t>
            </a:r>
          </a:p>
          <a:p>
            <a:r>
              <a:rPr lang="en-US" dirty="0"/>
              <a:t>Setting File Type headers</a:t>
            </a:r>
          </a:p>
          <a:p>
            <a:r>
              <a:rPr lang="en-US" dirty="0"/>
              <a:t>Restricting File Access</a:t>
            </a:r>
          </a:p>
          <a:p>
            <a:r>
              <a:rPr lang="en-US" dirty="0"/>
              <a:t>Streaming Data vs Preloading Data</a:t>
            </a:r>
          </a:p>
          <a:p>
            <a:r>
              <a:rPr lang="en-US" dirty="0"/>
              <a:t>Using </a:t>
            </a:r>
            <a:r>
              <a:rPr lang="en-US" dirty="0" err="1"/>
              <a:t>PDFKit</a:t>
            </a:r>
            <a:r>
              <a:rPr lang="en-US" dirty="0"/>
              <a:t> for .pdf </a:t>
            </a:r>
            <a:r>
              <a:rPr lang="en-US" dirty="0" err="1"/>
              <a:t>Gerneration</a:t>
            </a:r>
            <a:endParaRPr lang="en-US" dirty="0"/>
          </a:p>
          <a:p>
            <a:r>
              <a:rPr lang="en-US" dirty="0"/>
              <a:t>Generating .pdf Files with Order Data</a:t>
            </a:r>
          </a:p>
          <a:p>
            <a:r>
              <a:rPr lang="en-US" dirty="0"/>
              <a:t>Deleting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87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13CC-189A-94FF-0F07-B9FC896F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FF98-29C7-3276-E47D-A392AEBB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4928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Fetching Data in chunks</a:t>
            </a:r>
          </a:p>
        </p:txBody>
      </p:sp>
    </p:spTree>
    <p:extLst>
      <p:ext uri="{BB962C8B-B14F-4D97-AF65-F5344CB8AC3E}">
        <p14:creationId xmlns:p14="http://schemas.microsoft.com/office/powerpoint/2010/main" val="1423142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F911-1265-7110-17CB-F09CCA28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E136-5624-3CEE-DD19-658A62C1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4928734"/>
          </a:xfrm>
        </p:spPr>
        <p:txBody>
          <a:bodyPr/>
          <a:lstStyle/>
          <a:p>
            <a:r>
              <a:rPr lang="en-US" dirty="0"/>
              <a:t>Adding Pagination Links</a:t>
            </a:r>
          </a:p>
          <a:p>
            <a:r>
              <a:rPr lang="en-US" dirty="0"/>
              <a:t>Retrieving a Chunk of Data</a:t>
            </a:r>
          </a:p>
          <a:p>
            <a:r>
              <a:rPr lang="en-US" dirty="0"/>
              <a:t>Preparing Pagination Data on the Server</a:t>
            </a:r>
          </a:p>
          <a:p>
            <a:r>
              <a:rPr lang="en-US" dirty="0"/>
              <a:t>Adding Dynamic Pagination 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2656</Words>
  <Application>Microsoft Office PowerPoint</Application>
  <PresentationFormat>Widescreen</PresentationFormat>
  <Paragraphs>508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Module Summary</vt:lpstr>
      <vt:lpstr>Sending Mails</vt:lpstr>
      <vt:lpstr>Module Summary</vt:lpstr>
      <vt:lpstr>Forms, User Input &amp; Validation</vt:lpstr>
      <vt:lpstr>Why Validate?</vt:lpstr>
      <vt:lpstr>How to Validate?</vt:lpstr>
      <vt:lpstr>PowerPoint Presentation</vt:lpstr>
      <vt:lpstr>Module Introduction Error Handling Types of Errors &amp; Error Handling Analyzing the Error Handling in the Current Project Error – Some Theory Throwing Error in Code returning Error Pages using the Express.js Error Handling Middleware </vt:lpstr>
      <vt:lpstr>Different Types of Errors</vt:lpstr>
      <vt:lpstr>Working with Errors</vt:lpstr>
      <vt:lpstr>Errors&amp; Http Response Codes</vt:lpstr>
      <vt:lpstr>Module Summary</vt:lpstr>
      <vt:lpstr>File Add</vt:lpstr>
      <vt:lpstr>Pagination</vt:lpstr>
      <vt:lpstr>Pagination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25</cp:revision>
  <dcterms:created xsi:type="dcterms:W3CDTF">2023-04-28T11:21:44Z</dcterms:created>
  <dcterms:modified xsi:type="dcterms:W3CDTF">2023-07-04T12:51:46Z</dcterms:modified>
</cp:coreProperties>
</file>